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REhY1CwVzaIVsHLPw8vCGn/A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673A57-6502-4B24-9F19-95AD297FA25B}">
  <a:tblStyle styleId="{64673A57-6502-4B24-9F19-95AD297FA25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D8205FC-4CFC-41A5-B117-05887E9E3B7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9092e0ad_3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9092e0ad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0e8cf23da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0e8cf23d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e9092e0a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g22e9092e0ad_3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9092e0ad_3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9092e0ad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공백" showMasterSp="0">
  <p:cSld name="공백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4380588" y="2544791"/>
            <a:ext cx="67662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ko-KR" sz="1850" u="sng">
                <a:solidFill>
                  <a:srgbClr val="262626"/>
                </a:solidFill>
              </a:rPr>
              <a:t>2</a:t>
            </a:r>
            <a:r>
              <a:rPr b="1" i="0" lang="ko-KR" sz="185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조 </a:t>
            </a:r>
            <a:r>
              <a:rPr b="1" lang="ko-KR" sz="1850" u="sng">
                <a:solidFill>
                  <a:srgbClr val="262626"/>
                </a:solidFill>
              </a:rPr>
              <a:t>개비스콘 </a:t>
            </a:r>
            <a:r>
              <a:rPr b="1" i="0" lang="ko-KR" sz="185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팀</a:t>
            </a:r>
            <a:endParaRPr b="1" i="0" sz="1850" u="sng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lang="ko-KR" sz="4295">
                <a:solidFill>
                  <a:srgbClr val="262626"/>
                </a:solidFill>
              </a:rPr>
              <a:t>향수 추천 서비스</a:t>
            </a:r>
            <a:endParaRPr sz="4295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lang="ko-KR" sz="4295">
                <a:solidFill>
                  <a:srgbClr val="262626"/>
                </a:solidFill>
              </a:rPr>
              <a:t>기능 개선 </a:t>
            </a:r>
            <a:r>
              <a:rPr lang="ko-KR" sz="4295">
                <a:solidFill>
                  <a:srgbClr val="262626"/>
                </a:solidFill>
              </a:rPr>
              <a:t>프로젝트 계획서</a:t>
            </a:r>
            <a:endParaRPr sz="4295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95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2595">
                <a:solidFill>
                  <a:srgbClr val="262626"/>
                </a:solidFill>
              </a:rPr>
              <a:t>    프로젝트 명 </a:t>
            </a:r>
            <a:endParaRPr sz="2595">
              <a:solidFill>
                <a:srgbClr val="262626"/>
              </a:solidFill>
            </a:endParaRPr>
          </a:p>
          <a:p>
            <a:pPr indent="0" lvl="0" marL="1371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2595">
                <a:solidFill>
                  <a:srgbClr val="262626"/>
                </a:solidFill>
              </a:rPr>
              <a:t>- 당신의 향기를 나의 품속에 - </a:t>
            </a:r>
            <a:endParaRPr sz="2595">
              <a:solidFill>
                <a:srgbClr val="262626"/>
              </a:solidFill>
            </a:endParaRPr>
          </a:p>
          <a:p>
            <a:pPr indent="0" lvl="0" marL="1371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95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2595">
                <a:solidFill>
                  <a:srgbClr val="262626"/>
                </a:solidFill>
              </a:rPr>
              <a:t>    조 명</a:t>
            </a:r>
            <a:endParaRPr sz="2595">
              <a:solidFill>
                <a:srgbClr val="262626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2595">
                <a:solidFill>
                  <a:srgbClr val="262626"/>
                </a:solidFill>
              </a:rPr>
              <a:t>          - 베이스 노트 - 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1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"/>
          <p:cNvSpPr txBox="1"/>
          <p:nvPr/>
        </p:nvSpPr>
        <p:spPr>
          <a:xfrm>
            <a:off x="7643425" y="5454574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- 202</a:t>
            </a:r>
            <a:r>
              <a:rPr b="1" lang="ko-KR" sz="1800">
                <a:solidFill>
                  <a:srgbClr val="262626"/>
                </a:solidFill>
              </a:rPr>
              <a:t>3</a:t>
            </a: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04. </a:t>
            </a:r>
            <a:r>
              <a:rPr b="1" lang="ko-KR" sz="1800">
                <a:solidFill>
                  <a:srgbClr val="262626"/>
                </a:solidFill>
              </a:rPr>
              <a:t>17</a:t>
            </a: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0" i="0" sz="4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g22e9092e0ad_3_27"/>
          <p:cNvGraphicFramePr/>
          <p:nvPr/>
        </p:nvGraphicFramePr>
        <p:xfrm>
          <a:off x="228600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{AD8205FC-4CFC-41A5-B117-05887E9E3B79}</a:tableStyleId>
              </a:tblPr>
              <a:tblGrid>
                <a:gridCol w="1148275"/>
                <a:gridCol w="1069100"/>
                <a:gridCol w="1874200"/>
                <a:gridCol w="6150575"/>
                <a:gridCol w="791925"/>
                <a:gridCol w="791925"/>
              </a:tblGrid>
              <a:tr h="68742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 정의서</a:t>
                      </a:r>
                      <a:endParaRPr b="1" sz="2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0:0"/>
                      </a:ext>
                    </a:extLst>
                  </a:tcPr>
                </a:tc>
                <a:tc hMerge="1"/>
                <a:tc hMerge="1"/>
                <a:tc hMerge="1"/>
                <a:tc hMerge="1"/>
                <a:tc hMerge="1"/>
              </a:tr>
              <a:tr h="45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:5"/>
                      </a:ext>
                    </a:extLst>
                  </a:tcPr>
                </a:tc>
              </a:tr>
              <a:tr h="64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b="1" sz="11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135"/>
                    </a:solidFill>
                    <a:extLst>
                      <a:ext uri="http://customooxmlschemas.google.com/">
                        <go:slidesCustomData xmlns:go="http://customooxmlschemas.google.com/" cellId="181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서비스(메뉴)</a:t>
                      </a:r>
                      <a:endParaRPr b="1" sz="11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135"/>
                    </a:solidFill>
                    <a:extLst>
                      <a:ext uri="http://customooxmlschemas.google.com/">
                        <go:slidesCustomData xmlns:go="http://customooxmlschemas.google.com/" cellId="181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기능명</a:t>
                      </a:r>
                      <a:endParaRPr b="1" sz="11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135"/>
                    </a:solidFill>
                    <a:extLst>
                      <a:ext uri="http://customooxmlschemas.google.com/">
                        <go:slidesCustomData xmlns:go="http://customooxmlschemas.google.com/" cellId="181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기능설명</a:t>
                      </a:r>
                      <a:endParaRPr b="1" sz="11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135"/>
                    </a:solidFill>
                    <a:extLst>
                      <a:ext uri="http://customooxmlschemas.google.com/">
                        <go:slidesCustomData xmlns:go="http://customooxmlschemas.google.com/" cellId="181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우선순위</a:t>
                      </a:r>
                      <a:endParaRPr b="1" sz="11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135"/>
                    </a:solidFill>
                    <a:extLst>
                      <a:ext uri="http://customooxmlschemas.google.com/">
                        <go:slidesCustomData xmlns:go="http://customooxmlschemas.google.com/" cellId="181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b="1" sz="11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135"/>
                    </a:solidFill>
                    <a:extLst>
                      <a:ext uri="http://customooxmlschemas.google.com/">
                        <go:slidesCustomData xmlns:go="http://customooxmlschemas.google.com/" cellId="181:2:5"/>
                      </a:ext>
                    </a:extLst>
                  </a:tcPr>
                </a:tc>
              </a:tr>
              <a:tr h="643925">
                <a:tc row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3:0"/>
                      </a:ext>
                    </a:extLst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향수추천정보입력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브랜드, 이름, 성별, TOP, 계절감, 향의농도, 특성 정보를 체크 박스로 입력받아 모델에 전송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3:5"/>
                      </a:ext>
                    </a:extLst>
                  </a:tcPr>
                </a:tc>
              </a:tr>
              <a:tr h="4524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향수 예측 추천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data에서 예측 된 자료를 출력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4:5"/>
                      </a:ext>
                    </a:extLst>
                  </a:tcPr>
                </a:tc>
              </a:tr>
              <a:tr h="4524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향수 정보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data에서 예측 된 향수의 정보 메인페이지 출력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5:5"/>
                      </a:ext>
                    </a:extLst>
                  </a:tcPr>
                </a:tc>
              </a:tr>
              <a:tr h="4524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향수 동향 정보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그래프에서 만든 자료를 메인페이지에 출력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6:5"/>
                      </a:ext>
                    </a:extLst>
                  </a:tcPr>
                </a:tc>
              </a:tr>
              <a:tr h="452475"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model 출력 변환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1위표기 -&gt; 1~5위까지 확률로 표기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7:5"/>
                      </a:ext>
                    </a:extLst>
                  </a:tcPr>
                </a:tc>
              </a:tr>
              <a:tr h="4524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향수 정보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가격정보, 구매사이트, 브랜드, 이미지를 출력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8:5"/>
                      </a:ext>
                    </a:extLst>
                  </a:tcPr>
                </a:tc>
              </a:tr>
              <a:tr h="4524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9:5"/>
                      </a:ext>
                    </a:extLst>
                  </a:tcPr>
                </a:tc>
              </a:tr>
              <a:tr h="45247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향수 동향 정보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향수 구매량 변화, 월간 인기 향수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0:5"/>
                      </a:ext>
                    </a:extLst>
                  </a:tcPr>
                </a:tc>
              </a:tr>
              <a:tr h="4524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1:5"/>
                      </a:ext>
                    </a:extLst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 보고서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57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81:12:5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0e8cf23da_6_0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/>
              <a:t>WBS</a:t>
            </a:r>
            <a:endParaRPr sz="3300"/>
          </a:p>
        </p:txBody>
      </p:sp>
      <p:sp>
        <p:nvSpPr>
          <p:cNvPr id="187" name="Google Shape;187;g230e8cf23da_6_0"/>
          <p:cNvSpPr txBox="1"/>
          <p:nvPr>
            <p:ph idx="1" type="body"/>
          </p:nvPr>
        </p:nvSpPr>
        <p:spPr>
          <a:xfrm>
            <a:off x="479425" y="972272"/>
            <a:ext cx="10982700" cy="6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230e8cf23da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625"/>
            <a:ext cx="12192002" cy="6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e9092e0ad_3_20"/>
          <p:cNvSpPr txBox="1"/>
          <p:nvPr/>
        </p:nvSpPr>
        <p:spPr>
          <a:xfrm>
            <a:off x="2502794" y="2846231"/>
            <a:ext cx="718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278825" y="2507000"/>
            <a:ext cx="522600" cy="254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3426500" y="2507000"/>
            <a:ext cx="65304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</a:t>
            </a:r>
            <a:r>
              <a:rPr b="1" lang="ko-KR" sz="1904"/>
              <a:t>계획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방법론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</a:t>
            </a:r>
            <a:r>
              <a:rPr lang="ko-KR"/>
              <a:t>계획</a:t>
            </a:r>
            <a:endParaRPr/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</a:t>
            </a:r>
            <a:r>
              <a:rPr lang="ko-KR" sz="1800"/>
              <a:t>기존 프로젝트에서 로컬서버로 구현을 추가하여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1800"/>
              <a:t>디자인 및 추가적인 정보 제공을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목적으로 합니다.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8126249" y="1109150"/>
            <a:ext cx="38412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2023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4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17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b="1" lang="ko-KR" sz="1800">
                <a:solidFill>
                  <a:schemeClr val="dk1"/>
                </a:solidFill>
              </a:rPr>
              <a:t>2023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ko-KR" sz="1800">
                <a:solidFill>
                  <a:schemeClr val="dk1"/>
                </a:solidFill>
              </a:rPr>
              <a:t>4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800">
                <a:solidFill>
                  <a:schemeClr val="dk1"/>
                </a:solidFill>
              </a:rPr>
              <a:t>19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ko-KR" sz="1800">
                <a:solidFill>
                  <a:schemeClr val="dk1"/>
                </a:solidFill>
              </a:rPr>
              <a:t>48시간)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7287443" y="11091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3"/>
          <p:cNvGrpSpPr/>
          <p:nvPr/>
        </p:nvGrpSpPr>
        <p:grpSpPr>
          <a:xfrm>
            <a:off x="1551472" y="2166834"/>
            <a:ext cx="8663268" cy="3503957"/>
            <a:chOff x="1551400" y="1784066"/>
            <a:chExt cx="8663268" cy="3493825"/>
          </a:xfrm>
        </p:grpSpPr>
        <p:sp>
          <p:nvSpPr>
            <p:cNvPr id="53" name="Google Shape;53;p3"/>
            <p:cNvSpPr/>
            <p:nvPr/>
          </p:nvSpPr>
          <p:spPr>
            <a:xfrm>
              <a:off x="1551468" y="1784066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lt1"/>
                  </a:solidFill>
                </a:rPr>
                <a:t>기존 프로젝트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r03" id="54" name="Google Shape;5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106020" y="3287912"/>
              <a:ext cx="3448835" cy="53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3"/>
            <p:cNvSpPr/>
            <p:nvPr/>
          </p:nvSpPr>
          <p:spPr>
            <a:xfrm>
              <a:off x="1551475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sz="1200">
                  <a:solidFill>
                    <a:schemeClr val="dk1"/>
                  </a:solidFill>
                </a:rPr>
                <a:t>구글설문지에서 입력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sz="1200">
                  <a:solidFill>
                    <a:schemeClr val="dk1"/>
                  </a:solidFill>
                </a:rPr>
                <a:t>데이터를 수동으로 모델에 입력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sz="1200">
                  <a:solidFill>
                    <a:schemeClr val="dk1"/>
                  </a:solidFill>
                </a:rPr>
                <a:t>예측 결과를 고객에게 전달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551468" y="2314434"/>
              <a:ext cx="3878400" cy="3603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예측 방식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551400" y="4280954"/>
              <a:ext cx="3878400" cy="836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762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데이터 입력 구글 설문지</a:t>
              </a:r>
              <a:endParaRPr/>
            </a:p>
            <a:p>
              <a:pPr indent="-1762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추천된 향수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551468" y="3951894"/>
              <a:ext cx="3878400" cy="3588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구현 내용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336193" y="1822821"/>
              <a:ext cx="3878400" cy="373800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ko-KR" sz="1800">
                  <a:solidFill>
                    <a:schemeClr val="lt1"/>
                  </a:solidFill>
                </a:rPr>
                <a:t>개선 내용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36200" y="2651703"/>
              <a:ext cx="3878400" cy="115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635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sz="1200">
                  <a:solidFill>
                    <a:schemeClr val="dk1"/>
                  </a:solidFill>
                </a:rPr>
                <a:t>웹에서 체크박스로 자료를 입력</a:t>
              </a:r>
              <a:endParaRPr sz="1200">
                <a:solidFill>
                  <a:schemeClr val="dk1"/>
                </a:solidFill>
              </a:endParaRPr>
            </a:p>
            <a:p>
              <a:pPr indent="-1635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sz="1200">
                  <a:solidFill>
                    <a:schemeClr val="dk1"/>
                  </a:solidFill>
                </a:rPr>
                <a:t>웹에서 모델을 사용해 예측</a:t>
              </a:r>
              <a:endParaRPr sz="1200">
                <a:solidFill>
                  <a:schemeClr val="dk1"/>
                </a:solidFill>
              </a:endParaRPr>
            </a:p>
            <a:p>
              <a:pPr indent="-163512" lvl="0" marL="17621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▪"/>
              </a:pPr>
              <a:r>
                <a:rPr lang="ko-KR" sz="1200">
                  <a:solidFill>
                    <a:schemeClr val="dk1"/>
                  </a:solidFill>
                </a:rPr>
                <a:t>웹에서 출력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336193" y="2291345"/>
              <a:ext cx="3878400" cy="3603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예측 방식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36268" y="4148721"/>
              <a:ext cx="3878400" cy="104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76212" lvl="0" marL="176212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▪"/>
              </a:pPr>
              <a:r>
                <a:rPr lang="ko-KR"/>
                <a:t>자료입력 체크박스</a:t>
              </a:r>
              <a:endParaRPr/>
            </a:p>
            <a:p>
              <a:pPr indent="-176212" lvl="0" marL="176212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SzPts val="1400"/>
                <a:buChar char="▪"/>
              </a:pPr>
              <a:r>
                <a:rPr lang="ko-KR"/>
                <a:t>추천된 향수</a:t>
              </a:r>
              <a:endParaRPr/>
            </a:p>
            <a:p>
              <a:pPr indent="-176212" lvl="0" marL="176212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SzPts val="1400"/>
                <a:buChar char="▪"/>
              </a:pPr>
              <a:r>
                <a:rPr lang="ko-KR"/>
                <a:t>추천된 향수의 가격, 브랜드, 이미지</a:t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336193" y="3865507"/>
              <a:ext cx="3878400" cy="3588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72000" spcFirstLastPara="1" rIns="72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구현 내용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/>
              <a:t>구현 내용</a:t>
            </a:r>
            <a:endParaRPr/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479425" y="874770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프로젝트의 구축범위는 </a:t>
            </a:r>
            <a:r>
              <a:rPr lang="ko-KR"/>
              <a:t>소스데이터를 통한 모델을 만들고, 웹으로 구현하는 것 까지입니다</a:t>
            </a:r>
            <a:r>
              <a:rPr lang="ko-KR"/>
              <a:t>.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479425" y="2909975"/>
            <a:ext cx="1920300" cy="54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모델 훈련 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2536624" y="2955800"/>
            <a:ext cx="1725000" cy="4626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 sz="1300">
                <a:solidFill>
                  <a:schemeClr val="dk1"/>
                </a:solidFill>
              </a:rPr>
              <a:t>기존 프로젝트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2536627" y="5227882"/>
            <a:ext cx="1725000" cy="49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>
                <a:solidFill>
                  <a:schemeClr val="dk1"/>
                </a:solidFill>
              </a:rPr>
              <a:t>웹 검색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4"/>
          <p:cNvCxnSpPr/>
          <p:nvPr/>
        </p:nvCxnSpPr>
        <p:spPr>
          <a:xfrm>
            <a:off x="481495" y="2245060"/>
            <a:ext cx="4342973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4"/>
          <p:cNvSpPr/>
          <p:nvPr/>
        </p:nvSpPr>
        <p:spPr>
          <a:xfrm>
            <a:off x="5245075" y="2361525"/>
            <a:ext cx="2872500" cy="3789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소스 데이터를 활용하여</a:t>
            </a:r>
            <a:br>
              <a:rPr b="1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200">
                <a:solidFill>
                  <a:srgbClr val="FF0000"/>
                </a:solidFill>
              </a:rPr>
              <a:t>웹에서 구현함</a:t>
            </a:r>
            <a:endParaRPr b="1" sz="1200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lang="ko-KR" sz="1200">
                <a:solidFill>
                  <a:srgbClr val="0432FF"/>
                </a:solidFill>
              </a:rPr>
              <a:t>자료입력 체크박스</a:t>
            </a:r>
            <a:endParaRPr b="1" i="0" sz="12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lang="ko-KR" sz="1200">
                <a:solidFill>
                  <a:srgbClr val="0432FF"/>
                </a:solidFill>
              </a:rPr>
              <a:t>향수 5종 추천</a:t>
            </a:r>
            <a:endParaRPr b="1" i="0" sz="12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lang="ko-KR" sz="1200">
                <a:solidFill>
                  <a:srgbClr val="0432FF"/>
                </a:solidFill>
              </a:rPr>
              <a:t>추천된 향수 세부정보 출력</a:t>
            </a:r>
            <a:endParaRPr b="0" i="0" sz="1400" u="none" cap="none" strike="noStrike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919399" y="1622066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4"/>
          <p:cNvCxnSpPr/>
          <p:nvPr/>
        </p:nvCxnSpPr>
        <p:spPr>
          <a:xfrm>
            <a:off x="5448346" y="2245060"/>
            <a:ext cx="2171487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4"/>
          <p:cNvSpPr/>
          <p:nvPr/>
        </p:nvSpPr>
        <p:spPr>
          <a:xfrm>
            <a:off x="5812681" y="1596566"/>
            <a:ext cx="11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</a:rPr>
              <a:t>구현 내용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03"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997690" y="4187739"/>
            <a:ext cx="3621700" cy="33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8644262" y="1784583"/>
            <a:ext cx="2700634" cy="49688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8000" spcFirstLastPara="1" rIns="18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기대 효과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 rot="5400000">
            <a:off x="6756467" y="4159235"/>
            <a:ext cx="3249622" cy="2520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8644894" y="2361524"/>
            <a:ext cx="2700001" cy="378911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b="1" lang="ko-KR" sz="1200">
                <a:solidFill>
                  <a:schemeClr val="dk1"/>
                </a:solidFill>
              </a:rPr>
              <a:t>입력 후 결과 전달을 웹페이지 안에서 동시에 진행하여 결과를 바로 확인 할 수 있다.</a:t>
            </a:r>
            <a:endParaRPr b="1" sz="1200">
              <a:solidFill>
                <a:schemeClr val="dk1"/>
              </a:solidFill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</a:pPr>
            <a:r>
              <a:rPr b="1" lang="ko-KR" sz="1200">
                <a:solidFill>
                  <a:schemeClr val="dk1"/>
                </a:solidFill>
              </a:rPr>
              <a:t>추천된 향수를 5순위까지 확률로 알 수 있다.</a:t>
            </a:r>
            <a:endParaRPr b="1" sz="1200">
              <a:solidFill>
                <a:schemeClr val="dk1"/>
              </a:solidFill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</a:pPr>
            <a:r>
              <a:rPr b="1" lang="ko-KR" sz="1200">
                <a:solidFill>
                  <a:schemeClr val="dk1"/>
                </a:solidFill>
              </a:rPr>
              <a:t>추가 정보를 출력하여 추천된 향수의 더 자세한 정보를 볼 수 있다.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479425" y="5256686"/>
            <a:ext cx="1920300" cy="437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추천 향수 세부 정보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479425" y="4093600"/>
            <a:ext cx="1920300" cy="4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추천 예측 데이터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2536624" y="4157905"/>
            <a:ext cx="1725000" cy="41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ko-KR">
                <a:solidFill>
                  <a:schemeClr val="dk1"/>
                </a:solidFill>
              </a:rPr>
              <a:t>웹 입력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프로젝트 추진 방법론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프로젝트에서는 </a:t>
            </a:r>
            <a:r>
              <a:rPr lang="ko-KR"/>
              <a:t>애자일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방법론을 사용하며, </a:t>
            </a:r>
            <a:r>
              <a:rPr lang="ko-KR"/>
              <a:t>프로젝트를 작은 일감으로 나누고, 일정주기(1일 단위)로 회의를 진행하여 작업 진행 상황 파악 및 문제점을 해결합니다.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1321155" y="2244037"/>
            <a:ext cx="1403701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분석기획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비즈니스 이해 및 범위설정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정의 및 계획설정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위험계획 수립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2816787" y="2240862"/>
            <a:ext cx="2605863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데이터준비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필요데이터 정의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향수의 정보 수집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5493365" y="2240862"/>
            <a:ext cx="252630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분석용 데이터준비</a:t>
            </a:r>
            <a:endParaRPr sz="1000"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탐색적분석</a:t>
            </a:r>
            <a:endParaRPr sz="1000"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sz="1000"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모델평가 및 검증</a:t>
            </a:r>
            <a:endParaRPr sz="1000"/>
          </a:p>
        </p:txBody>
      </p:sp>
      <p:sp>
        <p:nvSpPr>
          <p:cNvPr id="94" name="Google Shape;94;p5"/>
          <p:cNvSpPr/>
          <p:nvPr/>
        </p:nvSpPr>
        <p:spPr>
          <a:xfrm>
            <a:off x="8095693" y="2240863"/>
            <a:ext cx="1485024" cy="2628899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구현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web설계 및 구현</a:t>
            </a:r>
            <a:endParaRPr sz="10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시스템테스트 및 운영</a:t>
            </a:r>
            <a:endParaRPr sz="1000"/>
          </a:p>
        </p:txBody>
      </p:sp>
      <p:sp>
        <p:nvSpPr>
          <p:cNvPr id="95" name="Google Shape;95;p5"/>
          <p:cNvSpPr/>
          <p:nvPr/>
        </p:nvSpPr>
        <p:spPr>
          <a:xfrm>
            <a:off x="9672647" y="2240862"/>
            <a:ext cx="132237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평가및 전개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모델발전계획 수립</a:t>
            </a:r>
            <a:endParaRPr sz="1000">
              <a:solidFill>
                <a:schemeClr val="dk1"/>
              </a:solidFill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평가 및 보고</a:t>
            </a:r>
            <a:endParaRPr sz="1000"/>
          </a:p>
        </p:txBody>
      </p:sp>
      <p:sp>
        <p:nvSpPr>
          <p:cNvPr id="96" name="Google Shape;96;p5"/>
          <p:cNvSpPr/>
          <p:nvPr/>
        </p:nvSpPr>
        <p:spPr>
          <a:xfrm>
            <a:off x="2816787" y="1724924"/>
            <a:ext cx="2605863" cy="431800"/>
          </a:xfrm>
          <a:prstGeom prst="homePlate">
            <a:avLst>
              <a:gd fmla="val 20674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lt2"/>
                </a:solidFill>
              </a:rPr>
              <a:t>Data Preparartion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5493365" y="1724924"/>
            <a:ext cx="2526308" cy="431800"/>
          </a:xfrm>
          <a:prstGeom prst="homePlate">
            <a:avLst>
              <a:gd fmla="val 29041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lt2"/>
                </a:solidFill>
              </a:rPr>
              <a:t>Data Analyzing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9672647" y="1724924"/>
            <a:ext cx="1322378" cy="431800"/>
          </a:xfrm>
          <a:prstGeom prst="homePlate">
            <a:avLst>
              <a:gd fmla="val 13686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lt2"/>
                </a:solidFill>
              </a:rPr>
              <a:t>Deploying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095693" y="1724924"/>
            <a:ext cx="1485024" cy="431800"/>
          </a:xfrm>
          <a:prstGeom prst="homePlate">
            <a:avLst>
              <a:gd fmla="val 16571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lt2"/>
                </a:solidFill>
              </a:rPr>
              <a:t>System developing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299941" y="1724924"/>
            <a:ext cx="1403701" cy="431800"/>
          </a:xfrm>
          <a:prstGeom prst="homePlate">
            <a:avLst>
              <a:gd fmla="val 18995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lt2"/>
                </a:solidFill>
              </a:rPr>
              <a:t>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461963" y="2242449"/>
            <a:ext cx="802620" cy="26289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Task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461963" y="4965012"/>
            <a:ext cx="802620" cy="137174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산출물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1321155" y="4965012"/>
            <a:ext cx="1403701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요구사항정의서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회의록 0417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위험목록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위험관리계획서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816787" y="4961352"/>
            <a:ext cx="2605863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데이터정의서</a:t>
            </a:r>
            <a:endParaRPr sz="1000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price(csv파일)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회의록 4018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5493365" y="4961352"/>
            <a:ext cx="252630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분석용 데이터 셋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데이터탐색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그래프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model.pkl(pkl파일)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모델평가보고서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회의록 4018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9672647" y="4961352"/>
            <a:ext cx="132237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발전계획서</a:t>
            </a:r>
            <a:endParaRPr sz="1000"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완료보고서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회의록 0419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8090388" y="4961352"/>
            <a:ext cx="1485024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메뉴얼..ppt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회의록 4018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프로젝트 조직 및 역할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정도 님을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전체 리더로 본 시스템 구축이 진행되며, 투입 인력별 역할은 아래와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6"/>
          <p:cNvCxnSpPr/>
          <p:nvPr/>
        </p:nvCxnSpPr>
        <p:spPr>
          <a:xfrm>
            <a:off x="886731" y="2245058"/>
            <a:ext cx="4342973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6"/>
          <p:cNvSpPr/>
          <p:nvPr/>
        </p:nvSpPr>
        <p:spPr>
          <a:xfrm>
            <a:off x="2296063" y="1741532"/>
            <a:ext cx="248812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6"/>
          <p:cNvCxnSpPr/>
          <p:nvPr/>
        </p:nvCxnSpPr>
        <p:spPr>
          <a:xfrm>
            <a:off x="6849374" y="2245058"/>
            <a:ext cx="3347181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6"/>
          <p:cNvSpPr/>
          <p:nvPr/>
        </p:nvSpPr>
        <p:spPr>
          <a:xfrm>
            <a:off x="7698987" y="1786502"/>
            <a:ext cx="255911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6"/>
          <p:cNvGraphicFramePr/>
          <p:nvPr/>
        </p:nvGraphicFramePr>
        <p:xfrm>
          <a:off x="5968731" y="2401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{64673A57-6502-4B24-9F19-95AD297FA25B}</a:tableStyleId>
              </a:tblPr>
              <a:tblGrid>
                <a:gridCol w="1388500"/>
                <a:gridCol w="1240225"/>
                <a:gridCol w="2499700"/>
              </a:tblGrid>
              <a:tr h="274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27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0" lvl="0" marL="936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정 차장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프로젝트 진행 조율 및 확인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정 차장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기존 프로젝트 설명, 지원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/>
                        <a:t>모델 개선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5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김 대리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5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모델 개선 및 활용 팡션 제작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/>
                        <a:t>구현</a:t>
                      </a: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ko-KR" sz="1200"/>
                        <a:t>web</a:t>
                      </a: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신 대리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웹 구현 및 디자인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개발(Story)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석 대리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프로젝트 진행 서류 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올라운더(해결사)</a:t>
                      </a:r>
                      <a:endParaRPr b="1" sz="1200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우 광원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모델 및 웹 연결, 서류 및 하드캐리 </a:t>
                      </a:r>
                      <a:endParaRPr i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9" name="Google Shape;119;p6"/>
          <p:cNvGrpSpPr/>
          <p:nvPr/>
        </p:nvGrpSpPr>
        <p:grpSpPr>
          <a:xfrm>
            <a:off x="498689" y="2553255"/>
            <a:ext cx="4965012" cy="2502217"/>
            <a:chOff x="479447" y="2599599"/>
            <a:chExt cx="4401606" cy="2035316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1813675" y="2599599"/>
              <a:ext cx="1671300" cy="610504"/>
              <a:chOff x="2908141" y="2609825"/>
              <a:chExt cx="1671300" cy="610504"/>
            </a:xfrm>
          </p:grpSpPr>
          <p:sp>
            <p:nvSpPr>
              <p:cNvPr id="121" name="Google Shape;121;p6"/>
              <p:cNvSpPr/>
              <p:nvPr/>
            </p:nvSpPr>
            <p:spPr>
              <a:xfrm>
                <a:off x="2908595" y="2764329"/>
                <a:ext cx="1670400" cy="456000"/>
              </a:xfrm>
              <a:prstGeom prst="rect">
                <a:avLst/>
              </a:prstGeom>
              <a:noFill/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/>
                  <a:t>정도 차장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강-4단" id="122" name="Google Shape;122;p6"/>
              <p:cNvSpPr/>
              <p:nvPr/>
            </p:nvSpPr>
            <p:spPr>
              <a:xfrm>
                <a:off x="2908141" y="2609825"/>
                <a:ext cx="1671300" cy="288900"/>
              </a:xfrm>
              <a:prstGeom prst="rect">
                <a:avLst/>
              </a:prstGeom>
              <a:solidFill>
                <a:srgbClr val="BFBFBF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3" name="Google Shape;123;p6"/>
            <p:cNvCxnSpPr>
              <a:stCxn id="121" idx="2"/>
              <a:endCxn id="124" idx="0"/>
            </p:cNvCxnSpPr>
            <p:nvPr/>
          </p:nvCxnSpPr>
          <p:spPr>
            <a:xfrm flipH="1" rot="-5400000">
              <a:off x="3072629" y="2786803"/>
              <a:ext cx="677100" cy="15237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5" name="Google Shape;125;p6"/>
            <p:cNvGrpSpPr/>
            <p:nvPr/>
          </p:nvGrpSpPr>
          <p:grpSpPr>
            <a:xfrm>
              <a:off x="479447" y="3887235"/>
              <a:ext cx="4401606" cy="747680"/>
              <a:chOff x="1236843" y="3887235"/>
              <a:chExt cx="5196088" cy="747680"/>
            </a:xfrm>
          </p:grpSpPr>
          <p:grpSp>
            <p:nvGrpSpPr>
              <p:cNvPr id="126" name="Google Shape;126;p6"/>
              <p:cNvGrpSpPr/>
              <p:nvPr/>
            </p:nvGrpSpPr>
            <p:grpSpPr>
              <a:xfrm>
                <a:off x="1236843" y="3887235"/>
                <a:ext cx="1671300" cy="747680"/>
                <a:chOff x="3798888" y="2497558"/>
                <a:chExt cx="1671300" cy="747680"/>
              </a:xfrm>
            </p:grpSpPr>
            <p:sp>
              <p:nvSpPr>
                <p:cNvPr id="127" name="Google Shape;127;p6"/>
                <p:cNvSpPr/>
                <p:nvPr/>
              </p:nvSpPr>
              <p:spPr>
                <a:xfrm>
                  <a:off x="3798888" y="2789238"/>
                  <a:ext cx="1670400" cy="4560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신지은 대리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28" name="Google Shape;128;p6"/>
                <p:cNvSpPr/>
                <p:nvPr/>
              </p:nvSpPr>
              <p:spPr>
                <a:xfrm>
                  <a:off x="3798888" y="2497558"/>
                  <a:ext cx="16713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웹 구현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" name="Google Shape;129;p6"/>
              <p:cNvGrpSpPr/>
              <p:nvPr/>
            </p:nvGrpSpPr>
            <p:grpSpPr>
              <a:xfrm>
                <a:off x="2963185" y="3887235"/>
                <a:ext cx="1671300" cy="747680"/>
                <a:chOff x="3798888" y="2497558"/>
                <a:chExt cx="1671300" cy="747680"/>
              </a:xfrm>
            </p:grpSpPr>
            <p:sp>
              <p:nvSpPr>
                <p:cNvPr id="130" name="Google Shape;130;p6"/>
                <p:cNvSpPr/>
                <p:nvPr/>
              </p:nvSpPr>
              <p:spPr>
                <a:xfrm>
                  <a:off x="3798888" y="2789238"/>
                  <a:ext cx="1670400" cy="4560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김동우 대리</a:t>
                  </a:r>
                  <a:br>
                    <a:rPr lang="ko-KR" sz="1200"/>
                  </a:br>
                  <a:r>
                    <a:rPr lang="ko-KR" sz="1200"/>
                    <a:t>(팡션 O)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31" name="Google Shape;131;p6"/>
                <p:cNvSpPr/>
                <p:nvPr/>
              </p:nvSpPr>
              <p:spPr>
                <a:xfrm>
                  <a:off x="3798888" y="2497558"/>
                  <a:ext cx="16713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모델 개선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2" name="Google Shape;132;p6"/>
              <p:cNvGrpSpPr/>
              <p:nvPr/>
            </p:nvGrpSpPr>
            <p:grpSpPr>
              <a:xfrm>
                <a:off x="4761631" y="3887235"/>
                <a:ext cx="1671300" cy="747680"/>
                <a:chOff x="3798888" y="2497558"/>
                <a:chExt cx="1671300" cy="747680"/>
              </a:xfrm>
            </p:grpSpPr>
            <p:sp>
              <p:nvSpPr>
                <p:cNvPr id="133" name="Google Shape;133;p6"/>
                <p:cNvSpPr/>
                <p:nvPr/>
              </p:nvSpPr>
              <p:spPr>
                <a:xfrm>
                  <a:off x="3798888" y="2789238"/>
                  <a:ext cx="1670400" cy="4560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석은수 대리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24" name="Google Shape;124;p6"/>
                <p:cNvSpPr/>
                <p:nvPr/>
              </p:nvSpPr>
              <p:spPr>
                <a:xfrm>
                  <a:off x="3798888" y="2497558"/>
                  <a:ext cx="16713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서류작업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34" name="Google Shape;134;p6"/>
            <p:cNvCxnSpPr>
              <a:stCxn id="121" idx="2"/>
              <a:endCxn id="128" idx="0"/>
            </p:cNvCxnSpPr>
            <p:nvPr/>
          </p:nvCxnSpPr>
          <p:spPr>
            <a:xfrm rot="5400000">
              <a:off x="1579829" y="2817703"/>
              <a:ext cx="677100" cy="14619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6"/>
            <p:cNvCxnSpPr>
              <a:stCxn id="121" idx="2"/>
              <a:endCxn id="131" idx="0"/>
            </p:cNvCxnSpPr>
            <p:nvPr/>
          </p:nvCxnSpPr>
          <p:spPr>
            <a:xfrm flipH="1" rot="-5400000">
              <a:off x="2310929" y="3548503"/>
              <a:ext cx="677100" cy="3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6" name="Google Shape;136;p6"/>
          <p:cNvGrpSpPr/>
          <p:nvPr/>
        </p:nvGrpSpPr>
        <p:grpSpPr>
          <a:xfrm rot="10800000">
            <a:off x="1296746" y="5055443"/>
            <a:ext cx="3368036" cy="785701"/>
            <a:chOff x="1273893" y="3063813"/>
            <a:chExt cx="2621856" cy="823500"/>
          </a:xfrm>
        </p:grpSpPr>
        <p:cxnSp>
          <p:nvCxnSpPr>
            <p:cNvPr id="137" name="Google Shape;137;p6"/>
            <p:cNvCxnSpPr>
              <a:endCxn id="127" idx="2"/>
            </p:cNvCxnSpPr>
            <p:nvPr/>
          </p:nvCxnSpPr>
          <p:spPr>
            <a:xfrm>
              <a:off x="2566749" y="3478982"/>
              <a:ext cx="1329000" cy="408300"/>
            </a:xfrm>
            <a:prstGeom prst="bentConnector2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6"/>
            <p:cNvCxnSpPr>
              <a:endCxn id="133" idx="2"/>
            </p:cNvCxnSpPr>
            <p:nvPr/>
          </p:nvCxnSpPr>
          <p:spPr>
            <a:xfrm flipH="1">
              <a:off x="1273893" y="3478982"/>
              <a:ext cx="1308900" cy="408300"/>
            </a:xfrm>
            <a:prstGeom prst="bentConnector2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6"/>
            <p:cNvCxnSpPr>
              <a:stCxn id="140" idx="0"/>
              <a:endCxn id="130" idx="2"/>
            </p:cNvCxnSpPr>
            <p:nvPr/>
          </p:nvCxnSpPr>
          <p:spPr>
            <a:xfrm flipH="1" rot="-5400000">
              <a:off x="2186378" y="3461913"/>
              <a:ext cx="823500" cy="273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1" name="Google Shape;141;p6"/>
          <p:cNvGrpSpPr/>
          <p:nvPr/>
        </p:nvGrpSpPr>
        <p:grpSpPr>
          <a:xfrm>
            <a:off x="2254775" y="5841144"/>
            <a:ext cx="1452861" cy="773251"/>
            <a:chOff x="3798888" y="2497558"/>
            <a:chExt cx="1671300" cy="747680"/>
          </a:xfrm>
        </p:grpSpPr>
        <p:sp>
          <p:nvSpPr>
            <p:cNvPr id="142" name="Google Shape;142;p6"/>
            <p:cNvSpPr/>
            <p:nvPr/>
          </p:nvSpPr>
          <p:spPr>
            <a:xfrm>
              <a:off x="3798888" y="2789238"/>
              <a:ext cx="1670400" cy="456000"/>
            </a:xfrm>
            <a:prstGeom prst="rect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/>
                <a:t>우광원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강-4단" id="140" name="Google Shape;140;p6"/>
            <p:cNvSpPr/>
            <p:nvPr/>
          </p:nvSpPr>
          <p:spPr>
            <a:xfrm>
              <a:off x="3798888" y="2497558"/>
              <a:ext cx="1671300" cy="288900"/>
            </a:xfrm>
            <a:prstGeom prst="rect">
              <a:avLst/>
            </a:prstGeom>
            <a:solidFill>
              <a:srgbClr val="BFBFBF"/>
            </a:solidFill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/>
                <a:t>올라운더(해결사)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79425" y="1889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프로젝트 일정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아래와 같이 프로젝트는 48시간 동안 진행됩니다.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7"/>
          <p:cNvGraphicFramePr/>
          <p:nvPr/>
        </p:nvGraphicFramePr>
        <p:xfrm>
          <a:off x="313178" y="1520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{64673A57-6502-4B24-9F19-95AD297FA25B}</a:tableStyleId>
              </a:tblPr>
              <a:tblGrid>
                <a:gridCol w="566650"/>
                <a:gridCol w="2868100"/>
                <a:gridCol w="1004850"/>
                <a:gridCol w="519275"/>
                <a:gridCol w="519275"/>
                <a:gridCol w="519275"/>
                <a:gridCol w="519275"/>
                <a:gridCol w="519275"/>
                <a:gridCol w="519275"/>
                <a:gridCol w="519275"/>
                <a:gridCol w="519275"/>
                <a:gridCol w="519275"/>
                <a:gridCol w="519275"/>
                <a:gridCol w="1889925"/>
              </a:tblGrid>
              <a:tr h="2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8시간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16시간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24시간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32시간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40시간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48시간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분석기획(Planning)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회의록 0417, </a:t>
                      </a: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회의록 0418, 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회의록 0419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Preparartion)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향수의 정보(가격, 이미지 등)수집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price(csv파일) 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Analyzing)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셋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데이터탐색/시각화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그래프 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model.pkl(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pkl파일)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모델평가 및 검증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모델평가보고서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구현(System developing)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 및 구현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구현시스템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시스템테스트 및 운영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메뉴얼.ppt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평가및 전개(Deploying)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235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모델발전계획 수립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5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0" name="Google Shape;150;p7"/>
          <p:cNvGrpSpPr/>
          <p:nvPr/>
        </p:nvGrpSpPr>
        <p:grpSpPr>
          <a:xfrm>
            <a:off x="3747818" y="2104120"/>
            <a:ext cx="6115616" cy="3896616"/>
            <a:chOff x="3496932" y="2117453"/>
            <a:chExt cx="6766559" cy="4009689"/>
          </a:xfrm>
        </p:grpSpPr>
        <p:cxnSp>
          <p:nvCxnSpPr>
            <p:cNvPr id="151" name="Google Shape;151;p7"/>
            <p:cNvCxnSpPr/>
            <p:nvPr/>
          </p:nvCxnSpPr>
          <p:spPr>
            <a:xfrm>
              <a:off x="3496934" y="2117453"/>
              <a:ext cx="1267800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2" name="Google Shape;152;p7"/>
            <p:cNvCxnSpPr/>
            <p:nvPr/>
          </p:nvCxnSpPr>
          <p:spPr>
            <a:xfrm flipH="1" rot="10800000">
              <a:off x="3565158" y="2389221"/>
              <a:ext cx="6159600" cy="420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4310583" y="3140550"/>
              <a:ext cx="1267800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4" name="Google Shape;154;p7"/>
            <p:cNvCxnSpPr/>
            <p:nvPr/>
          </p:nvCxnSpPr>
          <p:spPr>
            <a:xfrm flipH="1" rot="10800000">
              <a:off x="3496932" y="3939257"/>
              <a:ext cx="957300" cy="150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5" name="Google Shape;155;p7"/>
            <p:cNvCxnSpPr/>
            <p:nvPr/>
          </p:nvCxnSpPr>
          <p:spPr>
            <a:xfrm>
              <a:off x="7133595" y="5154104"/>
              <a:ext cx="1267800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6" name="Google Shape;156;p7"/>
            <p:cNvCxnSpPr/>
            <p:nvPr/>
          </p:nvCxnSpPr>
          <p:spPr>
            <a:xfrm>
              <a:off x="8511963" y="5417689"/>
              <a:ext cx="1267800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7" name="Google Shape;157;p7"/>
            <p:cNvCxnSpPr/>
            <p:nvPr/>
          </p:nvCxnSpPr>
          <p:spPr>
            <a:xfrm>
              <a:off x="8995691" y="5900154"/>
              <a:ext cx="1267800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9561869" y="6127142"/>
              <a:ext cx="655800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59" name="Google Shape;159;p7"/>
            <p:cNvCxnSpPr/>
            <p:nvPr/>
          </p:nvCxnSpPr>
          <p:spPr>
            <a:xfrm>
              <a:off x="4849531" y="2675637"/>
              <a:ext cx="1512900" cy="3060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0" name="Google Shape;160;p7"/>
            <p:cNvCxnSpPr/>
            <p:nvPr/>
          </p:nvCxnSpPr>
          <p:spPr>
            <a:xfrm>
              <a:off x="3539993" y="3406744"/>
              <a:ext cx="493800" cy="1770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161" name="Google Shape;161;p7"/>
            <p:cNvCxnSpPr/>
            <p:nvPr/>
          </p:nvCxnSpPr>
          <p:spPr>
            <a:xfrm flipH="1" rot="10800000">
              <a:off x="5183557" y="4405498"/>
              <a:ext cx="853200" cy="60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cxnSp>
        <p:nvCxnSpPr>
          <p:cNvPr id="162" name="Google Shape;162;p7"/>
          <p:cNvCxnSpPr/>
          <p:nvPr/>
        </p:nvCxnSpPr>
        <p:spPr>
          <a:xfrm flipH="1" rot="10800000">
            <a:off x="5791315" y="4617826"/>
            <a:ext cx="771000" cy="6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63" name="Google Shape;163;p7"/>
          <p:cNvCxnSpPr/>
          <p:nvPr/>
        </p:nvCxnSpPr>
        <p:spPr>
          <a:xfrm flipH="1" rot="10800000">
            <a:off x="3792190" y="4131176"/>
            <a:ext cx="420600" cy="1500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2502800" y="2846205"/>
            <a:ext cx="7186500" cy="3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ko-KR" sz="3000">
                <a:solidFill>
                  <a:schemeClr val="dk1"/>
                </a:solidFill>
              </a:rPr>
              <a:t>위험목록 및 위험관리계획서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ko-KR" sz="3000">
                <a:solidFill>
                  <a:schemeClr val="dk1"/>
                </a:solidFill>
              </a:rPr>
              <a:t>요구사항 정의서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ko-KR" sz="3000">
                <a:solidFill>
                  <a:schemeClr val="dk1"/>
                </a:solidFill>
              </a:rPr>
              <a:t>WBS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ko-KR" sz="3000">
                <a:solidFill>
                  <a:schemeClr val="dk1"/>
                </a:solidFill>
              </a:rPr>
              <a:t>회의록0417 ~ 0419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ko-KR" sz="3000">
                <a:solidFill>
                  <a:schemeClr val="dk1"/>
                </a:solidFill>
              </a:rPr>
              <a:t>프로젝트 계획서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1512194" y="1136106"/>
            <a:ext cx="718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>
                <a:solidFill>
                  <a:schemeClr val="dk1"/>
                </a:solidFill>
              </a:rPr>
              <a:t>Additional documents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e9092e0ad_3_38"/>
          <p:cNvSpPr txBox="1"/>
          <p:nvPr>
            <p:ph idx="4294967295"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3600"/>
              <a:t>위험목록 및 위험관리계획서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75" name="Google Shape;175;g22e9092e0ad_3_38"/>
          <p:cNvSpPr txBox="1"/>
          <p:nvPr>
            <p:ph idx="4294967295" type="body"/>
          </p:nvPr>
        </p:nvSpPr>
        <p:spPr>
          <a:xfrm>
            <a:off x="479425" y="9722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</a:t>
            </a:r>
            <a:r>
              <a:rPr b="1" lang="ko-KR" sz="2000"/>
              <a:t>여러가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g22e9092e0ad_3_38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{64673A57-6502-4B24-9F19-95AD297FA25B}</a:tableStyleId>
              </a:tblPr>
              <a:tblGrid>
                <a:gridCol w="638350"/>
                <a:gridCol w="5477775"/>
                <a:gridCol w="4580625"/>
              </a:tblGrid>
              <a:tr h="33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59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코드 작성자와 수정자가 달라서 수정이 오래 걸릴 수있음.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기존 프로젝트에 참여했던 정 차장님이 추가 설명함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웹 연결 시 오류로 인해 시간이 지체될 수 있음.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서포트 인원 1명을 추가 함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 대리가 예비군 훈련으로 18일 하루 참여하지 못함.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원격으로 집에서 작업하도록 함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신 대리가 손을 다쳐서 병원에 갔다옴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병가를 마다하고 나오기로 함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웹 에서 이미지 추가 경로를 찾지 못함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강사님께 여쭤보고 해결 방법을 찾음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</a:t>
                      </a:r>
                      <a:endParaRPr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모델 로드 시 에러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joblib 버전을 1.2.0으로 업데이트 함</a:t>
                      </a:r>
                      <a:endParaRPr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