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7" r:id="rId5"/>
    <p:sldId id="261" r:id="rId6"/>
    <p:sldId id="271" r:id="rId7"/>
    <p:sldId id="259" r:id="rId8"/>
    <p:sldId id="276" r:id="rId9"/>
    <p:sldId id="281" r:id="rId10"/>
    <p:sldId id="285" r:id="rId11"/>
    <p:sldId id="286" r:id="rId12"/>
    <p:sldId id="282" r:id="rId13"/>
    <p:sldId id="287" r:id="rId14"/>
    <p:sldId id="288" r:id="rId15"/>
    <p:sldId id="289" r:id="rId16"/>
    <p:sldId id="290" r:id="rId17"/>
    <p:sldId id="274" r:id="rId18"/>
    <p:sldId id="268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A6B"/>
    <a:srgbClr val="A8AEB7"/>
    <a:srgbClr val="667181"/>
    <a:srgbClr val="30353F"/>
    <a:srgbClr val="F7F7F7"/>
    <a:srgbClr val="DBDBDB"/>
    <a:srgbClr val="BABABA"/>
    <a:srgbClr val="85E0E7"/>
    <a:srgbClr val="43CDD9"/>
    <a:srgbClr val="AF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D1C65-D7D0-40FB-B0BB-A96CCB133861}" v="89" dt="2023-10-23T06:27:13.141"/>
    <p1510:client id="{08A0D932-162D-26CC-F537-EC72BB2DD099}" v="53" dt="2023-10-23T06:23:53.192"/>
    <p1510:client id="{BACBF7BD-B1B1-4EAB-A606-420195113B03}" v="1243" dt="2023-10-23T02:58:31.880"/>
    <p1510:client id="{F92FB6D4-32C2-E8C9-2E7B-003C8D7AB887}" v="878" dt="2023-11-13T06:01:3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rgbClr val="DBDB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6B-437A-9220-9C2AA3F7A36D}"/>
              </c:ext>
            </c:extLst>
          </c:dPt>
          <c:dPt>
            <c:idx val="1"/>
            <c:bubble3D val="0"/>
            <c:spPr>
              <a:solidFill>
                <a:srgbClr val="30353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6B-437A-9220-9C2AA3F7A36D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6B-437A-9220-9C2AA3F7A36D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6B-437A-9220-9C2AA3F7A36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6B-437A-9220-9C2AA3F7A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15/12/2023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848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494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3E5D869-8D81-78BB-DACB-3A519E5A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C27101-70DD-53CB-D0B8-C1B601D82FDE}"/>
              </a:ext>
            </a:extLst>
          </p:cNvPr>
          <p:cNvSpPr/>
          <p:nvPr/>
        </p:nvSpPr>
        <p:spPr>
          <a:xfrm>
            <a:off x="0" y="-112542"/>
            <a:ext cx="12192000" cy="69705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433" y="3444079"/>
            <a:ext cx="1150315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>
                <a:solidFill>
                  <a:schemeClr val="bg1"/>
                </a:solidFill>
                <a:latin typeface="+mj-lt"/>
              </a:rPr>
              <a:t>LEAGUE OF LEGENDS PRE-GAME ASSISTANT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2453" y="4150067"/>
            <a:ext cx="2287100" cy="61555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>
                <a:solidFill>
                  <a:schemeClr val="bg1"/>
                </a:solidFill>
              </a:rPr>
              <a:t>Arvi Jussila 49004539</a:t>
            </a:r>
          </a:p>
          <a:p>
            <a:pPr algn="ctr">
              <a:tabLst>
                <a:tab pos="347663" algn="l"/>
              </a:tabLst>
            </a:pPr>
            <a:r>
              <a:rPr lang="en-US" sz="2000" err="1">
                <a:solidFill>
                  <a:schemeClr val="bg1"/>
                </a:solidFill>
              </a:rPr>
              <a:t>Seokhwan</a:t>
            </a:r>
            <a:r>
              <a:rPr lang="en-US" sz="2000">
                <a:solidFill>
                  <a:schemeClr val="bg1"/>
                </a:solidFill>
              </a:rPr>
              <a:t> 20170185</a:t>
            </a:r>
            <a:endParaRPr lang="en-US" sz="200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754819" y="165381"/>
            <a:ext cx="468237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 - UI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DD8637B6-7CC6-9DF1-4CB4-589D669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1D3A8-DAB2-070B-883E-FF03E2CF60B3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9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2A5D25-294D-6212-AA13-FC3BA416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3" y="1092265"/>
            <a:ext cx="5614737" cy="2772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B4C755-5558-6D3A-DBF9-2831AA53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30" y="1092265"/>
            <a:ext cx="5614737" cy="276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E33D47-0386-E7E6-CFAD-76120458C0C2}"/>
              </a:ext>
            </a:extLst>
          </p:cNvPr>
          <p:cNvSpPr txBox="1"/>
          <p:nvPr/>
        </p:nvSpPr>
        <p:spPr>
          <a:xfrm>
            <a:off x="906888" y="4106985"/>
            <a:ext cx="10478698" cy="2776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When users press the search button, they can see the champions of the game.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Immediately after starting the search, users have to wait for the answer.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As soon as the tips are generated, user can see the tips for the game.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503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754819" y="165381"/>
            <a:ext cx="468237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 - UI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DD8637B6-7CC6-9DF1-4CB4-589D669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1D3A8-DAB2-070B-883E-FF03E2CF60B3}"/>
              </a:ext>
            </a:extLst>
          </p:cNvPr>
          <p:cNvSpPr txBox="1"/>
          <p:nvPr/>
        </p:nvSpPr>
        <p:spPr>
          <a:xfrm>
            <a:off x="1187537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69ADA-935C-CC2C-6AC1-17D1A3F5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3" y="1092265"/>
            <a:ext cx="3913397" cy="54462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9142BF-8C9B-75E0-47BD-4EC9E7736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2"/>
          <a:stretch/>
        </p:blipFill>
        <p:spPr>
          <a:xfrm>
            <a:off x="5717344" y="1597088"/>
            <a:ext cx="5432760" cy="2426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6D484A-6F43-927D-835F-471803B95C10}"/>
              </a:ext>
            </a:extLst>
          </p:cNvPr>
          <p:cNvSpPr txBox="1"/>
          <p:nvPr/>
        </p:nvSpPr>
        <p:spPr>
          <a:xfrm>
            <a:off x="5103297" y="4023959"/>
            <a:ext cx="6660853" cy="2776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Clicking on the link will redirect to op.gg.</a:t>
            </a: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Users can check the build and runes for champions.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They do not need to search for the champions.</a:t>
            </a:r>
            <a:endParaRPr lang="fi-FI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92C20D-4A6F-4BBA-08EA-A44FDF19E668}"/>
              </a:ext>
            </a:extLst>
          </p:cNvPr>
          <p:cNvCxnSpPr>
            <a:cxnSpLocks/>
          </p:cNvCxnSpPr>
          <p:nvPr/>
        </p:nvCxnSpPr>
        <p:spPr>
          <a:xfrm>
            <a:off x="2390274" y="1475874"/>
            <a:ext cx="3015915" cy="786063"/>
          </a:xfrm>
          <a:prstGeom prst="straightConnector1">
            <a:avLst/>
          </a:prstGeom>
          <a:ln w="57150">
            <a:solidFill>
              <a:srgbClr val="51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3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754819" y="165381"/>
            <a:ext cx="468237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 - UI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DD8637B6-7CC6-9DF1-4CB4-589D669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1D3A8-DAB2-070B-883E-FF03E2CF60B3}"/>
              </a:ext>
            </a:extLst>
          </p:cNvPr>
          <p:cNvSpPr txBox="1"/>
          <p:nvPr/>
        </p:nvSpPr>
        <p:spPr>
          <a:xfrm>
            <a:off x="11875370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11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69ADA-935C-CC2C-6AC1-17D1A3F5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3" y="1092265"/>
            <a:ext cx="3913397" cy="5446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DE2398-2C3B-4F90-426E-152D9BB1B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44" y="1100858"/>
            <a:ext cx="6870906" cy="2923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FE5A3-6D9E-3387-D954-4E5DFBAA36EE}"/>
              </a:ext>
            </a:extLst>
          </p:cNvPr>
          <p:cNvSpPr txBox="1"/>
          <p:nvPr/>
        </p:nvSpPr>
        <p:spPr>
          <a:xfrm>
            <a:off x="5103297" y="4643054"/>
            <a:ext cx="6660853" cy="1114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Users can see some tips generated form OpenAI.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C7BC2F-F3DE-C7E6-C09D-71E948951634}"/>
              </a:ext>
            </a:extLst>
          </p:cNvPr>
          <p:cNvCxnSpPr>
            <a:cxnSpLocks/>
          </p:cNvCxnSpPr>
          <p:nvPr/>
        </p:nvCxnSpPr>
        <p:spPr>
          <a:xfrm flipV="1">
            <a:off x="2085474" y="1379621"/>
            <a:ext cx="2662989" cy="1219200"/>
          </a:xfrm>
          <a:prstGeom prst="straightConnector1">
            <a:avLst/>
          </a:prstGeom>
          <a:ln w="57150">
            <a:solidFill>
              <a:srgbClr val="51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20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754819" y="165381"/>
            <a:ext cx="468237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 - UI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DD8637B6-7CC6-9DF1-4CB4-589D669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1D3A8-DAB2-070B-883E-FF03E2CF60B3}"/>
              </a:ext>
            </a:extLst>
          </p:cNvPr>
          <p:cNvSpPr txBox="1"/>
          <p:nvPr/>
        </p:nvSpPr>
        <p:spPr>
          <a:xfrm>
            <a:off x="1187537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12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D69ADA-935C-CC2C-6AC1-17D1A3F5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3" y="1092265"/>
            <a:ext cx="3913397" cy="54462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DE4658-890E-D21E-6808-1A07A160D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65" y="1164441"/>
            <a:ext cx="6336230" cy="3388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6B04AE-ECC0-0398-A027-854BB06F5815}"/>
              </a:ext>
            </a:extLst>
          </p:cNvPr>
          <p:cNvSpPr txBox="1"/>
          <p:nvPr/>
        </p:nvSpPr>
        <p:spPr>
          <a:xfrm>
            <a:off x="5117865" y="4640445"/>
            <a:ext cx="6660853" cy="1114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/>
              <a:t>User</a:t>
            </a:r>
            <a:r>
              <a:rPr lang="ko-KR" altLang="fi-FI" dirty="0" err="1"/>
              <a:t>s</a:t>
            </a:r>
            <a:r>
              <a:rPr lang="fi-FI" dirty="0"/>
              <a:t> can see some stategies for the game.</a:t>
            </a: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7A3718-78C9-3C9F-E663-714BC42824F8}"/>
              </a:ext>
            </a:extLst>
          </p:cNvPr>
          <p:cNvCxnSpPr>
            <a:cxnSpLocks/>
          </p:cNvCxnSpPr>
          <p:nvPr/>
        </p:nvCxnSpPr>
        <p:spPr>
          <a:xfrm flipV="1">
            <a:off x="1826001" y="1411705"/>
            <a:ext cx="3163094" cy="2807368"/>
          </a:xfrm>
          <a:prstGeom prst="straightConnector1">
            <a:avLst/>
          </a:prstGeom>
          <a:ln w="57150">
            <a:solidFill>
              <a:srgbClr val="51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0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7537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13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596766" y="512825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5450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238658" y="165381"/>
            <a:ext cx="571470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TASK DIVISION &amp; TEAM ROLES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F923D-0274-CF1A-2535-BECFAD527D30}"/>
              </a:ext>
            </a:extLst>
          </p:cNvPr>
          <p:cNvSpPr txBox="1"/>
          <p:nvPr/>
        </p:nvSpPr>
        <p:spPr>
          <a:xfrm>
            <a:off x="2201369" y="1002217"/>
            <a:ext cx="778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b="1"/>
              <a:t>Seokhwan</a:t>
            </a:r>
            <a:endParaRPr lang="en-US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4C63-BBAE-296E-32F9-FB86584F79C4}"/>
              </a:ext>
            </a:extLst>
          </p:cNvPr>
          <p:cNvSpPr txBox="1"/>
          <p:nvPr/>
        </p:nvSpPr>
        <p:spPr>
          <a:xfrm>
            <a:off x="2583892" y="1896160"/>
            <a:ext cx="730950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i-FI" sz="2400" dirty="0"/>
              <a:t>Prompt Engineer</a:t>
            </a:r>
            <a:endParaRPr lang="fi-FI" sz="2400" dirty="0">
              <a:cs typeface="Segoe UI Light"/>
            </a:endParaRPr>
          </a:p>
          <a:p>
            <a:r>
              <a:rPr lang="en-US" sz="2400" dirty="0">
                <a:cs typeface="Segoe UI Light"/>
              </a:rPr>
              <a:t>UX/UI Designer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BFDA0-AE7A-FA5F-B5E4-64C96A118729}"/>
              </a:ext>
            </a:extLst>
          </p:cNvPr>
          <p:cNvSpPr txBox="1"/>
          <p:nvPr/>
        </p:nvSpPr>
        <p:spPr>
          <a:xfrm>
            <a:off x="2104139" y="3429000"/>
            <a:ext cx="778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b="1"/>
              <a:t>Arvi</a:t>
            </a:r>
            <a:endParaRPr lang="en-US" sz="36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9BADA-4B25-36C0-4051-DE5160DF1423}"/>
              </a:ext>
            </a:extLst>
          </p:cNvPr>
          <p:cNvSpPr txBox="1"/>
          <p:nvPr/>
        </p:nvSpPr>
        <p:spPr>
          <a:xfrm>
            <a:off x="2583892" y="4358623"/>
            <a:ext cx="7309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/>
              <a:t>Prompt Engineer</a:t>
            </a:r>
          </a:p>
          <a:p>
            <a:r>
              <a:rPr lang="fi-FI" sz="2400"/>
              <a:t>Front-end</a:t>
            </a:r>
          </a:p>
          <a:p>
            <a:r>
              <a:rPr lang="fi-FI" sz="2400"/>
              <a:t>API integration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512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>
                <a:solidFill>
                  <a:srgbClr val="30353F"/>
                </a:solidFill>
              </a:rPr>
              <a:t>D</a:t>
            </a:r>
            <a:r>
              <a:rPr lang="en-US" sz="1400">
                <a:solidFill>
                  <a:srgbClr val="30353F"/>
                </a:solidFill>
              </a:rPr>
              <a:t>emo finalized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5111" y="4412356"/>
            <a:ext cx="10693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rgbClr val="43CDD9"/>
                </a:solidFill>
              </a:rPr>
              <a:t>DEPLOYMENT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718025" y="2851413"/>
            <a:ext cx="6235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i-FI" sz="1400" b="1">
                <a:solidFill>
                  <a:srgbClr val="43CDD9"/>
                </a:solidFill>
              </a:rPr>
              <a:t>W</a:t>
            </a:r>
            <a:r>
              <a:rPr lang="en-US" sz="1400" b="1">
                <a:solidFill>
                  <a:srgbClr val="43CDD9"/>
                </a:solidFill>
              </a:rPr>
              <a:t>eek 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682" y="1799313"/>
            <a:ext cx="2151326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Prompt engineering &amp; UI prototyping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Segoe UI Light"/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07702" y="3966191"/>
            <a:ext cx="721288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fi-FI" sz="1400" b="1" dirty="0">
                <a:solidFill>
                  <a:srgbClr val="A8AEB7"/>
                </a:solidFill>
              </a:rPr>
              <a:t>W</a:t>
            </a:r>
            <a:r>
              <a:rPr lang="en-US" sz="1400" b="1" dirty="0">
                <a:solidFill>
                  <a:srgbClr val="A8AEB7"/>
                </a:solidFill>
              </a:rPr>
              <a:t>eek 7-9</a:t>
            </a:r>
            <a:endParaRPr lang="en-US" sz="1400" b="1" dirty="0">
              <a:solidFill>
                <a:srgbClr val="A8AEB7"/>
              </a:solidFill>
              <a:cs typeface="Segoe UI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400" b="1" dirty="0">
                <a:solidFill>
                  <a:srgbClr val="A8AEB7"/>
                </a:solidFill>
              </a:rPr>
              <a:t>ESTABLISHMENT</a:t>
            </a:r>
            <a:endParaRPr lang="en-US" sz="1400" b="1">
              <a:solidFill>
                <a:srgbClr val="A8AEB7"/>
              </a:solidFill>
              <a:cs typeface="Segoe UI Light"/>
            </a:endParaRPr>
          </a:p>
        </p:txBody>
      </p: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Implementing main features, API integration </a:t>
            </a:r>
            <a:endParaRPr lang="en-US" sz="140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135296" y="4412356"/>
            <a:ext cx="11737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rgbClr val="667181"/>
                </a:solidFill>
              </a:rPr>
              <a:t>DEVELOPMENT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95789" y="2851412"/>
            <a:ext cx="85273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i-FI" sz="1400" b="1">
                <a:solidFill>
                  <a:srgbClr val="667181"/>
                </a:solidFill>
              </a:rPr>
              <a:t>W</a:t>
            </a:r>
            <a:r>
              <a:rPr lang="en-US" sz="1400" b="1">
                <a:solidFill>
                  <a:srgbClr val="667181"/>
                </a:solidFill>
              </a:rPr>
              <a:t>eek 10-13</a:t>
            </a:r>
          </a:p>
        </p:txBody>
      </p: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62611" y="3966191"/>
            <a:ext cx="62671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i-FI" sz="1400" b="1">
                <a:solidFill>
                  <a:srgbClr val="98A3AD"/>
                </a:solidFill>
              </a:rPr>
              <a:t>W</a:t>
            </a:r>
            <a:r>
              <a:rPr lang="en-US" sz="1400" b="1">
                <a:solidFill>
                  <a:srgbClr val="98A3AD"/>
                </a:solidFill>
              </a:rPr>
              <a:t>eek 14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i-FI" sz="1400">
                <a:solidFill>
                  <a:srgbClr val="30353F"/>
                </a:solidFill>
              </a:rPr>
              <a:t>Finalizing UI design, improving usability, ensuring stability</a:t>
            </a:r>
            <a:endParaRPr lang="en-US" sz="140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64633" y="1489851"/>
            <a:ext cx="20226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rgbClr val="98A3AD"/>
                </a:solidFill>
              </a:rPr>
              <a:t>ITERATION &amp; REFINEMENT</a:t>
            </a:r>
          </a:p>
        </p:txBody>
      </p:sp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875370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5254428" y="165381"/>
            <a:ext cx="16831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i-FI" sz="3200" b="1">
                <a:solidFill>
                  <a:srgbClr val="30353F"/>
                </a:solidFill>
                <a:latin typeface="+mj-lt"/>
              </a:rPr>
              <a:t>TIMELINE</a:t>
            </a:r>
            <a:endParaRPr lang="en-US" sz="3200" b="1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9</a:t>
            </a:r>
          </a:p>
        </p:txBody>
      </p:sp>
      <p:grpSp>
        <p:nvGrpSpPr>
          <p:cNvPr id="3" name="Group 2" descr="This is an icon of three human beings and a clock.">
            <a:extLst>
              <a:ext uri="{FF2B5EF4-FFF2-40B4-BE49-F238E27FC236}">
                <a16:creationId xmlns:a16="http://schemas.microsoft.com/office/drawing/2014/main" id="{542B3A7C-92B7-BC92-5181-F1356DF6AC0A}"/>
              </a:ext>
            </a:extLst>
          </p:cNvPr>
          <p:cNvGrpSpPr/>
          <p:nvPr/>
        </p:nvGrpSpPr>
        <p:grpSpPr>
          <a:xfrm>
            <a:off x="7850416" y="3306387"/>
            <a:ext cx="358718" cy="358717"/>
            <a:chOff x="3613150" y="3706813"/>
            <a:chExt cx="420688" cy="420687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527E836A-78D2-3365-7159-7A4A024BB4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B42052F-0FE1-16C9-E7F4-1B54F6E5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1B31F7DA-696B-0F3C-5B98-31E47ECFD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B90E93F-004C-548D-B2E0-D45FA96793B3}"/>
              </a:ext>
            </a:extLst>
          </p:cNvPr>
          <p:cNvSpPr/>
          <p:nvPr/>
        </p:nvSpPr>
        <p:spPr>
          <a:xfrm>
            <a:off x="10368019" y="1278699"/>
            <a:ext cx="362414" cy="501804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0CE29-DA87-7021-85C5-696B2B6D38A8}"/>
              </a:ext>
            </a:extLst>
          </p:cNvPr>
          <p:cNvSpPr txBox="1"/>
          <p:nvPr/>
        </p:nvSpPr>
        <p:spPr>
          <a:xfrm>
            <a:off x="10132274" y="886964"/>
            <a:ext cx="834780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 Now here!</a:t>
            </a:r>
            <a:endParaRPr lang="en-US" sz="1400" b="1" dirty="0">
              <a:solidFill>
                <a:schemeClr val="accent4">
                  <a:lumMod val="50000"/>
                </a:schemeClr>
              </a:solidFill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87537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15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596766" y="512825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5450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830171" y="165381"/>
            <a:ext cx="453169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FUTURE IMPROVEMENTS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B32DF-D50C-3376-DD3F-4040A59F2644}"/>
              </a:ext>
            </a:extLst>
          </p:cNvPr>
          <p:cNvSpPr txBox="1"/>
          <p:nvPr/>
        </p:nvSpPr>
        <p:spPr>
          <a:xfrm>
            <a:off x="914833" y="1548735"/>
            <a:ext cx="10444047" cy="49920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Only summoners on the Korean server can be searched, so there is the option to add regions.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a separate server has not been set up, building a server is necessary to actually launch the service.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 data is not being saved, leaving the page will result in the loss of the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Segoe UI Light"/>
              </a:rPr>
              <a:t>Saving the data could prevent this loss of information.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0426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596766" y="512825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5450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348941" y="2875002"/>
            <a:ext cx="551551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7200" b="1" dirty="0">
                <a:solidFill>
                  <a:srgbClr val="30353F"/>
                </a:solidFill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108803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FF10B79-1EFC-677B-D54C-1D5B7E072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9656" y="2109894"/>
            <a:ext cx="2175574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>
                <a:solidFill>
                  <a:schemeClr val="bg1"/>
                </a:solidFill>
              </a:rPr>
              <a:t>1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095998" y="2377440"/>
            <a:ext cx="5203812" cy="34473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605209" y="165381"/>
            <a:ext cx="29815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i-FI" sz="3200" b="1">
                <a:solidFill>
                  <a:srgbClr val="30353F"/>
                </a:solidFill>
                <a:latin typeface="+mj-lt"/>
              </a:rPr>
              <a:t>I</a:t>
            </a:r>
            <a:r>
              <a:rPr lang="en-US" sz="3200" b="1">
                <a:solidFill>
                  <a:srgbClr val="30353F"/>
                </a:solidFill>
                <a:latin typeface="+mj-lt"/>
              </a:rPr>
              <a:t>NTRODUCTION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00145-42E6-EE37-5933-ABFC1671F087}"/>
              </a:ext>
            </a:extLst>
          </p:cNvPr>
          <p:cNvSpPr txBox="1"/>
          <p:nvPr/>
        </p:nvSpPr>
        <p:spPr>
          <a:xfrm>
            <a:off x="6203764" y="2589785"/>
            <a:ext cx="478806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Factsheet:</a:t>
            </a:r>
          </a:p>
          <a:p>
            <a:endParaRPr lang="fi-FI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Most popular video game in Korea with approx. 20 million players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Easy to pick up, hard to master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Requires memorization and learning comparable to studying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07F973-AE3C-FEB4-0007-2851D2D89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7289" y="975462"/>
            <a:ext cx="3680308" cy="2453538"/>
            <a:chOff x="8149541" y="1192973"/>
            <a:chExt cx="4062503" cy="270833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BF1843-AE43-B3CE-EBBB-D5AF7617531C}"/>
                </a:ext>
              </a:extLst>
            </p:cNvPr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024A20-32BC-1C9B-94F8-FB11E7C96031}"/>
                </a:ext>
              </a:extLst>
            </p:cNvPr>
            <p:cNvGrpSpPr/>
            <p:nvPr/>
          </p:nvGrpSpPr>
          <p:grpSpPr>
            <a:xfrm>
              <a:off x="8149541" y="1192973"/>
              <a:ext cx="4062503" cy="2708336"/>
              <a:chOff x="7701374" y="1492375"/>
              <a:chExt cx="3419288" cy="2279526"/>
            </a:xfrm>
          </p:grpSpPr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1679FFC0-FAD9-16F1-D546-D5EB018FBC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54483791"/>
                  </p:ext>
                </p:extLst>
              </p:nvPr>
            </p:nvGraphicFramePr>
            <p:xfrm>
              <a:off x="7701374" y="1492375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EAAB4707-50A3-2EFD-80E6-3B625EDEF4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97EEDF9-BE61-5E33-A84C-8C58774FE8FA}"/>
              </a:ext>
            </a:extLst>
          </p:cNvPr>
          <p:cNvSpPr txBox="1"/>
          <p:nvPr/>
        </p:nvSpPr>
        <p:spPr>
          <a:xfrm>
            <a:off x="2459654" y="5096099"/>
            <a:ext cx="9313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>
                <a:solidFill>
                  <a:srgbClr val="30353F"/>
                </a:solidFill>
              </a:rPr>
              <a:t>38%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DA2D93-2FD8-A869-0067-FB0599183768}"/>
              </a:ext>
            </a:extLst>
          </p:cNvPr>
          <p:cNvSpPr txBox="1"/>
          <p:nvPr/>
        </p:nvSpPr>
        <p:spPr>
          <a:xfrm>
            <a:off x="1769656" y="3746638"/>
            <a:ext cx="215463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30353F"/>
                </a:solidFill>
              </a:rPr>
              <a:t>Percentage of South Korean population playing League of Legends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04278-F212-B2CC-7A18-E2FD82F47AC4}"/>
              </a:ext>
            </a:extLst>
          </p:cNvPr>
          <p:cNvSpPr txBox="1"/>
          <p:nvPr/>
        </p:nvSpPr>
        <p:spPr>
          <a:xfrm>
            <a:off x="5651508" y="1483079"/>
            <a:ext cx="609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>
                <a:solidFill>
                  <a:srgbClr val="30353F"/>
                </a:solidFill>
              </a:rPr>
              <a:t>Problem:</a:t>
            </a:r>
            <a:r>
              <a:rPr lang="fi-FI" sz="2400"/>
              <a:t> ”League of Legends is hard to learn”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C2284F-18EF-9FAD-02CC-310BB857C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1336" y="1340695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8" descr="This is an icon of a human being. ">
            <a:extLst>
              <a:ext uri="{FF2B5EF4-FFF2-40B4-BE49-F238E27FC236}">
                <a16:creationId xmlns:a16="http://schemas.microsoft.com/office/drawing/2014/main" id="{E863CF16-38F4-E660-0E59-634693C45035}"/>
              </a:ext>
            </a:extLst>
          </p:cNvPr>
          <p:cNvSpPr>
            <a:spLocks noEditPoints="1"/>
          </p:cNvSpPr>
          <p:nvPr/>
        </p:nvSpPr>
        <p:spPr bwMode="auto">
          <a:xfrm>
            <a:off x="5052402" y="1553112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096000" y="2377440"/>
            <a:ext cx="5203812" cy="344737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605209" y="165381"/>
            <a:ext cx="298158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fi-FI" sz="3200" b="1">
                <a:solidFill>
                  <a:srgbClr val="30353F"/>
                </a:solidFill>
                <a:latin typeface="+mj-lt"/>
              </a:rPr>
              <a:t>I</a:t>
            </a:r>
            <a:r>
              <a:rPr lang="en-US" sz="3200" b="1">
                <a:solidFill>
                  <a:srgbClr val="30353F"/>
                </a:solidFill>
                <a:latin typeface="+mj-lt"/>
              </a:rPr>
              <a:t>NTRODUCTION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00145-42E6-EE37-5933-ABFC1671F087}"/>
              </a:ext>
            </a:extLst>
          </p:cNvPr>
          <p:cNvSpPr txBox="1"/>
          <p:nvPr/>
        </p:nvSpPr>
        <p:spPr>
          <a:xfrm>
            <a:off x="6311119" y="2134451"/>
            <a:ext cx="4788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D5DBA-CC26-8BAD-DD60-65F1D2F752D4}"/>
              </a:ext>
            </a:extLst>
          </p:cNvPr>
          <p:cNvSpPr txBox="1"/>
          <p:nvPr/>
        </p:nvSpPr>
        <p:spPr>
          <a:xfrm>
            <a:off x="1239992" y="4740465"/>
            <a:ext cx="388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/>
              <a:t>Our goal is to generate an easy to use pre-game analysis tool </a:t>
            </a:r>
            <a:endParaRPr lang="en-US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550E8D-6553-578D-18FD-233D13BF1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92" y="1179094"/>
            <a:ext cx="3368865" cy="336886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6AD5D-E53B-1EAB-7D55-2FC3EA79DDF7}"/>
              </a:ext>
            </a:extLst>
          </p:cNvPr>
          <p:cNvSpPr txBox="1"/>
          <p:nvPr/>
        </p:nvSpPr>
        <p:spPr>
          <a:xfrm>
            <a:off x="6214867" y="2531483"/>
            <a:ext cx="45365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i-FI"/>
              <a:t>Features and attributes:</a:t>
            </a:r>
          </a:p>
          <a:p>
            <a:pPr>
              <a:lnSpc>
                <a:spcPct val="150000"/>
              </a:lnSpc>
            </a:pPr>
            <a:endParaRPr lang="fi-FI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No sign-in or sign-up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Lightweight web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No download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/>
              <a:t>Free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A3A10-97B7-96E5-1286-14374376A927}"/>
              </a:ext>
            </a:extLst>
          </p:cNvPr>
          <p:cNvSpPr txBox="1"/>
          <p:nvPr/>
        </p:nvSpPr>
        <p:spPr>
          <a:xfrm>
            <a:off x="5651510" y="1371600"/>
            <a:ext cx="6092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>
                <a:solidFill>
                  <a:srgbClr val="30353F"/>
                </a:solidFill>
              </a:rPr>
              <a:t>Solution:</a:t>
            </a:r>
            <a:r>
              <a:rPr lang="fi-FI" sz="2400">
                <a:solidFill>
                  <a:srgbClr val="30353F"/>
                </a:solidFill>
              </a:rPr>
              <a:t> </a:t>
            </a:r>
            <a:r>
              <a:rPr lang="fi-FI" sz="2400"/>
              <a:t>Provide helpful tips and data with a single 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D1626-11FE-CF7C-F24B-240414DDF737}"/>
              </a:ext>
            </a:extLst>
          </p:cNvPr>
          <p:cNvSpPr txBox="1"/>
          <p:nvPr/>
        </p:nvSpPr>
        <p:spPr>
          <a:xfrm>
            <a:off x="2889727" y="5571579"/>
            <a:ext cx="314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/>
              <a:t>Streamlining players’ learning curve with less dependency on memorization</a:t>
            </a:r>
          </a:p>
        </p:txBody>
      </p:sp>
    </p:spTree>
    <p:extLst>
      <p:ext uri="{BB962C8B-B14F-4D97-AF65-F5344CB8AC3E}">
        <p14:creationId xmlns:p14="http://schemas.microsoft.com/office/powerpoint/2010/main" val="422750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>
                <a:solidFill>
                  <a:schemeClr val="bg1"/>
                </a:solidFill>
              </a:rPr>
              <a:t>3</a:t>
            </a:r>
            <a:endParaRPr lang="en-US" sz="1400" b="1">
              <a:solidFill>
                <a:schemeClr val="bg1"/>
              </a:solidFill>
            </a:endParaRPr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18369" y="1266914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BABAB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596766" y="512825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54502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646887" y="165381"/>
            <a:ext cx="28982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>
                <a:solidFill>
                  <a:srgbClr val="30353F"/>
                </a:solidFill>
                <a:latin typeface="+mj-lt"/>
              </a:rPr>
              <a:t>REQUIREMENTS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64614-1B33-D308-743D-E961D89EFD3D}"/>
              </a:ext>
            </a:extLst>
          </p:cNvPr>
          <p:cNvSpPr txBox="1"/>
          <p:nvPr/>
        </p:nvSpPr>
        <p:spPr>
          <a:xfrm>
            <a:off x="1634502" y="1391829"/>
            <a:ext cx="243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/>
              <a:t>Functional</a:t>
            </a:r>
            <a:endParaRPr lang="en-US" sz="24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6E401-4CB3-3909-4483-CE1581EA3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1068" y="1266914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0000">
                <a:srgbClr val="43CD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F923D-0274-CF1A-2535-BECFAD527D30}"/>
              </a:ext>
            </a:extLst>
          </p:cNvPr>
          <p:cNvSpPr txBox="1"/>
          <p:nvPr/>
        </p:nvSpPr>
        <p:spPr>
          <a:xfrm>
            <a:off x="6276254" y="1391829"/>
            <a:ext cx="243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/>
              <a:t>Non-Functional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B4C63-BBAE-296E-32F9-FB86584F79C4}"/>
              </a:ext>
            </a:extLst>
          </p:cNvPr>
          <p:cNvSpPr txBox="1"/>
          <p:nvPr/>
        </p:nvSpPr>
        <p:spPr>
          <a:xfrm>
            <a:off x="1518369" y="2459225"/>
            <a:ext cx="45776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i-FI"/>
              <a:t>Search functionality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i-FI"/>
              <a:t>Responsive 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i-FI"/>
              <a:t>Riot API data retrieval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i-FI"/>
              <a:t>Error handling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i-FI"/>
              <a:t>LLM integration (ChatGPT/Bard)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F81F2-D288-41D3-55D7-93BF78FC8369}"/>
              </a:ext>
            </a:extLst>
          </p:cNvPr>
          <p:cNvSpPr txBox="1"/>
          <p:nvPr/>
        </p:nvSpPr>
        <p:spPr>
          <a:xfrm>
            <a:off x="6161068" y="2459225"/>
            <a:ext cx="4577631" cy="277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i-FI"/>
              <a:t>Availability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i-FI"/>
              <a:t>Usability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i-FI"/>
              <a:t>Reliability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i-FI"/>
              <a:t>Scalability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i-FI"/>
              <a:t>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71D5E1-3D36-41DB-08C6-A90C5F35F0C3}"/>
              </a:ext>
            </a:extLst>
          </p:cNvPr>
          <p:cNvSpPr txBox="1"/>
          <p:nvPr/>
        </p:nvSpPr>
        <p:spPr>
          <a:xfrm>
            <a:off x="3754017" y="165381"/>
            <a:ext cx="4683976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ARCHITECTURE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83182-341F-E7D2-B3FC-6C176140AEE5}"/>
              </a:ext>
            </a:extLst>
          </p:cNvPr>
          <p:cNvGrpSpPr/>
          <p:nvPr/>
        </p:nvGrpSpPr>
        <p:grpSpPr>
          <a:xfrm>
            <a:off x="605503" y="1045579"/>
            <a:ext cx="2917812" cy="5276172"/>
            <a:chOff x="482600" y="1094740"/>
            <a:chExt cx="3336912" cy="527617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713DC-053D-3A7E-2248-0E2AFFB2C754}"/>
                </a:ext>
              </a:extLst>
            </p:cNvPr>
            <p:cNvSpPr/>
            <p:nvPr/>
          </p:nvSpPr>
          <p:spPr>
            <a:xfrm>
              <a:off x="482600" y="1094740"/>
              <a:ext cx="3336912" cy="5276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0C0AE8-79B9-5CC6-FCF2-2B1B89BC0127}"/>
                </a:ext>
              </a:extLst>
            </p:cNvPr>
            <p:cNvSpPr/>
            <p:nvPr/>
          </p:nvSpPr>
          <p:spPr>
            <a:xfrm>
              <a:off x="482600" y="5476239"/>
              <a:ext cx="3336912" cy="894672"/>
            </a:xfrm>
            <a:prstGeom prst="rect">
              <a:avLst/>
            </a:pr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cs typeface="Segoe UI Light"/>
                </a:rPr>
                <a:t>USER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980EB-DF37-B086-8D26-E9D7C76E0489}"/>
              </a:ext>
            </a:extLst>
          </p:cNvPr>
          <p:cNvGrpSpPr/>
          <p:nvPr/>
        </p:nvGrpSpPr>
        <p:grpSpPr>
          <a:xfrm>
            <a:off x="4635500" y="1045579"/>
            <a:ext cx="2917812" cy="5276172"/>
            <a:chOff x="4267200" y="1094740"/>
            <a:chExt cx="3654412" cy="52761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A6738C-58EE-8BB4-D4A7-63A47D5B39B4}"/>
                </a:ext>
              </a:extLst>
            </p:cNvPr>
            <p:cNvSpPr/>
            <p:nvPr/>
          </p:nvSpPr>
          <p:spPr>
            <a:xfrm>
              <a:off x="4267200" y="1094740"/>
              <a:ext cx="3654412" cy="5276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0451BA-8D2D-AC94-7675-72B730274C87}"/>
                </a:ext>
              </a:extLst>
            </p:cNvPr>
            <p:cNvSpPr/>
            <p:nvPr/>
          </p:nvSpPr>
          <p:spPr>
            <a:xfrm>
              <a:off x="4267200" y="5476238"/>
              <a:ext cx="3654412" cy="894672"/>
            </a:xfrm>
            <a:prstGeom prst="rect">
              <a:avLst/>
            </a:pr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cs typeface="Segoe UI Light"/>
                </a:rPr>
                <a:t>FRONT-END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CFC964-A055-F63A-3FAB-96D6F6D82DF7}"/>
              </a:ext>
            </a:extLst>
          </p:cNvPr>
          <p:cNvGrpSpPr/>
          <p:nvPr/>
        </p:nvGrpSpPr>
        <p:grpSpPr>
          <a:xfrm>
            <a:off x="8665497" y="1045579"/>
            <a:ext cx="2917812" cy="5276172"/>
            <a:chOff x="8369300" y="1094740"/>
            <a:chExt cx="3336912" cy="527617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B945F-B754-9A5D-E00D-191B9633D2BC}"/>
                </a:ext>
              </a:extLst>
            </p:cNvPr>
            <p:cNvSpPr/>
            <p:nvPr/>
          </p:nvSpPr>
          <p:spPr>
            <a:xfrm>
              <a:off x="8369300" y="1094740"/>
              <a:ext cx="3336912" cy="52761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88C515-6B20-0469-CDAE-2D8207A7B750}"/>
                </a:ext>
              </a:extLst>
            </p:cNvPr>
            <p:cNvSpPr/>
            <p:nvPr/>
          </p:nvSpPr>
          <p:spPr>
            <a:xfrm>
              <a:off x="8369300" y="5476238"/>
              <a:ext cx="3336912" cy="894672"/>
            </a:xfrm>
            <a:prstGeom prst="rect">
              <a:avLst/>
            </a:pr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>
                  <a:cs typeface="Segoe UI Light"/>
                </a:rPr>
                <a:t>API CONTROLLER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0CDCDA-85F1-C2FC-C4FE-BFC2DD92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44" y="2266281"/>
            <a:ext cx="1764101" cy="1749724"/>
          </a:xfrm>
          <a:prstGeom prst="rect">
            <a:avLst/>
          </a:prstGeom>
        </p:spPr>
      </p:pic>
      <p:pic>
        <p:nvPicPr>
          <p:cNvPr id="10" name="Picture 6" descr="riot-games-api · GitHub Topics · GitHub">
            <a:extLst>
              <a:ext uri="{FF2B5EF4-FFF2-40B4-BE49-F238E27FC236}">
                <a16:creationId xmlns:a16="http://schemas.microsoft.com/office/drawing/2014/main" id="{85F3D940-D0A7-C3EC-4391-27180791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73" y="1537701"/>
            <a:ext cx="1267443" cy="12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D2E6E13-CC22-AF1D-43C9-03D217C61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261" y="3508046"/>
            <a:ext cx="2521673" cy="14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ED9C0F-7F7E-6FBF-E23E-F4470D6CE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43" y="2135408"/>
            <a:ext cx="2326017" cy="20816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DBF24D0-117B-FEA5-7D20-496A27CD0D43}"/>
              </a:ext>
            </a:extLst>
          </p:cNvPr>
          <p:cNvGrpSpPr/>
          <p:nvPr/>
        </p:nvGrpSpPr>
        <p:grpSpPr>
          <a:xfrm>
            <a:off x="5749313" y="2468414"/>
            <a:ext cx="697492" cy="669949"/>
            <a:chOff x="5370049" y="2542519"/>
            <a:chExt cx="1341654" cy="14686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6913C9-247F-3751-10CF-34F18000B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70049" y="2542519"/>
              <a:ext cx="1341654" cy="146865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A blue and black symbol&#10;&#10;Description automatically generated">
              <a:extLst>
                <a:ext uri="{FF2B5EF4-FFF2-40B4-BE49-F238E27FC236}">
                  <a16:creationId xmlns:a16="http://schemas.microsoft.com/office/drawing/2014/main" id="{00316235-DE72-9F3F-0D16-A7A6AF83B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7630" y="2831118"/>
              <a:ext cx="1001278" cy="87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D29FBBD8-BF8D-34FD-AD62-9DB145C875C5}"/>
              </a:ext>
            </a:extLst>
          </p:cNvPr>
          <p:cNvSpPr/>
          <p:nvPr/>
        </p:nvSpPr>
        <p:spPr>
          <a:xfrm>
            <a:off x="3592052" y="3086100"/>
            <a:ext cx="977900" cy="546100"/>
          </a:xfrm>
          <a:prstGeom prst="leftRightArrow">
            <a:avLst/>
          </a:prstGeom>
          <a:solidFill>
            <a:srgbClr val="303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E657F0CB-442C-1B38-EC42-E529352F763B}"/>
              </a:ext>
            </a:extLst>
          </p:cNvPr>
          <p:cNvSpPr/>
          <p:nvPr/>
        </p:nvSpPr>
        <p:spPr>
          <a:xfrm>
            <a:off x="7622047" y="3086100"/>
            <a:ext cx="977900" cy="546100"/>
          </a:xfrm>
          <a:prstGeom prst="leftRightArrow">
            <a:avLst/>
          </a:prstGeom>
          <a:solidFill>
            <a:srgbClr val="303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55C13794-5AD1-629D-B5CF-57CAE6F6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D260B-DD14-CB34-CDF4-8686D6B9E891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348462" y="165381"/>
            <a:ext cx="5495095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OVERVIEW – React</a:t>
            </a: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D39742EB-B119-88E1-9484-C49A2099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803F0-60DA-7558-7143-0A988A9A5972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7AD0B-7B3E-6412-89A0-D29419608555}"/>
              </a:ext>
            </a:extLst>
          </p:cNvPr>
          <p:cNvSpPr txBox="1"/>
          <p:nvPr/>
        </p:nvSpPr>
        <p:spPr>
          <a:xfrm>
            <a:off x="906887" y="860975"/>
            <a:ext cx="10291009" cy="33300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/>
              <a:t>We made the project using React (JavaScript).</a:t>
            </a:r>
            <a:endParaRPr lang="fi-FI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React is a JavaScript library for building user interfaces.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React allows for efficient management of complex interfaces.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It enables efficient response to real-time data changes.</a:t>
            </a: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309CDF-CC11-19E5-5664-534DB081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727"/>
          <a:stretch/>
        </p:blipFill>
        <p:spPr>
          <a:xfrm>
            <a:off x="994104" y="3479259"/>
            <a:ext cx="10194756" cy="30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3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184956" y="165381"/>
            <a:ext cx="5822107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– Riot API</a:t>
            </a: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D39742EB-B119-88E1-9484-C49A2099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803F0-60DA-7558-7143-0A988A9A5972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6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06187F-8A9B-A265-A3F1-7258F92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3479259"/>
            <a:ext cx="10194756" cy="3113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25E851-AFBF-5C44-9AC2-77FF1D44537E}"/>
              </a:ext>
            </a:extLst>
          </p:cNvPr>
          <p:cNvSpPr txBox="1"/>
          <p:nvPr/>
        </p:nvSpPr>
        <p:spPr>
          <a:xfrm>
            <a:off x="906887" y="860975"/>
            <a:ext cx="10291009" cy="2776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We have fetched the current in-game data using the Riot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Using Summoner ID, we can find the currently in-</a:t>
            </a:r>
            <a:r>
              <a:rPr lang="en-US" dirty="0" err="1">
                <a:cs typeface="Segoe UI Light"/>
              </a:rPr>
              <a:t>progess</a:t>
            </a:r>
            <a:r>
              <a:rPr lang="en-US" dirty="0">
                <a:cs typeface="Segoe UI Light"/>
              </a:rPr>
              <a:t> game.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In-game data contains information about the game.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Ex) Summoners in the game, Champions selected </a:t>
            </a:r>
            <a:r>
              <a:rPr lang="en-US" dirty="0" err="1">
                <a:cs typeface="Segoe UI Light"/>
              </a:rPr>
              <a:t>etc</a:t>
            </a: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059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2774587" y="165381"/>
            <a:ext cx="6642844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</a:t>
            </a:r>
            <a:r>
              <a:rPr lang="en-US" sz="3200" b="1" dirty="0">
                <a:solidFill>
                  <a:srgbClr val="30353F"/>
                </a:solidFill>
                <a:latin typeface="+mj-lt"/>
              </a:rPr>
              <a:t> – OpenAI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API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D39742EB-B119-88E1-9484-C49A2099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803F0-60DA-7558-7143-0A988A9A5972}"/>
              </a:ext>
            </a:extLst>
          </p:cNvPr>
          <p:cNvSpPr txBox="1"/>
          <p:nvPr/>
        </p:nvSpPr>
        <p:spPr>
          <a:xfrm>
            <a:off x="11907454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7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34CA0B-49F8-39C8-2274-8770E017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3479259"/>
            <a:ext cx="10194756" cy="3175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284E5-3E69-04CD-B648-316120097BA3}"/>
              </a:ext>
            </a:extLst>
          </p:cNvPr>
          <p:cNvSpPr txBox="1"/>
          <p:nvPr/>
        </p:nvSpPr>
        <p:spPr>
          <a:xfrm>
            <a:off x="906887" y="860975"/>
            <a:ext cx="10291009" cy="27760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/>
              <a:t>We have conducted an analysis of the game using the OpenAI API.</a:t>
            </a:r>
            <a:endParaRPr lang="fi-FI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We used the champion that is played by the summoner and the opposing champions as parameters.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>
                <a:cs typeface="Segoe UI Light"/>
              </a:rPr>
              <a:t>We have previously created a championMap.js file to know the lane of champions.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We have defined the format of the output in the prompt.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439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E082C-0877-1D17-06CA-D2FF76B97324}"/>
              </a:ext>
            </a:extLst>
          </p:cNvPr>
          <p:cNvSpPr txBox="1"/>
          <p:nvPr/>
        </p:nvSpPr>
        <p:spPr>
          <a:xfrm>
            <a:off x="3754819" y="165381"/>
            <a:ext cx="4682372" cy="49244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PROJECT </a:t>
            </a:r>
            <a:r>
              <a:rPr lang="en-US" altLang="ko-KR" sz="3200" b="1" dirty="0">
                <a:solidFill>
                  <a:srgbClr val="30353F"/>
                </a:solidFill>
                <a:latin typeface="+mj-lt"/>
              </a:rPr>
              <a:t>OVERVIEW - UI</a:t>
            </a:r>
            <a:endParaRPr lang="en-US" sz="3200" b="1" dirty="0">
              <a:solidFill>
                <a:srgbClr val="30353F"/>
              </a:solidFill>
              <a:latin typeface="+mj-lt"/>
            </a:endParaRPr>
          </a:p>
        </p:txBody>
      </p:sp>
      <p:sp>
        <p:nvSpPr>
          <p:cNvPr id="2" name="Freeform 37">
            <a:extLst>
              <a:ext uri="{FF2B5EF4-FFF2-40B4-BE49-F238E27FC236}">
                <a16:creationId xmlns:a16="http://schemas.microsoft.com/office/drawing/2014/main" id="{DD8637B6-7CC6-9DF1-4CB4-589D6693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98A3A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1D3A8-DAB2-070B-883E-FF03E2CF60B3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b="1" dirty="0">
                <a:solidFill>
                  <a:schemeClr val="bg1"/>
                </a:solidFill>
              </a:rPr>
              <a:t>8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52932C-248D-F08D-6031-C8324F4E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81" y="1092265"/>
            <a:ext cx="7212638" cy="30147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D70FDA-2117-250A-E86E-4A1554FEF862}"/>
              </a:ext>
            </a:extLst>
          </p:cNvPr>
          <p:cNvSpPr txBox="1"/>
          <p:nvPr/>
        </p:nvSpPr>
        <p:spPr>
          <a:xfrm>
            <a:off x="906888" y="4106985"/>
            <a:ext cx="10746044" cy="16680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i-FI" dirty="0"/>
              <a:t>User</a:t>
            </a:r>
            <a:r>
              <a:rPr lang="ko-KR" altLang="fi-FI" dirty="0" err="1"/>
              <a:t>s</a:t>
            </a:r>
            <a:r>
              <a:rPr lang="fi-FI" dirty="0"/>
              <a:t> can search their summoner name.</a:t>
            </a:r>
            <a:endParaRPr lang="en-US" dirty="0">
              <a:cs typeface="Segoe UI Ligh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cs typeface="Segoe UI Light"/>
              </a:rPr>
              <a:t>Users can refresh the current window information by clicking on the logo.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fi-FI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198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F2AEE5E159FB4D938961D0AD23FE38" ma:contentTypeVersion="7" ma:contentTypeDescription="Create a new document." ma:contentTypeScope="" ma:versionID="f54b508926fb99bd475f04e22a7b6cc1">
  <xsd:schema xmlns:xsd="http://www.w3.org/2001/XMLSchema" xmlns:xs="http://www.w3.org/2001/XMLSchema" xmlns:p="http://schemas.microsoft.com/office/2006/metadata/properties" xmlns:ns3="bb592a52-4654-4906-918e-dc8836b33e61" xmlns:ns4="56e28dad-d65e-4533-b749-eb0ea34f123f" targetNamespace="http://schemas.microsoft.com/office/2006/metadata/properties" ma:root="true" ma:fieldsID="97983c50a211204adec12f07ba303d21" ns3:_="" ns4:_="">
    <xsd:import namespace="bb592a52-4654-4906-918e-dc8836b33e61"/>
    <xsd:import namespace="56e28dad-d65e-4533-b749-eb0ea34f12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2a52-4654-4906-918e-dc8836b33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28dad-d65e-4533-b749-eb0ea34f123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b592a52-4654-4906-918e-dc8836b33e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19C94-2352-4002-9A54-A8183397756B}">
  <ds:schemaRefs>
    <ds:schemaRef ds:uri="56e28dad-d65e-4533-b749-eb0ea34f123f"/>
    <ds:schemaRef ds:uri="bb592a52-4654-4906-918e-dc8836b33e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2DCC02-287A-40D7-9F61-0F52C3F85C0A}">
  <ds:schemaRefs>
    <ds:schemaRef ds:uri="56e28dad-d65e-4533-b749-eb0ea34f123f"/>
    <ds:schemaRef ds:uri="bb592a52-4654-4906-918e-dc8836b33e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37E5C3-4EB3-479E-9C17-ED60E3B0D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171</TotalTime>
  <Words>638</Words>
  <Application>Microsoft Office PowerPoint</Application>
  <PresentationFormat>와이드스크린</PresentationFormat>
  <Paragraphs>130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 Light</vt:lpstr>
      <vt:lpstr>Wingdings</vt:lpstr>
      <vt:lpstr>Office Theme</vt:lpstr>
      <vt:lpstr>Slide 1</vt:lpstr>
      <vt:lpstr>Slide 3</vt:lpstr>
      <vt:lpstr>Slide 3</vt:lpstr>
      <vt:lpstr>Slide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Slide 4</vt:lpstr>
      <vt:lpstr>Slide 9</vt:lpstr>
      <vt:lpstr>Slide 4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 Jussila</dc:creator>
  <cp:lastModifiedBy>최석환(컴퓨터공학과)</cp:lastModifiedBy>
  <cp:revision>143</cp:revision>
  <dcterms:created xsi:type="dcterms:W3CDTF">2023-10-22T10:08:54Z</dcterms:created>
  <dcterms:modified xsi:type="dcterms:W3CDTF">2023-12-15T14:55:12Z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0x010100D1F2AEE5E159FB4D938961D0AD23FE38</vt:lpwstr>
  </property>
</Properties>
</file>