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8" r:id="rId1"/>
    <p:sldMasterId id="2147483769" r:id="rId2"/>
    <p:sldMasterId id="2147483770" r:id="rId3"/>
    <p:sldMasterId id="2147483771" r:id="rId4"/>
    <p:sldMasterId id="2147483772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1" r:id="rId10"/>
    <p:sldId id="262" r:id="rId11"/>
    <p:sldId id="265" r:id="rId12"/>
    <p:sldId id="266" r:id="rId13"/>
    <p:sldId id="267" r:id="rId14"/>
    <p:sldId id="269" r:id="rId15"/>
    <p:sldId id="278" r:id="rId16"/>
    <p:sldId id="271" r:id="rId17"/>
    <p:sldId id="272" r:id="rId18"/>
    <p:sldId id="274" r:id="rId19"/>
    <p:sldId id="276" r:id="rId20"/>
    <p:sldId id="277" r:id="rId21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23"/>
      <p:bold r:id="rId24"/>
    </p:embeddedFont>
    <p:embeddedFont>
      <p:font typeface="Didact Gothic" panose="00000500000000000000" pitchFamily="2" charset="0"/>
      <p:regular r:id="rId25"/>
    </p:embeddedFont>
    <p:embeddedFont>
      <p:font typeface="Encode Sans Semi Condensed" panose="020B0600000101010101" charset="0"/>
      <p:regular r:id="rId26"/>
      <p:bold r:id="rId27"/>
    </p:embeddedFont>
    <p:embeddedFont>
      <p:font typeface="Julius Sans One" panose="020B0600000101010101" charset="0"/>
      <p:regular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T Sans Narrow" panose="020B0506020203020204" pitchFamily="34" charset="0"/>
      <p:regular r:id="rId37"/>
      <p:bold r:id="rId38"/>
    </p:embeddedFont>
    <p:embeddedFont>
      <p:font typeface="Questrial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6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7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ae0d7a8612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ae0d7a8612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Hello, we are Group 4, 4nix and I am Seokhwan Choi.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developed 'A Customizable IntelliJ IDEA Plugin for Code Smell Detection'.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a26db12f87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a26db12f87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regularly held meetings and shared feedback on each other's work.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this point, we used the Save Actions Tool to maintain the consistency of code format 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pair was assigned user stories, and we proceeded with the work through pair programming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created issues to keep the entire team know about the current development status.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the framework of XP programming was established, we carried out it until Iterations 3 and 4.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In Iteration 3, we aimed to maintain the pace of Iteration 2.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We divided too large user stories into smaller units and added new user stories for development.</a:t>
            </a:r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en-US" altLang="ko-KR" dirty="0"/>
              <a:t>As a result, we carried out development for a total of 53 units in Iteration 3, implementing additional code smell detection logic and GUI, which were set as priority 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92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a26db12f8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a26db12f87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of the significant achievements of Iteration 3 was improving automatic test coverage by adding more test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improved the UI based on a tree structure according to the type of code smell.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will show more details in our demo.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a53a04db8f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a53a04db8f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Additionally, we completed the user customization part.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are parameters for detecting code smells based on the data entered by 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there is a wrong input, a warning message will be displayed.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a26db12f87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a26db12f87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Iteration 4, we focused more on refactoring and improving the quality of the project.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While the two pairs focused on finding and fixing bugs and writing clean comments, the other pair implemented 'analyze all', which was set as priority 3.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a26db12f8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a26db12f8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initially set 24 user stories and later added 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 of 33 user stories, we successfully implemented 25 user stories, and did not implement 8 user stories related to functionality.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 result, we have successfully implemented more user stories than we initially aimed for.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ae0d7a8612_0_6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ae0d7a8612_0_6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I will show up with the demo.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ae0d7a8612_0_10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ae0d7a8612_0_10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Here's our table of contents.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ae0d7a8612_0_2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ae0d7a8612_0_2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I will introduce the main goal of our project.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2a26db12f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2a26db12f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Code smells in a project can lead to bugs when writing additional code.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However, the definition of code smell can vary from person to person.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Existing plugins marked code smells based on fixed criteria.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a426f7844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a426f7844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Therefore, in our project, we aimed to develop an automatic code smell detection plugin.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Users can easily see the locations of code smells identified by our plugin.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key feature of our project is that users can set their own criteria for code smells.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types of code smells that users can customize are as follows.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will show more details in our demo.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ae0d7a8612_0_3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ae0d7a8612_0_3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Now, let's talk about the distribution of user stories and XP practices.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a26db12f8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a26db12f8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Iteration 1, we set the direction of our project and find out how to build an IntelliJ plugin project.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a26db12f8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a26db12f8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Iteration 1, we held a total of 6 meetings.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set proper conventions such as branch naming rules and commit messages to prepare for XP programming starting from Iteration 2.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2a26db12f8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2a26db12f8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From Iteration 2, we began the development of the plugin.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During Iteration 2, we carried out development for a total of 51 units, implementing the basic code smell detection logic and GUI, which were set as priority 1.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05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05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7" name="Google Shape;647;p105"/>
          <p:cNvSpPr txBox="1">
            <a:spLocks noGrp="1"/>
          </p:cNvSpPr>
          <p:nvPr>
            <p:ph type="subTitle" idx="1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6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06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0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10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107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5" name="Google Shape;655;p107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9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109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09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09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109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109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4" name="Google Shape;664;p109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09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09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09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68" name="Google Shape;668;p109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109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09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1" name="Google Shape;671;p109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09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09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74" name="Google Shape;674;p109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09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0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0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110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110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11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111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5" name="Google Shape;685;p111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111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11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8" name="Google Shape;688;p111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89" name="Google Shape;689;p111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12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12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93" name="Google Shape;693;p112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3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113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13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99" name="Google Shape;699;p113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13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13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13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13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13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13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13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113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13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1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114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14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14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14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14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14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114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14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114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2"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1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115"/>
          <p:cNvSpPr txBox="1">
            <a:spLocks noGrp="1"/>
          </p:cNvSpPr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15"/>
          <p:cNvSpPr txBox="1">
            <a:spLocks noGrp="1"/>
          </p:cNvSpPr>
          <p:nvPr>
            <p:ph type="subTitle" idx="1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115"/>
          <p:cNvSpPr txBox="1">
            <a:spLocks noGrp="1"/>
          </p:cNvSpPr>
          <p:nvPr>
            <p:ph type="subTitle" idx="2"/>
          </p:nvPr>
        </p:nvSpPr>
        <p:spPr>
          <a:xfrm>
            <a:off x="5142950" y="1014150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5" name="Google Shape;725;p115"/>
          <p:cNvSpPr txBox="1">
            <a:spLocks noGrp="1"/>
          </p:cNvSpPr>
          <p:nvPr>
            <p:ph type="subTitle" idx="3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15"/>
          <p:cNvSpPr txBox="1">
            <a:spLocks noGrp="1"/>
          </p:cNvSpPr>
          <p:nvPr>
            <p:ph type="subTitle" idx="4"/>
          </p:nvPr>
        </p:nvSpPr>
        <p:spPr>
          <a:xfrm>
            <a:off x="5142950" y="3914799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115"/>
          <p:cNvSpPr txBox="1">
            <a:spLocks noGrp="1"/>
          </p:cNvSpPr>
          <p:nvPr>
            <p:ph type="subTitle" idx="5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115"/>
          <p:cNvSpPr txBox="1">
            <a:spLocks noGrp="1"/>
          </p:cNvSpPr>
          <p:nvPr>
            <p:ph type="subTitle" idx="6"/>
          </p:nvPr>
        </p:nvSpPr>
        <p:spPr>
          <a:xfrm>
            <a:off x="5142950" y="2468887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6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1" name="Google Shape;731;p116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2" name="Google Shape;732;p116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7"/>
          <p:cNvSpPr txBox="1">
            <a:spLocks noGrp="1"/>
          </p:cNvSpPr>
          <p:nvPr>
            <p:ph type="title" hasCustomPrompt="1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5" name="Google Shape;735;p117"/>
          <p:cNvSpPr txBox="1">
            <a:spLocks noGrp="1"/>
          </p:cNvSpPr>
          <p:nvPr>
            <p:ph type="subTitle" idx="1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17"/>
          <p:cNvSpPr txBox="1">
            <a:spLocks noGrp="1"/>
          </p:cNvSpPr>
          <p:nvPr>
            <p:ph type="title" idx="2" hasCustomPrompt="1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7" name="Google Shape;737;p117"/>
          <p:cNvSpPr txBox="1">
            <a:spLocks noGrp="1"/>
          </p:cNvSpPr>
          <p:nvPr>
            <p:ph type="subTitle" idx="3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117"/>
          <p:cNvSpPr txBox="1">
            <a:spLocks noGrp="1"/>
          </p:cNvSpPr>
          <p:nvPr>
            <p:ph type="title" idx="4" hasCustomPrompt="1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9" name="Google Shape;739;p117"/>
          <p:cNvSpPr txBox="1">
            <a:spLocks noGrp="1"/>
          </p:cNvSpPr>
          <p:nvPr>
            <p:ph type="subTitle" idx="5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117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117"/>
          <p:cNvSpPr txBox="1">
            <a:spLocks noGrp="1"/>
          </p:cNvSpPr>
          <p:nvPr>
            <p:ph type="title" idx="6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18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18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5" name="Google Shape;745;p118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19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48" name="Google Shape;748;p119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1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19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20"/>
          <p:cNvSpPr txBox="1">
            <a:spLocks noGrp="1"/>
          </p:cNvSpPr>
          <p:nvPr>
            <p:ph type="body" idx="1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753" name="Google Shape;753;p120"/>
          <p:cNvSpPr txBox="1">
            <a:spLocks noGrp="1"/>
          </p:cNvSpPr>
          <p:nvPr>
            <p:ph type="subTitle" idx="2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54" name="Google Shape;754;p120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120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21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21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9" name="Google Shape;759;p121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"/>
              <a:buNone/>
            </a:pP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15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760" name="Google Shape;760;p121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121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1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6" name="Google Shape;766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770" name="Google Shape;770;p1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71" name="Google Shape;771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 1">
  <p:cSld name="CUSTOM_25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24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74" name="Google Shape;774;p124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24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76" name="Google Shape;776;p124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780" name="Google Shape;780;p1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1" name="Google Shape;781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6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1" name="Google Shape;91;p16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6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25" name="Google Shape;125;p23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3" name="Google Shape;133;p26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6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26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1" name="Google Shape;151;p27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30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32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2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6" name="Google Shape;196;p33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34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0" name="Google Shape;210;p35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6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36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6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7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7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7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7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8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2" name="Google Shape;242;p38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9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6" name="Google Shape;246;p3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p39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40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40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5" name="Google Shape;255;p41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56" name="Google Shape;256;p41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43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43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3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3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1" name="Google Shape;271;p43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43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43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6" name="Google Shape;276;p43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43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43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2" name="Google Shape;282;p44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ko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ko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ko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86" name="Google Shape;286;p44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6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6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294" name="Google Shape;294;p46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7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300" name="Google Shape;300;p47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49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9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49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50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318" name="Google Shape;318;p51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1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2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2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3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53"/>
          <p:cNvSpPr txBox="1">
            <a:spLocks noGrp="1"/>
          </p:cNvSpPr>
          <p:nvPr>
            <p:ph type="subTitle" idx="1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55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5" name="Google Shape;335;p55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7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57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57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7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7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44" name="Google Shape;344;p57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57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57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57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48" name="Google Shape;348;p57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7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57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1" name="Google Shape;351;p57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57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7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354" name="Google Shape;354;p57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7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8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58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59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59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59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59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0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60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6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61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61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61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61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61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61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61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61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61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61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61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61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6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62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2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62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62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62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62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62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62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3"/>
          <p:cNvSpPr txBox="1">
            <a:spLocks noGrp="1"/>
          </p:cNvSpPr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63"/>
          <p:cNvSpPr txBox="1">
            <a:spLocks noGrp="1"/>
          </p:cNvSpPr>
          <p:nvPr>
            <p:ph type="subTitle" idx="1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63"/>
          <p:cNvSpPr txBox="1">
            <a:spLocks noGrp="1"/>
          </p:cNvSpPr>
          <p:nvPr>
            <p:ph type="subTitle" idx="2"/>
          </p:nvPr>
        </p:nvSpPr>
        <p:spPr>
          <a:xfrm>
            <a:off x="5142950" y="1014150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63"/>
          <p:cNvSpPr txBox="1">
            <a:spLocks noGrp="1"/>
          </p:cNvSpPr>
          <p:nvPr>
            <p:ph type="subTitle" idx="3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63"/>
          <p:cNvSpPr txBox="1">
            <a:spLocks noGrp="1"/>
          </p:cNvSpPr>
          <p:nvPr>
            <p:ph type="subTitle" idx="4"/>
          </p:nvPr>
        </p:nvSpPr>
        <p:spPr>
          <a:xfrm>
            <a:off x="5142950" y="3914799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63"/>
          <p:cNvSpPr txBox="1">
            <a:spLocks noGrp="1"/>
          </p:cNvSpPr>
          <p:nvPr>
            <p:ph type="subTitle" idx="5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63"/>
          <p:cNvSpPr txBox="1">
            <a:spLocks noGrp="1"/>
          </p:cNvSpPr>
          <p:nvPr>
            <p:ph type="subTitle" idx="6"/>
          </p:nvPr>
        </p:nvSpPr>
        <p:spPr>
          <a:xfrm>
            <a:off x="5142950" y="2468887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1" name="Google Shape;411;p64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2" name="Google Shape;412;p64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5"/>
          <p:cNvSpPr txBox="1">
            <a:spLocks noGrp="1"/>
          </p:cNvSpPr>
          <p:nvPr>
            <p:ph type="title" hasCustomPrompt="1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5" name="Google Shape;415;p65"/>
          <p:cNvSpPr txBox="1">
            <a:spLocks noGrp="1"/>
          </p:cNvSpPr>
          <p:nvPr>
            <p:ph type="subTitle" idx="1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5"/>
          <p:cNvSpPr txBox="1">
            <a:spLocks noGrp="1"/>
          </p:cNvSpPr>
          <p:nvPr>
            <p:ph type="title" idx="2" hasCustomPrompt="1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7" name="Google Shape;417;p65"/>
          <p:cNvSpPr txBox="1">
            <a:spLocks noGrp="1"/>
          </p:cNvSpPr>
          <p:nvPr>
            <p:ph type="subTitle" idx="3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65"/>
          <p:cNvSpPr txBox="1">
            <a:spLocks noGrp="1"/>
          </p:cNvSpPr>
          <p:nvPr>
            <p:ph type="title" idx="4" hasCustomPrompt="1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9" name="Google Shape;419;p65"/>
          <p:cNvSpPr txBox="1">
            <a:spLocks noGrp="1"/>
          </p:cNvSpPr>
          <p:nvPr>
            <p:ph type="subTitle" idx="5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6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5"/>
          <p:cNvSpPr txBox="1">
            <a:spLocks noGrp="1"/>
          </p:cNvSpPr>
          <p:nvPr>
            <p:ph type="title" idx="6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66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5" name="Google Shape;425;p66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28" name="Google Shape;428;p67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6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67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>
            <a:spLocks noGrp="1"/>
          </p:cNvSpPr>
          <p:nvPr>
            <p:ph type="body" idx="1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433" name="Google Shape;433;p68"/>
          <p:cNvSpPr txBox="1">
            <a:spLocks noGrp="1"/>
          </p:cNvSpPr>
          <p:nvPr>
            <p:ph type="subTitle" idx="2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6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8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9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69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9" name="Google Shape;439;p69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"/>
              <a:buNone/>
            </a:pP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15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440" name="Google Shape;440;p69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69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1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1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71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449" name="Google Shape;449;p71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2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72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2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54" name="Google Shape;454;p7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455" name="Google Shape;455;p72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3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59" name="Google Shape;459;p73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4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74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74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74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74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75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6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76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473" name="Google Shape;473;p76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76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7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77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77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78"/>
          <p:cNvSpPr/>
          <p:nvPr/>
        </p:nvSpPr>
        <p:spPr>
          <a:xfrm rot="10800000" flipH="1">
            <a:off x="-47850" y="-191400"/>
            <a:ext cx="9239700" cy="236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78"/>
          <p:cNvSpPr txBox="1">
            <a:spLocks noGrp="1"/>
          </p:cNvSpPr>
          <p:nvPr>
            <p:ph type="title"/>
          </p:nvPr>
        </p:nvSpPr>
        <p:spPr>
          <a:xfrm>
            <a:off x="2150250" y="0"/>
            <a:ext cx="4843500" cy="21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2" name="Google Shape;482;p78"/>
          <p:cNvSpPr txBox="1">
            <a:spLocks noGrp="1"/>
          </p:cNvSpPr>
          <p:nvPr>
            <p:ph type="subTitle" idx="1"/>
          </p:nvPr>
        </p:nvSpPr>
        <p:spPr>
          <a:xfrm>
            <a:off x="2534850" y="2177700"/>
            <a:ext cx="4074300" cy="29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9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79"/>
          <p:cNvSpPr txBox="1">
            <a:spLocks noGrp="1"/>
          </p:cNvSpPr>
          <p:nvPr>
            <p:ph type="title"/>
          </p:nvPr>
        </p:nvSpPr>
        <p:spPr>
          <a:xfrm>
            <a:off x="629875" y="1466825"/>
            <a:ext cx="2115900" cy="22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0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80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80"/>
          <p:cNvSpPr txBox="1">
            <a:spLocks noGrp="1"/>
          </p:cNvSpPr>
          <p:nvPr>
            <p:ph type="title" idx="2" hasCustomPrompt="1"/>
          </p:nvPr>
        </p:nvSpPr>
        <p:spPr>
          <a:xfrm>
            <a:off x="3514725" y="1866675"/>
            <a:ext cx="4110000" cy="8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5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0" name="Google Shape;490;p80"/>
          <p:cNvSpPr txBox="1">
            <a:spLocks noGrp="1"/>
          </p:cNvSpPr>
          <p:nvPr>
            <p:ph type="body" idx="1"/>
          </p:nvPr>
        </p:nvSpPr>
        <p:spPr>
          <a:xfrm>
            <a:off x="3514725" y="2831350"/>
            <a:ext cx="41100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marR="0" lvl="2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marR="0" lvl="3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marR="0" lvl="4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marR="0" lvl="5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2"/>
          <p:cNvSpPr/>
          <p:nvPr/>
        </p:nvSpPr>
        <p:spPr>
          <a:xfrm>
            <a:off x="59170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82"/>
          <p:cNvSpPr/>
          <p:nvPr/>
        </p:nvSpPr>
        <p:spPr>
          <a:xfrm>
            <a:off x="59170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82"/>
          <p:cNvSpPr/>
          <p:nvPr/>
        </p:nvSpPr>
        <p:spPr>
          <a:xfrm>
            <a:off x="3618950" y="54257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82"/>
          <p:cNvSpPr/>
          <p:nvPr/>
        </p:nvSpPr>
        <p:spPr>
          <a:xfrm>
            <a:off x="3622650" y="2850325"/>
            <a:ext cx="6846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82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2"/>
          <p:cNvSpPr txBox="1">
            <a:spLocks noGrp="1"/>
          </p:cNvSpPr>
          <p:nvPr>
            <p:ph type="title" hasCustomPrompt="1"/>
          </p:nvPr>
        </p:nvSpPr>
        <p:spPr>
          <a:xfrm>
            <a:off x="3517750" y="945025"/>
            <a:ext cx="21027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99" name="Google Shape;499;p82"/>
          <p:cNvSpPr txBox="1">
            <a:spLocks noGrp="1"/>
          </p:cNvSpPr>
          <p:nvPr>
            <p:ph type="subTitle" idx="1"/>
          </p:nvPr>
        </p:nvSpPr>
        <p:spPr>
          <a:xfrm>
            <a:off x="3517750" y="1336675"/>
            <a:ext cx="21018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82"/>
          <p:cNvSpPr txBox="1">
            <a:spLocks noGrp="1"/>
          </p:cNvSpPr>
          <p:nvPr>
            <p:ph type="subTitle" idx="2"/>
          </p:nvPr>
        </p:nvSpPr>
        <p:spPr>
          <a:xfrm>
            <a:off x="351775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82"/>
          <p:cNvSpPr txBox="1">
            <a:spLocks noGrp="1"/>
          </p:cNvSpPr>
          <p:nvPr>
            <p:ph type="title" idx="3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2" name="Google Shape;502;p82"/>
          <p:cNvSpPr txBox="1">
            <a:spLocks noGrp="1"/>
          </p:cNvSpPr>
          <p:nvPr>
            <p:ph type="title" idx="4" hasCustomPrompt="1"/>
          </p:nvPr>
        </p:nvSpPr>
        <p:spPr>
          <a:xfrm>
            <a:off x="5815600" y="9450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03" name="Google Shape;503;p82"/>
          <p:cNvSpPr txBox="1">
            <a:spLocks noGrp="1"/>
          </p:cNvSpPr>
          <p:nvPr>
            <p:ph type="subTitle" idx="5"/>
          </p:nvPr>
        </p:nvSpPr>
        <p:spPr>
          <a:xfrm>
            <a:off x="5815600" y="13366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82"/>
          <p:cNvSpPr txBox="1">
            <a:spLocks noGrp="1"/>
          </p:cNvSpPr>
          <p:nvPr>
            <p:ph type="subTitle" idx="6"/>
          </p:nvPr>
        </p:nvSpPr>
        <p:spPr>
          <a:xfrm>
            <a:off x="5815600" y="178320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82"/>
          <p:cNvSpPr txBox="1">
            <a:spLocks noGrp="1"/>
          </p:cNvSpPr>
          <p:nvPr>
            <p:ph type="title" idx="7" hasCustomPrompt="1"/>
          </p:nvPr>
        </p:nvSpPr>
        <p:spPr>
          <a:xfrm>
            <a:off x="3517750" y="3249125"/>
            <a:ext cx="21021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06" name="Google Shape;506;p82"/>
          <p:cNvSpPr txBox="1">
            <a:spLocks noGrp="1"/>
          </p:cNvSpPr>
          <p:nvPr>
            <p:ph type="subTitle" idx="8"/>
          </p:nvPr>
        </p:nvSpPr>
        <p:spPr>
          <a:xfrm>
            <a:off x="3517750" y="3636275"/>
            <a:ext cx="2101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82"/>
          <p:cNvSpPr txBox="1">
            <a:spLocks noGrp="1"/>
          </p:cNvSpPr>
          <p:nvPr>
            <p:ph type="subTitle" idx="9"/>
          </p:nvPr>
        </p:nvSpPr>
        <p:spPr>
          <a:xfrm>
            <a:off x="351775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82"/>
          <p:cNvSpPr txBox="1">
            <a:spLocks noGrp="1"/>
          </p:cNvSpPr>
          <p:nvPr>
            <p:ph type="title" idx="13" hasCustomPrompt="1"/>
          </p:nvPr>
        </p:nvSpPr>
        <p:spPr>
          <a:xfrm>
            <a:off x="5815600" y="3249125"/>
            <a:ext cx="2100600" cy="4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09" name="Google Shape;509;p82"/>
          <p:cNvSpPr txBox="1">
            <a:spLocks noGrp="1"/>
          </p:cNvSpPr>
          <p:nvPr>
            <p:ph type="subTitle" idx="14"/>
          </p:nvPr>
        </p:nvSpPr>
        <p:spPr>
          <a:xfrm>
            <a:off x="5815600" y="3636275"/>
            <a:ext cx="2099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82"/>
          <p:cNvSpPr txBox="1">
            <a:spLocks noGrp="1"/>
          </p:cNvSpPr>
          <p:nvPr>
            <p:ph type="subTitle" idx="15"/>
          </p:nvPr>
        </p:nvSpPr>
        <p:spPr>
          <a:xfrm>
            <a:off x="5815600" y="4076750"/>
            <a:ext cx="21033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/>
          <p:nvPr/>
        </p:nvSpPr>
        <p:spPr>
          <a:xfrm>
            <a:off x="6248400" y="-79800"/>
            <a:ext cx="28956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83"/>
          <p:cNvSpPr txBox="1">
            <a:spLocks noGrp="1"/>
          </p:cNvSpPr>
          <p:nvPr>
            <p:ph type="subTitle" idx="1"/>
          </p:nvPr>
        </p:nvSpPr>
        <p:spPr>
          <a:xfrm flipH="1">
            <a:off x="1595075" y="50"/>
            <a:ext cx="32421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1270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83"/>
          <p:cNvSpPr txBox="1">
            <a:spLocks noGrp="1"/>
          </p:cNvSpPr>
          <p:nvPr>
            <p:ph type="title"/>
          </p:nvPr>
        </p:nvSpPr>
        <p:spPr>
          <a:xfrm flipH="1">
            <a:off x="6328500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83"/>
          <p:cNvSpPr/>
          <p:nvPr/>
        </p:nvSpPr>
        <p:spPr>
          <a:xfrm rot="-5402642">
            <a:off x="5275357" y="2349975"/>
            <a:ext cx="3903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4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84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2644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84"/>
          <p:cNvSpPr txBox="1">
            <a:spLocks noGrp="1"/>
          </p:cNvSpPr>
          <p:nvPr>
            <p:ph type="subTitle" idx="1"/>
          </p:nvPr>
        </p:nvSpPr>
        <p:spPr>
          <a:xfrm>
            <a:off x="4374125" y="39890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84"/>
          <p:cNvSpPr txBox="1">
            <a:spLocks noGrp="1"/>
          </p:cNvSpPr>
          <p:nvPr>
            <p:ph type="subTitle" idx="2"/>
          </p:nvPr>
        </p:nvSpPr>
        <p:spPr>
          <a:xfrm>
            <a:off x="4374125" y="84315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84"/>
          <p:cNvSpPr txBox="1">
            <a:spLocks noGrp="1"/>
          </p:cNvSpPr>
          <p:nvPr>
            <p:ph type="subTitle" idx="3"/>
          </p:nvPr>
        </p:nvSpPr>
        <p:spPr>
          <a:xfrm>
            <a:off x="4374125" y="365112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84"/>
          <p:cNvSpPr txBox="1">
            <a:spLocks noGrp="1"/>
          </p:cNvSpPr>
          <p:nvPr>
            <p:ph type="subTitle" idx="4"/>
          </p:nvPr>
        </p:nvSpPr>
        <p:spPr>
          <a:xfrm>
            <a:off x="4374125" y="4099201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84"/>
          <p:cNvSpPr txBox="1">
            <a:spLocks noGrp="1"/>
          </p:cNvSpPr>
          <p:nvPr>
            <p:ph type="subTitle" idx="5"/>
          </p:nvPr>
        </p:nvSpPr>
        <p:spPr>
          <a:xfrm>
            <a:off x="4374125" y="2024610"/>
            <a:ext cx="3551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84"/>
          <p:cNvSpPr txBox="1">
            <a:spLocks noGrp="1"/>
          </p:cNvSpPr>
          <p:nvPr>
            <p:ph type="subTitle" idx="6"/>
          </p:nvPr>
        </p:nvSpPr>
        <p:spPr>
          <a:xfrm>
            <a:off x="4374125" y="2468916"/>
            <a:ext cx="35562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 2">
  <p:cSld name="CUSTOM_6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5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85"/>
          <p:cNvSpPr txBox="1">
            <a:spLocks noGrp="1"/>
          </p:cNvSpPr>
          <p:nvPr>
            <p:ph type="body" idx="1"/>
          </p:nvPr>
        </p:nvSpPr>
        <p:spPr>
          <a:xfrm>
            <a:off x="3520925" y="336975"/>
            <a:ext cx="4896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85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6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86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74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86"/>
          <p:cNvSpPr txBox="1">
            <a:spLocks noGrp="1"/>
          </p:cNvSpPr>
          <p:nvPr>
            <p:ph type="subTitle" idx="1"/>
          </p:nvPr>
        </p:nvSpPr>
        <p:spPr>
          <a:xfrm>
            <a:off x="3512200" y="767200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86"/>
          <p:cNvSpPr txBox="1">
            <a:spLocks noGrp="1"/>
          </p:cNvSpPr>
          <p:nvPr>
            <p:ph type="subTitle" idx="2"/>
          </p:nvPr>
        </p:nvSpPr>
        <p:spPr>
          <a:xfrm>
            <a:off x="3512200" y="12114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86"/>
          <p:cNvSpPr txBox="1">
            <a:spLocks noGrp="1"/>
          </p:cNvSpPr>
          <p:nvPr>
            <p:ph type="subTitle" idx="3"/>
          </p:nvPr>
        </p:nvSpPr>
        <p:spPr>
          <a:xfrm>
            <a:off x="3512200" y="3457519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86"/>
          <p:cNvSpPr txBox="1">
            <a:spLocks noGrp="1"/>
          </p:cNvSpPr>
          <p:nvPr>
            <p:ph type="subTitle" idx="4"/>
          </p:nvPr>
        </p:nvSpPr>
        <p:spPr>
          <a:xfrm>
            <a:off x="3512200" y="390485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86"/>
          <p:cNvSpPr txBox="1">
            <a:spLocks noGrp="1"/>
          </p:cNvSpPr>
          <p:nvPr>
            <p:ph type="subTitle" idx="5"/>
          </p:nvPr>
        </p:nvSpPr>
        <p:spPr>
          <a:xfrm>
            <a:off x="3512200" y="2117472"/>
            <a:ext cx="2363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86"/>
          <p:cNvSpPr txBox="1">
            <a:spLocks noGrp="1"/>
          </p:cNvSpPr>
          <p:nvPr>
            <p:ph type="subTitle" idx="6"/>
          </p:nvPr>
        </p:nvSpPr>
        <p:spPr>
          <a:xfrm>
            <a:off x="3512200" y="2564900"/>
            <a:ext cx="23637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86"/>
          <p:cNvSpPr txBox="1">
            <a:spLocks noGrp="1"/>
          </p:cNvSpPr>
          <p:nvPr>
            <p:ph type="subTitle" idx="7"/>
          </p:nvPr>
        </p:nvSpPr>
        <p:spPr>
          <a:xfrm>
            <a:off x="6231589" y="767200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86"/>
          <p:cNvSpPr txBox="1">
            <a:spLocks noGrp="1"/>
          </p:cNvSpPr>
          <p:nvPr>
            <p:ph type="subTitle" idx="8"/>
          </p:nvPr>
        </p:nvSpPr>
        <p:spPr>
          <a:xfrm>
            <a:off x="6230275" y="12114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86"/>
          <p:cNvSpPr txBox="1">
            <a:spLocks noGrp="1"/>
          </p:cNvSpPr>
          <p:nvPr>
            <p:ph type="subTitle" idx="9"/>
          </p:nvPr>
        </p:nvSpPr>
        <p:spPr>
          <a:xfrm>
            <a:off x="6230276" y="3457519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86"/>
          <p:cNvSpPr txBox="1">
            <a:spLocks noGrp="1"/>
          </p:cNvSpPr>
          <p:nvPr>
            <p:ph type="subTitle" idx="13"/>
          </p:nvPr>
        </p:nvSpPr>
        <p:spPr>
          <a:xfrm>
            <a:off x="6230275" y="390485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86"/>
          <p:cNvSpPr txBox="1">
            <a:spLocks noGrp="1"/>
          </p:cNvSpPr>
          <p:nvPr>
            <p:ph type="subTitle" idx="14"/>
          </p:nvPr>
        </p:nvSpPr>
        <p:spPr>
          <a:xfrm>
            <a:off x="6231584" y="2117472"/>
            <a:ext cx="23622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86"/>
          <p:cNvSpPr txBox="1">
            <a:spLocks noGrp="1"/>
          </p:cNvSpPr>
          <p:nvPr>
            <p:ph type="subTitle" idx="15"/>
          </p:nvPr>
        </p:nvSpPr>
        <p:spPr>
          <a:xfrm>
            <a:off x="6231580" y="2564900"/>
            <a:ext cx="23610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7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87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19386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87"/>
          <p:cNvSpPr txBox="1">
            <a:spLocks noGrp="1"/>
          </p:cNvSpPr>
          <p:nvPr>
            <p:ph type="subTitle" idx="1"/>
          </p:nvPr>
        </p:nvSpPr>
        <p:spPr>
          <a:xfrm>
            <a:off x="3529375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87"/>
          <p:cNvSpPr txBox="1">
            <a:spLocks noGrp="1"/>
          </p:cNvSpPr>
          <p:nvPr>
            <p:ph type="subTitle" idx="2"/>
          </p:nvPr>
        </p:nvSpPr>
        <p:spPr>
          <a:xfrm>
            <a:off x="3529375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87"/>
          <p:cNvSpPr txBox="1">
            <a:spLocks noGrp="1"/>
          </p:cNvSpPr>
          <p:nvPr>
            <p:ph type="subTitle" idx="3"/>
          </p:nvPr>
        </p:nvSpPr>
        <p:spPr>
          <a:xfrm>
            <a:off x="3529375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87"/>
          <p:cNvSpPr txBox="1">
            <a:spLocks noGrp="1"/>
          </p:cNvSpPr>
          <p:nvPr>
            <p:ph type="subTitle" idx="4"/>
          </p:nvPr>
        </p:nvSpPr>
        <p:spPr>
          <a:xfrm>
            <a:off x="3529375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87"/>
          <p:cNvSpPr txBox="1">
            <a:spLocks noGrp="1"/>
          </p:cNvSpPr>
          <p:nvPr>
            <p:ph type="subTitle" idx="5"/>
          </p:nvPr>
        </p:nvSpPr>
        <p:spPr>
          <a:xfrm>
            <a:off x="6279511" y="121302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87"/>
          <p:cNvSpPr txBox="1">
            <a:spLocks noGrp="1"/>
          </p:cNvSpPr>
          <p:nvPr>
            <p:ph type="subTitle" idx="6"/>
          </p:nvPr>
        </p:nvSpPr>
        <p:spPr>
          <a:xfrm>
            <a:off x="6278200" y="1657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87"/>
          <p:cNvSpPr txBox="1">
            <a:spLocks noGrp="1"/>
          </p:cNvSpPr>
          <p:nvPr>
            <p:ph type="subTitle" idx="7"/>
          </p:nvPr>
        </p:nvSpPr>
        <p:spPr>
          <a:xfrm>
            <a:off x="6279500" y="3648975"/>
            <a:ext cx="23595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p87"/>
          <p:cNvSpPr txBox="1">
            <a:spLocks noGrp="1"/>
          </p:cNvSpPr>
          <p:nvPr>
            <p:ph type="subTitle" idx="8"/>
          </p:nvPr>
        </p:nvSpPr>
        <p:spPr>
          <a:xfrm>
            <a:off x="6278200" y="4093275"/>
            <a:ext cx="2362500" cy="8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8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88"/>
          <p:cNvSpPr txBox="1">
            <a:spLocks noGrp="1"/>
          </p:cNvSpPr>
          <p:nvPr>
            <p:ph type="title"/>
          </p:nvPr>
        </p:nvSpPr>
        <p:spPr>
          <a:xfrm>
            <a:off x="629875" y="1712275"/>
            <a:ext cx="1719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88"/>
          <p:cNvSpPr txBox="1">
            <a:spLocks noGrp="1"/>
          </p:cNvSpPr>
          <p:nvPr>
            <p:ph type="subTitle" idx="1"/>
          </p:nvPr>
        </p:nvSpPr>
        <p:spPr>
          <a:xfrm>
            <a:off x="5142950" y="56990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88"/>
          <p:cNvSpPr txBox="1">
            <a:spLocks noGrp="1"/>
          </p:cNvSpPr>
          <p:nvPr>
            <p:ph type="subTitle" idx="2"/>
          </p:nvPr>
        </p:nvSpPr>
        <p:spPr>
          <a:xfrm>
            <a:off x="5142950" y="1014150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88"/>
          <p:cNvSpPr txBox="1">
            <a:spLocks noGrp="1"/>
          </p:cNvSpPr>
          <p:nvPr>
            <p:ph type="subTitle" idx="3"/>
          </p:nvPr>
        </p:nvSpPr>
        <p:spPr>
          <a:xfrm>
            <a:off x="5142950" y="3470494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88"/>
          <p:cNvSpPr txBox="1">
            <a:spLocks noGrp="1"/>
          </p:cNvSpPr>
          <p:nvPr>
            <p:ph type="subTitle" idx="4"/>
          </p:nvPr>
        </p:nvSpPr>
        <p:spPr>
          <a:xfrm>
            <a:off x="5142950" y="3914799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88"/>
          <p:cNvSpPr txBox="1">
            <a:spLocks noGrp="1"/>
          </p:cNvSpPr>
          <p:nvPr>
            <p:ph type="subTitle" idx="5"/>
          </p:nvPr>
        </p:nvSpPr>
        <p:spPr>
          <a:xfrm>
            <a:off x="5142950" y="2024610"/>
            <a:ext cx="2406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88"/>
          <p:cNvSpPr txBox="1">
            <a:spLocks noGrp="1"/>
          </p:cNvSpPr>
          <p:nvPr>
            <p:ph type="subTitle" idx="6"/>
          </p:nvPr>
        </p:nvSpPr>
        <p:spPr>
          <a:xfrm>
            <a:off x="5142950" y="2468887"/>
            <a:ext cx="27603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4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>
            <a:spLocks noGrp="1"/>
          </p:cNvSpPr>
          <p:nvPr>
            <p:ph type="title"/>
          </p:nvPr>
        </p:nvSpPr>
        <p:spPr>
          <a:xfrm>
            <a:off x="1096050" y="2161625"/>
            <a:ext cx="2624100" cy="8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89"/>
          <p:cNvSpPr txBox="1">
            <a:spLocks noGrp="1"/>
          </p:cNvSpPr>
          <p:nvPr>
            <p:ph type="subTitle" idx="1"/>
          </p:nvPr>
        </p:nvSpPr>
        <p:spPr>
          <a:xfrm>
            <a:off x="1096050" y="2998500"/>
            <a:ext cx="26241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7" name="Google Shape;567;p89"/>
          <p:cNvSpPr/>
          <p:nvPr/>
        </p:nvSpPr>
        <p:spPr>
          <a:xfrm rot="10800000" flipH="1">
            <a:off x="-47850" y="-95700"/>
            <a:ext cx="9239700" cy="8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5"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0"/>
          <p:cNvSpPr txBox="1">
            <a:spLocks noGrp="1"/>
          </p:cNvSpPr>
          <p:nvPr>
            <p:ph type="title" hasCustomPrompt="1"/>
          </p:nvPr>
        </p:nvSpPr>
        <p:spPr>
          <a:xfrm>
            <a:off x="3520150" y="672237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0" name="Google Shape;570;p90"/>
          <p:cNvSpPr txBox="1">
            <a:spLocks noGrp="1"/>
          </p:cNvSpPr>
          <p:nvPr>
            <p:ph type="subTitle" idx="1"/>
          </p:nvPr>
        </p:nvSpPr>
        <p:spPr>
          <a:xfrm>
            <a:off x="3520150" y="117432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1" name="Google Shape;571;p90"/>
          <p:cNvSpPr txBox="1">
            <a:spLocks noGrp="1"/>
          </p:cNvSpPr>
          <p:nvPr>
            <p:ph type="title" idx="2" hasCustomPrompt="1"/>
          </p:nvPr>
        </p:nvSpPr>
        <p:spPr>
          <a:xfrm>
            <a:off x="3520150" y="214077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2" name="Google Shape;572;p90"/>
          <p:cNvSpPr txBox="1">
            <a:spLocks noGrp="1"/>
          </p:cNvSpPr>
          <p:nvPr>
            <p:ph type="subTitle" idx="3"/>
          </p:nvPr>
        </p:nvSpPr>
        <p:spPr>
          <a:xfrm>
            <a:off x="3520150" y="2639800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90"/>
          <p:cNvSpPr txBox="1">
            <a:spLocks noGrp="1"/>
          </p:cNvSpPr>
          <p:nvPr>
            <p:ph type="title" idx="4" hasCustomPrompt="1"/>
          </p:nvPr>
        </p:nvSpPr>
        <p:spPr>
          <a:xfrm>
            <a:off x="3520150" y="3609845"/>
            <a:ext cx="3228300" cy="49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4" name="Google Shape;574;p90"/>
          <p:cNvSpPr txBox="1">
            <a:spLocks noGrp="1"/>
          </p:cNvSpPr>
          <p:nvPr>
            <p:ph type="subTitle" idx="5"/>
          </p:nvPr>
        </p:nvSpPr>
        <p:spPr>
          <a:xfrm>
            <a:off x="3520150" y="4105205"/>
            <a:ext cx="32283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9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0"/>
          <p:cNvSpPr txBox="1">
            <a:spLocks noGrp="1"/>
          </p:cNvSpPr>
          <p:nvPr>
            <p:ph type="title" idx="6"/>
          </p:nvPr>
        </p:nvSpPr>
        <p:spPr>
          <a:xfrm>
            <a:off x="629875" y="1712300"/>
            <a:ext cx="21159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1"/>
          <p:cNvSpPr/>
          <p:nvPr/>
        </p:nvSpPr>
        <p:spPr>
          <a:xfrm rot="10800000" flipH="1">
            <a:off x="-195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1"/>
          <p:cNvSpPr txBox="1">
            <a:spLocks noGrp="1"/>
          </p:cNvSpPr>
          <p:nvPr>
            <p:ph type="title"/>
          </p:nvPr>
        </p:nvSpPr>
        <p:spPr>
          <a:xfrm>
            <a:off x="1926150" y="335292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0" name="Google Shape;580;p91"/>
          <p:cNvSpPr txBox="1">
            <a:spLocks noGrp="1"/>
          </p:cNvSpPr>
          <p:nvPr>
            <p:ph type="subTitle" idx="1"/>
          </p:nvPr>
        </p:nvSpPr>
        <p:spPr>
          <a:xfrm>
            <a:off x="1926150" y="3948174"/>
            <a:ext cx="52917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2"/>
          <p:cNvSpPr txBox="1">
            <a:spLocks noGrp="1"/>
          </p:cNvSpPr>
          <p:nvPr>
            <p:ph type="body" idx="1"/>
          </p:nvPr>
        </p:nvSpPr>
        <p:spPr>
          <a:xfrm>
            <a:off x="3513650" y="847959"/>
            <a:ext cx="4904400" cy="3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83" name="Google Shape;583;p92"/>
          <p:cNvSpPr txBox="1">
            <a:spLocks noGrp="1"/>
          </p:cNvSpPr>
          <p:nvPr>
            <p:ph type="subTitle" idx="2"/>
          </p:nvPr>
        </p:nvSpPr>
        <p:spPr>
          <a:xfrm>
            <a:off x="3513650" y="402150"/>
            <a:ext cx="44046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92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92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3"/>
          <p:cNvSpPr txBox="1">
            <a:spLocks noGrp="1"/>
          </p:cNvSpPr>
          <p:nvPr>
            <p:ph type="body" idx="1"/>
          </p:nvPr>
        </p:nvSpPr>
        <p:spPr>
          <a:xfrm>
            <a:off x="3513650" y="1978784"/>
            <a:ext cx="4904400" cy="21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 sz="12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■"/>
              <a:defRPr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●"/>
              <a:defRPr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Montserrat"/>
              <a:buChar char="○"/>
              <a:defRPr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588" name="Google Shape;588;p93"/>
          <p:cNvSpPr txBox="1">
            <a:spLocks noGrp="1"/>
          </p:cNvSpPr>
          <p:nvPr>
            <p:ph type="subTitle" idx="2"/>
          </p:nvPr>
        </p:nvSpPr>
        <p:spPr>
          <a:xfrm>
            <a:off x="3513650" y="1532975"/>
            <a:ext cx="44043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 b="1"/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93"/>
          <p:cNvSpPr/>
          <p:nvPr/>
        </p:nvSpPr>
        <p:spPr>
          <a:xfrm flipH="1">
            <a:off x="-116825" y="-103725"/>
            <a:ext cx="3012300" cy="5351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93"/>
          <p:cNvSpPr txBox="1">
            <a:spLocks noGrp="1"/>
          </p:cNvSpPr>
          <p:nvPr>
            <p:ph type="title"/>
          </p:nvPr>
        </p:nvSpPr>
        <p:spPr>
          <a:xfrm>
            <a:off x="608700" y="1931600"/>
            <a:ext cx="2284200" cy="12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4"/>
          <p:cNvSpPr/>
          <p:nvPr/>
        </p:nvSpPr>
        <p:spPr>
          <a:xfrm rot="10800000" flipH="1">
            <a:off x="-95750" y="2930700"/>
            <a:ext cx="9239700" cy="232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94"/>
          <p:cNvSpPr txBox="1">
            <a:spLocks noGrp="1"/>
          </p:cNvSpPr>
          <p:nvPr>
            <p:ph type="subTitle" idx="1"/>
          </p:nvPr>
        </p:nvSpPr>
        <p:spPr>
          <a:xfrm>
            <a:off x="983700" y="3163800"/>
            <a:ext cx="35883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4" name="Google Shape;594;p94"/>
          <p:cNvSpPr txBox="1"/>
          <p:nvPr/>
        </p:nvSpPr>
        <p:spPr>
          <a:xfrm>
            <a:off x="4572000" y="3163800"/>
            <a:ext cx="3324600" cy="10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uli"/>
              <a:buNone/>
            </a:pP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CREDITS: This presentation template was created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including icons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, and infographics &amp; images by </a:t>
            </a:r>
            <a:r>
              <a:rPr lang="ko" sz="1500" b="1">
                <a:solidFill>
                  <a:schemeClr val="lt1"/>
                </a:solidFill>
                <a:uFill>
                  <a:noFill/>
                </a:uFill>
                <a:latin typeface="Encode Sans Semi Condensed"/>
                <a:ea typeface="Encode Sans Semi Condensed"/>
                <a:cs typeface="Encode Sans Semi Condensed"/>
                <a:sym typeface="Encode Sans Semi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ko" sz="1500">
                <a:solidFill>
                  <a:schemeClr val="l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 </a:t>
            </a:r>
            <a:endParaRPr sz="1500">
              <a:solidFill>
                <a:schemeClr val="l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595" name="Google Shape;595;p94"/>
          <p:cNvSpPr/>
          <p:nvPr/>
        </p:nvSpPr>
        <p:spPr>
          <a:xfrm>
            <a:off x="3702075" y="285975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94"/>
          <p:cNvSpPr txBox="1">
            <a:spLocks noGrp="1"/>
          </p:cNvSpPr>
          <p:nvPr>
            <p:ph type="ctrTitle"/>
          </p:nvPr>
        </p:nvSpPr>
        <p:spPr>
          <a:xfrm>
            <a:off x="2298475" y="0"/>
            <a:ext cx="4547100" cy="29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9" name="Google Shape;599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9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1" name="Google Shape;601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algun Gothic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9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marL="1371600" lvl="2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marL="1828800" lvl="3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marL="2286000" lvl="4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marL="2743200" lvl="5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marL="3200400" lvl="6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marL="3657600" lvl="7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marL="4114800" lvl="8" indent="-298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06" name="Google Shape;606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L="0" lvl="0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 rtl="0">
              <a:buClr>
                <a:srgbClr val="888888"/>
              </a:buClr>
              <a:buSzPts val="900"/>
              <a:buFont typeface="Malgun Gothic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8"/>
          <p:cNvSpPr/>
          <p:nvPr/>
        </p:nvSpPr>
        <p:spPr>
          <a:xfrm>
            <a:off x="-95700" y="3158400"/>
            <a:ext cx="9239700" cy="20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98"/>
          <p:cNvSpPr/>
          <p:nvPr/>
        </p:nvSpPr>
        <p:spPr>
          <a:xfrm>
            <a:off x="3702150" y="3083967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98"/>
          <p:cNvSpPr txBox="1">
            <a:spLocks noGrp="1"/>
          </p:cNvSpPr>
          <p:nvPr>
            <p:ph type="ctrTitle"/>
          </p:nvPr>
        </p:nvSpPr>
        <p:spPr>
          <a:xfrm>
            <a:off x="829500" y="773250"/>
            <a:ext cx="7485000" cy="1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/>
            </a:lvl9pPr>
          </a:lstStyle>
          <a:p>
            <a:endParaRPr/>
          </a:p>
        </p:txBody>
      </p:sp>
      <p:sp>
        <p:nvSpPr>
          <p:cNvPr id="614" name="Google Shape;614;p98"/>
          <p:cNvSpPr txBox="1">
            <a:spLocks noGrp="1"/>
          </p:cNvSpPr>
          <p:nvPr>
            <p:ph type="subTitle" idx="1"/>
          </p:nvPr>
        </p:nvSpPr>
        <p:spPr>
          <a:xfrm>
            <a:off x="3112625" y="3562850"/>
            <a:ext cx="29190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9"/>
          <p:cNvSpPr/>
          <p:nvPr/>
        </p:nvSpPr>
        <p:spPr>
          <a:xfrm flipH="1">
            <a:off x="2893500" y="-79800"/>
            <a:ext cx="62505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99"/>
          <p:cNvSpPr/>
          <p:nvPr/>
        </p:nvSpPr>
        <p:spPr>
          <a:xfrm rot="5400000">
            <a:off x="2027325" y="2497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99"/>
          <p:cNvSpPr txBox="1">
            <a:spLocks noGrp="1"/>
          </p:cNvSpPr>
          <p:nvPr>
            <p:ph type="title"/>
          </p:nvPr>
        </p:nvSpPr>
        <p:spPr>
          <a:xfrm flipH="1">
            <a:off x="3796675" y="1786425"/>
            <a:ext cx="3480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19" name="Google Shape;619;p9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9pPr>
          </a:lstStyle>
          <a:p>
            <a:r>
              <a:t>xx%</a:t>
            </a:r>
          </a:p>
        </p:txBody>
      </p:sp>
      <p:sp>
        <p:nvSpPr>
          <p:cNvPr id="620" name="Google Shape;620;p99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0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00"/>
          <p:cNvSpPr txBox="1">
            <a:spLocks noGrp="1"/>
          </p:cNvSpPr>
          <p:nvPr>
            <p:ph type="body" idx="1"/>
          </p:nvPr>
        </p:nvSpPr>
        <p:spPr>
          <a:xfrm>
            <a:off x="3365500" y="336975"/>
            <a:ext cx="5298900" cy="44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marL="914400" lvl="1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200"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4" name="Google Shape;624;p100"/>
          <p:cNvSpPr txBox="1">
            <a:spLocks noGrp="1"/>
          </p:cNvSpPr>
          <p:nvPr>
            <p:ph type="title"/>
          </p:nvPr>
        </p:nvSpPr>
        <p:spPr>
          <a:xfrm>
            <a:off x="633875" y="1712250"/>
            <a:ext cx="19983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1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101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01"/>
          <p:cNvSpPr txBox="1">
            <a:spLocks noGrp="1"/>
          </p:cNvSpPr>
          <p:nvPr>
            <p:ph type="subTitle" idx="1"/>
          </p:nvPr>
        </p:nvSpPr>
        <p:spPr>
          <a:xfrm>
            <a:off x="4377349" y="937350"/>
            <a:ext cx="26127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01"/>
          <p:cNvSpPr txBox="1">
            <a:spLocks noGrp="1"/>
          </p:cNvSpPr>
          <p:nvPr>
            <p:ph type="subTitle" idx="2"/>
          </p:nvPr>
        </p:nvSpPr>
        <p:spPr>
          <a:xfrm>
            <a:off x="4374125" y="1381600"/>
            <a:ext cx="2616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01"/>
          <p:cNvSpPr txBox="1">
            <a:spLocks noGrp="1"/>
          </p:cNvSpPr>
          <p:nvPr>
            <p:ph type="subTitle" idx="3"/>
          </p:nvPr>
        </p:nvSpPr>
        <p:spPr>
          <a:xfrm>
            <a:off x="4377345" y="2860450"/>
            <a:ext cx="26151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127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01"/>
          <p:cNvSpPr txBox="1">
            <a:spLocks noGrp="1"/>
          </p:cNvSpPr>
          <p:nvPr>
            <p:ph type="subTitle" idx="4"/>
          </p:nvPr>
        </p:nvSpPr>
        <p:spPr>
          <a:xfrm>
            <a:off x="4374125" y="3304725"/>
            <a:ext cx="26127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95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2"/>
          <p:cNvSpPr/>
          <p:nvPr/>
        </p:nvSpPr>
        <p:spPr>
          <a:xfrm flipH="1">
            <a:off x="-116825" y="-79800"/>
            <a:ext cx="3012300" cy="530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102"/>
          <p:cNvSpPr txBox="1">
            <a:spLocks noGrp="1"/>
          </p:cNvSpPr>
          <p:nvPr>
            <p:ph type="title"/>
          </p:nvPr>
        </p:nvSpPr>
        <p:spPr>
          <a:xfrm>
            <a:off x="629875" y="1712250"/>
            <a:ext cx="2185500" cy="17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03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103"/>
          <p:cNvSpPr txBox="1">
            <a:spLocks noGrp="1"/>
          </p:cNvSpPr>
          <p:nvPr>
            <p:ph type="title"/>
          </p:nvPr>
        </p:nvSpPr>
        <p:spPr>
          <a:xfrm>
            <a:off x="4653950" y="815025"/>
            <a:ext cx="33450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638" name="Google Shape;638;p103"/>
          <p:cNvSpPr txBox="1">
            <a:spLocks noGrp="1"/>
          </p:cNvSpPr>
          <p:nvPr>
            <p:ph type="subTitle" idx="1"/>
          </p:nvPr>
        </p:nvSpPr>
        <p:spPr>
          <a:xfrm>
            <a:off x="4653950" y="2613925"/>
            <a:ext cx="38433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03"/>
          <p:cNvSpPr/>
          <p:nvPr/>
        </p:nvSpPr>
        <p:spPr>
          <a:xfrm rot="-5402319">
            <a:off x="3686649" y="1353475"/>
            <a:ext cx="889500" cy="146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4"/>
          <p:cNvSpPr/>
          <p:nvPr/>
        </p:nvSpPr>
        <p:spPr>
          <a:xfrm rot="10800000" flipH="1">
            <a:off x="-47850" y="4100525"/>
            <a:ext cx="9239700" cy="120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4"/>
          <p:cNvSpPr/>
          <p:nvPr/>
        </p:nvSpPr>
        <p:spPr>
          <a:xfrm>
            <a:off x="3702075" y="4034500"/>
            <a:ext cx="1739700" cy="148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104"/>
          <p:cNvSpPr txBox="1">
            <a:spLocks noGrp="1"/>
          </p:cNvSpPr>
          <p:nvPr>
            <p:ph type="title"/>
          </p:nvPr>
        </p:nvSpPr>
        <p:spPr>
          <a:xfrm>
            <a:off x="1388100" y="0"/>
            <a:ext cx="6367800" cy="4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" Type="http://schemas.openxmlformats.org/officeDocument/2006/relationships/slideLayout" Target="../slideLayouts/slideLayout69.xml"/><Relationship Id="rId21" Type="http://schemas.openxmlformats.org/officeDocument/2006/relationships/slideLayout" Target="../slideLayouts/slideLayout87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110.xml"/><Relationship Id="rId26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95.xml"/><Relationship Id="rId21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5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20" Type="http://schemas.openxmlformats.org/officeDocument/2006/relationships/slideLayout" Target="../slideLayouts/slideLayout112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24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23" Type="http://schemas.openxmlformats.org/officeDocument/2006/relationships/slideLayout" Target="../slideLayouts/slideLayout115.xml"/><Relationship Id="rId28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02.xml"/><Relationship Id="rId19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114.xml"/><Relationship Id="rId27" Type="http://schemas.openxmlformats.org/officeDocument/2006/relationships/slideLayout" Target="../slideLayouts/slideLayout1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289" name="Google Shape;289;p45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0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444" name="Google Shape;444;p70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7"/>
          <p:cNvSpPr txBox="1">
            <a:spLocks noGrp="1"/>
          </p:cNvSpPr>
          <p:nvPr>
            <p:ph type="title"/>
          </p:nvPr>
        </p:nvSpPr>
        <p:spPr>
          <a:xfrm>
            <a:off x="726100" y="445025"/>
            <a:ext cx="769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Semi Condensed"/>
              <a:buNone/>
              <a:defRPr sz="3000">
                <a:solidFill>
                  <a:schemeClr val="dk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  <p:sp>
        <p:nvSpPr>
          <p:cNvPr id="609" name="Google Shape;609;p97"/>
          <p:cNvSpPr txBox="1">
            <a:spLocks noGrp="1"/>
          </p:cNvSpPr>
          <p:nvPr>
            <p:ph type="body" idx="1"/>
          </p:nvPr>
        </p:nvSpPr>
        <p:spPr>
          <a:xfrm>
            <a:off x="726100" y="1152475"/>
            <a:ext cx="769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1pPr>
            <a:lvl2pPr marL="914400" lvl="1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2pPr>
            <a:lvl3pPr marL="1371600" lvl="2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3pPr>
            <a:lvl4pPr marL="1828800" lvl="3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4pPr>
            <a:lvl5pPr marL="2286000" lvl="4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5pPr>
            <a:lvl6pPr marL="2743200" lvl="5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6pPr>
            <a:lvl7pPr marL="3200400" lvl="6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●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7pPr>
            <a:lvl8pPr marL="3657600" lvl="7" indent="-3238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Encode Sans Semi Condensed"/>
              <a:buChar char="○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8pPr>
            <a:lvl9pPr marL="4114800" lvl="8" indent="-3238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500"/>
              <a:buFont typeface="Encode Sans Semi Condensed"/>
              <a:buChar char="■"/>
              <a:defRPr sz="1500">
                <a:solidFill>
                  <a:schemeClr val="dk2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  <p:sldLayoutId id="2147483757" r:id="rId18"/>
    <p:sldLayoutId id="2147483758" r:id="rId19"/>
    <p:sldLayoutId id="2147483759" r:id="rId20"/>
    <p:sldLayoutId id="2147483760" r:id="rId21"/>
    <p:sldLayoutId id="2147483761" r:id="rId22"/>
    <p:sldLayoutId id="2147483762" r:id="rId23"/>
    <p:sldLayoutId id="2147483763" r:id="rId24"/>
    <p:sldLayoutId id="2147483764" r:id="rId25"/>
    <p:sldLayoutId id="2147483765" r:id="rId26"/>
    <p:sldLayoutId id="2147483766" r:id="rId27"/>
    <p:sldLayoutId id="2147483767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6"/>
          <p:cNvSpPr txBox="1">
            <a:spLocks noGrp="1"/>
          </p:cNvSpPr>
          <p:nvPr>
            <p:ph type="ctrTitle"/>
          </p:nvPr>
        </p:nvSpPr>
        <p:spPr>
          <a:xfrm>
            <a:off x="0" y="757075"/>
            <a:ext cx="9144000" cy="21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7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Code Scent</a:t>
            </a:r>
            <a:endParaRPr sz="37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A Customizable IntelliJ IDEA Plugin for Code Smell Detection</a:t>
            </a:r>
            <a:endParaRPr sz="28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CSED 332: Software Design Methods</a:t>
            </a:r>
            <a:endParaRPr sz="1600" dirty="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dirty="0">
                <a:solidFill>
                  <a:srgbClr val="00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Project Final Presentation</a:t>
            </a:r>
            <a:endParaRPr sz="4400" dirty="0"/>
          </a:p>
        </p:txBody>
      </p:sp>
      <p:sp>
        <p:nvSpPr>
          <p:cNvPr id="787" name="Google Shape;787;p126"/>
          <p:cNvSpPr txBox="1">
            <a:spLocks noGrp="1"/>
          </p:cNvSpPr>
          <p:nvPr>
            <p:ph type="subTitle" idx="1"/>
          </p:nvPr>
        </p:nvSpPr>
        <p:spPr>
          <a:xfrm>
            <a:off x="-66500" y="3562850"/>
            <a:ext cx="9210300" cy="1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latin typeface="Open Sans"/>
                <a:ea typeface="Open Sans"/>
                <a:cs typeface="Open Sans"/>
                <a:sym typeface="Open Sans"/>
              </a:rPr>
              <a:t>      4nix (Group 4): Jinyoung Kim, Chanho Song, Jinmin Goh, Hyunbin Park, Seokhwan Choi, Gwanho Kim</a:t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88" name="Google Shape;788;p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899" y="206675"/>
            <a:ext cx="869499" cy="86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26"/>
          <p:cNvPicPr preferRelativeResize="0"/>
          <p:nvPr/>
        </p:nvPicPr>
        <p:blipFill rotWithShape="1">
          <a:blip r:embed="rId4">
            <a:alphaModFix/>
          </a:blip>
          <a:srcRect l="12465" t="11954" r="9329" b="11954"/>
          <a:stretch/>
        </p:blipFill>
        <p:spPr>
          <a:xfrm>
            <a:off x="76200" y="3940475"/>
            <a:ext cx="406450" cy="4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39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139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XP Programming in Iteration 2</a:t>
            </a:r>
            <a:endParaRPr sz="3300" b="1" dirty="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09" name="Google Shape;909;p139"/>
          <p:cNvSpPr txBox="1"/>
          <p:nvPr/>
        </p:nvSpPr>
        <p:spPr>
          <a:xfrm>
            <a:off x="175" y="837925"/>
            <a:ext cx="64218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</a:pPr>
            <a:r>
              <a:rPr lang="ko" sz="1100" dirty="0"/>
              <a:t>Pair programming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○"/>
            </a:pPr>
            <a:r>
              <a:rPr lang="ko" sz="1100" dirty="0"/>
              <a:t>Worked in each pair for dedicated user stories (breakdown user stories into tasks)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○"/>
            </a:pPr>
            <a:r>
              <a:rPr lang="ko" sz="1100" dirty="0"/>
              <a:t>Each pair meets regularly to review the code they are developing and merge requests approved between pairs</a:t>
            </a:r>
            <a:endParaRPr sz="1100" dirty="0"/>
          </a:p>
          <a:p>
            <a:pPr marL="3600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</a:pPr>
            <a:r>
              <a:rPr lang="ko" sz="1100" b="1" dirty="0"/>
              <a:t>Code formatter (coding standards)</a:t>
            </a:r>
            <a:endParaRPr sz="1100" b="1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○"/>
            </a:pPr>
            <a:r>
              <a:rPr lang="ko" sz="1100" dirty="0"/>
              <a:t>Used “Save Actions Tool” plug-in for maintaining consistency of code format structure</a:t>
            </a:r>
            <a:endParaRPr sz="1100" dirty="0"/>
          </a:p>
          <a:p>
            <a:pPr marL="360000" lvl="0" indent="-165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Open Sans"/>
              <a:buChar char="●"/>
            </a:pPr>
            <a:r>
              <a:rPr lang="ko" sz="1100" dirty="0"/>
              <a:t>Test driven development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○"/>
            </a:pPr>
            <a:r>
              <a:rPr lang="ko" sz="1100" dirty="0"/>
              <a:t>Setup initial test structure first (test fails), write code, test pass, refactor</a:t>
            </a:r>
            <a:endParaRPr sz="1100" dirty="0"/>
          </a:p>
          <a:p>
            <a:pPr marL="360000" lvl="0" indent="-15985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ko" sz="1100" dirty="0"/>
              <a:t>Continuous feedback and communication, continuous integration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100"/>
              <a:buFont typeface="Open Sans"/>
              <a:buChar char="○"/>
            </a:pPr>
            <a:r>
              <a:rPr lang="ko" sz="1100" dirty="0"/>
              <a:t>Held 5 meetings for iteration 2, merge frequently</a:t>
            </a:r>
            <a:endParaRPr sz="1100" dirty="0"/>
          </a:p>
          <a:p>
            <a:pPr marL="360000" lvl="0" indent="-15985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ko" sz="1100" dirty="0"/>
              <a:t>Refactor duplicated utilities to utils directory (LoadPsi.java)</a:t>
            </a:r>
            <a:endParaRPr sz="1100" dirty="0"/>
          </a:p>
          <a:p>
            <a:pPr marL="360000" lvl="0" indent="-15985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Open Sans"/>
              <a:buChar char="●"/>
            </a:pPr>
            <a:r>
              <a:rPr lang="ko" sz="1100" b="1" dirty="0"/>
              <a:t>Make “issues” when developing for tracking milestone plans</a:t>
            </a:r>
            <a:endParaRPr sz="1100" b="1" dirty="0"/>
          </a:p>
        </p:txBody>
      </p:sp>
      <p:pic>
        <p:nvPicPr>
          <p:cNvPr id="910" name="Google Shape;910;p139"/>
          <p:cNvPicPr preferRelativeResize="0"/>
          <p:nvPr/>
        </p:nvPicPr>
        <p:blipFill rotWithShape="1">
          <a:blip r:embed="rId3">
            <a:alphaModFix/>
          </a:blip>
          <a:srcRect b="15038"/>
          <a:stretch/>
        </p:blipFill>
        <p:spPr>
          <a:xfrm>
            <a:off x="6421975" y="982927"/>
            <a:ext cx="2733374" cy="24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175" y="3985525"/>
            <a:ext cx="2355171" cy="341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1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175" y="4328226"/>
            <a:ext cx="2825800" cy="304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1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176" y="4614610"/>
            <a:ext cx="1643518" cy="369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1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3559229"/>
            <a:ext cx="4572176" cy="1384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885;p137">
            <a:extLst>
              <a:ext uri="{FF2B5EF4-FFF2-40B4-BE49-F238E27FC236}">
                <a16:creationId xmlns:a16="http://schemas.microsoft.com/office/drawing/2014/main" id="{553AABAD-8BB1-E63D-DC7B-F67852CF43C3}"/>
              </a:ext>
            </a:extLst>
          </p:cNvPr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</a:t>
            </a:r>
            <a:r>
              <a:rPr lang="en-US" altLang="ko" sz="3300" b="1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3</a:t>
            </a:r>
            <a:endParaRPr sz="3300" b="1" dirty="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" name="Google Shape;886;p137">
            <a:extLst>
              <a:ext uri="{FF2B5EF4-FFF2-40B4-BE49-F238E27FC236}">
                <a16:creationId xmlns:a16="http://schemas.microsoft.com/office/drawing/2014/main" id="{A4757F49-0070-0449-B7B7-3A5E4356F485}"/>
              </a:ext>
            </a:extLst>
          </p:cNvPr>
          <p:cNvSpPr txBox="1"/>
          <p:nvPr/>
        </p:nvSpPr>
        <p:spPr>
          <a:xfrm>
            <a:off x="-3210" y="845409"/>
            <a:ext cx="91440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altLang="ko" dirty="0"/>
              <a:t>Actual iteration 2 velocity = </a:t>
            </a:r>
            <a:r>
              <a:rPr lang="en-US" altLang="ko" b="1" dirty="0"/>
              <a:t>53 units/iteration</a:t>
            </a:r>
            <a:r>
              <a:rPr lang="en-US" altLang="ko" dirty="0"/>
              <a:t>, Estimated velocity = 43 units/iteration</a:t>
            </a:r>
          </a:p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altLang="ko-KR" dirty="0"/>
              <a:t>Usually, priority 2 user stories are implemented in iteration 3.</a:t>
            </a:r>
          </a:p>
          <a:p>
            <a:pPr marL="914400" lvl="6" indent="-317500" algn="just">
              <a:lnSpc>
                <a:spcPct val="150000"/>
              </a:lnSpc>
              <a:buSzPts val="1400"/>
              <a:buFont typeface="Open Sans"/>
              <a:buChar char="○"/>
            </a:pPr>
            <a:r>
              <a:rPr lang="en-US" altLang="ko" dirty="0"/>
              <a:t>4 user stories for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smell detection</a:t>
            </a:r>
            <a:r>
              <a:rPr lang="en-US" altLang="ko" dirty="0"/>
              <a:t>, 7 user stories for GUI, 1 user story for utility</a:t>
            </a:r>
          </a:p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en-US" altLang="ko" dirty="0"/>
              <a:t>5 new user stories were added in iteration 3</a:t>
            </a:r>
          </a:p>
          <a:p>
            <a:pPr marL="914400" lvl="6" indent="-317500" algn="just">
              <a:lnSpc>
                <a:spcPct val="150000"/>
              </a:lnSpc>
              <a:buSzPts val="1400"/>
              <a:buFont typeface="Open Sans"/>
              <a:buChar char="○"/>
            </a:pPr>
            <a:r>
              <a:rPr lang="en-US" altLang="ko" dirty="0"/>
              <a:t>Large user stories (Analyze and Analyze All buttons) were developed by splitting them into small units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8EC0B78D-B6DF-A9D4-58DA-364106F57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982" y="1072614"/>
            <a:ext cx="3972505" cy="253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52DB2A-24F3-0B45-C264-BC5ECE5FD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582" y="1553200"/>
            <a:ext cx="3960130" cy="289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A016B3C-709C-A1CC-8AAB-7C3AA443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2" y="2704090"/>
            <a:ext cx="3208761" cy="140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148EC13-E9C0-C4E8-D3C8-D1505F40B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780" r="1198" b="2003"/>
          <a:stretch/>
        </p:blipFill>
        <p:spPr bwMode="auto">
          <a:xfrm>
            <a:off x="2780819" y="2704090"/>
            <a:ext cx="2857907" cy="205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884;p137">
            <a:extLst>
              <a:ext uri="{FF2B5EF4-FFF2-40B4-BE49-F238E27FC236}">
                <a16:creationId xmlns:a16="http://schemas.microsoft.com/office/drawing/2014/main" id="{1652EA98-C57A-1BBF-E4EA-872E113D590D}"/>
              </a:ext>
            </a:extLst>
          </p:cNvPr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97A4A06-DBF9-6FF2-2A11-346B164EE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26" y="2704090"/>
            <a:ext cx="3321952" cy="211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95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41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41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3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31" name="Google Shape;931;p141"/>
          <p:cNvSpPr txBox="1"/>
          <p:nvPr/>
        </p:nvSpPr>
        <p:spPr>
          <a:xfrm>
            <a:off x="0" y="935875"/>
            <a:ext cx="90414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6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lang="ko" dirty="0"/>
              <a:t>Improve automatic test coverage by </a:t>
            </a:r>
            <a:r>
              <a:rPr lang="ko" b="1" dirty="0"/>
              <a:t>adding more test data</a:t>
            </a:r>
            <a:endParaRPr b="1" dirty="0"/>
          </a:p>
          <a:p>
            <a:pPr marL="36000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ko" dirty="0"/>
              <a:t>Implement new function ( Message chain, comments, duplicated code, switch statement)</a:t>
            </a:r>
            <a:endParaRPr dirty="0"/>
          </a:p>
          <a:p>
            <a:pPr marL="36000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ko" dirty="0"/>
              <a:t>Improve UI (tree structure based on the code smell type)</a:t>
            </a:r>
            <a:endParaRPr dirty="0"/>
          </a:p>
        </p:txBody>
      </p:sp>
      <p:pic>
        <p:nvPicPr>
          <p:cNvPr id="932" name="Google Shape;932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950" y="2330700"/>
            <a:ext cx="3507666" cy="251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875" y="2330700"/>
            <a:ext cx="4272339" cy="25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42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142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3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0" name="Google Shape;940;p142"/>
          <p:cNvSpPr txBox="1"/>
          <p:nvPr/>
        </p:nvSpPr>
        <p:spPr>
          <a:xfrm>
            <a:off x="0" y="935875"/>
            <a:ext cx="90414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Open Sans"/>
              <a:buChar char="●"/>
            </a:pPr>
            <a:r>
              <a:rPr lang="ko" sz="1500" b="1" dirty="0">
                <a:solidFill>
                  <a:srgbClr val="FF0000"/>
                </a:solidFill>
              </a:rPr>
              <a:t>Implementation of user customization part</a:t>
            </a:r>
            <a:endParaRPr sz="1500" b="1" dirty="0">
              <a:solidFill>
                <a:srgbClr val="FF0000"/>
              </a:solidFill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Open Sans"/>
              <a:buChar char="○"/>
            </a:pPr>
            <a:r>
              <a:rPr lang="ko" sz="1500" b="1" dirty="0">
                <a:solidFill>
                  <a:srgbClr val="212121"/>
                </a:solidFill>
              </a:rPr>
              <a:t>Receives user input</a:t>
            </a:r>
            <a:r>
              <a:rPr lang="ko" sz="1500" dirty="0">
                <a:solidFill>
                  <a:srgbClr val="212121"/>
                </a:solidFill>
              </a:rPr>
              <a:t> and detects code smells based on it</a:t>
            </a:r>
            <a:endParaRPr sz="1500" dirty="0">
              <a:solidFill>
                <a:srgbClr val="212121"/>
              </a:solidFill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Open Sans"/>
              <a:buChar char="○"/>
            </a:pPr>
            <a:r>
              <a:rPr lang="ko" sz="1500" dirty="0">
                <a:solidFill>
                  <a:srgbClr val="212121"/>
                </a:solidFill>
              </a:rPr>
              <a:t>It works based on the properties file</a:t>
            </a:r>
            <a:endParaRPr sz="1500" dirty="0">
              <a:solidFill>
                <a:srgbClr val="212121"/>
              </a:solidFill>
            </a:endParaRPr>
          </a:p>
          <a:p>
            <a:pPr marL="914400" lvl="1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Open Sans"/>
              <a:buChar char="○"/>
            </a:pPr>
            <a:r>
              <a:rPr lang="ko" sz="1500" dirty="0">
                <a:solidFill>
                  <a:srgbClr val="212121"/>
                </a:solidFill>
              </a:rPr>
              <a:t>Implementation of exception handling for incorrect input</a:t>
            </a:r>
            <a:endParaRPr sz="1500" dirty="0">
              <a:solidFill>
                <a:srgbClr val="212121"/>
              </a:solidFill>
            </a:endParaRPr>
          </a:p>
        </p:txBody>
      </p:sp>
      <p:pic>
        <p:nvPicPr>
          <p:cNvPr id="941" name="Google Shape;941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25" y="3181562"/>
            <a:ext cx="4270824" cy="13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142"/>
          <p:cNvPicPr preferRelativeResize="0"/>
          <p:nvPr/>
        </p:nvPicPr>
        <p:blipFill rotWithShape="1">
          <a:blip r:embed="rId4">
            <a:alphaModFix/>
          </a:blip>
          <a:srcRect b="-5529"/>
          <a:stretch/>
        </p:blipFill>
        <p:spPr>
          <a:xfrm>
            <a:off x="4659025" y="3123887"/>
            <a:ext cx="4382384" cy="14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44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44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4</a:t>
            </a:r>
            <a:endParaRPr sz="3300" b="1" dirty="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61" name="Google Shape;961;p144"/>
          <p:cNvSpPr txBox="1"/>
          <p:nvPr/>
        </p:nvSpPr>
        <p:spPr>
          <a:xfrm>
            <a:off x="0" y="805200"/>
            <a:ext cx="914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dirty="0"/>
              <a:t>Actual iteration 4 velocity = </a:t>
            </a:r>
            <a:r>
              <a:rPr lang="ko" b="1" dirty="0"/>
              <a:t>7 units/iteration</a:t>
            </a:r>
            <a:r>
              <a:rPr lang="ko" dirty="0"/>
              <a:t>, Estimated velocity = 7 units/iteration</a:t>
            </a:r>
            <a:endParaRPr dirty="0"/>
          </a:p>
          <a:p>
            <a:pPr marL="3600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ko" dirty="0"/>
              <a:t>Priority 3 user story is implemented in iteration 4.</a:t>
            </a:r>
            <a:endParaRPr dirty="0"/>
          </a:p>
          <a:p>
            <a:pPr marL="914400" lvl="1" indent="-317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ko" dirty="0"/>
              <a:t>1 new user story is added</a:t>
            </a:r>
            <a:endParaRPr dirty="0"/>
          </a:p>
          <a:p>
            <a:pPr marL="3600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ko" dirty="0"/>
              <a:t>More focused on </a:t>
            </a:r>
            <a:r>
              <a:rPr lang="ko" b="1" dirty="0"/>
              <a:t>refactoring and quality of the project</a:t>
            </a:r>
            <a:r>
              <a:rPr lang="ko" dirty="0"/>
              <a:t> (Finding and fixing bugs, write clean comments)</a:t>
            </a:r>
            <a:endParaRPr dirty="0"/>
          </a:p>
        </p:txBody>
      </p:sp>
      <p:pic>
        <p:nvPicPr>
          <p:cNvPr id="962" name="Google Shape;962;p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5" y="3161723"/>
            <a:ext cx="7318801" cy="15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1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950" y="2858238"/>
            <a:ext cx="1458625" cy="18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46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146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Result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77" name="Google Shape;977;p146"/>
          <p:cNvSpPr txBox="1"/>
          <p:nvPr/>
        </p:nvSpPr>
        <p:spPr>
          <a:xfrm>
            <a:off x="175" y="935800"/>
            <a:ext cx="9175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Open Sans"/>
              <a:buChar char="●"/>
            </a:pPr>
            <a:r>
              <a:rPr lang="ko" dirty="0">
                <a:solidFill>
                  <a:srgbClr val="212121"/>
                </a:solidFill>
              </a:rPr>
              <a:t>Total number of user stories developed in iteration 1: 24 user stories</a:t>
            </a:r>
            <a:endParaRPr dirty="0">
              <a:solidFill>
                <a:srgbClr val="212121"/>
              </a:solidFill>
            </a:endParaRPr>
          </a:p>
          <a:p>
            <a:pPr marL="36000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Open Sans"/>
              <a:buChar char="●"/>
            </a:pPr>
            <a:r>
              <a:rPr lang="ko" dirty="0">
                <a:solidFill>
                  <a:srgbClr val="212121"/>
                </a:solidFill>
              </a:rPr>
              <a:t>Total number of user stories actually implemented: 25 user stories (9 new user stories added)</a:t>
            </a:r>
            <a:endParaRPr dirty="0">
              <a:solidFill>
                <a:srgbClr val="212121"/>
              </a:solidFill>
            </a:endParaRPr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400"/>
              <a:buFont typeface="Open Sans"/>
              <a:buChar char="○"/>
            </a:pPr>
            <a:r>
              <a:rPr lang="ko" dirty="0">
                <a:solidFill>
                  <a:srgbClr val="212121"/>
                </a:solidFill>
              </a:rPr>
              <a:t>Total units: 111 units</a:t>
            </a:r>
            <a:endParaRPr dirty="0">
              <a:solidFill>
                <a:srgbClr val="212121"/>
              </a:solidFill>
            </a:endParaRPr>
          </a:p>
          <a:p>
            <a:pPr marL="360000" lvl="0" indent="-190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Open Sans"/>
              <a:buChar char="●"/>
            </a:pPr>
            <a:r>
              <a:rPr lang="ko" dirty="0">
                <a:solidFill>
                  <a:srgbClr val="212121"/>
                </a:solidFill>
              </a:rPr>
              <a:t>Total number of user stories not implemented from iteration 1: 8 user stories for functionality </a:t>
            </a:r>
            <a:endParaRPr dirty="0">
              <a:solidFill>
                <a:srgbClr val="212121"/>
              </a:solidFill>
            </a:endParaRPr>
          </a:p>
        </p:txBody>
      </p:sp>
      <p:pic>
        <p:nvPicPr>
          <p:cNvPr id="978" name="Google Shape;978;p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297" y="2720499"/>
            <a:ext cx="6190883" cy="22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47"/>
          <p:cNvSpPr txBox="1">
            <a:spLocks noGrp="1"/>
          </p:cNvSpPr>
          <p:nvPr>
            <p:ph type="title"/>
          </p:nvPr>
        </p:nvSpPr>
        <p:spPr>
          <a:xfrm flipH="1">
            <a:off x="3796825" y="1760000"/>
            <a:ext cx="51663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Project Demo</a:t>
            </a:r>
            <a:endParaRPr sz="4000"/>
          </a:p>
        </p:txBody>
      </p:sp>
      <p:sp>
        <p:nvSpPr>
          <p:cNvPr id="984" name="Google Shape;984;p147"/>
          <p:cNvSpPr txBox="1">
            <a:spLocks noGrp="1"/>
          </p:cNvSpPr>
          <p:nvPr>
            <p:ph type="subTitle" idx="1"/>
          </p:nvPr>
        </p:nvSpPr>
        <p:spPr>
          <a:xfrm flipH="1">
            <a:off x="3796825" y="2642175"/>
            <a:ext cx="40929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Demonstrating our “Code Scent”</a:t>
            </a:r>
            <a:endParaRPr/>
          </a:p>
        </p:txBody>
      </p:sp>
      <p:sp>
        <p:nvSpPr>
          <p:cNvPr id="985" name="Google Shape;985;p147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27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solidFill>
                  <a:schemeClr val="lt1"/>
                </a:solidFill>
              </a:rPr>
              <a:t>Table of contents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95" name="Google Shape;795;p127"/>
          <p:cNvSpPr txBox="1">
            <a:spLocks noGrp="1"/>
          </p:cNvSpPr>
          <p:nvPr>
            <p:ph type="title" idx="5"/>
          </p:nvPr>
        </p:nvSpPr>
        <p:spPr>
          <a:xfrm>
            <a:off x="5690653" y="1167416"/>
            <a:ext cx="34533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212121"/>
                </a:solidFill>
              </a:rPr>
              <a:t>Introduction</a:t>
            </a:r>
            <a:endParaRPr sz="1700" dirty="0">
              <a:solidFill>
                <a:srgbClr val="212121"/>
              </a:solidFill>
            </a:endParaRPr>
          </a:p>
        </p:txBody>
      </p:sp>
      <p:sp>
        <p:nvSpPr>
          <p:cNvPr id="796" name="Google Shape;796;p127"/>
          <p:cNvSpPr txBox="1">
            <a:spLocks noGrp="1"/>
          </p:cNvSpPr>
          <p:nvPr>
            <p:ph type="title"/>
          </p:nvPr>
        </p:nvSpPr>
        <p:spPr>
          <a:xfrm>
            <a:off x="5690653" y="2500840"/>
            <a:ext cx="31938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dirty="0">
                <a:solidFill>
                  <a:srgbClr val="212121"/>
                </a:solidFill>
              </a:rPr>
              <a:t>Overview of the project</a:t>
            </a:r>
            <a:endParaRPr sz="1700" dirty="0">
              <a:solidFill>
                <a:srgbClr val="212121"/>
              </a:solidFill>
            </a:endParaRPr>
          </a:p>
        </p:txBody>
      </p:sp>
      <p:sp>
        <p:nvSpPr>
          <p:cNvPr id="797" name="Google Shape;797;p127"/>
          <p:cNvSpPr txBox="1">
            <a:spLocks noGrp="1"/>
          </p:cNvSpPr>
          <p:nvPr>
            <p:ph type="title" idx="2"/>
          </p:nvPr>
        </p:nvSpPr>
        <p:spPr>
          <a:xfrm>
            <a:off x="4810775" y="1164104"/>
            <a:ext cx="6846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</a:rPr>
              <a:t>01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798" name="Google Shape;798;p127"/>
          <p:cNvSpPr txBox="1">
            <a:spLocks noGrp="1"/>
          </p:cNvSpPr>
          <p:nvPr>
            <p:ph type="title" idx="3"/>
          </p:nvPr>
        </p:nvSpPr>
        <p:spPr>
          <a:xfrm>
            <a:off x="4810775" y="2528173"/>
            <a:ext cx="6846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</a:rPr>
              <a:t>02</a:t>
            </a:r>
            <a:endParaRPr>
              <a:solidFill>
                <a:srgbClr val="212121"/>
              </a:solidFill>
            </a:endParaRPr>
          </a:p>
        </p:txBody>
      </p:sp>
      <p:sp>
        <p:nvSpPr>
          <p:cNvPr id="799" name="Google Shape;799;p127"/>
          <p:cNvSpPr txBox="1">
            <a:spLocks noGrp="1"/>
          </p:cNvSpPr>
          <p:nvPr>
            <p:ph type="title" idx="6"/>
          </p:nvPr>
        </p:nvSpPr>
        <p:spPr>
          <a:xfrm>
            <a:off x="5690653" y="3834270"/>
            <a:ext cx="31938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212121"/>
                </a:solidFill>
              </a:rPr>
              <a:t>Project Demo</a:t>
            </a:r>
            <a:endParaRPr sz="1700">
              <a:solidFill>
                <a:srgbClr val="212121"/>
              </a:solidFill>
            </a:endParaRPr>
          </a:p>
        </p:txBody>
      </p:sp>
      <p:sp>
        <p:nvSpPr>
          <p:cNvPr id="800" name="Google Shape;800;p127"/>
          <p:cNvSpPr txBox="1">
            <a:spLocks noGrp="1"/>
          </p:cNvSpPr>
          <p:nvPr>
            <p:ph type="title" idx="7"/>
          </p:nvPr>
        </p:nvSpPr>
        <p:spPr>
          <a:xfrm>
            <a:off x="4810775" y="3861626"/>
            <a:ext cx="6846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12121"/>
                </a:solidFill>
              </a:rPr>
              <a:t>03</a:t>
            </a:r>
            <a:endParaRPr>
              <a:solidFill>
                <a:srgbClr val="212121"/>
              </a:solidFill>
            </a:endParaRPr>
          </a:p>
        </p:txBody>
      </p:sp>
      <p:cxnSp>
        <p:nvCxnSpPr>
          <p:cNvPr id="801" name="Google Shape;801;p127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28"/>
          <p:cNvSpPr txBox="1">
            <a:spLocks noGrp="1"/>
          </p:cNvSpPr>
          <p:nvPr>
            <p:ph type="title"/>
          </p:nvPr>
        </p:nvSpPr>
        <p:spPr>
          <a:xfrm flipH="1">
            <a:off x="3796575" y="1786425"/>
            <a:ext cx="47895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Introduction</a:t>
            </a:r>
            <a:endParaRPr dirty="0"/>
          </a:p>
        </p:txBody>
      </p:sp>
      <p:sp>
        <p:nvSpPr>
          <p:cNvPr id="807" name="Google Shape;807;p128"/>
          <p:cNvSpPr txBox="1">
            <a:spLocks noGrp="1"/>
          </p:cNvSpPr>
          <p:nvPr>
            <p:ph type="subTitle" idx="1"/>
          </p:nvPr>
        </p:nvSpPr>
        <p:spPr>
          <a:xfrm flipH="1">
            <a:off x="3796675" y="2509157"/>
            <a:ext cx="3480000" cy="8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Main goal of the project</a:t>
            </a:r>
            <a:endParaRPr/>
          </a:p>
        </p:txBody>
      </p:sp>
      <p:sp>
        <p:nvSpPr>
          <p:cNvPr id="808" name="Google Shape;808;p128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29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129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15" name="Google Shape;815;p129"/>
          <p:cNvSpPr txBox="1"/>
          <p:nvPr/>
        </p:nvSpPr>
        <p:spPr>
          <a:xfrm>
            <a:off x="25" y="997750"/>
            <a:ext cx="9144000" cy="3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b="1"/>
              <a:t>Problem 1: Code smells introduce bad design</a:t>
            </a:r>
            <a:endParaRPr b="1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ko"/>
              <a:t>Code smells can cause problems when fixing bugs, adding new features, or making any changes to the code. Also, they might lead to new bugs.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b="1"/>
              <a:t>Problem 2: Each user has different boundaries for what they consider a code smell</a:t>
            </a:r>
            <a:endParaRPr b="1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ko"/>
              <a:t>For example, some people may think the appropriate number of parameters for a method is three or fewer, while others may think it is six or fewer</a:t>
            </a:r>
            <a:endParaRPr/>
          </a:p>
          <a:p>
            <a:pPr marL="9144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ko" b="1"/>
              <a:t>Problem 3: Users want to see code smells in their at a glance, categorized by type.</a:t>
            </a:r>
            <a:endParaRPr b="1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ko"/>
              <a:t>In the traditional plugin, you can only see what a warning is by going to its line.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31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131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Introduction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3" name="Google Shape;833;p131"/>
          <p:cNvSpPr txBox="1"/>
          <p:nvPr/>
        </p:nvSpPr>
        <p:spPr>
          <a:xfrm>
            <a:off x="0" y="1409700"/>
            <a:ext cx="91440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b="1" dirty="0"/>
              <a:t>Main goal of our project “Code Scent”</a:t>
            </a:r>
            <a:endParaRPr b="1"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ko" dirty="0"/>
              <a:t>Improve code quality by detecting code smells using automatic code smell detection plugin</a:t>
            </a:r>
            <a:endParaRPr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ko" dirty="0"/>
              <a:t>Provide locations, explanations of what code smells are found</a:t>
            </a:r>
            <a:endParaRPr dirty="0"/>
          </a:p>
          <a:p>
            <a:pPr marL="914400" lvl="1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ko" b="1" dirty="0">
                <a:solidFill>
                  <a:srgbClr val="FF0000"/>
                </a:solidFill>
              </a:rPr>
              <a:t>Unique feature "customization"</a:t>
            </a:r>
            <a:r>
              <a:rPr lang="ko" dirty="0"/>
              <a:t>: User can customize the precondition for certain code smells, so that the code smell condition fits to user's convenience (personalized custom plugin)</a:t>
            </a:r>
            <a:endParaRPr dirty="0"/>
          </a:p>
          <a:p>
            <a:pPr marL="1371600" lvl="2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ko" sz="1300" dirty="0"/>
              <a:t>Can customize "large class due to fields", "large class due to methods", "long method", "message chain", "long parameter list", and "comments" code smells.</a:t>
            </a:r>
            <a:endParaRPr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2"/>
          <p:cNvSpPr txBox="1">
            <a:spLocks noGrp="1"/>
          </p:cNvSpPr>
          <p:nvPr>
            <p:ph type="title"/>
          </p:nvPr>
        </p:nvSpPr>
        <p:spPr>
          <a:xfrm flipH="1">
            <a:off x="3796575" y="1786425"/>
            <a:ext cx="47895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 of the Project</a:t>
            </a:r>
            <a:endParaRPr/>
          </a:p>
        </p:txBody>
      </p:sp>
      <p:sp>
        <p:nvSpPr>
          <p:cNvPr id="839" name="Google Shape;839;p132"/>
          <p:cNvSpPr txBox="1">
            <a:spLocks noGrp="1"/>
          </p:cNvSpPr>
          <p:nvPr>
            <p:ph type="subTitle" idx="1"/>
          </p:nvPr>
        </p:nvSpPr>
        <p:spPr>
          <a:xfrm flipH="1">
            <a:off x="3796775" y="2509150"/>
            <a:ext cx="50640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Distribution of user stories across iterations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dirty="0"/>
              <a:t>Explain and evaluate XP practices applied by our team</a:t>
            </a:r>
            <a:endParaRPr dirty="0"/>
          </a:p>
        </p:txBody>
      </p:sp>
      <p:sp>
        <p:nvSpPr>
          <p:cNvPr id="840" name="Google Shape;840;p132"/>
          <p:cNvSpPr txBox="1">
            <a:spLocks noGrp="1"/>
          </p:cNvSpPr>
          <p:nvPr>
            <p:ph type="title" idx="2"/>
          </p:nvPr>
        </p:nvSpPr>
        <p:spPr>
          <a:xfrm flipH="1">
            <a:off x="0" y="2012850"/>
            <a:ext cx="2893500" cy="111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35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135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1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68" name="Google Shape;868;p135"/>
          <p:cNvSpPr txBox="1"/>
          <p:nvPr/>
        </p:nvSpPr>
        <p:spPr>
          <a:xfrm>
            <a:off x="0" y="1177900"/>
            <a:ext cx="3591600" cy="18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6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ko" sz="1500">
                <a:solidFill>
                  <a:schemeClr val="dk1"/>
                </a:solidFill>
              </a:rPr>
              <a:t>Make the user story</a:t>
            </a:r>
            <a:endParaRPr sz="1500">
              <a:solidFill>
                <a:schemeClr val="dk1"/>
              </a:solidFill>
            </a:endParaRPr>
          </a:p>
          <a:p>
            <a:pPr marL="360000" lvl="0" indent="-196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ko" sz="1500">
                <a:solidFill>
                  <a:schemeClr val="dk1"/>
                </a:solidFill>
              </a:rPr>
              <a:t>Find out how to make plugin project</a:t>
            </a:r>
            <a:endParaRPr sz="1500">
              <a:solidFill>
                <a:schemeClr val="dk1"/>
              </a:solidFill>
            </a:endParaRPr>
          </a:p>
          <a:p>
            <a:pPr marL="360000" lvl="0" indent="-196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ko" sz="1500">
                <a:solidFill>
                  <a:schemeClr val="dk1"/>
                </a:solidFill>
              </a:rPr>
              <a:t>Set up skeleton structure for plugin project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869" name="Google Shape;86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150" y="1258275"/>
            <a:ext cx="4371529" cy="31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36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136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XP Programming in Iteration 1</a:t>
            </a:r>
            <a:endParaRPr sz="3300" b="1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76" name="Google Shape;876;p136"/>
          <p:cNvSpPr txBox="1"/>
          <p:nvPr/>
        </p:nvSpPr>
        <p:spPr>
          <a:xfrm>
            <a:off x="175" y="935800"/>
            <a:ext cx="67545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" sz="1300" dirty="0">
                <a:solidFill>
                  <a:schemeClr val="dk1"/>
                </a:solidFill>
              </a:rPr>
              <a:t>Assigned priorities and estimated units with planning game by each pair </a:t>
            </a:r>
            <a:r>
              <a:rPr lang="ko" sz="1300" dirty="0"/>
              <a:t>(breakdown user stories into tasks)</a:t>
            </a:r>
            <a:endParaRPr sz="1300" dirty="0">
              <a:solidFill>
                <a:schemeClr val="dk1"/>
              </a:solidFill>
            </a:endParaRPr>
          </a:p>
          <a:p>
            <a:pPr marL="36000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" sz="1300" b="1" dirty="0">
                <a:solidFill>
                  <a:schemeClr val="dk1"/>
                </a:solidFill>
              </a:rPr>
              <a:t>Set proper conventions for developing (proper use of codelines and branching)</a:t>
            </a:r>
            <a:endParaRPr sz="1300" b="1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ko" sz="1300" dirty="0">
                <a:solidFill>
                  <a:schemeClr val="dk1"/>
                </a:solidFill>
              </a:rPr>
              <a:t>Branch naming, commit, merge request, etc</a:t>
            </a:r>
            <a:endParaRPr sz="1300" dirty="0">
              <a:solidFill>
                <a:schemeClr val="dk1"/>
              </a:solidFill>
            </a:endParaRPr>
          </a:p>
          <a:p>
            <a:pPr marL="360000" lvl="0" indent="-177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ko" sz="1300" dirty="0">
                <a:solidFill>
                  <a:schemeClr val="dk1"/>
                </a:solidFill>
              </a:rPr>
              <a:t>Held frequent meetings for iteration 1 period (6 meetings)</a:t>
            </a:r>
            <a:endParaRPr sz="1300" dirty="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○"/>
            </a:pPr>
            <a:r>
              <a:rPr lang="ko" sz="1300" dirty="0">
                <a:solidFill>
                  <a:schemeClr val="dk1"/>
                </a:solidFill>
              </a:rPr>
              <a:t>Gave continuous feedbacks for every meeting</a:t>
            </a:r>
            <a:endParaRPr sz="1300" dirty="0">
              <a:solidFill>
                <a:schemeClr val="dk1"/>
              </a:solidFill>
            </a:endParaRPr>
          </a:p>
        </p:txBody>
      </p:sp>
      <p:pic>
        <p:nvPicPr>
          <p:cNvPr id="877" name="Google Shape;877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3" y="3650700"/>
            <a:ext cx="4414499" cy="121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136"/>
          <p:cNvPicPr preferRelativeResize="0"/>
          <p:nvPr/>
        </p:nvPicPr>
        <p:blipFill rotWithShape="1">
          <a:blip r:embed="rId4">
            <a:alphaModFix/>
          </a:blip>
          <a:srcRect r="4177"/>
          <a:stretch/>
        </p:blipFill>
        <p:spPr>
          <a:xfrm>
            <a:off x="6754650" y="1086350"/>
            <a:ext cx="2423825" cy="37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8375" y="3747025"/>
            <a:ext cx="2189421" cy="1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37"/>
          <p:cNvSpPr/>
          <p:nvPr/>
        </p:nvSpPr>
        <p:spPr>
          <a:xfrm rot="1128">
            <a:off x="16" y="4998300"/>
            <a:ext cx="9144000" cy="146400"/>
          </a:xfrm>
          <a:prstGeom prst="roundRect">
            <a:avLst>
              <a:gd name="adj" fmla="val 50000"/>
            </a:avLst>
          </a:prstGeom>
          <a:solidFill>
            <a:srgbClr val="3153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137"/>
          <p:cNvSpPr txBox="1"/>
          <p:nvPr/>
        </p:nvSpPr>
        <p:spPr>
          <a:xfrm>
            <a:off x="175" y="-59125"/>
            <a:ext cx="91440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 b="1" dirty="0">
                <a:solidFill>
                  <a:schemeClr val="l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Iteration 2</a:t>
            </a:r>
            <a:endParaRPr sz="3300" b="1" dirty="0">
              <a:solidFill>
                <a:schemeClr val="l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86" name="Google Shape;886;p137"/>
          <p:cNvSpPr txBox="1"/>
          <p:nvPr/>
        </p:nvSpPr>
        <p:spPr>
          <a:xfrm>
            <a:off x="25" y="845350"/>
            <a:ext cx="91440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ko" dirty="0"/>
              <a:t>Actual iteration 2 velocity = </a:t>
            </a:r>
            <a:r>
              <a:rPr lang="ko" b="1" dirty="0"/>
              <a:t>51 units/iteration</a:t>
            </a:r>
            <a:r>
              <a:rPr lang="ko" dirty="0"/>
              <a:t>, Estimated velocity = 52 units/iteration</a:t>
            </a:r>
            <a:endParaRPr dirty="0"/>
          </a:p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ko" dirty="0"/>
              <a:t>Usually, priority 1 user stories are implemented in iteration 2.</a:t>
            </a:r>
            <a:endParaRPr lang="en-US" altLang="ko" dirty="0"/>
          </a:p>
          <a:p>
            <a:pPr marL="914400" lvl="6" indent="-317500" algn="just">
              <a:lnSpc>
                <a:spcPct val="150000"/>
              </a:lnSpc>
              <a:buSzPts val="1400"/>
              <a:buFont typeface="Open Sans"/>
              <a:buChar char="○"/>
            </a:pPr>
            <a:r>
              <a:rPr lang="en-US" altLang="ko" dirty="0"/>
              <a:t>7 user stories for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smell detection</a:t>
            </a:r>
            <a:r>
              <a:rPr lang="en-US" altLang="ko" dirty="0"/>
              <a:t>, 4 user stories for GUI</a:t>
            </a:r>
          </a:p>
          <a:p>
            <a:pPr marL="3600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Char char="●"/>
            </a:pPr>
            <a:r>
              <a:rPr lang="en-US" altLang="ko" dirty="0"/>
              <a:t>2 new user stories were added in iteration 2</a:t>
            </a:r>
            <a:endParaRPr lang="en-US" dirty="0"/>
          </a:p>
          <a:p>
            <a:pPr marL="914400" lvl="6" indent="-317500" algn="just">
              <a:lnSpc>
                <a:spcPct val="150000"/>
              </a:lnSpc>
              <a:buSzPts val="1400"/>
              <a:buFont typeface="Open Sans"/>
              <a:buChar char="○"/>
            </a:pPr>
            <a:r>
              <a:rPr lang="ko" dirty="0"/>
              <a:t>Customization pop-up window, and checking user’s input</a:t>
            </a:r>
            <a:endParaRPr lang="en-US" altLang="ko" dirty="0"/>
          </a:p>
        </p:txBody>
      </p:sp>
      <p:pic>
        <p:nvPicPr>
          <p:cNvPr id="887" name="Google Shape;887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25" y="2571750"/>
            <a:ext cx="4011520" cy="233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137"/>
          <p:cNvPicPr preferRelativeResize="0"/>
          <p:nvPr/>
        </p:nvPicPr>
        <p:blipFill rotWithShape="1">
          <a:blip r:embed="rId4">
            <a:alphaModFix/>
          </a:blip>
          <a:srcRect b="51221"/>
          <a:stretch/>
        </p:blipFill>
        <p:spPr>
          <a:xfrm>
            <a:off x="4157080" y="2921595"/>
            <a:ext cx="4766664" cy="710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944" y="3690125"/>
            <a:ext cx="4766661" cy="130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1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8825" y="1687100"/>
            <a:ext cx="2215000" cy="10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Grayscale Pitch Deck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dern Annual Report by Slidesgo">
  <a:themeElements>
    <a:clrScheme name="Simple Light">
      <a:dk1>
        <a:srgbClr val="192E40"/>
      </a:dk1>
      <a:lt1>
        <a:srgbClr val="FCFCFC"/>
      </a:lt1>
      <a:dk2>
        <a:srgbClr val="192E40"/>
      </a:dk2>
      <a:lt2>
        <a:srgbClr val="EBF3F8"/>
      </a:lt2>
      <a:accent1>
        <a:srgbClr val="192E40"/>
      </a:accent1>
      <a:accent2>
        <a:srgbClr val="FFC479"/>
      </a:accent2>
      <a:accent3>
        <a:srgbClr val="FF9179"/>
      </a:accent3>
      <a:accent4>
        <a:srgbClr val="192E40"/>
      </a:accent4>
      <a:accent5>
        <a:srgbClr val="CBD9E2"/>
      </a:accent5>
      <a:accent6>
        <a:srgbClr val="FFC479"/>
      </a:accent6>
      <a:hlink>
        <a:srgbClr val="192E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1430</Words>
  <Application>Microsoft Office PowerPoint</Application>
  <PresentationFormat>화면 슬라이드 쇼(16:9)</PresentationFormat>
  <Paragraphs>152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Encode Sans Semi Condensed</vt:lpstr>
      <vt:lpstr>Questrial</vt:lpstr>
      <vt:lpstr>PT Sans Narrow</vt:lpstr>
      <vt:lpstr>Arial</vt:lpstr>
      <vt:lpstr>Open Sans</vt:lpstr>
      <vt:lpstr>Julius Sans One</vt:lpstr>
      <vt:lpstr>Montserrat</vt:lpstr>
      <vt:lpstr>Malgun Gothic</vt:lpstr>
      <vt:lpstr>Muli</vt:lpstr>
      <vt:lpstr>Didact Gothic</vt:lpstr>
      <vt:lpstr>Tropic</vt:lpstr>
      <vt:lpstr>Minimalist Grayscale Pitch Deck by Slidesgo</vt:lpstr>
      <vt:lpstr>Modern Annual Report by Slidesgo</vt:lpstr>
      <vt:lpstr>Modern Annual Report by Slidesgo</vt:lpstr>
      <vt:lpstr>Modern Annual Report by Slidesgo</vt:lpstr>
      <vt:lpstr> Code Scent A Customizable IntelliJ IDEA Plugin for Code Smell Detection  CSED 332: Software Design Methods Project Final Presentation</vt:lpstr>
      <vt:lpstr>Table of contents</vt:lpstr>
      <vt:lpstr>Introduction</vt:lpstr>
      <vt:lpstr>PowerPoint 프레젠테이션</vt:lpstr>
      <vt:lpstr>PowerPoint 프레젠테이션</vt:lpstr>
      <vt:lpstr>Overview of the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Code Scent A Customizable IntelliJ IDEA Plugin for Code Smell Detection  CSED 332: Software Design Methods Project Final Presentation</dc:title>
  <cp:lastModifiedBy>최석환</cp:lastModifiedBy>
  <cp:revision>3</cp:revision>
  <dcterms:modified xsi:type="dcterms:W3CDTF">2023-12-14T06:07:26Z</dcterms:modified>
</cp:coreProperties>
</file>