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71" r:id="rId14"/>
    <p:sldId id="270" r:id="rId15"/>
    <p:sldId id="273" r:id="rId16"/>
  </p:sldIdLst>
  <p:sldSz cx="12192000" cy="6858000"/>
  <p:notesSz cx="6858000" cy="9144000"/>
  <p:embeddedFontLst>
    <p:embeddedFont>
      <p:font typeface="맑은 고딕" panose="020B0503020000020004" pitchFamily="34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A3FF-63C3-0879-9081-3CA9BA23E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77BE8-E8A5-0105-BEC3-DC8A1587E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D0F3-5CCC-105A-13E7-B8918EB6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E18C-5ABF-12AA-E345-BC700CA4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6EEBA-6EA6-95F5-067D-45B5D408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8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F6F-21E7-37A7-1E8E-6985168B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D3A6E-1531-FAA0-138B-EEB0EFBEB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A534-F165-2115-DD18-8D5D4D6A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929B4-3E1F-28ED-D3D6-A235F08E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1CDAA-4C1F-D850-F045-30A22CDA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5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13D7C-5625-E0DF-3354-45B8FB323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F592-F30F-CFAA-DF79-DD1FF5EF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0EEF9-8BB4-D58B-E7F1-1A7772FA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8F4C-B131-08C8-ADAA-D98FE3C4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4EF8E-B767-5A26-44B3-363C52D7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1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8EB7-5E32-C107-AA75-1CA7416E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C74D-3B48-3FEE-3CBE-227937FB1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A5D69-A9C8-E325-CA76-B2413577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050F9-DAB2-3CFD-050F-26F85145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2380-E62D-A038-7518-24B5565A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8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F388-DC95-E623-A3FD-84001473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083C-C050-F30A-7C73-463CDB63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8128-D422-929B-D1EC-E7F61AE5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504AF-0524-E552-74DB-A8935F54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3EED-ED84-5E6F-7024-756CD26D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3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7253-C9BF-CCB2-B896-27A50288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5174A-E0C3-4ADD-1E25-64D619162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E68B6-1C04-448B-3016-B9735F8C0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A7B0D-DB23-D498-34EA-2C860C9D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BE49C-5837-A101-84C4-B48F67CD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6564E-8E98-8EB6-DCAF-AC17A878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8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2C09-39AF-94E8-4617-4F1A3FBB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55C6-511C-D6D2-1FF4-BA6BEFE8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1EA85-A12E-62AD-7B78-4D415E266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CE3B6-8922-76B9-D44F-EC9C4718F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61D9A-D724-E6AB-28E3-3C86F76FE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51D9-1B24-70EF-8268-58B233A0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33970-824E-C7A8-DF91-E8F583FA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65565-8E35-4E59-328B-DDC3674A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1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AA6E-44A6-CE9C-D7F4-28BE823A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383F0-5A2F-9A8A-AC42-BF77242D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254DE-554D-0207-D22C-00EC3D31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8712F-FBB5-C225-75C6-650F995A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8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9CA1C-833A-3A1B-E913-63BC2FBB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F38F7-4EDE-10B4-2111-52624FDC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BFEE6-673A-6511-7C38-C48202E1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FA6E-C867-D44A-EE90-9B033278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AD3D-C6DA-82AC-2893-2FE875FD0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59AE5-47E7-76C7-92DF-9AA8E911B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AD1F2-C97B-7C5F-B763-2CA60532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04968-3F09-BDF5-1184-0AF4B6C1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3981-92F4-1904-E8EA-4863E679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92FC-78B6-D6E6-ED61-AF19C095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342A4-0CD3-BF81-439A-C579C8602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CBED3-7912-7E11-9C95-0F56E4DF9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5005E-E3EF-BBF7-5625-E7D454A0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ABDA8-BCBD-4CFC-E50F-5C14D6CB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2FD51-AAF2-DCCD-281A-DF82E91C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58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611D6-943C-ACB1-5BE3-1C5DCA1E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D9D2D-0137-B6AA-0259-43E051767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25BB-3903-D179-EA46-539414E12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AD496-1AE9-45B0-8AA7-D25CB16E7925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B66B-4BCF-C2D2-0FB6-4CDBEDD5B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77FE-EB2B-BD7C-FCD2-1089E4E68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2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1.xml"/><Relationship Id="rId7" Type="http://schemas.openxmlformats.org/officeDocument/2006/relationships/image" Target="../media/image2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7.png"/><Relationship Id="rId5" Type="http://schemas.openxmlformats.org/officeDocument/2006/relationships/tags" Target="../tags/tag23.xml"/><Relationship Id="rId10" Type="http://schemas.openxmlformats.org/officeDocument/2006/relationships/image" Target="../media/image26.png"/><Relationship Id="rId4" Type="http://schemas.openxmlformats.org/officeDocument/2006/relationships/tags" Target="../tags/tag22.xml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1CB2-207B-934B-DE83-5748CDB1E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043" y="2098131"/>
            <a:ext cx="10215914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Positivity Bounds and SMEFT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 Recent Works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5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45CF30-0F7F-67DD-DF9B-E17B6FB6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Positivity Bounds and VEV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81311-264C-F1E6-8638-3CECDCFCA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08582"/>
            <a:ext cx="10515600" cy="1500187"/>
          </a:xfrm>
        </p:spPr>
        <p:txBody>
          <a:bodyPr anchor="t">
            <a:normAutofit/>
          </a:bodyPr>
          <a:lstStyle/>
          <a:p>
            <a:pPr algn="ctr"/>
            <a:r>
              <a:rPr lang="en-GB" altLang="ko-KR" sz="1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Davighi</a:t>
            </a:r>
            <a:r>
              <a:rPr lang="en-GB" altLang="ko-KR" sz="1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, Joe, et al. "Positivity and the electroweak hierarchy." </a:t>
            </a:r>
            <a:r>
              <a:rPr lang="en-GB" altLang="ko-KR" sz="1600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Physical Review D</a:t>
            </a:r>
            <a:r>
              <a:rPr lang="en-GB" altLang="ko-KR" sz="1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109.3 (2024): 033009.</a:t>
            </a:r>
            <a:endParaRPr lang="ko-KR" altLang="en-US" sz="1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545AF-4F1B-7BC2-5390-8F2F79FA3C96}"/>
              </a:ext>
            </a:extLst>
          </p:cNvPr>
          <p:cNvSpPr/>
          <p:nvPr/>
        </p:nvSpPr>
        <p:spPr>
          <a:xfrm>
            <a:off x="844550" y="4637337"/>
            <a:ext cx="10515600" cy="1718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3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\documentclass{article}&#10;\usepackage{amsmath}&#10;\usepackage{xcolor}&#10;\usepackage{mathtools}&#10;\pagestyle{empty}&#10;\begin{document}&#10;\color{white}&#10;\[\mathcal{L}_{\mathrm{EFT}}[H]=c_{8}\frac{\mathcal{O}_{8}}{\Lambda^{4}}+c_{10}\frac{|H|^{2}\mathcal{O}_{8}}{\Lambda^{6}}\quad\xRightarrow{\text{Integrate out }H}\quad\mathcal{L}_{\mathrm{EFT}}[v]=\bar{c}_{8}\frac{\mathcal{O}_{8}}{\Lambda^{4}}\]&#10;&#10;&#10;&#10;\end{document}" title="IguanaTex Bitmap Display">
            <a:extLst>
              <a:ext uri="{FF2B5EF4-FFF2-40B4-BE49-F238E27FC236}">
                <a16:creationId xmlns:a16="http://schemas.microsoft.com/office/drawing/2014/main" id="{B5B52077-5AEA-55D5-F6F6-B234F9E872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33" y="1335923"/>
            <a:ext cx="8796613" cy="657759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xcolor}&#10;\usepackage{mathtools}&#10;\pagestyle{empty}&#10;\begin{document}&#10;\color{white}&#10;\[\bar{c}_{8}=c_{8}+\frac{v^{2}}{\Lambda^{2}}c_{10}\]&#10;&#10;&#10;&#10;\end{document}" title="IguanaTex Bitmap Display">
            <a:extLst>
              <a:ext uri="{FF2B5EF4-FFF2-40B4-BE49-F238E27FC236}">
                <a16:creationId xmlns:a16="http://schemas.microsoft.com/office/drawing/2014/main" id="{EEDAD0D7-0227-3D97-AEAE-53B2456F15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041" y="2243164"/>
            <a:ext cx="2058205" cy="657759"/>
          </a:xfrm>
          <a:prstGeom prst="rect">
            <a:avLst/>
          </a:prstGeom>
        </p:spPr>
      </p:pic>
      <p:pic>
        <p:nvPicPr>
          <p:cNvPr id="30" name="Picture 29" descr="\documentclass{article}&#10;\usepackage{amsmath}&#10;\usepackage{xcolor}&#10;\usepackage{mathtools}&#10;\pagestyle{empty}&#10;\begin{document}&#10;\color{white}&#10;\[c_{8}+\frac{v^{2}}{\Lambda^{2}}c_{10}\geq0\]&#10;&#10;&#10;&#10;\end{document}" title="IguanaTex Bitmap Display">
            <a:extLst>
              <a:ext uri="{FF2B5EF4-FFF2-40B4-BE49-F238E27FC236}">
                <a16:creationId xmlns:a16="http://schemas.microsoft.com/office/drawing/2014/main" id="{2BC952F6-423F-A068-4A02-958057A8C9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06" y="3429000"/>
            <a:ext cx="1957012" cy="6577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CF028EE-468B-7810-F98F-B2BC306DCBAC}"/>
              </a:ext>
            </a:extLst>
          </p:cNvPr>
          <p:cNvSpPr txBox="1"/>
          <p:nvPr/>
        </p:nvSpPr>
        <p:spPr>
          <a:xfrm>
            <a:off x="1325572" y="3573214"/>
            <a:ext cx="4831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Positivity holds regardless of UV details: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3" name="Picture 22" descr="\documentclass{article}&#10;\usepackage{amsmath}&#10;\usepackage{xcolor}&#10;\usepackage{mathtools}&#10;\pagestyle{empty}&#10;\begin{document}&#10;\color{white}&#10;\[\text{If }c_{8}&gt;0,\;c_{10}&lt;0\text{ and }|c_{8}|\ll|c_{10}|\text{ then}\]&#10;&#10;&#10;&#10;\end{document}" title="IguanaTex Bitmap Display">
            <a:extLst>
              <a:ext uri="{FF2B5EF4-FFF2-40B4-BE49-F238E27FC236}">
                <a16:creationId xmlns:a16="http://schemas.microsoft.com/office/drawing/2014/main" id="{3B59B49F-D92F-5BDF-B2B4-F93416BA409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5" y="4912067"/>
            <a:ext cx="5066908" cy="301774"/>
          </a:xfrm>
          <a:prstGeom prst="rect">
            <a:avLst/>
          </a:prstGeom>
        </p:spPr>
      </p:pic>
      <p:pic>
        <p:nvPicPr>
          <p:cNvPr id="28" name="Picture 27" descr="\documentclass{article}&#10;\usepackage{amsmath}&#10;\usepackage{xcolor}&#10;\usepackage{mathtools}&#10;\pagestyle{empty}&#10;\begin{document}&#10;\color{white}&#10;\[\frac{v^{2}}{\Lambda^{2}}\leq\frac{|c_{8}|}{|c_{10}|}\ll1\]&#10;&#10;&#10;&#10;\end{document}" title="IguanaTex Bitmap Display">
            <a:extLst>
              <a:ext uri="{FF2B5EF4-FFF2-40B4-BE49-F238E27FC236}">
                <a16:creationId xmlns:a16="http://schemas.microsoft.com/office/drawing/2014/main" id="{B9BDA9FC-DC3F-BF79-59A7-7A0842BFD71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801" y="4696127"/>
            <a:ext cx="1994959" cy="7336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1D725A6-6215-2A42-1357-39CEF35B3C7A}"/>
              </a:ext>
            </a:extLst>
          </p:cNvPr>
          <p:cNvSpPr txBox="1"/>
          <p:nvPr/>
        </p:nvSpPr>
        <p:spPr>
          <a:xfrm>
            <a:off x="9475143" y="4844509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Light Higgs!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6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F1C03-07F2-A42A-4FEC-256F98027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93" y="1335370"/>
            <a:ext cx="4447214" cy="41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0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45CF30-0F7F-67DD-DF9B-E17B6FB6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32603"/>
            <a:ext cx="10515600" cy="2852737"/>
          </a:xfrm>
        </p:spPr>
        <p:txBody>
          <a:bodyPr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Rough Reviews of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Several Papers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847A2-3E03-74E7-A502-7876C9A196EC}"/>
              </a:ext>
            </a:extLst>
          </p:cNvPr>
          <p:cNvSpPr txBox="1"/>
          <p:nvPr/>
        </p:nvSpPr>
        <p:spPr>
          <a:xfrm>
            <a:off x="3014547" y="4185230"/>
            <a:ext cx="616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(Because </a:t>
            </a:r>
            <a:r>
              <a:rPr lang="en-GB" altLang="ko-KR" sz="2000" dirty="0">
                <a:solidFill>
                  <a:schemeClr val="bg1"/>
                </a:solidFill>
              </a:rPr>
              <a:t>I didn't fully understand the background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7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45CF30-0F7F-67DD-DF9B-E17B6FB6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Causality: UV vs IR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81311-264C-F1E6-8638-3CECDCFCA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08582"/>
            <a:ext cx="10515600" cy="1500187"/>
          </a:xfrm>
        </p:spPr>
        <p:txBody>
          <a:bodyPr anchor="t">
            <a:normAutofit/>
          </a:bodyPr>
          <a:lstStyle/>
          <a:p>
            <a:pPr algn="ctr"/>
            <a:r>
              <a:rPr lang="en-GB" altLang="ko-KR" sz="1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Gonzalez, Mariana Carrillo, et al. "Causal effective field theories." </a:t>
            </a:r>
            <a:r>
              <a:rPr lang="en-GB" altLang="ko-KR" sz="1600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Physical Review D</a:t>
            </a:r>
            <a:r>
              <a:rPr lang="en-GB" altLang="ko-KR" sz="1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106.10 (2022): 105018.</a:t>
            </a:r>
          </a:p>
          <a:p>
            <a:pPr algn="ctr"/>
            <a:r>
              <a:rPr lang="en-GB" altLang="ko-KR" sz="1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Carrillo González, Mariana, et al. "Positivity-causality competition: a road to ultimate EFT consistency constraints." </a:t>
            </a:r>
            <a:r>
              <a:rPr lang="en-GB" altLang="ko-KR" sz="1600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JHEP</a:t>
            </a:r>
            <a:r>
              <a:rPr lang="en-GB" altLang="ko-KR" sz="1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2024.6: 1-56.</a:t>
            </a:r>
            <a:endParaRPr lang="ko-KR" altLang="en-US" sz="1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545AF-4F1B-7BC2-5390-8F2F79FA3C96}"/>
              </a:ext>
            </a:extLst>
          </p:cNvPr>
          <p:cNvSpPr/>
          <p:nvPr/>
        </p:nvSpPr>
        <p:spPr>
          <a:xfrm>
            <a:off x="844550" y="4637337"/>
            <a:ext cx="10515600" cy="1718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3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45CF30-0F7F-67DD-DF9B-E17B6FB6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S-matrix Bootstrap and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Positivity Bounds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81311-264C-F1E6-8638-3CECDCFCA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08582"/>
            <a:ext cx="10515600" cy="1500187"/>
          </a:xfrm>
        </p:spPr>
        <p:txBody>
          <a:bodyPr anchor="t">
            <a:normAutofit/>
          </a:bodyPr>
          <a:lstStyle/>
          <a:p>
            <a:pPr algn="ctr"/>
            <a:r>
              <a:rPr lang="en-GB" altLang="ko-KR" sz="1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Miró, Joan Elias, Andrea </a:t>
            </a:r>
            <a:r>
              <a:rPr lang="en-GB" altLang="ko-KR" sz="1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Guerrieri</a:t>
            </a:r>
            <a:r>
              <a:rPr lang="en-GB" altLang="ko-KR" sz="1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, and Mehmet </a:t>
            </a:r>
            <a:r>
              <a:rPr lang="en-GB" altLang="ko-KR" sz="1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Asım</a:t>
            </a:r>
            <a:r>
              <a:rPr lang="en-GB" altLang="ko-KR" sz="1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en-GB" altLang="ko-KR" sz="1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Gümüş</a:t>
            </a:r>
            <a:r>
              <a:rPr lang="en-GB" altLang="ko-KR" sz="1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. "Bridging positivity and S-matrix bootstrap bounds." </a:t>
            </a:r>
            <a:r>
              <a:rPr lang="en-GB" altLang="ko-KR" sz="1600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JHEP</a:t>
            </a:r>
            <a:r>
              <a:rPr lang="en-GB" altLang="ko-KR" sz="1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2023.5: 1-62.</a:t>
            </a:r>
            <a:endParaRPr lang="ko-KR" altLang="en-US" sz="1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545AF-4F1B-7BC2-5390-8F2F79FA3C96}"/>
              </a:ext>
            </a:extLst>
          </p:cNvPr>
          <p:cNvSpPr/>
          <p:nvPr/>
        </p:nvSpPr>
        <p:spPr>
          <a:xfrm>
            <a:off x="844550" y="4637337"/>
            <a:ext cx="10515600" cy="1718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8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45CF30-0F7F-67DD-DF9B-E17B6FB6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Capping the Positivity Cone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81311-264C-F1E6-8638-3CECDCFCA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08582"/>
            <a:ext cx="10515600" cy="1500187"/>
          </a:xfrm>
        </p:spPr>
        <p:txBody>
          <a:bodyPr anchor="t">
            <a:normAutofit/>
          </a:bodyPr>
          <a:lstStyle/>
          <a:p>
            <a:pPr algn="ctr"/>
            <a:r>
              <a:rPr lang="en-GB" altLang="ko-KR" sz="1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Chen, Qing, et al. "Capping the positivity cone: dimension-8 Higgs operators in the SMEFT." </a:t>
            </a:r>
            <a:r>
              <a:rPr lang="en-GB" altLang="ko-KR" sz="1600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JHEP </a:t>
            </a:r>
            <a:r>
              <a:rPr lang="en-GB" altLang="ko-KR" sz="1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2024.3: 1-47.</a:t>
            </a:r>
            <a:endParaRPr lang="ko-KR" altLang="en-US" sz="1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545AF-4F1B-7BC2-5390-8F2F79FA3C96}"/>
              </a:ext>
            </a:extLst>
          </p:cNvPr>
          <p:cNvSpPr/>
          <p:nvPr/>
        </p:nvSpPr>
        <p:spPr>
          <a:xfrm>
            <a:off x="844550" y="4637337"/>
            <a:ext cx="10515600" cy="1718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1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CE6BE8-5F66-1D96-BCAB-6E33CEF1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806" y="1086234"/>
            <a:ext cx="8306388" cy="4010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1A3088-7E4D-C2DC-B49C-DB61AA919D61}"/>
              </a:ext>
            </a:extLst>
          </p:cNvPr>
          <p:cNvSpPr txBox="1"/>
          <p:nvPr/>
        </p:nvSpPr>
        <p:spPr>
          <a:xfrm>
            <a:off x="2074277" y="5326841"/>
            <a:ext cx="384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Essentially infinite parameter space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AD846-248D-C985-3579-FC9C3D055E8F}"/>
              </a:ext>
            </a:extLst>
          </p:cNvPr>
          <p:cNvSpPr txBox="1"/>
          <p:nvPr/>
        </p:nvSpPr>
        <p:spPr>
          <a:xfrm>
            <a:off x="6267760" y="5326841"/>
            <a:ext cx="366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(Cutoff-dependent) Upper bound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\documentclass{article}&#10;\usepackage{amsmath}&#10;\usepackage{xcolor}&#10;\pagestyle{empty}&#10;\begin{document}&#10;\color{white}&#10;\begin{align*}&#10;A_{ijkl}(s, t) = &amp;\frac{\lambda_{ijkl}}{-s} + \frac{\lambda_{ijkl}}{-t} + \frac{\lambda_{ijkl}}{-u} + a_{ijkl}^{(0)}(t) + a_{ijkl}^{(1)}(t)s \\&#10;&amp;+ \int_{\Lambda^2}^{\infty} \frac{d\mu}{\pi(\mu + \frac{t}{2})^2}\left[ \frac{(s + \frac{t}{2})^2}{\mu - s} \text{Im}\, A_{ijkl} (\mu, t) + \frac{(u + \frac{t}{2})^2}{\mu - u} \text{Im}\, A_{ilkj} (\mu, t) \right]&#10;\end{align*}&#10;\end{document}" title="IguanaTex Bitmap Display">
            <a:extLst>
              <a:ext uri="{FF2B5EF4-FFF2-40B4-BE49-F238E27FC236}">
                <a16:creationId xmlns:a16="http://schemas.microsoft.com/office/drawing/2014/main" id="{F08D93A7-151D-D146-CF72-E8346B898C3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05" y="1080098"/>
            <a:ext cx="10287402" cy="1546814"/>
          </a:xfrm>
          <a:prstGeom prst="rect">
            <a:avLst/>
          </a:prstGeom>
        </p:spPr>
      </p:pic>
      <p:pic>
        <p:nvPicPr>
          <p:cNvPr id="15" name="Picture 14" descr="\documentclass{article}&#10;\usepackage{amsmath}&#10;\usepackage{xcolor}&#10;\pagestyle{empty}&#10;\begin{document}&#10;\color{white}&#10;\[B_{ijkl}(s,t) = \sum_{n \geq 0} c^{0,n}_{ijkl} t^n + \sum_{n \ge 0} c^{1,n}_{ijkl} vt^n + \sum_{m \ge 2} \sum_{n \ge 0} c^{m,n}_{ijkl} v^m t^n\]&#10;&#10;&#10;&#10;\end{document}" title="IguanaTex Bitmap Display">
            <a:extLst>
              <a:ext uri="{FF2B5EF4-FFF2-40B4-BE49-F238E27FC236}">
                <a16:creationId xmlns:a16="http://schemas.microsoft.com/office/drawing/2014/main" id="{C596CFA5-FEA8-D780-8422-A4083BFB95A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05" y="5183768"/>
            <a:ext cx="7481096" cy="684864"/>
          </a:xfrm>
          <a:prstGeom prst="rect">
            <a:avLst/>
          </a:prstGeom>
        </p:spPr>
      </p:pic>
      <p:pic>
        <p:nvPicPr>
          <p:cNvPr id="31" name="Picture 30" descr="\documentclass{article}&#10;\usepackage{amsmath}&#10;\usepackage{xcolor}&#10;\pagestyle{empty}&#10;\begin{document}&#10;\color{white}&#10;\begin{align*}&#10;B_{ijkl}(s, t)&#10;&amp;:= A_{ijkl}(s, t) - \frac{\lambda_{ijkl}}{-s} - \frac{\lambda_{ijkl}}{-t} - \frac{\lambda_{ijkl}}{-u}\\&#10;&amp;=\tilde{a}^{(0)}_{ijkl}(t) + a^{(1)}_{ijkl}(t) v + \frac{v^2}{\pi} \int_{\Lambda^2}^{\infty}\frac{d\mu}{(\mu+\frac{t}{2})^2} \left[\frac{\text{Im}\,A_{ijkl}(\mu, t)}{\mu - v + \frac{t}{2}} + \frac{\text{Im}\,A_{ilkj}(\mu, t)}{\mu + v - \frac{t}{2}}\right]&#10;\end{align*}&#10;\end{document}" title="IguanaTex Bitmap Display">
            <a:extLst>
              <a:ext uri="{FF2B5EF4-FFF2-40B4-BE49-F238E27FC236}">
                <a16:creationId xmlns:a16="http://schemas.microsoft.com/office/drawing/2014/main" id="{2CBBC29F-5D65-C815-0C1C-A31ED2E46AB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05" y="3142774"/>
            <a:ext cx="10802410" cy="152513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649E-48F5-4BE7-C956-410498FAAA27}"/>
              </a:ext>
            </a:extLst>
          </p:cNvPr>
          <p:cNvCxnSpPr>
            <a:cxnSpLocks/>
          </p:cNvCxnSpPr>
          <p:nvPr/>
        </p:nvCxnSpPr>
        <p:spPr>
          <a:xfrm>
            <a:off x="2780021" y="4667906"/>
            <a:ext cx="214792" cy="3398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9DC960-AE0F-5984-EF74-D06EE841EC9D}"/>
              </a:ext>
            </a:extLst>
          </p:cNvPr>
          <p:cNvCxnSpPr>
            <a:cxnSpLocks/>
          </p:cNvCxnSpPr>
          <p:nvPr/>
        </p:nvCxnSpPr>
        <p:spPr>
          <a:xfrm>
            <a:off x="4270268" y="4667906"/>
            <a:ext cx="461292" cy="3398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2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9DA64A0-4840-BB56-3D95-C3AB8E71BB06}"/>
              </a:ext>
            </a:extLst>
          </p:cNvPr>
          <p:cNvSpPr txBox="1"/>
          <p:nvPr/>
        </p:nvSpPr>
        <p:spPr>
          <a:xfrm>
            <a:off x="454271" y="435019"/>
            <a:ext cx="4417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Partial wave expansion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0" name="Picture 19" descr="\documentclass{article}&#10;\usepackage{amsmath}&#10;\usepackage{xcolor}&#10;\pagestyle{empty}&#10;\begin{document}&#10;\color{white}&#10;\[c_{ijkl}^{m,n}=\sum_{\ell}16(2\ell+1)\int_{\Lambda^{2}}^{\infty}d\mu\,[\mathrm{Im}\,a_{\ell}^{ijkl}(\mu)+(-1)^{m}\mathrm{Im}\,a_{\ell}^{ilkj}(\mu)]\sum_{p=0}^{n}\frac{L^{p}_{\ell}H^{n-p}_{m+1}}{\mu^{m+n+1}}\]&#10;\end{document}" title="IguanaTex Bitmap Display">
            <a:extLst>
              <a:ext uri="{FF2B5EF4-FFF2-40B4-BE49-F238E27FC236}">
                <a16:creationId xmlns:a16="http://schemas.microsoft.com/office/drawing/2014/main" id="{52001CA7-39BE-CFAF-EEE6-D99D7270DB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82" y="4784260"/>
            <a:ext cx="9689286" cy="860146"/>
          </a:xfrm>
          <a:prstGeom prst="rect">
            <a:avLst/>
          </a:prstGeom>
        </p:spPr>
      </p:pic>
      <p:pic>
        <p:nvPicPr>
          <p:cNvPr id="4" name="Picture 3" descr="\documentclass{article}&#10;\usepackage{amsmath}&#10;\usepackage{xcolor}&#10;\pagestyle{empty}&#10;\begin{document}&#10;\color{white}&#10;\[A_{ijkl}(\mu,t)=16\pi\sum_{\ell=0}^{\infty}(2\ell+1)P_{\ell}\left(1+\frac{2t}{\mu}\right)a_{\ell}^{ijkl}(\mu)\]&#10;\end{document}" title="IguanaTex Bitmap Display">
            <a:extLst>
              <a:ext uri="{FF2B5EF4-FFF2-40B4-BE49-F238E27FC236}">
                <a16:creationId xmlns:a16="http://schemas.microsoft.com/office/drawing/2014/main" id="{466B2C6B-1BE6-C747-E399-6AD861252E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93" y="3293497"/>
            <a:ext cx="6342670" cy="833041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xcolor}&#10;\pagestyle{empty}&#10;\begin{document}&#10;\color{white}&#10;\[L_{\ell}^{n}:=\frac{\Gamma(\ell+n+1)}{n!\Gamma(\ell-n+1)\Gamma(n+1)}\]&#10;\end{document}" title="IguanaTex Bitmap Display">
            <a:extLst>
              <a:ext uri="{FF2B5EF4-FFF2-40B4-BE49-F238E27FC236}">
                <a16:creationId xmlns:a16="http://schemas.microsoft.com/office/drawing/2014/main" id="{7A402BC7-D607-0035-3E4F-69D8AB029A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688" y="3530154"/>
            <a:ext cx="2577328" cy="473314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xcolor}&#10;\pagestyle{empty}&#10;\begin{document}&#10;\color{white}&#10;\[H_{m+1}^{q}:=\frac{\Gamma(m+q+1)}{(-2)^{q}\Gamma(q+1)\Gamma(m+1)}\]&#10;\end{document}" title="IguanaTex Bitmap Display">
            <a:extLst>
              <a:ext uri="{FF2B5EF4-FFF2-40B4-BE49-F238E27FC236}">
                <a16:creationId xmlns:a16="http://schemas.microsoft.com/office/drawing/2014/main" id="{DAF21A6B-4459-40BE-C6F5-D880549AFAC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211" y="4126538"/>
            <a:ext cx="2880827" cy="473314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xcolor}&#10;\pagestyle{empty}&#10;\begin{document}&#10;\color{white}&#10;\begin{align*}&#10;B_{ijkl}(s, t)=\tilde{a}^{(0)}_{ijkl}(t) + a^{(1)}_{ijkl}(t) v + \frac{v^2}{\pi} \int_{\Lambda^2}^{\infty}\frac{d\mu}{(\mu+\frac{t}{2})^2} \left[\frac{\text{Im}\,A_{ijkl}(\mu, t)}{\mu - v + \frac{t}{2}} + \frac{\text{Im}\,A_{ilkj}(\mu, t)}{\mu + v - \frac{t}{2}}\right]&#10;\end{align*}&#10;\end{document}" title="IguanaTex Bitmap Display">
            <a:extLst>
              <a:ext uri="{FF2B5EF4-FFF2-40B4-BE49-F238E27FC236}">
                <a16:creationId xmlns:a16="http://schemas.microsoft.com/office/drawing/2014/main" id="{3011A470-141A-A5E9-7C9C-EC77D4465B2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7" y="1865981"/>
            <a:ext cx="10802411" cy="7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2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\documentclass{article}&#10;\usepackage{amsmath}&#10;\usepackage{xcolor}&#10;\pagestyle{empty}&#10;\begin{document}&#10;\color{white}&#10;\[\implies\sum_{a=p}^{p+q}\frac{\Gamma(a+1)c_{ijkl}^{a,p+q-a}}{2^{a-p}\Gamma(p+1)\Gamma(a-p+1)}-\sum_{b=q}^{p+q}\frac{\Gamma(b+1)c_{ijkl}^{b,p+q-b}}{2^{b-p}\Gamma(p+1)\Gamma(b-p+1)}=0\]&#10;\end{document}" title="IguanaTex Bitmap Display">
            <a:extLst>
              <a:ext uri="{FF2B5EF4-FFF2-40B4-BE49-F238E27FC236}">
                <a16:creationId xmlns:a16="http://schemas.microsoft.com/office/drawing/2014/main" id="{3043A9DA-10E5-4104-730B-983B292634D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80" y="2048195"/>
            <a:ext cx="9215844" cy="9414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DA64A0-4840-BB56-3D95-C3AB8E71BB06}"/>
              </a:ext>
            </a:extLst>
          </p:cNvPr>
          <p:cNvSpPr txBox="1"/>
          <p:nvPr/>
        </p:nvSpPr>
        <p:spPr>
          <a:xfrm>
            <a:off x="454271" y="435019"/>
            <a:ext cx="6980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Null constraints (crossing symmetry)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4" name="Picture 23" descr="\documentclass{article}&#10;\usepackage{amsmath}&#10;\usepackage{xcolor}&#10;\pagestyle{empty}&#10;\begin{document}&#10;\color{white}&#10;\[B_{ijkl}(s,t)=B_{ikjl}(t,s)\]&#10;&#10;&#10;&#10;\end{document}" title="IguanaTex Bitmap Display">
            <a:extLst>
              <a:ext uri="{FF2B5EF4-FFF2-40B4-BE49-F238E27FC236}">
                <a16:creationId xmlns:a16="http://schemas.microsoft.com/office/drawing/2014/main" id="{5B02E7B4-9F8C-FC53-CC34-2CCAFC4BEE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36" y="1436423"/>
            <a:ext cx="2887631" cy="314423"/>
          </a:xfrm>
          <a:prstGeom prst="rect">
            <a:avLst/>
          </a:prstGeom>
        </p:spPr>
      </p:pic>
      <p:pic>
        <p:nvPicPr>
          <p:cNvPr id="29" name="Picture 28" descr="\documentclass{article}&#10;\usepackage{amsmath}&#10;\usepackage{xcolor}&#10;\pagestyle{empty}&#10;\begin{document}&#10;\color{white}&#10;\[B_{ijkl}(s,t)=B_{ilkj}(u,t)\]&#10;&#10;&#10;&#10;\end{document}" title="IguanaTex Bitmap Display">
            <a:extLst>
              <a:ext uri="{FF2B5EF4-FFF2-40B4-BE49-F238E27FC236}">
                <a16:creationId xmlns:a16="http://schemas.microsoft.com/office/drawing/2014/main" id="{8FEFE484-4F98-E747-7247-31C244500C1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36" y="3531389"/>
            <a:ext cx="2918351" cy="314423"/>
          </a:xfrm>
          <a:prstGeom prst="rect">
            <a:avLst/>
          </a:prstGeom>
        </p:spPr>
      </p:pic>
      <p:pic>
        <p:nvPicPr>
          <p:cNvPr id="34" name="Picture 33" descr="\documentclass{article}&#10;\usepackage{amsmath}&#10;\usepackage{xcolor}&#10;\pagestyle{empty}&#10;\begin{document}&#10;\color{white}&#10;\[\implies c_{ijkl}^{1,n}+c_{ilkj}^{1,n}=0\]&#10;\end{document}" title="IguanaTex Bitmap Display">
            <a:extLst>
              <a:ext uri="{FF2B5EF4-FFF2-40B4-BE49-F238E27FC236}">
                <a16:creationId xmlns:a16="http://schemas.microsoft.com/office/drawing/2014/main" id="{673FA4C9-A37B-E1BD-4C56-F3E5B485941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80" y="4268734"/>
            <a:ext cx="2641876" cy="417424"/>
          </a:xfrm>
          <a:prstGeom prst="rect">
            <a:avLst/>
          </a:prstGeom>
        </p:spPr>
      </p:pic>
      <p:pic>
        <p:nvPicPr>
          <p:cNvPr id="37" name="Picture 36" descr="\documentclass{article}&#10;\usepackage{amsmath}&#10;\usepackage{xcolor}&#10;\pagestyle{empty}&#10;\begin{document}&#10;\color{white}&#10;\[A_{ijkl}(\mu,t)=A_{jikl}(\mu,u)=A_{ijlk}(\mu,u)\]&#10;&#10;&#10;&#10;\end{document}" title="IguanaTex Bitmap Display">
            <a:extLst>
              <a:ext uri="{FF2B5EF4-FFF2-40B4-BE49-F238E27FC236}">
                <a16:creationId xmlns:a16="http://schemas.microsoft.com/office/drawing/2014/main" id="{415908D6-CC34-C597-817F-0B3E353E0B1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36" y="5170236"/>
            <a:ext cx="4792238" cy="314423"/>
          </a:xfrm>
          <a:prstGeom prst="rect">
            <a:avLst/>
          </a:prstGeom>
        </p:spPr>
      </p:pic>
      <p:pic>
        <p:nvPicPr>
          <p:cNvPr id="40" name="Picture 39" descr="\documentclass{article}&#10;\usepackage{amsmath}&#10;\usepackage{xcolor}&#10;\pagestyle{empty}&#10;\begin{document}&#10;\color{white}&#10;\[\implies a_{\ell}^{ijkl}(\mu)=(-1)^{\ell}a_{\ell}^{jikl}(\mu)=(-1)^{\ell}a_{\ell}^{ijlk}(\mu)\]&#10;\end{document}" title="IguanaTex Bitmap Display">
            <a:extLst>
              <a:ext uri="{FF2B5EF4-FFF2-40B4-BE49-F238E27FC236}">
                <a16:creationId xmlns:a16="http://schemas.microsoft.com/office/drawing/2014/main" id="{2EEFD546-4864-CBD2-8012-891A8F5E6B3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80" y="5901288"/>
            <a:ext cx="5849352" cy="38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9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\documentclass{article}&#10;\usepackage{amsmath}&#10;\usepackage{xcolor}&#10;\pagestyle{empty}&#10;\begin{document}&#10;\color{white}&#10;\[\mathrm{Im}\,a_{\ell}^{ijkl}=\sum_{mn}\eta_{mn}a_{\ell}^{ijmn}(a_{\ell}^{klmn})^{\ast}+\sum_{X\neq mn}a_{\ell}^{ij\to X}(a_{\ell}^{kl\to X})^{\ast}\]&#10;\end{document}" title="IguanaTex Bitmap Display">
            <a:extLst>
              <a:ext uri="{FF2B5EF4-FFF2-40B4-BE49-F238E27FC236}">
                <a16:creationId xmlns:a16="http://schemas.microsoft.com/office/drawing/2014/main" id="{2184A229-6096-0F03-6AC1-EB31B75FB0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95" y="3324286"/>
            <a:ext cx="7407010" cy="697513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xcolor}&#10;\pagestyle{empty}&#10;\begin{document}&#10;\color{white}&#10;\[\eta_{mn}=1-\frac{1}{2}\delta_{mn}\]&#10;\end{document}" title="IguanaTex Bitmap Display">
            <a:extLst>
              <a:ext uri="{FF2B5EF4-FFF2-40B4-BE49-F238E27FC236}">
                <a16:creationId xmlns:a16="http://schemas.microsoft.com/office/drawing/2014/main" id="{752B945E-2A05-D9BE-D0CF-9D77FA0DBC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9" y="1924048"/>
            <a:ext cx="2143136" cy="608969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xcolor}&#10;\pagestyle{empty}&#10;\begin{document}&#10;\color{white}&#10;\[\implies\mathrm{Im}\,a_{\ell}^{ijkl}\text{ cannot be arbitrarily large}\]&#10;\end{document}" title="IguanaTex Bitmap Display">
            <a:extLst>
              <a:ext uri="{FF2B5EF4-FFF2-40B4-BE49-F238E27FC236}">
                <a16:creationId xmlns:a16="http://schemas.microsoft.com/office/drawing/2014/main" id="{B0374F42-014E-13C2-75A8-C588CCDD8E3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08" y="4263622"/>
            <a:ext cx="5182557" cy="3830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945D87-9A3E-C806-DAE6-F3FF30253D95}"/>
              </a:ext>
            </a:extLst>
          </p:cNvPr>
          <p:cNvCxnSpPr>
            <a:endCxn id="9" idx="2"/>
          </p:cNvCxnSpPr>
          <p:nvPr/>
        </p:nvCxnSpPr>
        <p:spPr>
          <a:xfrm flipV="1">
            <a:off x="4572000" y="2533017"/>
            <a:ext cx="112287" cy="6765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DA64A0-4840-BB56-3D95-C3AB8E71BB06}"/>
              </a:ext>
            </a:extLst>
          </p:cNvPr>
          <p:cNvSpPr txBox="1"/>
          <p:nvPr/>
        </p:nvSpPr>
        <p:spPr>
          <a:xfrm>
            <a:off x="454271" y="435019"/>
            <a:ext cx="6841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Partial wave unitarity, massless limit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9DA64A0-4840-BB56-3D95-C3AB8E71BB06}"/>
              </a:ext>
            </a:extLst>
          </p:cNvPr>
          <p:cNvSpPr txBox="1"/>
          <p:nvPr/>
        </p:nvSpPr>
        <p:spPr>
          <a:xfrm>
            <a:off x="454271" y="435019"/>
            <a:ext cx="585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Dim-8 SMEFT Higgs operators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DEC2A-CDFB-9313-8BE7-B9DE0A1D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182" y="1816526"/>
            <a:ext cx="3892440" cy="3887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3CBC4D-8E6E-0DF2-5319-9B84409E8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69" y="1816526"/>
            <a:ext cx="5431746" cy="1994591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xcolor}&#10;\pagestyle{empty}&#10;\begin{document}&#10;\color{white}&#10;\begin{align*}&#10;\mathcal{O}^{(1)}_{H^{4}}&amp;=(D_{\mu}H^{\dagger}D_{\nu}H)(D^{\nu}H^{\dagger}D^{\mu}H)\\&#10;\mathcal{O}^{(2)}_{H^{4}}&amp;=(D_{\mu}H^{\dagger}D_{\nu}H)(D^{\mu}H^{\dagger}D^{\nu}H)\\&#10;\mathcal{O}^{(3)}_{H^{4}}&amp;=(D^{\mu}H^{\dagger}D_{\mu}H)(D^{\nu}H^{\dagger}D_{\nu}H)&#10;\end{align*}&#10;\end{document}" title="IguanaTex Bitmap Display">
            <a:extLst>
              <a:ext uri="{FF2B5EF4-FFF2-40B4-BE49-F238E27FC236}">
                <a16:creationId xmlns:a16="http://schemas.microsoft.com/office/drawing/2014/main" id="{AFF7705C-50C1-3184-D927-69B6BAA7A8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26" y="4208039"/>
            <a:ext cx="4378431" cy="149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0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9DA64A0-4840-BB56-3D95-C3AB8E71BB06}"/>
              </a:ext>
            </a:extLst>
          </p:cNvPr>
          <p:cNvSpPr txBox="1"/>
          <p:nvPr/>
        </p:nvSpPr>
        <p:spPr>
          <a:xfrm>
            <a:off x="454271" y="435019"/>
            <a:ext cx="5174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vs. Experimental Sensitivity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24F92-1C64-908E-8FE9-18BA4AA29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164" y="1884304"/>
            <a:ext cx="7515672" cy="34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96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41.9197"/>
  <p:tag name="ORIGINALWIDTH" val="4269.216"/>
  <p:tag name="LATEXADDIN" val="\documentclass{article}&#10;\usepackage{amsmath}&#10;\usepackage{xcolor}&#10;\pagestyle{empty}&#10;\begin{document}&#10;\color{white}&#10;\begin{align*}&#10;A_{ijkl}(s, t) = &amp;\frac{\lambda_{ijkl}}{-s} + \frac{\lambda_{ijkl}}{-t} + \frac{\lambda_{ijkl}}{-u} + a_{ijkl}^{(0)}(t) + a_{ijkl}^{(1)}(t)s \\&#10;&amp;+ \int_{\Lambda^2}^{\infty} \frac{d\mu}{\pi(\mu + \frac{t}{2})^2}\left[ \frac{(s + \frac{t}{2})^2}{\mu - s} \text{Im}\, A_{ijkl} (\mu, t) + \frac{(u + \frac{t}{2})^2}{\mu - u} \text{Im}\, A_{ilkj} (\mu, t) \right]&#10;\end{align*}&#10;\end{document}"/>
  <p:tag name="IGUANATEXSIZE" val="20"/>
  <p:tag name="IGUANATEXCURSOR" val="3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198.35"/>
  <p:tag name="LATEXADDIN" val="\documentclass{article}&#10;\usepackage{amsmath}&#10;\usepackage{xcolor}&#10;\pagestyle{empty}&#10;\begin{document}&#10;\color{white}&#10;\[B_{ijkl}(s,t)=B_{ikjl}(t,s)\]&#10;&#10;&#10;&#10;\end{document}"/>
  <p:tag name="IGUANATEXSIZE" val="20"/>
  <p:tag name="IGUANATEXCURSOR" val="14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211.099"/>
  <p:tag name="LATEXADDIN" val="\documentclass{article}&#10;\usepackage{amsmath}&#10;\usepackage{xcolor}&#10;\pagestyle{empty}&#10;\begin{document}&#10;\color{white}&#10;\[B_{ijkl}(s,t)=B_{ilkj}(u,t)\]&#10;&#10;&#10;&#10;\end{document}"/>
  <p:tag name="IGUANATEXSIZE" val="20"/>
  <p:tag name="IGUANATEXCURSOR" val="1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1096.363"/>
  <p:tag name="LATEXADDIN" val="\documentclass{article}&#10;\usepackage{amsmath}&#10;\usepackage{xcolor}&#10;\pagestyle{empty}&#10;\begin{document}&#10;\color{white}&#10;\[\implies c_{ijkl}^{1,n}+c_{ilkj}^{1,n}=0\]&#10;\end{document}"/>
  <p:tag name="IGUANATEXSIZE" val="20"/>
  <p:tag name="IGUANATEXCURSOR" val="15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988.751"/>
  <p:tag name="LATEXADDIN" val="\documentclass{article}&#10;\usepackage{amsmath}&#10;\usepackage{xcolor}&#10;\pagestyle{empty}&#10;\begin{document}&#10;\color{white}&#10;\[A_{ijkl}(\mu,t)=A_{jikl}(\mu,u)=A_{ijlk}(\mu,u)\]&#10;&#10;&#10;&#10;\end{document}"/>
  <p:tag name="IGUANATEXSIZE" val="20"/>
  <p:tag name="IGUANATEXCURSOR" val="16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2427.447"/>
  <p:tag name="LATEXADDIN" val="\documentclass{article}&#10;\usepackage{amsmath}&#10;\usepackage{xcolor}&#10;\pagestyle{empty}&#10;\begin{document}&#10;\color{white}&#10;\[\implies a_{\ell}^{ijkl}(\mu)=(-1)^{\ell}a_{\ell}^{jikl}(\mu)=(-1)^{\ell}a_{\ell}^{ijlk}(\mu)\]&#10;\end{document}"/>
  <p:tag name="IGUANATEXSIZE" val="20"/>
  <p:tag name="IGUANATEXCURSOR" val="2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3073.866"/>
  <p:tag name="LATEXADDIN" val="\documentclass{article}&#10;\usepackage{amsmath}&#10;\usepackage{xcolor}&#10;\pagestyle{empty}&#10;\begin{document}&#10;\color{white}&#10;\[\mathrm{Im}\,a_{\ell}^{ijkl}=\sum_{mn}\eta_{mn}a_{\ell}^{ijmn}(a_{\ell}^{klmn})^{\ast}+\sum_{X\neq mn}a_{\ell}^{ij\to X}(a_{\ell}^{kl\to X})^{\ast}\]&#10;\end{document}"/>
  <p:tag name="IGUANATEXSIZE" val="20"/>
  <p:tag name="IGUANATEXCURSOR" val="2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2.7184"/>
  <p:tag name="ORIGINALWIDTH" val="889.3888"/>
  <p:tag name="LATEXADDIN" val="\documentclass{article}&#10;\usepackage{amsmath}&#10;\usepackage{xcolor}&#10;\pagestyle{empty}&#10;\begin{document}&#10;\color{white}&#10;\[\eta_{mn}=1-\frac{1}{2}\delta_{mn}\]&#10;\end{document}"/>
  <p:tag name="IGUANATEXSIZE" val="20"/>
  <p:tag name="IGUANATEXCURSOR" val="1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2150.731"/>
  <p:tag name="LATEXADDIN" val="\documentclass{article}&#10;\usepackage{amsmath}&#10;\usepackage{xcolor}&#10;\pagestyle{empty}&#10;\begin{document}&#10;\color{white}&#10;\[\implies\mathrm{Im}\,a_{\ell}^{ijkl}\text{ cannot be arbitrarily large}\]&#10;\end{document}"/>
  <p:tag name="IGUANATEXSIZE" val="20"/>
  <p:tag name="IGUANATEXCURSOR" val="1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0.9224"/>
  <p:tag name="ORIGINALWIDTH" val="1817.023"/>
  <p:tag name="LATEXADDIN" val="\documentclass{article}&#10;\usepackage{amsmath}&#10;\usepackage{xcolor}&#10;\pagestyle{empty}&#10;\begin{document}&#10;\color{white}&#10;\begin{align*}&#10;\mathcal{O}^{(1)}_{H^{4}}&amp;=(D_{\mu}H^{\dagger}D_{\nu}H)(D^{\nu}H^{\dagger}D^{\mu}H)\\&#10;\mathcal{O}^{(2)}_{H^{4}}&amp;=(D_{\mu}H^{\dagger}D_{\nu}H)(D^{\mu}H^{\dagger}D^{\nu}H)\\&#10;\mathcal{O}^{(3)}_{H^{4}}&amp;=(D^{\mu}H^{\dagger}D_{\mu}H)(D^{\nu}H^{\dagger}D_{\nu}H)&#10;\end{align*}&#10;\end{document}"/>
  <p:tag name="IGUANATEXSIZE" val="20"/>
  <p:tag name="IGUANATEXCURSOR" val="377"/>
  <p:tag name="TRANSPARENCY" val="True"/>
  <p:tag name="LATEXENGINEID" val="0"/>
  <p:tag name="TEMPFOLDER" val="c:\temp\"/>
  <p:tag name="LATEXFORMHEIGHT" val="312"/>
  <p:tag name="LATEXFORMWIDTH" val="576.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3650.544"/>
  <p:tag name="LATEXADDIN" val="\documentclass{article}&#10;\usepackage{amsmath}&#10;\usepackage{xcolor}&#10;\usepackage{mathtools}&#10;\pagestyle{empty}&#10;\begin{document}&#10;\color{white}&#10;\[\mathcal{L}_{\mathrm{EFT}}[H]=c_{8}\frac{\mathcal{O}_{8}}{\Lambda^{4}}+c_{10}\frac{|H|^{2}\mathcal{O}_{8}}{\Lambda^{6}}\quad\xRightarrow{\text{Integrate out }H}\quad\mathcal{L}_{\mathrm{EFT}}[v]=\bar{c}_{8}\frac{\mathcal{O}_{8}}{\Lambda^{4}}\]&#10;&#10;&#10;&#10;\end{document}"/>
  <p:tag name="IGUANATEXSIZE" val="20"/>
  <p:tag name="IGUANATEXCURSOR" val="2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3104.612"/>
  <p:tag name="LATEXADDIN" val="\documentclass{article}&#10;\usepackage{amsmath}&#10;\usepackage{xcolor}&#10;\pagestyle{empty}&#10;\begin{document}&#10;\color{white}&#10;\[B_{ijkl}(s,t) = \sum_{n \geq 0} c^{0,n}_{ijkl} t^n + \sum_{n \ge 0} c^{1,n}_{ijkl} vt^n + \sum_{m \ge 2} \sum_{n \ge 0} c^{m,n}_{ijkl} v^m t^n\]&#10;&#10;&#10;&#10;\end{document}"/>
  <p:tag name="IGUANATEXSIZE" val="20"/>
  <p:tag name="IGUANATEXCURSOR" val="1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854.1432"/>
  <p:tag name="LATEXADDIN" val="\documentclass{article}&#10;\usepackage{amsmath}&#10;\usepackage{xcolor}&#10;\usepackage{mathtools}&#10;\pagestyle{empty}&#10;\begin{document}&#10;\color{white}&#10;\[\bar{c}_{8}=c_{8}+\frac{v^{2}}{\Lambda^{2}}c_{10}\]&#10;&#10;&#10;&#10;\end{document}"/>
  <p:tag name="IGUANATEXSIZE" val="20"/>
  <p:tag name="IGUANATEXCURSOR" val="1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812.1485"/>
  <p:tag name="LATEXADDIN" val="\documentclass{article}&#10;\usepackage{amsmath}&#10;\usepackage{xcolor}&#10;\usepackage{mathtools}&#10;\pagestyle{empty}&#10;\begin{document}&#10;\color{white}&#10;\[c_{8}+\frac{v^{2}}{\Lambda^{2}}c_{10}\geq0\]&#10;&#10;&#10;&#10;\end{document}"/>
  <p:tag name="IGUANATEXSIZE" val="20"/>
  <p:tag name="IGUANATEXCURSOR" val="18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02.737"/>
  <p:tag name="LATEXADDIN" val="\documentclass{article}&#10;\usepackage{amsmath}&#10;\usepackage{xcolor}&#10;\usepackage{mathtools}&#10;\pagestyle{empty}&#10;\begin{document}&#10;\color{white}&#10;\[\text{If }c_{8}&gt;0,\;c_{10}&lt;0\text{ and }|c_{8}|\ll|c_{10}|\text{ then}\]&#10;&#10;&#10;&#10;\end{document}"/>
  <p:tag name="IGUANATEXSIZE" val="20"/>
  <p:tag name="IGUANATEXCURSOR" val="2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827.8965"/>
  <p:tag name="LATEXADDIN" val="\documentclass{article}&#10;\usepackage{amsmath}&#10;\usepackage{xcolor}&#10;\usepackage{mathtools}&#10;\pagestyle{empty}&#10;\begin{document}&#10;\color{white}&#10;\[\frac{v^{2}}{\Lambda^{2}}\leq\frac{|c_{8}|}{|c_{10}|}\ll1\]&#10;&#10;&#10;&#10;\end{document}"/>
  <p:tag name="IGUANATEXSIZE" val="20"/>
  <p:tag name="IGUANATEXCURSOR" val="1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2.9208"/>
  <p:tag name="ORIGINALWIDTH" val="4482.939"/>
  <p:tag name="LATEXADDIN" val="\documentclass{article}&#10;\usepackage{amsmath}&#10;\usepackage{xcolor}&#10;\pagestyle{empty}&#10;\begin{document}&#10;\color{white}&#10;\begin{align*}&#10;B_{ijkl}(s, t)&#10;&amp;:= A_{ijkl}(s, t) - \frac{\lambda_{ijkl}}{-s} - \frac{\lambda_{ijkl}}{-t} - \frac{\lambda_{ijkl}}{-u}\\&#10;&amp;=\tilde{a}^{(0)}_{ijkl}(t) + a^{(1)}_{ijkl}(t) v + \frac{v^2}{\pi} \int_{\Lambda^2}^{\infty}\frac{d\mu}{(\mu+\frac{t}{2})^2} \left[\frac{\text{Im}\,A_{ijkl}(\mu, t)}{\mu - v + \frac{t}{2}} + \frac{\text{Im}\,A_{ilkj}(\mu, t)}{\mu + v - \frac{t}{2}}\right]&#10;\end{align*}&#10;\end{document}"/>
  <p:tag name="IGUANATEXSIZE" val="20"/>
  <p:tag name="IGUANATEXCURSOR" val="14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6.9554"/>
  <p:tag name="ORIGINALWIDTH" val="4020.997"/>
  <p:tag name="LATEXADDIN" val="\documentclass{article}&#10;\usepackage{amsmath}&#10;\usepackage{xcolor}&#10;\pagestyle{empty}&#10;\begin{document}&#10;\color{white}&#10;\[c_{ijkl}^{m,n}=\sum_{\ell}16(2\ell+1)\int_{\Lambda^{2}}^{\infty}d\mu\,[\mathrm{Im}\,a_{\ell}^{ijkl}(\mu)+(-1)^{m}\mathrm{Im}\,a_{\ell}^{ilkj}(\mu)]\sum_{p=0}^{n}\frac{L^{p}_{\ell}H^{n-p}_{m+1}}{\mu^{m+n+1}}\]&#10;\end{document}"/>
  <p:tag name="IGUANATEXSIZE" val="20"/>
  <p:tag name="IGUANATEXCURSOR" val="3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5.7068"/>
  <p:tag name="ORIGINALWIDTH" val="2632.171"/>
  <p:tag name="LATEXADDIN" val="\documentclass{article}&#10;\usepackage{amsmath}&#10;\usepackage{xcolor}&#10;\pagestyle{empty}&#10;\begin{document}&#10;\color{white}&#10;\[A_{ijkl}(\mu,t)=16\pi\sum_{\ell=0}^{\infty}(2\ell+1)P_{\ell}\left(1+\frac{2t}{\mu}\right)a_{\ell}^{ijkl}(\mu)\]&#10;\end{document}"/>
  <p:tag name="IGUANATEXSIZE" val="20"/>
  <p:tag name="IGUANATEXCURSOR" val="2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604.799"/>
  <p:tag name="LATEXADDIN" val="\documentclass{article}&#10;\usepackage{amsmath}&#10;\usepackage{xcolor}&#10;\pagestyle{empty}&#10;\begin{document}&#10;\color{white}&#10;\[L_{\ell}^{n}:=\frac{\Gamma(\ell+n+1)}{n!\Gamma(\ell-n+1)\Gamma(n+1)}\]&#10;\end{document}"/>
  <p:tag name="IGUANATEXSIZE" val="20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793.776"/>
  <p:tag name="LATEXADDIN" val="\documentclass{article}&#10;\usepackage{amsmath}&#10;\usepackage{xcolor}&#10;\pagestyle{empty}&#10;\begin{document}&#10;\color{white}&#10;\[H_{m+1}^{q}:=\frac{\Gamma(m+q+1)}{(-2)^{q}\Gamma(q+1)\Gamma(m+1)}\]&#10;\end{document}"/>
  <p:tag name="IGUANATEXSIZE" val="20"/>
  <p:tag name="IGUANATEXCURSOR" val="15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9.4601"/>
  <p:tag name="ORIGINALWIDTH" val="4482.939"/>
  <p:tag name="LATEXADDIN" val="\documentclass{article}&#10;\usepackage{amsmath}&#10;\usepackage{xcolor}&#10;\pagestyle{empty}&#10;\begin{document}&#10;\color{white}&#10;\begin{align*}&#10;B_{ijkl}(s, t)=\tilde{a}^{(0)}_{ijkl}(t) + a^{(1)}_{ijkl}(t) v + \frac{v^2}{\pi} \int_{\Lambda^2}^{\infty}\frac{d\mu}{(\mu+\frac{t}{2})^2} \left[\frac{\text{Im}\,A_{ijkl}(\mu, t)}{\mu - v + \frac{t}{2}} + \frac{\text{Im}\,A_{ilkj}(\mu, t)}{\mu + v - \frac{t}{2}}\right]&#10;\end{align*}&#10;\end{document}"/>
  <p:tag name="IGUANATEXSIZE" val="20"/>
  <p:tag name="IGUANATEXCURSOR" val="14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0.7012"/>
  <p:tag name="ORIGINALWIDTH" val="3824.522"/>
  <p:tag name="LATEXADDIN" val="\documentclass{article}&#10;\usepackage{amsmath}&#10;\usepackage{xcolor}&#10;\pagestyle{empty}&#10;\begin{document}&#10;\color{white}&#10;\[\implies\sum_{a=p}^{p+q}\frac{\Gamma(a+1)c_{ijkl}^{a,p+q-a}}{2^{a-p}\Gamma(p+1)\Gamma(a-p+1)}-\sum_{b=q}^{p+q}\frac{\Gamma(b+1)c_{ijkl}^{b,p+q-b}}{2^{b-p}\Gamma(p+1)\Gamma(b-p+1)}=0\]&#10;\end{document}"/>
  <p:tag name="IGUANATEXSIZE" val="20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207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맑은 고딕</vt:lpstr>
      <vt:lpstr>Office Theme</vt:lpstr>
      <vt:lpstr>Positivity Bounds and SMEFT  - Recent Works</vt:lpstr>
      <vt:lpstr>Capping the Positivity Cone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Positivity Bounds and VEV</vt:lpstr>
      <vt:lpstr>PowerPoint Presentation</vt:lpstr>
      <vt:lpstr>PowerPoint Presentation</vt:lpstr>
      <vt:lpstr>Rough Reviews of Several Papers</vt:lpstr>
      <vt:lpstr>Causality: UV vs IR</vt:lpstr>
      <vt:lpstr>S-matrix Bootstrap and Positivity Bounds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송석현</dc:creator>
  <cp:lastModifiedBy>송석현</cp:lastModifiedBy>
  <cp:revision>11</cp:revision>
  <dcterms:created xsi:type="dcterms:W3CDTF">2024-07-14T05:20:42Z</dcterms:created>
  <dcterms:modified xsi:type="dcterms:W3CDTF">2024-07-14T08:32:11Z</dcterms:modified>
</cp:coreProperties>
</file>