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1"/>
  </p:sldMasterIdLst>
  <p:sldIdLst>
    <p:sldId id="257" r:id="rId2"/>
    <p:sldId id="274" r:id="rId3"/>
    <p:sldId id="275" r:id="rId4"/>
    <p:sldId id="276" r:id="rId5"/>
    <p:sldId id="258" r:id="rId6"/>
    <p:sldId id="278" r:id="rId7"/>
  </p:sldIdLst>
  <p:sldSz cx="12192000" cy="6858000"/>
  <p:notesSz cx="6858000" cy="9144000"/>
  <p:embeddedFontLst>
    <p:embeddedFont>
      <p:font typeface="맑은 고딕" panose="020B0503020000020004" pitchFamily="34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A3FF-63C3-0879-9081-3CA9BA23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77BE8-E8A5-0105-BEC3-DC8A1587E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2D0F3-5CCC-105A-13E7-B8918EB6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E18C-5ABF-12AA-E345-BC700CA4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6EEBA-6EA6-95F5-067D-45B5D408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8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F6F-21E7-37A7-1E8E-6985168B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D3A6E-1531-FAA0-138B-EEB0EFBEB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A534-F165-2115-DD18-8D5D4D6A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929B4-3E1F-28ED-D3D6-A235F08E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1CDAA-4C1F-D850-F045-30A22CDA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5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13D7C-5625-E0DF-3354-45B8FB323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1F592-F30F-CFAA-DF79-DD1FF5EFD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0EEF9-8BB4-D58B-E7F1-1A7772FA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A8F4C-B131-08C8-ADAA-D98FE3C4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4EF8E-B767-5A26-44B3-363C52D7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1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8EB7-5E32-C107-AA75-1CA7416E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C74D-3B48-3FEE-3CBE-227937FB1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A5D69-A9C8-E325-CA76-B2413577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050F9-DAB2-3CFD-050F-26F85145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2380-E62D-A038-7518-24B5565A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38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F388-DC95-E623-A3FD-84001473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083C-C050-F30A-7C73-463CDB63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8128-D422-929B-D1EC-E7F61AE5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04AF-0524-E552-74DB-A8935F54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3EED-ED84-5E6F-7024-756CD26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3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7253-C9BF-CCB2-B896-27A50288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174A-E0C3-4ADD-1E25-64D619162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E68B6-1C04-448B-3016-B9735F8C0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7B0D-DB23-D498-34EA-2C860C9D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BE49C-5837-A101-84C4-B48F67CD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6564E-8E98-8EB6-DCAF-AC17A878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8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2C09-39AF-94E8-4617-4F1A3FBB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55C6-511C-D6D2-1FF4-BA6BEFE8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1EA85-A12E-62AD-7B78-4D415E266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CE3B6-8922-76B9-D44F-EC9C4718F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61D9A-D724-E6AB-28E3-3C86F76FE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51D9-1B24-70EF-8268-58B233A0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33970-824E-C7A8-DF91-E8F583FA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65565-8E35-4E59-328B-DDC3674A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1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AA6E-44A6-CE9C-D7F4-28BE823A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383F0-5A2F-9A8A-AC42-BF77242D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254DE-554D-0207-D22C-00EC3D31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8712F-FBB5-C225-75C6-650F995A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38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9CA1C-833A-3A1B-E913-63BC2FBB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F38F7-4EDE-10B4-2111-52624FDC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BFEE6-673A-6511-7C38-C48202E1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FA6E-C867-D44A-EE90-9B033278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AD3D-C6DA-82AC-2893-2FE875FD0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59AE5-47E7-76C7-92DF-9AA8E911B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AD1F2-C97B-7C5F-B763-2CA60532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04968-3F09-BDF5-1184-0AF4B6C1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3981-92F4-1904-E8EA-4863E679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5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92FC-78B6-D6E6-ED61-AF19C095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342A4-0CD3-BF81-439A-C579C8602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CBED3-7912-7E11-9C95-0F56E4DF9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5005E-E3EF-BBF7-5625-E7D454A0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AD496-1AE9-45B0-8AA7-D25CB16E79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ABDA8-BCBD-4CFC-E50F-5C14D6CB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2FD51-AAF2-DCCD-281A-DF82E91C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58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611D6-943C-ACB1-5BE3-1C5DCA1E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D9D2D-0137-B6AA-0259-43E05176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25BB-3903-D179-EA46-539414E12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AD496-1AE9-45B0-8AA7-D25CB16E7925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DB66B-4BCF-C2D2-0FB6-4CDBEDD5B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77FE-EB2B-BD7C-FCD2-1089E4E68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5340D-8627-4BF4-9252-03336F542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2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8.xml"/><Relationship Id="rId7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2.xml"/><Relationship Id="rId7" Type="http://schemas.openxmlformats.org/officeDocument/2006/relationships/image" Target="../media/image1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15.png"/><Relationship Id="rId5" Type="http://schemas.openxmlformats.org/officeDocument/2006/relationships/tags" Target="../tags/tag14.xml"/><Relationship Id="rId10" Type="http://schemas.openxmlformats.org/officeDocument/2006/relationships/image" Target="../media/image14.png"/><Relationship Id="rId4" Type="http://schemas.openxmlformats.org/officeDocument/2006/relationships/tags" Target="../tags/tag13.xm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45CF30-0F7F-67DD-DF9B-E17B6FB6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Positivity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of Dim-6 Operators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81311-264C-F1E6-8638-3CECDCFCA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08582"/>
            <a:ext cx="10515600" cy="1500187"/>
          </a:xfrm>
        </p:spPr>
        <p:txBody>
          <a:bodyPr anchor="t">
            <a:normAutofit/>
          </a:bodyPr>
          <a:lstStyle/>
          <a:p>
            <a:pPr algn="ctr"/>
            <a:r>
              <a:rPr lang="en-GB" altLang="ko-KR" sz="1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Azatov</a:t>
            </a:r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, Aleksandr, </a:t>
            </a:r>
            <a:r>
              <a:rPr lang="en-GB" altLang="ko-KR" sz="16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Diptimoy</a:t>
            </a:r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Ghosh, and Amartya Harsh Singh. "Four-fermion operators at dimension 6: Dispersion relations and UV completions." </a:t>
            </a:r>
            <a:r>
              <a:rPr lang="en-GB" altLang="ko-KR" sz="1600" i="1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Physical Review D</a:t>
            </a:r>
            <a:r>
              <a:rPr lang="en-GB" altLang="ko-KR" sz="16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105.11 (2022): 115019.</a:t>
            </a:r>
            <a:endParaRPr lang="ko-KR" altLang="en-US" sz="16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545AF-4F1B-7BC2-5390-8F2F79FA3C96}"/>
              </a:ext>
            </a:extLst>
          </p:cNvPr>
          <p:cNvSpPr/>
          <p:nvPr/>
        </p:nvSpPr>
        <p:spPr>
          <a:xfrm>
            <a:off x="844550" y="4637337"/>
            <a:ext cx="10515600" cy="1718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1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20E549-8632-A2EC-ACC0-62D200AE5BD3}"/>
              </a:ext>
            </a:extLst>
          </p:cNvPr>
          <p:cNvSpPr txBox="1"/>
          <p:nvPr/>
        </p:nvSpPr>
        <p:spPr>
          <a:xfrm>
            <a:off x="601243" y="801335"/>
            <a:ext cx="766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Dim-8 operators → Straightforward positivity bounds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6EDF0-5FC4-69C3-519E-BDC8DF2A10D8}"/>
              </a:ext>
            </a:extLst>
          </p:cNvPr>
          <p:cNvSpPr txBox="1"/>
          <p:nvPr/>
        </p:nvSpPr>
        <p:spPr>
          <a:xfrm>
            <a:off x="3393998" y="1968873"/>
            <a:ext cx="315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But hard to measure!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4D78B-6B3C-9021-706A-0B53F6ECCE4F}"/>
              </a:ext>
            </a:extLst>
          </p:cNvPr>
          <p:cNvSpPr txBox="1"/>
          <p:nvPr/>
        </p:nvSpPr>
        <p:spPr>
          <a:xfrm>
            <a:off x="3393998" y="1385104"/>
            <a:ext cx="6596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Some useful applications (e.g. positivity cone)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4D6368-797F-2D0B-B92D-AE1921CCEFCB}"/>
              </a:ext>
            </a:extLst>
          </p:cNvPr>
          <p:cNvSpPr txBox="1"/>
          <p:nvPr/>
        </p:nvSpPr>
        <p:spPr>
          <a:xfrm>
            <a:off x="601243" y="3198167"/>
            <a:ext cx="784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How can we include dim-6 operators into our picture?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57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\documentclass{article}&#10;\usepackage{amsmath}&#10;\usepackage{xcolor}&#10;\pagestyle{empty}&#10;\begin{document}&#10;\color{white}&#10;\begin{align*}&#10;\frac{\partial}{\partial s}A_{ab\to ab}(s,0)\bigg|_{s=\mu^{2}}&amp;=\frac{1}{2\pi i}\oint ds\frac{A_{ab\to ab}(s,0)}{(s-\mu^{2})^{2}}-(\text{IR pole residues})\\&#10;&amp;=\begin{aligned}[t]&#10;&amp;\int\frac{ds}{\pi s}(\sigma_{ab\to ab}-\sigma_{a\bar{b}\to a\bar{b}})+\int_{0}^{2\pi}\frac{d\theta}{2\pi}\frac{A_{ab\to ab}(|s_{\Lambda}|e^{i\theta},0)}{(|s_{\Lambda}|e^{i\theta}-\mu^{2})^{2}}|s_{\Lambda}|e^{i\theta}\\&#10;&amp;+O(m_{\text{IR}}^{2}/\mu^{2},\mu^{2}/\Lambda^{2})&#10;\end{aligned}&#10;\end{align*}&#10;\end{document}" title="IguanaTex Bitmap Display">
            <a:extLst>
              <a:ext uri="{FF2B5EF4-FFF2-40B4-BE49-F238E27FC236}">
                <a16:creationId xmlns:a16="http://schemas.microsoft.com/office/drawing/2014/main" id="{FEE2935D-ACA2-CF04-CDFD-B8E286A516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3" y="894117"/>
            <a:ext cx="10829511" cy="2110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D24C70-0D17-BCDA-EE96-2B29D9ECD0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179" y="3544237"/>
            <a:ext cx="3680039" cy="3163936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xcolor}&#10;\pagestyle{empty}&#10;\begin{document}&#10;\color{yellow}&#10;\[\Lambda^{2}\gg\mu^{2}\gg m_{\text{IR}}^{2}\]&#10;\end{document}" title="IguanaTex Bitmap Display">
            <a:extLst>
              <a:ext uri="{FF2B5EF4-FFF2-40B4-BE49-F238E27FC236}">
                <a16:creationId xmlns:a16="http://schemas.microsoft.com/office/drawing/2014/main" id="{CC6C37F1-CFD1-EB3D-E102-3F8D377138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789" y="3200710"/>
            <a:ext cx="2105188" cy="34152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C179FA-26AD-332F-97D8-7339631E5E13}"/>
              </a:ext>
            </a:extLst>
          </p:cNvPr>
          <p:cNvCxnSpPr/>
          <p:nvPr/>
        </p:nvCxnSpPr>
        <p:spPr>
          <a:xfrm flipV="1">
            <a:off x="3919433" y="2549847"/>
            <a:ext cx="2271901" cy="59617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4229F47-7EFC-6CF4-FDCF-E711FDE5C18B}"/>
              </a:ext>
            </a:extLst>
          </p:cNvPr>
          <p:cNvSpPr/>
          <p:nvPr/>
        </p:nvSpPr>
        <p:spPr>
          <a:xfrm>
            <a:off x="7037873" y="1681566"/>
            <a:ext cx="4361128" cy="9453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29160-0028-D9E5-AB08-D2004B82B7D3}"/>
              </a:ext>
            </a:extLst>
          </p:cNvPr>
          <p:cNvSpPr txBox="1"/>
          <p:nvPr/>
        </p:nvSpPr>
        <p:spPr>
          <a:xfrm>
            <a:off x="6794312" y="2626963"/>
            <a:ext cx="484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2"/>
                </a:solidFill>
              </a:rPr>
              <a:t>Not necessarily zero → subtleties</a:t>
            </a:r>
          </a:p>
        </p:txBody>
      </p:sp>
      <p:pic>
        <p:nvPicPr>
          <p:cNvPr id="26" name="Picture 25" descr="\documentclass{article}&#10;\usepackage{amsmath}&#10;\usepackage{xcolor}&#10;\pagestyle{empty}&#10;\begin{document}&#10;\color{orange}&#10;\[C_{\infty}\]&#10;\end{document}" title="IguanaTex Bitmap Display">
            <a:extLst>
              <a:ext uri="{FF2B5EF4-FFF2-40B4-BE49-F238E27FC236}">
                <a16:creationId xmlns:a16="http://schemas.microsoft.com/office/drawing/2014/main" id="{9D9BA2B5-318D-21E0-F400-386975CF34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8" y="1265360"/>
            <a:ext cx="424652" cy="2584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2155AE-DC92-91A1-9A32-F6F6901A027D}"/>
              </a:ext>
            </a:extLst>
          </p:cNvPr>
          <p:cNvSpPr txBox="1"/>
          <p:nvPr/>
        </p:nvSpPr>
        <p:spPr>
          <a:xfrm>
            <a:off x="4192556" y="4275905"/>
            <a:ext cx="5809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Example: Four-fermi operators in SMEFT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30" name="Picture 29" descr="\documentclass{article}&#10;\usepackage{amsmath}&#10;\usepackage{xcolor}&#10;\pagestyle{empty}&#10;\begin{document}&#10;\color{white}&#10;\[c_{RR}(\bar{e}_{R}\gamma_{\mu}e_{R})(\bar{e}_{R}\gamma^{\mu}e_{R})\]&#10;\end{document}" title="IguanaTex Bitmap Display">
            <a:extLst>
              <a:ext uri="{FF2B5EF4-FFF2-40B4-BE49-F238E27FC236}">
                <a16:creationId xmlns:a16="http://schemas.microsoft.com/office/drawing/2014/main" id="{3D6F28E9-5DBE-9FEF-3167-4A2F75E5E53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15" y="5062408"/>
            <a:ext cx="2929193" cy="316231"/>
          </a:xfrm>
          <a:prstGeom prst="rect">
            <a:avLst/>
          </a:prstGeom>
        </p:spPr>
      </p:pic>
      <p:pic>
        <p:nvPicPr>
          <p:cNvPr id="33" name="Picture 32" descr="\documentclass{article}&#10;\usepackage{amsmath}&#10;\usepackage{xcolor}&#10;\pagestyle{empty}&#10;\begin{document}&#10;\color{white}&#10;\[-8c_{RR}=\int\frac{ds}{\pi s}(\sigma_{e_{R}\bar{e}_{R}}-\sigma_{e_{R}e_{R}})+C_{\infty}\]&#10;\end{document}" title="IguanaTex Bitmap Display">
            <a:extLst>
              <a:ext uri="{FF2B5EF4-FFF2-40B4-BE49-F238E27FC236}">
                <a16:creationId xmlns:a16="http://schemas.microsoft.com/office/drawing/2014/main" id="{3ABEF327-38B7-467A-F8D9-4E830A577D8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115" y="5596886"/>
            <a:ext cx="4925959" cy="66860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D7EEE6-8E17-0E36-9638-22097283C91B}"/>
              </a:ext>
            </a:extLst>
          </p:cNvPr>
          <p:cNvCxnSpPr/>
          <p:nvPr/>
        </p:nvCxnSpPr>
        <p:spPr>
          <a:xfrm flipV="1">
            <a:off x="6828513" y="967274"/>
            <a:ext cx="2271901" cy="59617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D95B86D-575E-1279-005A-57B66C614AF4}"/>
              </a:ext>
            </a:extLst>
          </p:cNvPr>
          <p:cNvSpPr txBox="1"/>
          <p:nvPr/>
        </p:nvSpPr>
        <p:spPr>
          <a:xfrm>
            <a:off x="10176614" y="5700354"/>
            <a:ext cx="1569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Sum rules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28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2B542-7E20-C17F-8E0A-483F327E6443}"/>
              </a:ext>
            </a:extLst>
          </p:cNvPr>
          <p:cNvSpPr txBox="1"/>
          <p:nvPr/>
        </p:nvSpPr>
        <p:spPr>
          <a:xfrm>
            <a:off x="454271" y="435019"/>
            <a:ext cx="838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Possible UV completions – negative sign (1)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7" name="Picture 6" descr="\documentclass{article}&#10;\usepackage{amsmath}&#10;\usepackage{xcolor}&#10;\pagestyle{empty}&#10;\begin{document}&#10;\color{white}&#10;\[\mathcal{L}_{Z'}=\lambda Z'_{\mu}\bar{e}_{R}\gamma^{\mu}e_{R}\]&#10;\end{document}" title="IguanaTex Bitmap Display">
            <a:extLst>
              <a:ext uri="{FF2B5EF4-FFF2-40B4-BE49-F238E27FC236}">
                <a16:creationId xmlns:a16="http://schemas.microsoft.com/office/drawing/2014/main" id="{9B682E65-8E48-DCEC-B3D4-34324C9BEC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37" y="1611996"/>
            <a:ext cx="2399734" cy="361407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xcolor}&#10;\pagestyle{empty}&#10;\begin{document}&#10;\color{white}&#10;\[c_{RR}=-\frac{\lambda^{2}}{2M_{Z'}^{2}}\quad(\text{tree-level})\]&#10;\end{document}" title="IguanaTex Bitmap Display">
            <a:extLst>
              <a:ext uri="{FF2B5EF4-FFF2-40B4-BE49-F238E27FC236}">
                <a16:creationId xmlns:a16="http://schemas.microsoft.com/office/drawing/2014/main" id="{009C97C1-9F9E-19E3-5017-779B440A1D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37" y="2311488"/>
            <a:ext cx="3605022" cy="744498"/>
          </a:xfrm>
          <a:prstGeom prst="rect">
            <a:avLst/>
          </a:prstGeom>
        </p:spPr>
      </p:pic>
      <p:pic>
        <p:nvPicPr>
          <p:cNvPr id="16" name="Picture 15" descr="\documentclass{article}&#10;\usepackage{amsmath}&#10;\usepackage{xcolor}&#10;\pagestyle{empty}&#10;\begin{document}&#10;\color{white}&#10;\begin{align*}&#10;A_{\bar{e}_{R}e_{R}\to\bar{e}_{R}e_{R}}(s,t)&amp;=-2\lambda^{2}[23]\langle14\rangle\left(\frac{1}{s-M_{Z'}^{2}}+\frac{1}{t-M_{Z'}^{2}}\right)\\&#10;&amp;\overset{t\to0}{=}-2\lambda^{2}s\left(\frac{1}{s-M_{Z'}^{2}}-\frac{1}{M_{Z'}^{2}}\right)&#10;\end{align*}&#10;\end{document}" title="IguanaTex Bitmap Display">
            <a:extLst>
              <a:ext uri="{FF2B5EF4-FFF2-40B4-BE49-F238E27FC236}">
                <a16:creationId xmlns:a16="http://schemas.microsoft.com/office/drawing/2014/main" id="{F92F1B16-4F9A-9437-BAD3-076ABAE264B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37" y="3394070"/>
            <a:ext cx="7365448" cy="1577541"/>
          </a:xfrm>
          <a:prstGeom prst="rect">
            <a:avLst/>
          </a:prstGeom>
        </p:spPr>
      </p:pic>
      <p:pic>
        <p:nvPicPr>
          <p:cNvPr id="25" name="Picture 24" descr="\documentclass{article}&#10;\usepackage{amsmath}&#10;\usepackage{xcolor}&#10;\pagestyle{empty}&#10;\begin{document}&#10;\color{white}&#10;\[\implies C_{\infty}^{(Z')}=\frac{2\lambda^{2}}{M_{Z'}^{2}}=\left[\int\frac{ds}{\pi s}(\sigma_{e_{R}\bar{e}_{R}}-\sigma_{e_{R}e_{R}})\right]^{(Z')}\]&#10;\end{document}" title="IguanaTex Bitmap Display">
            <a:extLst>
              <a:ext uri="{FF2B5EF4-FFF2-40B4-BE49-F238E27FC236}">
                <a16:creationId xmlns:a16="http://schemas.microsoft.com/office/drawing/2014/main" id="{B39DD49E-8E6E-46C8-1A35-F0EC8717218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37" y="5309696"/>
            <a:ext cx="6358937" cy="82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1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2B542-7E20-C17F-8E0A-483F327E6443}"/>
              </a:ext>
            </a:extLst>
          </p:cNvPr>
          <p:cNvSpPr txBox="1"/>
          <p:nvPr/>
        </p:nvSpPr>
        <p:spPr>
          <a:xfrm>
            <a:off x="454271" y="435019"/>
            <a:ext cx="838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Possible UV completions – negative sign (2)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50" name="Picture 49" descr="\documentclass{article}&#10;\usepackage{amsmath}&#10;\usepackage{xcolor}&#10;\pagestyle{empty}&#10;\begin{document}&#10;\color{white}&#10;\[\bullet\quad\mathcal{L}_{\text{UV}}^{(1)}=\lambda Z^{\mu}_{(1)}(\bar{e}_{R}\gamma_{\mu}\mu_{R}+h.c.)\]&#10;\end{document}" title="IguanaTex Bitmap Display">
            <a:extLst>
              <a:ext uri="{FF2B5EF4-FFF2-40B4-BE49-F238E27FC236}">
                <a16:creationId xmlns:a16="http://schemas.microsoft.com/office/drawing/2014/main" id="{18F4A1A9-472C-D272-A3B5-B7D1865D48F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25" y="1865150"/>
            <a:ext cx="4181465" cy="468022"/>
          </a:xfrm>
          <a:prstGeom prst="rect">
            <a:avLst/>
          </a:prstGeom>
        </p:spPr>
      </p:pic>
      <p:pic>
        <p:nvPicPr>
          <p:cNvPr id="44" name="Picture 43" descr="\documentclass{article}&#10;\usepackage{amsmath}&#10;\usepackage{xcolor}&#10;\pagestyle{empty}&#10;\begin{document}&#10;\color{white}&#10;\[\sigma_{e_{R}\bar{e}_{R}}=\sigma_{e_{R}e_{R}}=0,\quad c_{e\mu}=-\frac{C_{\infty}}{2}=-\frac{\lambda_{1}\lambda_{2}}{M_{(2)}^{2}}\]&#10;\end{document}" title="IguanaTex Bitmap Display">
            <a:extLst>
              <a:ext uri="{FF2B5EF4-FFF2-40B4-BE49-F238E27FC236}">
                <a16:creationId xmlns:a16="http://schemas.microsoft.com/office/drawing/2014/main" id="{46504AC8-7504-2F51-5776-6A4B991B93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26" y="4307593"/>
            <a:ext cx="5746353" cy="77341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usepackage{xcolor}&#10;\pagestyle{empty}&#10;\begin{document}&#10;\color{white}&#10;\[\text{EFT}:c_{e\mu}(\bar{e}_{R}\gamma_{\mu}e_{R})(\bar{\mu}_{R}\gamma^{\mu}\mu_{R})\]&#10;\end{document}" title="IguanaTex Bitmap Display">
            <a:extLst>
              <a:ext uri="{FF2B5EF4-FFF2-40B4-BE49-F238E27FC236}">
                <a16:creationId xmlns:a16="http://schemas.microsoft.com/office/drawing/2014/main" id="{7D26C7F8-9BF4-CAF2-F203-33A354BD6D0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24" y="1318124"/>
            <a:ext cx="3776689" cy="316231"/>
          </a:xfrm>
          <a:prstGeom prst="rect">
            <a:avLst/>
          </a:prstGeom>
        </p:spPr>
      </p:pic>
      <p:pic>
        <p:nvPicPr>
          <p:cNvPr id="52" name="Picture 51" descr="\documentclass{article}&#10;\usepackage{amsmath}&#10;\usepackage{xcolor}&#10;\pagestyle{empty}&#10;\begin{document}&#10;\color{white}&#10;\[\bullet\quad\mathcal{L}_{\text{UV}}^{(2)}=(\lambda_{1}Z^{\mu}_{(2)}\bar{e}_{R}\gamma_{\mu}e_{R}+\lambda_{2}Z^{\mu}_{(2)}\bar{\mu}_{R}\gamma_{\mu}\mu_{R})\]&#10;\end{document}" title="IguanaTex Bitmap Display">
            <a:extLst>
              <a:ext uri="{FF2B5EF4-FFF2-40B4-BE49-F238E27FC236}">
                <a16:creationId xmlns:a16="http://schemas.microsoft.com/office/drawing/2014/main" id="{67C84B2F-0F0A-E590-DADC-463BCC237A3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24" y="3608307"/>
            <a:ext cx="5713824" cy="468022"/>
          </a:xfrm>
          <a:prstGeom prst="rect">
            <a:avLst/>
          </a:prstGeom>
        </p:spPr>
      </p:pic>
      <p:pic>
        <p:nvPicPr>
          <p:cNvPr id="40" name="Picture 39" descr="\documentclass{article}&#10;\usepackage{amsmath}&#10;\usepackage{xcolor}&#10;\pagestyle{empty}&#10;\begin{document}&#10;\color{white}&#10;\[c_{e\mu}=-\frac{1}{2}\left[\int\frac{ds}{\pi s}(\sigma_{e_{R}\bar{\mu}_{R}}-\sigma_{e_{R}\mu_{R}})\right]=-\frac{|\lambda|^{2}}{M_{(1)}^{2}},\quad C_{\infty}=0\]&#10;\end{document}" title="IguanaTex Bitmap Display">
            <a:extLst>
              <a:ext uri="{FF2B5EF4-FFF2-40B4-BE49-F238E27FC236}">
                <a16:creationId xmlns:a16="http://schemas.microsoft.com/office/drawing/2014/main" id="{1782D297-B6A2-D6E8-2D38-D397CE8B8D7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26" y="2565060"/>
            <a:ext cx="7289558" cy="811359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EBAA434E-F069-3CB4-A497-4F523ED6F9C4}"/>
              </a:ext>
            </a:extLst>
          </p:cNvPr>
          <p:cNvSpPr/>
          <p:nvPr/>
        </p:nvSpPr>
        <p:spPr>
          <a:xfrm>
            <a:off x="1720312" y="4207790"/>
            <a:ext cx="6036590" cy="94539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51E402-20F9-0B57-8A49-99F0389B7FF9}"/>
              </a:ext>
            </a:extLst>
          </p:cNvPr>
          <p:cNvSpPr txBox="1"/>
          <p:nvPr/>
        </p:nvSpPr>
        <p:spPr>
          <a:xfrm>
            <a:off x="1225498" y="5180806"/>
            <a:ext cx="7024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FFF00"/>
                </a:solidFill>
              </a:rPr>
              <a:t>No UV cross-section,</a:t>
            </a:r>
          </a:p>
          <a:p>
            <a:pPr algn="ctr"/>
            <a:r>
              <a:rPr lang="en-US" altLang="ko-KR" sz="2400" dirty="0">
                <a:solidFill>
                  <a:srgbClr val="FFFF00"/>
                </a:solidFill>
              </a:rPr>
              <a:t>but infinity pole saturates the dispersion relation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FB3444D-AC30-A94E-D275-8F2EDE0F5141}"/>
              </a:ext>
            </a:extLst>
          </p:cNvPr>
          <p:cNvSpPr/>
          <p:nvPr/>
        </p:nvSpPr>
        <p:spPr>
          <a:xfrm>
            <a:off x="8012624" y="2665708"/>
            <a:ext cx="1255362" cy="5579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7520FB-7DEE-0062-7794-0E5709D78B65}"/>
              </a:ext>
            </a:extLst>
          </p:cNvPr>
          <p:cNvSpPr txBox="1"/>
          <p:nvPr/>
        </p:nvSpPr>
        <p:spPr>
          <a:xfrm>
            <a:off x="7402346" y="3355108"/>
            <a:ext cx="265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2"/>
                </a:solidFill>
              </a:rPr>
              <a:t>No t-channel Z(1)</a:t>
            </a:r>
          </a:p>
        </p:txBody>
      </p:sp>
    </p:spTree>
    <p:extLst>
      <p:ext uri="{BB962C8B-B14F-4D97-AF65-F5344CB8AC3E}">
        <p14:creationId xmlns:p14="http://schemas.microsoft.com/office/powerpoint/2010/main" val="16431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2B542-7E20-C17F-8E0A-483F327E6443}"/>
              </a:ext>
            </a:extLst>
          </p:cNvPr>
          <p:cNvSpPr txBox="1"/>
          <p:nvPr/>
        </p:nvSpPr>
        <p:spPr>
          <a:xfrm>
            <a:off x="454271" y="435019"/>
            <a:ext cx="7759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Possible UV completions – positive sign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 descr="\documentclass{article}&#10;\usepackage{amsmath}&#10;\usepackage{xcolor}&#10;\pagestyle{empty}&#10;\begin{document}&#10;\color{white}&#10;\[\mathcal{L}=\kappa\phi e^{T}_{R}\mathcal{C}e_{R}+h.c.\]&#10;\end{document}" title="IguanaTex Bitmap Display">
            <a:extLst>
              <a:ext uri="{FF2B5EF4-FFF2-40B4-BE49-F238E27FC236}">
                <a16:creationId xmlns:a16="http://schemas.microsoft.com/office/drawing/2014/main" id="{E177BF4F-7101-5CFE-6E17-A8BC12B251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37" y="1611996"/>
            <a:ext cx="2609349" cy="345144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xcolor}&#10;\pagestyle{empty}&#10;\begin{document}&#10;\color{white}&#10;\[c_{RR}=\frac{|\kappa|^{2}}{2M_{\phi}^{2}},\quad C_{\infty}=0\]&#10;\end{document}" title="IguanaTex Bitmap Display">
            <a:extLst>
              <a:ext uri="{FF2B5EF4-FFF2-40B4-BE49-F238E27FC236}">
                <a16:creationId xmlns:a16="http://schemas.microsoft.com/office/drawing/2014/main" id="{02C8FDF2-84D2-70C8-9B8E-B5F7FB8512B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238" y="2311488"/>
            <a:ext cx="3019545" cy="7914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F9E444-1B76-8EBC-87FA-A1909871380F}"/>
              </a:ext>
            </a:extLst>
          </p:cNvPr>
          <p:cNvSpPr txBox="1"/>
          <p:nvPr/>
        </p:nvSpPr>
        <p:spPr>
          <a:xfrm>
            <a:off x="817029" y="3444851"/>
            <a:ext cx="7033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Both signs of the Wilson coefficient are possible,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but they suggest different UV models.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07726F-2042-EC70-9705-D5A92E398A97}"/>
              </a:ext>
            </a:extLst>
          </p:cNvPr>
          <p:cNvSpPr txBox="1"/>
          <p:nvPr/>
        </p:nvSpPr>
        <p:spPr>
          <a:xfrm>
            <a:off x="817029" y="4382197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Additional idea: </a:t>
            </a:r>
            <a:r>
              <a:rPr lang="en-US" altLang="ko-KR" sz="2400" dirty="0" err="1">
                <a:solidFill>
                  <a:schemeClr val="bg1"/>
                </a:solidFill>
              </a:rPr>
              <a:t>utilising</a:t>
            </a:r>
            <a:r>
              <a:rPr lang="en-US" altLang="ko-KR" sz="2400" dirty="0">
                <a:solidFill>
                  <a:schemeClr val="bg1"/>
                </a:solidFill>
              </a:rPr>
              <a:t> t-derivative together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6BCB1-2559-B734-9ABD-D79B73D6F211}"/>
              </a:ext>
            </a:extLst>
          </p:cNvPr>
          <p:cNvSpPr txBox="1"/>
          <p:nvPr/>
        </p:nvSpPr>
        <p:spPr>
          <a:xfrm>
            <a:off x="993976" y="4843862"/>
            <a:ext cx="8682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ko-KR" sz="1600" dirty="0" err="1">
                <a:solidFill>
                  <a:schemeClr val="bg1">
                    <a:lumMod val="50000"/>
                  </a:schemeClr>
                </a:solidFill>
              </a:rPr>
              <a:t>Remmen</a:t>
            </a:r>
            <a:r>
              <a:rPr lang="en-GB" altLang="ko-KR" sz="1600" dirty="0">
                <a:solidFill>
                  <a:schemeClr val="bg1">
                    <a:lumMod val="50000"/>
                  </a:schemeClr>
                </a:solidFill>
              </a:rPr>
              <a:t>, Grant N., and Nicholas L. Rodd. "Signs, spin, SMEFT: Sum rules at dimension six.“</a:t>
            </a:r>
          </a:p>
          <a:p>
            <a:r>
              <a:rPr lang="en-GB" altLang="ko-KR" sz="1600" i="1" dirty="0">
                <a:solidFill>
                  <a:schemeClr val="bg1">
                    <a:lumMod val="50000"/>
                  </a:schemeClr>
                </a:solidFill>
              </a:rPr>
              <a:t>Physical Review D</a:t>
            </a:r>
            <a:r>
              <a:rPr lang="en-GB" altLang="ko-KR" sz="1600" dirty="0">
                <a:solidFill>
                  <a:schemeClr val="bg1">
                    <a:lumMod val="50000"/>
                  </a:schemeClr>
                </a:solidFill>
              </a:rPr>
              <a:t> 105.3 (2022): 036006.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96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5.8905"/>
  <p:tag name="ORIGINALWIDTH" val="4494.188"/>
  <p:tag name="LATEXADDIN" val="\documentclass{article}&#10;\usepackage{amsmath}&#10;\usepackage{xcolor}&#10;\pagestyle{empty}&#10;\begin{document}&#10;\color{white}&#10;\begin{align*}&#10;\frac{\partial}{\partial s}A_{ab\to ab}(s,0)\bigg|_{s=\mu^{2}}&amp;=\frac{1}{2\pi i}\oint ds\frac{A_{ab\to ab}(s,0)}{(s-\mu^{2})^{2}}-(\text{IR pole residues})\\&#10;&amp;=\begin{aligned}[t]&#10;&amp;\int\frac{ds}{\pi s}(\sigma_{ab\to ab}-\sigma_{a\bar{b}\to a\bar{b}})+\int_{0}^{2\pi}\frac{d\theta}{2\pi}\frac{A_{ab\to ab}(|s_{\Lambda}|e^{i\theta},0)}{(|s_{\Lambda}|e^{i\theta}-\mu^{2})^{2}}|s_{\Lambda}|e^{i\theta}\\&#10;&amp;+O(m_{\text{IR}}^{2}/\mu^{2},\mu^{2}/\Lambda^{2})&#10;\end{aligned}&#10;\end{align*}&#10;\end{document}"/>
  <p:tag name="IGUANATEXSIZE" val="20"/>
  <p:tag name="IGUANATEXCURSOR" val="37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.2258"/>
  <p:tag name="ORIGINALWIDTH" val="1735.283"/>
  <p:tag name="LATEXADDIN" val="\documentclass{article}&#10;\usepackage{amsmath}&#10;\usepackage{xcolor}&#10;\pagestyle{empty}&#10;\begin{document}&#10;\color{white}&#10;\[\bullet\quad\mathcal{L}_{\text{UV}}^{(1)}=\lambda Z^{\mu}_{(1)}(\bar{e}_{R}\gamma_{\mu}\mu_{R}+h.c.)\]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9598"/>
  <p:tag name="ORIGINALWIDTH" val="2384.702"/>
  <p:tag name="LATEXADDIN" val="\documentclass{article}&#10;\usepackage{amsmath}&#10;\usepackage{xcolor}&#10;\pagestyle{empty}&#10;\begin{document}&#10;\color{white}&#10;\[\sigma_{e_{R}\bar{e}_{R}}=\sigma_{e_{R}e_{R}}=0,\quad c_{e\mu}=-\frac{C_{\infty}}{2}=-\frac{\lambda_{1}\lambda_{2}}{M_{(2)}^{2}}\]&#10;\end{document}"/>
  <p:tag name="IGUANATEXSIZE" val="20"/>
  <p:tag name="IGUANATEXCURSOR" val="2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67.304"/>
  <p:tag name="LATEXADDIN" val="\documentclass{article}&#10;\usepackage{amsmath}&#10;\usepackage{xcolor}&#10;\pagestyle{empty}&#10;\begin{document}&#10;\color{white}&#10;\[\text{EFT}:c_{e\mu}(\bar{e}_{R}\gamma_{\mu}e_{R})(\bar{\mu}_{R}\gamma^{\mu}\mu_{R})\]&#10;\end{document}"/>
  <p:tag name="IGUANATEXSIZE" val="20"/>
  <p:tag name="IGUANATEXCURSOR" val="1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.2258"/>
  <p:tag name="ORIGINALWIDTH" val="2371.203"/>
  <p:tag name="LATEXADDIN" val="\documentclass{article}&#10;\usepackage{amsmath}&#10;\usepackage{xcolor}&#10;\pagestyle{empty}&#10;\begin{document}&#10;\color{white}&#10;\[\bullet\quad\mathcal{L}_{\text{UV}}^{(2)}=(\lambda_{1}Z^{\mu}_{(2)}\bar{e}_{R}\gamma_{\mu}e_{R}+\lambda_{2}Z^{\mu}_{(2)}\bar{\mu}_{R}\gamma_{\mu}\mu_{R})\]&#10;\end{document}"/>
  <p:tag name="IGUANATEXSIZE" val="20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3025.122"/>
  <p:tag name="LATEXADDIN" val="\documentclass{article}&#10;\usepackage{amsmath}&#10;\usepackage{xcolor}&#10;\pagestyle{empty}&#10;\begin{document}&#10;\color{white}&#10;\[c_{e\mu}=-\frac{1}{2}\left[\int\frac{ds}{\pi s}(\sigma_{e_{R}\bar{\mu}_{R}}-\sigma_{e_{R}\mu_{R}})\right]=-\frac{|\lambda|^{2}}{M_{(1)}^{2}},\quad C_{\infty}=0\]&#10;\end{document}"/>
  <p:tag name="IGUANATEXSIZE" val="20"/>
  <p:tag name="IGUANATEXCURSOR" val="2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082.865"/>
  <p:tag name="LATEXADDIN" val="\documentclass{article}&#10;\usepackage{amsmath}&#10;\usepackage{xcolor}&#10;\pagestyle{empty}&#10;\begin{document}&#10;\color{white}&#10;\[\mathcal{L}=\kappa\phi e^{T}_{R}\mathcal{C}e_{R}+h.c.\]&#10;\end{document}"/>
  <p:tag name="IGUANATEXSIZE" val="20"/>
  <p:tag name="IGUANATEXCURSOR" val="1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8.459"/>
  <p:tag name="ORIGINALWIDTH" val="1253.093"/>
  <p:tag name="LATEXADDIN" val="\documentclass{article}&#10;\usepackage{amsmath}&#10;\usepackage{xcolor}&#10;\pagestyle{empty}&#10;\begin{document}&#10;\color{white}&#10;\[c_{RR}=\frac{|\kappa|^{2}}{2M_{\phi}^{2}},\quad C_{\infty}=0\]&#10;\end{document}"/>
  <p:tag name="IGUANATEXSIZE" val="20"/>
  <p:tag name="IGUANATEXCURSOR" val="1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873.6408"/>
  <p:tag name="LATEXADDIN" val="\documentclass{article}&#10;\usepackage{amsmath}&#10;\usepackage{xcolor}&#10;\pagestyle{empty}&#10;\begin{document}&#10;\color{yellow}&#10;\[\Lambda^{2}\gg\mu^{2}\gg m_{\text{IR}}^{2}\]&#10;\end{document}"/>
  <p:tag name="IGUANATEXSIZE" val="20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76.228"/>
  <p:tag name="LATEXADDIN" val="\documentclass{article}&#10;\usepackage{amsmath}&#10;\usepackage{xcolor}&#10;\pagestyle{empty}&#10;\begin{document}&#10;\color{orange}&#10;\[C_{\infty}\]&#10;\end{document}"/>
  <p:tag name="IGUANATEXSIZE" val="20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215.598"/>
  <p:tag name="LATEXADDIN" val="\documentclass{article}&#10;\usepackage{amsmath}&#10;\usepackage{xcolor}&#10;\pagestyle{empty}&#10;\begin{document}&#10;\color{white}&#10;\[c_{RR}(\bar{e}_{R}\gamma_{\mu}e_{R})(\bar{e}_{R}\gamma^{\mu}e_{R})\]&#10;\end{document}"/>
  <p:tag name="IGUANATEXSIZE" val="20"/>
  <p:tag name="IGUANATEXCURSOR" val="1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2044.244"/>
  <p:tag name="LATEXADDIN" val="\documentclass{article}&#10;\usepackage{amsmath}&#10;\usepackage{xcolor}&#10;\pagestyle{empty}&#10;\begin{document}&#10;\color{white}&#10;\[-8c_{RR}=\int\frac{ds}{\pi s}(\sigma_{e_{R}\bar{e}_{R}}-\sigma_{e_{R}e_{R}})+C_{\infty}\]&#10;\end{document}"/>
  <p:tag name="IGUANATEXSIZE" val="20"/>
  <p:tag name="IGUANATEXCURSOR" val="2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995.8755"/>
  <p:tag name="LATEXADDIN" val="\documentclass{article}&#10;\usepackage{amsmath}&#10;\usepackage{xcolor}&#10;\pagestyle{empty}&#10;\begin{document}&#10;\color{white}&#10;\[\mathcal{L}_{Z'}=\lambda Z'_{\mu}\bar{e}_{R}\gamma^{\mu}e_{R}\]&#10;\end{document}"/>
  <p:tag name="IGUANATEXSIZE" val="20"/>
  <p:tag name="IGUANATEXCURSOR" val="17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9613"/>
  <p:tag name="ORIGINALWIDTH" val="1496.063"/>
  <p:tag name="LATEXADDIN" val="\documentclass{article}&#10;\usepackage{amsmath}&#10;\usepackage{xcolor}&#10;\pagestyle{empty}&#10;\begin{document}&#10;\color{white}&#10;\[c_{RR}=-\frac{\lambda^{2}}{2M_{Z'}^{2}}\quad(\text{tree-level})\]&#10;\end{document}"/>
  <p:tag name="IGUANATEXSIZE" val="20"/>
  <p:tag name="IGUANATEXCURSOR" val="17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4.6682"/>
  <p:tag name="ORIGINALWIDTH" val="3056.618"/>
  <p:tag name="LATEXADDIN" val="\documentclass{article}&#10;\usepackage{amsmath}&#10;\usepackage{xcolor}&#10;\pagestyle{empty}&#10;\begin{document}&#10;\color{white}&#10;\begin{align*}&#10;A_{\bar{e}_{R}e_{R}\to\bar{e}_{R}e_{R}}(s,t)&amp;=-2\lambda^{2}[23]\langle14\rangle\left(\frac{1}{s-M_{Z'}^{2}}+\frac{1}{t-M_{Z'}^{2}}\right)\\&#10;&amp;\overset{t\to0}{=}-2\lambda^{2}s\left(\frac{1}{s-M_{Z'}^{2}}-\frac{1}{M_{Z'}^{2}}\right)&#10;\end{align*}&#10;\end{document}"/>
  <p:tag name="IGUANATEXSIZE" val="20"/>
  <p:tag name="IGUANATEXCURSOR" val="3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.207"/>
  <p:tag name="ORIGINALWIDTH" val="2638.92"/>
  <p:tag name="LATEXADDIN" val="\documentclass{article}&#10;\usepackage{amsmath}&#10;\usepackage{xcolor}&#10;\pagestyle{empty}&#10;\begin{document}&#10;\color{white}&#10;\[\implies C_{\infty}^{(Z')}=\frac{2\lambda^{2}}{M_{Z'}^{2}}=\left[\int\frac{ds}{\pi s}(\sigma_{e_{R}\bar{e}_{R}}-\sigma_{e_{R}e_{R}})\right]^{(Z')}\]&#10;\end{document}"/>
  <p:tag name="IGUANATEXSIZE" val="20"/>
  <p:tag name="IGUANATEXCURSOR" val="2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179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Theme</vt:lpstr>
      <vt:lpstr>Positivity of Dim-6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송석현</dc:creator>
  <cp:lastModifiedBy>송석현</cp:lastModifiedBy>
  <cp:revision>22</cp:revision>
  <dcterms:created xsi:type="dcterms:W3CDTF">2024-07-14T05:20:42Z</dcterms:created>
  <dcterms:modified xsi:type="dcterms:W3CDTF">2024-07-21T14:31:12Z</dcterms:modified>
</cp:coreProperties>
</file>