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B15"/>
    <a:srgbClr val="09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1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AF36-985F-6966-DE02-2C53CB7C5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258D9-F73A-32AE-7C86-B3B20EAA1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D206-8397-8A3B-FB14-457B1E24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B4C8-DA4C-2C4F-AA0C-F5A89B51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B3B0-34F3-F1C6-E91D-DE2476E1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9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569A-8DDD-850C-140F-DAAF2A2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C6198-BAD1-08D6-3CE7-9E0183DE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DF06-151B-473A-0641-42EC668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BE9B-2FAA-A91C-76B6-7B1A525E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6F8A-58E2-C881-8BAB-7EDF4031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3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C8FD0-7E1B-1C7D-E719-A8AD8F49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28350-F87F-1118-E2E7-664F95FF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9571-4149-D877-40A9-7E1C6307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48BD-BE55-0C75-F45A-97F8765F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AF482-3D3C-0AD1-3E7F-C395CDDD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4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2517-28E4-EAF1-220A-3B93541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08EA-724C-80E2-8372-85CD7321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05F9-BD18-C0F6-D244-11962387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261-997D-F956-8519-E445B152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0D5A-0180-B6AB-32D0-72F7EF1D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B937-B759-E16D-EC39-7E4B316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0BE1-929C-B30C-824D-69D5849D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4884-0853-60C8-90E3-3B8CC7A6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F389-CA25-8C8C-E7BE-36D87D8E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6D8A-BF34-F627-3F7C-EC5CFD19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2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A83B-0DD2-173B-8ACF-B599224F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C0D8-E212-8568-B8C9-68476072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205F-700C-0A8C-1C6E-21838C0F8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54E9-1B4D-A7B0-C1A3-15FF8360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E31E-A94D-6E15-8FB3-276EF54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50013-9493-7428-3AAD-DC3B77CD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7F3F-02EF-4483-3C62-71F7F166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EAE15-D799-D6EF-6B2B-5FE3432B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DB557-3587-ACC9-E300-C035BAD9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45562-6CD3-D3D8-FAD4-5AF905E97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C2B67-7651-842A-F4CE-D8E4C7938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FD4E8-A354-A5B0-3563-A1137FE2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83168-01EC-9EE0-37AB-9AAB82CF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1FF7B-C46D-86D1-80B8-192A932D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E62-D202-56D3-2278-54675C78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C0BF1-607B-05BF-4FC8-CA2AC06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91DCA-985B-637F-A7FC-4456A32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42A0-CB72-1C8F-1A40-2CBDEF8C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8262B-7AE1-D8C4-53CD-ACE4067B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780DB-A773-AE41-D3F2-66C34BCC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887E-CB0D-0988-F684-8B99F6A7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2765-45AE-522C-8CFC-A97A9626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21A3-5D1D-B3DD-A987-992F2BDB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17F8-EB99-8609-69FF-296FFA28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1B82-95E3-AEDE-900E-07F37B28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589B-A6D5-E05F-BD18-6732AD38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2530E-2CD7-608D-39DB-44892042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3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0BF0-5A0D-9860-55AF-B6F2B6B9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BD278-BA76-37AE-27D5-1F8E58893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34714-8FF7-1B74-E04A-7C4CC608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8BA4F-17C7-3AB0-A35B-EAD52BAD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8741-E815-05D1-B9EC-95EC387E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9177-EE3D-6153-D72B-2AD27365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E5BC-0AB6-ED0E-97DA-6D4CF22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ABF8B-8F73-6485-85EF-56A3BFA3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0FE7-EC74-E4A1-7F6D-2CF3BA15A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C1CA-F89E-4ECD-9A87-C3C100F7B53B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5891-150A-045C-1B13-FB1C18257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F94A-7A87-80A4-A495-8AD936A2F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7.png"/><Relationship Id="rId5" Type="http://schemas.openxmlformats.org/officeDocument/2006/relationships/tags" Target="../tags/tag10.xml"/><Relationship Id="rId10" Type="http://schemas.openxmlformats.org/officeDocument/2006/relationships/image" Target="../media/image6.png"/><Relationship Id="rId4" Type="http://schemas.openxmlformats.org/officeDocument/2006/relationships/tags" Target="../tags/tag9.xml"/><Relationship Id="rId9" Type="http://schemas.openxmlformats.org/officeDocument/2006/relationships/hyperlink" Target="https://arxiv.org/pdf/2212.07338" TargetMode="Externa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6.xml"/><Relationship Id="rId7" Type="http://schemas.openxmlformats.org/officeDocument/2006/relationships/image" Target="../media/image18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hyperlink" Target="https://arxiv.org/abs/2302.08653" TargetMode="Externa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011.0728v2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09AC-310D-43CB-2AAA-59657DFF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1" y="2344184"/>
            <a:ext cx="10725738" cy="911778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Observing ‘threshold channel’ in collider</a:t>
            </a:r>
            <a:endParaRPr lang="ko-KR" alt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F9443-403F-57C4-B5D1-ED7F50CC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811" y="3811504"/>
            <a:ext cx="3292378" cy="478522"/>
          </a:xfrm>
        </p:spPr>
        <p:txBody>
          <a:bodyPr/>
          <a:lstStyle/>
          <a:p>
            <a:r>
              <a:rPr lang="en-US" altLang="ko-KR" dirty="0"/>
              <a:t>The heuristic estimation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0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2B5863-7CCE-59F8-3DE2-B29981CCDDB2}"/>
              </a:ext>
            </a:extLst>
          </p:cNvPr>
          <p:cNvSpPr txBox="1"/>
          <p:nvPr/>
        </p:nvSpPr>
        <p:spPr>
          <a:xfrm>
            <a:off x="157099" y="145014"/>
            <a:ext cx="1033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Target : Unstable massive scalar    , much heavier than Higgs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8" name="Picture 7" descr="\documentclass{article}&#10;\usepackage{amsmath}&#10;\pagestyle{empty}&#10;\begin{document}&#10;$X$&#10;\end{document}" title="IguanaTex Bitmap Display">
            <a:extLst>
              <a:ext uri="{FF2B5EF4-FFF2-40B4-BE49-F238E27FC236}">
                <a16:creationId xmlns:a16="http://schemas.microsoft.com/office/drawing/2014/main" id="{2E300F4B-793C-AB0D-A6B6-84A1EE3E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33" y="299648"/>
            <a:ext cx="336457" cy="275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A8D97A-EDF9-4AB1-51A2-0D66C94E05EF}"/>
              </a:ext>
            </a:extLst>
          </p:cNvPr>
          <p:cNvSpPr txBox="1"/>
          <p:nvPr/>
        </p:nvSpPr>
        <p:spPr>
          <a:xfrm>
            <a:off x="294058" y="2193279"/>
            <a:ext cx="5543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cleanest decay channel?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: diphoton                  , dilepton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\documentclass{article}&#10;\usepackage{amsmath}&#10;\pagestyle{empty}&#10;\begin{document}&#10;\[(X\to\gamma\gamma)\]&#10;\end{document}" title="IguanaTex Bitmap Display">
            <a:extLst>
              <a:ext uri="{FF2B5EF4-FFF2-40B4-BE49-F238E27FC236}">
                <a16:creationId xmlns:a16="http://schemas.microsoft.com/office/drawing/2014/main" id="{1C5C6E2B-69DE-DEEA-EE31-74137C7D73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96" y="2668714"/>
            <a:ext cx="1270858" cy="30537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\[(X\to e^{+}e^{-}\text{ or }\mu^{+}\mu^{-})\]&#10;\end{document}" title="IguanaTex Bitmap Display">
            <a:extLst>
              <a:ext uri="{FF2B5EF4-FFF2-40B4-BE49-F238E27FC236}">
                <a16:creationId xmlns:a16="http://schemas.microsoft.com/office/drawing/2014/main" id="{01E8EDDC-2E2A-D65F-22BE-89B9764D5F9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52" y="2639457"/>
            <a:ext cx="2858057" cy="3346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08E7F1-B907-B10B-0D84-7FE5C8ACFFC7}"/>
              </a:ext>
            </a:extLst>
          </p:cNvPr>
          <p:cNvSpPr txBox="1"/>
          <p:nvPr/>
        </p:nvSpPr>
        <p:spPr>
          <a:xfrm>
            <a:off x="294057" y="1521614"/>
            <a:ext cx="724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 : The target resonance itself must be visible.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E3CC28-C8B9-0B10-395C-1888BBD35C7A}"/>
              </a:ext>
            </a:extLst>
          </p:cNvPr>
          <p:cNvSpPr txBox="1"/>
          <p:nvPr/>
        </p:nvSpPr>
        <p:spPr>
          <a:xfrm>
            <a:off x="294057" y="849949"/>
            <a:ext cx="1054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“Is there any hidden decay channel of      whose threshold is close to       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\documentclass{article}&#10;\usepackage{amsmath}&#10;\pagestyle{empty}&#10;\begin{document}&#10;\[X\]&#10;\end{document}" title="IguanaTex Bitmap Display">
            <a:extLst>
              <a:ext uri="{FF2B5EF4-FFF2-40B4-BE49-F238E27FC236}">
                <a16:creationId xmlns:a16="http://schemas.microsoft.com/office/drawing/2014/main" id="{28431FE5-F11E-DB80-7F05-4F23C14E7C7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04" y="985523"/>
            <a:ext cx="252343" cy="20662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\[m_{X}\]&#10;\end{document}" title="IguanaTex Bitmap Display">
            <a:extLst>
              <a:ext uri="{FF2B5EF4-FFF2-40B4-BE49-F238E27FC236}">
                <a16:creationId xmlns:a16="http://schemas.microsoft.com/office/drawing/2014/main" id="{747BB48B-5D46-1899-C7B8-F863370D2E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83" y="1053231"/>
            <a:ext cx="458972" cy="179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3A155F6-75D0-08F6-E337-28D7FEBDF7AC}"/>
              </a:ext>
            </a:extLst>
          </p:cNvPr>
          <p:cNvSpPr txBox="1"/>
          <p:nvPr/>
        </p:nvSpPr>
        <p:spPr>
          <a:xfrm>
            <a:off x="2824557" y="1205224"/>
            <a:ext cx="37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 will call this ‘a threshold channel’ for simplicity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703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90DDB-3A31-AD53-5D49-80173AE2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89C26-6056-94B4-8802-271AAE66725E}"/>
              </a:ext>
            </a:extLst>
          </p:cNvPr>
          <p:cNvSpPr txBox="1"/>
          <p:nvPr/>
        </p:nvSpPr>
        <p:spPr>
          <a:xfrm>
            <a:off x="157099" y="145014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Hypothesis testing scenarios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FA920E-8FBE-B9C1-E450-4C00BE7DA3A9}"/>
              </a:ext>
            </a:extLst>
          </p:cNvPr>
          <p:cNvCxnSpPr>
            <a:cxnSpLocks/>
          </p:cNvCxnSpPr>
          <p:nvPr/>
        </p:nvCxnSpPr>
        <p:spPr>
          <a:xfrm flipV="1">
            <a:off x="6096000" y="825777"/>
            <a:ext cx="0" cy="5873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0DAAEB-CA4D-9F11-5E1D-B448B55FF691}"/>
              </a:ext>
            </a:extLst>
          </p:cNvPr>
          <p:cNvSpPr/>
          <p:nvPr/>
        </p:nvSpPr>
        <p:spPr>
          <a:xfrm>
            <a:off x="596170" y="2355071"/>
            <a:ext cx="1844911" cy="560698"/>
          </a:xfrm>
          <a:custGeom>
            <a:avLst/>
            <a:gdLst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560698 h 560698"/>
              <a:gd name="connsiteX5" fmla="*/ 0 w 1844911"/>
              <a:gd name="connsiteY5" fmla="*/ 134961 h 560698"/>
              <a:gd name="connsiteX6" fmla="*/ 7767 w 1844911"/>
              <a:gd name="connsiteY6" fmla="*/ 132383 h 560698"/>
              <a:gd name="connsiteX7" fmla="*/ 902315 w 1844911"/>
              <a:gd name="connsiteY7" fmla="*/ 780 h 5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4911" h="560698">
                <a:moveTo>
                  <a:pt x="902315" y="780"/>
                </a:moveTo>
                <a:cubicBezTo>
                  <a:pt x="1198639" y="8585"/>
                  <a:pt x="1492839" y="75443"/>
                  <a:pt x="1785711" y="179210"/>
                </a:cubicBezTo>
                <a:lnTo>
                  <a:pt x="1844911" y="202539"/>
                </a:lnTo>
                <a:lnTo>
                  <a:pt x="1844911" y="560698"/>
                </a:lnTo>
                <a:lnTo>
                  <a:pt x="0" y="560698"/>
                </a:lnTo>
                <a:lnTo>
                  <a:pt x="0" y="134961"/>
                </a:lnTo>
                <a:lnTo>
                  <a:pt x="7767" y="132383"/>
                </a:lnTo>
                <a:cubicBezTo>
                  <a:pt x="307543" y="44225"/>
                  <a:pt x="605991" y="-7024"/>
                  <a:pt x="902315" y="7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555601-9C2E-8295-8FA4-E6483595A9C1}"/>
              </a:ext>
            </a:extLst>
          </p:cNvPr>
          <p:cNvCxnSpPr>
            <a:cxnSpLocks/>
          </p:cNvCxnSpPr>
          <p:nvPr/>
        </p:nvCxnSpPr>
        <p:spPr>
          <a:xfrm>
            <a:off x="596171" y="2915769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4743532-26CD-8AB0-0BDC-3E633703982A}"/>
              </a:ext>
            </a:extLst>
          </p:cNvPr>
          <p:cNvSpPr/>
          <p:nvPr/>
        </p:nvSpPr>
        <p:spPr>
          <a:xfrm>
            <a:off x="596170" y="2355070"/>
            <a:ext cx="1844911" cy="202539"/>
          </a:xfrm>
          <a:custGeom>
            <a:avLst/>
            <a:gdLst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560698 h 560698"/>
              <a:gd name="connsiteX5" fmla="*/ 0 w 1844911"/>
              <a:gd name="connsiteY5" fmla="*/ 134961 h 560698"/>
              <a:gd name="connsiteX6" fmla="*/ 7767 w 1844911"/>
              <a:gd name="connsiteY6" fmla="*/ 132383 h 560698"/>
              <a:gd name="connsiteX7" fmla="*/ 902315 w 1844911"/>
              <a:gd name="connsiteY7" fmla="*/ 780 h 560698"/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134961 h 560698"/>
              <a:gd name="connsiteX5" fmla="*/ 7767 w 1844911"/>
              <a:gd name="connsiteY5" fmla="*/ 132383 h 560698"/>
              <a:gd name="connsiteX6" fmla="*/ 902315 w 1844911"/>
              <a:gd name="connsiteY6" fmla="*/ 780 h 560698"/>
              <a:gd name="connsiteX0" fmla="*/ 1844911 w 1936351"/>
              <a:gd name="connsiteY0" fmla="*/ 560698 h 652138"/>
              <a:gd name="connsiteX1" fmla="*/ 0 w 1936351"/>
              <a:gd name="connsiteY1" fmla="*/ 134961 h 652138"/>
              <a:gd name="connsiteX2" fmla="*/ 7767 w 1936351"/>
              <a:gd name="connsiteY2" fmla="*/ 132383 h 652138"/>
              <a:gd name="connsiteX3" fmla="*/ 902315 w 1936351"/>
              <a:gd name="connsiteY3" fmla="*/ 780 h 652138"/>
              <a:gd name="connsiteX4" fmla="*/ 1785711 w 1936351"/>
              <a:gd name="connsiteY4" fmla="*/ 179210 h 652138"/>
              <a:gd name="connsiteX5" fmla="*/ 1844911 w 1936351"/>
              <a:gd name="connsiteY5" fmla="*/ 202539 h 652138"/>
              <a:gd name="connsiteX6" fmla="*/ 1936351 w 1936351"/>
              <a:gd name="connsiteY6" fmla="*/ 652138 h 652138"/>
              <a:gd name="connsiteX0" fmla="*/ 0 w 1936351"/>
              <a:gd name="connsiteY0" fmla="*/ 134961 h 652138"/>
              <a:gd name="connsiteX1" fmla="*/ 7767 w 1936351"/>
              <a:gd name="connsiteY1" fmla="*/ 132383 h 652138"/>
              <a:gd name="connsiteX2" fmla="*/ 902315 w 1936351"/>
              <a:gd name="connsiteY2" fmla="*/ 780 h 652138"/>
              <a:gd name="connsiteX3" fmla="*/ 1785711 w 1936351"/>
              <a:gd name="connsiteY3" fmla="*/ 179210 h 652138"/>
              <a:gd name="connsiteX4" fmla="*/ 1844911 w 1936351"/>
              <a:gd name="connsiteY4" fmla="*/ 202539 h 652138"/>
              <a:gd name="connsiteX5" fmla="*/ 1936351 w 1936351"/>
              <a:gd name="connsiteY5" fmla="*/ 652138 h 652138"/>
              <a:gd name="connsiteX0" fmla="*/ 0 w 1844911"/>
              <a:gd name="connsiteY0" fmla="*/ 134961 h 202539"/>
              <a:gd name="connsiteX1" fmla="*/ 7767 w 1844911"/>
              <a:gd name="connsiteY1" fmla="*/ 132383 h 202539"/>
              <a:gd name="connsiteX2" fmla="*/ 902315 w 1844911"/>
              <a:gd name="connsiteY2" fmla="*/ 780 h 202539"/>
              <a:gd name="connsiteX3" fmla="*/ 1785711 w 1844911"/>
              <a:gd name="connsiteY3" fmla="*/ 179210 h 202539"/>
              <a:gd name="connsiteX4" fmla="*/ 1844911 w 1844911"/>
              <a:gd name="connsiteY4" fmla="*/ 202539 h 20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4911" h="202539">
                <a:moveTo>
                  <a:pt x="0" y="134961"/>
                </a:moveTo>
                <a:lnTo>
                  <a:pt x="7767" y="132383"/>
                </a:lnTo>
                <a:cubicBezTo>
                  <a:pt x="307543" y="44225"/>
                  <a:pt x="605991" y="-7024"/>
                  <a:pt x="902315" y="780"/>
                </a:cubicBezTo>
                <a:cubicBezTo>
                  <a:pt x="1198639" y="8585"/>
                  <a:pt x="1492839" y="75443"/>
                  <a:pt x="1785711" y="179210"/>
                </a:cubicBezTo>
                <a:lnTo>
                  <a:pt x="1844911" y="20253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8E5A25-AE88-732B-CACC-F40D53423EE5}"/>
              </a:ext>
            </a:extLst>
          </p:cNvPr>
          <p:cNvCxnSpPr>
            <a:cxnSpLocks/>
          </p:cNvCxnSpPr>
          <p:nvPr/>
        </p:nvCxnSpPr>
        <p:spPr>
          <a:xfrm flipV="1">
            <a:off x="596171" y="1787873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1FDB4F-339F-BCA0-B5B7-C4C5E2140C49}"/>
              </a:ext>
            </a:extLst>
          </p:cNvPr>
          <p:cNvSpPr txBox="1"/>
          <p:nvPr/>
        </p:nvSpPr>
        <p:spPr>
          <a:xfrm>
            <a:off x="540407" y="292603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Null hypothesis</a:t>
            </a:r>
            <a:r>
              <a:rPr lang="en-US" altLang="ko-KR" dirty="0"/>
              <a:t> (B)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27DAD-75B6-4B7C-56D1-DCDAAA609A39}"/>
              </a:ext>
            </a:extLst>
          </p:cNvPr>
          <p:cNvSpPr txBox="1"/>
          <p:nvPr/>
        </p:nvSpPr>
        <p:spPr>
          <a:xfrm>
            <a:off x="3158960" y="2926038"/>
            <a:ext cx="272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Signal by NP resonance (S)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693CB5-06F5-4B84-CB29-4FB9FE8228BB}"/>
              </a:ext>
            </a:extLst>
          </p:cNvPr>
          <p:cNvSpPr txBox="1"/>
          <p:nvPr/>
        </p:nvSpPr>
        <p:spPr>
          <a:xfrm>
            <a:off x="2846521" y="212098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CD6B6FF-B6FF-8F0F-3D73-66797653326F}"/>
              </a:ext>
            </a:extLst>
          </p:cNvPr>
          <p:cNvSpPr/>
          <p:nvPr/>
        </p:nvSpPr>
        <p:spPr>
          <a:xfrm>
            <a:off x="3515942" y="2500595"/>
            <a:ext cx="1844907" cy="415174"/>
          </a:xfrm>
          <a:custGeom>
            <a:avLst/>
            <a:gdLst>
              <a:gd name="connsiteX0" fmla="*/ 603677 w 1289138"/>
              <a:gd name="connsiteY0" fmla="*/ 4 h 753545"/>
              <a:gd name="connsiteX1" fmla="*/ 652015 w 1289138"/>
              <a:gd name="connsiteY1" fmla="*/ 169188 h 753545"/>
              <a:gd name="connsiteX2" fmla="*/ 692297 w 1289138"/>
              <a:gd name="connsiteY2" fmla="*/ 511585 h 753545"/>
              <a:gd name="connsiteX3" fmla="*/ 732580 w 1289138"/>
              <a:gd name="connsiteY3" fmla="*/ 692853 h 753545"/>
              <a:gd name="connsiteX4" fmla="*/ 825228 w 1289138"/>
              <a:gd name="connsiteY4" fmla="*/ 729107 h 753545"/>
              <a:gd name="connsiteX5" fmla="*/ 1269667 w 1289138"/>
              <a:gd name="connsiteY5" fmla="*/ 747612 h 753545"/>
              <a:gd name="connsiteX6" fmla="*/ 1289138 w 1289138"/>
              <a:gd name="connsiteY6" fmla="*/ 748290 h 753545"/>
              <a:gd name="connsiteX7" fmla="*/ 1289138 w 1289138"/>
              <a:gd name="connsiteY7" fmla="*/ 753545 h 753545"/>
              <a:gd name="connsiteX8" fmla="*/ 0 w 1289138"/>
              <a:gd name="connsiteY8" fmla="*/ 753545 h 753545"/>
              <a:gd name="connsiteX9" fmla="*/ 46608 w 1289138"/>
              <a:gd name="connsiteY9" fmla="*/ 751752 h 753545"/>
              <a:gd name="connsiteX10" fmla="*/ 357957 w 1289138"/>
              <a:gd name="connsiteY10" fmla="*/ 733135 h 753545"/>
              <a:gd name="connsiteX11" fmla="*/ 470747 w 1289138"/>
              <a:gd name="connsiteY11" fmla="*/ 692853 h 753545"/>
              <a:gd name="connsiteX12" fmla="*/ 527141 w 1289138"/>
              <a:gd name="connsiteY12" fmla="*/ 511585 h 753545"/>
              <a:gd name="connsiteX13" fmla="*/ 563395 w 1289138"/>
              <a:gd name="connsiteY13" fmla="*/ 173216 h 753545"/>
              <a:gd name="connsiteX14" fmla="*/ 603677 w 1289138"/>
              <a:gd name="connsiteY14" fmla="*/ 4 h 75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9138" h="753545">
                <a:moveTo>
                  <a:pt x="603677" y="4"/>
                </a:moveTo>
                <a:cubicBezTo>
                  <a:pt x="618447" y="-667"/>
                  <a:pt x="637245" y="83925"/>
                  <a:pt x="652015" y="169188"/>
                </a:cubicBezTo>
                <a:cubicBezTo>
                  <a:pt x="666785" y="254451"/>
                  <a:pt x="678870" y="424308"/>
                  <a:pt x="692297" y="511585"/>
                </a:cubicBezTo>
                <a:cubicBezTo>
                  <a:pt x="705724" y="598862"/>
                  <a:pt x="710425" y="656599"/>
                  <a:pt x="732580" y="692853"/>
                </a:cubicBezTo>
                <a:cubicBezTo>
                  <a:pt x="754735" y="729107"/>
                  <a:pt x="727880" y="719708"/>
                  <a:pt x="825228" y="729107"/>
                </a:cubicBezTo>
                <a:cubicBezTo>
                  <a:pt x="910408" y="737331"/>
                  <a:pt x="1143110" y="743500"/>
                  <a:pt x="1269667" y="747612"/>
                </a:cubicBezTo>
                <a:lnTo>
                  <a:pt x="1289138" y="748290"/>
                </a:lnTo>
                <a:lnTo>
                  <a:pt x="1289138" y="753545"/>
                </a:lnTo>
                <a:lnTo>
                  <a:pt x="0" y="753545"/>
                </a:lnTo>
                <a:lnTo>
                  <a:pt x="46608" y="751752"/>
                </a:lnTo>
                <a:cubicBezTo>
                  <a:pt x="162815" y="746956"/>
                  <a:pt x="295856" y="739849"/>
                  <a:pt x="357957" y="733135"/>
                </a:cubicBezTo>
                <a:cubicBezTo>
                  <a:pt x="457319" y="722393"/>
                  <a:pt x="442550" y="729778"/>
                  <a:pt x="470747" y="692853"/>
                </a:cubicBezTo>
                <a:cubicBezTo>
                  <a:pt x="498944" y="655928"/>
                  <a:pt x="511700" y="598191"/>
                  <a:pt x="527141" y="511585"/>
                </a:cubicBezTo>
                <a:cubicBezTo>
                  <a:pt x="542582" y="424979"/>
                  <a:pt x="550639" y="258480"/>
                  <a:pt x="563395" y="173216"/>
                </a:cubicBezTo>
                <a:cubicBezTo>
                  <a:pt x="576151" y="87953"/>
                  <a:pt x="588907" y="675"/>
                  <a:pt x="603677" y="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872E43-DA76-FD41-5C21-53BFF2696A66}"/>
              </a:ext>
            </a:extLst>
          </p:cNvPr>
          <p:cNvSpPr/>
          <p:nvPr/>
        </p:nvSpPr>
        <p:spPr>
          <a:xfrm>
            <a:off x="3515942" y="2500595"/>
            <a:ext cx="1817041" cy="415174"/>
          </a:xfrm>
          <a:custGeom>
            <a:avLst/>
            <a:gdLst>
              <a:gd name="connsiteX0" fmla="*/ 603677 w 1289138"/>
              <a:gd name="connsiteY0" fmla="*/ 4 h 753545"/>
              <a:gd name="connsiteX1" fmla="*/ 652015 w 1289138"/>
              <a:gd name="connsiteY1" fmla="*/ 169188 h 753545"/>
              <a:gd name="connsiteX2" fmla="*/ 692297 w 1289138"/>
              <a:gd name="connsiteY2" fmla="*/ 511585 h 753545"/>
              <a:gd name="connsiteX3" fmla="*/ 732580 w 1289138"/>
              <a:gd name="connsiteY3" fmla="*/ 692853 h 753545"/>
              <a:gd name="connsiteX4" fmla="*/ 825228 w 1289138"/>
              <a:gd name="connsiteY4" fmla="*/ 729107 h 753545"/>
              <a:gd name="connsiteX5" fmla="*/ 1269667 w 1289138"/>
              <a:gd name="connsiteY5" fmla="*/ 747612 h 753545"/>
              <a:gd name="connsiteX6" fmla="*/ 1289138 w 1289138"/>
              <a:gd name="connsiteY6" fmla="*/ 748290 h 753545"/>
              <a:gd name="connsiteX7" fmla="*/ 1289138 w 1289138"/>
              <a:gd name="connsiteY7" fmla="*/ 753545 h 753545"/>
              <a:gd name="connsiteX8" fmla="*/ 0 w 1289138"/>
              <a:gd name="connsiteY8" fmla="*/ 753545 h 753545"/>
              <a:gd name="connsiteX9" fmla="*/ 46608 w 1289138"/>
              <a:gd name="connsiteY9" fmla="*/ 751752 h 753545"/>
              <a:gd name="connsiteX10" fmla="*/ 357957 w 1289138"/>
              <a:gd name="connsiteY10" fmla="*/ 733135 h 753545"/>
              <a:gd name="connsiteX11" fmla="*/ 470747 w 1289138"/>
              <a:gd name="connsiteY11" fmla="*/ 692853 h 753545"/>
              <a:gd name="connsiteX12" fmla="*/ 527141 w 1289138"/>
              <a:gd name="connsiteY12" fmla="*/ 511585 h 753545"/>
              <a:gd name="connsiteX13" fmla="*/ 563395 w 1289138"/>
              <a:gd name="connsiteY13" fmla="*/ 173216 h 753545"/>
              <a:gd name="connsiteX14" fmla="*/ 603677 w 1289138"/>
              <a:gd name="connsiteY14" fmla="*/ 4 h 753545"/>
              <a:gd name="connsiteX0" fmla="*/ 1289138 w 1353032"/>
              <a:gd name="connsiteY0" fmla="*/ 753545 h 919510"/>
              <a:gd name="connsiteX1" fmla="*/ 0 w 1353032"/>
              <a:gd name="connsiteY1" fmla="*/ 753545 h 919510"/>
              <a:gd name="connsiteX2" fmla="*/ 46608 w 1353032"/>
              <a:gd name="connsiteY2" fmla="*/ 751752 h 919510"/>
              <a:gd name="connsiteX3" fmla="*/ 357957 w 1353032"/>
              <a:gd name="connsiteY3" fmla="*/ 733135 h 919510"/>
              <a:gd name="connsiteX4" fmla="*/ 470747 w 1353032"/>
              <a:gd name="connsiteY4" fmla="*/ 692853 h 919510"/>
              <a:gd name="connsiteX5" fmla="*/ 527141 w 1353032"/>
              <a:gd name="connsiteY5" fmla="*/ 511585 h 919510"/>
              <a:gd name="connsiteX6" fmla="*/ 563395 w 1353032"/>
              <a:gd name="connsiteY6" fmla="*/ 173216 h 919510"/>
              <a:gd name="connsiteX7" fmla="*/ 603677 w 1353032"/>
              <a:gd name="connsiteY7" fmla="*/ 4 h 919510"/>
              <a:gd name="connsiteX8" fmla="*/ 652015 w 1353032"/>
              <a:gd name="connsiteY8" fmla="*/ 169188 h 919510"/>
              <a:gd name="connsiteX9" fmla="*/ 692297 w 1353032"/>
              <a:gd name="connsiteY9" fmla="*/ 511585 h 919510"/>
              <a:gd name="connsiteX10" fmla="*/ 732580 w 1353032"/>
              <a:gd name="connsiteY10" fmla="*/ 692853 h 919510"/>
              <a:gd name="connsiteX11" fmla="*/ 825228 w 1353032"/>
              <a:gd name="connsiteY11" fmla="*/ 729107 h 919510"/>
              <a:gd name="connsiteX12" fmla="*/ 1269667 w 1353032"/>
              <a:gd name="connsiteY12" fmla="*/ 747612 h 919510"/>
              <a:gd name="connsiteX13" fmla="*/ 1289138 w 1353032"/>
              <a:gd name="connsiteY13" fmla="*/ 748290 h 919510"/>
              <a:gd name="connsiteX14" fmla="*/ 1353032 w 1353032"/>
              <a:gd name="connsiteY14" fmla="*/ 919510 h 919510"/>
              <a:gd name="connsiteX0" fmla="*/ 1289138 w 1289138"/>
              <a:gd name="connsiteY0" fmla="*/ 753545 h 1511719"/>
              <a:gd name="connsiteX1" fmla="*/ 0 w 1289138"/>
              <a:gd name="connsiteY1" fmla="*/ 753545 h 1511719"/>
              <a:gd name="connsiteX2" fmla="*/ 46608 w 1289138"/>
              <a:gd name="connsiteY2" fmla="*/ 751752 h 1511719"/>
              <a:gd name="connsiteX3" fmla="*/ 357957 w 1289138"/>
              <a:gd name="connsiteY3" fmla="*/ 733135 h 1511719"/>
              <a:gd name="connsiteX4" fmla="*/ 470747 w 1289138"/>
              <a:gd name="connsiteY4" fmla="*/ 692853 h 1511719"/>
              <a:gd name="connsiteX5" fmla="*/ 527141 w 1289138"/>
              <a:gd name="connsiteY5" fmla="*/ 511585 h 1511719"/>
              <a:gd name="connsiteX6" fmla="*/ 563395 w 1289138"/>
              <a:gd name="connsiteY6" fmla="*/ 173216 h 1511719"/>
              <a:gd name="connsiteX7" fmla="*/ 603677 w 1289138"/>
              <a:gd name="connsiteY7" fmla="*/ 4 h 1511719"/>
              <a:gd name="connsiteX8" fmla="*/ 652015 w 1289138"/>
              <a:gd name="connsiteY8" fmla="*/ 169188 h 1511719"/>
              <a:gd name="connsiteX9" fmla="*/ 692297 w 1289138"/>
              <a:gd name="connsiteY9" fmla="*/ 511585 h 1511719"/>
              <a:gd name="connsiteX10" fmla="*/ 732580 w 1289138"/>
              <a:gd name="connsiteY10" fmla="*/ 692853 h 1511719"/>
              <a:gd name="connsiteX11" fmla="*/ 825228 w 1289138"/>
              <a:gd name="connsiteY11" fmla="*/ 729107 h 1511719"/>
              <a:gd name="connsiteX12" fmla="*/ 1269667 w 1289138"/>
              <a:gd name="connsiteY12" fmla="*/ 747612 h 1511719"/>
              <a:gd name="connsiteX13" fmla="*/ 1289138 w 1289138"/>
              <a:gd name="connsiteY13" fmla="*/ 748290 h 1511719"/>
              <a:gd name="connsiteX14" fmla="*/ 1198222 w 1289138"/>
              <a:gd name="connsiteY14" fmla="*/ 1511719 h 1511719"/>
              <a:gd name="connsiteX0" fmla="*/ 1289138 w 1289138"/>
              <a:gd name="connsiteY0" fmla="*/ 753545 h 753545"/>
              <a:gd name="connsiteX1" fmla="*/ 0 w 1289138"/>
              <a:gd name="connsiteY1" fmla="*/ 753545 h 753545"/>
              <a:gd name="connsiteX2" fmla="*/ 46608 w 1289138"/>
              <a:gd name="connsiteY2" fmla="*/ 751752 h 753545"/>
              <a:gd name="connsiteX3" fmla="*/ 357957 w 1289138"/>
              <a:gd name="connsiteY3" fmla="*/ 733135 h 753545"/>
              <a:gd name="connsiteX4" fmla="*/ 470747 w 1289138"/>
              <a:gd name="connsiteY4" fmla="*/ 692853 h 753545"/>
              <a:gd name="connsiteX5" fmla="*/ 527141 w 1289138"/>
              <a:gd name="connsiteY5" fmla="*/ 511585 h 753545"/>
              <a:gd name="connsiteX6" fmla="*/ 563395 w 1289138"/>
              <a:gd name="connsiteY6" fmla="*/ 173216 h 753545"/>
              <a:gd name="connsiteX7" fmla="*/ 603677 w 1289138"/>
              <a:gd name="connsiteY7" fmla="*/ 4 h 753545"/>
              <a:gd name="connsiteX8" fmla="*/ 652015 w 1289138"/>
              <a:gd name="connsiteY8" fmla="*/ 169188 h 753545"/>
              <a:gd name="connsiteX9" fmla="*/ 692297 w 1289138"/>
              <a:gd name="connsiteY9" fmla="*/ 511585 h 753545"/>
              <a:gd name="connsiteX10" fmla="*/ 732580 w 1289138"/>
              <a:gd name="connsiteY10" fmla="*/ 692853 h 753545"/>
              <a:gd name="connsiteX11" fmla="*/ 825228 w 1289138"/>
              <a:gd name="connsiteY11" fmla="*/ 729107 h 753545"/>
              <a:gd name="connsiteX12" fmla="*/ 1269667 w 1289138"/>
              <a:gd name="connsiteY12" fmla="*/ 747612 h 753545"/>
              <a:gd name="connsiteX13" fmla="*/ 1289138 w 1289138"/>
              <a:gd name="connsiteY13" fmla="*/ 748290 h 753545"/>
              <a:gd name="connsiteX0" fmla="*/ 1289138 w 1289138"/>
              <a:gd name="connsiteY0" fmla="*/ 753545 h 753545"/>
              <a:gd name="connsiteX1" fmla="*/ 0 w 1289138"/>
              <a:gd name="connsiteY1" fmla="*/ 753545 h 753545"/>
              <a:gd name="connsiteX2" fmla="*/ 357957 w 1289138"/>
              <a:gd name="connsiteY2" fmla="*/ 733135 h 753545"/>
              <a:gd name="connsiteX3" fmla="*/ 470747 w 1289138"/>
              <a:gd name="connsiteY3" fmla="*/ 692853 h 753545"/>
              <a:gd name="connsiteX4" fmla="*/ 527141 w 1289138"/>
              <a:gd name="connsiteY4" fmla="*/ 511585 h 753545"/>
              <a:gd name="connsiteX5" fmla="*/ 563395 w 1289138"/>
              <a:gd name="connsiteY5" fmla="*/ 173216 h 753545"/>
              <a:gd name="connsiteX6" fmla="*/ 603677 w 1289138"/>
              <a:gd name="connsiteY6" fmla="*/ 4 h 753545"/>
              <a:gd name="connsiteX7" fmla="*/ 652015 w 1289138"/>
              <a:gd name="connsiteY7" fmla="*/ 169188 h 753545"/>
              <a:gd name="connsiteX8" fmla="*/ 692297 w 1289138"/>
              <a:gd name="connsiteY8" fmla="*/ 511585 h 753545"/>
              <a:gd name="connsiteX9" fmla="*/ 732580 w 1289138"/>
              <a:gd name="connsiteY9" fmla="*/ 692853 h 753545"/>
              <a:gd name="connsiteX10" fmla="*/ 825228 w 1289138"/>
              <a:gd name="connsiteY10" fmla="*/ 729107 h 753545"/>
              <a:gd name="connsiteX11" fmla="*/ 1269667 w 1289138"/>
              <a:gd name="connsiteY11" fmla="*/ 747612 h 753545"/>
              <a:gd name="connsiteX12" fmla="*/ 1289138 w 1289138"/>
              <a:gd name="connsiteY12" fmla="*/ 748290 h 753545"/>
              <a:gd name="connsiteX0" fmla="*/ 1289138 w 1289138"/>
              <a:gd name="connsiteY0" fmla="*/ 753545 h 1457479"/>
              <a:gd name="connsiteX1" fmla="*/ 0 w 1289138"/>
              <a:gd name="connsiteY1" fmla="*/ 753545 h 1457479"/>
              <a:gd name="connsiteX2" fmla="*/ 357957 w 1289138"/>
              <a:gd name="connsiteY2" fmla="*/ 733135 h 1457479"/>
              <a:gd name="connsiteX3" fmla="*/ 470747 w 1289138"/>
              <a:gd name="connsiteY3" fmla="*/ 692853 h 1457479"/>
              <a:gd name="connsiteX4" fmla="*/ 527141 w 1289138"/>
              <a:gd name="connsiteY4" fmla="*/ 511585 h 1457479"/>
              <a:gd name="connsiteX5" fmla="*/ 563395 w 1289138"/>
              <a:gd name="connsiteY5" fmla="*/ 173216 h 1457479"/>
              <a:gd name="connsiteX6" fmla="*/ 603677 w 1289138"/>
              <a:gd name="connsiteY6" fmla="*/ 4 h 1457479"/>
              <a:gd name="connsiteX7" fmla="*/ 652015 w 1289138"/>
              <a:gd name="connsiteY7" fmla="*/ 169188 h 1457479"/>
              <a:gd name="connsiteX8" fmla="*/ 692297 w 1289138"/>
              <a:gd name="connsiteY8" fmla="*/ 511585 h 1457479"/>
              <a:gd name="connsiteX9" fmla="*/ 732580 w 1289138"/>
              <a:gd name="connsiteY9" fmla="*/ 692853 h 1457479"/>
              <a:gd name="connsiteX10" fmla="*/ 825228 w 1289138"/>
              <a:gd name="connsiteY10" fmla="*/ 729107 h 1457479"/>
              <a:gd name="connsiteX11" fmla="*/ 1269667 w 1289138"/>
              <a:gd name="connsiteY11" fmla="*/ 747612 h 1457479"/>
              <a:gd name="connsiteX12" fmla="*/ 1252546 w 1289138"/>
              <a:gd name="connsiteY12" fmla="*/ 1457479 h 1457479"/>
              <a:gd name="connsiteX0" fmla="*/ 1289138 w 1345432"/>
              <a:gd name="connsiteY0" fmla="*/ 753545 h 753545"/>
              <a:gd name="connsiteX1" fmla="*/ 0 w 1345432"/>
              <a:gd name="connsiteY1" fmla="*/ 753545 h 753545"/>
              <a:gd name="connsiteX2" fmla="*/ 357957 w 1345432"/>
              <a:gd name="connsiteY2" fmla="*/ 733135 h 753545"/>
              <a:gd name="connsiteX3" fmla="*/ 470747 w 1345432"/>
              <a:gd name="connsiteY3" fmla="*/ 692853 h 753545"/>
              <a:gd name="connsiteX4" fmla="*/ 527141 w 1345432"/>
              <a:gd name="connsiteY4" fmla="*/ 511585 h 753545"/>
              <a:gd name="connsiteX5" fmla="*/ 563395 w 1345432"/>
              <a:gd name="connsiteY5" fmla="*/ 173216 h 753545"/>
              <a:gd name="connsiteX6" fmla="*/ 603677 w 1345432"/>
              <a:gd name="connsiteY6" fmla="*/ 4 h 753545"/>
              <a:gd name="connsiteX7" fmla="*/ 652015 w 1345432"/>
              <a:gd name="connsiteY7" fmla="*/ 169188 h 753545"/>
              <a:gd name="connsiteX8" fmla="*/ 692297 w 1345432"/>
              <a:gd name="connsiteY8" fmla="*/ 511585 h 753545"/>
              <a:gd name="connsiteX9" fmla="*/ 732580 w 1345432"/>
              <a:gd name="connsiteY9" fmla="*/ 692853 h 753545"/>
              <a:gd name="connsiteX10" fmla="*/ 825228 w 1345432"/>
              <a:gd name="connsiteY10" fmla="*/ 729107 h 753545"/>
              <a:gd name="connsiteX11" fmla="*/ 1269667 w 1345432"/>
              <a:gd name="connsiteY11" fmla="*/ 747612 h 753545"/>
              <a:gd name="connsiteX12" fmla="*/ 1345432 w 1345432"/>
              <a:gd name="connsiteY12" fmla="*/ 265750 h 753545"/>
              <a:gd name="connsiteX0" fmla="*/ 1322915 w 1345432"/>
              <a:gd name="connsiteY0" fmla="*/ 1206840 h 1206840"/>
              <a:gd name="connsiteX1" fmla="*/ 0 w 1345432"/>
              <a:gd name="connsiteY1" fmla="*/ 753545 h 1206840"/>
              <a:gd name="connsiteX2" fmla="*/ 357957 w 1345432"/>
              <a:gd name="connsiteY2" fmla="*/ 733135 h 1206840"/>
              <a:gd name="connsiteX3" fmla="*/ 470747 w 1345432"/>
              <a:gd name="connsiteY3" fmla="*/ 692853 h 1206840"/>
              <a:gd name="connsiteX4" fmla="*/ 527141 w 1345432"/>
              <a:gd name="connsiteY4" fmla="*/ 511585 h 1206840"/>
              <a:gd name="connsiteX5" fmla="*/ 563395 w 1345432"/>
              <a:gd name="connsiteY5" fmla="*/ 173216 h 1206840"/>
              <a:gd name="connsiteX6" fmla="*/ 603677 w 1345432"/>
              <a:gd name="connsiteY6" fmla="*/ 4 h 1206840"/>
              <a:gd name="connsiteX7" fmla="*/ 652015 w 1345432"/>
              <a:gd name="connsiteY7" fmla="*/ 169188 h 1206840"/>
              <a:gd name="connsiteX8" fmla="*/ 692297 w 1345432"/>
              <a:gd name="connsiteY8" fmla="*/ 511585 h 1206840"/>
              <a:gd name="connsiteX9" fmla="*/ 732580 w 1345432"/>
              <a:gd name="connsiteY9" fmla="*/ 692853 h 1206840"/>
              <a:gd name="connsiteX10" fmla="*/ 825228 w 1345432"/>
              <a:gd name="connsiteY10" fmla="*/ 729107 h 1206840"/>
              <a:gd name="connsiteX11" fmla="*/ 1269667 w 1345432"/>
              <a:gd name="connsiteY11" fmla="*/ 747612 h 1206840"/>
              <a:gd name="connsiteX12" fmla="*/ 1345432 w 1345432"/>
              <a:gd name="connsiteY12" fmla="*/ 265750 h 1206840"/>
              <a:gd name="connsiteX0" fmla="*/ 0 w 1345432"/>
              <a:gd name="connsiteY0" fmla="*/ 753545 h 753545"/>
              <a:gd name="connsiteX1" fmla="*/ 357957 w 1345432"/>
              <a:gd name="connsiteY1" fmla="*/ 733135 h 753545"/>
              <a:gd name="connsiteX2" fmla="*/ 470747 w 1345432"/>
              <a:gd name="connsiteY2" fmla="*/ 692853 h 753545"/>
              <a:gd name="connsiteX3" fmla="*/ 527141 w 1345432"/>
              <a:gd name="connsiteY3" fmla="*/ 511585 h 753545"/>
              <a:gd name="connsiteX4" fmla="*/ 563395 w 1345432"/>
              <a:gd name="connsiteY4" fmla="*/ 173216 h 753545"/>
              <a:gd name="connsiteX5" fmla="*/ 603677 w 1345432"/>
              <a:gd name="connsiteY5" fmla="*/ 4 h 753545"/>
              <a:gd name="connsiteX6" fmla="*/ 652015 w 1345432"/>
              <a:gd name="connsiteY6" fmla="*/ 169188 h 753545"/>
              <a:gd name="connsiteX7" fmla="*/ 692297 w 1345432"/>
              <a:gd name="connsiteY7" fmla="*/ 511585 h 753545"/>
              <a:gd name="connsiteX8" fmla="*/ 732580 w 1345432"/>
              <a:gd name="connsiteY8" fmla="*/ 692853 h 753545"/>
              <a:gd name="connsiteX9" fmla="*/ 825228 w 1345432"/>
              <a:gd name="connsiteY9" fmla="*/ 729107 h 753545"/>
              <a:gd name="connsiteX10" fmla="*/ 1269667 w 1345432"/>
              <a:gd name="connsiteY10" fmla="*/ 747612 h 753545"/>
              <a:gd name="connsiteX11" fmla="*/ 1345432 w 1345432"/>
              <a:gd name="connsiteY11" fmla="*/ 265750 h 753545"/>
              <a:gd name="connsiteX0" fmla="*/ 0 w 1269667"/>
              <a:gd name="connsiteY0" fmla="*/ 753545 h 753545"/>
              <a:gd name="connsiteX1" fmla="*/ 357957 w 1269667"/>
              <a:gd name="connsiteY1" fmla="*/ 733135 h 753545"/>
              <a:gd name="connsiteX2" fmla="*/ 470747 w 1269667"/>
              <a:gd name="connsiteY2" fmla="*/ 692853 h 753545"/>
              <a:gd name="connsiteX3" fmla="*/ 527141 w 1269667"/>
              <a:gd name="connsiteY3" fmla="*/ 511585 h 753545"/>
              <a:gd name="connsiteX4" fmla="*/ 563395 w 1269667"/>
              <a:gd name="connsiteY4" fmla="*/ 173216 h 753545"/>
              <a:gd name="connsiteX5" fmla="*/ 603677 w 1269667"/>
              <a:gd name="connsiteY5" fmla="*/ 4 h 753545"/>
              <a:gd name="connsiteX6" fmla="*/ 652015 w 1269667"/>
              <a:gd name="connsiteY6" fmla="*/ 169188 h 753545"/>
              <a:gd name="connsiteX7" fmla="*/ 692297 w 1269667"/>
              <a:gd name="connsiteY7" fmla="*/ 511585 h 753545"/>
              <a:gd name="connsiteX8" fmla="*/ 732580 w 1269667"/>
              <a:gd name="connsiteY8" fmla="*/ 692853 h 753545"/>
              <a:gd name="connsiteX9" fmla="*/ 825228 w 1269667"/>
              <a:gd name="connsiteY9" fmla="*/ 729107 h 753545"/>
              <a:gd name="connsiteX10" fmla="*/ 1269667 w 1269667"/>
              <a:gd name="connsiteY10" fmla="*/ 747612 h 75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9667" h="753545">
                <a:moveTo>
                  <a:pt x="0" y="753545"/>
                </a:moveTo>
                <a:lnTo>
                  <a:pt x="357957" y="733135"/>
                </a:lnTo>
                <a:cubicBezTo>
                  <a:pt x="457319" y="722393"/>
                  <a:pt x="442550" y="729778"/>
                  <a:pt x="470747" y="692853"/>
                </a:cubicBezTo>
                <a:cubicBezTo>
                  <a:pt x="498944" y="655928"/>
                  <a:pt x="511700" y="598191"/>
                  <a:pt x="527141" y="511585"/>
                </a:cubicBezTo>
                <a:cubicBezTo>
                  <a:pt x="542582" y="424979"/>
                  <a:pt x="550639" y="258480"/>
                  <a:pt x="563395" y="173216"/>
                </a:cubicBezTo>
                <a:cubicBezTo>
                  <a:pt x="576151" y="87953"/>
                  <a:pt x="588907" y="675"/>
                  <a:pt x="603677" y="4"/>
                </a:cubicBezTo>
                <a:cubicBezTo>
                  <a:pt x="618447" y="-667"/>
                  <a:pt x="637245" y="83925"/>
                  <a:pt x="652015" y="169188"/>
                </a:cubicBezTo>
                <a:cubicBezTo>
                  <a:pt x="666785" y="254451"/>
                  <a:pt x="678870" y="424308"/>
                  <a:pt x="692297" y="511585"/>
                </a:cubicBezTo>
                <a:cubicBezTo>
                  <a:pt x="705724" y="598862"/>
                  <a:pt x="710425" y="656599"/>
                  <a:pt x="732580" y="692853"/>
                </a:cubicBezTo>
                <a:cubicBezTo>
                  <a:pt x="754735" y="729107"/>
                  <a:pt x="727880" y="719708"/>
                  <a:pt x="825228" y="729107"/>
                </a:cubicBezTo>
                <a:cubicBezTo>
                  <a:pt x="910408" y="737331"/>
                  <a:pt x="1143110" y="743500"/>
                  <a:pt x="1269667" y="747612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8CB09C-4C95-254F-A94A-FC169BC275A5}"/>
              </a:ext>
            </a:extLst>
          </p:cNvPr>
          <p:cNvCxnSpPr>
            <a:cxnSpLocks/>
          </p:cNvCxnSpPr>
          <p:nvPr/>
        </p:nvCxnSpPr>
        <p:spPr>
          <a:xfrm>
            <a:off x="3515940" y="2915769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7A57A3-5C3D-2464-1117-48A752D44119}"/>
              </a:ext>
            </a:extLst>
          </p:cNvPr>
          <p:cNvCxnSpPr>
            <a:cxnSpLocks/>
          </p:cNvCxnSpPr>
          <p:nvPr/>
        </p:nvCxnSpPr>
        <p:spPr>
          <a:xfrm flipV="1">
            <a:off x="3515940" y="1791122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A0FFD75-E838-C1F3-6F0D-9BBA8683F770}"/>
              </a:ext>
            </a:extLst>
          </p:cNvPr>
          <p:cNvSpPr txBox="1"/>
          <p:nvPr/>
        </p:nvSpPr>
        <p:spPr>
          <a:xfrm>
            <a:off x="552745" y="393434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0078AE6-E746-5A6D-520B-EACA95345831}"/>
              </a:ext>
            </a:extLst>
          </p:cNvPr>
          <p:cNvSpPr/>
          <p:nvPr/>
        </p:nvSpPr>
        <p:spPr>
          <a:xfrm>
            <a:off x="1113148" y="3807437"/>
            <a:ext cx="1844910" cy="895277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4910" h="895277">
                <a:moveTo>
                  <a:pt x="709575" y="149"/>
                </a:move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  <a:lnTo>
                  <a:pt x="1844910" y="895277"/>
                </a:lnTo>
                <a:lnTo>
                  <a:pt x="0" y="895277"/>
                </a:lnTo>
                <a:lnTo>
                  <a:pt x="0" y="481999"/>
                </a:ln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7B90F01-80F1-B9B2-9012-CD4995D70B5C}"/>
              </a:ext>
            </a:extLst>
          </p:cNvPr>
          <p:cNvSpPr/>
          <p:nvPr/>
        </p:nvSpPr>
        <p:spPr>
          <a:xfrm>
            <a:off x="1113148" y="4142917"/>
            <a:ext cx="1844911" cy="560698"/>
          </a:xfrm>
          <a:custGeom>
            <a:avLst/>
            <a:gdLst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560698 h 560698"/>
              <a:gd name="connsiteX5" fmla="*/ 0 w 1844911"/>
              <a:gd name="connsiteY5" fmla="*/ 134961 h 560698"/>
              <a:gd name="connsiteX6" fmla="*/ 7767 w 1844911"/>
              <a:gd name="connsiteY6" fmla="*/ 132383 h 560698"/>
              <a:gd name="connsiteX7" fmla="*/ 902315 w 1844911"/>
              <a:gd name="connsiteY7" fmla="*/ 780 h 5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4911" h="560698">
                <a:moveTo>
                  <a:pt x="902315" y="780"/>
                </a:moveTo>
                <a:cubicBezTo>
                  <a:pt x="1198639" y="8585"/>
                  <a:pt x="1492839" y="75443"/>
                  <a:pt x="1785711" y="179210"/>
                </a:cubicBezTo>
                <a:lnTo>
                  <a:pt x="1844911" y="202539"/>
                </a:lnTo>
                <a:lnTo>
                  <a:pt x="1844911" y="560698"/>
                </a:lnTo>
                <a:lnTo>
                  <a:pt x="0" y="560698"/>
                </a:lnTo>
                <a:lnTo>
                  <a:pt x="0" y="134961"/>
                </a:lnTo>
                <a:lnTo>
                  <a:pt x="7767" y="132383"/>
                </a:lnTo>
                <a:cubicBezTo>
                  <a:pt x="307543" y="44225"/>
                  <a:pt x="605991" y="-7024"/>
                  <a:pt x="902315" y="7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5018EA7-88AF-3858-57BA-7DF4ADF5BF95}"/>
              </a:ext>
            </a:extLst>
          </p:cNvPr>
          <p:cNvSpPr/>
          <p:nvPr/>
        </p:nvSpPr>
        <p:spPr>
          <a:xfrm>
            <a:off x="1113148" y="3793462"/>
            <a:ext cx="1844910" cy="551719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1844910 w 1936350"/>
              <a:gd name="connsiteY0" fmla="*/ 895277 h 986717"/>
              <a:gd name="connsiteX1" fmla="*/ 0 w 1936350"/>
              <a:gd name="connsiteY1" fmla="*/ 895277 h 986717"/>
              <a:gd name="connsiteX2" fmla="*/ 0 w 1936350"/>
              <a:gd name="connsiteY2" fmla="*/ 481999 h 986717"/>
              <a:gd name="connsiteX3" fmla="*/ 135935 w 1936350"/>
              <a:gd name="connsiteY3" fmla="*/ 443502 h 986717"/>
              <a:gd name="connsiteX4" fmla="*/ 270753 w 1936350"/>
              <a:gd name="connsiteY4" fmla="*/ 407500 h 986717"/>
              <a:gd name="connsiteX5" fmla="*/ 504389 w 1936350"/>
              <a:gd name="connsiteY5" fmla="*/ 355133 h 986717"/>
              <a:gd name="connsiteX6" fmla="*/ 609122 w 1936350"/>
              <a:gd name="connsiteY6" fmla="*/ 250400 h 986717"/>
              <a:gd name="connsiteX7" fmla="*/ 657460 w 1936350"/>
              <a:gd name="connsiteY7" fmla="*/ 97330 h 986717"/>
              <a:gd name="connsiteX8" fmla="*/ 689685 w 1936350"/>
              <a:gd name="connsiteY8" fmla="*/ 12736 h 986717"/>
              <a:gd name="connsiteX9" fmla="*/ 709575 w 1936350"/>
              <a:gd name="connsiteY9" fmla="*/ 149 h 986717"/>
              <a:gd name="connsiteX10" fmla="*/ 729968 w 1936350"/>
              <a:gd name="connsiteY10" fmla="*/ 8709 h 986717"/>
              <a:gd name="connsiteX11" fmla="*/ 766221 w 1936350"/>
              <a:gd name="connsiteY11" fmla="*/ 93301 h 986717"/>
              <a:gd name="connsiteX12" fmla="*/ 810531 w 1936350"/>
              <a:gd name="connsiteY12" fmla="*/ 230259 h 986717"/>
              <a:gd name="connsiteX13" fmla="*/ 915264 w 1936350"/>
              <a:gd name="connsiteY13" fmla="*/ 339020 h 986717"/>
              <a:gd name="connsiteX14" fmla="*/ 1140843 w 1936350"/>
              <a:gd name="connsiteY14" fmla="*/ 367218 h 986717"/>
              <a:gd name="connsiteX15" fmla="*/ 1483240 w 1936350"/>
              <a:gd name="connsiteY15" fmla="*/ 435697 h 986717"/>
              <a:gd name="connsiteX16" fmla="*/ 1813552 w 1936350"/>
              <a:gd name="connsiteY16" fmla="*/ 540430 h 986717"/>
              <a:gd name="connsiteX17" fmla="*/ 1844910 w 1936350"/>
              <a:gd name="connsiteY17" fmla="*/ 551719 h 986717"/>
              <a:gd name="connsiteX18" fmla="*/ 1936350 w 1936350"/>
              <a:gd name="connsiteY18" fmla="*/ 986717 h 986717"/>
              <a:gd name="connsiteX0" fmla="*/ 1844910 w 1844910"/>
              <a:gd name="connsiteY0" fmla="*/ 895277 h 895277"/>
              <a:gd name="connsiteX1" fmla="*/ 0 w 1844910"/>
              <a:gd name="connsiteY1" fmla="*/ 895277 h 895277"/>
              <a:gd name="connsiteX2" fmla="*/ 0 w 1844910"/>
              <a:gd name="connsiteY2" fmla="*/ 481999 h 895277"/>
              <a:gd name="connsiteX3" fmla="*/ 135935 w 1844910"/>
              <a:gd name="connsiteY3" fmla="*/ 443502 h 895277"/>
              <a:gd name="connsiteX4" fmla="*/ 270753 w 1844910"/>
              <a:gd name="connsiteY4" fmla="*/ 407500 h 895277"/>
              <a:gd name="connsiteX5" fmla="*/ 504389 w 1844910"/>
              <a:gd name="connsiteY5" fmla="*/ 355133 h 895277"/>
              <a:gd name="connsiteX6" fmla="*/ 609122 w 1844910"/>
              <a:gd name="connsiteY6" fmla="*/ 250400 h 895277"/>
              <a:gd name="connsiteX7" fmla="*/ 657460 w 1844910"/>
              <a:gd name="connsiteY7" fmla="*/ 97330 h 895277"/>
              <a:gd name="connsiteX8" fmla="*/ 689685 w 1844910"/>
              <a:gd name="connsiteY8" fmla="*/ 12736 h 895277"/>
              <a:gd name="connsiteX9" fmla="*/ 709575 w 1844910"/>
              <a:gd name="connsiteY9" fmla="*/ 149 h 895277"/>
              <a:gd name="connsiteX10" fmla="*/ 729968 w 1844910"/>
              <a:gd name="connsiteY10" fmla="*/ 8709 h 895277"/>
              <a:gd name="connsiteX11" fmla="*/ 766221 w 1844910"/>
              <a:gd name="connsiteY11" fmla="*/ 93301 h 895277"/>
              <a:gd name="connsiteX12" fmla="*/ 810531 w 1844910"/>
              <a:gd name="connsiteY12" fmla="*/ 230259 h 895277"/>
              <a:gd name="connsiteX13" fmla="*/ 915264 w 1844910"/>
              <a:gd name="connsiteY13" fmla="*/ 339020 h 895277"/>
              <a:gd name="connsiteX14" fmla="*/ 1140843 w 1844910"/>
              <a:gd name="connsiteY14" fmla="*/ 367218 h 895277"/>
              <a:gd name="connsiteX15" fmla="*/ 1483240 w 1844910"/>
              <a:gd name="connsiteY15" fmla="*/ 435697 h 895277"/>
              <a:gd name="connsiteX16" fmla="*/ 1813552 w 1844910"/>
              <a:gd name="connsiteY16" fmla="*/ 540430 h 895277"/>
              <a:gd name="connsiteX17" fmla="*/ 1844910 w 1844910"/>
              <a:gd name="connsiteY17" fmla="*/ 551719 h 895277"/>
              <a:gd name="connsiteX0" fmla="*/ 0 w 1844910"/>
              <a:gd name="connsiteY0" fmla="*/ 895277 h 895277"/>
              <a:gd name="connsiteX1" fmla="*/ 0 w 1844910"/>
              <a:gd name="connsiteY1" fmla="*/ 481999 h 895277"/>
              <a:gd name="connsiteX2" fmla="*/ 135935 w 1844910"/>
              <a:gd name="connsiteY2" fmla="*/ 443502 h 895277"/>
              <a:gd name="connsiteX3" fmla="*/ 270753 w 1844910"/>
              <a:gd name="connsiteY3" fmla="*/ 407500 h 895277"/>
              <a:gd name="connsiteX4" fmla="*/ 504389 w 1844910"/>
              <a:gd name="connsiteY4" fmla="*/ 355133 h 895277"/>
              <a:gd name="connsiteX5" fmla="*/ 609122 w 1844910"/>
              <a:gd name="connsiteY5" fmla="*/ 250400 h 895277"/>
              <a:gd name="connsiteX6" fmla="*/ 657460 w 1844910"/>
              <a:gd name="connsiteY6" fmla="*/ 97330 h 895277"/>
              <a:gd name="connsiteX7" fmla="*/ 689685 w 1844910"/>
              <a:gd name="connsiteY7" fmla="*/ 12736 h 895277"/>
              <a:gd name="connsiteX8" fmla="*/ 709575 w 1844910"/>
              <a:gd name="connsiteY8" fmla="*/ 149 h 895277"/>
              <a:gd name="connsiteX9" fmla="*/ 729968 w 1844910"/>
              <a:gd name="connsiteY9" fmla="*/ 8709 h 895277"/>
              <a:gd name="connsiteX10" fmla="*/ 766221 w 1844910"/>
              <a:gd name="connsiteY10" fmla="*/ 93301 h 895277"/>
              <a:gd name="connsiteX11" fmla="*/ 810531 w 1844910"/>
              <a:gd name="connsiteY11" fmla="*/ 230259 h 895277"/>
              <a:gd name="connsiteX12" fmla="*/ 915264 w 1844910"/>
              <a:gd name="connsiteY12" fmla="*/ 339020 h 895277"/>
              <a:gd name="connsiteX13" fmla="*/ 1140843 w 1844910"/>
              <a:gd name="connsiteY13" fmla="*/ 367218 h 895277"/>
              <a:gd name="connsiteX14" fmla="*/ 1483240 w 1844910"/>
              <a:gd name="connsiteY14" fmla="*/ 435697 h 895277"/>
              <a:gd name="connsiteX15" fmla="*/ 1813552 w 1844910"/>
              <a:gd name="connsiteY15" fmla="*/ 540430 h 895277"/>
              <a:gd name="connsiteX16" fmla="*/ 1844910 w 1844910"/>
              <a:gd name="connsiteY16" fmla="*/ 551719 h 895277"/>
              <a:gd name="connsiteX0" fmla="*/ 0 w 1844910"/>
              <a:gd name="connsiteY0" fmla="*/ 481999 h 551719"/>
              <a:gd name="connsiteX1" fmla="*/ 135935 w 1844910"/>
              <a:gd name="connsiteY1" fmla="*/ 443502 h 551719"/>
              <a:gd name="connsiteX2" fmla="*/ 270753 w 1844910"/>
              <a:gd name="connsiteY2" fmla="*/ 407500 h 551719"/>
              <a:gd name="connsiteX3" fmla="*/ 504389 w 1844910"/>
              <a:gd name="connsiteY3" fmla="*/ 355133 h 551719"/>
              <a:gd name="connsiteX4" fmla="*/ 609122 w 1844910"/>
              <a:gd name="connsiteY4" fmla="*/ 250400 h 551719"/>
              <a:gd name="connsiteX5" fmla="*/ 657460 w 1844910"/>
              <a:gd name="connsiteY5" fmla="*/ 97330 h 551719"/>
              <a:gd name="connsiteX6" fmla="*/ 689685 w 1844910"/>
              <a:gd name="connsiteY6" fmla="*/ 12736 h 551719"/>
              <a:gd name="connsiteX7" fmla="*/ 709575 w 1844910"/>
              <a:gd name="connsiteY7" fmla="*/ 149 h 551719"/>
              <a:gd name="connsiteX8" fmla="*/ 729968 w 1844910"/>
              <a:gd name="connsiteY8" fmla="*/ 8709 h 551719"/>
              <a:gd name="connsiteX9" fmla="*/ 766221 w 1844910"/>
              <a:gd name="connsiteY9" fmla="*/ 93301 h 551719"/>
              <a:gd name="connsiteX10" fmla="*/ 810531 w 1844910"/>
              <a:gd name="connsiteY10" fmla="*/ 230259 h 551719"/>
              <a:gd name="connsiteX11" fmla="*/ 915264 w 1844910"/>
              <a:gd name="connsiteY11" fmla="*/ 339020 h 551719"/>
              <a:gd name="connsiteX12" fmla="*/ 1140843 w 1844910"/>
              <a:gd name="connsiteY12" fmla="*/ 367218 h 551719"/>
              <a:gd name="connsiteX13" fmla="*/ 1483240 w 1844910"/>
              <a:gd name="connsiteY13" fmla="*/ 435697 h 551719"/>
              <a:gd name="connsiteX14" fmla="*/ 1813552 w 1844910"/>
              <a:gd name="connsiteY14" fmla="*/ 540430 h 551719"/>
              <a:gd name="connsiteX15" fmla="*/ 1844910 w 1844910"/>
              <a:gd name="connsiteY15" fmla="*/ 551719 h 55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4910" h="551719">
                <a:moveTo>
                  <a:pt x="0" y="481999"/>
                </a:move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749FBA-2DF8-732E-F382-43B158119744}"/>
              </a:ext>
            </a:extLst>
          </p:cNvPr>
          <p:cNvCxnSpPr>
            <a:cxnSpLocks/>
          </p:cNvCxnSpPr>
          <p:nvPr/>
        </p:nvCxnSpPr>
        <p:spPr>
          <a:xfrm>
            <a:off x="1113148" y="4703615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50798F-37AA-2EB6-4B3C-72A4C1A237B5}"/>
              </a:ext>
            </a:extLst>
          </p:cNvPr>
          <p:cNvCxnSpPr>
            <a:cxnSpLocks/>
          </p:cNvCxnSpPr>
          <p:nvPr/>
        </p:nvCxnSpPr>
        <p:spPr>
          <a:xfrm flipV="1">
            <a:off x="1113148" y="3575719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2C3803-CD03-1A6D-2B1C-0B10530C2DCE}"/>
              </a:ext>
            </a:extLst>
          </p:cNvPr>
          <p:cNvSpPr txBox="1"/>
          <p:nvPr/>
        </p:nvSpPr>
        <p:spPr>
          <a:xfrm>
            <a:off x="1007347" y="4721487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Alt hypothesis</a:t>
            </a:r>
            <a:r>
              <a:rPr lang="en-US" altLang="ko-KR" dirty="0"/>
              <a:t> (B+S)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D4150C-5FCD-70A4-78D9-1DCEED1352D6}"/>
              </a:ext>
            </a:extLst>
          </p:cNvPr>
          <p:cNvSpPr txBox="1"/>
          <p:nvPr/>
        </p:nvSpPr>
        <p:spPr>
          <a:xfrm>
            <a:off x="255305" y="5517888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the experiment result is not explainable under B with</a:t>
            </a:r>
          </a:p>
          <a:p>
            <a:r>
              <a:rPr lang="en-US" altLang="ko-KR" dirty="0"/>
              <a:t>statistical fluctuation but explainable under B+S (best fit),</a:t>
            </a:r>
          </a:p>
          <a:p>
            <a:r>
              <a:rPr lang="en-US" altLang="ko-KR" dirty="0"/>
              <a:t>then we may claim that we discovered a new physics signal.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D13C77-A9FD-34CC-F795-32655FAABFF6}"/>
              </a:ext>
            </a:extLst>
          </p:cNvPr>
          <p:cNvSpPr txBox="1"/>
          <p:nvPr/>
        </p:nvSpPr>
        <p:spPr>
          <a:xfrm>
            <a:off x="339263" y="3180522"/>
            <a:ext cx="235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(there is no NP resonance)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831BB1-0955-FA4C-4FDD-383149EF076E}"/>
              </a:ext>
            </a:extLst>
          </p:cNvPr>
          <p:cNvSpPr txBox="1"/>
          <p:nvPr/>
        </p:nvSpPr>
        <p:spPr>
          <a:xfrm>
            <a:off x="1039407" y="4978001"/>
            <a:ext cx="215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(there is NP resonance)</a:t>
            </a: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EA8A37-9D47-FD38-B161-50B08C7D4A2B}"/>
              </a:ext>
            </a:extLst>
          </p:cNvPr>
          <p:cNvSpPr txBox="1"/>
          <p:nvPr/>
        </p:nvSpPr>
        <p:spPr>
          <a:xfrm>
            <a:off x="6143421" y="3177807"/>
            <a:ext cx="322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(Breit-Wigner, no threshold channel)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B9E4B1-A712-2A8A-C2B7-F12AF1FC261B}"/>
              </a:ext>
            </a:extLst>
          </p:cNvPr>
          <p:cNvSpPr txBox="1"/>
          <p:nvPr/>
        </p:nvSpPr>
        <p:spPr>
          <a:xfrm>
            <a:off x="2884236" y="34841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5113304-24F7-554B-E043-CC53F516ECD5}"/>
              </a:ext>
            </a:extLst>
          </p:cNvPr>
          <p:cNvSpPr/>
          <p:nvPr/>
        </p:nvSpPr>
        <p:spPr>
          <a:xfrm>
            <a:off x="2755285" y="3463602"/>
            <a:ext cx="194294" cy="555891"/>
          </a:xfrm>
          <a:custGeom>
            <a:avLst/>
            <a:gdLst>
              <a:gd name="connsiteX0" fmla="*/ 0 w 194294"/>
              <a:gd name="connsiteY0" fmla="*/ 0 h 555891"/>
              <a:gd name="connsiteX1" fmla="*/ 177240 w 194294"/>
              <a:gd name="connsiteY1" fmla="*/ 249748 h 555891"/>
              <a:gd name="connsiteX2" fmla="*/ 177240 w 194294"/>
              <a:gd name="connsiteY2" fmla="*/ 555891 h 55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94" h="555891">
                <a:moveTo>
                  <a:pt x="0" y="0"/>
                </a:moveTo>
                <a:cubicBezTo>
                  <a:pt x="73850" y="78549"/>
                  <a:pt x="147700" y="157099"/>
                  <a:pt x="177240" y="249748"/>
                </a:cubicBezTo>
                <a:cubicBezTo>
                  <a:pt x="206780" y="342397"/>
                  <a:pt x="192010" y="449144"/>
                  <a:pt x="177240" y="555891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27D1C7-3BDE-B495-E436-B142DE864658}"/>
              </a:ext>
            </a:extLst>
          </p:cNvPr>
          <p:cNvSpPr txBox="1"/>
          <p:nvPr/>
        </p:nvSpPr>
        <p:spPr>
          <a:xfrm>
            <a:off x="6954945" y="290146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Null hypothesis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BE9E7E-9F3A-7F64-EF4C-24678A89EA7C}"/>
              </a:ext>
            </a:extLst>
          </p:cNvPr>
          <p:cNvSpPr txBox="1"/>
          <p:nvPr/>
        </p:nvSpPr>
        <p:spPr>
          <a:xfrm>
            <a:off x="402038" y="881904"/>
            <a:ext cx="529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Scenario 1: Discovering an NP resonance</a:t>
            </a:r>
            <a:endParaRPr lang="ko-KR" altLang="en-US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F5AFF6-2A2F-DE57-1F1E-2A669D1AB639}"/>
              </a:ext>
            </a:extLst>
          </p:cNvPr>
          <p:cNvSpPr txBox="1"/>
          <p:nvPr/>
        </p:nvSpPr>
        <p:spPr>
          <a:xfrm>
            <a:off x="6307612" y="885573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Scenario 2: Discovering a threshold channel</a:t>
            </a:r>
            <a:endParaRPr lang="ko-KR" altLang="en-US" sz="2400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8644787-C003-5EC0-ACA9-1D77C8859C8A}"/>
              </a:ext>
            </a:extLst>
          </p:cNvPr>
          <p:cNvSpPr/>
          <p:nvPr/>
        </p:nvSpPr>
        <p:spPr>
          <a:xfrm>
            <a:off x="6831150" y="1999139"/>
            <a:ext cx="1844910" cy="895277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4910" h="895277">
                <a:moveTo>
                  <a:pt x="709575" y="149"/>
                </a:move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  <a:lnTo>
                  <a:pt x="1844910" y="895277"/>
                </a:lnTo>
                <a:lnTo>
                  <a:pt x="0" y="895277"/>
                </a:lnTo>
                <a:lnTo>
                  <a:pt x="0" y="481999"/>
                </a:ln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AA7566C-469F-830E-627C-5D3E6AE8BF91}"/>
              </a:ext>
            </a:extLst>
          </p:cNvPr>
          <p:cNvSpPr/>
          <p:nvPr/>
        </p:nvSpPr>
        <p:spPr>
          <a:xfrm>
            <a:off x="6831150" y="1999138"/>
            <a:ext cx="1844910" cy="551719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1844910 w 1936350"/>
              <a:gd name="connsiteY0" fmla="*/ 895277 h 986717"/>
              <a:gd name="connsiteX1" fmla="*/ 0 w 1936350"/>
              <a:gd name="connsiteY1" fmla="*/ 895277 h 986717"/>
              <a:gd name="connsiteX2" fmla="*/ 0 w 1936350"/>
              <a:gd name="connsiteY2" fmla="*/ 481999 h 986717"/>
              <a:gd name="connsiteX3" fmla="*/ 135935 w 1936350"/>
              <a:gd name="connsiteY3" fmla="*/ 443502 h 986717"/>
              <a:gd name="connsiteX4" fmla="*/ 270753 w 1936350"/>
              <a:gd name="connsiteY4" fmla="*/ 407500 h 986717"/>
              <a:gd name="connsiteX5" fmla="*/ 504389 w 1936350"/>
              <a:gd name="connsiteY5" fmla="*/ 355133 h 986717"/>
              <a:gd name="connsiteX6" fmla="*/ 609122 w 1936350"/>
              <a:gd name="connsiteY6" fmla="*/ 250400 h 986717"/>
              <a:gd name="connsiteX7" fmla="*/ 657460 w 1936350"/>
              <a:gd name="connsiteY7" fmla="*/ 97330 h 986717"/>
              <a:gd name="connsiteX8" fmla="*/ 689685 w 1936350"/>
              <a:gd name="connsiteY8" fmla="*/ 12736 h 986717"/>
              <a:gd name="connsiteX9" fmla="*/ 709575 w 1936350"/>
              <a:gd name="connsiteY9" fmla="*/ 149 h 986717"/>
              <a:gd name="connsiteX10" fmla="*/ 729968 w 1936350"/>
              <a:gd name="connsiteY10" fmla="*/ 8709 h 986717"/>
              <a:gd name="connsiteX11" fmla="*/ 766221 w 1936350"/>
              <a:gd name="connsiteY11" fmla="*/ 93301 h 986717"/>
              <a:gd name="connsiteX12" fmla="*/ 810531 w 1936350"/>
              <a:gd name="connsiteY12" fmla="*/ 230259 h 986717"/>
              <a:gd name="connsiteX13" fmla="*/ 915264 w 1936350"/>
              <a:gd name="connsiteY13" fmla="*/ 339020 h 986717"/>
              <a:gd name="connsiteX14" fmla="*/ 1140843 w 1936350"/>
              <a:gd name="connsiteY14" fmla="*/ 367218 h 986717"/>
              <a:gd name="connsiteX15" fmla="*/ 1483240 w 1936350"/>
              <a:gd name="connsiteY15" fmla="*/ 435697 h 986717"/>
              <a:gd name="connsiteX16" fmla="*/ 1813552 w 1936350"/>
              <a:gd name="connsiteY16" fmla="*/ 540430 h 986717"/>
              <a:gd name="connsiteX17" fmla="*/ 1844910 w 1936350"/>
              <a:gd name="connsiteY17" fmla="*/ 551719 h 986717"/>
              <a:gd name="connsiteX18" fmla="*/ 1936350 w 1936350"/>
              <a:gd name="connsiteY18" fmla="*/ 986717 h 986717"/>
              <a:gd name="connsiteX0" fmla="*/ 1844910 w 1844910"/>
              <a:gd name="connsiteY0" fmla="*/ 895277 h 895277"/>
              <a:gd name="connsiteX1" fmla="*/ 0 w 1844910"/>
              <a:gd name="connsiteY1" fmla="*/ 895277 h 895277"/>
              <a:gd name="connsiteX2" fmla="*/ 0 w 1844910"/>
              <a:gd name="connsiteY2" fmla="*/ 481999 h 895277"/>
              <a:gd name="connsiteX3" fmla="*/ 135935 w 1844910"/>
              <a:gd name="connsiteY3" fmla="*/ 443502 h 895277"/>
              <a:gd name="connsiteX4" fmla="*/ 270753 w 1844910"/>
              <a:gd name="connsiteY4" fmla="*/ 407500 h 895277"/>
              <a:gd name="connsiteX5" fmla="*/ 504389 w 1844910"/>
              <a:gd name="connsiteY5" fmla="*/ 355133 h 895277"/>
              <a:gd name="connsiteX6" fmla="*/ 609122 w 1844910"/>
              <a:gd name="connsiteY6" fmla="*/ 250400 h 895277"/>
              <a:gd name="connsiteX7" fmla="*/ 657460 w 1844910"/>
              <a:gd name="connsiteY7" fmla="*/ 97330 h 895277"/>
              <a:gd name="connsiteX8" fmla="*/ 689685 w 1844910"/>
              <a:gd name="connsiteY8" fmla="*/ 12736 h 895277"/>
              <a:gd name="connsiteX9" fmla="*/ 709575 w 1844910"/>
              <a:gd name="connsiteY9" fmla="*/ 149 h 895277"/>
              <a:gd name="connsiteX10" fmla="*/ 729968 w 1844910"/>
              <a:gd name="connsiteY10" fmla="*/ 8709 h 895277"/>
              <a:gd name="connsiteX11" fmla="*/ 766221 w 1844910"/>
              <a:gd name="connsiteY11" fmla="*/ 93301 h 895277"/>
              <a:gd name="connsiteX12" fmla="*/ 810531 w 1844910"/>
              <a:gd name="connsiteY12" fmla="*/ 230259 h 895277"/>
              <a:gd name="connsiteX13" fmla="*/ 915264 w 1844910"/>
              <a:gd name="connsiteY13" fmla="*/ 339020 h 895277"/>
              <a:gd name="connsiteX14" fmla="*/ 1140843 w 1844910"/>
              <a:gd name="connsiteY14" fmla="*/ 367218 h 895277"/>
              <a:gd name="connsiteX15" fmla="*/ 1483240 w 1844910"/>
              <a:gd name="connsiteY15" fmla="*/ 435697 h 895277"/>
              <a:gd name="connsiteX16" fmla="*/ 1813552 w 1844910"/>
              <a:gd name="connsiteY16" fmla="*/ 540430 h 895277"/>
              <a:gd name="connsiteX17" fmla="*/ 1844910 w 1844910"/>
              <a:gd name="connsiteY17" fmla="*/ 551719 h 895277"/>
              <a:gd name="connsiteX0" fmla="*/ 0 w 1844910"/>
              <a:gd name="connsiteY0" fmla="*/ 895277 h 895277"/>
              <a:gd name="connsiteX1" fmla="*/ 0 w 1844910"/>
              <a:gd name="connsiteY1" fmla="*/ 481999 h 895277"/>
              <a:gd name="connsiteX2" fmla="*/ 135935 w 1844910"/>
              <a:gd name="connsiteY2" fmla="*/ 443502 h 895277"/>
              <a:gd name="connsiteX3" fmla="*/ 270753 w 1844910"/>
              <a:gd name="connsiteY3" fmla="*/ 407500 h 895277"/>
              <a:gd name="connsiteX4" fmla="*/ 504389 w 1844910"/>
              <a:gd name="connsiteY4" fmla="*/ 355133 h 895277"/>
              <a:gd name="connsiteX5" fmla="*/ 609122 w 1844910"/>
              <a:gd name="connsiteY5" fmla="*/ 250400 h 895277"/>
              <a:gd name="connsiteX6" fmla="*/ 657460 w 1844910"/>
              <a:gd name="connsiteY6" fmla="*/ 97330 h 895277"/>
              <a:gd name="connsiteX7" fmla="*/ 689685 w 1844910"/>
              <a:gd name="connsiteY7" fmla="*/ 12736 h 895277"/>
              <a:gd name="connsiteX8" fmla="*/ 709575 w 1844910"/>
              <a:gd name="connsiteY8" fmla="*/ 149 h 895277"/>
              <a:gd name="connsiteX9" fmla="*/ 729968 w 1844910"/>
              <a:gd name="connsiteY9" fmla="*/ 8709 h 895277"/>
              <a:gd name="connsiteX10" fmla="*/ 766221 w 1844910"/>
              <a:gd name="connsiteY10" fmla="*/ 93301 h 895277"/>
              <a:gd name="connsiteX11" fmla="*/ 810531 w 1844910"/>
              <a:gd name="connsiteY11" fmla="*/ 230259 h 895277"/>
              <a:gd name="connsiteX12" fmla="*/ 915264 w 1844910"/>
              <a:gd name="connsiteY12" fmla="*/ 339020 h 895277"/>
              <a:gd name="connsiteX13" fmla="*/ 1140843 w 1844910"/>
              <a:gd name="connsiteY13" fmla="*/ 367218 h 895277"/>
              <a:gd name="connsiteX14" fmla="*/ 1483240 w 1844910"/>
              <a:gd name="connsiteY14" fmla="*/ 435697 h 895277"/>
              <a:gd name="connsiteX15" fmla="*/ 1813552 w 1844910"/>
              <a:gd name="connsiteY15" fmla="*/ 540430 h 895277"/>
              <a:gd name="connsiteX16" fmla="*/ 1844910 w 1844910"/>
              <a:gd name="connsiteY16" fmla="*/ 551719 h 895277"/>
              <a:gd name="connsiteX0" fmla="*/ 0 w 1844910"/>
              <a:gd name="connsiteY0" fmla="*/ 481999 h 551719"/>
              <a:gd name="connsiteX1" fmla="*/ 135935 w 1844910"/>
              <a:gd name="connsiteY1" fmla="*/ 443502 h 551719"/>
              <a:gd name="connsiteX2" fmla="*/ 270753 w 1844910"/>
              <a:gd name="connsiteY2" fmla="*/ 407500 h 551719"/>
              <a:gd name="connsiteX3" fmla="*/ 504389 w 1844910"/>
              <a:gd name="connsiteY3" fmla="*/ 355133 h 551719"/>
              <a:gd name="connsiteX4" fmla="*/ 609122 w 1844910"/>
              <a:gd name="connsiteY4" fmla="*/ 250400 h 551719"/>
              <a:gd name="connsiteX5" fmla="*/ 657460 w 1844910"/>
              <a:gd name="connsiteY5" fmla="*/ 97330 h 551719"/>
              <a:gd name="connsiteX6" fmla="*/ 689685 w 1844910"/>
              <a:gd name="connsiteY6" fmla="*/ 12736 h 551719"/>
              <a:gd name="connsiteX7" fmla="*/ 709575 w 1844910"/>
              <a:gd name="connsiteY7" fmla="*/ 149 h 551719"/>
              <a:gd name="connsiteX8" fmla="*/ 729968 w 1844910"/>
              <a:gd name="connsiteY8" fmla="*/ 8709 h 551719"/>
              <a:gd name="connsiteX9" fmla="*/ 766221 w 1844910"/>
              <a:gd name="connsiteY9" fmla="*/ 93301 h 551719"/>
              <a:gd name="connsiteX10" fmla="*/ 810531 w 1844910"/>
              <a:gd name="connsiteY10" fmla="*/ 230259 h 551719"/>
              <a:gd name="connsiteX11" fmla="*/ 915264 w 1844910"/>
              <a:gd name="connsiteY11" fmla="*/ 339020 h 551719"/>
              <a:gd name="connsiteX12" fmla="*/ 1140843 w 1844910"/>
              <a:gd name="connsiteY12" fmla="*/ 367218 h 551719"/>
              <a:gd name="connsiteX13" fmla="*/ 1483240 w 1844910"/>
              <a:gd name="connsiteY13" fmla="*/ 435697 h 551719"/>
              <a:gd name="connsiteX14" fmla="*/ 1813552 w 1844910"/>
              <a:gd name="connsiteY14" fmla="*/ 540430 h 551719"/>
              <a:gd name="connsiteX15" fmla="*/ 1844910 w 1844910"/>
              <a:gd name="connsiteY15" fmla="*/ 551719 h 55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4910" h="551719">
                <a:moveTo>
                  <a:pt x="0" y="481999"/>
                </a:move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9F5CCF-B49F-418A-A3C3-FB4E4F97DB72}"/>
              </a:ext>
            </a:extLst>
          </p:cNvPr>
          <p:cNvCxnSpPr>
            <a:cxnSpLocks/>
          </p:cNvCxnSpPr>
          <p:nvPr/>
        </p:nvCxnSpPr>
        <p:spPr>
          <a:xfrm>
            <a:off x="6827967" y="2891191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2BF4DD-98AB-A032-8477-50C13E3EDB52}"/>
              </a:ext>
            </a:extLst>
          </p:cNvPr>
          <p:cNvCxnSpPr>
            <a:cxnSpLocks/>
          </p:cNvCxnSpPr>
          <p:nvPr/>
        </p:nvCxnSpPr>
        <p:spPr>
          <a:xfrm flipV="1">
            <a:off x="6827967" y="1763295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2A270A7-2BE5-3CD0-F3EA-028C83FA3856}"/>
              </a:ext>
            </a:extLst>
          </p:cNvPr>
          <p:cNvSpPr txBox="1"/>
          <p:nvPr/>
        </p:nvSpPr>
        <p:spPr>
          <a:xfrm>
            <a:off x="9411209" y="3177807"/>
            <a:ext cx="2713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(threshold channel loop effect)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171CDA-38CB-9A3A-8D3D-4B7849DBEB45}"/>
              </a:ext>
            </a:extLst>
          </p:cNvPr>
          <p:cNvSpPr txBox="1"/>
          <p:nvPr/>
        </p:nvSpPr>
        <p:spPr>
          <a:xfrm>
            <a:off x="10027100" y="290146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Alt hypothesis</a:t>
            </a:r>
            <a:endParaRPr lang="ko-KR" alt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84BA19E-023E-CD24-C296-9126EB2191A2}"/>
              </a:ext>
            </a:extLst>
          </p:cNvPr>
          <p:cNvSpPr/>
          <p:nvPr/>
        </p:nvSpPr>
        <p:spPr>
          <a:xfrm>
            <a:off x="9842413" y="2024757"/>
            <a:ext cx="1844910" cy="866433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528558 w 1844910"/>
              <a:gd name="connsiteY16" fmla="*/ 73161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37798 w 1844910"/>
              <a:gd name="connsiteY17" fmla="*/ 37436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4028 h 886569"/>
              <a:gd name="connsiteX19" fmla="*/ 709575 w 1844910"/>
              <a:gd name="connsiteY19" fmla="*/ 84089 h 886569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80564 h 886569"/>
              <a:gd name="connsiteX19" fmla="*/ 709575 w 1844910"/>
              <a:gd name="connsiteY19" fmla="*/ 84089 h 886569"/>
              <a:gd name="connsiteX0" fmla="*/ 709575 w 1844910"/>
              <a:gd name="connsiteY0" fmla="*/ 48459 h 887193"/>
              <a:gd name="connsiteX1" fmla="*/ 729968 w 1844910"/>
              <a:gd name="connsiteY1" fmla="*/ 625 h 887193"/>
              <a:gd name="connsiteX2" fmla="*/ 766221 w 1844910"/>
              <a:gd name="connsiteY2" fmla="*/ 85217 h 887193"/>
              <a:gd name="connsiteX3" fmla="*/ 810531 w 1844910"/>
              <a:gd name="connsiteY3" fmla="*/ 222175 h 887193"/>
              <a:gd name="connsiteX4" fmla="*/ 915264 w 1844910"/>
              <a:gd name="connsiteY4" fmla="*/ 330936 h 887193"/>
              <a:gd name="connsiteX5" fmla="*/ 1140843 w 1844910"/>
              <a:gd name="connsiteY5" fmla="*/ 359134 h 887193"/>
              <a:gd name="connsiteX6" fmla="*/ 1483240 w 1844910"/>
              <a:gd name="connsiteY6" fmla="*/ 427613 h 887193"/>
              <a:gd name="connsiteX7" fmla="*/ 1813552 w 1844910"/>
              <a:gd name="connsiteY7" fmla="*/ 532346 h 887193"/>
              <a:gd name="connsiteX8" fmla="*/ 1844910 w 1844910"/>
              <a:gd name="connsiteY8" fmla="*/ 543635 h 887193"/>
              <a:gd name="connsiteX9" fmla="*/ 1844910 w 1844910"/>
              <a:gd name="connsiteY9" fmla="*/ 887193 h 887193"/>
              <a:gd name="connsiteX10" fmla="*/ 0 w 1844910"/>
              <a:gd name="connsiteY10" fmla="*/ 887193 h 887193"/>
              <a:gd name="connsiteX11" fmla="*/ 0 w 1844910"/>
              <a:gd name="connsiteY11" fmla="*/ 473915 h 887193"/>
              <a:gd name="connsiteX12" fmla="*/ 135935 w 1844910"/>
              <a:gd name="connsiteY12" fmla="*/ 435418 h 887193"/>
              <a:gd name="connsiteX13" fmla="*/ 270753 w 1844910"/>
              <a:gd name="connsiteY13" fmla="*/ 399416 h 887193"/>
              <a:gd name="connsiteX14" fmla="*/ 504389 w 1844910"/>
              <a:gd name="connsiteY14" fmla="*/ 347049 h 887193"/>
              <a:gd name="connsiteX15" fmla="*/ 593009 w 1844910"/>
              <a:gd name="connsiteY15" fmla="*/ 242316 h 887193"/>
              <a:gd name="connsiteX16" fmla="*/ 641348 w 1844910"/>
              <a:gd name="connsiteY16" fmla="*/ 32851 h 887193"/>
              <a:gd name="connsiteX17" fmla="*/ 637798 w 1844910"/>
              <a:gd name="connsiteY17" fmla="*/ 29352 h 887193"/>
              <a:gd name="connsiteX18" fmla="*/ 689685 w 1844910"/>
              <a:gd name="connsiteY18" fmla="*/ 81188 h 887193"/>
              <a:gd name="connsiteX19" fmla="*/ 709575 w 1844910"/>
              <a:gd name="connsiteY19" fmla="*/ 48459 h 887193"/>
              <a:gd name="connsiteX0" fmla="*/ 709575 w 1844910"/>
              <a:gd name="connsiteY0" fmla="*/ 52444 h 891178"/>
              <a:gd name="connsiteX1" fmla="*/ 750109 w 1844910"/>
              <a:gd name="connsiteY1" fmla="*/ 582 h 891178"/>
              <a:gd name="connsiteX2" fmla="*/ 766221 w 1844910"/>
              <a:gd name="connsiteY2" fmla="*/ 89202 h 891178"/>
              <a:gd name="connsiteX3" fmla="*/ 810531 w 1844910"/>
              <a:gd name="connsiteY3" fmla="*/ 226160 h 891178"/>
              <a:gd name="connsiteX4" fmla="*/ 915264 w 1844910"/>
              <a:gd name="connsiteY4" fmla="*/ 334921 h 891178"/>
              <a:gd name="connsiteX5" fmla="*/ 1140843 w 1844910"/>
              <a:gd name="connsiteY5" fmla="*/ 363119 h 891178"/>
              <a:gd name="connsiteX6" fmla="*/ 1483240 w 1844910"/>
              <a:gd name="connsiteY6" fmla="*/ 431598 h 891178"/>
              <a:gd name="connsiteX7" fmla="*/ 1813552 w 1844910"/>
              <a:gd name="connsiteY7" fmla="*/ 536331 h 891178"/>
              <a:gd name="connsiteX8" fmla="*/ 1844910 w 1844910"/>
              <a:gd name="connsiteY8" fmla="*/ 547620 h 891178"/>
              <a:gd name="connsiteX9" fmla="*/ 1844910 w 1844910"/>
              <a:gd name="connsiteY9" fmla="*/ 891178 h 891178"/>
              <a:gd name="connsiteX10" fmla="*/ 0 w 1844910"/>
              <a:gd name="connsiteY10" fmla="*/ 891178 h 891178"/>
              <a:gd name="connsiteX11" fmla="*/ 0 w 1844910"/>
              <a:gd name="connsiteY11" fmla="*/ 477900 h 891178"/>
              <a:gd name="connsiteX12" fmla="*/ 135935 w 1844910"/>
              <a:gd name="connsiteY12" fmla="*/ 439403 h 891178"/>
              <a:gd name="connsiteX13" fmla="*/ 270753 w 1844910"/>
              <a:gd name="connsiteY13" fmla="*/ 403401 h 891178"/>
              <a:gd name="connsiteX14" fmla="*/ 504389 w 1844910"/>
              <a:gd name="connsiteY14" fmla="*/ 351034 h 891178"/>
              <a:gd name="connsiteX15" fmla="*/ 593009 w 1844910"/>
              <a:gd name="connsiteY15" fmla="*/ 246301 h 891178"/>
              <a:gd name="connsiteX16" fmla="*/ 641348 w 1844910"/>
              <a:gd name="connsiteY16" fmla="*/ 36836 h 891178"/>
              <a:gd name="connsiteX17" fmla="*/ 637798 w 1844910"/>
              <a:gd name="connsiteY17" fmla="*/ 33337 h 891178"/>
              <a:gd name="connsiteX18" fmla="*/ 689685 w 1844910"/>
              <a:gd name="connsiteY18" fmla="*/ 85173 h 891178"/>
              <a:gd name="connsiteX19" fmla="*/ 709575 w 1844910"/>
              <a:gd name="connsiteY19" fmla="*/ 52444 h 891178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10531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69544 w 1844910"/>
              <a:gd name="connsiteY18" fmla="*/ 85291 h 891296"/>
              <a:gd name="connsiteX19" fmla="*/ 709575 w 1844910"/>
              <a:gd name="connsiteY19" fmla="*/ 52562 h 891296"/>
              <a:gd name="connsiteX0" fmla="*/ 725688 w 1844910"/>
              <a:gd name="connsiteY0" fmla="*/ 76118 h 890683"/>
              <a:gd name="connsiteX1" fmla="*/ 750109 w 1844910"/>
              <a:gd name="connsiteY1" fmla="*/ 87 h 890683"/>
              <a:gd name="connsiteX2" fmla="*/ 794418 w 1844910"/>
              <a:gd name="connsiteY2" fmla="*/ 92735 h 890683"/>
              <a:gd name="connsiteX3" fmla="*/ 830672 w 1844910"/>
              <a:gd name="connsiteY3" fmla="*/ 225665 h 890683"/>
              <a:gd name="connsiteX4" fmla="*/ 915264 w 1844910"/>
              <a:gd name="connsiteY4" fmla="*/ 334426 h 890683"/>
              <a:gd name="connsiteX5" fmla="*/ 1140843 w 1844910"/>
              <a:gd name="connsiteY5" fmla="*/ 362624 h 890683"/>
              <a:gd name="connsiteX6" fmla="*/ 1483240 w 1844910"/>
              <a:gd name="connsiteY6" fmla="*/ 431103 h 890683"/>
              <a:gd name="connsiteX7" fmla="*/ 1813552 w 1844910"/>
              <a:gd name="connsiteY7" fmla="*/ 535836 h 890683"/>
              <a:gd name="connsiteX8" fmla="*/ 1844910 w 1844910"/>
              <a:gd name="connsiteY8" fmla="*/ 547125 h 890683"/>
              <a:gd name="connsiteX9" fmla="*/ 1844910 w 1844910"/>
              <a:gd name="connsiteY9" fmla="*/ 890683 h 890683"/>
              <a:gd name="connsiteX10" fmla="*/ 0 w 1844910"/>
              <a:gd name="connsiteY10" fmla="*/ 890683 h 890683"/>
              <a:gd name="connsiteX11" fmla="*/ 0 w 1844910"/>
              <a:gd name="connsiteY11" fmla="*/ 477405 h 890683"/>
              <a:gd name="connsiteX12" fmla="*/ 135935 w 1844910"/>
              <a:gd name="connsiteY12" fmla="*/ 438908 h 890683"/>
              <a:gd name="connsiteX13" fmla="*/ 270753 w 1844910"/>
              <a:gd name="connsiteY13" fmla="*/ 402906 h 890683"/>
              <a:gd name="connsiteX14" fmla="*/ 504389 w 1844910"/>
              <a:gd name="connsiteY14" fmla="*/ 350539 h 890683"/>
              <a:gd name="connsiteX15" fmla="*/ 593009 w 1844910"/>
              <a:gd name="connsiteY15" fmla="*/ 245806 h 890683"/>
              <a:gd name="connsiteX16" fmla="*/ 641348 w 1844910"/>
              <a:gd name="connsiteY16" fmla="*/ 36341 h 890683"/>
              <a:gd name="connsiteX17" fmla="*/ 637798 w 1844910"/>
              <a:gd name="connsiteY17" fmla="*/ 32842 h 890683"/>
              <a:gd name="connsiteX18" fmla="*/ 669544 w 1844910"/>
              <a:gd name="connsiteY18" fmla="*/ 84678 h 890683"/>
              <a:gd name="connsiteX19" fmla="*/ 725688 w 1844910"/>
              <a:gd name="connsiteY19" fmla="*/ 76118 h 890683"/>
              <a:gd name="connsiteX0" fmla="*/ 725688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25688 w 1844910"/>
              <a:gd name="connsiteY19" fmla="*/ 76115 h 890680"/>
              <a:gd name="connsiteX0" fmla="*/ 713604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13604 w 1844910"/>
              <a:gd name="connsiteY19" fmla="*/ 76115 h 890680"/>
              <a:gd name="connsiteX0" fmla="*/ 713604 w 1844910"/>
              <a:gd name="connsiteY0" fmla="*/ 51981 h 866546"/>
              <a:gd name="connsiteX1" fmla="*/ 754138 w 1844910"/>
              <a:gd name="connsiteY1" fmla="*/ 119 h 866546"/>
              <a:gd name="connsiteX2" fmla="*/ 794418 w 1844910"/>
              <a:gd name="connsiteY2" fmla="*/ 68598 h 866546"/>
              <a:gd name="connsiteX3" fmla="*/ 830672 w 1844910"/>
              <a:gd name="connsiteY3" fmla="*/ 201528 h 866546"/>
              <a:gd name="connsiteX4" fmla="*/ 915264 w 1844910"/>
              <a:gd name="connsiteY4" fmla="*/ 310289 h 866546"/>
              <a:gd name="connsiteX5" fmla="*/ 1140843 w 1844910"/>
              <a:gd name="connsiteY5" fmla="*/ 338487 h 866546"/>
              <a:gd name="connsiteX6" fmla="*/ 1483240 w 1844910"/>
              <a:gd name="connsiteY6" fmla="*/ 406966 h 866546"/>
              <a:gd name="connsiteX7" fmla="*/ 1813552 w 1844910"/>
              <a:gd name="connsiteY7" fmla="*/ 511699 h 866546"/>
              <a:gd name="connsiteX8" fmla="*/ 1844910 w 1844910"/>
              <a:gd name="connsiteY8" fmla="*/ 522988 h 866546"/>
              <a:gd name="connsiteX9" fmla="*/ 1844910 w 1844910"/>
              <a:gd name="connsiteY9" fmla="*/ 866546 h 866546"/>
              <a:gd name="connsiteX10" fmla="*/ 0 w 1844910"/>
              <a:gd name="connsiteY10" fmla="*/ 866546 h 866546"/>
              <a:gd name="connsiteX11" fmla="*/ 0 w 1844910"/>
              <a:gd name="connsiteY11" fmla="*/ 453268 h 866546"/>
              <a:gd name="connsiteX12" fmla="*/ 135935 w 1844910"/>
              <a:gd name="connsiteY12" fmla="*/ 414771 h 866546"/>
              <a:gd name="connsiteX13" fmla="*/ 270753 w 1844910"/>
              <a:gd name="connsiteY13" fmla="*/ 378769 h 866546"/>
              <a:gd name="connsiteX14" fmla="*/ 504389 w 1844910"/>
              <a:gd name="connsiteY14" fmla="*/ 326402 h 866546"/>
              <a:gd name="connsiteX15" fmla="*/ 593009 w 1844910"/>
              <a:gd name="connsiteY15" fmla="*/ 221669 h 866546"/>
              <a:gd name="connsiteX16" fmla="*/ 641348 w 1844910"/>
              <a:gd name="connsiteY16" fmla="*/ 12204 h 866546"/>
              <a:gd name="connsiteX17" fmla="*/ 637798 w 1844910"/>
              <a:gd name="connsiteY17" fmla="*/ 8705 h 866546"/>
              <a:gd name="connsiteX18" fmla="*/ 669544 w 1844910"/>
              <a:gd name="connsiteY18" fmla="*/ 48457 h 866546"/>
              <a:gd name="connsiteX19" fmla="*/ 713604 w 1844910"/>
              <a:gd name="connsiteY19" fmla="*/ 51981 h 866546"/>
              <a:gd name="connsiteX0" fmla="*/ 713604 w 1844910"/>
              <a:gd name="connsiteY0" fmla="*/ 52434 h 866999"/>
              <a:gd name="connsiteX1" fmla="*/ 754138 w 1844910"/>
              <a:gd name="connsiteY1" fmla="*/ 572 h 866999"/>
              <a:gd name="connsiteX2" fmla="*/ 794418 w 1844910"/>
              <a:gd name="connsiteY2" fmla="*/ 36826 h 866999"/>
              <a:gd name="connsiteX3" fmla="*/ 830672 w 1844910"/>
              <a:gd name="connsiteY3" fmla="*/ 201981 h 866999"/>
              <a:gd name="connsiteX4" fmla="*/ 915264 w 1844910"/>
              <a:gd name="connsiteY4" fmla="*/ 310742 h 866999"/>
              <a:gd name="connsiteX5" fmla="*/ 1140843 w 1844910"/>
              <a:gd name="connsiteY5" fmla="*/ 338940 h 866999"/>
              <a:gd name="connsiteX6" fmla="*/ 1483240 w 1844910"/>
              <a:gd name="connsiteY6" fmla="*/ 407419 h 866999"/>
              <a:gd name="connsiteX7" fmla="*/ 1813552 w 1844910"/>
              <a:gd name="connsiteY7" fmla="*/ 512152 h 866999"/>
              <a:gd name="connsiteX8" fmla="*/ 1844910 w 1844910"/>
              <a:gd name="connsiteY8" fmla="*/ 523441 h 866999"/>
              <a:gd name="connsiteX9" fmla="*/ 1844910 w 1844910"/>
              <a:gd name="connsiteY9" fmla="*/ 866999 h 866999"/>
              <a:gd name="connsiteX10" fmla="*/ 0 w 1844910"/>
              <a:gd name="connsiteY10" fmla="*/ 866999 h 866999"/>
              <a:gd name="connsiteX11" fmla="*/ 0 w 1844910"/>
              <a:gd name="connsiteY11" fmla="*/ 453721 h 866999"/>
              <a:gd name="connsiteX12" fmla="*/ 135935 w 1844910"/>
              <a:gd name="connsiteY12" fmla="*/ 415224 h 866999"/>
              <a:gd name="connsiteX13" fmla="*/ 270753 w 1844910"/>
              <a:gd name="connsiteY13" fmla="*/ 379222 h 866999"/>
              <a:gd name="connsiteX14" fmla="*/ 504389 w 1844910"/>
              <a:gd name="connsiteY14" fmla="*/ 326855 h 866999"/>
              <a:gd name="connsiteX15" fmla="*/ 593009 w 1844910"/>
              <a:gd name="connsiteY15" fmla="*/ 222122 h 866999"/>
              <a:gd name="connsiteX16" fmla="*/ 641348 w 1844910"/>
              <a:gd name="connsiteY16" fmla="*/ 12657 h 866999"/>
              <a:gd name="connsiteX17" fmla="*/ 637798 w 1844910"/>
              <a:gd name="connsiteY17" fmla="*/ 9158 h 866999"/>
              <a:gd name="connsiteX18" fmla="*/ 669544 w 1844910"/>
              <a:gd name="connsiteY18" fmla="*/ 48910 h 866999"/>
              <a:gd name="connsiteX19" fmla="*/ 713604 w 1844910"/>
              <a:gd name="connsiteY19" fmla="*/ 52434 h 866999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9544 w 1844910"/>
              <a:gd name="connsiteY18" fmla="*/ 48701 h 866790"/>
              <a:gd name="connsiteX19" fmla="*/ 713604 w 1844910"/>
              <a:gd name="connsiteY19" fmla="*/ 52225 h 866790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5516 w 1844910"/>
              <a:gd name="connsiteY18" fmla="*/ 36616 h 866790"/>
              <a:gd name="connsiteX19" fmla="*/ 713604 w 1844910"/>
              <a:gd name="connsiteY19" fmla="*/ 52225 h 866790"/>
              <a:gd name="connsiteX0" fmla="*/ 713604 w 1844910"/>
              <a:gd name="connsiteY0" fmla="*/ 12569 h 867416"/>
              <a:gd name="connsiteX1" fmla="*/ 754138 w 1844910"/>
              <a:gd name="connsiteY1" fmla="*/ 989 h 867416"/>
              <a:gd name="connsiteX2" fmla="*/ 794418 w 1844910"/>
              <a:gd name="connsiteY2" fmla="*/ 37243 h 867416"/>
              <a:gd name="connsiteX3" fmla="*/ 834700 w 1844910"/>
              <a:gd name="connsiteY3" fmla="*/ 166144 h 867416"/>
              <a:gd name="connsiteX4" fmla="*/ 915264 w 1844910"/>
              <a:gd name="connsiteY4" fmla="*/ 311159 h 867416"/>
              <a:gd name="connsiteX5" fmla="*/ 1140843 w 1844910"/>
              <a:gd name="connsiteY5" fmla="*/ 339357 h 867416"/>
              <a:gd name="connsiteX6" fmla="*/ 1483240 w 1844910"/>
              <a:gd name="connsiteY6" fmla="*/ 407836 h 867416"/>
              <a:gd name="connsiteX7" fmla="*/ 1813552 w 1844910"/>
              <a:gd name="connsiteY7" fmla="*/ 512569 h 867416"/>
              <a:gd name="connsiteX8" fmla="*/ 1844910 w 1844910"/>
              <a:gd name="connsiteY8" fmla="*/ 523858 h 867416"/>
              <a:gd name="connsiteX9" fmla="*/ 1844910 w 1844910"/>
              <a:gd name="connsiteY9" fmla="*/ 867416 h 867416"/>
              <a:gd name="connsiteX10" fmla="*/ 0 w 1844910"/>
              <a:gd name="connsiteY10" fmla="*/ 867416 h 867416"/>
              <a:gd name="connsiteX11" fmla="*/ 0 w 1844910"/>
              <a:gd name="connsiteY11" fmla="*/ 454138 h 867416"/>
              <a:gd name="connsiteX12" fmla="*/ 135935 w 1844910"/>
              <a:gd name="connsiteY12" fmla="*/ 415641 h 867416"/>
              <a:gd name="connsiteX13" fmla="*/ 270753 w 1844910"/>
              <a:gd name="connsiteY13" fmla="*/ 379639 h 867416"/>
              <a:gd name="connsiteX14" fmla="*/ 504389 w 1844910"/>
              <a:gd name="connsiteY14" fmla="*/ 327272 h 867416"/>
              <a:gd name="connsiteX15" fmla="*/ 593009 w 1844910"/>
              <a:gd name="connsiteY15" fmla="*/ 222539 h 867416"/>
              <a:gd name="connsiteX16" fmla="*/ 641348 w 1844910"/>
              <a:gd name="connsiteY16" fmla="*/ 13074 h 867416"/>
              <a:gd name="connsiteX17" fmla="*/ 637798 w 1844910"/>
              <a:gd name="connsiteY17" fmla="*/ 9575 h 867416"/>
              <a:gd name="connsiteX18" fmla="*/ 665516 w 1844910"/>
              <a:gd name="connsiteY18" fmla="*/ 37242 h 867416"/>
              <a:gd name="connsiteX19" fmla="*/ 713604 w 1844910"/>
              <a:gd name="connsiteY19" fmla="*/ 12569 h 867416"/>
              <a:gd name="connsiteX0" fmla="*/ 713604 w 1844910"/>
              <a:gd name="connsiteY0" fmla="*/ 13110 h 867957"/>
              <a:gd name="connsiteX1" fmla="*/ 754138 w 1844910"/>
              <a:gd name="connsiteY1" fmla="*/ 1530 h 867957"/>
              <a:gd name="connsiteX2" fmla="*/ 794418 w 1844910"/>
              <a:gd name="connsiteY2" fmla="*/ 37784 h 867957"/>
              <a:gd name="connsiteX3" fmla="*/ 834700 w 1844910"/>
              <a:gd name="connsiteY3" fmla="*/ 166685 h 867957"/>
              <a:gd name="connsiteX4" fmla="*/ 915264 w 1844910"/>
              <a:gd name="connsiteY4" fmla="*/ 311700 h 867957"/>
              <a:gd name="connsiteX5" fmla="*/ 1140843 w 1844910"/>
              <a:gd name="connsiteY5" fmla="*/ 339898 h 867957"/>
              <a:gd name="connsiteX6" fmla="*/ 1483240 w 1844910"/>
              <a:gd name="connsiteY6" fmla="*/ 408377 h 867957"/>
              <a:gd name="connsiteX7" fmla="*/ 1813552 w 1844910"/>
              <a:gd name="connsiteY7" fmla="*/ 513110 h 867957"/>
              <a:gd name="connsiteX8" fmla="*/ 1844910 w 1844910"/>
              <a:gd name="connsiteY8" fmla="*/ 524399 h 867957"/>
              <a:gd name="connsiteX9" fmla="*/ 1844910 w 1844910"/>
              <a:gd name="connsiteY9" fmla="*/ 867957 h 867957"/>
              <a:gd name="connsiteX10" fmla="*/ 0 w 1844910"/>
              <a:gd name="connsiteY10" fmla="*/ 867957 h 867957"/>
              <a:gd name="connsiteX11" fmla="*/ 0 w 1844910"/>
              <a:gd name="connsiteY11" fmla="*/ 454679 h 867957"/>
              <a:gd name="connsiteX12" fmla="*/ 135935 w 1844910"/>
              <a:gd name="connsiteY12" fmla="*/ 416182 h 867957"/>
              <a:gd name="connsiteX13" fmla="*/ 270753 w 1844910"/>
              <a:gd name="connsiteY13" fmla="*/ 380180 h 867957"/>
              <a:gd name="connsiteX14" fmla="*/ 504389 w 1844910"/>
              <a:gd name="connsiteY14" fmla="*/ 327813 h 867957"/>
              <a:gd name="connsiteX15" fmla="*/ 593009 w 1844910"/>
              <a:gd name="connsiteY15" fmla="*/ 223080 h 867957"/>
              <a:gd name="connsiteX16" fmla="*/ 641348 w 1844910"/>
              <a:gd name="connsiteY16" fmla="*/ 13615 h 867957"/>
              <a:gd name="connsiteX17" fmla="*/ 637798 w 1844910"/>
              <a:gd name="connsiteY17" fmla="*/ 10116 h 867957"/>
              <a:gd name="connsiteX18" fmla="*/ 685657 w 1844910"/>
              <a:gd name="connsiteY18" fmla="*/ 70009 h 867957"/>
              <a:gd name="connsiteX19" fmla="*/ 713604 w 1844910"/>
              <a:gd name="connsiteY19" fmla="*/ 13110 h 867957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85657 w 1844910"/>
              <a:gd name="connsiteY18" fmla="*/ 70013 h 867961"/>
              <a:gd name="connsiteX19" fmla="*/ 733745 w 1844910"/>
              <a:gd name="connsiteY19" fmla="*/ 77565 h 867961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33745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13604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69544 w 1844910"/>
              <a:gd name="connsiteY18" fmla="*/ 57928 h 867961"/>
              <a:gd name="connsiteX19" fmla="*/ 713604 w 1844910"/>
              <a:gd name="connsiteY19" fmla="*/ 77565 h 867961"/>
              <a:gd name="connsiteX0" fmla="*/ 713604 w 1844910"/>
              <a:gd name="connsiteY0" fmla="*/ 148929 h 939325"/>
              <a:gd name="connsiteX1" fmla="*/ 754138 w 1844910"/>
              <a:gd name="connsiteY1" fmla="*/ 72898 h 939325"/>
              <a:gd name="connsiteX2" fmla="*/ 794418 w 1844910"/>
              <a:gd name="connsiteY2" fmla="*/ 109152 h 939325"/>
              <a:gd name="connsiteX3" fmla="*/ 834700 w 1844910"/>
              <a:gd name="connsiteY3" fmla="*/ 238053 h 939325"/>
              <a:gd name="connsiteX4" fmla="*/ 915264 w 1844910"/>
              <a:gd name="connsiteY4" fmla="*/ 383068 h 939325"/>
              <a:gd name="connsiteX5" fmla="*/ 1140843 w 1844910"/>
              <a:gd name="connsiteY5" fmla="*/ 411266 h 939325"/>
              <a:gd name="connsiteX6" fmla="*/ 1483240 w 1844910"/>
              <a:gd name="connsiteY6" fmla="*/ 479745 h 939325"/>
              <a:gd name="connsiteX7" fmla="*/ 1813552 w 1844910"/>
              <a:gd name="connsiteY7" fmla="*/ 584478 h 939325"/>
              <a:gd name="connsiteX8" fmla="*/ 1844910 w 1844910"/>
              <a:gd name="connsiteY8" fmla="*/ 595767 h 939325"/>
              <a:gd name="connsiteX9" fmla="*/ 1844910 w 1844910"/>
              <a:gd name="connsiteY9" fmla="*/ 939325 h 939325"/>
              <a:gd name="connsiteX10" fmla="*/ 0 w 1844910"/>
              <a:gd name="connsiteY10" fmla="*/ 939325 h 939325"/>
              <a:gd name="connsiteX11" fmla="*/ 0 w 1844910"/>
              <a:gd name="connsiteY11" fmla="*/ 526047 h 939325"/>
              <a:gd name="connsiteX12" fmla="*/ 135935 w 1844910"/>
              <a:gd name="connsiteY12" fmla="*/ 487550 h 939325"/>
              <a:gd name="connsiteX13" fmla="*/ 270753 w 1844910"/>
              <a:gd name="connsiteY13" fmla="*/ 451548 h 939325"/>
              <a:gd name="connsiteX14" fmla="*/ 504389 w 1844910"/>
              <a:gd name="connsiteY14" fmla="*/ 399181 h 939325"/>
              <a:gd name="connsiteX15" fmla="*/ 593009 w 1844910"/>
              <a:gd name="connsiteY15" fmla="*/ 294448 h 939325"/>
              <a:gd name="connsiteX16" fmla="*/ 641348 w 1844910"/>
              <a:gd name="connsiteY16" fmla="*/ 84983 h 939325"/>
              <a:gd name="connsiteX17" fmla="*/ 678080 w 1844910"/>
              <a:gd name="connsiteY17" fmla="*/ 920 h 939325"/>
              <a:gd name="connsiteX18" fmla="*/ 669544 w 1844910"/>
              <a:gd name="connsiteY18" fmla="*/ 129292 h 939325"/>
              <a:gd name="connsiteX19" fmla="*/ 713604 w 1844910"/>
              <a:gd name="connsiteY19" fmla="*/ 148929 h 939325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69544 w 1844910"/>
              <a:gd name="connsiteY18" fmla="*/ 57929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57459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38318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69544 w 1844910"/>
              <a:gd name="connsiteY18" fmla="*/ 37788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42346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3 w 1844910"/>
              <a:gd name="connsiteY17" fmla="*/ 14149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9922 w 1844910"/>
              <a:gd name="connsiteY18" fmla="*/ 88546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8760 h 874416"/>
              <a:gd name="connsiteX1" fmla="*/ 754138 w 1844910"/>
              <a:gd name="connsiteY1" fmla="*/ 7989 h 874416"/>
              <a:gd name="connsiteX2" fmla="*/ 794418 w 1844910"/>
              <a:gd name="connsiteY2" fmla="*/ 44243 h 874416"/>
              <a:gd name="connsiteX3" fmla="*/ 834700 w 1844910"/>
              <a:gd name="connsiteY3" fmla="*/ 173144 h 874416"/>
              <a:gd name="connsiteX4" fmla="*/ 915264 w 1844910"/>
              <a:gd name="connsiteY4" fmla="*/ 318159 h 874416"/>
              <a:gd name="connsiteX5" fmla="*/ 1140843 w 1844910"/>
              <a:gd name="connsiteY5" fmla="*/ 346357 h 874416"/>
              <a:gd name="connsiteX6" fmla="*/ 1483240 w 1844910"/>
              <a:gd name="connsiteY6" fmla="*/ 414836 h 874416"/>
              <a:gd name="connsiteX7" fmla="*/ 1813552 w 1844910"/>
              <a:gd name="connsiteY7" fmla="*/ 519569 h 874416"/>
              <a:gd name="connsiteX8" fmla="*/ 1844910 w 1844910"/>
              <a:gd name="connsiteY8" fmla="*/ 530858 h 874416"/>
              <a:gd name="connsiteX9" fmla="*/ 1844910 w 1844910"/>
              <a:gd name="connsiteY9" fmla="*/ 874416 h 874416"/>
              <a:gd name="connsiteX10" fmla="*/ 0 w 1844910"/>
              <a:gd name="connsiteY10" fmla="*/ 874416 h 874416"/>
              <a:gd name="connsiteX11" fmla="*/ 0 w 1844910"/>
              <a:gd name="connsiteY11" fmla="*/ 461138 h 874416"/>
              <a:gd name="connsiteX12" fmla="*/ 135935 w 1844910"/>
              <a:gd name="connsiteY12" fmla="*/ 422641 h 874416"/>
              <a:gd name="connsiteX13" fmla="*/ 270753 w 1844910"/>
              <a:gd name="connsiteY13" fmla="*/ 386639 h 874416"/>
              <a:gd name="connsiteX14" fmla="*/ 504389 w 1844910"/>
              <a:gd name="connsiteY14" fmla="*/ 334272 h 874416"/>
              <a:gd name="connsiteX15" fmla="*/ 593009 w 1844910"/>
              <a:gd name="connsiteY15" fmla="*/ 229539 h 874416"/>
              <a:gd name="connsiteX16" fmla="*/ 641348 w 1844910"/>
              <a:gd name="connsiteY16" fmla="*/ 20074 h 874416"/>
              <a:gd name="connsiteX17" fmla="*/ 676870 w 1844910"/>
              <a:gd name="connsiteY17" fmla="*/ 1553 h 874416"/>
              <a:gd name="connsiteX18" fmla="*/ 670397 w 1844910"/>
              <a:gd name="connsiteY18" fmla="*/ 84524 h 874416"/>
              <a:gd name="connsiteX19" fmla="*/ 705667 w 1844910"/>
              <a:gd name="connsiteY19" fmla="*/ 68760 h 874416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9493 h 885149"/>
              <a:gd name="connsiteX1" fmla="*/ 754138 w 1844910"/>
              <a:gd name="connsiteY1" fmla="*/ 18722 h 885149"/>
              <a:gd name="connsiteX2" fmla="*/ 794418 w 1844910"/>
              <a:gd name="connsiteY2" fmla="*/ 54976 h 885149"/>
              <a:gd name="connsiteX3" fmla="*/ 834700 w 1844910"/>
              <a:gd name="connsiteY3" fmla="*/ 183877 h 885149"/>
              <a:gd name="connsiteX4" fmla="*/ 915264 w 1844910"/>
              <a:gd name="connsiteY4" fmla="*/ 328892 h 885149"/>
              <a:gd name="connsiteX5" fmla="*/ 1140843 w 1844910"/>
              <a:gd name="connsiteY5" fmla="*/ 357090 h 885149"/>
              <a:gd name="connsiteX6" fmla="*/ 1483240 w 1844910"/>
              <a:gd name="connsiteY6" fmla="*/ 425569 h 885149"/>
              <a:gd name="connsiteX7" fmla="*/ 1813552 w 1844910"/>
              <a:gd name="connsiteY7" fmla="*/ 530302 h 885149"/>
              <a:gd name="connsiteX8" fmla="*/ 1844910 w 1844910"/>
              <a:gd name="connsiteY8" fmla="*/ 541591 h 885149"/>
              <a:gd name="connsiteX9" fmla="*/ 1844910 w 1844910"/>
              <a:gd name="connsiteY9" fmla="*/ 885149 h 885149"/>
              <a:gd name="connsiteX10" fmla="*/ 0 w 1844910"/>
              <a:gd name="connsiteY10" fmla="*/ 885149 h 885149"/>
              <a:gd name="connsiteX11" fmla="*/ 0 w 1844910"/>
              <a:gd name="connsiteY11" fmla="*/ 471871 h 885149"/>
              <a:gd name="connsiteX12" fmla="*/ 135935 w 1844910"/>
              <a:gd name="connsiteY12" fmla="*/ 433374 h 885149"/>
              <a:gd name="connsiteX13" fmla="*/ 270753 w 1844910"/>
              <a:gd name="connsiteY13" fmla="*/ 397372 h 885149"/>
              <a:gd name="connsiteX14" fmla="*/ 504389 w 1844910"/>
              <a:gd name="connsiteY14" fmla="*/ 345005 h 885149"/>
              <a:gd name="connsiteX15" fmla="*/ 593009 w 1844910"/>
              <a:gd name="connsiteY15" fmla="*/ 240272 h 885149"/>
              <a:gd name="connsiteX16" fmla="*/ 641348 w 1844910"/>
              <a:gd name="connsiteY16" fmla="*/ 30807 h 885149"/>
              <a:gd name="connsiteX17" fmla="*/ 676870 w 1844910"/>
              <a:gd name="connsiteY17" fmla="*/ 12286 h 885149"/>
              <a:gd name="connsiteX18" fmla="*/ 670397 w 1844910"/>
              <a:gd name="connsiteY18" fmla="*/ 95257 h 885149"/>
              <a:gd name="connsiteX19" fmla="*/ 705667 w 1844910"/>
              <a:gd name="connsiteY19" fmla="*/ 79493 h 885149"/>
              <a:gd name="connsiteX0" fmla="*/ 705667 w 1844910"/>
              <a:gd name="connsiteY0" fmla="*/ 69503 h 875159"/>
              <a:gd name="connsiteX1" fmla="*/ 754138 w 1844910"/>
              <a:gd name="connsiteY1" fmla="*/ 8732 h 875159"/>
              <a:gd name="connsiteX2" fmla="*/ 794418 w 1844910"/>
              <a:gd name="connsiteY2" fmla="*/ 44986 h 875159"/>
              <a:gd name="connsiteX3" fmla="*/ 834700 w 1844910"/>
              <a:gd name="connsiteY3" fmla="*/ 173887 h 875159"/>
              <a:gd name="connsiteX4" fmla="*/ 915264 w 1844910"/>
              <a:gd name="connsiteY4" fmla="*/ 318902 h 875159"/>
              <a:gd name="connsiteX5" fmla="*/ 1140843 w 1844910"/>
              <a:gd name="connsiteY5" fmla="*/ 347100 h 875159"/>
              <a:gd name="connsiteX6" fmla="*/ 1483240 w 1844910"/>
              <a:gd name="connsiteY6" fmla="*/ 415579 h 875159"/>
              <a:gd name="connsiteX7" fmla="*/ 1813552 w 1844910"/>
              <a:gd name="connsiteY7" fmla="*/ 520312 h 875159"/>
              <a:gd name="connsiteX8" fmla="*/ 1844910 w 1844910"/>
              <a:gd name="connsiteY8" fmla="*/ 531601 h 875159"/>
              <a:gd name="connsiteX9" fmla="*/ 1844910 w 1844910"/>
              <a:gd name="connsiteY9" fmla="*/ 875159 h 875159"/>
              <a:gd name="connsiteX10" fmla="*/ 0 w 1844910"/>
              <a:gd name="connsiteY10" fmla="*/ 875159 h 875159"/>
              <a:gd name="connsiteX11" fmla="*/ 0 w 1844910"/>
              <a:gd name="connsiteY11" fmla="*/ 461881 h 875159"/>
              <a:gd name="connsiteX12" fmla="*/ 135935 w 1844910"/>
              <a:gd name="connsiteY12" fmla="*/ 423384 h 875159"/>
              <a:gd name="connsiteX13" fmla="*/ 270753 w 1844910"/>
              <a:gd name="connsiteY13" fmla="*/ 387382 h 875159"/>
              <a:gd name="connsiteX14" fmla="*/ 504389 w 1844910"/>
              <a:gd name="connsiteY14" fmla="*/ 335015 h 875159"/>
              <a:gd name="connsiteX15" fmla="*/ 593009 w 1844910"/>
              <a:gd name="connsiteY15" fmla="*/ 230282 h 875159"/>
              <a:gd name="connsiteX16" fmla="*/ 641348 w 1844910"/>
              <a:gd name="connsiteY16" fmla="*/ 20817 h 875159"/>
              <a:gd name="connsiteX17" fmla="*/ 659407 w 1844910"/>
              <a:gd name="connsiteY17" fmla="*/ 19758 h 875159"/>
              <a:gd name="connsiteX18" fmla="*/ 670397 w 1844910"/>
              <a:gd name="connsiteY18" fmla="*/ 85267 h 875159"/>
              <a:gd name="connsiteX19" fmla="*/ 705667 w 1844910"/>
              <a:gd name="connsiteY19" fmla="*/ 69503 h 875159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2 w 1844910"/>
              <a:gd name="connsiteY17" fmla="*/ 16533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0794 h 866450"/>
              <a:gd name="connsiteX1" fmla="*/ 754138 w 1844910"/>
              <a:gd name="connsiteY1" fmla="*/ 23 h 866450"/>
              <a:gd name="connsiteX2" fmla="*/ 794418 w 1844910"/>
              <a:gd name="connsiteY2" fmla="*/ 36277 h 866450"/>
              <a:gd name="connsiteX3" fmla="*/ 834700 w 1844910"/>
              <a:gd name="connsiteY3" fmla="*/ 165178 h 866450"/>
              <a:gd name="connsiteX4" fmla="*/ 915264 w 1844910"/>
              <a:gd name="connsiteY4" fmla="*/ 310193 h 866450"/>
              <a:gd name="connsiteX5" fmla="*/ 1140843 w 1844910"/>
              <a:gd name="connsiteY5" fmla="*/ 338391 h 866450"/>
              <a:gd name="connsiteX6" fmla="*/ 1483240 w 1844910"/>
              <a:gd name="connsiteY6" fmla="*/ 406870 h 866450"/>
              <a:gd name="connsiteX7" fmla="*/ 1813552 w 1844910"/>
              <a:gd name="connsiteY7" fmla="*/ 511603 h 866450"/>
              <a:gd name="connsiteX8" fmla="*/ 1844910 w 1844910"/>
              <a:gd name="connsiteY8" fmla="*/ 522892 h 866450"/>
              <a:gd name="connsiteX9" fmla="*/ 1844910 w 1844910"/>
              <a:gd name="connsiteY9" fmla="*/ 866450 h 866450"/>
              <a:gd name="connsiteX10" fmla="*/ 0 w 1844910"/>
              <a:gd name="connsiteY10" fmla="*/ 866450 h 866450"/>
              <a:gd name="connsiteX11" fmla="*/ 0 w 1844910"/>
              <a:gd name="connsiteY11" fmla="*/ 453172 h 866450"/>
              <a:gd name="connsiteX12" fmla="*/ 135935 w 1844910"/>
              <a:gd name="connsiteY12" fmla="*/ 414675 h 866450"/>
              <a:gd name="connsiteX13" fmla="*/ 270753 w 1844910"/>
              <a:gd name="connsiteY13" fmla="*/ 378673 h 866450"/>
              <a:gd name="connsiteX14" fmla="*/ 504389 w 1844910"/>
              <a:gd name="connsiteY14" fmla="*/ 326306 h 866450"/>
              <a:gd name="connsiteX15" fmla="*/ 593009 w 1844910"/>
              <a:gd name="connsiteY15" fmla="*/ 221573 h 866450"/>
              <a:gd name="connsiteX16" fmla="*/ 641348 w 1844910"/>
              <a:gd name="connsiteY16" fmla="*/ 12108 h 866450"/>
              <a:gd name="connsiteX17" fmla="*/ 641944 w 1844910"/>
              <a:gd name="connsiteY17" fmla="*/ 12636 h 866450"/>
              <a:gd name="connsiteX18" fmla="*/ 664047 w 1844910"/>
              <a:gd name="connsiteY18" fmla="*/ 73383 h 866450"/>
              <a:gd name="connsiteX19" fmla="*/ 705667 w 1844910"/>
              <a:gd name="connsiteY19" fmla="*/ 60794 h 866450"/>
              <a:gd name="connsiteX0" fmla="*/ 705667 w 1844910"/>
              <a:gd name="connsiteY0" fmla="*/ 62103 h 867759"/>
              <a:gd name="connsiteX1" fmla="*/ 754138 w 1844910"/>
              <a:gd name="connsiteY1" fmla="*/ 1332 h 867759"/>
              <a:gd name="connsiteX2" fmla="*/ 794418 w 1844910"/>
              <a:gd name="connsiteY2" fmla="*/ 37586 h 867759"/>
              <a:gd name="connsiteX3" fmla="*/ 834700 w 1844910"/>
              <a:gd name="connsiteY3" fmla="*/ 166487 h 867759"/>
              <a:gd name="connsiteX4" fmla="*/ 915264 w 1844910"/>
              <a:gd name="connsiteY4" fmla="*/ 311502 h 867759"/>
              <a:gd name="connsiteX5" fmla="*/ 1140843 w 1844910"/>
              <a:gd name="connsiteY5" fmla="*/ 339700 h 867759"/>
              <a:gd name="connsiteX6" fmla="*/ 1483240 w 1844910"/>
              <a:gd name="connsiteY6" fmla="*/ 408179 h 867759"/>
              <a:gd name="connsiteX7" fmla="*/ 1813552 w 1844910"/>
              <a:gd name="connsiteY7" fmla="*/ 512912 h 867759"/>
              <a:gd name="connsiteX8" fmla="*/ 1844910 w 1844910"/>
              <a:gd name="connsiteY8" fmla="*/ 524201 h 867759"/>
              <a:gd name="connsiteX9" fmla="*/ 1844910 w 1844910"/>
              <a:gd name="connsiteY9" fmla="*/ 867759 h 867759"/>
              <a:gd name="connsiteX10" fmla="*/ 0 w 1844910"/>
              <a:gd name="connsiteY10" fmla="*/ 867759 h 867759"/>
              <a:gd name="connsiteX11" fmla="*/ 0 w 1844910"/>
              <a:gd name="connsiteY11" fmla="*/ 454481 h 867759"/>
              <a:gd name="connsiteX12" fmla="*/ 135935 w 1844910"/>
              <a:gd name="connsiteY12" fmla="*/ 415984 h 867759"/>
              <a:gd name="connsiteX13" fmla="*/ 270753 w 1844910"/>
              <a:gd name="connsiteY13" fmla="*/ 379982 h 867759"/>
              <a:gd name="connsiteX14" fmla="*/ 504389 w 1844910"/>
              <a:gd name="connsiteY14" fmla="*/ 327615 h 867759"/>
              <a:gd name="connsiteX15" fmla="*/ 593009 w 1844910"/>
              <a:gd name="connsiteY15" fmla="*/ 222882 h 867759"/>
              <a:gd name="connsiteX16" fmla="*/ 641348 w 1844910"/>
              <a:gd name="connsiteY16" fmla="*/ 13417 h 867759"/>
              <a:gd name="connsiteX17" fmla="*/ 641944 w 1844910"/>
              <a:gd name="connsiteY17" fmla="*/ 13945 h 867759"/>
              <a:gd name="connsiteX18" fmla="*/ 664047 w 1844910"/>
              <a:gd name="connsiteY18" fmla="*/ 74692 h 867759"/>
              <a:gd name="connsiteX19" fmla="*/ 705667 w 1844910"/>
              <a:gd name="connsiteY19" fmla="*/ 62103 h 867759"/>
              <a:gd name="connsiteX0" fmla="*/ 705667 w 1844910"/>
              <a:gd name="connsiteY0" fmla="*/ 61033 h 866689"/>
              <a:gd name="connsiteX1" fmla="*/ 754138 w 1844910"/>
              <a:gd name="connsiteY1" fmla="*/ 262 h 866689"/>
              <a:gd name="connsiteX2" fmla="*/ 786481 w 1844910"/>
              <a:gd name="connsiteY2" fmla="*/ 44454 h 866689"/>
              <a:gd name="connsiteX3" fmla="*/ 834700 w 1844910"/>
              <a:gd name="connsiteY3" fmla="*/ 165417 h 866689"/>
              <a:gd name="connsiteX4" fmla="*/ 915264 w 1844910"/>
              <a:gd name="connsiteY4" fmla="*/ 310432 h 866689"/>
              <a:gd name="connsiteX5" fmla="*/ 1140843 w 1844910"/>
              <a:gd name="connsiteY5" fmla="*/ 338630 h 866689"/>
              <a:gd name="connsiteX6" fmla="*/ 1483240 w 1844910"/>
              <a:gd name="connsiteY6" fmla="*/ 407109 h 866689"/>
              <a:gd name="connsiteX7" fmla="*/ 1813552 w 1844910"/>
              <a:gd name="connsiteY7" fmla="*/ 511842 h 866689"/>
              <a:gd name="connsiteX8" fmla="*/ 1844910 w 1844910"/>
              <a:gd name="connsiteY8" fmla="*/ 523131 h 866689"/>
              <a:gd name="connsiteX9" fmla="*/ 1844910 w 1844910"/>
              <a:gd name="connsiteY9" fmla="*/ 866689 h 866689"/>
              <a:gd name="connsiteX10" fmla="*/ 0 w 1844910"/>
              <a:gd name="connsiteY10" fmla="*/ 866689 h 866689"/>
              <a:gd name="connsiteX11" fmla="*/ 0 w 1844910"/>
              <a:gd name="connsiteY11" fmla="*/ 453411 h 866689"/>
              <a:gd name="connsiteX12" fmla="*/ 135935 w 1844910"/>
              <a:gd name="connsiteY12" fmla="*/ 414914 h 866689"/>
              <a:gd name="connsiteX13" fmla="*/ 270753 w 1844910"/>
              <a:gd name="connsiteY13" fmla="*/ 378912 h 866689"/>
              <a:gd name="connsiteX14" fmla="*/ 504389 w 1844910"/>
              <a:gd name="connsiteY14" fmla="*/ 326545 h 866689"/>
              <a:gd name="connsiteX15" fmla="*/ 593009 w 1844910"/>
              <a:gd name="connsiteY15" fmla="*/ 221812 h 866689"/>
              <a:gd name="connsiteX16" fmla="*/ 641348 w 1844910"/>
              <a:gd name="connsiteY16" fmla="*/ 12347 h 866689"/>
              <a:gd name="connsiteX17" fmla="*/ 641944 w 1844910"/>
              <a:gd name="connsiteY17" fmla="*/ 12875 h 866689"/>
              <a:gd name="connsiteX18" fmla="*/ 664047 w 1844910"/>
              <a:gd name="connsiteY18" fmla="*/ 73622 h 866689"/>
              <a:gd name="connsiteX19" fmla="*/ 705667 w 1844910"/>
              <a:gd name="connsiteY19" fmla="*/ 61033 h 866689"/>
              <a:gd name="connsiteX0" fmla="*/ 705667 w 1844910"/>
              <a:gd name="connsiteY0" fmla="*/ 61073 h 866729"/>
              <a:gd name="connsiteX1" fmla="*/ 754138 w 1844910"/>
              <a:gd name="connsiteY1" fmla="*/ 302 h 866729"/>
              <a:gd name="connsiteX2" fmla="*/ 786481 w 1844910"/>
              <a:gd name="connsiteY2" fmla="*/ 44494 h 866729"/>
              <a:gd name="connsiteX3" fmla="*/ 834700 w 1844910"/>
              <a:gd name="connsiteY3" fmla="*/ 165457 h 866729"/>
              <a:gd name="connsiteX4" fmla="*/ 915264 w 1844910"/>
              <a:gd name="connsiteY4" fmla="*/ 310472 h 866729"/>
              <a:gd name="connsiteX5" fmla="*/ 1140843 w 1844910"/>
              <a:gd name="connsiteY5" fmla="*/ 338670 h 866729"/>
              <a:gd name="connsiteX6" fmla="*/ 1483240 w 1844910"/>
              <a:gd name="connsiteY6" fmla="*/ 407149 h 866729"/>
              <a:gd name="connsiteX7" fmla="*/ 1813552 w 1844910"/>
              <a:gd name="connsiteY7" fmla="*/ 511882 h 866729"/>
              <a:gd name="connsiteX8" fmla="*/ 1844910 w 1844910"/>
              <a:gd name="connsiteY8" fmla="*/ 523171 h 866729"/>
              <a:gd name="connsiteX9" fmla="*/ 1844910 w 1844910"/>
              <a:gd name="connsiteY9" fmla="*/ 866729 h 866729"/>
              <a:gd name="connsiteX10" fmla="*/ 0 w 1844910"/>
              <a:gd name="connsiteY10" fmla="*/ 866729 h 866729"/>
              <a:gd name="connsiteX11" fmla="*/ 0 w 1844910"/>
              <a:gd name="connsiteY11" fmla="*/ 453451 h 866729"/>
              <a:gd name="connsiteX12" fmla="*/ 135935 w 1844910"/>
              <a:gd name="connsiteY12" fmla="*/ 414954 h 866729"/>
              <a:gd name="connsiteX13" fmla="*/ 270753 w 1844910"/>
              <a:gd name="connsiteY13" fmla="*/ 378952 h 866729"/>
              <a:gd name="connsiteX14" fmla="*/ 504389 w 1844910"/>
              <a:gd name="connsiteY14" fmla="*/ 326585 h 866729"/>
              <a:gd name="connsiteX15" fmla="*/ 593009 w 1844910"/>
              <a:gd name="connsiteY15" fmla="*/ 221852 h 866729"/>
              <a:gd name="connsiteX16" fmla="*/ 641348 w 1844910"/>
              <a:gd name="connsiteY16" fmla="*/ 12387 h 866729"/>
              <a:gd name="connsiteX17" fmla="*/ 641944 w 1844910"/>
              <a:gd name="connsiteY17" fmla="*/ 12915 h 866729"/>
              <a:gd name="connsiteX18" fmla="*/ 664047 w 1844910"/>
              <a:gd name="connsiteY18" fmla="*/ 73662 h 866729"/>
              <a:gd name="connsiteX19" fmla="*/ 705667 w 1844910"/>
              <a:gd name="connsiteY19" fmla="*/ 61073 h 866729"/>
              <a:gd name="connsiteX0" fmla="*/ 705667 w 1844910"/>
              <a:gd name="connsiteY0" fmla="*/ 61863 h 867519"/>
              <a:gd name="connsiteX1" fmla="*/ 754138 w 1844910"/>
              <a:gd name="connsiteY1" fmla="*/ 1092 h 867519"/>
              <a:gd name="connsiteX2" fmla="*/ 786481 w 1844910"/>
              <a:gd name="connsiteY2" fmla="*/ 45284 h 867519"/>
              <a:gd name="connsiteX3" fmla="*/ 834700 w 1844910"/>
              <a:gd name="connsiteY3" fmla="*/ 166247 h 867519"/>
              <a:gd name="connsiteX4" fmla="*/ 915264 w 1844910"/>
              <a:gd name="connsiteY4" fmla="*/ 311262 h 867519"/>
              <a:gd name="connsiteX5" fmla="*/ 1140843 w 1844910"/>
              <a:gd name="connsiteY5" fmla="*/ 339460 h 867519"/>
              <a:gd name="connsiteX6" fmla="*/ 1483240 w 1844910"/>
              <a:gd name="connsiteY6" fmla="*/ 407939 h 867519"/>
              <a:gd name="connsiteX7" fmla="*/ 1813552 w 1844910"/>
              <a:gd name="connsiteY7" fmla="*/ 512672 h 867519"/>
              <a:gd name="connsiteX8" fmla="*/ 1844910 w 1844910"/>
              <a:gd name="connsiteY8" fmla="*/ 523961 h 867519"/>
              <a:gd name="connsiteX9" fmla="*/ 1844910 w 1844910"/>
              <a:gd name="connsiteY9" fmla="*/ 867519 h 867519"/>
              <a:gd name="connsiteX10" fmla="*/ 0 w 1844910"/>
              <a:gd name="connsiteY10" fmla="*/ 867519 h 867519"/>
              <a:gd name="connsiteX11" fmla="*/ 0 w 1844910"/>
              <a:gd name="connsiteY11" fmla="*/ 454241 h 867519"/>
              <a:gd name="connsiteX12" fmla="*/ 135935 w 1844910"/>
              <a:gd name="connsiteY12" fmla="*/ 415744 h 867519"/>
              <a:gd name="connsiteX13" fmla="*/ 270753 w 1844910"/>
              <a:gd name="connsiteY13" fmla="*/ 379742 h 867519"/>
              <a:gd name="connsiteX14" fmla="*/ 504389 w 1844910"/>
              <a:gd name="connsiteY14" fmla="*/ 327375 h 867519"/>
              <a:gd name="connsiteX15" fmla="*/ 593009 w 1844910"/>
              <a:gd name="connsiteY15" fmla="*/ 222642 h 867519"/>
              <a:gd name="connsiteX16" fmla="*/ 641348 w 1844910"/>
              <a:gd name="connsiteY16" fmla="*/ 13177 h 867519"/>
              <a:gd name="connsiteX17" fmla="*/ 641944 w 1844910"/>
              <a:gd name="connsiteY17" fmla="*/ 13705 h 867519"/>
              <a:gd name="connsiteX18" fmla="*/ 664047 w 1844910"/>
              <a:gd name="connsiteY18" fmla="*/ 74452 h 867519"/>
              <a:gd name="connsiteX19" fmla="*/ 705667 w 1844910"/>
              <a:gd name="connsiteY19" fmla="*/ 61863 h 867519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0783 h 866439"/>
              <a:gd name="connsiteX1" fmla="*/ 754138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783 h 866439"/>
              <a:gd name="connsiteX1" fmla="*/ 744613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49665 h 866433"/>
              <a:gd name="connsiteX1" fmla="*/ 744613 w 1844910"/>
              <a:gd name="connsiteY1" fmla="*/ 6 h 866433"/>
              <a:gd name="connsiteX2" fmla="*/ 780131 w 1844910"/>
              <a:gd name="connsiteY2" fmla="*/ 47373 h 866433"/>
              <a:gd name="connsiteX3" fmla="*/ 828350 w 1844910"/>
              <a:gd name="connsiteY3" fmla="*/ 168336 h 866433"/>
              <a:gd name="connsiteX4" fmla="*/ 915264 w 1844910"/>
              <a:gd name="connsiteY4" fmla="*/ 310176 h 866433"/>
              <a:gd name="connsiteX5" fmla="*/ 1140843 w 1844910"/>
              <a:gd name="connsiteY5" fmla="*/ 338374 h 866433"/>
              <a:gd name="connsiteX6" fmla="*/ 1483240 w 1844910"/>
              <a:gd name="connsiteY6" fmla="*/ 406853 h 866433"/>
              <a:gd name="connsiteX7" fmla="*/ 1813552 w 1844910"/>
              <a:gd name="connsiteY7" fmla="*/ 511586 h 866433"/>
              <a:gd name="connsiteX8" fmla="*/ 1844910 w 1844910"/>
              <a:gd name="connsiteY8" fmla="*/ 522875 h 866433"/>
              <a:gd name="connsiteX9" fmla="*/ 1844910 w 1844910"/>
              <a:gd name="connsiteY9" fmla="*/ 866433 h 866433"/>
              <a:gd name="connsiteX10" fmla="*/ 0 w 1844910"/>
              <a:gd name="connsiteY10" fmla="*/ 866433 h 866433"/>
              <a:gd name="connsiteX11" fmla="*/ 0 w 1844910"/>
              <a:gd name="connsiteY11" fmla="*/ 453155 h 866433"/>
              <a:gd name="connsiteX12" fmla="*/ 135935 w 1844910"/>
              <a:gd name="connsiteY12" fmla="*/ 414658 h 866433"/>
              <a:gd name="connsiteX13" fmla="*/ 270753 w 1844910"/>
              <a:gd name="connsiteY13" fmla="*/ 378656 h 866433"/>
              <a:gd name="connsiteX14" fmla="*/ 504389 w 1844910"/>
              <a:gd name="connsiteY14" fmla="*/ 326289 h 866433"/>
              <a:gd name="connsiteX15" fmla="*/ 593009 w 1844910"/>
              <a:gd name="connsiteY15" fmla="*/ 221556 h 866433"/>
              <a:gd name="connsiteX16" fmla="*/ 641348 w 1844910"/>
              <a:gd name="connsiteY16" fmla="*/ 12091 h 866433"/>
              <a:gd name="connsiteX17" fmla="*/ 641944 w 1844910"/>
              <a:gd name="connsiteY17" fmla="*/ 12619 h 866433"/>
              <a:gd name="connsiteX18" fmla="*/ 664047 w 1844910"/>
              <a:gd name="connsiteY18" fmla="*/ 73366 h 866433"/>
              <a:gd name="connsiteX19" fmla="*/ 705667 w 1844910"/>
              <a:gd name="connsiteY19" fmla="*/ 49665 h 8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4910" h="866433">
                <a:moveTo>
                  <a:pt x="705667" y="49665"/>
                </a:moveTo>
                <a:cubicBezTo>
                  <a:pt x="722270" y="24738"/>
                  <a:pt x="732202" y="388"/>
                  <a:pt x="744613" y="6"/>
                </a:cubicBezTo>
                <a:cubicBezTo>
                  <a:pt x="757024" y="-376"/>
                  <a:pt x="766175" y="19318"/>
                  <a:pt x="780131" y="47373"/>
                </a:cubicBezTo>
                <a:cubicBezTo>
                  <a:pt x="794087" y="75428"/>
                  <a:pt x="805828" y="124536"/>
                  <a:pt x="828350" y="168336"/>
                </a:cubicBezTo>
                <a:cubicBezTo>
                  <a:pt x="850872" y="212137"/>
                  <a:pt x="863182" y="281836"/>
                  <a:pt x="915264" y="310176"/>
                </a:cubicBezTo>
                <a:cubicBezTo>
                  <a:pt x="967346" y="338516"/>
                  <a:pt x="1046180" y="322261"/>
                  <a:pt x="1140843" y="338374"/>
                </a:cubicBezTo>
                <a:cubicBezTo>
                  <a:pt x="1235506" y="354487"/>
                  <a:pt x="1371122" y="377984"/>
                  <a:pt x="1483240" y="406853"/>
                </a:cubicBezTo>
                <a:cubicBezTo>
                  <a:pt x="1595358" y="435722"/>
                  <a:pt x="1813552" y="511586"/>
                  <a:pt x="1813552" y="511586"/>
                </a:cubicBezTo>
                <a:lnTo>
                  <a:pt x="1844910" y="522875"/>
                </a:lnTo>
                <a:lnTo>
                  <a:pt x="1844910" y="866433"/>
                </a:lnTo>
                <a:lnTo>
                  <a:pt x="0" y="866433"/>
                </a:lnTo>
                <a:lnTo>
                  <a:pt x="0" y="453155"/>
                </a:lnTo>
                <a:lnTo>
                  <a:pt x="135935" y="414658"/>
                </a:lnTo>
                <a:cubicBezTo>
                  <a:pt x="182721" y="401651"/>
                  <a:pt x="228122" y="389398"/>
                  <a:pt x="270753" y="378656"/>
                </a:cubicBezTo>
                <a:cubicBezTo>
                  <a:pt x="356016" y="357172"/>
                  <a:pt x="450680" y="352472"/>
                  <a:pt x="504389" y="326289"/>
                </a:cubicBezTo>
                <a:cubicBezTo>
                  <a:pt x="558098" y="300106"/>
                  <a:pt x="570183" y="273922"/>
                  <a:pt x="593009" y="221556"/>
                </a:cubicBezTo>
                <a:cubicBezTo>
                  <a:pt x="615835" y="169190"/>
                  <a:pt x="631869" y="43557"/>
                  <a:pt x="641348" y="12091"/>
                </a:cubicBezTo>
                <a:cubicBezTo>
                  <a:pt x="650827" y="18725"/>
                  <a:pt x="641336" y="15606"/>
                  <a:pt x="641944" y="12619"/>
                </a:cubicBezTo>
                <a:cubicBezTo>
                  <a:pt x="645728" y="41383"/>
                  <a:pt x="650930" y="46621"/>
                  <a:pt x="664047" y="73366"/>
                </a:cubicBezTo>
                <a:cubicBezTo>
                  <a:pt x="679615" y="99318"/>
                  <a:pt x="689064" y="74592"/>
                  <a:pt x="705667" y="4966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698DD1-411A-0BA1-5494-46C527EA2687}"/>
              </a:ext>
            </a:extLst>
          </p:cNvPr>
          <p:cNvCxnSpPr>
            <a:cxnSpLocks/>
          </p:cNvCxnSpPr>
          <p:nvPr/>
        </p:nvCxnSpPr>
        <p:spPr>
          <a:xfrm>
            <a:off x="9842414" y="2891191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DBA9CD-9ACE-4465-0E88-1C7D0FA3D3B2}"/>
              </a:ext>
            </a:extLst>
          </p:cNvPr>
          <p:cNvCxnSpPr>
            <a:cxnSpLocks/>
          </p:cNvCxnSpPr>
          <p:nvPr/>
        </p:nvCxnSpPr>
        <p:spPr>
          <a:xfrm flipV="1">
            <a:off x="9842414" y="1763295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EA405E3-04CB-10E1-A50A-72F94256751D}"/>
              </a:ext>
            </a:extLst>
          </p:cNvPr>
          <p:cNvSpPr/>
          <p:nvPr/>
        </p:nvSpPr>
        <p:spPr>
          <a:xfrm>
            <a:off x="9842413" y="2029763"/>
            <a:ext cx="1844910" cy="522875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528558 w 1844910"/>
              <a:gd name="connsiteY16" fmla="*/ 73161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37798 w 1844910"/>
              <a:gd name="connsiteY17" fmla="*/ 37436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4028 h 886569"/>
              <a:gd name="connsiteX19" fmla="*/ 709575 w 1844910"/>
              <a:gd name="connsiteY19" fmla="*/ 84089 h 886569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80564 h 886569"/>
              <a:gd name="connsiteX19" fmla="*/ 709575 w 1844910"/>
              <a:gd name="connsiteY19" fmla="*/ 84089 h 886569"/>
              <a:gd name="connsiteX0" fmla="*/ 709575 w 1844910"/>
              <a:gd name="connsiteY0" fmla="*/ 48459 h 887193"/>
              <a:gd name="connsiteX1" fmla="*/ 729968 w 1844910"/>
              <a:gd name="connsiteY1" fmla="*/ 625 h 887193"/>
              <a:gd name="connsiteX2" fmla="*/ 766221 w 1844910"/>
              <a:gd name="connsiteY2" fmla="*/ 85217 h 887193"/>
              <a:gd name="connsiteX3" fmla="*/ 810531 w 1844910"/>
              <a:gd name="connsiteY3" fmla="*/ 222175 h 887193"/>
              <a:gd name="connsiteX4" fmla="*/ 915264 w 1844910"/>
              <a:gd name="connsiteY4" fmla="*/ 330936 h 887193"/>
              <a:gd name="connsiteX5" fmla="*/ 1140843 w 1844910"/>
              <a:gd name="connsiteY5" fmla="*/ 359134 h 887193"/>
              <a:gd name="connsiteX6" fmla="*/ 1483240 w 1844910"/>
              <a:gd name="connsiteY6" fmla="*/ 427613 h 887193"/>
              <a:gd name="connsiteX7" fmla="*/ 1813552 w 1844910"/>
              <a:gd name="connsiteY7" fmla="*/ 532346 h 887193"/>
              <a:gd name="connsiteX8" fmla="*/ 1844910 w 1844910"/>
              <a:gd name="connsiteY8" fmla="*/ 543635 h 887193"/>
              <a:gd name="connsiteX9" fmla="*/ 1844910 w 1844910"/>
              <a:gd name="connsiteY9" fmla="*/ 887193 h 887193"/>
              <a:gd name="connsiteX10" fmla="*/ 0 w 1844910"/>
              <a:gd name="connsiteY10" fmla="*/ 887193 h 887193"/>
              <a:gd name="connsiteX11" fmla="*/ 0 w 1844910"/>
              <a:gd name="connsiteY11" fmla="*/ 473915 h 887193"/>
              <a:gd name="connsiteX12" fmla="*/ 135935 w 1844910"/>
              <a:gd name="connsiteY12" fmla="*/ 435418 h 887193"/>
              <a:gd name="connsiteX13" fmla="*/ 270753 w 1844910"/>
              <a:gd name="connsiteY13" fmla="*/ 399416 h 887193"/>
              <a:gd name="connsiteX14" fmla="*/ 504389 w 1844910"/>
              <a:gd name="connsiteY14" fmla="*/ 347049 h 887193"/>
              <a:gd name="connsiteX15" fmla="*/ 593009 w 1844910"/>
              <a:gd name="connsiteY15" fmla="*/ 242316 h 887193"/>
              <a:gd name="connsiteX16" fmla="*/ 641348 w 1844910"/>
              <a:gd name="connsiteY16" fmla="*/ 32851 h 887193"/>
              <a:gd name="connsiteX17" fmla="*/ 637798 w 1844910"/>
              <a:gd name="connsiteY17" fmla="*/ 29352 h 887193"/>
              <a:gd name="connsiteX18" fmla="*/ 689685 w 1844910"/>
              <a:gd name="connsiteY18" fmla="*/ 81188 h 887193"/>
              <a:gd name="connsiteX19" fmla="*/ 709575 w 1844910"/>
              <a:gd name="connsiteY19" fmla="*/ 48459 h 887193"/>
              <a:gd name="connsiteX0" fmla="*/ 709575 w 1844910"/>
              <a:gd name="connsiteY0" fmla="*/ 52444 h 891178"/>
              <a:gd name="connsiteX1" fmla="*/ 750109 w 1844910"/>
              <a:gd name="connsiteY1" fmla="*/ 582 h 891178"/>
              <a:gd name="connsiteX2" fmla="*/ 766221 w 1844910"/>
              <a:gd name="connsiteY2" fmla="*/ 89202 h 891178"/>
              <a:gd name="connsiteX3" fmla="*/ 810531 w 1844910"/>
              <a:gd name="connsiteY3" fmla="*/ 226160 h 891178"/>
              <a:gd name="connsiteX4" fmla="*/ 915264 w 1844910"/>
              <a:gd name="connsiteY4" fmla="*/ 334921 h 891178"/>
              <a:gd name="connsiteX5" fmla="*/ 1140843 w 1844910"/>
              <a:gd name="connsiteY5" fmla="*/ 363119 h 891178"/>
              <a:gd name="connsiteX6" fmla="*/ 1483240 w 1844910"/>
              <a:gd name="connsiteY6" fmla="*/ 431598 h 891178"/>
              <a:gd name="connsiteX7" fmla="*/ 1813552 w 1844910"/>
              <a:gd name="connsiteY7" fmla="*/ 536331 h 891178"/>
              <a:gd name="connsiteX8" fmla="*/ 1844910 w 1844910"/>
              <a:gd name="connsiteY8" fmla="*/ 547620 h 891178"/>
              <a:gd name="connsiteX9" fmla="*/ 1844910 w 1844910"/>
              <a:gd name="connsiteY9" fmla="*/ 891178 h 891178"/>
              <a:gd name="connsiteX10" fmla="*/ 0 w 1844910"/>
              <a:gd name="connsiteY10" fmla="*/ 891178 h 891178"/>
              <a:gd name="connsiteX11" fmla="*/ 0 w 1844910"/>
              <a:gd name="connsiteY11" fmla="*/ 477900 h 891178"/>
              <a:gd name="connsiteX12" fmla="*/ 135935 w 1844910"/>
              <a:gd name="connsiteY12" fmla="*/ 439403 h 891178"/>
              <a:gd name="connsiteX13" fmla="*/ 270753 w 1844910"/>
              <a:gd name="connsiteY13" fmla="*/ 403401 h 891178"/>
              <a:gd name="connsiteX14" fmla="*/ 504389 w 1844910"/>
              <a:gd name="connsiteY14" fmla="*/ 351034 h 891178"/>
              <a:gd name="connsiteX15" fmla="*/ 593009 w 1844910"/>
              <a:gd name="connsiteY15" fmla="*/ 246301 h 891178"/>
              <a:gd name="connsiteX16" fmla="*/ 641348 w 1844910"/>
              <a:gd name="connsiteY16" fmla="*/ 36836 h 891178"/>
              <a:gd name="connsiteX17" fmla="*/ 637798 w 1844910"/>
              <a:gd name="connsiteY17" fmla="*/ 33337 h 891178"/>
              <a:gd name="connsiteX18" fmla="*/ 689685 w 1844910"/>
              <a:gd name="connsiteY18" fmla="*/ 85173 h 891178"/>
              <a:gd name="connsiteX19" fmla="*/ 709575 w 1844910"/>
              <a:gd name="connsiteY19" fmla="*/ 52444 h 891178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10531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69544 w 1844910"/>
              <a:gd name="connsiteY18" fmla="*/ 85291 h 891296"/>
              <a:gd name="connsiteX19" fmla="*/ 709575 w 1844910"/>
              <a:gd name="connsiteY19" fmla="*/ 52562 h 891296"/>
              <a:gd name="connsiteX0" fmla="*/ 725688 w 1844910"/>
              <a:gd name="connsiteY0" fmla="*/ 76118 h 890683"/>
              <a:gd name="connsiteX1" fmla="*/ 750109 w 1844910"/>
              <a:gd name="connsiteY1" fmla="*/ 87 h 890683"/>
              <a:gd name="connsiteX2" fmla="*/ 794418 w 1844910"/>
              <a:gd name="connsiteY2" fmla="*/ 92735 h 890683"/>
              <a:gd name="connsiteX3" fmla="*/ 830672 w 1844910"/>
              <a:gd name="connsiteY3" fmla="*/ 225665 h 890683"/>
              <a:gd name="connsiteX4" fmla="*/ 915264 w 1844910"/>
              <a:gd name="connsiteY4" fmla="*/ 334426 h 890683"/>
              <a:gd name="connsiteX5" fmla="*/ 1140843 w 1844910"/>
              <a:gd name="connsiteY5" fmla="*/ 362624 h 890683"/>
              <a:gd name="connsiteX6" fmla="*/ 1483240 w 1844910"/>
              <a:gd name="connsiteY6" fmla="*/ 431103 h 890683"/>
              <a:gd name="connsiteX7" fmla="*/ 1813552 w 1844910"/>
              <a:gd name="connsiteY7" fmla="*/ 535836 h 890683"/>
              <a:gd name="connsiteX8" fmla="*/ 1844910 w 1844910"/>
              <a:gd name="connsiteY8" fmla="*/ 547125 h 890683"/>
              <a:gd name="connsiteX9" fmla="*/ 1844910 w 1844910"/>
              <a:gd name="connsiteY9" fmla="*/ 890683 h 890683"/>
              <a:gd name="connsiteX10" fmla="*/ 0 w 1844910"/>
              <a:gd name="connsiteY10" fmla="*/ 890683 h 890683"/>
              <a:gd name="connsiteX11" fmla="*/ 0 w 1844910"/>
              <a:gd name="connsiteY11" fmla="*/ 477405 h 890683"/>
              <a:gd name="connsiteX12" fmla="*/ 135935 w 1844910"/>
              <a:gd name="connsiteY12" fmla="*/ 438908 h 890683"/>
              <a:gd name="connsiteX13" fmla="*/ 270753 w 1844910"/>
              <a:gd name="connsiteY13" fmla="*/ 402906 h 890683"/>
              <a:gd name="connsiteX14" fmla="*/ 504389 w 1844910"/>
              <a:gd name="connsiteY14" fmla="*/ 350539 h 890683"/>
              <a:gd name="connsiteX15" fmla="*/ 593009 w 1844910"/>
              <a:gd name="connsiteY15" fmla="*/ 245806 h 890683"/>
              <a:gd name="connsiteX16" fmla="*/ 641348 w 1844910"/>
              <a:gd name="connsiteY16" fmla="*/ 36341 h 890683"/>
              <a:gd name="connsiteX17" fmla="*/ 637798 w 1844910"/>
              <a:gd name="connsiteY17" fmla="*/ 32842 h 890683"/>
              <a:gd name="connsiteX18" fmla="*/ 669544 w 1844910"/>
              <a:gd name="connsiteY18" fmla="*/ 84678 h 890683"/>
              <a:gd name="connsiteX19" fmla="*/ 725688 w 1844910"/>
              <a:gd name="connsiteY19" fmla="*/ 76118 h 890683"/>
              <a:gd name="connsiteX0" fmla="*/ 725688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25688 w 1844910"/>
              <a:gd name="connsiteY19" fmla="*/ 76115 h 890680"/>
              <a:gd name="connsiteX0" fmla="*/ 713604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13604 w 1844910"/>
              <a:gd name="connsiteY19" fmla="*/ 76115 h 890680"/>
              <a:gd name="connsiteX0" fmla="*/ 713604 w 1844910"/>
              <a:gd name="connsiteY0" fmla="*/ 51981 h 866546"/>
              <a:gd name="connsiteX1" fmla="*/ 754138 w 1844910"/>
              <a:gd name="connsiteY1" fmla="*/ 119 h 866546"/>
              <a:gd name="connsiteX2" fmla="*/ 794418 w 1844910"/>
              <a:gd name="connsiteY2" fmla="*/ 68598 h 866546"/>
              <a:gd name="connsiteX3" fmla="*/ 830672 w 1844910"/>
              <a:gd name="connsiteY3" fmla="*/ 201528 h 866546"/>
              <a:gd name="connsiteX4" fmla="*/ 915264 w 1844910"/>
              <a:gd name="connsiteY4" fmla="*/ 310289 h 866546"/>
              <a:gd name="connsiteX5" fmla="*/ 1140843 w 1844910"/>
              <a:gd name="connsiteY5" fmla="*/ 338487 h 866546"/>
              <a:gd name="connsiteX6" fmla="*/ 1483240 w 1844910"/>
              <a:gd name="connsiteY6" fmla="*/ 406966 h 866546"/>
              <a:gd name="connsiteX7" fmla="*/ 1813552 w 1844910"/>
              <a:gd name="connsiteY7" fmla="*/ 511699 h 866546"/>
              <a:gd name="connsiteX8" fmla="*/ 1844910 w 1844910"/>
              <a:gd name="connsiteY8" fmla="*/ 522988 h 866546"/>
              <a:gd name="connsiteX9" fmla="*/ 1844910 w 1844910"/>
              <a:gd name="connsiteY9" fmla="*/ 866546 h 866546"/>
              <a:gd name="connsiteX10" fmla="*/ 0 w 1844910"/>
              <a:gd name="connsiteY10" fmla="*/ 866546 h 866546"/>
              <a:gd name="connsiteX11" fmla="*/ 0 w 1844910"/>
              <a:gd name="connsiteY11" fmla="*/ 453268 h 866546"/>
              <a:gd name="connsiteX12" fmla="*/ 135935 w 1844910"/>
              <a:gd name="connsiteY12" fmla="*/ 414771 h 866546"/>
              <a:gd name="connsiteX13" fmla="*/ 270753 w 1844910"/>
              <a:gd name="connsiteY13" fmla="*/ 378769 h 866546"/>
              <a:gd name="connsiteX14" fmla="*/ 504389 w 1844910"/>
              <a:gd name="connsiteY14" fmla="*/ 326402 h 866546"/>
              <a:gd name="connsiteX15" fmla="*/ 593009 w 1844910"/>
              <a:gd name="connsiteY15" fmla="*/ 221669 h 866546"/>
              <a:gd name="connsiteX16" fmla="*/ 641348 w 1844910"/>
              <a:gd name="connsiteY16" fmla="*/ 12204 h 866546"/>
              <a:gd name="connsiteX17" fmla="*/ 637798 w 1844910"/>
              <a:gd name="connsiteY17" fmla="*/ 8705 h 866546"/>
              <a:gd name="connsiteX18" fmla="*/ 669544 w 1844910"/>
              <a:gd name="connsiteY18" fmla="*/ 48457 h 866546"/>
              <a:gd name="connsiteX19" fmla="*/ 713604 w 1844910"/>
              <a:gd name="connsiteY19" fmla="*/ 51981 h 866546"/>
              <a:gd name="connsiteX0" fmla="*/ 713604 w 1844910"/>
              <a:gd name="connsiteY0" fmla="*/ 52434 h 866999"/>
              <a:gd name="connsiteX1" fmla="*/ 754138 w 1844910"/>
              <a:gd name="connsiteY1" fmla="*/ 572 h 866999"/>
              <a:gd name="connsiteX2" fmla="*/ 794418 w 1844910"/>
              <a:gd name="connsiteY2" fmla="*/ 36826 h 866999"/>
              <a:gd name="connsiteX3" fmla="*/ 830672 w 1844910"/>
              <a:gd name="connsiteY3" fmla="*/ 201981 h 866999"/>
              <a:gd name="connsiteX4" fmla="*/ 915264 w 1844910"/>
              <a:gd name="connsiteY4" fmla="*/ 310742 h 866999"/>
              <a:gd name="connsiteX5" fmla="*/ 1140843 w 1844910"/>
              <a:gd name="connsiteY5" fmla="*/ 338940 h 866999"/>
              <a:gd name="connsiteX6" fmla="*/ 1483240 w 1844910"/>
              <a:gd name="connsiteY6" fmla="*/ 407419 h 866999"/>
              <a:gd name="connsiteX7" fmla="*/ 1813552 w 1844910"/>
              <a:gd name="connsiteY7" fmla="*/ 512152 h 866999"/>
              <a:gd name="connsiteX8" fmla="*/ 1844910 w 1844910"/>
              <a:gd name="connsiteY8" fmla="*/ 523441 h 866999"/>
              <a:gd name="connsiteX9" fmla="*/ 1844910 w 1844910"/>
              <a:gd name="connsiteY9" fmla="*/ 866999 h 866999"/>
              <a:gd name="connsiteX10" fmla="*/ 0 w 1844910"/>
              <a:gd name="connsiteY10" fmla="*/ 866999 h 866999"/>
              <a:gd name="connsiteX11" fmla="*/ 0 w 1844910"/>
              <a:gd name="connsiteY11" fmla="*/ 453721 h 866999"/>
              <a:gd name="connsiteX12" fmla="*/ 135935 w 1844910"/>
              <a:gd name="connsiteY12" fmla="*/ 415224 h 866999"/>
              <a:gd name="connsiteX13" fmla="*/ 270753 w 1844910"/>
              <a:gd name="connsiteY13" fmla="*/ 379222 h 866999"/>
              <a:gd name="connsiteX14" fmla="*/ 504389 w 1844910"/>
              <a:gd name="connsiteY14" fmla="*/ 326855 h 866999"/>
              <a:gd name="connsiteX15" fmla="*/ 593009 w 1844910"/>
              <a:gd name="connsiteY15" fmla="*/ 222122 h 866999"/>
              <a:gd name="connsiteX16" fmla="*/ 641348 w 1844910"/>
              <a:gd name="connsiteY16" fmla="*/ 12657 h 866999"/>
              <a:gd name="connsiteX17" fmla="*/ 637798 w 1844910"/>
              <a:gd name="connsiteY17" fmla="*/ 9158 h 866999"/>
              <a:gd name="connsiteX18" fmla="*/ 669544 w 1844910"/>
              <a:gd name="connsiteY18" fmla="*/ 48910 h 866999"/>
              <a:gd name="connsiteX19" fmla="*/ 713604 w 1844910"/>
              <a:gd name="connsiteY19" fmla="*/ 52434 h 866999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9544 w 1844910"/>
              <a:gd name="connsiteY18" fmla="*/ 48701 h 866790"/>
              <a:gd name="connsiteX19" fmla="*/ 713604 w 1844910"/>
              <a:gd name="connsiteY19" fmla="*/ 52225 h 866790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5516 w 1844910"/>
              <a:gd name="connsiteY18" fmla="*/ 36616 h 866790"/>
              <a:gd name="connsiteX19" fmla="*/ 713604 w 1844910"/>
              <a:gd name="connsiteY19" fmla="*/ 52225 h 866790"/>
              <a:gd name="connsiteX0" fmla="*/ 713604 w 1844910"/>
              <a:gd name="connsiteY0" fmla="*/ 12569 h 867416"/>
              <a:gd name="connsiteX1" fmla="*/ 754138 w 1844910"/>
              <a:gd name="connsiteY1" fmla="*/ 989 h 867416"/>
              <a:gd name="connsiteX2" fmla="*/ 794418 w 1844910"/>
              <a:gd name="connsiteY2" fmla="*/ 37243 h 867416"/>
              <a:gd name="connsiteX3" fmla="*/ 834700 w 1844910"/>
              <a:gd name="connsiteY3" fmla="*/ 166144 h 867416"/>
              <a:gd name="connsiteX4" fmla="*/ 915264 w 1844910"/>
              <a:gd name="connsiteY4" fmla="*/ 311159 h 867416"/>
              <a:gd name="connsiteX5" fmla="*/ 1140843 w 1844910"/>
              <a:gd name="connsiteY5" fmla="*/ 339357 h 867416"/>
              <a:gd name="connsiteX6" fmla="*/ 1483240 w 1844910"/>
              <a:gd name="connsiteY6" fmla="*/ 407836 h 867416"/>
              <a:gd name="connsiteX7" fmla="*/ 1813552 w 1844910"/>
              <a:gd name="connsiteY7" fmla="*/ 512569 h 867416"/>
              <a:gd name="connsiteX8" fmla="*/ 1844910 w 1844910"/>
              <a:gd name="connsiteY8" fmla="*/ 523858 h 867416"/>
              <a:gd name="connsiteX9" fmla="*/ 1844910 w 1844910"/>
              <a:gd name="connsiteY9" fmla="*/ 867416 h 867416"/>
              <a:gd name="connsiteX10" fmla="*/ 0 w 1844910"/>
              <a:gd name="connsiteY10" fmla="*/ 867416 h 867416"/>
              <a:gd name="connsiteX11" fmla="*/ 0 w 1844910"/>
              <a:gd name="connsiteY11" fmla="*/ 454138 h 867416"/>
              <a:gd name="connsiteX12" fmla="*/ 135935 w 1844910"/>
              <a:gd name="connsiteY12" fmla="*/ 415641 h 867416"/>
              <a:gd name="connsiteX13" fmla="*/ 270753 w 1844910"/>
              <a:gd name="connsiteY13" fmla="*/ 379639 h 867416"/>
              <a:gd name="connsiteX14" fmla="*/ 504389 w 1844910"/>
              <a:gd name="connsiteY14" fmla="*/ 327272 h 867416"/>
              <a:gd name="connsiteX15" fmla="*/ 593009 w 1844910"/>
              <a:gd name="connsiteY15" fmla="*/ 222539 h 867416"/>
              <a:gd name="connsiteX16" fmla="*/ 641348 w 1844910"/>
              <a:gd name="connsiteY16" fmla="*/ 13074 h 867416"/>
              <a:gd name="connsiteX17" fmla="*/ 637798 w 1844910"/>
              <a:gd name="connsiteY17" fmla="*/ 9575 h 867416"/>
              <a:gd name="connsiteX18" fmla="*/ 665516 w 1844910"/>
              <a:gd name="connsiteY18" fmla="*/ 37242 h 867416"/>
              <a:gd name="connsiteX19" fmla="*/ 713604 w 1844910"/>
              <a:gd name="connsiteY19" fmla="*/ 12569 h 867416"/>
              <a:gd name="connsiteX0" fmla="*/ 713604 w 1844910"/>
              <a:gd name="connsiteY0" fmla="*/ 13110 h 867957"/>
              <a:gd name="connsiteX1" fmla="*/ 754138 w 1844910"/>
              <a:gd name="connsiteY1" fmla="*/ 1530 h 867957"/>
              <a:gd name="connsiteX2" fmla="*/ 794418 w 1844910"/>
              <a:gd name="connsiteY2" fmla="*/ 37784 h 867957"/>
              <a:gd name="connsiteX3" fmla="*/ 834700 w 1844910"/>
              <a:gd name="connsiteY3" fmla="*/ 166685 h 867957"/>
              <a:gd name="connsiteX4" fmla="*/ 915264 w 1844910"/>
              <a:gd name="connsiteY4" fmla="*/ 311700 h 867957"/>
              <a:gd name="connsiteX5" fmla="*/ 1140843 w 1844910"/>
              <a:gd name="connsiteY5" fmla="*/ 339898 h 867957"/>
              <a:gd name="connsiteX6" fmla="*/ 1483240 w 1844910"/>
              <a:gd name="connsiteY6" fmla="*/ 408377 h 867957"/>
              <a:gd name="connsiteX7" fmla="*/ 1813552 w 1844910"/>
              <a:gd name="connsiteY7" fmla="*/ 513110 h 867957"/>
              <a:gd name="connsiteX8" fmla="*/ 1844910 w 1844910"/>
              <a:gd name="connsiteY8" fmla="*/ 524399 h 867957"/>
              <a:gd name="connsiteX9" fmla="*/ 1844910 w 1844910"/>
              <a:gd name="connsiteY9" fmla="*/ 867957 h 867957"/>
              <a:gd name="connsiteX10" fmla="*/ 0 w 1844910"/>
              <a:gd name="connsiteY10" fmla="*/ 867957 h 867957"/>
              <a:gd name="connsiteX11" fmla="*/ 0 w 1844910"/>
              <a:gd name="connsiteY11" fmla="*/ 454679 h 867957"/>
              <a:gd name="connsiteX12" fmla="*/ 135935 w 1844910"/>
              <a:gd name="connsiteY12" fmla="*/ 416182 h 867957"/>
              <a:gd name="connsiteX13" fmla="*/ 270753 w 1844910"/>
              <a:gd name="connsiteY13" fmla="*/ 380180 h 867957"/>
              <a:gd name="connsiteX14" fmla="*/ 504389 w 1844910"/>
              <a:gd name="connsiteY14" fmla="*/ 327813 h 867957"/>
              <a:gd name="connsiteX15" fmla="*/ 593009 w 1844910"/>
              <a:gd name="connsiteY15" fmla="*/ 223080 h 867957"/>
              <a:gd name="connsiteX16" fmla="*/ 641348 w 1844910"/>
              <a:gd name="connsiteY16" fmla="*/ 13615 h 867957"/>
              <a:gd name="connsiteX17" fmla="*/ 637798 w 1844910"/>
              <a:gd name="connsiteY17" fmla="*/ 10116 h 867957"/>
              <a:gd name="connsiteX18" fmla="*/ 685657 w 1844910"/>
              <a:gd name="connsiteY18" fmla="*/ 70009 h 867957"/>
              <a:gd name="connsiteX19" fmla="*/ 713604 w 1844910"/>
              <a:gd name="connsiteY19" fmla="*/ 13110 h 867957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85657 w 1844910"/>
              <a:gd name="connsiteY18" fmla="*/ 70013 h 867961"/>
              <a:gd name="connsiteX19" fmla="*/ 733745 w 1844910"/>
              <a:gd name="connsiteY19" fmla="*/ 77565 h 867961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33745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13604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69544 w 1844910"/>
              <a:gd name="connsiteY18" fmla="*/ 57928 h 867961"/>
              <a:gd name="connsiteX19" fmla="*/ 713604 w 1844910"/>
              <a:gd name="connsiteY19" fmla="*/ 77565 h 867961"/>
              <a:gd name="connsiteX0" fmla="*/ 713604 w 1844910"/>
              <a:gd name="connsiteY0" fmla="*/ 148929 h 939325"/>
              <a:gd name="connsiteX1" fmla="*/ 754138 w 1844910"/>
              <a:gd name="connsiteY1" fmla="*/ 72898 h 939325"/>
              <a:gd name="connsiteX2" fmla="*/ 794418 w 1844910"/>
              <a:gd name="connsiteY2" fmla="*/ 109152 h 939325"/>
              <a:gd name="connsiteX3" fmla="*/ 834700 w 1844910"/>
              <a:gd name="connsiteY3" fmla="*/ 238053 h 939325"/>
              <a:gd name="connsiteX4" fmla="*/ 915264 w 1844910"/>
              <a:gd name="connsiteY4" fmla="*/ 383068 h 939325"/>
              <a:gd name="connsiteX5" fmla="*/ 1140843 w 1844910"/>
              <a:gd name="connsiteY5" fmla="*/ 411266 h 939325"/>
              <a:gd name="connsiteX6" fmla="*/ 1483240 w 1844910"/>
              <a:gd name="connsiteY6" fmla="*/ 479745 h 939325"/>
              <a:gd name="connsiteX7" fmla="*/ 1813552 w 1844910"/>
              <a:gd name="connsiteY7" fmla="*/ 584478 h 939325"/>
              <a:gd name="connsiteX8" fmla="*/ 1844910 w 1844910"/>
              <a:gd name="connsiteY8" fmla="*/ 595767 h 939325"/>
              <a:gd name="connsiteX9" fmla="*/ 1844910 w 1844910"/>
              <a:gd name="connsiteY9" fmla="*/ 939325 h 939325"/>
              <a:gd name="connsiteX10" fmla="*/ 0 w 1844910"/>
              <a:gd name="connsiteY10" fmla="*/ 939325 h 939325"/>
              <a:gd name="connsiteX11" fmla="*/ 0 w 1844910"/>
              <a:gd name="connsiteY11" fmla="*/ 526047 h 939325"/>
              <a:gd name="connsiteX12" fmla="*/ 135935 w 1844910"/>
              <a:gd name="connsiteY12" fmla="*/ 487550 h 939325"/>
              <a:gd name="connsiteX13" fmla="*/ 270753 w 1844910"/>
              <a:gd name="connsiteY13" fmla="*/ 451548 h 939325"/>
              <a:gd name="connsiteX14" fmla="*/ 504389 w 1844910"/>
              <a:gd name="connsiteY14" fmla="*/ 399181 h 939325"/>
              <a:gd name="connsiteX15" fmla="*/ 593009 w 1844910"/>
              <a:gd name="connsiteY15" fmla="*/ 294448 h 939325"/>
              <a:gd name="connsiteX16" fmla="*/ 641348 w 1844910"/>
              <a:gd name="connsiteY16" fmla="*/ 84983 h 939325"/>
              <a:gd name="connsiteX17" fmla="*/ 678080 w 1844910"/>
              <a:gd name="connsiteY17" fmla="*/ 920 h 939325"/>
              <a:gd name="connsiteX18" fmla="*/ 669544 w 1844910"/>
              <a:gd name="connsiteY18" fmla="*/ 129292 h 939325"/>
              <a:gd name="connsiteX19" fmla="*/ 713604 w 1844910"/>
              <a:gd name="connsiteY19" fmla="*/ 148929 h 939325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69544 w 1844910"/>
              <a:gd name="connsiteY18" fmla="*/ 57929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57459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38318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69544 w 1844910"/>
              <a:gd name="connsiteY18" fmla="*/ 37788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42346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3 w 1844910"/>
              <a:gd name="connsiteY17" fmla="*/ 14149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9922 w 1844910"/>
              <a:gd name="connsiteY18" fmla="*/ 88546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8760 h 874416"/>
              <a:gd name="connsiteX1" fmla="*/ 754138 w 1844910"/>
              <a:gd name="connsiteY1" fmla="*/ 7989 h 874416"/>
              <a:gd name="connsiteX2" fmla="*/ 794418 w 1844910"/>
              <a:gd name="connsiteY2" fmla="*/ 44243 h 874416"/>
              <a:gd name="connsiteX3" fmla="*/ 834700 w 1844910"/>
              <a:gd name="connsiteY3" fmla="*/ 173144 h 874416"/>
              <a:gd name="connsiteX4" fmla="*/ 915264 w 1844910"/>
              <a:gd name="connsiteY4" fmla="*/ 318159 h 874416"/>
              <a:gd name="connsiteX5" fmla="*/ 1140843 w 1844910"/>
              <a:gd name="connsiteY5" fmla="*/ 346357 h 874416"/>
              <a:gd name="connsiteX6" fmla="*/ 1483240 w 1844910"/>
              <a:gd name="connsiteY6" fmla="*/ 414836 h 874416"/>
              <a:gd name="connsiteX7" fmla="*/ 1813552 w 1844910"/>
              <a:gd name="connsiteY7" fmla="*/ 519569 h 874416"/>
              <a:gd name="connsiteX8" fmla="*/ 1844910 w 1844910"/>
              <a:gd name="connsiteY8" fmla="*/ 530858 h 874416"/>
              <a:gd name="connsiteX9" fmla="*/ 1844910 w 1844910"/>
              <a:gd name="connsiteY9" fmla="*/ 874416 h 874416"/>
              <a:gd name="connsiteX10" fmla="*/ 0 w 1844910"/>
              <a:gd name="connsiteY10" fmla="*/ 874416 h 874416"/>
              <a:gd name="connsiteX11" fmla="*/ 0 w 1844910"/>
              <a:gd name="connsiteY11" fmla="*/ 461138 h 874416"/>
              <a:gd name="connsiteX12" fmla="*/ 135935 w 1844910"/>
              <a:gd name="connsiteY12" fmla="*/ 422641 h 874416"/>
              <a:gd name="connsiteX13" fmla="*/ 270753 w 1844910"/>
              <a:gd name="connsiteY13" fmla="*/ 386639 h 874416"/>
              <a:gd name="connsiteX14" fmla="*/ 504389 w 1844910"/>
              <a:gd name="connsiteY14" fmla="*/ 334272 h 874416"/>
              <a:gd name="connsiteX15" fmla="*/ 593009 w 1844910"/>
              <a:gd name="connsiteY15" fmla="*/ 229539 h 874416"/>
              <a:gd name="connsiteX16" fmla="*/ 641348 w 1844910"/>
              <a:gd name="connsiteY16" fmla="*/ 20074 h 874416"/>
              <a:gd name="connsiteX17" fmla="*/ 676870 w 1844910"/>
              <a:gd name="connsiteY17" fmla="*/ 1553 h 874416"/>
              <a:gd name="connsiteX18" fmla="*/ 670397 w 1844910"/>
              <a:gd name="connsiteY18" fmla="*/ 84524 h 874416"/>
              <a:gd name="connsiteX19" fmla="*/ 705667 w 1844910"/>
              <a:gd name="connsiteY19" fmla="*/ 68760 h 874416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9493 h 885149"/>
              <a:gd name="connsiteX1" fmla="*/ 754138 w 1844910"/>
              <a:gd name="connsiteY1" fmla="*/ 18722 h 885149"/>
              <a:gd name="connsiteX2" fmla="*/ 794418 w 1844910"/>
              <a:gd name="connsiteY2" fmla="*/ 54976 h 885149"/>
              <a:gd name="connsiteX3" fmla="*/ 834700 w 1844910"/>
              <a:gd name="connsiteY3" fmla="*/ 183877 h 885149"/>
              <a:gd name="connsiteX4" fmla="*/ 915264 w 1844910"/>
              <a:gd name="connsiteY4" fmla="*/ 328892 h 885149"/>
              <a:gd name="connsiteX5" fmla="*/ 1140843 w 1844910"/>
              <a:gd name="connsiteY5" fmla="*/ 357090 h 885149"/>
              <a:gd name="connsiteX6" fmla="*/ 1483240 w 1844910"/>
              <a:gd name="connsiteY6" fmla="*/ 425569 h 885149"/>
              <a:gd name="connsiteX7" fmla="*/ 1813552 w 1844910"/>
              <a:gd name="connsiteY7" fmla="*/ 530302 h 885149"/>
              <a:gd name="connsiteX8" fmla="*/ 1844910 w 1844910"/>
              <a:gd name="connsiteY8" fmla="*/ 541591 h 885149"/>
              <a:gd name="connsiteX9" fmla="*/ 1844910 w 1844910"/>
              <a:gd name="connsiteY9" fmla="*/ 885149 h 885149"/>
              <a:gd name="connsiteX10" fmla="*/ 0 w 1844910"/>
              <a:gd name="connsiteY10" fmla="*/ 885149 h 885149"/>
              <a:gd name="connsiteX11" fmla="*/ 0 w 1844910"/>
              <a:gd name="connsiteY11" fmla="*/ 471871 h 885149"/>
              <a:gd name="connsiteX12" fmla="*/ 135935 w 1844910"/>
              <a:gd name="connsiteY12" fmla="*/ 433374 h 885149"/>
              <a:gd name="connsiteX13" fmla="*/ 270753 w 1844910"/>
              <a:gd name="connsiteY13" fmla="*/ 397372 h 885149"/>
              <a:gd name="connsiteX14" fmla="*/ 504389 w 1844910"/>
              <a:gd name="connsiteY14" fmla="*/ 345005 h 885149"/>
              <a:gd name="connsiteX15" fmla="*/ 593009 w 1844910"/>
              <a:gd name="connsiteY15" fmla="*/ 240272 h 885149"/>
              <a:gd name="connsiteX16" fmla="*/ 641348 w 1844910"/>
              <a:gd name="connsiteY16" fmla="*/ 30807 h 885149"/>
              <a:gd name="connsiteX17" fmla="*/ 676870 w 1844910"/>
              <a:gd name="connsiteY17" fmla="*/ 12286 h 885149"/>
              <a:gd name="connsiteX18" fmla="*/ 670397 w 1844910"/>
              <a:gd name="connsiteY18" fmla="*/ 95257 h 885149"/>
              <a:gd name="connsiteX19" fmla="*/ 705667 w 1844910"/>
              <a:gd name="connsiteY19" fmla="*/ 79493 h 885149"/>
              <a:gd name="connsiteX0" fmla="*/ 705667 w 1844910"/>
              <a:gd name="connsiteY0" fmla="*/ 69503 h 875159"/>
              <a:gd name="connsiteX1" fmla="*/ 754138 w 1844910"/>
              <a:gd name="connsiteY1" fmla="*/ 8732 h 875159"/>
              <a:gd name="connsiteX2" fmla="*/ 794418 w 1844910"/>
              <a:gd name="connsiteY2" fmla="*/ 44986 h 875159"/>
              <a:gd name="connsiteX3" fmla="*/ 834700 w 1844910"/>
              <a:gd name="connsiteY3" fmla="*/ 173887 h 875159"/>
              <a:gd name="connsiteX4" fmla="*/ 915264 w 1844910"/>
              <a:gd name="connsiteY4" fmla="*/ 318902 h 875159"/>
              <a:gd name="connsiteX5" fmla="*/ 1140843 w 1844910"/>
              <a:gd name="connsiteY5" fmla="*/ 347100 h 875159"/>
              <a:gd name="connsiteX6" fmla="*/ 1483240 w 1844910"/>
              <a:gd name="connsiteY6" fmla="*/ 415579 h 875159"/>
              <a:gd name="connsiteX7" fmla="*/ 1813552 w 1844910"/>
              <a:gd name="connsiteY7" fmla="*/ 520312 h 875159"/>
              <a:gd name="connsiteX8" fmla="*/ 1844910 w 1844910"/>
              <a:gd name="connsiteY8" fmla="*/ 531601 h 875159"/>
              <a:gd name="connsiteX9" fmla="*/ 1844910 w 1844910"/>
              <a:gd name="connsiteY9" fmla="*/ 875159 h 875159"/>
              <a:gd name="connsiteX10" fmla="*/ 0 w 1844910"/>
              <a:gd name="connsiteY10" fmla="*/ 875159 h 875159"/>
              <a:gd name="connsiteX11" fmla="*/ 0 w 1844910"/>
              <a:gd name="connsiteY11" fmla="*/ 461881 h 875159"/>
              <a:gd name="connsiteX12" fmla="*/ 135935 w 1844910"/>
              <a:gd name="connsiteY12" fmla="*/ 423384 h 875159"/>
              <a:gd name="connsiteX13" fmla="*/ 270753 w 1844910"/>
              <a:gd name="connsiteY13" fmla="*/ 387382 h 875159"/>
              <a:gd name="connsiteX14" fmla="*/ 504389 w 1844910"/>
              <a:gd name="connsiteY14" fmla="*/ 335015 h 875159"/>
              <a:gd name="connsiteX15" fmla="*/ 593009 w 1844910"/>
              <a:gd name="connsiteY15" fmla="*/ 230282 h 875159"/>
              <a:gd name="connsiteX16" fmla="*/ 641348 w 1844910"/>
              <a:gd name="connsiteY16" fmla="*/ 20817 h 875159"/>
              <a:gd name="connsiteX17" fmla="*/ 659407 w 1844910"/>
              <a:gd name="connsiteY17" fmla="*/ 19758 h 875159"/>
              <a:gd name="connsiteX18" fmla="*/ 670397 w 1844910"/>
              <a:gd name="connsiteY18" fmla="*/ 85267 h 875159"/>
              <a:gd name="connsiteX19" fmla="*/ 705667 w 1844910"/>
              <a:gd name="connsiteY19" fmla="*/ 69503 h 875159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2 w 1844910"/>
              <a:gd name="connsiteY17" fmla="*/ 16533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0794 h 866450"/>
              <a:gd name="connsiteX1" fmla="*/ 754138 w 1844910"/>
              <a:gd name="connsiteY1" fmla="*/ 23 h 866450"/>
              <a:gd name="connsiteX2" fmla="*/ 794418 w 1844910"/>
              <a:gd name="connsiteY2" fmla="*/ 36277 h 866450"/>
              <a:gd name="connsiteX3" fmla="*/ 834700 w 1844910"/>
              <a:gd name="connsiteY3" fmla="*/ 165178 h 866450"/>
              <a:gd name="connsiteX4" fmla="*/ 915264 w 1844910"/>
              <a:gd name="connsiteY4" fmla="*/ 310193 h 866450"/>
              <a:gd name="connsiteX5" fmla="*/ 1140843 w 1844910"/>
              <a:gd name="connsiteY5" fmla="*/ 338391 h 866450"/>
              <a:gd name="connsiteX6" fmla="*/ 1483240 w 1844910"/>
              <a:gd name="connsiteY6" fmla="*/ 406870 h 866450"/>
              <a:gd name="connsiteX7" fmla="*/ 1813552 w 1844910"/>
              <a:gd name="connsiteY7" fmla="*/ 511603 h 866450"/>
              <a:gd name="connsiteX8" fmla="*/ 1844910 w 1844910"/>
              <a:gd name="connsiteY8" fmla="*/ 522892 h 866450"/>
              <a:gd name="connsiteX9" fmla="*/ 1844910 w 1844910"/>
              <a:gd name="connsiteY9" fmla="*/ 866450 h 866450"/>
              <a:gd name="connsiteX10" fmla="*/ 0 w 1844910"/>
              <a:gd name="connsiteY10" fmla="*/ 866450 h 866450"/>
              <a:gd name="connsiteX11" fmla="*/ 0 w 1844910"/>
              <a:gd name="connsiteY11" fmla="*/ 453172 h 866450"/>
              <a:gd name="connsiteX12" fmla="*/ 135935 w 1844910"/>
              <a:gd name="connsiteY12" fmla="*/ 414675 h 866450"/>
              <a:gd name="connsiteX13" fmla="*/ 270753 w 1844910"/>
              <a:gd name="connsiteY13" fmla="*/ 378673 h 866450"/>
              <a:gd name="connsiteX14" fmla="*/ 504389 w 1844910"/>
              <a:gd name="connsiteY14" fmla="*/ 326306 h 866450"/>
              <a:gd name="connsiteX15" fmla="*/ 593009 w 1844910"/>
              <a:gd name="connsiteY15" fmla="*/ 221573 h 866450"/>
              <a:gd name="connsiteX16" fmla="*/ 641348 w 1844910"/>
              <a:gd name="connsiteY16" fmla="*/ 12108 h 866450"/>
              <a:gd name="connsiteX17" fmla="*/ 641944 w 1844910"/>
              <a:gd name="connsiteY17" fmla="*/ 12636 h 866450"/>
              <a:gd name="connsiteX18" fmla="*/ 664047 w 1844910"/>
              <a:gd name="connsiteY18" fmla="*/ 73383 h 866450"/>
              <a:gd name="connsiteX19" fmla="*/ 705667 w 1844910"/>
              <a:gd name="connsiteY19" fmla="*/ 60794 h 866450"/>
              <a:gd name="connsiteX0" fmla="*/ 705667 w 1844910"/>
              <a:gd name="connsiteY0" fmla="*/ 62103 h 867759"/>
              <a:gd name="connsiteX1" fmla="*/ 754138 w 1844910"/>
              <a:gd name="connsiteY1" fmla="*/ 1332 h 867759"/>
              <a:gd name="connsiteX2" fmla="*/ 794418 w 1844910"/>
              <a:gd name="connsiteY2" fmla="*/ 37586 h 867759"/>
              <a:gd name="connsiteX3" fmla="*/ 834700 w 1844910"/>
              <a:gd name="connsiteY3" fmla="*/ 166487 h 867759"/>
              <a:gd name="connsiteX4" fmla="*/ 915264 w 1844910"/>
              <a:gd name="connsiteY4" fmla="*/ 311502 h 867759"/>
              <a:gd name="connsiteX5" fmla="*/ 1140843 w 1844910"/>
              <a:gd name="connsiteY5" fmla="*/ 339700 h 867759"/>
              <a:gd name="connsiteX6" fmla="*/ 1483240 w 1844910"/>
              <a:gd name="connsiteY6" fmla="*/ 408179 h 867759"/>
              <a:gd name="connsiteX7" fmla="*/ 1813552 w 1844910"/>
              <a:gd name="connsiteY7" fmla="*/ 512912 h 867759"/>
              <a:gd name="connsiteX8" fmla="*/ 1844910 w 1844910"/>
              <a:gd name="connsiteY8" fmla="*/ 524201 h 867759"/>
              <a:gd name="connsiteX9" fmla="*/ 1844910 w 1844910"/>
              <a:gd name="connsiteY9" fmla="*/ 867759 h 867759"/>
              <a:gd name="connsiteX10" fmla="*/ 0 w 1844910"/>
              <a:gd name="connsiteY10" fmla="*/ 867759 h 867759"/>
              <a:gd name="connsiteX11" fmla="*/ 0 w 1844910"/>
              <a:gd name="connsiteY11" fmla="*/ 454481 h 867759"/>
              <a:gd name="connsiteX12" fmla="*/ 135935 w 1844910"/>
              <a:gd name="connsiteY12" fmla="*/ 415984 h 867759"/>
              <a:gd name="connsiteX13" fmla="*/ 270753 w 1844910"/>
              <a:gd name="connsiteY13" fmla="*/ 379982 h 867759"/>
              <a:gd name="connsiteX14" fmla="*/ 504389 w 1844910"/>
              <a:gd name="connsiteY14" fmla="*/ 327615 h 867759"/>
              <a:gd name="connsiteX15" fmla="*/ 593009 w 1844910"/>
              <a:gd name="connsiteY15" fmla="*/ 222882 h 867759"/>
              <a:gd name="connsiteX16" fmla="*/ 641348 w 1844910"/>
              <a:gd name="connsiteY16" fmla="*/ 13417 h 867759"/>
              <a:gd name="connsiteX17" fmla="*/ 641944 w 1844910"/>
              <a:gd name="connsiteY17" fmla="*/ 13945 h 867759"/>
              <a:gd name="connsiteX18" fmla="*/ 664047 w 1844910"/>
              <a:gd name="connsiteY18" fmla="*/ 74692 h 867759"/>
              <a:gd name="connsiteX19" fmla="*/ 705667 w 1844910"/>
              <a:gd name="connsiteY19" fmla="*/ 62103 h 867759"/>
              <a:gd name="connsiteX0" fmla="*/ 705667 w 1844910"/>
              <a:gd name="connsiteY0" fmla="*/ 61033 h 866689"/>
              <a:gd name="connsiteX1" fmla="*/ 754138 w 1844910"/>
              <a:gd name="connsiteY1" fmla="*/ 262 h 866689"/>
              <a:gd name="connsiteX2" fmla="*/ 786481 w 1844910"/>
              <a:gd name="connsiteY2" fmla="*/ 44454 h 866689"/>
              <a:gd name="connsiteX3" fmla="*/ 834700 w 1844910"/>
              <a:gd name="connsiteY3" fmla="*/ 165417 h 866689"/>
              <a:gd name="connsiteX4" fmla="*/ 915264 w 1844910"/>
              <a:gd name="connsiteY4" fmla="*/ 310432 h 866689"/>
              <a:gd name="connsiteX5" fmla="*/ 1140843 w 1844910"/>
              <a:gd name="connsiteY5" fmla="*/ 338630 h 866689"/>
              <a:gd name="connsiteX6" fmla="*/ 1483240 w 1844910"/>
              <a:gd name="connsiteY6" fmla="*/ 407109 h 866689"/>
              <a:gd name="connsiteX7" fmla="*/ 1813552 w 1844910"/>
              <a:gd name="connsiteY7" fmla="*/ 511842 h 866689"/>
              <a:gd name="connsiteX8" fmla="*/ 1844910 w 1844910"/>
              <a:gd name="connsiteY8" fmla="*/ 523131 h 866689"/>
              <a:gd name="connsiteX9" fmla="*/ 1844910 w 1844910"/>
              <a:gd name="connsiteY9" fmla="*/ 866689 h 866689"/>
              <a:gd name="connsiteX10" fmla="*/ 0 w 1844910"/>
              <a:gd name="connsiteY10" fmla="*/ 866689 h 866689"/>
              <a:gd name="connsiteX11" fmla="*/ 0 w 1844910"/>
              <a:gd name="connsiteY11" fmla="*/ 453411 h 866689"/>
              <a:gd name="connsiteX12" fmla="*/ 135935 w 1844910"/>
              <a:gd name="connsiteY12" fmla="*/ 414914 h 866689"/>
              <a:gd name="connsiteX13" fmla="*/ 270753 w 1844910"/>
              <a:gd name="connsiteY13" fmla="*/ 378912 h 866689"/>
              <a:gd name="connsiteX14" fmla="*/ 504389 w 1844910"/>
              <a:gd name="connsiteY14" fmla="*/ 326545 h 866689"/>
              <a:gd name="connsiteX15" fmla="*/ 593009 w 1844910"/>
              <a:gd name="connsiteY15" fmla="*/ 221812 h 866689"/>
              <a:gd name="connsiteX16" fmla="*/ 641348 w 1844910"/>
              <a:gd name="connsiteY16" fmla="*/ 12347 h 866689"/>
              <a:gd name="connsiteX17" fmla="*/ 641944 w 1844910"/>
              <a:gd name="connsiteY17" fmla="*/ 12875 h 866689"/>
              <a:gd name="connsiteX18" fmla="*/ 664047 w 1844910"/>
              <a:gd name="connsiteY18" fmla="*/ 73622 h 866689"/>
              <a:gd name="connsiteX19" fmla="*/ 705667 w 1844910"/>
              <a:gd name="connsiteY19" fmla="*/ 61033 h 866689"/>
              <a:gd name="connsiteX0" fmla="*/ 705667 w 1844910"/>
              <a:gd name="connsiteY0" fmla="*/ 61073 h 866729"/>
              <a:gd name="connsiteX1" fmla="*/ 754138 w 1844910"/>
              <a:gd name="connsiteY1" fmla="*/ 302 h 866729"/>
              <a:gd name="connsiteX2" fmla="*/ 786481 w 1844910"/>
              <a:gd name="connsiteY2" fmla="*/ 44494 h 866729"/>
              <a:gd name="connsiteX3" fmla="*/ 834700 w 1844910"/>
              <a:gd name="connsiteY3" fmla="*/ 165457 h 866729"/>
              <a:gd name="connsiteX4" fmla="*/ 915264 w 1844910"/>
              <a:gd name="connsiteY4" fmla="*/ 310472 h 866729"/>
              <a:gd name="connsiteX5" fmla="*/ 1140843 w 1844910"/>
              <a:gd name="connsiteY5" fmla="*/ 338670 h 866729"/>
              <a:gd name="connsiteX6" fmla="*/ 1483240 w 1844910"/>
              <a:gd name="connsiteY6" fmla="*/ 407149 h 866729"/>
              <a:gd name="connsiteX7" fmla="*/ 1813552 w 1844910"/>
              <a:gd name="connsiteY7" fmla="*/ 511882 h 866729"/>
              <a:gd name="connsiteX8" fmla="*/ 1844910 w 1844910"/>
              <a:gd name="connsiteY8" fmla="*/ 523171 h 866729"/>
              <a:gd name="connsiteX9" fmla="*/ 1844910 w 1844910"/>
              <a:gd name="connsiteY9" fmla="*/ 866729 h 866729"/>
              <a:gd name="connsiteX10" fmla="*/ 0 w 1844910"/>
              <a:gd name="connsiteY10" fmla="*/ 866729 h 866729"/>
              <a:gd name="connsiteX11" fmla="*/ 0 w 1844910"/>
              <a:gd name="connsiteY11" fmla="*/ 453451 h 866729"/>
              <a:gd name="connsiteX12" fmla="*/ 135935 w 1844910"/>
              <a:gd name="connsiteY12" fmla="*/ 414954 h 866729"/>
              <a:gd name="connsiteX13" fmla="*/ 270753 w 1844910"/>
              <a:gd name="connsiteY13" fmla="*/ 378952 h 866729"/>
              <a:gd name="connsiteX14" fmla="*/ 504389 w 1844910"/>
              <a:gd name="connsiteY14" fmla="*/ 326585 h 866729"/>
              <a:gd name="connsiteX15" fmla="*/ 593009 w 1844910"/>
              <a:gd name="connsiteY15" fmla="*/ 221852 h 866729"/>
              <a:gd name="connsiteX16" fmla="*/ 641348 w 1844910"/>
              <a:gd name="connsiteY16" fmla="*/ 12387 h 866729"/>
              <a:gd name="connsiteX17" fmla="*/ 641944 w 1844910"/>
              <a:gd name="connsiteY17" fmla="*/ 12915 h 866729"/>
              <a:gd name="connsiteX18" fmla="*/ 664047 w 1844910"/>
              <a:gd name="connsiteY18" fmla="*/ 73662 h 866729"/>
              <a:gd name="connsiteX19" fmla="*/ 705667 w 1844910"/>
              <a:gd name="connsiteY19" fmla="*/ 61073 h 866729"/>
              <a:gd name="connsiteX0" fmla="*/ 705667 w 1844910"/>
              <a:gd name="connsiteY0" fmla="*/ 61863 h 867519"/>
              <a:gd name="connsiteX1" fmla="*/ 754138 w 1844910"/>
              <a:gd name="connsiteY1" fmla="*/ 1092 h 867519"/>
              <a:gd name="connsiteX2" fmla="*/ 786481 w 1844910"/>
              <a:gd name="connsiteY2" fmla="*/ 45284 h 867519"/>
              <a:gd name="connsiteX3" fmla="*/ 834700 w 1844910"/>
              <a:gd name="connsiteY3" fmla="*/ 166247 h 867519"/>
              <a:gd name="connsiteX4" fmla="*/ 915264 w 1844910"/>
              <a:gd name="connsiteY4" fmla="*/ 311262 h 867519"/>
              <a:gd name="connsiteX5" fmla="*/ 1140843 w 1844910"/>
              <a:gd name="connsiteY5" fmla="*/ 339460 h 867519"/>
              <a:gd name="connsiteX6" fmla="*/ 1483240 w 1844910"/>
              <a:gd name="connsiteY6" fmla="*/ 407939 h 867519"/>
              <a:gd name="connsiteX7" fmla="*/ 1813552 w 1844910"/>
              <a:gd name="connsiteY7" fmla="*/ 512672 h 867519"/>
              <a:gd name="connsiteX8" fmla="*/ 1844910 w 1844910"/>
              <a:gd name="connsiteY8" fmla="*/ 523961 h 867519"/>
              <a:gd name="connsiteX9" fmla="*/ 1844910 w 1844910"/>
              <a:gd name="connsiteY9" fmla="*/ 867519 h 867519"/>
              <a:gd name="connsiteX10" fmla="*/ 0 w 1844910"/>
              <a:gd name="connsiteY10" fmla="*/ 867519 h 867519"/>
              <a:gd name="connsiteX11" fmla="*/ 0 w 1844910"/>
              <a:gd name="connsiteY11" fmla="*/ 454241 h 867519"/>
              <a:gd name="connsiteX12" fmla="*/ 135935 w 1844910"/>
              <a:gd name="connsiteY12" fmla="*/ 415744 h 867519"/>
              <a:gd name="connsiteX13" fmla="*/ 270753 w 1844910"/>
              <a:gd name="connsiteY13" fmla="*/ 379742 h 867519"/>
              <a:gd name="connsiteX14" fmla="*/ 504389 w 1844910"/>
              <a:gd name="connsiteY14" fmla="*/ 327375 h 867519"/>
              <a:gd name="connsiteX15" fmla="*/ 593009 w 1844910"/>
              <a:gd name="connsiteY15" fmla="*/ 222642 h 867519"/>
              <a:gd name="connsiteX16" fmla="*/ 641348 w 1844910"/>
              <a:gd name="connsiteY16" fmla="*/ 13177 h 867519"/>
              <a:gd name="connsiteX17" fmla="*/ 641944 w 1844910"/>
              <a:gd name="connsiteY17" fmla="*/ 13705 h 867519"/>
              <a:gd name="connsiteX18" fmla="*/ 664047 w 1844910"/>
              <a:gd name="connsiteY18" fmla="*/ 74452 h 867519"/>
              <a:gd name="connsiteX19" fmla="*/ 705667 w 1844910"/>
              <a:gd name="connsiteY19" fmla="*/ 61863 h 867519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0783 h 866439"/>
              <a:gd name="connsiteX1" fmla="*/ 754138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783 h 866439"/>
              <a:gd name="connsiteX1" fmla="*/ 744613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49665 h 866433"/>
              <a:gd name="connsiteX1" fmla="*/ 744613 w 1844910"/>
              <a:gd name="connsiteY1" fmla="*/ 6 h 866433"/>
              <a:gd name="connsiteX2" fmla="*/ 780131 w 1844910"/>
              <a:gd name="connsiteY2" fmla="*/ 47373 h 866433"/>
              <a:gd name="connsiteX3" fmla="*/ 828350 w 1844910"/>
              <a:gd name="connsiteY3" fmla="*/ 168336 h 866433"/>
              <a:gd name="connsiteX4" fmla="*/ 915264 w 1844910"/>
              <a:gd name="connsiteY4" fmla="*/ 310176 h 866433"/>
              <a:gd name="connsiteX5" fmla="*/ 1140843 w 1844910"/>
              <a:gd name="connsiteY5" fmla="*/ 338374 h 866433"/>
              <a:gd name="connsiteX6" fmla="*/ 1483240 w 1844910"/>
              <a:gd name="connsiteY6" fmla="*/ 406853 h 866433"/>
              <a:gd name="connsiteX7" fmla="*/ 1813552 w 1844910"/>
              <a:gd name="connsiteY7" fmla="*/ 511586 h 866433"/>
              <a:gd name="connsiteX8" fmla="*/ 1844910 w 1844910"/>
              <a:gd name="connsiteY8" fmla="*/ 522875 h 866433"/>
              <a:gd name="connsiteX9" fmla="*/ 1844910 w 1844910"/>
              <a:gd name="connsiteY9" fmla="*/ 866433 h 866433"/>
              <a:gd name="connsiteX10" fmla="*/ 0 w 1844910"/>
              <a:gd name="connsiteY10" fmla="*/ 866433 h 866433"/>
              <a:gd name="connsiteX11" fmla="*/ 0 w 1844910"/>
              <a:gd name="connsiteY11" fmla="*/ 453155 h 866433"/>
              <a:gd name="connsiteX12" fmla="*/ 135935 w 1844910"/>
              <a:gd name="connsiteY12" fmla="*/ 414658 h 866433"/>
              <a:gd name="connsiteX13" fmla="*/ 270753 w 1844910"/>
              <a:gd name="connsiteY13" fmla="*/ 378656 h 866433"/>
              <a:gd name="connsiteX14" fmla="*/ 504389 w 1844910"/>
              <a:gd name="connsiteY14" fmla="*/ 326289 h 866433"/>
              <a:gd name="connsiteX15" fmla="*/ 593009 w 1844910"/>
              <a:gd name="connsiteY15" fmla="*/ 221556 h 866433"/>
              <a:gd name="connsiteX16" fmla="*/ 641348 w 1844910"/>
              <a:gd name="connsiteY16" fmla="*/ 12091 h 866433"/>
              <a:gd name="connsiteX17" fmla="*/ 641944 w 1844910"/>
              <a:gd name="connsiteY17" fmla="*/ 12619 h 866433"/>
              <a:gd name="connsiteX18" fmla="*/ 664047 w 1844910"/>
              <a:gd name="connsiteY18" fmla="*/ 73366 h 866433"/>
              <a:gd name="connsiteX19" fmla="*/ 705667 w 1844910"/>
              <a:gd name="connsiteY19" fmla="*/ 49665 h 866433"/>
              <a:gd name="connsiteX0" fmla="*/ 0 w 1844910"/>
              <a:gd name="connsiteY0" fmla="*/ 866433 h 957873"/>
              <a:gd name="connsiteX1" fmla="*/ 0 w 1844910"/>
              <a:gd name="connsiteY1" fmla="*/ 453155 h 957873"/>
              <a:gd name="connsiteX2" fmla="*/ 135935 w 1844910"/>
              <a:gd name="connsiteY2" fmla="*/ 414658 h 957873"/>
              <a:gd name="connsiteX3" fmla="*/ 270753 w 1844910"/>
              <a:gd name="connsiteY3" fmla="*/ 378656 h 957873"/>
              <a:gd name="connsiteX4" fmla="*/ 504389 w 1844910"/>
              <a:gd name="connsiteY4" fmla="*/ 326289 h 957873"/>
              <a:gd name="connsiteX5" fmla="*/ 593009 w 1844910"/>
              <a:gd name="connsiteY5" fmla="*/ 221556 h 957873"/>
              <a:gd name="connsiteX6" fmla="*/ 641348 w 1844910"/>
              <a:gd name="connsiteY6" fmla="*/ 12091 h 957873"/>
              <a:gd name="connsiteX7" fmla="*/ 641944 w 1844910"/>
              <a:gd name="connsiteY7" fmla="*/ 12619 h 957873"/>
              <a:gd name="connsiteX8" fmla="*/ 664047 w 1844910"/>
              <a:gd name="connsiteY8" fmla="*/ 73366 h 957873"/>
              <a:gd name="connsiteX9" fmla="*/ 705667 w 1844910"/>
              <a:gd name="connsiteY9" fmla="*/ 49665 h 957873"/>
              <a:gd name="connsiteX10" fmla="*/ 744613 w 1844910"/>
              <a:gd name="connsiteY10" fmla="*/ 6 h 957873"/>
              <a:gd name="connsiteX11" fmla="*/ 780131 w 1844910"/>
              <a:gd name="connsiteY11" fmla="*/ 47373 h 957873"/>
              <a:gd name="connsiteX12" fmla="*/ 828350 w 1844910"/>
              <a:gd name="connsiteY12" fmla="*/ 168336 h 957873"/>
              <a:gd name="connsiteX13" fmla="*/ 915264 w 1844910"/>
              <a:gd name="connsiteY13" fmla="*/ 310176 h 957873"/>
              <a:gd name="connsiteX14" fmla="*/ 1140843 w 1844910"/>
              <a:gd name="connsiteY14" fmla="*/ 338374 h 957873"/>
              <a:gd name="connsiteX15" fmla="*/ 1483240 w 1844910"/>
              <a:gd name="connsiteY15" fmla="*/ 406853 h 957873"/>
              <a:gd name="connsiteX16" fmla="*/ 1813552 w 1844910"/>
              <a:gd name="connsiteY16" fmla="*/ 511586 h 957873"/>
              <a:gd name="connsiteX17" fmla="*/ 1844910 w 1844910"/>
              <a:gd name="connsiteY17" fmla="*/ 522875 h 957873"/>
              <a:gd name="connsiteX18" fmla="*/ 1844910 w 1844910"/>
              <a:gd name="connsiteY18" fmla="*/ 866433 h 957873"/>
              <a:gd name="connsiteX19" fmla="*/ 91440 w 1844910"/>
              <a:gd name="connsiteY19" fmla="*/ 957873 h 957873"/>
              <a:gd name="connsiteX0" fmla="*/ 0 w 1844910"/>
              <a:gd name="connsiteY0" fmla="*/ 866433 h 866433"/>
              <a:gd name="connsiteX1" fmla="*/ 0 w 1844910"/>
              <a:gd name="connsiteY1" fmla="*/ 453155 h 866433"/>
              <a:gd name="connsiteX2" fmla="*/ 135935 w 1844910"/>
              <a:gd name="connsiteY2" fmla="*/ 414658 h 866433"/>
              <a:gd name="connsiteX3" fmla="*/ 270753 w 1844910"/>
              <a:gd name="connsiteY3" fmla="*/ 378656 h 866433"/>
              <a:gd name="connsiteX4" fmla="*/ 504389 w 1844910"/>
              <a:gd name="connsiteY4" fmla="*/ 326289 h 866433"/>
              <a:gd name="connsiteX5" fmla="*/ 593009 w 1844910"/>
              <a:gd name="connsiteY5" fmla="*/ 221556 h 866433"/>
              <a:gd name="connsiteX6" fmla="*/ 641348 w 1844910"/>
              <a:gd name="connsiteY6" fmla="*/ 12091 h 866433"/>
              <a:gd name="connsiteX7" fmla="*/ 641944 w 1844910"/>
              <a:gd name="connsiteY7" fmla="*/ 12619 h 866433"/>
              <a:gd name="connsiteX8" fmla="*/ 664047 w 1844910"/>
              <a:gd name="connsiteY8" fmla="*/ 73366 h 866433"/>
              <a:gd name="connsiteX9" fmla="*/ 705667 w 1844910"/>
              <a:gd name="connsiteY9" fmla="*/ 49665 h 866433"/>
              <a:gd name="connsiteX10" fmla="*/ 744613 w 1844910"/>
              <a:gd name="connsiteY10" fmla="*/ 6 h 866433"/>
              <a:gd name="connsiteX11" fmla="*/ 780131 w 1844910"/>
              <a:gd name="connsiteY11" fmla="*/ 47373 h 866433"/>
              <a:gd name="connsiteX12" fmla="*/ 828350 w 1844910"/>
              <a:gd name="connsiteY12" fmla="*/ 168336 h 866433"/>
              <a:gd name="connsiteX13" fmla="*/ 915264 w 1844910"/>
              <a:gd name="connsiteY13" fmla="*/ 310176 h 866433"/>
              <a:gd name="connsiteX14" fmla="*/ 1140843 w 1844910"/>
              <a:gd name="connsiteY14" fmla="*/ 338374 h 866433"/>
              <a:gd name="connsiteX15" fmla="*/ 1483240 w 1844910"/>
              <a:gd name="connsiteY15" fmla="*/ 406853 h 866433"/>
              <a:gd name="connsiteX16" fmla="*/ 1813552 w 1844910"/>
              <a:gd name="connsiteY16" fmla="*/ 511586 h 866433"/>
              <a:gd name="connsiteX17" fmla="*/ 1844910 w 1844910"/>
              <a:gd name="connsiteY17" fmla="*/ 522875 h 866433"/>
              <a:gd name="connsiteX18" fmla="*/ 1844910 w 1844910"/>
              <a:gd name="connsiteY18" fmla="*/ 866433 h 866433"/>
              <a:gd name="connsiteX0" fmla="*/ 0 w 1844910"/>
              <a:gd name="connsiteY0" fmla="*/ 453155 h 866433"/>
              <a:gd name="connsiteX1" fmla="*/ 135935 w 1844910"/>
              <a:gd name="connsiteY1" fmla="*/ 414658 h 866433"/>
              <a:gd name="connsiteX2" fmla="*/ 270753 w 1844910"/>
              <a:gd name="connsiteY2" fmla="*/ 378656 h 866433"/>
              <a:gd name="connsiteX3" fmla="*/ 504389 w 1844910"/>
              <a:gd name="connsiteY3" fmla="*/ 326289 h 866433"/>
              <a:gd name="connsiteX4" fmla="*/ 593009 w 1844910"/>
              <a:gd name="connsiteY4" fmla="*/ 221556 h 866433"/>
              <a:gd name="connsiteX5" fmla="*/ 641348 w 1844910"/>
              <a:gd name="connsiteY5" fmla="*/ 12091 h 866433"/>
              <a:gd name="connsiteX6" fmla="*/ 641944 w 1844910"/>
              <a:gd name="connsiteY6" fmla="*/ 12619 h 866433"/>
              <a:gd name="connsiteX7" fmla="*/ 664047 w 1844910"/>
              <a:gd name="connsiteY7" fmla="*/ 73366 h 866433"/>
              <a:gd name="connsiteX8" fmla="*/ 705667 w 1844910"/>
              <a:gd name="connsiteY8" fmla="*/ 49665 h 866433"/>
              <a:gd name="connsiteX9" fmla="*/ 744613 w 1844910"/>
              <a:gd name="connsiteY9" fmla="*/ 6 h 866433"/>
              <a:gd name="connsiteX10" fmla="*/ 780131 w 1844910"/>
              <a:gd name="connsiteY10" fmla="*/ 47373 h 866433"/>
              <a:gd name="connsiteX11" fmla="*/ 828350 w 1844910"/>
              <a:gd name="connsiteY11" fmla="*/ 168336 h 866433"/>
              <a:gd name="connsiteX12" fmla="*/ 915264 w 1844910"/>
              <a:gd name="connsiteY12" fmla="*/ 310176 h 866433"/>
              <a:gd name="connsiteX13" fmla="*/ 1140843 w 1844910"/>
              <a:gd name="connsiteY13" fmla="*/ 338374 h 866433"/>
              <a:gd name="connsiteX14" fmla="*/ 1483240 w 1844910"/>
              <a:gd name="connsiteY14" fmla="*/ 406853 h 866433"/>
              <a:gd name="connsiteX15" fmla="*/ 1813552 w 1844910"/>
              <a:gd name="connsiteY15" fmla="*/ 511586 h 866433"/>
              <a:gd name="connsiteX16" fmla="*/ 1844910 w 1844910"/>
              <a:gd name="connsiteY16" fmla="*/ 522875 h 866433"/>
              <a:gd name="connsiteX17" fmla="*/ 1844910 w 1844910"/>
              <a:gd name="connsiteY17" fmla="*/ 866433 h 866433"/>
              <a:gd name="connsiteX0" fmla="*/ 0 w 1844910"/>
              <a:gd name="connsiteY0" fmla="*/ 453155 h 522875"/>
              <a:gd name="connsiteX1" fmla="*/ 135935 w 1844910"/>
              <a:gd name="connsiteY1" fmla="*/ 414658 h 522875"/>
              <a:gd name="connsiteX2" fmla="*/ 270753 w 1844910"/>
              <a:gd name="connsiteY2" fmla="*/ 378656 h 522875"/>
              <a:gd name="connsiteX3" fmla="*/ 504389 w 1844910"/>
              <a:gd name="connsiteY3" fmla="*/ 326289 h 522875"/>
              <a:gd name="connsiteX4" fmla="*/ 593009 w 1844910"/>
              <a:gd name="connsiteY4" fmla="*/ 221556 h 522875"/>
              <a:gd name="connsiteX5" fmla="*/ 641348 w 1844910"/>
              <a:gd name="connsiteY5" fmla="*/ 12091 h 522875"/>
              <a:gd name="connsiteX6" fmla="*/ 641944 w 1844910"/>
              <a:gd name="connsiteY6" fmla="*/ 12619 h 522875"/>
              <a:gd name="connsiteX7" fmla="*/ 664047 w 1844910"/>
              <a:gd name="connsiteY7" fmla="*/ 73366 h 522875"/>
              <a:gd name="connsiteX8" fmla="*/ 705667 w 1844910"/>
              <a:gd name="connsiteY8" fmla="*/ 49665 h 522875"/>
              <a:gd name="connsiteX9" fmla="*/ 744613 w 1844910"/>
              <a:gd name="connsiteY9" fmla="*/ 6 h 522875"/>
              <a:gd name="connsiteX10" fmla="*/ 780131 w 1844910"/>
              <a:gd name="connsiteY10" fmla="*/ 47373 h 522875"/>
              <a:gd name="connsiteX11" fmla="*/ 828350 w 1844910"/>
              <a:gd name="connsiteY11" fmla="*/ 168336 h 522875"/>
              <a:gd name="connsiteX12" fmla="*/ 915264 w 1844910"/>
              <a:gd name="connsiteY12" fmla="*/ 310176 h 522875"/>
              <a:gd name="connsiteX13" fmla="*/ 1140843 w 1844910"/>
              <a:gd name="connsiteY13" fmla="*/ 338374 h 522875"/>
              <a:gd name="connsiteX14" fmla="*/ 1483240 w 1844910"/>
              <a:gd name="connsiteY14" fmla="*/ 406853 h 522875"/>
              <a:gd name="connsiteX15" fmla="*/ 1813552 w 1844910"/>
              <a:gd name="connsiteY15" fmla="*/ 511586 h 522875"/>
              <a:gd name="connsiteX16" fmla="*/ 1844910 w 1844910"/>
              <a:gd name="connsiteY16" fmla="*/ 522875 h 52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4910" h="522875">
                <a:moveTo>
                  <a:pt x="0" y="453155"/>
                </a:moveTo>
                <a:lnTo>
                  <a:pt x="135935" y="414658"/>
                </a:lnTo>
                <a:cubicBezTo>
                  <a:pt x="182721" y="401651"/>
                  <a:pt x="228122" y="389398"/>
                  <a:pt x="270753" y="378656"/>
                </a:cubicBezTo>
                <a:cubicBezTo>
                  <a:pt x="356016" y="357172"/>
                  <a:pt x="450680" y="352472"/>
                  <a:pt x="504389" y="326289"/>
                </a:cubicBezTo>
                <a:cubicBezTo>
                  <a:pt x="558098" y="300106"/>
                  <a:pt x="570183" y="273922"/>
                  <a:pt x="593009" y="221556"/>
                </a:cubicBezTo>
                <a:cubicBezTo>
                  <a:pt x="615835" y="169190"/>
                  <a:pt x="631869" y="43557"/>
                  <a:pt x="641348" y="12091"/>
                </a:cubicBezTo>
                <a:cubicBezTo>
                  <a:pt x="650827" y="18725"/>
                  <a:pt x="641336" y="15606"/>
                  <a:pt x="641944" y="12619"/>
                </a:cubicBezTo>
                <a:cubicBezTo>
                  <a:pt x="645728" y="41383"/>
                  <a:pt x="650930" y="46621"/>
                  <a:pt x="664047" y="73366"/>
                </a:cubicBezTo>
                <a:cubicBezTo>
                  <a:pt x="679615" y="99318"/>
                  <a:pt x="689064" y="74592"/>
                  <a:pt x="705667" y="49665"/>
                </a:cubicBezTo>
                <a:cubicBezTo>
                  <a:pt x="722270" y="24738"/>
                  <a:pt x="732202" y="388"/>
                  <a:pt x="744613" y="6"/>
                </a:cubicBezTo>
                <a:cubicBezTo>
                  <a:pt x="757024" y="-376"/>
                  <a:pt x="766175" y="19318"/>
                  <a:pt x="780131" y="47373"/>
                </a:cubicBezTo>
                <a:cubicBezTo>
                  <a:pt x="794087" y="75428"/>
                  <a:pt x="805828" y="124536"/>
                  <a:pt x="828350" y="168336"/>
                </a:cubicBezTo>
                <a:cubicBezTo>
                  <a:pt x="850872" y="212137"/>
                  <a:pt x="863182" y="281836"/>
                  <a:pt x="915264" y="310176"/>
                </a:cubicBezTo>
                <a:cubicBezTo>
                  <a:pt x="967346" y="338516"/>
                  <a:pt x="1046180" y="322261"/>
                  <a:pt x="1140843" y="338374"/>
                </a:cubicBezTo>
                <a:cubicBezTo>
                  <a:pt x="1235506" y="354487"/>
                  <a:pt x="1371122" y="377984"/>
                  <a:pt x="1483240" y="406853"/>
                </a:cubicBezTo>
                <a:cubicBezTo>
                  <a:pt x="1595358" y="435722"/>
                  <a:pt x="1813552" y="511586"/>
                  <a:pt x="1813552" y="511586"/>
                </a:cubicBezTo>
                <a:lnTo>
                  <a:pt x="1844910" y="522875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CAD3E8-EABE-20DB-95B7-A6DBE3045E28}"/>
              </a:ext>
            </a:extLst>
          </p:cNvPr>
          <p:cNvSpPr txBox="1"/>
          <p:nvPr/>
        </p:nvSpPr>
        <p:spPr>
          <a:xfrm>
            <a:off x="9119439" y="21190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606C89-473A-114A-612E-4AFCADDE3969}"/>
              </a:ext>
            </a:extLst>
          </p:cNvPr>
          <p:cNvSpPr txBox="1"/>
          <p:nvPr/>
        </p:nvSpPr>
        <p:spPr>
          <a:xfrm>
            <a:off x="787527" y="151695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Fixed SM prediction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6A42A0-E967-4158-13A0-3E748364710E}"/>
              </a:ext>
            </a:extLst>
          </p:cNvPr>
          <p:cNvSpPr txBox="1"/>
          <p:nvPr/>
        </p:nvSpPr>
        <p:spPr>
          <a:xfrm>
            <a:off x="3120488" y="1515212"/>
            <a:ext cx="2746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Model parameters (mass, width, … , etc.)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4DD4E-0263-A441-82ED-354E9C07AEB5}"/>
              </a:ext>
            </a:extLst>
          </p:cNvPr>
          <p:cNvSpPr txBox="1"/>
          <p:nvPr/>
        </p:nvSpPr>
        <p:spPr>
          <a:xfrm>
            <a:off x="7006449" y="130534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Few model parameters</a:t>
            </a:r>
          </a:p>
          <a:p>
            <a:pPr algn="ctr"/>
            <a:r>
              <a:rPr lang="en-US" altLang="ko-KR" sz="1200" dirty="0"/>
              <a:t>(mass, width, … , etc.)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9AEE79-CEC6-C154-E168-9EE964A26CB3}"/>
              </a:ext>
            </a:extLst>
          </p:cNvPr>
          <p:cNvSpPr txBox="1"/>
          <p:nvPr/>
        </p:nvSpPr>
        <p:spPr>
          <a:xfrm>
            <a:off x="9306780" y="1305344"/>
            <a:ext cx="2916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More model parameters</a:t>
            </a:r>
          </a:p>
          <a:p>
            <a:pPr algn="ctr"/>
            <a:r>
              <a:rPr lang="en-US" altLang="ko-KR" sz="1200" dirty="0"/>
              <a:t>(mass, width, threshold, couplings, … , etc.)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9DACB6-E73C-BEDC-410E-FEA004CF6EEA}"/>
              </a:ext>
            </a:extLst>
          </p:cNvPr>
          <p:cNvSpPr txBox="1"/>
          <p:nvPr/>
        </p:nvSpPr>
        <p:spPr>
          <a:xfrm>
            <a:off x="6443790" y="3727744"/>
            <a:ext cx="54952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theory, we can perform a hypothesis testing between</a:t>
            </a:r>
          </a:p>
          <a:p>
            <a:r>
              <a:rPr lang="en-US" altLang="ko-KR" dirty="0"/>
              <a:t>null hypothesis and alt hypothesis as in scenario 1 to</a:t>
            </a:r>
          </a:p>
          <a:p>
            <a:r>
              <a:rPr lang="en-US" altLang="ko-KR" dirty="0"/>
              <a:t>determine whether the null hypothesis is rejected or not.</a:t>
            </a:r>
          </a:p>
          <a:p>
            <a:endParaRPr lang="en-US" altLang="ko-KR" dirty="0"/>
          </a:p>
          <a:p>
            <a:r>
              <a:rPr lang="en-US" altLang="ko-KR" dirty="0"/>
              <a:t>However, the full statistical analysis would be lengthy, so</a:t>
            </a:r>
          </a:p>
          <a:p>
            <a:r>
              <a:rPr lang="en-US" altLang="ko-KR" dirty="0"/>
              <a:t>we have to pre-restrict the parameter space.</a:t>
            </a:r>
          </a:p>
          <a:p>
            <a:endParaRPr lang="en-US" altLang="ko-KR" dirty="0"/>
          </a:p>
          <a:p>
            <a:r>
              <a:rPr lang="en-US" altLang="ko-KR" dirty="0"/>
              <a:t>Hence, we need a heuristic estimation.</a:t>
            </a:r>
            <a:endParaRPr lang="ko-KR" alt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9860FB-41A2-5FC6-45D2-0BD7D6FB27EE}"/>
              </a:ext>
            </a:extLst>
          </p:cNvPr>
          <p:cNvCxnSpPr/>
          <p:nvPr/>
        </p:nvCxnSpPr>
        <p:spPr>
          <a:xfrm>
            <a:off x="6862233" y="469900"/>
            <a:ext cx="144216" cy="45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69E3925-B2A5-C4F9-95F6-3274353F985B}"/>
              </a:ext>
            </a:extLst>
          </p:cNvPr>
          <p:cNvSpPr txBox="1"/>
          <p:nvPr/>
        </p:nvSpPr>
        <p:spPr>
          <a:xfrm>
            <a:off x="6289999" y="11371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Our case!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0D153-1579-3B5E-86C8-8E4F758BD4A2}"/>
              </a:ext>
            </a:extLst>
          </p:cNvPr>
          <p:cNvSpPr txBox="1"/>
          <p:nvPr/>
        </p:nvSpPr>
        <p:spPr>
          <a:xfrm>
            <a:off x="157099" y="145014"/>
            <a:ext cx="391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‘Heuristic estimation’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933B3-4630-24AA-4375-EF0B02D35E35}"/>
              </a:ext>
            </a:extLst>
          </p:cNvPr>
          <p:cNvSpPr txBox="1"/>
          <p:nvPr/>
        </p:nvSpPr>
        <p:spPr>
          <a:xfrm>
            <a:off x="265390" y="876300"/>
            <a:ext cx="116612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Many papers on sensitivity of detecting resonance are based on scenario 1. We should harvest something out of these papers</a:t>
            </a:r>
          </a:p>
          <a:p>
            <a:r>
              <a:rPr lang="en-US" altLang="ko-KR" dirty="0"/>
              <a:t>and apply it in our case.</a:t>
            </a:r>
          </a:p>
          <a:p>
            <a:r>
              <a:rPr lang="en-US" altLang="ko-KR" dirty="0"/>
              <a:t>In a rough sense, if S is big enough comparing to fluctuations of B then we can distinguish between S and B.</a:t>
            </a:r>
          </a:p>
          <a:p>
            <a:endParaRPr lang="en-US" altLang="ko-KR" dirty="0"/>
          </a:p>
          <a:p>
            <a:r>
              <a:rPr lang="en-US" altLang="ko-KR" dirty="0"/>
              <a:t>However, </a:t>
            </a:r>
            <a:r>
              <a:rPr lang="en-US" altLang="ko-KR" b="1" dirty="0"/>
              <a:t>in scenario 2, it is ambiguous what is signal and what is background.</a:t>
            </a:r>
          </a:p>
          <a:p>
            <a:r>
              <a:rPr lang="en-US" altLang="ko-KR" dirty="0"/>
              <a:t>In scenario 1, the background B = (Null) and the signal S = (Alt – Null).</a:t>
            </a:r>
          </a:p>
          <a:p>
            <a:r>
              <a:rPr lang="en-US" altLang="ko-KR" dirty="0"/>
              <a:t>By analogy, </a:t>
            </a:r>
            <a:r>
              <a:rPr lang="en-US" altLang="ko-KR" b="1" dirty="0"/>
              <a:t>we want to regard B = (Null) and S = (Alt – Null) also in scenario 2.</a:t>
            </a:r>
          </a:p>
          <a:p>
            <a:r>
              <a:rPr lang="en-US" altLang="ko-KR" dirty="0"/>
              <a:t>The difference is that the null hypothesis also contains some model parameters, so we may alter the definition so that</a:t>
            </a:r>
          </a:p>
          <a:p>
            <a:r>
              <a:rPr lang="en-US" altLang="ko-KR" b="1" dirty="0"/>
              <a:t>B = (Best fit under Null) and S = (Alt – Best fit under Null).</a:t>
            </a:r>
          </a:p>
          <a:p>
            <a:endParaRPr lang="en-US" altLang="ko-KR" dirty="0"/>
          </a:p>
          <a:p>
            <a:r>
              <a:rPr lang="en-US" altLang="ko-KR" dirty="0"/>
              <a:t>Another obstacle is that there is a </a:t>
            </a:r>
            <a:r>
              <a:rPr lang="en-US" altLang="ko-KR" b="1" dirty="0"/>
              <a:t>detector smearing</a:t>
            </a:r>
            <a:r>
              <a:rPr lang="en-US" altLang="ko-KR" dirty="0"/>
              <a:t> due to the limited resolution of invariant mass measurement.</a:t>
            </a:r>
          </a:p>
          <a:p>
            <a:r>
              <a:rPr lang="en-US" altLang="ko-KR" dirty="0"/>
              <a:t>A detector smearing effectively blurs the positive part and negative part of S so it is cancelled.</a:t>
            </a:r>
          </a:p>
          <a:p>
            <a:r>
              <a:rPr lang="en-GB" altLang="ko-KR" dirty="0"/>
              <a:t>Intuitively speaking, the lower the precision of the measurement, the harder it is to find out the details of the resonance signal.</a:t>
            </a:r>
          </a:p>
          <a:p>
            <a:endParaRPr lang="en-GB" altLang="ko-KR" dirty="0"/>
          </a:p>
          <a:p>
            <a:r>
              <a:rPr lang="en-GB" altLang="ko-KR" dirty="0"/>
              <a:t>Instead of explicitly convoluting the smearing function(Gaussian or crystal-ball function), we will </a:t>
            </a:r>
            <a:r>
              <a:rPr lang="en-GB" altLang="ko-KR" b="1" dirty="0"/>
              <a:t>simply require that</a:t>
            </a:r>
          </a:p>
          <a:p>
            <a:r>
              <a:rPr lang="en-GB" altLang="ko-KR" b="1" dirty="0"/>
              <a:t>the width of X should be greater than the uncertainty scale of invariant mass measurements.</a:t>
            </a:r>
          </a:p>
          <a:p>
            <a:endParaRPr lang="en-GB" altLang="ko-KR" dirty="0"/>
          </a:p>
          <a:p>
            <a:r>
              <a:rPr lang="en-GB" altLang="ko-KR" dirty="0"/>
              <a:t>Our strategy: calculate the ‘pseudo-cross-section’ based on |S| to </a:t>
            </a:r>
            <a:r>
              <a:rPr lang="en-US" altLang="ko-KR" dirty="0"/>
              <a:t>see</a:t>
            </a:r>
            <a:r>
              <a:rPr lang="ko-KR" altLang="en-US" dirty="0"/>
              <a:t> </a:t>
            </a:r>
            <a:r>
              <a:rPr lang="en-US" altLang="ko-KR" dirty="0"/>
              <a:t>whether</a:t>
            </a:r>
            <a:r>
              <a:rPr lang="ko-KR" altLang="en-US" dirty="0"/>
              <a:t> </a:t>
            </a:r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en-GB" altLang="ko-KR" dirty="0" err="1"/>
              <a:t>iscover</a:t>
            </a:r>
            <a:r>
              <a:rPr lang="en-GB" altLang="ko-KR" dirty="0"/>
              <a:t> threshold effects.</a:t>
            </a:r>
          </a:p>
        </p:txBody>
      </p:sp>
    </p:spTree>
    <p:extLst>
      <p:ext uri="{BB962C8B-B14F-4D97-AF65-F5344CB8AC3E}">
        <p14:creationId xmlns:p14="http://schemas.microsoft.com/office/powerpoint/2010/main" val="9068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B28B-C519-81F1-2AD2-AD6D806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EFACFF-F87A-5B60-BE4E-539BD58B3814}"/>
              </a:ext>
            </a:extLst>
          </p:cNvPr>
          <p:cNvSpPr txBox="1"/>
          <p:nvPr/>
        </p:nvSpPr>
        <p:spPr>
          <a:xfrm>
            <a:off x="157099" y="145014"/>
            <a:ext cx="730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Benchmark analysis points and parameters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92B4E-2C39-B010-69AF-8292C7189564}"/>
              </a:ext>
            </a:extLst>
          </p:cNvPr>
          <p:cNvSpPr txBox="1"/>
          <p:nvPr/>
        </p:nvSpPr>
        <p:spPr>
          <a:xfrm>
            <a:off x="527693" y="2612496"/>
            <a:ext cx="781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Mass      : 400 GeV (Can be produced in both ILC and LHC)</a:t>
            </a:r>
            <a:endParaRPr lang="ko-KR" altLang="en-US" sz="2400" dirty="0"/>
          </a:p>
        </p:txBody>
      </p:sp>
      <p:pic>
        <p:nvPicPr>
          <p:cNvPr id="22" name="Picture 21" descr="\documentclass{article}&#10;\usepackage{amsmath}&#10;\pagestyle{empty}&#10;\begin{document}&#10;\[M\]&#10;\end{document}" title="IguanaTex Bitmap Display">
            <a:extLst>
              <a:ext uri="{FF2B5EF4-FFF2-40B4-BE49-F238E27FC236}">
                <a16:creationId xmlns:a16="http://schemas.microsoft.com/office/drawing/2014/main" id="{158F593F-1D54-3A1F-0DC1-A58563852B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10" y="2743131"/>
            <a:ext cx="307200" cy="206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D0E01-32A2-EC18-C167-3FB76E78A16E}"/>
              </a:ext>
            </a:extLst>
          </p:cNvPr>
          <p:cNvSpPr txBox="1"/>
          <p:nvPr/>
        </p:nvSpPr>
        <p:spPr>
          <a:xfrm>
            <a:off x="527693" y="3198589"/>
            <a:ext cx="8493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dirty="0"/>
              <a:t>Momentum resolution: ~5% for dimuon (typical in ATLAS, CMS)</a:t>
            </a:r>
          </a:p>
          <a:p>
            <a:r>
              <a:rPr lang="en-GB" altLang="ko-KR" sz="2400" dirty="0"/>
              <a:t>                                      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FAE9F-8EA4-5CD8-8A31-22E322CA0A9F}"/>
              </a:ext>
            </a:extLst>
          </p:cNvPr>
          <p:cNvSpPr txBox="1"/>
          <p:nvPr/>
        </p:nvSpPr>
        <p:spPr>
          <a:xfrm>
            <a:off x="8829801" y="32447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9"/>
              </a:rPr>
              <a:t>2212.07338</a:t>
            </a:r>
            <a:endParaRPr lang="ko-KR" altLang="en-US" dirty="0"/>
          </a:p>
        </p:txBody>
      </p:sp>
      <p:pic>
        <p:nvPicPr>
          <p:cNvPr id="40" name="Picture 39" descr="\documentclass{article}&#10;\usepackage{amsmath,amssymb}&#10;\pagestyle{empty}&#10;\begin{document}&#10;\[\Gamma_{\mathrm{total}}\gtrsim 20\,\mathrm{GeV}\]&#10;\end{document}" title="IguanaTex Bitmap Display">
            <a:extLst>
              <a:ext uri="{FF2B5EF4-FFF2-40B4-BE49-F238E27FC236}">
                <a16:creationId xmlns:a16="http://schemas.microsoft.com/office/drawing/2014/main" id="{9E6F3845-AE07-78AD-AE17-5C8326274D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9" y="3695791"/>
            <a:ext cx="2051660" cy="2925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\[\mathcal{L}_{X,\chi}=\frac{1}{2}\partial_{\mu}X\partial^{\mu}X-\frac{M^{2}}{2}X^{2}+\partial_{\mu}\chi^{\dagger}\partial^{\mu}\chi-m_{\chi}^{2}\chi^{\dagger}\chi-gX\chi^{\dagger}\chi-y_{l}X\bar{l}l\]&#10;\end{document}" title="IguanaTex Bitmap Display">
            <a:extLst>
              <a:ext uri="{FF2B5EF4-FFF2-40B4-BE49-F238E27FC236}">
                <a16:creationId xmlns:a16="http://schemas.microsoft.com/office/drawing/2014/main" id="{A922DF88-D58A-9049-4A7E-1FE3A2BCA4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11" y="733694"/>
            <a:ext cx="9029486" cy="66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B24124-5D6D-4490-4FA8-9E14B9BCEF4F}"/>
              </a:ext>
            </a:extLst>
          </p:cNvPr>
          <p:cNvSpPr txBox="1"/>
          <p:nvPr/>
        </p:nvSpPr>
        <p:spPr>
          <a:xfrm>
            <a:off x="527694" y="854217"/>
            <a:ext cx="107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Model:</a:t>
            </a:r>
            <a:endParaRPr lang="ko-KR" alt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109C2B-1397-5952-1CD6-D5E5231B011A}"/>
              </a:ext>
            </a:extLst>
          </p:cNvPr>
          <p:cNvSpPr/>
          <p:nvPr/>
        </p:nvSpPr>
        <p:spPr>
          <a:xfrm>
            <a:off x="10514816" y="872628"/>
            <a:ext cx="208236" cy="37081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D06048-ABE8-72C9-8C39-F5BFA232C7CD}"/>
              </a:ext>
            </a:extLst>
          </p:cNvPr>
          <p:cNvSpPr txBox="1"/>
          <p:nvPr/>
        </p:nvSpPr>
        <p:spPr>
          <a:xfrm>
            <a:off x="9941537" y="575900"/>
            <a:ext cx="135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Charged leptons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20EB7F-2F54-B62A-0F97-AA55D4C3EE36}"/>
              </a:ext>
            </a:extLst>
          </p:cNvPr>
          <p:cNvSpPr txBox="1"/>
          <p:nvPr/>
        </p:nvSpPr>
        <p:spPr>
          <a:xfrm>
            <a:off x="527694" y="2026403"/>
            <a:ext cx="590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Same Yukawa coupling for all charged leptons</a:t>
            </a:r>
            <a:endParaRPr lang="ko-KR" altLang="en-US" sz="2400" dirty="0"/>
          </a:p>
        </p:txBody>
      </p:sp>
      <p:pic>
        <p:nvPicPr>
          <p:cNvPr id="33" name="Picture 32" descr="\documentclass{article}&#10;\usepackage{amsmath}&#10;\pagestyle{empty}&#10;\begin{document}&#10;\[(e^{+}e^{-}\to e^{+}e^{-}X\to e^{+}e^{-}\mu^{+}\mu^{-})\]&#10;\end{document}" title="IguanaTex Bitmap Display">
            <a:extLst>
              <a:ext uri="{FF2B5EF4-FFF2-40B4-BE49-F238E27FC236}">
                <a16:creationId xmlns:a16="http://schemas.microsoft.com/office/drawing/2014/main" id="{F7B67B6D-6A23-2B71-FAE1-30268DAAF7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04" y="1508808"/>
            <a:ext cx="4236797" cy="3346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FA3056C-142D-44BE-F184-D3A81461D669}"/>
              </a:ext>
            </a:extLst>
          </p:cNvPr>
          <p:cNvSpPr txBox="1"/>
          <p:nvPr/>
        </p:nvSpPr>
        <p:spPr>
          <a:xfrm>
            <a:off x="527693" y="1440310"/>
            <a:ext cx="10248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Experiment:                                                          in linear electron collider,           ,</a:t>
            </a:r>
            <a:endParaRPr lang="ko-KR" altLang="en-US" sz="2400" dirty="0"/>
          </a:p>
        </p:txBody>
      </p:sp>
      <p:pic>
        <p:nvPicPr>
          <p:cNvPr id="35" name="Picture 34" descr="\documentclass{article}&#10;\usepackage{amsmath}&#10;\pagestyle{empty}&#10;\begin{document}&#10;\[1\,\mathrm{TeV}\]&#10;\end{document}" title="IguanaTex Bitmap Display">
            <a:extLst>
              <a:ext uri="{FF2B5EF4-FFF2-40B4-BE49-F238E27FC236}">
                <a16:creationId xmlns:a16="http://schemas.microsoft.com/office/drawing/2014/main" id="{C94A9FC4-120A-A3A5-3894-EADB5EBE03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675" y="1568181"/>
            <a:ext cx="729600" cy="213943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\[4.0\,\mathrm{ab}^{-1}\]&#10;\end{document}" title="IguanaTex Bitmap Display">
            <a:extLst>
              <a:ext uri="{FF2B5EF4-FFF2-40B4-BE49-F238E27FC236}">
                <a16:creationId xmlns:a16="http://schemas.microsoft.com/office/drawing/2014/main" id="{B822CB72-5304-8DDD-8AAA-AFC2BCEA37B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052" y="1498695"/>
            <a:ext cx="1042286" cy="28342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A82B292-FD15-3018-BDA6-2B402B7AD061}"/>
              </a:ext>
            </a:extLst>
          </p:cNvPr>
          <p:cNvSpPr txBox="1"/>
          <p:nvPr/>
        </p:nvSpPr>
        <p:spPr>
          <a:xfrm>
            <a:off x="527693" y="4154014"/>
            <a:ext cx="632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dirty="0"/>
              <a:t>Every calculation is done in real-on-shell scheme.</a:t>
            </a:r>
          </a:p>
        </p:txBody>
      </p:sp>
    </p:spTree>
    <p:extLst>
      <p:ext uri="{BB962C8B-B14F-4D97-AF65-F5344CB8AC3E}">
        <p14:creationId xmlns:p14="http://schemas.microsoft.com/office/powerpoint/2010/main" val="293354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82C86-90B8-06AF-1388-1F03AA3D0ED7}"/>
              </a:ext>
            </a:extLst>
          </p:cNvPr>
          <p:cNvSpPr txBox="1"/>
          <p:nvPr/>
        </p:nvSpPr>
        <p:spPr>
          <a:xfrm>
            <a:off x="157099" y="145014"/>
            <a:ext cx="12167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Resonance signal cross section vs Threshold channel signal cross section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FD4C3-2060-C471-0CAE-E4547C3B8429}"/>
              </a:ext>
            </a:extLst>
          </p:cNvPr>
          <p:cNvSpPr txBox="1"/>
          <p:nvPr/>
        </p:nvSpPr>
        <p:spPr>
          <a:xfrm>
            <a:off x="294057" y="849949"/>
            <a:ext cx="11668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the dashed line, threshold channel signal is bigger than 0.1 times the resonance signal.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less than about 100 times larger luminosity is required to confirm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channel than the luminosity required to detect the particle X at the first place.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7092D81-9A56-ADB7-E5DC-9BB1940E6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984" y="2132193"/>
            <a:ext cx="4572000" cy="4124325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\[\Gamma(X\to\bar{\chi}\chi)\leq\Gamma_{\mathrm{total}}\]&#10;\end{document}" title="IguanaTex Bitmap Display">
            <a:extLst>
              <a:ext uri="{FF2B5EF4-FFF2-40B4-BE49-F238E27FC236}">
                <a16:creationId xmlns:a16="http://schemas.microsoft.com/office/drawing/2014/main" id="{B8AC2075-DC5F-0189-B65C-D0BA8A91B3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02" y="2938084"/>
            <a:ext cx="877105" cy="1017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1993D4-88CB-F380-2FF9-857B9643FA28}"/>
              </a:ext>
            </a:extLst>
          </p:cNvPr>
          <p:cNvSpPr/>
          <p:nvPr/>
        </p:nvSpPr>
        <p:spPr>
          <a:xfrm>
            <a:off x="1961729" y="2501508"/>
            <a:ext cx="1252769" cy="1703926"/>
          </a:xfrm>
          <a:custGeom>
            <a:avLst/>
            <a:gdLst>
              <a:gd name="connsiteX0" fmla="*/ 0 w 1244712"/>
              <a:gd name="connsiteY0" fmla="*/ 1699898 h 1699898"/>
              <a:gd name="connsiteX1" fmla="*/ 491439 w 1244712"/>
              <a:gd name="connsiteY1" fmla="*/ 1462234 h 1699898"/>
              <a:gd name="connsiteX2" fmla="*/ 1091640 w 1244712"/>
              <a:gd name="connsiteY2" fmla="*/ 680765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563946 w 1244712"/>
              <a:gd name="connsiteY1" fmla="*/ 1333332 h 1699898"/>
              <a:gd name="connsiteX2" fmla="*/ 1091640 w 1244712"/>
              <a:gd name="connsiteY2" fmla="*/ 680765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563946 w 1244712"/>
              <a:gd name="connsiteY1" fmla="*/ 1333332 h 1699898"/>
              <a:gd name="connsiteX2" fmla="*/ 1055387 w 1244712"/>
              <a:gd name="connsiteY2" fmla="*/ 640483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563946 w 1244712"/>
              <a:gd name="connsiteY1" fmla="*/ 1333332 h 1699898"/>
              <a:gd name="connsiteX2" fmla="*/ 1055387 w 1244712"/>
              <a:gd name="connsiteY2" fmla="*/ 640483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563946 w 1244712"/>
              <a:gd name="connsiteY1" fmla="*/ 1333332 h 1699898"/>
              <a:gd name="connsiteX2" fmla="*/ 1055387 w 1244712"/>
              <a:gd name="connsiteY2" fmla="*/ 640483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563946 w 1244712"/>
              <a:gd name="connsiteY1" fmla="*/ 1333332 h 1699898"/>
              <a:gd name="connsiteX2" fmla="*/ 1055387 w 1244712"/>
              <a:gd name="connsiteY2" fmla="*/ 640483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604228 w 1244712"/>
              <a:gd name="connsiteY1" fmla="*/ 1313191 h 1699898"/>
              <a:gd name="connsiteX2" fmla="*/ 1055387 w 1244712"/>
              <a:gd name="connsiteY2" fmla="*/ 640483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604228 w 1244712"/>
              <a:gd name="connsiteY1" fmla="*/ 1313191 h 1699898"/>
              <a:gd name="connsiteX2" fmla="*/ 1055387 w 1244712"/>
              <a:gd name="connsiteY2" fmla="*/ 640483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604228 w 1244712"/>
              <a:gd name="connsiteY1" fmla="*/ 1313191 h 1699898"/>
              <a:gd name="connsiteX2" fmla="*/ 1083585 w 1244712"/>
              <a:gd name="connsiteY2" fmla="*/ 555891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604228 w 1244712"/>
              <a:gd name="connsiteY1" fmla="*/ 1313191 h 1699898"/>
              <a:gd name="connsiteX2" fmla="*/ 1067472 w 1244712"/>
              <a:gd name="connsiteY2" fmla="*/ 596173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604228 w 1244712"/>
              <a:gd name="connsiteY1" fmla="*/ 1313191 h 1699898"/>
              <a:gd name="connsiteX2" fmla="*/ 1067472 w 1244712"/>
              <a:gd name="connsiteY2" fmla="*/ 596173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604228 w 1244712"/>
              <a:gd name="connsiteY1" fmla="*/ 1313191 h 1699898"/>
              <a:gd name="connsiteX2" fmla="*/ 1067472 w 1244712"/>
              <a:gd name="connsiteY2" fmla="*/ 596173 h 1699898"/>
              <a:gd name="connsiteX3" fmla="*/ 1244712 w 1244712"/>
              <a:gd name="connsiteY3" fmla="*/ 0 h 1699898"/>
              <a:gd name="connsiteX0" fmla="*/ 0 w 1244712"/>
              <a:gd name="connsiteY0" fmla="*/ 1699898 h 1699898"/>
              <a:gd name="connsiteX1" fmla="*/ 604228 w 1244712"/>
              <a:gd name="connsiteY1" fmla="*/ 1313191 h 1699898"/>
              <a:gd name="connsiteX2" fmla="*/ 1067472 w 1244712"/>
              <a:gd name="connsiteY2" fmla="*/ 596173 h 1699898"/>
              <a:gd name="connsiteX3" fmla="*/ 1244712 w 1244712"/>
              <a:gd name="connsiteY3" fmla="*/ 0 h 1699898"/>
              <a:gd name="connsiteX0" fmla="*/ 0 w 1252769"/>
              <a:gd name="connsiteY0" fmla="*/ 1703926 h 1703926"/>
              <a:gd name="connsiteX1" fmla="*/ 612285 w 1252769"/>
              <a:gd name="connsiteY1" fmla="*/ 1313191 h 1703926"/>
              <a:gd name="connsiteX2" fmla="*/ 1075529 w 1252769"/>
              <a:gd name="connsiteY2" fmla="*/ 596173 h 1703926"/>
              <a:gd name="connsiteX3" fmla="*/ 1252769 w 1252769"/>
              <a:gd name="connsiteY3" fmla="*/ 0 h 1703926"/>
              <a:gd name="connsiteX0" fmla="*/ 0 w 1252769"/>
              <a:gd name="connsiteY0" fmla="*/ 1703926 h 1703926"/>
              <a:gd name="connsiteX1" fmla="*/ 612285 w 1252769"/>
              <a:gd name="connsiteY1" fmla="*/ 1313191 h 1703926"/>
              <a:gd name="connsiteX2" fmla="*/ 1075529 w 1252769"/>
              <a:gd name="connsiteY2" fmla="*/ 596173 h 1703926"/>
              <a:gd name="connsiteX3" fmla="*/ 1252769 w 1252769"/>
              <a:gd name="connsiteY3" fmla="*/ 0 h 1703926"/>
              <a:gd name="connsiteX0" fmla="*/ 0 w 1252769"/>
              <a:gd name="connsiteY0" fmla="*/ 1703926 h 1703926"/>
              <a:gd name="connsiteX1" fmla="*/ 612285 w 1252769"/>
              <a:gd name="connsiteY1" fmla="*/ 1313191 h 1703926"/>
              <a:gd name="connsiteX2" fmla="*/ 1075529 w 1252769"/>
              <a:gd name="connsiteY2" fmla="*/ 596173 h 1703926"/>
              <a:gd name="connsiteX3" fmla="*/ 1252769 w 1252769"/>
              <a:gd name="connsiteY3" fmla="*/ 0 h 170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769" h="1703926">
                <a:moveTo>
                  <a:pt x="0" y="1703926"/>
                </a:moveTo>
                <a:cubicBezTo>
                  <a:pt x="295736" y="1553203"/>
                  <a:pt x="449142" y="1481703"/>
                  <a:pt x="612285" y="1313191"/>
                </a:cubicBezTo>
                <a:cubicBezTo>
                  <a:pt x="775428" y="1144679"/>
                  <a:pt x="982209" y="851964"/>
                  <a:pt x="1075529" y="596173"/>
                </a:cubicBezTo>
                <a:cubicBezTo>
                  <a:pt x="1197046" y="215509"/>
                  <a:pt x="1190667" y="262839"/>
                  <a:pt x="1252769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4AEFAB-A23C-7CEF-8422-DE0C96FC73E3}"/>
              </a:ext>
            </a:extLst>
          </p:cNvPr>
          <p:cNvCxnSpPr>
            <a:cxnSpLocks/>
          </p:cNvCxnSpPr>
          <p:nvPr/>
        </p:nvCxnSpPr>
        <p:spPr>
          <a:xfrm>
            <a:off x="2507255" y="3072098"/>
            <a:ext cx="260114" cy="512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82D19839-C967-2015-F3B1-CB18CB4F01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4018" y="2205307"/>
            <a:ext cx="4572000" cy="404812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03B240-572A-A2CA-4CEE-F838A430DD83}"/>
              </a:ext>
            </a:extLst>
          </p:cNvPr>
          <p:cNvCxnSpPr>
            <a:stCxn id="14" idx="3"/>
          </p:cNvCxnSpPr>
          <p:nvPr/>
        </p:nvCxnSpPr>
        <p:spPr>
          <a:xfrm>
            <a:off x="3214498" y="2501508"/>
            <a:ext cx="186505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\documentclass{article}&#10;\usepackage{amsmath}&#10;\pagestyle{empty}&#10;\begin{document}&#10;\[\frac{g^{2}}{4\pi M^{2}}\leq1\]&#10;\end{document}" title="IguanaTex Bitmap Display">
            <a:extLst>
              <a:ext uri="{FF2B5EF4-FFF2-40B4-BE49-F238E27FC236}">
                <a16:creationId xmlns:a16="http://schemas.microsoft.com/office/drawing/2014/main" id="{DE98FC2C-1389-32C1-3C6C-C5CD303A09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24" y="2093765"/>
            <a:ext cx="455924" cy="223085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995F01-7C08-81B9-FBDD-D21922B3BB82}"/>
              </a:ext>
            </a:extLst>
          </p:cNvPr>
          <p:cNvCxnSpPr/>
          <p:nvPr/>
        </p:nvCxnSpPr>
        <p:spPr>
          <a:xfrm flipH="1">
            <a:off x="4757297" y="2324267"/>
            <a:ext cx="273917" cy="16431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0CCE5B-73BE-B415-FBDC-72B8969EC3DF}"/>
              </a:ext>
            </a:extLst>
          </p:cNvPr>
          <p:cNvCxnSpPr/>
          <p:nvPr/>
        </p:nvCxnSpPr>
        <p:spPr>
          <a:xfrm>
            <a:off x="2811679" y="2658607"/>
            <a:ext cx="7532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8A91530-442F-A480-C40C-4FF1166CB338}"/>
              </a:ext>
            </a:extLst>
          </p:cNvPr>
          <p:cNvSpPr txBox="1"/>
          <p:nvPr/>
        </p:nvSpPr>
        <p:spPr>
          <a:xfrm>
            <a:off x="1987123" y="2488583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One-loop artefact</a:t>
            </a:r>
          </a:p>
          <a:p>
            <a:pPr algn="ctr"/>
            <a:r>
              <a:rPr lang="en-US" altLang="ko-KR" sz="800" dirty="0"/>
              <a:t>in low energy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8B0AF9-7743-5B54-7561-9FFC46622A5E}"/>
              </a:ext>
            </a:extLst>
          </p:cNvPr>
          <p:cNvSpPr txBox="1"/>
          <p:nvPr/>
        </p:nvSpPr>
        <p:spPr>
          <a:xfrm>
            <a:off x="5421311" y="2105641"/>
            <a:ext cx="1473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(reasonable perturbative limit?)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CE4198-5393-36D1-A19A-D8DC87E3428F}"/>
              </a:ext>
            </a:extLst>
          </p:cNvPr>
          <p:cNvSpPr txBox="1"/>
          <p:nvPr/>
        </p:nvSpPr>
        <p:spPr>
          <a:xfrm>
            <a:off x="294057" y="6177628"/>
            <a:ext cx="9179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looks identical if we scale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dimensionful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altogether.</a:t>
            </a:r>
          </a:p>
        </p:txBody>
      </p:sp>
    </p:spTree>
    <p:extLst>
      <p:ext uri="{BB962C8B-B14F-4D97-AF65-F5344CB8AC3E}">
        <p14:creationId xmlns:p14="http://schemas.microsoft.com/office/powerpoint/2010/main" val="196769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431941E-16D9-0055-BEF2-F755E8F31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62" y="1279675"/>
            <a:ext cx="4753638" cy="4782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B0D80-BE99-707C-0B14-AE1199468ED9}"/>
              </a:ext>
            </a:extLst>
          </p:cNvPr>
          <p:cNvSpPr txBox="1"/>
          <p:nvPr/>
        </p:nvSpPr>
        <p:spPr>
          <a:xfrm>
            <a:off x="1538770" y="6550224"/>
            <a:ext cx="10653231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Fang. "Neutral and doubly charged scalars at future lepton colliders." </a:t>
            </a:r>
            <a:r>
              <a:rPr lang="en-GB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D</a:t>
            </a:r>
            <a:r>
              <a:rPr lang="en-GB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108.3 (2023): 036002. </a:t>
            </a:r>
            <a:r>
              <a:rPr lang="en-GB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6"/>
              </a:rPr>
              <a:t>arXiv:2302.08653</a:t>
            </a:r>
            <a:r>
              <a:rPr lang="en-GB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ko-KR" alt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4F705-A82A-9A3D-12F9-5143EC1F3C9E}"/>
              </a:ext>
            </a:extLst>
          </p:cNvPr>
          <p:cNvSpPr/>
          <p:nvPr/>
        </p:nvSpPr>
        <p:spPr>
          <a:xfrm>
            <a:off x="4566581" y="2834106"/>
            <a:ext cx="159204" cy="2277836"/>
          </a:xfrm>
          <a:prstGeom prst="rect">
            <a:avLst/>
          </a:prstGeom>
          <a:solidFill>
            <a:srgbClr val="09A1FF">
              <a:alpha val="56863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F0DB9-E971-99C2-A136-02DDD0B7BD98}"/>
              </a:ext>
            </a:extLst>
          </p:cNvPr>
          <p:cNvSpPr txBox="1"/>
          <p:nvPr/>
        </p:nvSpPr>
        <p:spPr>
          <a:xfrm>
            <a:off x="157099" y="145014"/>
            <a:ext cx="10273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                                       sensitivities in future lepton colliders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3" name="Picture 12" descr="\documentclass{article}&#10;\usepackage{amsmath}&#10;\pagestyle{empty}&#10;\begin{document}&#10;\[(e^{+}e^{-}\to X\to\mu^{+}\mu^{-})\]&#10;\end{document}" title="IguanaTex Bitmap Display">
            <a:extLst>
              <a:ext uri="{FF2B5EF4-FFF2-40B4-BE49-F238E27FC236}">
                <a16:creationId xmlns:a16="http://schemas.microsoft.com/office/drawing/2014/main" id="{33443F40-9EF3-A789-73E6-B1AA035DA0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6" y="214315"/>
            <a:ext cx="3810743" cy="446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A93181-C0F5-3B55-02DC-DE411FCDC0C2}"/>
              </a:ext>
            </a:extLst>
          </p:cNvPr>
          <p:cNvSpPr txBox="1"/>
          <p:nvPr/>
        </p:nvSpPr>
        <p:spPr>
          <a:xfrm>
            <a:off x="6267686" y="2767455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Large window (about 20 times) of</a:t>
            </a:r>
          </a:p>
          <a:p>
            <a:r>
              <a:rPr lang="en-US" altLang="ko-KR" sz="1400" dirty="0"/>
              <a:t>Yukawa coupling is accessible for ILC.</a:t>
            </a:r>
            <a:endParaRPr lang="ko-KR" alt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A124EB-1902-1DFD-BC6D-B0F3A627D63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725785" y="3029065"/>
            <a:ext cx="1541901" cy="752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6C4ADE-15B9-FA5B-1ABD-117B595D8379}"/>
              </a:ext>
            </a:extLst>
          </p:cNvPr>
          <p:cNvCxnSpPr/>
          <p:nvPr/>
        </p:nvCxnSpPr>
        <p:spPr>
          <a:xfrm>
            <a:off x="1880983" y="1489894"/>
            <a:ext cx="4386703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E23EA7-8FD6-6D8A-A036-FB2CF948826E}"/>
              </a:ext>
            </a:extLst>
          </p:cNvPr>
          <p:cNvSpPr txBox="1"/>
          <p:nvPr/>
        </p:nvSpPr>
        <p:spPr>
          <a:xfrm>
            <a:off x="7519295" y="1340511"/>
            <a:ext cx="79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bound for</a:t>
            </a:r>
            <a:endParaRPr lang="ko-KR" altLang="en-US" sz="1200" dirty="0"/>
          </a:p>
        </p:txBody>
      </p:sp>
      <p:pic>
        <p:nvPicPr>
          <p:cNvPr id="22" name="Picture 21" descr="\documentclass{article}&#10;\usepackage{amsmath}&#10;\pagestyle{empty}&#10;\begin{document}&#10;\[\Gamma(X\to\bar{l}l)\leq\Gamma_{\mathrm{total}}\]&#10;\end{document}" title="IguanaTex Bitmap Display">
            <a:extLst>
              <a:ext uri="{FF2B5EF4-FFF2-40B4-BE49-F238E27FC236}">
                <a16:creationId xmlns:a16="http://schemas.microsoft.com/office/drawing/2014/main" id="{1F81ED8D-2B23-6874-5922-62DDA0A16F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01" y="1402591"/>
            <a:ext cx="1221486" cy="168229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\[\Gamma_{\mathrm{total}}=20\,\mathrm{GeV}\]&#10;\end{document}" title="IguanaTex Bitmap Display">
            <a:extLst>
              <a:ext uri="{FF2B5EF4-FFF2-40B4-BE49-F238E27FC236}">
                <a16:creationId xmlns:a16="http://schemas.microsoft.com/office/drawing/2014/main" id="{D50B36AC-7CC5-E431-5569-1229508CC7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807" y="1426069"/>
            <a:ext cx="1025829" cy="1307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A90E36F-A984-41FE-457E-11460A9D4990}"/>
              </a:ext>
            </a:extLst>
          </p:cNvPr>
          <p:cNvSpPr/>
          <p:nvPr/>
        </p:nvSpPr>
        <p:spPr>
          <a:xfrm>
            <a:off x="4514863" y="2834106"/>
            <a:ext cx="267067" cy="416108"/>
          </a:xfrm>
          <a:prstGeom prst="rect">
            <a:avLst/>
          </a:prstGeom>
          <a:solidFill>
            <a:srgbClr val="3BFB15">
              <a:alpha val="43922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9C44AA-6C46-7E94-1734-B960DD36DC05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4781930" y="3042160"/>
            <a:ext cx="1485756" cy="661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AEAFD9-36F8-324B-CE92-313FB0DCC551}"/>
              </a:ext>
            </a:extLst>
          </p:cNvPr>
          <p:cNvSpPr txBox="1"/>
          <p:nvPr/>
        </p:nvSpPr>
        <p:spPr>
          <a:xfrm>
            <a:off x="6267686" y="3441843"/>
            <a:ext cx="3557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the Yukawa coupling lies in this region,</a:t>
            </a:r>
          </a:p>
          <a:p>
            <a:r>
              <a:rPr lang="en-US" altLang="ko-KR" sz="1400" dirty="0"/>
              <a:t>ILC may barely detect the threshold channel…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42148-ED90-3A5A-C8C3-EBF5E0225339}"/>
              </a:ext>
            </a:extLst>
          </p:cNvPr>
          <p:cNvSpPr txBox="1"/>
          <p:nvPr/>
        </p:nvSpPr>
        <p:spPr>
          <a:xfrm>
            <a:off x="6267686" y="4065935"/>
            <a:ext cx="3304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whose cross-section is roughly similar with</a:t>
            </a:r>
          </a:p>
          <a:p>
            <a:r>
              <a:rPr lang="en-US" altLang="ko-KR" sz="1400" dirty="0"/>
              <a:t>the signal in this region.</a:t>
            </a:r>
            <a:endParaRPr lang="ko-KR" alt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4E97A-F9E1-79BF-A146-233A02030B4F}"/>
              </a:ext>
            </a:extLst>
          </p:cNvPr>
          <p:cNvSpPr/>
          <p:nvPr/>
        </p:nvSpPr>
        <p:spPr>
          <a:xfrm>
            <a:off x="4512649" y="4695834"/>
            <a:ext cx="267067" cy="416108"/>
          </a:xfrm>
          <a:prstGeom prst="rect">
            <a:avLst/>
          </a:prstGeom>
          <a:solidFill>
            <a:srgbClr val="3BFB15">
              <a:alpha val="43922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13C416-F7DD-BEB4-A8E2-07601702E2A7}"/>
              </a:ext>
            </a:extLst>
          </p:cNvPr>
          <p:cNvCxnSpPr>
            <a:stCxn id="34" idx="1"/>
            <a:endCxn id="35" idx="3"/>
          </p:cNvCxnSpPr>
          <p:nvPr/>
        </p:nvCxnSpPr>
        <p:spPr>
          <a:xfrm flipH="1">
            <a:off x="4779716" y="4327545"/>
            <a:ext cx="1487970" cy="576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5CC7D3-7F40-D124-AFDB-BCF77EA177A6}"/>
              </a:ext>
            </a:extLst>
          </p:cNvPr>
          <p:cNvSpPr txBox="1"/>
          <p:nvPr/>
        </p:nvSpPr>
        <p:spPr>
          <a:xfrm>
            <a:off x="6267686" y="4695165"/>
            <a:ext cx="4833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Of course, factors such as detector smearing make things worse.</a:t>
            </a:r>
          </a:p>
        </p:txBody>
      </p:sp>
    </p:spTree>
    <p:extLst>
      <p:ext uri="{BB962C8B-B14F-4D97-AF65-F5344CB8AC3E}">
        <p14:creationId xmlns:p14="http://schemas.microsoft.com/office/powerpoint/2010/main" val="339625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017369-DEC1-AA31-7FCD-7EA74519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30" y="1413385"/>
            <a:ext cx="6125540" cy="2363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B811DB-14D1-23EA-F855-B18AC2CFDC44}"/>
              </a:ext>
            </a:extLst>
          </p:cNvPr>
          <p:cNvSpPr txBox="1"/>
          <p:nvPr/>
        </p:nvSpPr>
        <p:spPr>
          <a:xfrm>
            <a:off x="157099" y="145014"/>
            <a:ext cx="6226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Detector smearing: Not terribly bad?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ED46B-FB05-430D-B6D2-6DE15C3B0ABD}"/>
              </a:ext>
            </a:extLst>
          </p:cNvPr>
          <p:cNvSpPr txBox="1"/>
          <p:nvPr/>
        </p:nvSpPr>
        <p:spPr>
          <a:xfrm>
            <a:off x="3676908" y="1074831"/>
            <a:ext cx="4838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dashed lines: cross sections, shades: statistical reliability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2B325-B2C8-CE3C-080C-6DAF68B57EF3}"/>
              </a:ext>
            </a:extLst>
          </p:cNvPr>
          <p:cNvSpPr txBox="1"/>
          <p:nvPr/>
        </p:nvSpPr>
        <p:spPr>
          <a:xfrm>
            <a:off x="9094655" y="2087707"/>
            <a:ext cx="174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ko-KR" dirty="0">
                <a:hlinkClick r:id="rId3"/>
              </a:rPr>
              <a:t>arXiv:1011.0728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19543-AE14-0735-89FE-980F49C732A6}"/>
              </a:ext>
            </a:extLst>
          </p:cNvPr>
          <p:cNvSpPr txBox="1"/>
          <p:nvPr/>
        </p:nvSpPr>
        <p:spPr>
          <a:xfrm>
            <a:off x="547835" y="4169528"/>
            <a:ext cx="10841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above result is from the study about distinguishing broad resonances from contact interactions or backgrounds.</a:t>
            </a:r>
          </a:p>
          <a:p>
            <a:r>
              <a:rPr lang="en-US" altLang="ko-KR" dirty="0"/>
              <a:t>Not directly applicable for our study, but it suggests that the smearing affects the result only slightly, if the typical</a:t>
            </a:r>
          </a:p>
          <a:p>
            <a:r>
              <a:rPr lang="en-US" altLang="ko-KR" dirty="0"/>
              <a:t>momentum variance scale is bigger than the detector resolution.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139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$X$&#10;\end{document}"/>
  <p:tag name="IGUANATEXSIZE" val="32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9.2126"/>
  <p:tag name="LATEXADDIN" val="\documentclass{article}&#10;\usepackage{amsmath}&#10;\pagestyle{empty}&#10;\begin{document}&#10;\[1\,\mathrm{TeV}\]&#10;\end{document}"/>
  <p:tag name="IGUANATEXSIZE" val="24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427.4465"/>
  <p:tag name="LATEXADDIN" val="\documentclass{article}&#10;\usepackage{amsmath}&#10;\pagestyle{empty}&#10;\begin{document}&#10;\[4.0\,\mathrm{ab}^{-1}\]&#10;\end{document}"/>
  <p:tag name="IGUANATEXSIZE" val="24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79.115"/>
  <p:tag name="LATEXADDIN" val="\documentclass{article}&#10;\usepackage{amsmath}&#10;\pagestyle{empty}&#10;\begin{document}&#10;\[\Gamma(X\to\bar{\chi}\chi)\leq\Gamma_{\mathrm{total}}\]&#10;\end{document}"/>
  <p:tag name="IGUANATEXSIZE" val="8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560.9299"/>
  <p:tag name="LATEXADDIN" val="\documentclass{article}&#10;\usepackage{amsmath}&#10;\pagestyle{empty}&#10;\begin{document}&#10;\[\frac{g^{2}}{4\pi M^{2}}\leq1\]&#10;\end{document}"/>
  <p:tag name="IGUANATEXSIZE" val="8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172.104"/>
  <p:tag name="LATEXADDIN" val="\documentclass{article}&#10;\usepackage{amsmath}&#10;\pagestyle{empty}&#10;\begin{document}&#10;\[(e^{+}e^{-}\to X\to\mu^{+}\mu^{-})\]&#10;\end{document}"/>
  <p:tag name="IGUANATEXSIZE" val="32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01.875"/>
  <p:tag name="LATEXADDIN" val="\documentclass{article}&#10;\usepackage{amsmath}&#10;\pagestyle{empty}&#10;\begin{document}&#10;\[\Gamma(X\to\bar{l}l)\leq\Gamma_{\mathrm{total}}\]&#10;\end{document}"/>
  <p:tag name="IGUANATEXSIZE" val="12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41.3948"/>
  <p:tag name="LATEXADDIN" val="\documentclass{article}&#10;\usepackage{amsmath}&#10;\pagestyle{empty}&#10;\begin{document}&#10;\[\Gamma_{\mathrm{total}}=20\,\mathrm{GeV}\]&#10;\end{document}"/>
  <p:tag name="IGUANATEXSIZE" val="12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1849"/>
  <p:tag name="LATEXADDIN" val="\documentclass{article}&#10;\usepackage{amsmath}&#10;\pagestyle{empty}&#10;\begin{document}&#10;\[(X\to\gamma\gamma)\]&#10;\end{document}"/>
  <p:tag name="IGUANATEXSIZE" val="24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172.104"/>
  <p:tag name="LATEXADDIN" val="\documentclass{article}&#10;\usepackage{amsmath}&#10;\pagestyle{empty}&#10;\begin{document}&#10;\[(X\to e^{+}e^{-}\text{ or }\mu^{+}\mu^{-})\]&#10;\end{document}"/>
  <p:tag name="IGUANATEXSIZE" val="24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\[X\]&#10;\end{document}"/>
  <p:tag name="IGUANATEXSIZE" val="24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88.2265"/>
  <p:tag name="LATEXADDIN" val="\documentclass{article}&#10;\usepackage{amsmath}&#10;\pagestyle{empty}&#10;\begin{document}&#10;\[m_{X}\]&#10;\end{document}"/>
  <p:tag name="IGUANATEXSIZE" val="24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25.9843"/>
  <p:tag name="LATEXADDIN" val="\documentclass{article}&#10;\usepackage{amsmath}&#10;\pagestyle{empty}&#10;\begin{document}&#10;\[M\]&#10;\end{document}"/>
  <p:tag name="IGUANATEXSIZE" val="24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841.3948"/>
  <p:tag name="LATEXADDIN" val="\documentclass{article}&#10;\usepackage{amsmath,amssymb}&#10;\pagestyle{empty}&#10;\begin{document}&#10;\[\Gamma_{\mathrm{total}}\gtrsim 20\,\mathrm{GeV}\]&#10;\end{document}"/>
  <p:tag name="IGUANATEXSIZE" val="24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3703.037"/>
  <p:tag name="LATEXADDIN" val="\documentclass{article}&#10;\usepackage{amsmath}&#10;\pagestyle{empty}&#10;\begin{document}&#10;\[\mathcal{L}_{X,\chi}=\frac{1}{2}\partial_{\mu}X\partial^{\mu}X-\frac{M^{2}}{2}X^{2}+\partial_{\mu}\chi^{\dagger}\partial^{\mu}\chi-m_{\chi}^{2}\chi^{\dagger}\chi-gX\chi^{\dagger}\chi-y_{l}X\bar{l}l\]&#10;\end{document}"/>
  <p:tag name="IGUANATEXSIZE" val="24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737.533"/>
  <p:tag name="LATEXADDIN" val="\documentclass{article}&#10;\usepackage{amsmath}&#10;\pagestyle{empty}&#10;\begin{document}&#10;\[(e^{+}e^{-}\to e^{+}e^{-}X\to e^{+}e^{-}\mu^{+}\mu^{-})\]&#10;\end{document}"/>
  <p:tag name="IGUANATEXSIZE" val="24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oman">
      <a:majorFont>
        <a:latin typeface="Times New Roman"/>
        <a:ea typeface="NanumMyeongjoOTF ExtraBold"/>
        <a:cs typeface=""/>
      </a:majorFont>
      <a:minorFont>
        <a:latin typeface="Times New Roman"/>
        <a:ea typeface="NanumMyeongjoOTF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856</Words>
  <Application>Microsoft Office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Office Theme</vt:lpstr>
      <vt:lpstr>Observing ‘threshold channel’ in collider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송석현</dc:creator>
  <cp:lastModifiedBy>송석현</cp:lastModifiedBy>
  <cp:revision>11</cp:revision>
  <dcterms:created xsi:type="dcterms:W3CDTF">2025-01-09T07:05:25Z</dcterms:created>
  <dcterms:modified xsi:type="dcterms:W3CDTF">2025-01-22T06:54:24Z</dcterms:modified>
</cp:coreProperties>
</file>