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notesSlides/notesSlide26.xml" ContentType="application/vnd.openxmlformats-officedocument.presentationml.notesSlide+xml"/>
  <Override PartName="/ppt/tags/tag7.xml" ContentType="application/vnd.openxmlformats-officedocument.presentationml.tags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tags/tag9.xml" ContentType="application/vnd.openxmlformats-officedocument.presentationml.tags+xml"/>
  <Override PartName="/ppt/notesSlides/notesSlide29.xml" ContentType="application/vnd.openxmlformats-officedocument.presentationml.notesSlide+xml"/>
  <Override PartName="/ppt/tags/tag10.xml" ContentType="application/vnd.openxmlformats-officedocument.presentationml.tags+xml"/>
  <Override PartName="/ppt/notesSlides/notesSlide30.xml" ContentType="application/vnd.openxmlformats-officedocument.presentationml.notesSlide+xml"/>
  <Override PartName="/ppt/tags/tag1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62" r:id="rId2"/>
    <p:sldId id="363" r:id="rId3"/>
    <p:sldId id="392" r:id="rId4"/>
    <p:sldId id="393" r:id="rId5"/>
    <p:sldId id="391" r:id="rId6"/>
    <p:sldId id="415" r:id="rId7"/>
    <p:sldId id="418" r:id="rId8"/>
    <p:sldId id="407" r:id="rId9"/>
    <p:sldId id="411" r:id="rId10"/>
    <p:sldId id="412" r:id="rId11"/>
    <p:sldId id="413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36" r:id="rId23"/>
    <p:sldId id="429" r:id="rId24"/>
    <p:sldId id="430" r:id="rId25"/>
    <p:sldId id="431" r:id="rId26"/>
    <p:sldId id="432" r:id="rId27"/>
    <p:sldId id="437" r:id="rId28"/>
    <p:sldId id="434" r:id="rId29"/>
    <p:sldId id="433" r:id="rId30"/>
    <p:sldId id="435" r:id="rId31"/>
    <p:sldId id="438" r:id="rId32"/>
    <p:sldId id="36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75C8"/>
    <a:srgbClr val="2E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2" autoAdjust="0"/>
    <p:restoredTop sz="96271"/>
  </p:normalViewPr>
  <p:slideViewPr>
    <p:cSldViewPr snapToGrid="0" snapToObjects="1">
      <p:cViewPr varScale="1">
        <p:scale>
          <a:sx n="115" d="100"/>
          <a:sy n="115" d="100"/>
        </p:scale>
        <p:origin x="3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zh-CN" altLang="en-US"/>
              <a:t>ㅅㄷㄴㅅ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A3D5110-9FE0-496F-B26A-071D02F2DE37}" type="datetime1">
              <a:rPr kumimoji="1" lang="ko-KR" altLang="en-US"/>
              <a:pPr lvl="0">
                <a:defRPr/>
              </a:pPr>
              <a:t>2024-06-11</a:t>
            </a:fld>
            <a:endParaRPr kumimoji="1" lang="ko-KR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CED8CE-3D9F-CA47-A17E-9AD879C3B1C0}" type="slidenum">
              <a:rPr kumimoji="1" lang="zh-CN" altLang="en-US"/>
              <a:pPr lvl="0">
                <a:defRPr/>
              </a:pPr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0ACF2CF-5EF1-D24F-8F8B-C67282AA038A}" type="datetime1">
              <a:rPr kumimoji="1" lang="zh-CN" altLang="en-US"/>
              <a:pPr lvl="0">
                <a:defRPr/>
              </a:pPr>
              <a:t>2024/6/11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zh-CN" altLang="en-US"/>
              <a:t>单击此处编辑母版文本样式</a:t>
            </a:r>
          </a:p>
          <a:p>
            <a:pPr lvl="1">
              <a:defRPr/>
            </a:pPr>
            <a:r>
              <a:rPr kumimoji="1" lang="zh-CN" altLang="en-US"/>
              <a:t>二级</a:t>
            </a:r>
          </a:p>
          <a:p>
            <a:pPr lvl="2">
              <a:defRPr/>
            </a:pPr>
            <a:r>
              <a:rPr kumimoji="1" lang="zh-CN" altLang="en-US"/>
              <a:t>三级</a:t>
            </a:r>
          </a:p>
          <a:p>
            <a:pPr lvl="3">
              <a:defRPr/>
            </a:pPr>
            <a:r>
              <a:rPr kumimoji="1" lang="zh-CN" altLang="en-US"/>
              <a:t>四级</a:t>
            </a:r>
          </a:p>
          <a:p>
            <a:pPr lvl="4">
              <a:defRPr/>
            </a:pPr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F70782-008B-5B48-B01C-A994AC4AA046}" type="slidenum">
              <a:rPr kumimoji="1" lang="zh-CN" altLang="en-US"/>
              <a:pPr lvl="0">
                <a:defRPr/>
              </a:pPr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3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0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72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7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3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97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9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4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81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9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68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03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19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62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4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3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44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F70782-008B-5B48-B01C-A994AC4AA046}" type="slidenum">
              <a:rPr kumimoji="1" lang="zh-CN" altLang="en-US" smtClean="0"/>
              <a:pPr lvl="0">
                <a:defRPr/>
              </a:pPr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17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69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33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5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4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96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46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9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E509ED-DF88-5949-95A2-72696B1AE199}"/>
              </a:ext>
            </a:extLst>
          </p:cNvPr>
          <p:cNvSpPr/>
          <p:nvPr userDrawn="1"/>
        </p:nvSpPr>
        <p:spPr>
          <a:xfrm>
            <a:off x="218209" y="280555"/>
            <a:ext cx="11762509" cy="6338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064B8F1-AC5F-984E-8FD0-A5AE28215C0E}"/>
              </a:ext>
            </a:extLst>
          </p:cNvPr>
          <p:cNvGrpSpPr/>
          <p:nvPr userDrawn="1"/>
        </p:nvGrpSpPr>
        <p:grpSpPr>
          <a:xfrm>
            <a:off x="-4872" y="-155864"/>
            <a:ext cx="922047" cy="768927"/>
            <a:chOff x="0" y="-348352"/>
            <a:chExt cx="2033748" cy="1696013"/>
          </a:xfrm>
        </p:grpSpPr>
        <p:sp>
          <p:nvSpPr>
            <p:cNvPr id="2" name="任意形状 1">
              <a:extLst>
                <a:ext uri="{FF2B5EF4-FFF2-40B4-BE49-F238E27FC236}">
                  <a16:creationId xmlns:a16="http://schemas.microsoft.com/office/drawing/2014/main" id="{577DB6AE-14AB-0940-9C21-EAB4171DAECC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686792" cy="1347661"/>
            </a:xfrm>
            <a:custGeom>
              <a:avLst/>
              <a:gdLst>
                <a:gd name="connsiteX0" fmla="*/ 1409701 w 2502781"/>
                <a:gd name="connsiteY0" fmla="*/ 0 h 1999594"/>
                <a:gd name="connsiteX1" fmla="*/ 2497495 w 2502781"/>
                <a:gd name="connsiteY1" fmla="*/ 513001 h 1999594"/>
                <a:gd name="connsiteX2" fmla="*/ 2502781 w 2502781"/>
                <a:gd name="connsiteY2" fmla="*/ 520070 h 1999594"/>
                <a:gd name="connsiteX3" fmla="*/ 2502781 w 2502781"/>
                <a:gd name="connsiteY3" fmla="*/ 1999594 h 1999594"/>
                <a:gd name="connsiteX4" fmla="*/ 130616 w 2502781"/>
                <a:gd name="connsiteY4" fmla="*/ 1999594 h 1999594"/>
                <a:gd name="connsiteX5" fmla="*/ 110781 w 2502781"/>
                <a:gd name="connsiteY5" fmla="*/ 1958420 h 1999594"/>
                <a:gd name="connsiteX6" fmla="*/ 0 w 2502781"/>
                <a:gd name="connsiteY6" fmla="*/ 1409701 h 1999594"/>
                <a:gd name="connsiteX7" fmla="*/ 1409701 w 2502781"/>
                <a:gd name="connsiteY7" fmla="*/ 0 h 199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2781" h="1999594">
                  <a:moveTo>
                    <a:pt x="1409701" y="0"/>
                  </a:moveTo>
                  <a:cubicBezTo>
                    <a:pt x="1847639" y="0"/>
                    <a:pt x="2238935" y="199699"/>
                    <a:pt x="2497495" y="513001"/>
                  </a:cubicBezTo>
                  <a:lnTo>
                    <a:pt x="2502781" y="520070"/>
                  </a:lnTo>
                  <a:lnTo>
                    <a:pt x="2502781" y="1999594"/>
                  </a:lnTo>
                  <a:lnTo>
                    <a:pt x="130616" y="1999594"/>
                  </a:lnTo>
                  <a:lnTo>
                    <a:pt x="110781" y="1958420"/>
                  </a:lnTo>
                  <a:cubicBezTo>
                    <a:pt x="39447" y="1789766"/>
                    <a:pt x="0" y="1604340"/>
                    <a:pt x="0" y="1409701"/>
                  </a:cubicBezTo>
                  <a:cubicBezTo>
                    <a:pt x="0" y="631145"/>
                    <a:pt x="631145" y="0"/>
                    <a:pt x="1409701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" name="弦形 2">
              <a:extLst>
                <a:ext uri="{FF2B5EF4-FFF2-40B4-BE49-F238E27FC236}">
                  <a16:creationId xmlns:a16="http://schemas.microsoft.com/office/drawing/2014/main" id="{E044BE8E-7AC9-4749-8F9F-9B3ECADD5B2D}"/>
                </a:ext>
              </a:extLst>
            </p:cNvPr>
            <p:cNvSpPr/>
            <p:nvPr userDrawn="1"/>
          </p:nvSpPr>
          <p:spPr>
            <a:xfrm rot="10800000" flipV="1">
              <a:off x="948555" y="-348352"/>
              <a:ext cx="1085193" cy="1085193"/>
            </a:xfrm>
            <a:prstGeom prst="chord">
              <a:avLst>
                <a:gd name="adj1" fmla="val 20262169"/>
                <a:gd name="adj2" fmla="val 12126412"/>
              </a:avLst>
            </a:prstGeom>
            <a:solidFill>
              <a:srgbClr val="A8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907015" y="186273"/>
            <a:ext cx="2475134" cy="3200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dist">
              <a:defRPr/>
            </a:pPr>
            <a:r>
              <a:rPr kumimoji="1" lang="en-US" altLang="ko-KR" sz="1500" kern="1200" dirty="0">
                <a:solidFill>
                  <a:srgbClr val="1B263B"/>
                </a:solidFill>
                <a:latin typeface="NanumGothic"/>
                <a:ea typeface="NanumGothic"/>
                <a:cs typeface="+mn-cs"/>
              </a:rPr>
              <a:t>QR</a:t>
            </a:r>
            <a:r>
              <a:rPr kumimoji="1" lang="ko-KR" altLang="en-US" sz="1500" kern="1200" dirty="0">
                <a:solidFill>
                  <a:srgbClr val="1B263B"/>
                </a:solidFill>
                <a:latin typeface="NanumGothic"/>
                <a:ea typeface="NanumGothic"/>
                <a:cs typeface="+mn-cs"/>
              </a:rPr>
              <a:t>현장결제시스템</a:t>
            </a:r>
          </a:p>
        </p:txBody>
      </p:sp>
      <p:sp>
        <p:nvSpPr>
          <p:cNvPr id="7" name="饼形 20">
            <a:extLst>
              <a:ext uri="{FF2B5EF4-FFF2-40B4-BE49-F238E27FC236}">
                <a16:creationId xmlns:a16="http://schemas.microsoft.com/office/drawing/2014/main" id="{3C0F6B24-4570-BB76-EDBD-42A45CFE6902}"/>
              </a:ext>
            </a:extLst>
          </p:cNvPr>
          <p:cNvSpPr/>
          <p:nvPr userDrawn="1"/>
        </p:nvSpPr>
        <p:spPr>
          <a:xfrm>
            <a:off x="9961189" y="5776190"/>
            <a:ext cx="2242610" cy="2242610"/>
          </a:xfrm>
          <a:prstGeom prst="pie">
            <a:avLst>
              <a:gd name="adj1" fmla="val 16217593"/>
              <a:gd name="adj2" fmla="val 2155787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主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8.png"/><Relationship Id="rId12" Type="http://schemas.openxmlformats.org/officeDocument/2006/relationships/image" Target="../media/image1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08.png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0" Type="http://schemas.openxmlformats.org/officeDocument/2006/relationships/image" Target="../media/image110.png"/><Relationship Id="rId4" Type="http://schemas.openxmlformats.org/officeDocument/2006/relationships/image" Target="../media/image106.png"/><Relationship Id="rId9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10" Type="http://schemas.openxmlformats.org/officeDocument/2006/relationships/image" Target="../media/image129.png"/><Relationship Id="rId4" Type="http://schemas.openxmlformats.org/officeDocument/2006/relationships/image" Target="../media/image125.png"/><Relationship Id="rId9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10" Type="http://schemas.openxmlformats.org/officeDocument/2006/relationships/image" Target="../media/image123.png"/><Relationship Id="rId4" Type="http://schemas.openxmlformats.org/officeDocument/2006/relationships/image" Target="../media/image130.png"/><Relationship Id="rId9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3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38.png"/><Relationship Id="rId12" Type="http://schemas.openxmlformats.org/officeDocument/2006/relationships/image" Target="../media/image14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37.png"/><Relationship Id="rId11" Type="http://schemas.openxmlformats.org/officeDocument/2006/relationships/image" Target="../media/image141.png"/><Relationship Id="rId5" Type="http://schemas.openxmlformats.org/officeDocument/2006/relationships/image" Target="../media/image136.png"/><Relationship Id="rId10" Type="http://schemas.openxmlformats.org/officeDocument/2006/relationships/image" Target="../media/image8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4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5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153.png"/><Relationship Id="rId4" Type="http://schemas.openxmlformats.org/officeDocument/2006/relationships/image" Target="../media/image148.png"/><Relationship Id="rId9" Type="http://schemas.openxmlformats.org/officeDocument/2006/relationships/image" Target="../media/image1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5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10" Type="http://schemas.openxmlformats.org/officeDocument/2006/relationships/image" Target="../media/image158.png"/><Relationship Id="rId4" Type="http://schemas.openxmlformats.org/officeDocument/2006/relationships/image" Target="../media/image154.png"/><Relationship Id="rId9" Type="http://schemas.openxmlformats.org/officeDocument/2006/relationships/image" Target="../media/image15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>
            <a:extLst>
              <a:ext uri="{FF2B5EF4-FFF2-40B4-BE49-F238E27FC236}">
                <a16:creationId xmlns:a16="http://schemas.microsoft.com/office/drawing/2014/main" id="{A6DED5C6-C9EC-6D4F-8937-7C280AAEAAE4}"/>
              </a:ext>
            </a:extLst>
          </p:cNvPr>
          <p:cNvSpPr/>
          <p:nvPr/>
        </p:nvSpPr>
        <p:spPr>
          <a:xfrm>
            <a:off x="536025" y="-727839"/>
            <a:ext cx="2328042" cy="2328042"/>
          </a:xfrm>
          <a:prstGeom prst="chord">
            <a:avLst>
              <a:gd name="adj1" fmla="val 20262169"/>
              <a:gd name="adj2" fmla="val 1212641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ABB44D-7042-AD41-AC57-611CC647CEFF}"/>
              </a:ext>
            </a:extLst>
          </p:cNvPr>
          <p:cNvSpPr/>
          <p:nvPr/>
        </p:nvSpPr>
        <p:spPr>
          <a:xfrm>
            <a:off x="11594505" y="4348671"/>
            <a:ext cx="592562" cy="592562"/>
          </a:xfrm>
          <a:prstGeom prst="rect">
            <a:avLst/>
          </a:pr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DD22B-EC78-0E46-B944-A08DEB78DDDB}"/>
              </a:ext>
            </a:extLst>
          </p:cNvPr>
          <p:cNvSpPr/>
          <p:nvPr/>
        </p:nvSpPr>
        <p:spPr>
          <a:xfrm>
            <a:off x="10375307" y="4960075"/>
            <a:ext cx="1219198" cy="1219198"/>
          </a:xfrm>
          <a:prstGeom prst="rect">
            <a:avLst/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0BAF58-E975-0E4E-816F-3C16835AFD53}"/>
              </a:ext>
            </a:extLst>
          </p:cNvPr>
          <p:cNvSpPr/>
          <p:nvPr/>
        </p:nvSpPr>
        <p:spPr>
          <a:xfrm>
            <a:off x="11599438" y="704228"/>
            <a:ext cx="592562" cy="998482"/>
          </a:xfrm>
          <a:prstGeom prst="rect">
            <a:avLst/>
          </a:pr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0B89BD-4B1B-E646-8C41-2743450317B1}"/>
              </a:ext>
            </a:extLst>
          </p:cNvPr>
          <p:cNvSpPr/>
          <p:nvPr/>
        </p:nvSpPr>
        <p:spPr>
          <a:xfrm>
            <a:off x="1358645" y="3962697"/>
            <a:ext cx="341401" cy="346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B231D7-C086-1447-86BD-8AD9EFCAACB5}"/>
              </a:ext>
            </a:extLst>
          </p:cNvPr>
          <p:cNvSpPr/>
          <p:nvPr/>
        </p:nvSpPr>
        <p:spPr>
          <a:xfrm>
            <a:off x="10073824" y="6511890"/>
            <a:ext cx="2124407" cy="346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E858046-799F-5247-8ABA-5E9EA83ADDD3}"/>
              </a:ext>
            </a:extLst>
          </p:cNvPr>
          <p:cNvSpPr/>
          <p:nvPr/>
        </p:nvSpPr>
        <p:spPr>
          <a:xfrm>
            <a:off x="-1047773" y="3268056"/>
            <a:ext cx="2124407" cy="2124407"/>
          </a:xfrm>
          <a:prstGeom prst="pie">
            <a:avLst>
              <a:gd name="adj1" fmla="val 16217593"/>
              <a:gd name="adj2" fmla="val 21557874"/>
            </a:avLst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弦形 10">
            <a:extLst>
              <a:ext uri="{FF2B5EF4-FFF2-40B4-BE49-F238E27FC236}">
                <a16:creationId xmlns:a16="http://schemas.microsoft.com/office/drawing/2014/main" id="{4A183AA7-127F-924E-82F6-FDE39A248C04}"/>
              </a:ext>
            </a:extLst>
          </p:cNvPr>
          <p:cNvSpPr/>
          <p:nvPr/>
        </p:nvSpPr>
        <p:spPr>
          <a:xfrm>
            <a:off x="2102070" y="-727839"/>
            <a:ext cx="1310920" cy="1310920"/>
          </a:xfrm>
          <a:prstGeom prst="chord">
            <a:avLst>
              <a:gd name="adj1" fmla="val 207564"/>
              <a:gd name="adj2" fmla="val 10602036"/>
            </a:avLst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饼形 11">
            <a:extLst>
              <a:ext uri="{FF2B5EF4-FFF2-40B4-BE49-F238E27FC236}">
                <a16:creationId xmlns:a16="http://schemas.microsoft.com/office/drawing/2014/main" id="{D4802C8A-7C46-1A44-B954-020D24241BB5}"/>
              </a:ext>
            </a:extLst>
          </p:cNvPr>
          <p:cNvSpPr/>
          <p:nvPr/>
        </p:nvSpPr>
        <p:spPr>
          <a:xfrm>
            <a:off x="9475031" y="653607"/>
            <a:ext cx="2124407" cy="2124407"/>
          </a:xfrm>
          <a:prstGeom prst="pie">
            <a:avLst>
              <a:gd name="adj1" fmla="val 16217593"/>
              <a:gd name="adj2" fmla="val 2155787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601934F5-E024-3948-AE3B-8B103007A319}"/>
              </a:ext>
            </a:extLst>
          </p:cNvPr>
          <p:cNvSpPr/>
          <p:nvPr/>
        </p:nvSpPr>
        <p:spPr>
          <a:xfrm flipH="1">
            <a:off x="0" y="4858406"/>
            <a:ext cx="2502781" cy="1999594"/>
          </a:xfrm>
          <a:custGeom>
            <a:avLst/>
            <a:gdLst>
              <a:gd name="connsiteX0" fmla="*/ 1409701 w 2502781"/>
              <a:gd name="connsiteY0" fmla="*/ 0 h 1999594"/>
              <a:gd name="connsiteX1" fmla="*/ 2497495 w 2502781"/>
              <a:gd name="connsiteY1" fmla="*/ 513001 h 1999594"/>
              <a:gd name="connsiteX2" fmla="*/ 2502781 w 2502781"/>
              <a:gd name="connsiteY2" fmla="*/ 520070 h 1999594"/>
              <a:gd name="connsiteX3" fmla="*/ 2502781 w 2502781"/>
              <a:gd name="connsiteY3" fmla="*/ 1999594 h 1999594"/>
              <a:gd name="connsiteX4" fmla="*/ 130616 w 2502781"/>
              <a:gd name="connsiteY4" fmla="*/ 1999594 h 1999594"/>
              <a:gd name="connsiteX5" fmla="*/ 110781 w 2502781"/>
              <a:gd name="connsiteY5" fmla="*/ 1958420 h 1999594"/>
              <a:gd name="connsiteX6" fmla="*/ 0 w 2502781"/>
              <a:gd name="connsiteY6" fmla="*/ 1409701 h 1999594"/>
              <a:gd name="connsiteX7" fmla="*/ 1409701 w 2502781"/>
              <a:gd name="connsiteY7" fmla="*/ 0 h 19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2781" h="1999594">
                <a:moveTo>
                  <a:pt x="1409701" y="0"/>
                </a:moveTo>
                <a:cubicBezTo>
                  <a:pt x="1847639" y="0"/>
                  <a:pt x="2238935" y="199699"/>
                  <a:pt x="2497495" y="513001"/>
                </a:cubicBezTo>
                <a:lnTo>
                  <a:pt x="2502781" y="520070"/>
                </a:lnTo>
                <a:lnTo>
                  <a:pt x="2502781" y="1999594"/>
                </a:lnTo>
                <a:lnTo>
                  <a:pt x="130616" y="1999594"/>
                </a:lnTo>
                <a:lnTo>
                  <a:pt x="110781" y="1958420"/>
                </a:lnTo>
                <a:cubicBezTo>
                  <a:pt x="39447" y="1789766"/>
                  <a:pt x="0" y="1604340"/>
                  <a:pt x="0" y="1409701"/>
                </a:cubicBezTo>
                <a:cubicBezTo>
                  <a:pt x="0" y="631145"/>
                  <a:pt x="631145" y="0"/>
                  <a:pt x="1409701" y="0"/>
                </a:cubicBezTo>
                <a:close/>
              </a:path>
            </a:pathLst>
          </a:cu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弦形 17">
            <a:extLst>
              <a:ext uri="{FF2B5EF4-FFF2-40B4-BE49-F238E27FC236}">
                <a16:creationId xmlns:a16="http://schemas.microsoft.com/office/drawing/2014/main" id="{5DF2BADE-827E-4245-98AC-F7C72A069769}"/>
              </a:ext>
            </a:extLst>
          </p:cNvPr>
          <p:cNvSpPr/>
          <p:nvPr/>
        </p:nvSpPr>
        <p:spPr>
          <a:xfrm rot="10800000">
            <a:off x="1926024" y="6064468"/>
            <a:ext cx="1153513" cy="1153513"/>
          </a:xfrm>
          <a:prstGeom prst="chord">
            <a:avLst>
              <a:gd name="adj1" fmla="val 20262169"/>
              <a:gd name="adj2" fmla="val 12126412"/>
            </a:avLst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42803" y="2720466"/>
            <a:ext cx="7057696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dist">
              <a:defRPr/>
            </a:pPr>
            <a:r>
              <a:rPr kumimoji="1" lang="en-US" altLang="ko-KR" sz="6600" dirty="0">
                <a:solidFill>
                  <a:srgbClr val="1D3557"/>
                </a:solidFill>
                <a:latin typeface="NanumGothic"/>
                <a:ea typeface="NanumGothic"/>
              </a:rPr>
              <a:t>QR</a:t>
            </a:r>
            <a:r>
              <a:rPr kumimoji="1" lang="ko-KR" altLang="en-US" sz="6600" dirty="0">
                <a:solidFill>
                  <a:srgbClr val="1D3557"/>
                </a:solidFill>
                <a:latin typeface="NanumGothic"/>
                <a:ea typeface="NanumGothic"/>
              </a:rPr>
              <a:t>현장결제시스템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71982" y="2108792"/>
            <a:ext cx="2378126" cy="461772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lvl="0">
              <a:defRPr/>
            </a:pPr>
            <a:r>
              <a:rPr kumimoji="1" lang="ko-KR" altLang="en-US" sz="2400">
                <a:solidFill>
                  <a:srgbClr val="1D3557"/>
                </a:solidFill>
                <a:latin typeface="NanumGothic"/>
                <a:ea typeface="NanumGothic"/>
              </a:rPr>
              <a:t>데이터베이스프로그래밍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5C0E81-6965-3B4D-86F0-04A0D651A7F7}"/>
              </a:ext>
            </a:extLst>
          </p:cNvPr>
          <p:cNvCxnSpPr/>
          <p:nvPr/>
        </p:nvCxnSpPr>
        <p:spPr>
          <a:xfrm>
            <a:off x="3079537" y="2346960"/>
            <a:ext cx="842223" cy="0"/>
          </a:xfrm>
          <a:prstGeom prst="line">
            <a:avLst/>
          </a:prstGeom>
          <a:ln w="28575">
            <a:solidFill>
              <a:srgbClr val="457B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1DB5745-459E-664A-BC83-BAA1A128968F}"/>
              </a:ext>
            </a:extLst>
          </p:cNvPr>
          <p:cNvCxnSpPr/>
          <p:nvPr/>
        </p:nvCxnSpPr>
        <p:spPr>
          <a:xfrm>
            <a:off x="8799617" y="2346960"/>
            <a:ext cx="842223" cy="0"/>
          </a:xfrm>
          <a:prstGeom prst="line">
            <a:avLst/>
          </a:prstGeom>
          <a:ln w="28575">
            <a:solidFill>
              <a:srgbClr val="457B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EEED17-4068-B4E3-29ED-4E0DD66CF5C4}"/>
              </a:ext>
            </a:extLst>
          </p:cNvPr>
          <p:cNvSpPr txBox="1"/>
          <p:nvPr/>
        </p:nvSpPr>
        <p:spPr>
          <a:xfrm>
            <a:off x="6791956" y="5418137"/>
            <a:ext cx="320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조장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오자현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조원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이석재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이정민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임성준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501"/>
    </mc:Choice>
    <mc:Fallback xmlns="">
      <p:transition advTm="135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9" y="423322"/>
            <a:ext cx="4440755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테이블 생성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B00A09-C8F5-BE65-8738-C3753EDD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1" y="1359647"/>
            <a:ext cx="4429743" cy="1648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4960D7-9768-A6EF-4A79-B7EEB76B5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1" y="3134904"/>
            <a:ext cx="2419688" cy="2591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D794DC-5289-0BBC-5C23-07A7CA23F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242" y="1602568"/>
            <a:ext cx="2581635" cy="1162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B8D02A-F092-C53D-E54C-EC505A83C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150" y="3688824"/>
            <a:ext cx="2781688" cy="2438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DEA021-4304-F8CC-7361-068AB76AE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939" y="3688824"/>
            <a:ext cx="4496427" cy="23339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7AE0195-7560-63C8-6751-4D104A090A80}"/>
              </a:ext>
            </a:extLst>
          </p:cNvPr>
          <p:cNvSpPr/>
          <p:nvPr/>
        </p:nvSpPr>
        <p:spPr>
          <a:xfrm>
            <a:off x="3596639" y="5059680"/>
            <a:ext cx="3683727" cy="74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285"/>
    </mc:Choice>
    <mc:Fallback xmlns="">
      <p:transition advTm="1228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9" y="423322"/>
            <a:ext cx="10624742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(1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EAA12-EB88-989E-7222-0D722C51E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79" y="1154842"/>
            <a:ext cx="5499282" cy="5307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0D5DA6-AD11-E66C-3671-D9ED505B9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134" y="1262370"/>
            <a:ext cx="3287078" cy="5427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D3493D-BD77-A525-F018-62C7BE429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354" y="6180625"/>
            <a:ext cx="3725560" cy="677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8584CB-D5D6-9B0E-2318-88A463088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67" y="2114195"/>
            <a:ext cx="2647950" cy="14382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C60880-4415-80B0-BBBE-EC16F191C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979" y="3779298"/>
            <a:ext cx="2647950" cy="1438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7FF88A-8D20-9EAC-3F2B-214441E5E1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6146" y="1305761"/>
            <a:ext cx="2647950" cy="1438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7F8A08-B06F-E114-9AE9-8EDA66892D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6146" y="2923296"/>
            <a:ext cx="2647950" cy="1438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B973C0-FED7-E5E7-C915-E537023813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6146" y="4540831"/>
            <a:ext cx="2647950" cy="14382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833E93-C7B7-611F-7F1D-F97795B9AC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7824" y="1305761"/>
            <a:ext cx="2647950" cy="14382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E15155A-B5D3-5747-1CC8-4F46A2C2F3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824" y="2923296"/>
            <a:ext cx="2647950" cy="14382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DA4E916-58E2-6A3E-A62D-DFDBE6E8FC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27824" y="4540832"/>
            <a:ext cx="2647950" cy="143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625E7-5957-A5BF-DDF1-C0628DDB5A2C}"/>
              </a:ext>
            </a:extLst>
          </p:cNvPr>
          <p:cNvSpPr txBox="1"/>
          <p:nvPr/>
        </p:nvSpPr>
        <p:spPr>
          <a:xfrm>
            <a:off x="6601653" y="11042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6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536"/>
    </mc:Choice>
    <mc:Fallback xmlns="">
      <p:transition advTm="34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9" y="423322"/>
            <a:ext cx="10733026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(2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관리자 추가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05248B-BD80-ED7D-0F2B-0D6C3544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9" y="1154842"/>
            <a:ext cx="5192289" cy="3094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A744DA-7F96-B902-E69B-8D96E11C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99" y="4249783"/>
            <a:ext cx="4611764" cy="22930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0D96E2-B27E-B3D2-070E-964E76456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848" y="2028726"/>
            <a:ext cx="2354161" cy="3584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8AAC0D-C5A5-7604-78FF-77ACAE602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869" y="1066552"/>
            <a:ext cx="1620067" cy="8799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7C7FA0-D62D-F74F-B92D-13ECC69D6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9869" y="2157734"/>
            <a:ext cx="1620067" cy="8799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9ECF1C-EC80-3177-23A8-B345809DF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9869" y="3248916"/>
            <a:ext cx="1620067" cy="8799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D2E637-8670-33CD-12FE-9BC3599FC6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9869" y="4340098"/>
            <a:ext cx="1620067" cy="8799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CEBB991-EB02-07A2-73A3-A3C78F81DE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9869" y="5431280"/>
            <a:ext cx="1620067" cy="8799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6187440" y="15446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5D677-EA2D-50FA-5FCB-79B0F59F13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1558" y="6374804"/>
            <a:ext cx="1876687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7361"/>
    </mc:Choice>
    <mc:Fallback xmlns="">
      <p:transition advTm="373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9" y="423322"/>
            <a:ext cx="10943578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(3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회원정보출력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1D7EDA-BD4E-8C0F-D46A-C2D17D38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99226"/>
            <a:ext cx="4563686" cy="2229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C23772-B906-0A3A-C89B-219ED0AC7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77204"/>
            <a:ext cx="6470469" cy="3057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3067F5-E260-2F3F-A6B7-6C141C66C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076" y="4994327"/>
            <a:ext cx="3059393" cy="179997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E07A98-754D-F69E-035D-78B48CC95D73}"/>
              </a:ext>
            </a:extLst>
          </p:cNvPr>
          <p:cNvGrpSpPr/>
          <p:nvPr/>
        </p:nvGrpSpPr>
        <p:grpSpPr>
          <a:xfrm>
            <a:off x="6194768" y="1154842"/>
            <a:ext cx="3375952" cy="2644768"/>
            <a:chOff x="6977053" y="2011678"/>
            <a:chExt cx="3375952" cy="264476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E04C5B-36BE-C930-ECA2-66F7D27BB91D}"/>
                </a:ext>
              </a:extLst>
            </p:cNvPr>
            <p:cNvSpPr txBox="1"/>
            <p:nvPr/>
          </p:nvSpPr>
          <p:spPr>
            <a:xfrm>
              <a:off x="7397932" y="201167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프로시저실행코드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860E27F-DB2F-0FF3-25A9-D537F0599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7053" y="2439060"/>
              <a:ext cx="3375952" cy="2217386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06C12F5-5E55-7A04-07A3-990A207D9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9743" y="1331803"/>
            <a:ext cx="1698444" cy="9225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28CBFC-0245-C804-C5DF-14D6BCC796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9743" y="2355850"/>
            <a:ext cx="1698444" cy="9225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AA8F4F0-93CA-3350-79CF-EF5FCD946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2297" y="3979773"/>
            <a:ext cx="247684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7103"/>
    </mc:Choice>
    <mc:Fallback xmlns="">
      <p:transition advTm="171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9" y="423322"/>
            <a:ext cx="10955610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(4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회원 정보 수정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5798361" y="10442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8D9D10-798C-24E7-138F-0A7A89FD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07531"/>
            <a:ext cx="4380806" cy="2807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6A4B72-1415-B408-6C8D-0DB7C164E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54" y="4014651"/>
            <a:ext cx="3993352" cy="2791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5A3ACF-6361-502E-A3B5-71C197CD9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287" y="5648414"/>
            <a:ext cx="2836668" cy="10920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D76E8F-432A-DE1C-12F5-F93F3F517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241" y="1409345"/>
            <a:ext cx="2599736" cy="4039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EB9C37-8F30-0EC6-076C-F78830644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796" y="1150746"/>
            <a:ext cx="1841971" cy="10004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607034-5B08-A2A9-D0BC-EEA9DD61D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2796" y="2275719"/>
            <a:ext cx="1841971" cy="10004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B72C90F-4FEE-2EBD-F9CA-304D77B4A4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8465" y="3347401"/>
            <a:ext cx="1841971" cy="10004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0901614-8B78-8E57-7695-F016237E35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5788" y="4398027"/>
            <a:ext cx="1841971" cy="10004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5601D3B-3EEF-030B-B944-C98602EF4E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6081" y="1154842"/>
            <a:ext cx="1841971" cy="10004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538C3C-F067-4BCF-F1E4-84A3CA571C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6080" y="2275718"/>
            <a:ext cx="1841971" cy="10004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E3114F4-11EC-D2E7-9B1D-38A0C0F185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48924" y="3362643"/>
            <a:ext cx="1841971" cy="10004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5E88E8-8F45-205B-5181-3991430869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48923" y="4434600"/>
            <a:ext cx="1841971" cy="10004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8B0AA52-D6D1-052B-72F2-7627376BD5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48922" y="5506557"/>
            <a:ext cx="1841971" cy="100049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954952D-9C97-619B-7CEA-16EFE6C365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59639" y="5760729"/>
            <a:ext cx="265784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5192"/>
    </mc:Choice>
    <mc:Fallback xmlns="">
      <p:transition advTm="4519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9" y="423322"/>
            <a:ext cx="7703360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(5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상품등록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6187440" y="15446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A24749-D94B-7E8D-AEE6-D932AF5BD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" y="1154842"/>
            <a:ext cx="4626747" cy="45541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C399DC-5C1E-E3E5-4F42-DEFDF7F62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40" y="1914002"/>
            <a:ext cx="1629002" cy="3281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F546BC-85F2-3A21-9BCB-CAF9F823A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189" y="1583648"/>
            <a:ext cx="1496688" cy="812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5DE73B-56E1-4E11-A2C9-7A2FDDBAC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189" y="2584615"/>
            <a:ext cx="1496688" cy="812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FBD1C6-FE0E-72E4-1083-005CEBB84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189" y="3585582"/>
            <a:ext cx="1496688" cy="8129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459E44-AB20-A685-7A64-69B253DA1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1189" y="4586548"/>
            <a:ext cx="1496688" cy="8129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55C242-EBB7-9CFD-BA35-E570FEC1E6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8189" y="2028930"/>
            <a:ext cx="1496688" cy="812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4631DE-F735-A3C2-DA71-4C569196AC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5607" y="3144989"/>
            <a:ext cx="1496688" cy="8129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12CE1E-159F-7A86-57CE-E4B115A62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5607" y="4226457"/>
            <a:ext cx="1496688" cy="8129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DEDC35-FC76-3820-C94A-DBAD021FB0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1143" y="5827554"/>
            <a:ext cx="1952898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755"/>
    </mc:Choice>
    <mc:Fallback xmlns="">
      <p:transition advTm="2475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690916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(6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전체상품목록출력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6187440" y="15446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079FE2-BDBB-D26B-4C93-C0EAC2EF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9" y="1154842"/>
            <a:ext cx="5436884" cy="5590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11EF69-302C-EB0D-3009-737520BA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40" y="1914002"/>
            <a:ext cx="2715004" cy="17052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CDE8A2-C06B-A89D-A9FD-9AB8A9A08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788" y="4229524"/>
            <a:ext cx="450595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352"/>
    </mc:Choice>
    <mc:Fallback xmlns="">
      <p:transition advTm="103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9" y="423322"/>
            <a:ext cx="7703360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(7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상품 검색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6187440" y="15446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0D6F82-B04A-82A9-B980-F1AF973F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6" y="1227443"/>
            <a:ext cx="5174852" cy="4781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8535CD-A08E-9800-934F-CC84ED6C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69" y="5766168"/>
            <a:ext cx="4802638" cy="10918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A044DA-5555-11E9-AF69-3F0A56A93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115" y="1914002"/>
            <a:ext cx="2368336" cy="12863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98A4CA-75E7-CC67-3FE6-CFE868AD9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561" y="1914002"/>
            <a:ext cx="3043675" cy="2951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A294ED-C942-852C-BBEF-6DEA23412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561" y="5055116"/>
            <a:ext cx="4553585" cy="1257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787FAB-6D76-1D7C-2214-14386D4FC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171" y="3389840"/>
            <a:ext cx="2368335" cy="12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021"/>
    </mc:Choice>
    <mc:Fallback xmlns="">
      <p:transition advTm="2302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(8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관리자 삭제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6187440" y="15446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0F94B0-CACF-CB68-84C7-12F87EE5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7" y="1544670"/>
            <a:ext cx="4826299" cy="42543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2F6A56-43D3-423A-92CA-1423354D1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176" y="1995469"/>
            <a:ext cx="4239217" cy="2734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D0CBAF-9AEE-A0DF-1AEA-2267C7907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577" y="1997111"/>
            <a:ext cx="2360295" cy="1282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4FB062-9C19-1736-804E-9FA9FE103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578" y="3447495"/>
            <a:ext cx="2360295" cy="12820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88E602-40EE-52CA-518F-ADB2FE535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473" y="5054809"/>
            <a:ext cx="6005399" cy="5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928"/>
    </mc:Choice>
    <mc:Fallback xmlns="">
      <p:transition advTm="2292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(9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상품 삭제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6187440" y="15446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A70151-5B38-45A0-AF73-05066F5C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06" y="2292091"/>
            <a:ext cx="4425028" cy="44661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EE486B-AA3D-D439-2037-2C62900D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972" y="1911989"/>
            <a:ext cx="1981477" cy="10762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9075E0-CE1E-96F2-F727-485D193BA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972" y="3305369"/>
            <a:ext cx="1981477" cy="1076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0A26C1-FC6E-810C-3F10-BD961DD8B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971" y="4698749"/>
            <a:ext cx="1981477" cy="1076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7020AD-0168-2105-9D6F-C1D9FE749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972" y="6119792"/>
            <a:ext cx="1981477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57A1D7-B36B-88A4-37DF-996BBB8AD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1638" y="1914002"/>
            <a:ext cx="254353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5382"/>
    </mc:Choice>
    <mc:Fallback xmlns="">
      <p:transition advTm="253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ECDE918-25E7-F340-B986-8285B5C1079F}"/>
              </a:ext>
            </a:extLst>
          </p:cNvPr>
          <p:cNvSpPr/>
          <p:nvPr/>
        </p:nvSpPr>
        <p:spPr>
          <a:xfrm>
            <a:off x="14430" y="5033309"/>
            <a:ext cx="544370" cy="1813861"/>
          </a:xfrm>
          <a:prstGeom prst="rect">
            <a:avLst/>
          </a:pr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7157E6-9B57-AC4C-8737-C5FA4C0713B9}"/>
              </a:ext>
            </a:extLst>
          </p:cNvPr>
          <p:cNvSpPr/>
          <p:nvPr/>
        </p:nvSpPr>
        <p:spPr>
          <a:xfrm>
            <a:off x="727481" y="5033309"/>
            <a:ext cx="833120" cy="833120"/>
          </a:xfrm>
          <a:prstGeom prst="rect">
            <a:avLst/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8B492E-D576-BF43-9033-BDDB53F12795}"/>
              </a:ext>
            </a:extLst>
          </p:cNvPr>
          <p:cNvSpPr/>
          <p:nvPr/>
        </p:nvSpPr>
        <p:spPr>
          <a:xfrm>
            <a:off x="11599438" y="287668"/>
            <a:ext cx="592562" cy="998482"/>
          </a:xfrm>
          <a:prstGeom prst="rect">
            <a:avLst/>
          </a:pr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3EFC68-F1A4-6E45-B6D6-1D29B1C6AFB9}"/>
              </a:ext>
            </a:extLst>
          </p:cNvPr>
          <p:cNvSpPr/>
          <p:nvPr/>
        </p:nvSpPr>
        <p:spPr>
          <a:xfrm flipV="1">
            <a:off x="190252" y="2285667"/>
            <a:ext cx="341401" cy="346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693145-F044-E64B-98CD-8497E8B4A773}"/>
              </a:ext>
            </a:extLst>
          </p:cNvPr>
          <p:cNvSpPr/>
          <p:nvPr/>
        </p:nvSpPr>
        <p:spPr>
          <a:xfrm>
            <a:off x="736168" y="2285667"/>
            <a:ext cx="2124407" cy="346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饼形 28">
            <a:extLst>
              <a:ext uri="{FF2B5EF4-FFF2-40B4-BE49-F238E27FC236}">
                <a16:creationId xmlns:a16="http://schemas.microsoft.com/office/drawing/2014/main" id="{7014B90A-B806-4C4C-A2C2-7D34E4C7CB57}"/>
              </a:ext>
            </a:extLst>
          </p:cNvPr>
          <p:cNvSpPr/>
          <p:nvPr/>
        </p:nvSpPr>
        <p:spPr>
          <a:xfrm flipV="1">
            <a:off x="9313103" y="287668"/>
            <a:ext cx="2124407" cy="2124407"/>
          </a:xfrm>
          <a:prstGeom prst="pie">
            <a:avLst>
              <a:gd name="adj1" fmla="val 16217593"/>
              <a:gd name="adj2" fmla="val 21557874"/>
            </a:avLst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饼形 30">
            <a:extLst>
              <a:ext uri="{FF2B5EF4-FFF2-40B4-BE49-F238E27FC236}">
                <a16:creationId xmlns:a16="http://schemas.microsoft.com/office/drawing/2014/main" id="{C9634150-1F4D-4946-A8F1-F5732CF8DA4E}"/>
              </a:ext>
            </a:extLst>
          </p:cNvPr>
          <p:cNvSpPr/>
          <p:nvPr/>
        </p:nvSpPr>
        <p:spPr>
          <a:xfrm>
            <a:off x="9988990" y="5795796"/>
            <a:ext cx="2124407" cy="2124407"/>
          </a:xfrm>
          <a:prstGeom prst="pie">
            <a:avLst>
              <a:gd name="adj1" fmla="val 16217593"/>
              <a:gd name="adj2" fmla="val 2155787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任意形状 31">
            <a:extLst>
              <a:ext uri="{FF2B5EF4-FFF2-40B4-BE49-F238E27FC236}">
                <a16:creationId xmlns:a16="http://schemas.microsoft.com/office/drawing/2014/main" id="{56CFB1E5-9E6E-7743-918C-E992B6E835DA}"/>
              </a:ext>
            </a:extLst>
          </p:cNvPr>
          <p:cNvSpPr/>
          <p:nvPr/>
        </p:nvSpPr>
        <p:spPr>
          <a:xfrm flipH="1" flipV="1">
            <a:off x="0" y="0"/>
            <a:ext cx="2052320" cy="1639699"/>
          </a:xfrm>
          <a:custGeom>
            <a:avLst/>
            <a:gdLst>
              <a:gd name="connsiteX0" fmla="*/ 1409701 w 2502781"/>
              <a:gd name="connsiteY0" fmla="*/ 0 h 1999594"/>
              <a:gd name="connsiteX1" fmla="*/ 2497495 w 2502781"/>
              <a:gd name="connsiteY1" fmla="*/ 513001 h 1999594"/>
              <a:gd name="connsiteX2" fmla="*/ 2502781 w 2502781"/>
              <a:gd name="connsiteY2" fmla="*/ 520070 h 1999594"/>
              <a:gd name="connsiteX3" fmla="*/ 2502781 w 2502781"/>
              <a:gd name="connsiteY3" fmla="*/ 1999594 h 1999594"/>
              <a:gd name="connsiteX4" fmla="*/ 130616 w 2502781"/>
              <a:gd name="connsiteY4" fmla="*/ 1999594 h 1999594"/>
              <a:gd name="connsiteX5" fmla="*/ 110781 w 2502781"/>
              <a:gd name="connsiteY5" fmla="*/ 1958420 h 1999594"/>
              <a:gd name="connsiteX6" fmla="*/ 0 w 2502781"/>
              <a:gd name="connsiteY6" fmla="*/ 1409701 h 1999594"/>
              <a:gd name="connsiteX7" fmla="*/ 1409701 w 2502781"/>
              <a:gd name="connsiteY7" fmla="*/ 0 h 19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2781" h="1999594">
                <a:moveTo>
                  <a:pt x="1409701" y="0"/>
                </a:moveTo>
                <a:cubicBezTo>
                  <a:pt x="1847639" y="0"/>
                  <a:pt x="2238935" y="199699"/>
                  <a:pt x="2497495" y="513001"/>
                </a:cubicBezTo>
                <a:lnTo>
                  <a:pt x="2502781" y="520070"/>
                </a:lnTo>
                <a:lnTo>
                  <a:pt x="2502781" y="1999594"/>
                </a:lnTo>
                <a:lnTo>
                  <a:pt x="130616" y="1999594"/>
                </a:lnTo>
                <a:lnTo>
                  <a:pt x="110781" y="1958420"/>
                </a:lnTo>
                <a:cubicBezTo>
                  <a:pt x="39447" y="1789766"/>
                  <a:pt x="0" y="1604340"/>
                  <a:pt x="0" y="1409701"/>
                </a:cubicBezTo>
                <a:cubicBezTo>
                  <a:pt x="0" y="631145"/>
                  <a:pt x="631145" y="0"/>
                  <a:pt x="1409701" y="0"/>
                </a:cubicBezTo>
                <a:close/>
              </a:path>
            </a:pathLst>
          </a:cu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83AC51-185F-D54D-85A1-90D223479174}"/>
              </a:ext>
            </a:extLst>
          </p:cNvPr>
          <p:cNvSpPr txBox="1"/>
          <p:nvPr/>
        </p:nvSpPr>
        <p:spPr>
          <a:xfrm>
            <a:off x="3022140" y="1669258"/>
            <a:ext cx="1852446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O" altLang="ko-KO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목차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590894" y="2856669"/>
            <a:ext cx="3025889" cy="2593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개요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요구분석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921556" y="2856668"/>
            <a:ext cx="3025889" cy="1086703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200000"/>
              </a:lnSpc>
              <a:defRPr/>
            </a:pPr>
            <a:r>
              <a:rPr kumimoji="1"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3.</a:t>
            </a:r>
            <a:r>
              <a:rPr kumimoji="1"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설계</a:t>
            </a:r>
            <a:endParaRPr kumimoji="1"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4.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746"/>
    </mc:Choice>
    <mc:Fallback xmlns="">
      <p:transition advTm="57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(10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전체 회원 목록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392D7C-26B4-BCF3-6927-E9F2A90D8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20" y="1335013"/>
            <a:ext cx="6163180" cy="39615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7A107D-E034-F36B-5073-1DF6CBEA1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365" y="1695135"/>
            <a:ext cx="5509137" cy="32413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3AE91E-A463-9E08-B79B-167C48617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042" y="1649893"/>
            <a:ext cx="2629267" cy="3286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488A99-4E07-BEE0-957A-BB28C51F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739" y="1796639"/>
            <a:ext cx="2647950" cy="1438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F8BBA2-DB99-B4FC-E740-04926ED54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739" y="3415085"/>
            <a:ext cx="2647950" cy="1438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211BEE-9CCB-728D-3A9B-FBCFC0EF0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4460" y="5536604"/>
            <a:ext cx="7811590" cy="1124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08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824"/>
    </mc:Choice>
    <mc:Fallback xmlns="">
      <p:transition advTm="23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(11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회원 탈퇴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6187440" y="15446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170CC1-3FA3-E1F5-45E3-FAF95217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" y="1251397"/>
            <a:ext cx="4615543" cy="3917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C7538F-0D1F-C104-B8A3-152D647E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437" y="4068949"/>
            <a:ext cx="3124654" cy="21498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016C26-4C3B-7319-718A-64D425A3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867" y="1914002"/>
            <a:ext cx="2314898" cy="41344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DD9A57-AA81-548D-AA89-7BB286976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237" y="1251397"/>
            <a:ext cx="2647950" cy="1438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C24853-4CCC-E3A1-8FE5-FDB4BBC3E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3664" y="2775397"/>
            <a:ext cx="2647950" cy="1438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B6D502-44FF-E2C0-E5EC-F7DCD52E0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3664" y="4299397"/>
            <a:ext cx="2647950" cy="1438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C30121-9075-0EAC-505B-A03E838AE5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8026" y="6092108"/>
            <a:ext cx="6151276" cy="5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5556"/>
    </mc:Choice>
    <mc:Fallback xmlns="">
      <p:transition advTm="2555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(12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상품 정보 수정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C3656-F076-1052-F5DE-ABA5AC5E3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9" y="1291114"/>
            <a:ext cx="5729010" cy="38469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E286E9-C1D2-9497-AEF5-0B27137CA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112" y="2516933"/>
            <a:ext cx="4393305" cy="3427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48C940-7E95-57CA-F011-A6050A4FE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67" y="2141626"/>
            <a:ext cx="2647950" cy="1438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6F5089-10EE-2DA5-EEB7-E2F3112B7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96" y="4182833"/>
            <a:ext cx="2647950" cy="1438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C95CD5-B971-564A-C637-07AF3BC54D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6698" y="1124862"/>
            <a:ext cx="2647950" cy="1438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75F134-1AA0-7209-5083-1B9F2E173D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6698" y="2882100"/>
            <a:ext cx="2647950" cy="1438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48FE40-A4C0-0AF4-88D3-A824C2EC86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4591" y="4639338"/>
            <a:ext cx="2647950" cy="1438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509A3A-3153-0684-E770-47250D8701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6466" y="2141627"/>
            <a:ext cx="2647950" cy="1438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4EC47-E4F8-19B9-AACE-860E88C471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6466" y="4182833"/>
            <a:ext cx="2647950" cy="14382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811BBB4-BC9E-61B7-6624-6FD9C4ADDF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5138" y="6307924"/>
            <a:ext cx="5870162" cy="4786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46135C-31C5-C8EC-D003-B0D12F340F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79161" y="1154842"/>
            <a:ext cx="2585500" cy="54415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5966522" y="1305854"/>
            <a:ext cx="20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07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7768"/>
    </mc:Choice>
    <mc:Fallback xmlns="">
      <p:transition advTm="27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(13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관리자 정보 수정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4B7BB-D1B7-09A8-F51E-012BA4800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77" y="1232674"/>
            <a:ext cx="5366539" cy="41069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2CB3DA-7AEC-EA12-A32B-825FD7123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831" y="4843586"/>
            <a:ext cx="3685783" cy="17716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936ABC-26AA-818A-FEC3-70EF2C0EC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422" y="1232674"/>
            <a:ext cx="3315163" cy="54109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7843260" y="12326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D84C78-6509-CD0B-E7E5-452829D11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106" y="1474137"/>
            <a:ext cx="2647950" cy="1438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2BFF02-2DB9-ABA5-9744-BC9279BF89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503" y="3678050"/>
            <a:ext cx="2647950" cy="1438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E3438F-1E18-573A-4F09-5F24CF4AF8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6975" y="2594158"/>
            <a:ext cx="2647950" cy="1438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C70586-C1DD-F245-3FF6-341C0AC67A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0443" y="1474137"/>
            <a:ext cx="2647950" cy="1438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71ECEB-5B6A-EDDD-66A9-1919CAE772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3305" y="3678051"/>
            <a:ext cx="2647950" cy="1438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BFC95D-4792-3815-F561-3DC98CF6BE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51" y="5951837"/>
            <a:ext cx="7250418" cy="6354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6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3251"/>
    </mc:Choice>
    <mc:Fallback xmlns="">
      <p:transition advTm="33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(14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관리자 정보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5713570" y="13464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D65AF9-FD24-7C76-EE13-3FA4C517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4" y="1346428"/>
            <a:ext cx="5085762" cy="3469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885B99-E272-22E8-A350-7738E86EC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08" y="4815837"/>
            <a:ext cx="4159124" cy="19202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59BFEC-AFEF-0BD2-9165-F5BDEE5A8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70" y="1730349"/>
            <a:ext cx="2707224" cy="1698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0C8814-501A-B701-C930-F1CD032D9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917" y="5185325"/>
            <a:ext cx="1181265" cy="590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B14B3D-1979-8042-D311-830D18CA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3227" y="3563889"/>
            <a:ext cx="2556641" cy="1388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FB2F0E-A684-3CEE-9DD1-EDA32D5EC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0956" y="3563889"/>
            <a:ext cx="2556641" cy="1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428"/>
    </mc:Choice>
    <mc:Fallback xmlns="">
      <p:transition advTm="2142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(15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관리자 목록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0E8B13-9770-C4A0-FE41-C04E9FEC2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1" y="1076432"/>
            <a:ext cx="6041096" cy="55283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CCE91B-C828-669B-70F9-E54986A3F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844" y="1969693"/>
            <a:ext cx="6445249" cy="34898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1ADD34-2A05-DD84-7D59-4FD3F714C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14" y="2269574"/>
            <a:ext cx="5338576" cy="33064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1638061" y="19347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BBB0CC-78A3-9834-AECD-3EF30C5F7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9560" y="1465223"/>
            <a:ext cx="3088856" cy="16777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AAC5D0-E405-3AF7-4013-555C3E237D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9560" y="3259408"/>
            <a:ext cx="3088856" cy="16777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7F6822-E9AE-19BA-CC84-4320D13C84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0111" y="5017147"/>
            <a:ext cx="3833828" cy="1500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45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605"/>
    </mc:Choice>
    <mc:Fallback xmlns="">
      <p:transition advTm="24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(16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관리자 검색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BD48CF-0FC9-E7D1-B1C0-24F0C5525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55" y="1154842"/>
            <a:ext cx="5523409" cy="4745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C7B4E5-9E66-0525-2457-E767317BC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741" y="1880626"/>
            <a:ext cx="5865181" cy="34956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E0DE24-3D26-F231-F281-4B2B1CF21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794" y="3256097"/>
            <a:ext cx="4206049" cy="1438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93A63D-A827-23D0-86C4-303AF69B0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5" y="1826599"/>
            <a:ext cx="6563641" cy="35056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1656410" y="1610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33F6CF-6215-05AE-0319-2DB019D8B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025" y="1525712"/>
            <a:ext cx="2647950" cy="1438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9FC1A7-C87C-4C8A-52A4-C8BB831BDA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2025" y="3319897"/>
            <a:ext cx="2647950" cy="1438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E7AA1C-95B6-92DD-B7B6-A33E7F4A8B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025" y="5107270"/>
            <a:ext cx="2647950" cy="1438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25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74"/>
    </mc:Choice>
    <mc:Fallback xmlns="">
      <p:transition advTm="1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(17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회원검색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8FDB6-A6EB-B952-1150-0E938DABC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" y="1372772"/>
            <a:ext cx="6948700" cy="46784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881BDC-5103-A94D-DB35-DC685466E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357" y="2303830"/>
            <a:ext cx="5302699" cy="33044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0C85FA-EEF2-5CC6-F916-FD22E1929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31677"/>
            <a:ext cx="6373114" cy="34771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E04C5B-36BE-C930-ECA2-66F7D27BB91D}"/>
              </a:ext>
            </a:extLst>
          </p:cNvPr>
          <p:cNvSpPr txBox="1"/>
          <p:nvPr/>
        </p:nvSpPr>
        <p:spPr>
          <a:xfrm>
            <a:off x="1030087" y="12259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B36E2-F8A4-007B-31D3-3361E4BA8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1983" y="3448520"/>
            <a:ext cx="2401386" cy="1304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1BAFFE-998A-B51D-9E55-232BBAB72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542" y="4934796"/>
            <a:ext cx="7278116" cy="1257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6B7F54-560B-A9BC-3C8A-5630C45A5C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3771" y="2531717"/>
            <a:ext cx="2401386" cy="1304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F667EB-51C3-FFFA-8BA3-5685F6841D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1983" y="1860902"/>
            <a:ext cx="2401386" cy="130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14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106"/>
    </mc:Choice>
    <mc:Fallback xmlns="">
      <p:transition advTm="15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(18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결제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7612AE-2741-21D5-6C2C-11AB5AD24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7" y="1518123"/>
            <a:ext cx="4115160" cy="4688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C0C649-8190-821B-4F04-ECD7D4C01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447" y="1311231"/>
            <a:ext cx="5199740" cy="5102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A9B03E-9F3B-605C-2EB3-9410EB9DC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225" y="1890183"/>
            <a:ext cx="5199740" cy="4817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9A7322-13DB-7C78-638E-CE73CF834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4" y="1799596"/>
            <a:ext cx="2676899" cy="49251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C0547A-CB4D-F493-68E8-F41B86048760}"/>
              </a:ext>
            </a:extLst>
          </p:cNvPr>
          <p:cNvSpPr txBox="1"/>
          <p:nvPr/>
        </p:nvSpPr>
        <p:spPr>
          <a:xfrm>
            <a:off x="242742" y="14363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E4D5439-CC63-6AFD-1C81-A911A1FA15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986" y="2073050"/>
            <a:ext cx="2647950" cy="14382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D55A9C3-0B13-4534-D4FA-F069D090A0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2986" y="3831227"/>
            <a:ext cx="2647950" cy="14382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DC88508-B865-735C-7DB0-315E272E5E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4626" y="1448868"/>
            <a:ext cx="2647950" cy="14382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9D86E8C-9AEA-2D28-78BC-F2C77B2BA5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4626" y="4684725"/>
            <a:ext cx="2647950" cy="14382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0D67EA2-FFCD-F3AB-41E7-732A430363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4626" y="3066796"/>
            <a:ext cx="2647950" cy="14382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156DEE-DC72-61EF-9FDF-9C83F83022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1880" y="6206496"/>
            <a:ext cx="5323786" cy="386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54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98"/>
    </mc:Choice>
    <mc:Fallback xmlns="">
      <p:transition advTm="1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(19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전체 결제 목록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36986D-23CF-8BB5-70D5-35700C189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67" y="1154842"/>
            <a:ext cx="5659895" cy="41345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78DE86-1BFD-1C94-2A15-84C64F495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99326"/>
            <a:ext cx="5735745" cy="373062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690EA7A-54F1-463B-0FDF-80464E74C3B2}"/>
              </a:ext>
            </a:extLst>
          </p:cNvPr>
          <p:cNvGrpSpPr/>
          <p:nvPr/>
        </p:nvGrpSpPr>
        <p:grpSpPr>
          <a:xfrm>
            <a:off x="3496290" y="1960941"/>
            <a:ext cx="4610743" cy="2724530"/>
            <a:chOff x="1190919" y="1624832"/>
            <a:chExt cx="4610743" cy="27245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014AF2-8DA4-FC93-73BB-BAA757E1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0919" y="1624832"/>
              <a:ext cx="4610743" cy="272453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E04C5B-36BE-C930-ECA2-66F7D27BB91D}"/>
                </a:ext>
              </a:extLst>
            </p:cNvPr>
            <p:cNvSpPr txBox="1"/>
            <p:nvPr/>
          </p:nvSpPr>
          <p:spPr>
            <a:xfrm>
              <a:off x="2742769" y="172549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프로시저실행코드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5884881-B3D2-721A-F36D-0226F54F3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32" y="5163138"/>
            <a:ext cx="5839640" cy="1133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69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51"/>
    </mc:Choice>
    <mc:Fallback xmlns="">
      <p:transition advTm="2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>
            <a:extLst>
              <a:ext uri="{FF2B5EF4-FFF2-40B4-BE49-F238E27FC236}">
                <a16:creationId xmlns:a16="http://schemas.microsoft.com/office/drawing/2014/main" id="{822A5AD3-02D3-F686-C6D3-CF91A788FB94}"/>
              </a:ext>
            </a:extLst>
          </p:cNvPr>
          <p:cNvSpPr/>
          <p:nvPr/>
        </p:nvSpPr>
        <p:spPr>
          <a:xfrm>
            <a:off x="843627" y="1826175"/>
            <a:ext cx="1700345" cy="777066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algn="ctr">
              <a:defRPr/>
            </a:pPr>
            <a:r>
              <a:rPr kumimoji="1" lang="ko-KR" altLang="en-US" sz="2400" b="1" dirty="0">
                <a:latin typeface="나눔고딕" pitchFamily="2" charset="-127"/>
                <a:ea typeface="나눔고딕" pitchFamily="2" charset="-127"/>
              </a:rPr>
              <a:t>명칭</a:t>
            </a:r>
          </a:p>
        </p:txBody>
      </p:sp>
      <p:sp>
        <p:nvSpPr>
          <p:cNvPr id="3" name="圆角矩形 16">
            <a:extLst>
              <a:ext uri="{FF2B5EF4-FFF2-40B4-BE49-F238E27FC236}">
                <a16:creationId xmlns:a16="http://schemas.microsoft.com/office/drawing/2014/main" id="{9F5A511A-EB1B-C7BB-8A24-F50D7B3AAE46}"/>
              </a:ext>
            </a:extLst>
          </p:cNvPr>
          <p:cNvSpPr/>
          <p:nvPr/>
        </p:nvSpPr>
        <p:spPr>
          <a:xfrm>
            <a:off x="3874060" y="1826175"/>
            <a:ext cx="1700345" cy="777066"/>
          </a:xfrm>
          <a:prstGeom prst="roundRect">
            <a:avLst>
              <a:gd name="adj" fmla="val 16667"/>
            </a:avLst>
          </a:prstGeom>
          <a:solidFill>
            <a:srgbClr val="A8D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algn="ctr">
              <a:defRPr/>
            </a:pPr>
            <a:r>
              <a:rPr kumimoji="1" lang="ko-KR" altLang="en-US" sz="2400" b="1" dirty="0">
                <a:latin typeface="나눔고딕" pitchFamily="2" charset="-127"/>
                <a:ea typeface="나눔고딕" pitchFamily="2" charset="-127"/>
              </a:rPr>
              <a:t>개발 기간</a:t>
            </a:r>
          </a:p>
        </p:txBody>
      </p:sp>
      <p:sp>
        <p:nvSpPr>
          <p:cNvPr id="6" name="圆角矩形 14">
            <a:extLst>
              <a:ext uri="{FF2B5EF4-FFF2-40B4-BE49-F238E27FC236}">
                <a16:creationId xmlns:a16="http://schemas.microsoft.com/office/drawing/2014/main" id="{7038BA61-B78C-8808-9B18-00313754649B}"/>
              </a:ext>
            </a:extLst>
          </p:cNvPr>
          <p:cNvSpPr/>
          <p:nvPr/>
        </p:nvSpPr>
        <p:spPr>
          <a:xfrm>
            <a:off x="6904493" y="1826175"/>
            <a:ext cx="1700345" cy="777066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algn="ctr">
              <a:defRPr/>
            </a:pPr>
            <a:r>
              <a:rPr kumimoji="1" lang="ko-KR" altLang="en-US" sz="2400" b="1" dirty="0">
                <a:latin typeface="나눔고딕" pitchFamily="2" charset="-127"/>
                <a:ea typeface="나눔고딕" pitchFamily="2" charset="-127"/>
              </a:rPr>
              <a:t>개발 목적</a:t>
            </a:r>
          </a:p>
        </p:txBody>
      </p:sp>
      <p:sp>
        <p:nvSpPr>
          <p:cNvPr id="7" name="圆角矩形 16">
            <a:extLst>
              <a:ext uri="{FF2B5EF4-FFF2-40B4-BE49-F238E27FC236}">
                <a16:creationId xmlns:a16="http://schemas.microsoft.com/office/drawing/2014/main" id="{7FE25BA8-C569-5B29-8512-4B5321630837}"/>
              </a:ext>
            </a:extLst>
          </p:cNvPr>
          <p:cNvSpPr/>
          <p:nvPr/>
        </p:nvSpPr>
        <p:spPr>
          <a:xfrm>
            <a:off x="9934927" y="1826175"/>
            <a:ext cx="1700345" cy="777066"/>
          </a:xfrm>
          <a:prstGeom prst="roundRect">
            <a:avLst>
              <a:gd name="adj" fmla="val 16667"/>
            </a:avLst>
          </a:prstGeom>
          <a:solidFill>
            <a:srgbClr val="A8D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algn="ctr">
              <a:defRPr/>
            </a:pPr>
            <a:r>
              <a:rPr kumimoji="1" lang="ko-KR" altLang="en-US" sz="2400" b="1" dirty="0">
                <a:latin typeface="나눔고딕" pitchFamily="2" charset="-127"/>
                <a:ea typeface="나눔고딕" pitchFamily="2" charset="-127"/>
              </a:rPr>
              <a:t>기대 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A839F-2624-A6CB-E6C1-24B8613C912D}"/>
              </a:ext>
            </a:extLst>
          </p:cNvPr>
          <p:cNvSpPr txBox="1"/>
          <p:nvPr/>
        </p:nvSpPr>
        <p:spPr>
          <a:xfrm>
            <a:off x="681342" y="3217512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QR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현장결제시스템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B3E29-ABB4-3CC9-4030-BAAAE73437E3}"/>
              </a:ext>
            </a:extLst>
          </p:cNvPr>
          <p:cNvSpPr txBox="1"/>
          <p:nvPr/>
        </p:nvSpPr>
        <p:spPr>
          <a:xfrm>
            <a:off x="3710973" y="323694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4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월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4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~5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월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30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CAC4B-F8CD-15D4-D6D5-BD44BA40F9BA}"/>
              </a:ext>
            </a:extLst>
          </p:cNvPr>
          <p:cNvSpPr txBox="1"/>
          <p:nvPr/>
        </p:nvSpPr>
        <p:spPr>
          <a:xfrm>
            <a:off x="6872853" y="3217512"/>
            <a:ext cx="176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QR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코드를 통한</a:t>
            </a:r>
            <a:br>
              <a:rPr lang="en-US" altLang="ko-KR" dirty="0">
                <a:latin typeface="나눔고딕" pitchFamily="2" charset="-127"/>
                <a:ea typeface="나눔고딕" pitchFamily="2" charset="-127"/>
              </a:rPr>
            </a:b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현장결제를 통해</a:t>
            </a:r>
            <a:br>
              <a:rPr lang="en-US" altLang="ko-KR" dirty="0">
                <a:latin typeface="나눔고딕" pitchFamily="2" charset="-127"/>
                <a:ea typeface="나눔고딕" pitchFamily="2" charset="-127"/>
              </a:rPr>
            </a:b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시간을 아낀다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E93C2-9658-E2A9-EA93-F79DDDF33436}"/>
              </a:ext>
            </a:extLst>
          </p:cNvPr>
          <p:cNvSpPr txBox="1"/>
          <p:nvPr/>
        </p:nvSpPr>
        <p:spPr>
          <a:xfrm>
            <a:off x="9406356" y="3236948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빠른 현장결제로</a:t>
            </a:r>
            <a:br>
              <a:rPr lang="en-US" altLang="ko-KR" dirty="0">
                <a:latin typeface="나눔고딕" pitchFamily="2" charset="-127"/>
                <a:ea typeface="나눔고딕" pitchFamily="2" charset="-127"/>
              </a:rPr>
            </a:b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시간을 아끼는 효과가 있다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3627" y="506260"/>
            <a:ext cx="6500961" cy="7315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/>
            </a:pP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9863"/>
    </mc:Choice>
    <mc:Fallback xmlns="">
      <p:transition advTm="1986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(20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결제 취소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5FA6B-A58A-DE8A-C9AD-5C07FDBE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" y="1230936"/>
            <a:ext cx="6024284" cy="55602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3F5C79-FAE7-E9E1-797A-0CA3FE79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459" y="1296804"/>
            <a:ext cx="4679578" cy="54724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71F9EC-0CAE-5D15-3467-EA57A625F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28" y="1847455"/>
            <a:ext cx="2429214" cy="4153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F8A57D-FE29-AB12-889A-8E45032E7516}"/>
              </a:ext>
            </a:extLst>
          </p:cNvPr>
          <p:cNvSpPr txBox="1"/>
          <p:nvPr/>
        </p:nvSpPr>
        <p:spPr>
          <a:xfrm>
            <a:off x="651772" y="14500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1B4BE2-0B27-58F6-1BE5-3D587E493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061" y="1493505"/>
            <a:ext cx="3293408" cy="17888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BEA50A-8022-DB00-AD26-997BE7A059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5154" y="3696449"/>
            <a:ext cx="3293408" cy="17888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5E2419-B1A5-7BA8-34E4-95E38AE41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5764" y="2758140"/>
            <a:ext cx="3293408" cy="17888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2D106A7-78F1-0CCF-2707-DC3F7F1261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6291" y="5820183"/>
            <a:ext cx="6218362" cy="474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76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244"/>
    </mc:Choice>
    <mc:Fallback xmlns="">
      <p:transition advTm="23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10037257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프로시저 생성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(21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결제 검색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)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090E2-0161-7470-BBE8-0017045C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0" y="1154842"/>
            <a:ext cx="6256722" cy="4786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5FDE02-1AC7-1529-620F-C3F1D2436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296" y="1485576"/>
            <a:ext cx="5754731" cy="38868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1FE783-6C98-2BC2-7D39-249E9113D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02" y="1660916"/>
            <a:ext cx="2343477" cy="3982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99528B-8852-DF5E-0334-09B2AF3A7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2620" y="1654455"/>
            <a:ext cx="3110663" cy="1689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1E2575-9982-9B5E-61F7-3C024F4EE8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0790" y="3501565"/>
            <a:ext cx="3110663" cy="16896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40BE8D-8DC1-AD92-D5B0-C410BAF94E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9736" y="2708784"/>
            <a:ext cx="3110663" cy="1689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DE8B3B-2C00-DD21-7FD9-650FCFAD5C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0790" y="5322130"/>
            <a:ext cx="7692937" cy="1430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D34538-E8CB-BC6C-7B81-951FB25FDC09}"/>
              </a:ext>
            </a:extLst>
          </p:cNvPr>
          <p:cNvSpPr txBox="1"/>
          <p:nvPr/>
        </p:nvSpPr>
        <p:spPr>
          <a:xfrm>
            <a:off x="654101" y="11742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프로시저실행코드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00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734"/>
    </mc:Choice>
    <mc:Fallback xmlns="">
      <p:transition advTm="23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弦形 16">
            <a:extLst>
              <a:ext uri="{FF2B5EF4-FFF2-40B4-BE49-F238E27FC236}">
                <a16:creationId xmlns:a16="http://schemas.microsoft.com/office/drawing/2014/main" id="{5E6EFA3E-4BFB-A74C-9C91-542197B19E97}"/>
              </a:ext>
            </a:extLst>
          </p:cNvPr>
          <p:cNvSpPr/>
          <p:nvPr/>
        </p:nvSpPr>
        <p:spPr>
          <a:xfrm>
            <a:off x="536025" y="-727839"/>
            <a:ext cx="2328042" cy="2328042"/>
          </a:xfrm>
          <a:prstGeom prst="chord">
            <a:avLst>
              <a:gd name="adj1" fmla="val 20262169"/>
              <a:gd name="adj2" fmla="val 1212641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5C32CC-6753-F943-B078-81FFCE4AF83D}"/>
              </a:ext>
            </a:extLst>
          </p:cNvPr>
          <p:cNvSpPr/>
          <p:nvPr/>
        </p:nvSpPr>
        <p:spPr>
          <a:xfrm>
            <a:off x="11594505" y="4348671"/>
            <a:ext cx="592562" cy="592562"/>
          </a:xfrm>
          <a:prstGeom prst="rect">
            <a:avLst/>
          </a:pr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4AE70F-7C8A-0E41-A734-33C81E21921F}"/>
              </a:ext>
            </a:extLst>
          </p:cNvPr>
          <p:cNvSpPr/>
          <p:nvPr/>
        </p:nvSpPr>
        <p:spPr>
          <a:xfrm>
            <a:off x="10375307" y="4960075"/>
            <a:ext cx="1219198" cy="1219198"/>
          </a:xfrm>
          <a:prstGeom prst="rect">
            <a:avLst/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D94C0C-0A8D-6641-80A7-1249DE5130C1}"/>
              </a:ext>
            </a:extLst>
          </p:cNvPr>
          <p:cNvSpPr/>
          <p:nvPr/>
        </p:nvSpPr>
        <p:spPr>
          <a:xfrm>
            <a:off x="11599438" y="704228"/>
            <a:ext cx="592562" cy="998482"/>
          </a:xfrm>
          <a:prstGeom prst="rect">
            <a:avLst/>
          </a:pr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CD492D-9C7E-D241-955A-FE820D3E689E}"/>
              </a:ext>
            </a:extLst>
          </p:cNvPr>
          <p:cNvSpPr/>
          <p:nvPr/>
        </p:nvSpPr>
        <p:spPr>
          <a:xfrm>
            <a:off x="1358645" y="3962697"/>
            <a:ext cx="341401" cy="346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35B246-7A04-AF41-82E5-C7794FD19049}"/>
              </a:ext>
            </a:extLst>
          </p:cNvPr>
          <p:cNvSpPr/>
          <p:nvPr/>
        </p:nvSpPr>
        <p:spPr>
          <a:xfrm>
            <a:off x="10073824" y="6511890"/>
            <a:ext cx="2124407" cy="346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饼形 22">
            <a:extLst>
              <a:ext uri="{FF2B5EF4-FFF2-40B4-BE49-F238E27FC236}">
                <a16:creationId xmlns:a16="http://schemas.microsoft.com/office/drawing/2014/main" id="{A584B0D0-B4F8-5242-87F7-D509D34533FE}"/>
              </a:ext>
            </a:extLst>
          </p:cNvPr>
          <p:cNvSpPr/>
          <p:nvPr/>
        </p:nvSpPr>
        <p:spPr>
          <a:xfrm>
            <a:off x="-1047773" y="3268056"/>
            <a:ext cx="2124407" cy="2124407"/>
          </a:xfrm>
          <a:prstGeom prst="pie">
            <a:avLst>
              <a:gd name="adj1" fmla="val 16217593"/>
              <a:gd name="adj2" fmla="val 21557874"/>
            </a:avLst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弦形 23">
            <a:extLst>
              <a:ext uri="{FF2B5EF4-FFF2-40B4-BE49-F238E27FC236}">
                <a16:creationId xmlns:a16="http://schemas.microsoft.com/office/drawing/2014/main" id="{4B68F437-ECAF-8D41-9704-348094217839}"/>
              </a:ext>
            </a:extLst>
          </p:cNvPr>
          <p:cNvSpPr/>
          <p:nvPr/>
        </p:nvSpPr>
        <p:spPr>
          <a:xfrm>
            <a:off x="2102070" y="-727839"/>
            <a:ext cx="1310920" cy="1310920"/>
          </a:xfrm>
          <a:prstGeom prst="chord">
            <a:avLst>
              <a:gd name="adj1" fmla="val 207564"/>
              <a:gd name="adj2" fmla="val 10602036"/>
            </a:avLst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饼形 24">
            <a:extLst>
              <a:ext uri="{FF2B5EF4-FFF2-40B4-BE49-F238E27FC236}">
                <a16:creationId xmlns:a16="http://schemas.microsoft.com/office/drawing/2014/main" id="{B9B4F286-6351-D948-8EE6-28C67B2ABCB3}"/>
              </a:ext>
            </a:extLst>
          </p:cNvPr>
          <p:cNvSpPr/>
          <p:nvPr/>
        </p:nvSpPr>
        <p:spPr>
          <a:xfrm>
            <a:off x="9475031" y="653607"/>
            <a:ext cx="2124407" cy="2124407"/>
          </a:xfrm>
          <a:prstGeom prst="pie">
            <a:avLst>
              <a:gd name="adj1" fmla="val 16217593"/>
              <a:gd name="adj2" fmla="val 2155787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FA343C23-6523-5449-9CDB-54301EDA5803}"/>
              </a:ext>
            </a:extLst>
          </p:cNvPr>
          <p:cNvSpPr/>
          <p:nvPr/>
        </p:nvSpPr>
        <p:spPr>
          <a:xfrm flipH="1">
            <a:off x="0" y="4858406"/>
            <a:ext cx="2502781" cy="1999594"/>
          </a:xfrm>
          <a:custGeom>
            <a:avLst/>
            <a:gdLst>
              <a:gd name="connsiteX0" fmla="*/ 1409701 w 2502781"/>
              <a:gd name="connsiteY0" fmla="*/ 0 h 1999594"/>
              <a:gd name="connsiteX1" fmla="*/ 2497495 w 2502781"/>
              <a:gd name="connsiteY1" fmla="*/ 513001 h 1999594"/>
              <a:gd name="connsiteX2" fmla="*/ 2502781 w 2502781"/>
              <a:gd name="connsiteY2" fmla="*/ 520070 h 1999594"/>
              <a:gd name="connsiteX3" fmla="*/ 2502781 w 2502781"/>
              <a:gd name="connsiteY3" fmla="*/ 1999594 h 1999594"/>
              <a:gd name="connsiteX4" fmla="*/ 130616 w 2502781"/>
              <a:gd name="connsiteY4" fmla="*/ 1999594 h 1999594"/>
              <a:gd name="connsiteX5" fmla="*/ 110781 w 2502781"/>
              <a:gd name="connsiteY5" fmla="*/ 1958420 h 1999594"/>
              <a:gd name="connsiteX6" fmla="*/ 0 w 2502781"/>
              <a:gd name="connsiteY6" fmla="*/ 1409701 h 1999594"/>
              <a:gd name="connsiteX7" fmla="*/ 1409701 w 2502781"/>
              <a:gd name="connsiteY7" fmla="*/ 0 h 19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2781" h="1999594">
                <a:moveTo>
                  <a:pt x="1409701" y="0"/>
                </a:moveTo>
                <a:cubicBezTo>
                  <a:pt x="1847639" y="0"/>
                  <a:pt x="2238935" y="199699"/>
                  <a:pt x="2497495" y="513001"/>
                </a:cubicBezTo>
                <a:lnTo>
                  <a:pt x="2502781" y="520070"/>
                </a:lnTo>
                <a:lnTo>
                  <a:pt x="2502781" y="1999594"/>
                </a:lnTo>
                <a:lnTo>
                  <a:pt x="130616" y="1999594"/>
                </a:lnTo>
                <a:lnTo>
                  <a:pt x="110781" y="1958420"/>
                </a:lnTo>
                <a:cubicBezTo>
                  <a:pt x="39447" y="1789766"/>
                  <a:pt x="0" y="1604340"/>
                  <a:pt x="0" y="1409701"/>
                </a:cubicBezTo>
                <a:cubicBezTo>
                  <a:pt x="0" y="631145"/>
                  <a:pt x="631145" y="0"/>
                  <a:pt x="1409701" y="0"/>
                </a:cubicBezTo>
                <a:close/>
              </a:path>
            </a:pathLst>
          </a:cu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弦形 26">
            <a:extLst>
              <a:ext uri="{FF2B5EF4-FFF2-40B4-BE49-F238E27FC236}">
                <a16:creationId xmlns:a16="http://schemas.microsoft.com/office/drawing/2014/main" id="{65D9422D-F886-E14C-BD5D-88802C86381C}"/>
              </a:ext>
            </a:extLst>
          </p:cNvPr>
          <p:cNvSpPr/>
          <p:nvPr/>
        </p:nvSpPr>
        <p:spPr>
          <a:xfrm rot="10800000">
            <a:off x="1926024" y="6064468"/>
            <a:ext cx="1153513" cy="1153513"/>
          </a:xfrm>
          <a:prstGeom prst="chord">
            <a:avLst>
              <a:gd name="adj1" fmla="val 20262169"/>
              <a:gd name="adj2" fmla="val 12126412"/>
            </a:avLst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CF1288-4579-C148-A161-3F655055B7F8}"/>
              </a:ext>
            </a:extLst>
          </p:cNvPr>
          <p:cNvSpPr txBox="1"/>
          <p:nvPr/>
        </p:nvSpPr>
        <p:spPr>
          <a:xfrm>
            <a:off x="2567152" y="2678826"/>
            <a:ext cx="7057696" cy="89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ko-KR" altLang="en-US" sz="6600" dirty="0">
                <a:solidFill>
                  <a:srgbClr val="1D3557"/>
                </a:solidFill>
                <a:latin typeface="NanumGothic"/>
                <a:ea typeface="NanumGothic"/>
              </a:rPr>
              <a:t>감사합니다</a:t>
            </a:r>
            <a:endParaRPr kumimoji="1" lang="ko-KO" altLang="ko-KO" sz="6600" dirty="0">
              <a:solidFill>
                <a:srgbClr val="1D3557"/>
              </a:solidFill>
              <a:latin typeface="NanumGothic"/>
              <a:ea typeface="NanumGothic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E386BB-4F4F-F04D-8427-ED0C11B225D5}"/>
              </a:ext>
            </a:extLst>
          </p:cNvPr>
          <p:cNvSpPr txBox="1"/>
          <p:nvPr/>
        </p:nvSpPr>
        <p:spPr>
          <a:xfrm>
            <a:off x="4071982" y="2108792"/>
            <a:ext cx="2378126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en-US" altLang="ko-KO" sz="2400" dirty="0">
                <a:solidFill>
                  <a:srgbClr val="1D3557"/>
                </a:solidFill>
                <a:latin typeface="NanumGothic"/>
                <a:ea typeface="NanumGothic"/>
              </a:rPr>
              <a:t>QR</a:t>
            </a:r>
            <a:r>
              <a:rPr kumimoji="1" lang="ko-KR" altLang="en-US" sz="2400" dirty="0">
                <a:solidFill>
                  <a:srgbClr val="1D3557"/>
                </a:solidFill>
                <a:latin typeface="NanumGothic"/>
                <a:ea typeface="NanumGothic"/>
              </a:rPr>
              <a:t>현장결제시스템</a:t>
            </a:r>
            <a:endParaRPr kumimoji="1" lang="ko-KO" altLang="ko-KO" sz="2400" dirty="0">
              <a:solidFill>
                <a:srgbClr val="1D3557"/>
              </a:solidFill>
              <a:latin typeface="NanumGothic"/>
              <a:ea typeface="NanumGothic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1A82033-FCBD-F942-8EA3-3F88782B5079}"/>
              </a:ext>
            </a:extLst>
          </p:cNvPr>
          <p:cNvCxnSpPr/>
          <p:nvPr/>
        </p:nvCxnSpPr>
        <p:spPr>
          <a:xfrm>
            <a:off x="3079537" y="2346960"/>
            <a:ext cx="842223" cy="0"/>
          </a:xfrm>
          <a:prstGeom prst="line">
            <a:avLst/>
          </a:prstGeom>
          <a:ln w="28575">
            <a:solidFill>
              <a:srgbClr val="457B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4591D10F-97BF-B74F-869B-572DF26EA3FF}"/>
              </a:ext>
            </a:extLst>
          </p:cNvPr>
          <p:cNvCxnSpPr/>
          <p:nvPr/>
        </p:nvCxnSpPr>
        <p:spPr>
          <a:xfrm>
            <a:off x="8799617" y="2346960"/>
            <a:ext cx="842223" cy="0"/>
          </a:xfrm>
          <a:prstGeom prst="line">
            <a:avLst/>
          </a:prstGeom>
          <a:ln w="28575">
            <a:solidFill>
              <a:srgbClr val="457B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8"/>
    </mc:Choice>
    <mc:Fallback xmlns="">
      <p:transition advTm="9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9E6DA0-5FA7-A311-C40F-5BF4F2485A88}"/>
              </a:ext>
            </a:extLst>
          </p:cNvPr>
          <p:cNvGrpSpPr/>
          <p:nvPr/>
        </p:nvGrpSpPr>
        <p:grpSpPr>
          <a:xfrm>
            <a:off x="1105309" y="1732789"/>
            <a:ext cx="5971083" cy="710119"/>
            <a:chOff x="1249032" y="1798104"/>
            <a:chExt cx="5971083" cy="710119"/>
          </a:xfrm>
        </p:grpSpPr>
        <p:sp>
          <p:nvSpPr>
            <p:cNvPr id="25" name="文本框 24"/>
            <p:cNvSpPr txBox="1"/>
            <p:nvPr/>
          </p:nvSpPr>
          <p:spPr>
            <a:xfrm>
              <a:off x="3636312" y="1891644"/>
              <a:ext cx="3583803" cy="52303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en-US" altLang="ko-KO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  <a:cs typeface="+mn-ea"/>
                  <a:sym typeface="+mn-lt"/>
                </a:rPr>
                <a:t>SQL developer(ORACLE)</a:t>
              </a:r>
              <a:endParaRPr kumimoji="1" lang="ko-KO" altLang="ko-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  <a:cs typeface="+mn-ea"/>
                <a:sym typeface="+mn-lt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582A1DB-7800-E26A-C63A-818568DEE320}"/>
                </a:ext>
              </a:extLst>
            </p:cNvPr>
            <p:cNvGrpSpPr/>
            <p:nvPr/>
          </p:nvGrpSpPr>
          <p:grpSpPr>
            <a:xfrm>
              <a:off x="1249032" y="1798104"/>
              <a:ext cx="1796374" cy="710119"/>
              <a:chOff x="1249032" y="1798104"/>
              <a:chExt cx="1796374" cy="71011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249032" y="1798104"/>
                <a:ext cx="1796374" cy="7101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kumimoji="1" lang="en-US" altLang="zh-CN" sz="2400" dirty="0">
                    <a:latin typeface="나눔고딕" pitchFamily="2" charset="-127"/>
                    <a:ea typeface="나눔고딕" pitchFamily="2" charset="-127"/>
                  </a:rPr>
                  <a:t>DB</a:t>
                </a:r>
                <a:endParaRPr kumimoji="1" lang="zh-CN" altLang="en-US" sz="2400" dirty="0">
                  <a:latin typeface="나눔고딕" pitchFamily="2" charset="-127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278214" y="1882616"/>
                <a:ext cx="607859" cy="523220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lvl="0">
                  <a:defRPr/>
                </a:pPr>
                <a:r>
                  <a:rPr kumimoji="1" lang="ko-KO" altLang="ko-KO" sz="2800" dirty="0">
                    <a:solidFill>
                      <a:schemeClr val="bg1"/>
                    </a:solidFill>
                    <a:latin typeface="나눔고딕" pitchFamily="2" charset="-127"/>
                    <a:ea typeface="나눔고딕" pitchFamily="2" charset="-127"/>
                  </a:rPr>
                  <a:t>01</a:t>
                </a:r>
                <a:endParaRPr kumimoji="1" lang="zh-CN" altLang="en-US" sz="2800" dirty="0">
                  <a:solidFill>
                    <a:schemeClr val="bg1"/>
                  </a:solidFill>
                  <a:latin typeface="나눔고딕" pitchFamily="2" charset="-127"/>
                  <a:ea typeface="+mj-ea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07DDC8C-5915-761E-95AC-01FD8046E2F8}"/>
              </a:ext>
            </a:extLst>
          </p:cNvPr>
          <p:cNvGrpSpPr/>
          <p:nvPr/>
        </p:nvGrpSpPr>
        <p:grpSpPr>
          <a:xfrm>
            <a:off x="1105309" y="3319725"/>
            <a:ext cx="5971082" cy="710119"/>
            <a:chOff x="1249032" y="3560265"/>
            <a:chExt cx="5971082" cy="710119"/>
          </a:xfrm>
        </p:grpSpPr>
        <p:sp>
          <p:nvSpPr>
            <p:cNvPr id="27" name="文本框 26"/>
            <p:cNvSpPr txBox="1"/>
            <p:nvPr/>
          </p:nvSpPr>
          <p:spPr>
            <a:xfrm>
              <a:off x="3636311" y="3618595"/>
              <a:ext cx="3583803" cy="52303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en-US" altLang="ko-KO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  <a:cs typeface="+mn-ea"/>
                  <a:sym typeface="+mn-lt"/>
                </a:rPr>
                <a:t>Android Studio</a:t>
              </a:r>
              <a:endParaRPr kumimoji="1" lang="ko-KO" altLang="ko-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  <a:cs typeface="+mn-ea"/>
                <a:sym typeface="+mn-lt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C156AD0-D67E-E2D1-CBE7-3E1904EC421E}"/>
                </a:ext>
              </a:extLst>
            </p:cNvPr>
            <p:cNvGrpSpPr/>
            <p:nvPr/>
          </p:nvGrpSpPr>
          <p:grpSpPr>
            <a:xfrm>
              <a:off x="1249032" y="3560265"/>
              <a:ext cx="1796374" cy="710119"/>
              <a:chOff x="1249032" y="3560265"/>
              <a:chExt cx="1796374" cy="71011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49032" y="3560265"/>
                <a:ext cx="1796374" cy="710119"/>
              </a:xfrm>
              <a:prstGeom prst="rect">
                <a:avLst/>
              </a:prstGeom>
              <a:solidFill>
                <a:srgbClr val="A8D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kumimoji="1" lang="ko-KR" altLang="en-US" sz="2400" dirty="0">
                    <a:latin typeface="나눔고딕" pitchFamily="2" charset="-127"/>
                    <a:ea typeface="나눔고딕" pitchFamily="2" charset="-127"/>
                  </a:rPr>
                  <a:t>앱</a:t>
                </a:r>
                <a:endParaRPr kumimoji="1" lang="zh-CN" altLang="en-US" sz="2400" dirty="0">
                  <a:latin typeface="나눔고딕" pitchFamily="2" charset="-127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278214" y="3637115"/>
                <a:ext cx="607859" cy="523220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lvl="0">
                  <a:defRPr/>
                </a:pPr>
                <a:r>
                  <a:rPr kumimoji="1" lang="ko-KO" altLang="ko-KO" sz="2800">
                    <a:solidFill>
                      <a:schemeClr val="bg1"/>
                    </a:solidFill>
                    <a:latin typeface="나눔고딕" pitchFamily="2" charset="-127"/>
                    <a:ea typeface="나눔고딕" pitchFamily="2" charset="-127"/>
                  </a:rPr>
                  <a:t>02</a:t>
                </a:r>
                <a:endParaRPr kumimoji="1" lang="zh-CN" altLang="en-US" sz="2800">
                  <a:solidFill>
                    <a:schemeClr val="bg1"/>
                  </a:solidFill>
                  <a:latin typeface="나눔고딕" pitchFamily="2" charset="-127"/>
                  <a:ea typeface="+mj-ea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1AB877-28D3-9640-BEE0-F6633619DBDD}"/>
              </a:ext>
            </a:extLst>
          </p:cNvPr>
          <p:cNvGrpSpPr/>
          <p:nvPr/>
        </p:nvGrpSpPr>
        <p:grpSpPr>
          <a:xfrm>
            <a:off x="1105309" y="4906661"/>
            <a:ext cx="5971081" cy="710119"/>
            <a:chOff x="1249032" y="4593020"/>
            <a:chExt cx="5971081" cy="710119"/>
          </a:xfrm>
        </p:grpSpPr>
        <p:sp>
          <p:nvSpPr>
            <p:cNvPr id="29" name="文本框 28"/>
            <p:cNvSpPr txBox="1"/>
            <p:nvPr/>
          </p:nvSpPr>
          <p:spPr>
            <a:xfrm>
              <a:off x="3636310" y="4686560"/>
              <a:ext cx="3583803" cy="52303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en-US" altLang="ko-KO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  <a:cs typeface="+mn-ea"/>
                  <a:sym typeface="+mn-lt"/>
                </a:rPr>
                <a:t>Microsoft Word</a:t>
              </a:r>
            </a:p>
            <a:p>
              <a:pPr>
                <a:lnSpc>
                  <a:spcPct val="120000"/>
                </a:lnSpc>
                <a:defRPr/>
              </a:pPr>
              <a:r>
                <a:rPr kumimoji="1" lang="en-US" altLang="ko-KO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  <a:cs typeface="+mn-ea"/>
                  <a:sym typeface="+mn-lt"/>
                </a:rPr>
                <a:t>Microsoft Power Point</a:t>
              </a:r>
              <a:endParaRPr kumimoji="1" lang="ko-KO" altLang="ko-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  <a:cs typeface="+mn-ea"/>
                <a:sym typeface="+mn-lt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A15FFEE-6E73-92CF-D29D-DB3A015C3733}"/>
                </a:ext>
              </a:extLst>
            </p:cNvPr>
            <p:cNvGrpSpPr/>
            <p:nvPr/>
          </p:nvGrpSpPr>
          <p:grpSpPr>
            <a:xfrm>
              <a:off x="1249032" y="4593020"/>
              <a:ext cx="1796374" cy="710119"/>
              <a:chOff x="1249032" y="4593020"/>
              <a:chExt cx="1796374" cy="71011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249032" y="4593020"/>
                <a:ext cx="1796374" cy="7101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kumimoji="1" lang="ko-KR" altLang="en-US" sz="2400" dirty="0">
                    <a:latin typeface="나눔고딕" pitchFamily="2" charset="-127"/>
                    <a:ea typeface="나눔고딕" pitchFamily="2" charset="-127"/>
                  </a:rPr>
                  <a:t>문서</a:t>
                </a:r>
                <a:endParaRPr kumimoji="1" lang="zh-CN" altLang="en-US" sz="2400" dirty="0">
                  <a:latin typeface="나눔고딕" pitchFamily="2" charset="-127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273891" y="4667661"/>
                <a:ext cx="607859" cy="523220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lvl="0">
                  <a:defRPr/>
                </a:pPr>
                <a:r>
                  <a:rPr kumimoji="1" lang="ko-KO" altLang="ko-KO" sz="2800">
                    <a:solidFill>
                      <a:schemeClr val="bg1"/>
                    </a:solidFill>
                    <a:latin typeface="나눔고딕" pitchFamily="2" charset="-127"/>
                    <a:ea typeface="나눔고딕" pitchFamily="2" charset="-127"/>
                  </a:rPr>
                  <a:t>03</a:t>
                </a:r>
                <a:endParaRPr kumimoji="1" lang="zh-CN" altLang="en-US" sz="2800">
                  <a:solidFill>
                    <a:schemeClr val="bg1"/>
                  </a:solidFill>
                  <a:latin typeface="나눔고딕" pitchFamily="2" charset="-127"/>
                  <a:ea typeface="+mj-ea"/>
                </a:endParaRPr>
              </a:p>
            </p:txBody>
          </p:sp>
        </p:grpSp>
      </p:grpSp>
      <p:sp>
        <p:nvSpPr>
          <p:cNvPr id="18" name="文本框 23">
            <a:extLst>
              <a:ext uri="{FF2B5EF4-FFF2-40B4-BE49-F238E27FC236}">
                <a16:creationId xmlns:a16="http://schemas.microsoft.com/office/drawing/2014/main" id="{07ED93CC-6AAC-A751-DE06-31F94BAC31BE}"/>
              </a:ext>
            </a:extLst>
          </p:cNvPr>
          <p:cNvSpPr txBox="1"/>
          <p:nvPr/>
        </p:nvSpPr>
        <p:spPr>
          <a:xfrm>
            <a:off x="961669" y="423322"/>
            <a:ext cx="3181123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개발환경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1026" name="Picture 2" descr="upload.wikimedia.org/wikipedia/en/thumb/6/68/Oracl...">
            <a:extLst>
              <a:ext uri="{FF2B5EF4-FFF2-40B4-BE49-F238E27FC236}">
                <a16:creationId xmlns:a16="http://schemas.microsoft.com/office/drawing/2014/main" id="{939001AD-6040-74B2-A0EE-42E78A38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33" y="721656"/>
            <a:ext cx="2167378" cy="246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311CF1-BE5F-5FF2-BA63-4D6F46EA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156" y="789082"/>
            <a:ext cx="2618862" cy="28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PowerPoint - Wikipedia">
            <a:extLst>
              <a:ext uri="{FF2B5EF4-FFF2-40B4-BE49-F238E27FC236}">
                <a16:creationId xmlns:a16="http://schemas.microsoft.com/office/drawing/2014/main" id="{2C9927AE-EFAB-EEE4-5542-F7F3DBF6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852" y="4245429"/>
            <a:ext cx="1948850" cy="18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Word - Wikipedia">
            <a:extLst>
              <a:ext uri="{FF2B5EF4-FFF2-40B4-BE49-F238E27FC236}">
                <a16:creationId xmlns:a16="http://schemas.microsoft.com/office/drawing/2014/main" id="{A709FA13-BF18-CD42-58B6-23B4BE7D4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80" y="3801639"/>
            <a:ext cx="2426028" cy="22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177"/>
    </mc:Choice>
    <mc:Fallback xmlns="">
      <p:transition advTm="111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F37AE6-0FC0-F54E-9D44-0BF53D3CE178}"/>
              </a:ext>
            </a:extLst>
          </p:cNvPr>
          <p:cNvSpPr/>
          <p:nvPr/>
        </p:nvSpPr>
        <p:spPr>
          <a:xfrm>
            <a:off x="1203651" y="1497346"/>
            <a:ext cx="1343760" cy="734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QR</a:t>
            </a:r>
            <a:r>
              <a:rPr kumimoji="1" lang="ko-KR" altLang="en-US" sz="2000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관리</a:t>
            </a:r>
            <a:endParaRPr kumimoji="1" lang="zh-CN" altLang="en-US" sz="2000" dirty="0">
              <a:solidFill>
                <a:schemeClr val="bg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B11750-12FF-3D45-8A43-0BB3CEBB4581}"/>
              </a:ext>
            </a:extLst>
          </p:cNvPr>
          <p:cNvSpPr/>
          <p:nvPr/>
        </p:nvSpPr>
        <p:spPr>
          <a:xfrm>
            <a:off x="3111297" y="1846375"/>
            <a:ext cx="6405927" cy="34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상품에 대한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QR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을 생성한다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6436EA-C297-B449-8A91-B6182EDAD938}"/>
              </a:ext>
            </a:extLst>
          </p:cNvPr>
          <p:cNvSpPr/>
          <p:nvPr/>
        </p:nvSpPr>
        <p:spPr>
          <a:xfrm>
            <a:off x="3111297" y="1497346"/>
            <a:ext cx="6405927" cy="3489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굴림" panose="020B0600000101010101" pitchFamily="34" charset="-127"/>
                <a:ea typeface="굴림" panose="020B0600000101010101" pitchFamily="34" charset="-127"/>
              </a:rPr>
              <a:t>QR</a:t>
            </a:r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스캔으로 스캔한 상품을 장바구니에 담는다</a:t>
            </a:r>
            <a:endParaRPr kumimoji="1" lang="zh-CN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9DDFB4-002F-AE49-B608-A366643F1063}"/>
              </a:ext>
            </a:extLst>
          </p:cNvPr>
          <p:cNvSpPr/>
          <p:nvPr/>
        </p:nvSpPr>
        <p:spPr>
          <a:xfrm>
            <a:off x="1203651" y="2833252"/>
            <a:ext cx="1343760" cy="734096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굴림" panose="020B0600000101010101" pitchFamily="34" charset="-127"/>
                <a:ea typeface="굴림" panose="020B0600000101010101" pitchFamily="34" charset="-127"/>
              </a:rPr>
              <a:t>결제관리</a:t>
            </a:r>
            <a:endParaRPr kumimoji="1" lang="zh-CN" altLang="en-US" sz="2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B1C06-A577-0A41-8FEF-10CA4A18B8BE}"/>
              </a:ext>
            </a:extLst>
          </p:cNvPr>
          <p:cNvSpPr/>
          <p:nvPr/>
        </p:nvSpPr>
        <p:spPr>
          <a:xfrm>
            <a:off x="3111297" y="3153094"/>
            <a:ext cx="6405927" cy="34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5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결제내역을 남겨 환불 및 교환에 대비한다</a:t>
            </a:r>
            <a:r>
              <a:rPr kumimoji="1" lang="en-US" altLang="ko-KR" dirty="0">
                <a:solidFill>
                  <a:schemeClr val="accent5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38405C-2214-994B-B9CC-A4963FE306EC}"/>
              </a:ext>
            </a:extLst>
          </p:cNvPr>
          <p:cNvSpPr/>
          <p:nvPr/>
        </p:nvSpPr>
        <p:spPr>
          <a:xfrm>
            <a:off x="3111296" y="2833252"/>
            <a:ext cx="6405927" cy="348932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장바구니에 담긴 상품들을 결제한다</a:t>
            </a:r>
            <a:r>
              <a:rPr kumimoji="1"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8457FB68-D0F0-550F-1B4A-FDB02DBFF237}"/>
              </a:ext>
            </a:extLst>
          </p:cNvPr>
          <p:cNvSpPr/>
          <p:nvPr/>
        </p:nvSpPr>
        <p:spPr>
          <a:xfrm>
            <a:off x="1203651" y="4169158"/>
            <a:ext cx="1343760" cy="734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상품관리</a:t>
            </a:r>
            <a:endParaRPr kumimoji="1" lang="zh-CN" altLang="en-US" sz="2000" dirty="0">
              <a:solidFill>
                <a:schemeClr val="bg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3C6BB60-3267-4EEB-D6D5-F6529600FA15}"/>
              </a:ext>
            </a:extLst>
          </p:cNvPr>
          <p:cNvSpPr/>
          <p:nvPr/>
        </p:nvSpPr>
        <p:spPr>
          <a:xfrm>
            <a:off x="3111296" y="4518187"/>
            <a:ext cx="6405927" cy="34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상품에 대한 정보를 수정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삭제한다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99E0E2BE-DC21-6A3F-5DC8-53D064FB0960}"/>
              </a:ext>
            </a:extLst>
          </p:cNvPr>
          <p:cNvSpPr/>
          <p:nvPr/>
        </p:nvSpPr>
        <p:spPr>
          <a:xfrm>
            <a:off x="3111296" y="4169158"/>
            <a:ext cx="6405927" cy="3489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상품을 데이터베이스에 저장한다</a:t>
            </a:r>
            <a:r>
              <a:rPr kumimoji="1"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" name="矩形 2">
            <a:extLst>
              <a:ext uri="{FF2B5EF4-FFF2-40B4-BE49-F238E27FC236}">
                <a16:creationId xmlns:a16="http://schemas.microsoft.com/office/drawing/2014/main" id="{6438ACDE-095E-4290-8599-BC5A5046E5FC}"/>
              </a:ext>
            </a:extLst>
          </p:cNvPr>
          <p:cNvSpPr/>
          <p:nvPr/>
        </p:nvSpPr>
        <p:spPr>
          <a:xfrm>
            <a:off x="1203649" y="5505063"/>
            <a:ext cx="1343760" cy="734096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굴림" panose="020B0600000101010101" pitchFamily="34" charset="-127"/>
                <a:ea typeface="굴림" panose="020B0600000101010101" pitchFamily="34" charset="-127"/>
              </a:rPr>
              <a:t>회원관리</a:t>
            </a:r>
            <a:endParaRPr kumimoji="1" lang="zh-CN" altLang="en-US" sz="2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9AB97C53-3D79-C122-EF12-00B569F6E37E}"/>
              </a:ext>
            </a:extLst>
          </p:cNvPr>
          <p:cNvSpPr/>
          <p:nvPr/>
        </p:nvSpPr>
        <p:spPr>
          <a:xfrm>
            <a:off x="3111296" y="5824905"/>
            <a:ext cx="6405927" cy="34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5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구매내역과 환불 및 교환을 할 수 있다</a:t>
            </a:r>
            <a:r>
              <a:rPr kumimoji="1" lang="en-US" altLang="ko-KR" dirty="0">
                <a:solidFill>
                  <a:schemeClr val="accent5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4" name="矩形 8">
            <a:extLst>
              <a:ext uri="{FF2B5EF4-FFF2-40B4-BE49-F238E27FC236}">
                <a16:creationId xmlns:a16="http://schemas.microsoft.com/office/drawing/2014/main" id="{E98B42D6-B3EA-C7EA-F43D-84DB7103AF51}"/>
              </a:ext>
            </a:extLst>
          </p:cNvPr>
          <p:cNvSpPr/>
          <p:nvPr/>
        </p:nvSpPr>
        <p:spPr>
          <a:xfrm>
            <a:off x="3111295" y="5505063"/>
            <a:ext cx="6405927" cy="348932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환불</a:t>
            </a:r>
            <a:r>
              <a:rPr kumimoji="1"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교환 등 구매 후 관리를 위해 회원가입을 한다</a:t>
            </a:r>
            <a:r>
              <a:rPr kumimoji="1"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4" name="文本框 23">
            <a:extLst>
              <a:ext uri="{FF2B5EF4-FFF2-40B4-BE49-F238E27FC236}">
                <a16:creationId xmlns:a16="http://schemas.microsoft.com/office/drawing/2014/main" id="{6692DCF2-3C68-425F-C547-9B5745F68C69}"/>
              </a:ext>
            </a:extLst>
          </p:cNvPr>
          <p:cNvSpPr txBox="1"/>
          <p:nvPr/>
        </p:nvSpPr>
        <p:spPr>
          <a:xfrm>
            <a:off x="961669" y="423322"/>
            <a:ext cx="8240520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요구분석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-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기능적 요구사항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3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7088"/>
    </mc:Choice>
    <mc:Fallback xmlns="">
      <p:transition advTm="370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F37AE6-0FC0-F54E-9D44-0BF53D3CE178}"/>
              </a:ext>
            </a:extLst>
          </p:cNvPr>
          <p:cNvSpPr/>
          <p:nvPr/>
        </p:nvSpPr>
        <p:spPr>
          <a:xfrm>
            <a:off x="847290" y="1497346"/>
            <a:ext cx="1700121" cy="734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성능</a:t>
            </a:r>
            <a:endParaRPr kumimoji="1" lang="zh-CN" altLang="en-US" sz="2000" dirty="0">
              <a:solidFill>
                <a:schemeClr val="bg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B11750-12FF-3D45-8A43-0BB3CEBB4581}"/>
              </a:ext>
            </a:extLst>
          </p:cNvPr>
          <p:cNvSpPr/>
          <p:nvPr/>
        </p:nvSpPr>
        <p:spPr>
          <a:xfrm>
            <a:off x="3111297" y="1846375"/>
            <a:ext cx="6405927" cy="34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동시에 여러 사용자를 지원해야 한다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6436EA-C297-B449-8A91-B6182EDAD938}"/>
              </a:ext>
            </a:extLst>
          </p:cNvPr>
          <p:cNvSpPr/>
          <p:nvPr/>
        </p:nvSpPr>
        <p:spPr>
          <a:xfrm>
            <a:off x="3111297" y="1497346"/>
            <a:ext cx="6405927" cy="3489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응답시간은 </a:t>
            </a:r>
            <a:r>
              <a:rPr kumimoji="1"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2</a:t>
            </a:r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초 이내여야 한다</a:t>
            </a:r>
            <a:r>
              <a:rPr kumimoji="1"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9DDFB4-002F-AE49-B608-A366643F1063}"/>
              </a:ext>
            </a:extLst>
          </p:cNvPr>
          <p:cNvSpPr/>
          <p:nvPr/>
        </p:nvSpPr>
        <p:spPr>
          <a:xfrm>
            <a:off x="847290" y="2833252"/>
            <a:ext cx="1700121" cy="734096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굴림" panose="020B0600000101010101" pitchFamily="34" charset="-127"/>
                <a:ea typeface="굴림" panose="020B0600000101010101" pitchFamily="34" charset="-127"/>
              </a:rPr>
              <a:t>보안</a:t>
            </a:r>
            <a:endParaRPr kumimoji="1" lang="zh-CN" altLang="en-US" sz="2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B1C06-A577-0A41-8FEF-10CA4A18B8BE}"/>
              </a:ext>
            </a:extLst>
          </p:cNvPr>
          <p:cNvSpPr/>
          <p:nvPr/>
        </p:nvSpPr>
        <p:spPr>
          <a:xfrm>
            <a:off x="3111297" y="3153094"/>
            <a:ext cx="6405927" cy="34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5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정기적으로 보안 취약점을 점검하고 패치작업을 수행한다</a:t>
            </a:r>
            <a:r>
              <a:rPr kumimoji="1" lang="en-US" altLang="ko-KR" dirty="0">
                <a:solidFill>
                  <a:schemeClr val="accent5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38405C-2214-994B-B9CC-A4963FE306EC}"/>
              </a:ext>
            </a:extLst>
          </p:cNvPr>
          <p:cNvSpPr/>
          <p:nvPr/>
        </p:nvSpPr>
        <p:spPr>
          <a:xfrm>
            <a:off x="3111296" y="2833252"/>
            <a:ext cx="6405927" cy="348932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사용자데이터와 결제 정보는 암호화하여 데이터를 보호한다</a:t>
            </a:r>
            <a:r>
              <a:rPr kumimoji="1"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8457FB68-D0F0-550F-1B4A-FDB02DBFF237}"/>
              </a:ext>
            </a:extLst>
          </p:cNvPr>
          <p:cNvSpPr/>
          <p:nvPr/>
        </p:nvSpPr>
        <p:spPr>
          <a:xfrm>
            <a:off x="847290" y="4169158"/>
            <a:ext cx="1700121" cy="734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확장성</a:t>
            </a:r>
            <a:r>
              <a:rPr kumimoji="1" lang="en-US" altLang="ko-KR" sz="2000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,</a:t>
            </a: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유지보수성</a:t>
            </a:r>
            <a:endParaRPr kumimoji="1" lang="zh-CN" altLang="en-US" sz="2000" dirty="0">
              <a:solidFill>
                <a:schemeClr val="bg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3C6BB60-3267-4EEB-D6D5-F6529600FA15}"/>
              </a:ext>
            </a:extLst>
          </p:cNvPr>
          <p:cNvSpPr/>
          <p:nvPr/>
        </p:nvSpPr>
        <p:spPr>
          <a:xfrm>
            <a:off x="3111296" y="4518187"/>
            <a:ext cx="6405927" cy="34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코드의 가독성을 높여 주석을 작성한다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99E0E2BE-DC21-6A3F-5DC8-53D064FB0960}"/>
              </a:ext>
            </a:extLst>
          </p:cNvPr>
          <p:cNvSpPr/>
          <p:nvPr/>
        </p:nvSpPr>
        <p:spPr>
          <a:xfrm>
            <a:off x="3111296" y="4169158"/>
            <a:ext cx="6405927" cy="3489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데이터 증가에 따른 서버와 데이터베이스를 확장한다</a:t>
            </a:r>
            <a:r>
              <a:rPr kumimoji="1"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" name="矩形 2">
            <a:extLst>
              <a:ext uri="{FF2B5EF4-FFF2-40B4-BE49-F238E27FC236}">
                <a16:creationId xmlns:a16="http://schemas.microsoft.com/office/drawing/2014/main" id="{6438ACDE-095E-4290-8599-BC5A5046E5FC}"/>
              </a:ext>
            </a:extLst>
          </p:cNvPr>
          <p:cNvSpPr/>
          <p:nvPr/>
        </p:nvSpPr>
        <p:spPr>
          <a:xfrm>
            <a:off x="847288" y="5505063"/>
            <a:ext cx="1700121" cy="734096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굴림" panose="020B0600000101010101" pitchFamily="34" charset="-127"/>
                <a:ea typeface="굴림" panose="020B0600000101010101" pitchFamily="34" charset="-127"/>
              </a:rPr>
              <a:t>사용자 경험</a:t>
            </a:r>
            <a:endParaRPr kumimoji="1" lang="zh-CN" altLang="en-US" sz="2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9AB97C53-3D79-C122-EF12-00B569F6E37E}"/>
              </a:ext>
            </a:extLst>
          </p:cNvPr>
          <p:cNvSpPr/>
          <p:nvPr/>
        </p:nvSpPr>
        <p:spPr>
          <a:xfrm>
            <a:off x="3111296" y="5824905"/>
            <a:ext cx="6405927" cy="34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5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다양한 화면 크기에 대응하여 반응형 디자인으로 한다</a:t>
            </a:r>
            <a:r>
              <a:rPr kumimoji="1" lang="en-US" altLang="ko-KR" dirty="0">
                <a:solidFill>
                  <a:schemeClr val="accent5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4" name="矩形 8">
            <a:extLst>
              <a:ext uri="{FF2B5EF4-FFF2-40B4-BE49-F238E27FC236}">
                <a16:creationId xmlns:a16="http://schemas.microsoft.com/office/drawing/2014/main" id="{E98B42D6-B3EA-C7EA-F43D-84DB7103AF51}"/>
              </a:ext>
            </a:extLst>
          </p:cNvPr>
          <p:cNvSpPr/>
          <p:nvPr/>
        </p:nvSpPr>
        <p:spPr>
          <a:xfrm>
            <a:off x="3111295" y="5505063"/>
            <a:ext cx="6405927" cy="348932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사용자 인터페이스가 직관적이고 사용하기 쉬워야 한다</a:t>
            </a:r>
            <a:r>
              <a:rPr kumimoji="1"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.</a:t>
            </a:r>
            <a:endParaRPr kumimoji="1" lang="zh-CN" altLang="en-US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4" name="文本框 23">
            <a:extLst>
              <a:ext uri="{FF2B5EF4-FFF2-40B4-BE49-F238E27FC236}">
                <a16:creationId xmlns:a16="http://schemas.microsoft.com/office/drawing/2014/main" id="{6692DCF2-3C68-425F-C547-9B5745F68C69}"/>
              </a:ext>
            </a:extLst>
          </p:cNvPr>
          <p:cNvSpPr txBox="1"/>
          <p:nvPr/>
        </p:nvSpPr>
        <p:spPr>
          <a:xfrm>
            <a:off x="961668" y="423322"/>
            <a:ext cx="7567189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요구분석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비기능적 요구사항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5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866"/>
    </mc:Choice>
    <mc:Fallback xmlns="">
      <p:transition advTm="348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9" y="423322"/>
            <a:ext cx="8082578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요구분석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-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프로그램흐름도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43C49C-E78F-8247-0976-155BCAA35F0E}"/>
              </a:ext>
            </a:extLst>
          </p:cNvPr>
          <p:cNvSpPr/>
          <p:nvPr/>
        </p:nvSpPr>
        <p:spPr>
          <a:xfrm>
            <a:off x="2432460" y="1278363"/>
            <a:ext cx="1700121" cy="734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사용자</a:t>
            </a:r>
            <a:endParaRPr kumimoji="1" lang="zh-CN" altLang="en-US" sz="2000" dirty="0">
              <a:solidFill>
                <a:schemeClr val="bg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BC05919A-F0E3-9607-8434-05AD123DE505}"/>
              </a:ext>
            </a:extLst>
          </p:cNvPr>
          <p:cNvSpPr/>
          <p:nvPr/>
        </p:nvSpPr>
        <p:spPr>
          <a:xfrm>
            <a:off x="2429311" y="2746461"/>
            <a:ext cx="1700121" cy="734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앱</a:t>
            </a:r>
            <a:endParaRPr kumimoji="1" lang="zh-CN" altLang="en-US" sz="2000" dirty="0">
              <a:solidFill>
                <a:schemeClr val="bg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0E135B-717F-0D31-269F-2733644E0A43}"/>
              </a:ext>
            </a:extLst>
          </p:cNvPr>
          <p:cNvSpPr/>
          <p:nvPr/>
        </p:nvSpPr>
        <p:spPr>
          <a:xfrm>
            <a:off x="5258822" y="2746380"/>
            <a:ext cx="1700121" cy="734096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굴림" panose="020B0600000101010101" pitchFamily="34" charset="-127"/>
                <a:ea typeface="굴림" panose="020B0600000101010101" pitchFamily="34" charset="-127"/>
              </a:rPr>
              <a:t>p1</a:t>
            </a:r>
          </a:p>
          <a:p>
            <a:pPr algn="ctr"/>
            <a:r>
              <a:rPr kumimoji="1" lang="ko-KR" altLang="en-US" sz="1400" dirty="0">
                <a:latin typeface="굴림" panose="020B0600000101010101" pitchFamily="34" charset="-127"/>
                <a:ea typeface="굴림" panose="020B0600000101010101" pitchFamily="34" charset="-127"/>
              </a:rPr>
              <a:t>상품 스캔</a:t>
            </a:r>
            <a:endParaRPr kumimoji="1" lang="en-US" altLang="ko-KR" sz="14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D06E48E8-D0B7-1873-984E-5C4BF8DCEE40}"/>
              </a:ext>
            </a:extLst>
          </p:cNvPr>
          <p:cNvSpPr/>
          <p:nvPr/>
        </p:nvSpPr>
        <p:spPr>
          <a:xfrm>
            <a:off x="8088332" y="4219466"/>
            <a:ext cx="1700121" cy="734096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굴림" panose="020B0600000101010101" pitchFamily="34" charset="-127"/>
                <a:ea typeface="굴림" panose="020B0600000101010101" pitchFamily="34" charset="-127"/>
              </a:rPr>
              <a:t>p2</a:t>
            </a:r>
          </a:p>
          <a:p>
            <a:pPr algn="ctr"/>
            <a:r>
              <a:rPr kumimoji="1" lang="ko-KR" altLang="en-US" sz="1400" dirty="0">
                <a:latin typeface="굴림" panose="020B0600000101010101" pitchFamily="34" charset="-127"/>
                <a:ea typeface="굴림" panose="020B0600000101010101" pitchFamily="34" charset="-127"/>
              </a:rPr>
              <a:t>결제</a:t>
            </a:r>
            <a:endParaRPr kumimoji="1" lang="zh-CN" altLang="en-US" sz="14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2802E8C-EF55-7A18-86ED-D4D0D62499C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129432" y="3113428"/>
            <a:ext cx="1129390" cy="8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6864F5-D168-9BB6-A160-EBCABB6488C8}"/>
              </a:ext>
            </a:extLst>
          </p:cNvPr>
          <p:cNvSpPr txBox="1"/>
          <p:nvPr/>
        </p:nvSpPr>
        <p:spPr>
          <a:xfrm>
            <a:off x="4140734" y="2859534"/>
            <a:ext cx="1025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QR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스캔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4EBD323F-BAD1-7D2C-643D-A64E5F0AA388}"/>
              </a:ext>
            </a:extLst>
          </p:cNvPr>
          <p:cNvSpPr/>
          <p:nvPr/>
        </p:nvSpPr>
        <p:spPr>
          <a:xfrm>
            <a:off x="8088332" y="2746402"/>
            <a:ext cx="1700121" cy="734096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굴림" panose="020B0600000101010101" pitchFamily="34" charset="-127"/>
                <a:ea typeface="굴림" panose="020B0600000101010101" pitchFamily="34" charset="-127"/>
              </a:rPr>
              <a:t>상품 데이터베이스</a:t>
            </a:r>
            <a:endParaRPr kumimoji="1" lang="zh-CN" altLang="en-US" sz="14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86335F8F-408C-C777-D697-F5DF37D6EBFE}"/>
              </a:ext>
            </a:extLst>
          </p:cNvPr>
          <p:cNvSpPr/>
          <p:nvPr/>
        </p:nvSpPr>
        <p:spPr>
          <a:xfrm>
            <a:off x="8088332" y="5694441"/>
            <a:ext cx="1700121" cy="734096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굴림" panose="020B0600000101010101" pitchFamily="34" charset="-127"/>
                <a:ea typeface="굴림" panose="020B0600000101010101" pitchFamily="34" charset="-127"/>
              </a:rPr>
              <a:t>결제 데이터베이스</a:t>
            </a:r>
            <a:endParaRPr kumimoji="1" lang="zh-CN" altLang="en-US" sz="14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214BF9-40D8-A2BB-F08B-4C69C8E3A419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938393" y="4953562"/>
            <a:ext cx="0" cy="74087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1F731B-74FA-AE11-ABC2-2D6201222C92}"/>
              </a:ext>
            </a:extLst>
          </p:cNvPr>
          <p:cNvSpPr txBox="1"/>
          <p:nvPr/>
        </p:nvSpPr>
        <p:spPr>
          <a:xfrm>
            <a:off x="8330585" y="5148287"/>
            <a:ext cx="121561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결제 내역 저장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E20304-9F91-E095-9340-9AA10F14987A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6949721" y="4586514"/>
            <a:ext cx="113861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7E0099-AF36-BD87-2001-88257F0FC88C}"/>
              </a:ext>
            </a:extLst>
          </p:cNvPr>
          <p:cNvSpPr txBox="1"/>
          <p:nvPr/>
        </p:nvSpPr>
        <p:spPr>
          <a:xfrm>
            <a:off x="7001458" y="4305698"/>
            <a:ext cx="1025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결제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7F2E3D-6684-211B-4C18-46043D8BCEC8}"/>
              </a:ext>
            </a:extLst>
          </p:cNvPr>
          <p:cNvCxnSpPr>
            <a:cxnSpLocks/>
          </p:cNvCxnSpPr>
          <p:nvPr/>
        </p:nvCxnSpPr>
        <p:spPr>
          <a:xfrm>
            <a:off x="3253608" y="2005501"/>
            <a:ext cx="0" cy="74087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9D7123-8468-4F80-69B9-C8A34A7005EB}"/>
              </a:ext>
            </a:extLst>
          </p:cNvPr>
          <p:cNvSpPr txBox="1"/>
          <p:nvPr/>
        </p:nvSpPr>
        <p:spPr>
          <a:xfrm>
            <a:off x="2740752" y="2164800"/>
            <a:ext cx="102591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앱 실행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4626D-A5B1-924F-9F02-3680AC210B02}"/>
              </a:ext>
            </a:extLst>
          </p:cNvPr>
          <p:cNvSpPr txBox="1"/>
          <p:nvPr/>
        </p:nvSpPr>
        <p:spPr>
          <a:xfrm>
            <a:off x="6972953" y="2707114"/>
            <a:ext cx="1107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상품 정보 조회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FC787-8B0D-565B-433E-DC94516A1568}"/>
              </a:ext>
            </a:extLst>
          </p:cNvPr>
          <p:cNvSpPr txBox="1"/>
          <p:nvPr/>
        </p:nvSpPr>
        <p:spPr>
          <a:xfrm>
            <a:off x="6972953" y="3080667"/>
            <a:ext cx="1107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상품 정보 반환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2" name="矩形 2">
            <a:extLst>
              <a:ext uri="{FF2B5EF4-FFF2-40B4-BE49-F238E27FC236}">
                <a16:creationId xmlns:a16="http://schemas.microsoft.com/office/drawing/2014/main" id="{644D7397-41B4-96C6-75C4-F494CC992414}"/>
              </a:ext>
            </a:extLst>
          </p:cNvPr>
          <p:cNvSpPr/>
          <p:nvPr/>
        </p:nvSpPr>
        <p:spPr>
          <a:xfrm>
            <a:off x="5249600" y="4219466"/>
            <a:ext cx="1700121" cy="734096"/>
          </a:xfrm>
          <a:prstGeom prst="rect">
            <a:avLst/>
          </a:prstGeom>
          <a:solidFill>
            <a:srgbClr val="2E7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굴림" panose="020B0600000101010101" pitchFamily="34" charset="-127"/>
                <a:ea typeface="굴림" panose="020B0600000101010101" pitchFamily="34" charset="-127"/>
              </a:rPr>
              <a:t>장바구니</a:t>
            </a:r>
            <a:endParaRPr kumimoji="1" lang="zh-CN" altLang="en-US" sz="14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5375B8-4AA4-2B5F-DE90-E03FD77CD6A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99661" y="3478587"/>
            <a:ext cx="0" cy="74087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E716E3-4D63-2AC9-AFBB-94E45E6FD303}"/>
              </a:ext>
            </a:extLst>
          </p:cNvPr>
          <p:cNvSpPr txBox="1"/>
          <p:nvPr/>
        </p:nvSpPr>
        <p:spPr>
          <a:xfrm>
            <a:off x="5543925" y="3723054"/>
            <a:ext cx="111147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상품 정보 출력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F4CFDB5-3685-8791-C65D-282ED99E1F29}"/>
              </a:ext>
            </a:extLst>
          </p:cNvPr>
          <p:cNvCxnSpPr>
            <a:cxnSpLocks/>
          </p:cNvCxnSpPr>
          <p:nvPr/>
        </p:nvCxnSpPr>
        <p:spPr>
          <a:xfrm flipV="1">
            <a:off x="6958942" y="2960949"/>
            <a:ext cx="1129390" cy="8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98CF2FF-E099-3C56-B4E2-5C2DB80DF63B}"/>
              </a:ext>
            </a:extLst>
          </p:cNvPr>
          <p:cNvCxnSpPr>
            <a:cxnSpLocks/>
          </p:cNvCxnSpPr>
          <p:nvPr/>
        </p:nvCxnSpPr>
        <p:spPr>
          <a:xfrm flipH="1" flipV="1">
            <a:off x="6949721" y="3326559"/>
            <a:ext cx="1129390" cy="8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F80A39-0A53-E0F6-50B5-5F0FD999114E}"/>
              </a:ext>
            </a:extLst>
          </p:cNvPr>
          <p:cNvCxnSpPr>
            <a:cxnSpLocks/>
          </p:cNvCxnSpPr>
          <p:nvPr/>
        </p:nvCxnSpPr>
        <p:spPr>
          <a:xfrm flipV="1">
            <a:off x="8938393" y="3480498"/>
            <a:ext cx="0" cy="7389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9D33E98-232C-EE00-591F-D51DBE097057}"/>
              </a:ext>
            </a:extLst>
          </p:cNvPr>
          <p:cNvSpPr txBox="1"/>
          <p:nvPr/>
        </p:nvSpPr>
        <p:spPr>
          <a:xfrm>
            <a:off x="8432889" y="3723054"/>
            <a:ext cx="102591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재고 감소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3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58"/>
    </mc:Choice>
    <mc:Fallback xmlns="">
      <p:transition advTm="300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3">
            <a:extLst>
              <a:ext uri="{FF2B5EF4-FFF2-40B4-BE49-F238E27FC236}">
                <a16:creationId xmlns:a16="http://schemas.microsoft.com/office/drawing/2014/main" id="{E2CDDADF-3121-2E18-2E34-FFD44F0282B6}"/>
              </a:ext>
            </a:extLst>
          </p:cNvPr>
          <p:cNvSpPr txBox="1"/>
          <p:nvPr/>
        </p:nvSpPr>
        <p:spPr>
          <a:xfrm>
            <a:off x="961668" y="423322"/>
            <a:ext cx="6744229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설계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–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논리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및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물리 </a:t>
            </a: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ERD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5CB70-79EB-AA60-C938-2947D9401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26" y="1154842"/>
            <a:ext cx="4610100" cy="5438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D96E79-650A-4935-6380-354DF4B60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59" y="859241"/>
            <a:ext cx="60388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144"/>
    </mc:Choice>
    <mc:Fallback xmlns="">
      <p:transition advTm="241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9F49E91-0A3D-834A-95C4-F4DB11C05341}"/>
              </a:ext>
            </a:extLst>
          </p:cNvPr>
          <p:cNvSpPr/>
          <p:nvPr/>
        </p:nvSpPr>
        <p:spPr>
          <a:xfrm>
            <a:off x="14430" y="6350000"/>
            <a:ext cx="2495090" cy="497170"/>
          </a:xfrm>
          <a:prstGeom prst="rect">
            <a:avLst/>
          </a:pr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4B319F-7A1B-C343-8109-D977AEE9E8B4}"/>
              </a:ext>
            </a:extLst>
          </p:cNvPr>
          <p:cNvSpPr/>
          <p:nvPr/>
        </p:nvSpPr>
        <p:spPr>
          <a:xfrm>
            <a:off x="10218073" y="4962676"/>
            <a:ext cx="833120" cy="833120"/>
          </a:xfrm>
          <a:prstGeom prst="rect">
            <a:avLst/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C12320-A886-EA4C-A898-AC725357B884}"/>
              </a:ext>
            </a:extLst>
          </p:cNvPr>
          <p:cNvSpPr/>
          <p:nvPr/>
        </p:nvSpPr>
        <p:spPr>
          <a:xfrm>
            <a:off x="11051193" y="3949098"/>
            <a:ext cx="592562" cy="998482"/>
          </a:xfrm>
          <a:prstGeom prst="rect">
            <a:avLst/>
          </a:pr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F9CDA8-3F79-504D-B37C-DF5A26A8517F}"/>
              </a:ext>
            </a:extLst>
          </p:cNvPr>
          <p:cNvSpPr/>
          <p:nvPr/>
        </p:nvSpPr>
        <p:spPr>
          <a:xfrm flipV="1">
            <a:off x="9521677" y="473739"/>
            <a:ext cx="341401" cy="346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78DCB7-2E17-D44F-A9EC-EE03413E9A64}"/>
              </a:ext>
            </a:extLst>
          </p:cNvPr>
          <p:cNvSpPr/>
          <p:nvPr/>
        </p:nvSpPr>
        <p:spPr>
          <a:xfrm>
            <a:off x="10067593" y="473739"/>
            <a:ext cx="2124407" cy="346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饼形 19">
            <a:extLst>
              <a:ext uri="{FF2B5EF4-FFF2-40B4-BE49-F238E27FC236}">
                <a16:creationId xmlns:a16="http://schemas.microsoft.com/office/drawing/2014/main" id="{9C575E7D-91C6-0A46-B37E-5A5F2A0D1F49}"/>
              </a:ext>
            </a:extLst>
          </p:cNvPr>
          <p:cNvSpPr/>
          <p:nvPr/>
        </p:nvSpPr>
        <p:spPr>
          <a:xfrm flipV="1">
            <a:off x="-176149" y="1265838"/>
            <a:ext cx="2124407" cy="2124407"/>
          </a:xfrm>
          <a:prstGeom prst="pie">
            <a:avLst>
              <a:gd name="adj1" fmla="val 16217593"/>
              <a:gd name="adj2" fmla="val 21557874"/>
            </a:avLst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饼形 20">
            <a:extLst>
              <a:ext uri="{FF2B5EF4-FFF2-40B4-BE49-F238E27FC236}">
                <a16:creationId xmlns:a16="http://schemas.microsoft.com/office/drawing/2014/main" id="{7075A991-6D57-7245-B78D-CBDA56CB7819}"/>
              </a:ext>
            </a:extLst>
          </p:cNvPr>
          <p:cNvSpPr/>
          <p:nvPr/>
        </p:nvSpPr>
        <p:spPr>
          <a:xfrm>
            <a:off x="9988990" y="5795796"/>
            <a:ext cx="2124407" cy="2124407"/>
          </a:xfrm>
          <a:prstGeom prst="pie">
            <a:avLst>
              <a:gd name="adj1" fmla="val 16217593"/>
              <a:gd name="adj2" fmla="val 2155787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4FEACF55-271E-BA47-BB06-AEA945C5394C}"/>
              </a:ext>
            </a:extLst>
          </p:cNvPr>
          <p:cNvSpPr/>
          <p:nvPr/>
        </p:nvSpPr>
        <p:spPr>
          <a:xfrm flipH="1" flipV="1">
            <a:off x="0" y="0"/>
            <a:ext cx="2052320" cy="1639699"/>
          </a:xfrm>
          <a:custGeom>
            <a:avLst/>
            <a:gdLst>
              <a:gd name="connsiteX0" fmla="*/ 1409701 w 2502781"/>
              <a:gd name="connsiteY0" fmla="*/ 0 h 1999594"/>
              <a:gd name="connsiteX1" fmla="*/ 2497495 w 2502781"/>
              <a:gd name="connsiteY1" fmla="*/ 513001 h 1999594"/>
              <a:gd name="connsiteX2" fmla="*/ 2502781 w 2502781"/>
              <a:gd name="connsiteY2" fmla="*/ 520070 h 1999594"/>
              <a:gd name="connsiteX3" fmla="*/ 2502781 w 2502781"/>
              <a:gd name="connsiteY3" fmla="*/ 1999594 h 1999594"/>
              <a:gd name="connsiteX4" fmla="*/ 130616 w 2502781"/>
              <a:gd name="connsiteY4" fmla="*/ 1999594 h 1999594"/>
              <a:gd name="connsiteX5" fmla="*/ 110781 w 2502781"/>
              <a:gd name="connsiteY5" fmla="*/ 1958420 h 1999594"/>
              <a:gd name="connsiteX6" fmla="*/ 0 w 2502781"/>
              <a:gd name="connsiteY6" fmla="*/ 1409701 h 1999594"/>
              <a:gd name="connsiteX7" fmla="*/ 1409701 w 2502781"/>
              <a:gd name="connsiteY7" fmla="*/ 0 h 199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2781" h="1999594">
                <a:moveTo>
                  <a:pt x="1409701" y="0"/>
                </a:moveTo>
                <a:cubicBezTo>
                  <a:pt x="1847639" y="0"/>
                  <a:pt x="2238935" y="199699"/>
                  <a:pt x="2497495" y="513001"/>
                </a:cubicBezTo>
                <a:lnTo>
                  <a:pt x="2502781" y="520070"/>
                </a:lnTo>
                <a:lnTo>
                  <a:pt x="2502781" y="1999594"/>
                </a:lnTo>
                <a:lnTo>
                  <a:pt x="130616" y="1999594"/>
                </a:lnTo>
                <a:lnTo>
                  <a:pt x="110781" y="1958420"/>
                </a:lnTo>
                <a:cubicBezTo>
                  <a:pt x="39447" y="1789766"/>
                  <a:pt x="0" y="1604340"/>
                  <a:pt x="0" y="1409701"/>
                </a:cubicBezTo>
                <a:cubicBezTo>
                  <a:pt x="0" y="631145"/>
                  <a:pt x="631145" y="0"/>
                  <a:pt x="1409701" y="0"/>
                </a:cubicBezTo>
                <a:close/>
              </a:path>
            </a:pathLst>
          </a:cu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弦形 22">
            <a:extLst>
              <a:ext uri="{FF2B5EF4-FFF2-40B4-BE49-F238E27FC236}">
                <a16:creationId xmlns:a16="http://schemas.microsoft.com/office/drawing/2014/main" id="{13014497-86DB-2944-B979-16AF476E497D}"/>
              </a:ext>
            </a:extLst>
          </p:cNvPr>
          <p:cNvSpPr/>
          <p:nvPr/>
        </p:nvSpPr>
        <p:spPr>
          <a:xfrm>
            <a:off x="536025" y="-727839"/>
            <a:ext cx="2328042" cy="2328042"/>
          </a:xfrm>
          <a:prstGeom prst="chord">
            <a:avLst>
              <a:gd name="adj1" fmla="val 20262169"/>
              <a:gd name="adj2" fmla="val 1212641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39821" y="2927018"/>
            <a:ext cx="7912359" cy="833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dist">
              <a:defRPr/>
            </a:pPr>
            <a:r>
              <a:rPr kumimoji="1"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QR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현장결제시스템 구현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385656" y="2161626"/>
            <a:ext cx="1398464" cy="523342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lvl="0">
              <a:defRPr/>
            </a:pP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2900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87"/>
    </mc:Choice>
    <mc:Fallback xmlns="">
      <p:transition advTm="188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0.3|1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돋움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497</Words>
  <Application>Microsoft Office PowerPoint</Application>
  <PresentationFormat>와이드스크린</PresentationFormat>
  <Paragraphs>153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DengXian</vt:lpstr>
      <vt:lpstr>굴림</vt:lpstr>
      <vt:lpstr>나눔고딕</vt:lpstr>
      <vt:lpstr>나눔고딕</vt:lpstr>
      <vt:lpstr>돋움</vt:lpstr>
      <vt:lpstr>Arial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자현 오</cp:lastModifiedBy>
  <cp:revision>772</cp:revision>
  <dcterms:created xsi:type="dcterms:W3CDTF">2018-06-17T04:53:58Z</dcterms:created>
  <dcterms:modified xsi:type="dcterms:W3CDTF">2024-06-11T15:18:57Z</dcterms:modified>
  <cp:version/>
</cp:coreProperties>
</file>