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96"/>
  </p:notes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54" d="100"/>
          <a:sy n="54" d="100"/>
        </p:scale>
        <p:origin x="60" y="7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DD386-2E7E-4D5C-840C-340C4C80901B}" type="datetimeFigureOut">
              <a:rPr lang="ko-KR" altLang="en-US" smtClean="0"/>
              <a:t>2022-11-05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EAED8-CB71-4BC8-A9DF-69B6B094A050}" type="slidenum">
              <a:rPr lang="ko-KR" altLang="en-US" smtClean="0"/>
              <a:t>‹#›</a:t>
            </a:fld>
            <a:endParaRPr lang="ko-KR" altLang="en-US"/>
          </a:p>
        </p:txBody>
      </p:sp>
    </p:spTree>
    <p:extLst>
      <p:ext uri="{BB962C8B-B14F-4D97-AF65-F5344CB8AC3E}">
        <p14:creationId xmlns:p14="http://schemas.microsoft.com/office/powerpoint/2010/main" val="19514651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e644606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e644606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17F271-3AFF-BBFA-305B-495144FE394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D8F19CB-3571-3E07-A6FB-EB7A5E9616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4460533-234F-BBCB-D77A-B16BF2224D2A}"/>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5" name="바닥글 개체 틀 4">
            <a:extLst>
              <a:ext uri="{FF2B5EF4-FFF2-40B4-BE49-F238E27FC236}">
                <a16:creationId xmlns:a16="http://schemas.microsoft.com/office/drawing/2014/main" id="{C32B9CA3-4265-F3C8-C586-4A7B174DF6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E8DEFC7-677B-94E7-C3F0-F63114A4165B}"/>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116484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94695-3B2E-5A8F-C41C-2E5B9620014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B6DD72E-DCC1-2737-DD02-BA2AB8A2964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F1A8B3F-8438-4F8B-C1E3-A99F593E1700}"/>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5" name="바닥글 개체 틀 4">
            <a:extLst>
              <a:ext uri="{FF2B5EF4-FFF2-40B4-BE49-F238E27FC236}">
                <a16:creationId xmlns:a16="http://schemas.microsoft.com/office/drawing/2014/main" id="{78A3D483-699F-75CD-8EFC-B1A744CD889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815FFDA-8214-ECAB-FCB7-60B5F676B21D}"/>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381000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4F4C200-8C44-7915-8136-0AAF51E25E0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3C04749-4752-36FE-6EDF-1A3C29835D5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D3E3FDF-418B-0586-7F86-3CE4B768CD16}"/>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5" name="바닥글 개체 틀 4">
            <a:extLst>
              <a:ext uri="{FF2B5EF4-FFF2-40B4-BE49-F238E27FC236}">
                <a16:creationId xmlns:a16="http://schemas.microsoft.com/office/drawing/2014/main" id="{CF1F8846-D9C1-2757-9A23-559E29E391D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13FD091-E9EB-A266-0A1C-A5A2FE06B2D5}"/>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3602742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ko" smtClean="0"/>
              <a:pPr/>
              <a:t>‹#›</a:t>
            </a:fld>
            <a:endParaRPr lang="ko" altLang="en-US"/>
          </a:p>
        </p:txBody>
      </p:sp>
    </p:spTree>
    <p:extLst>
      <p:ext uri="{BB962C8B-B14F-4D97-AF65-F5344CB8AC3E}">
        <p14:creationId xmlns:p14="http://schemas.microsoft.com/office/powerpoint/2010/main" val="403263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734CBB-3F52-2EEE-20BD-50814B336EE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B5A21F5-EC1E-B42D-2672-C8639019993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66E15C5-FE59-2757-6723-5634DE344E8D}"/>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5" name="바닥글 개체 틀 4">
            <a:extLst>
              <a:ext uri="{FF2B5EF4-FFF2-40B4-BE49-F238E27FC236}">
                <a16:creationId xmlns:a16="http://schemas.microsoft.com/office/drawing/2014/main" id="{341944E7-0210-C8CB-CC46-10217BEA9A0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922B974-344B-BDC9-13CA-C85A053E4F80}"/>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263996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34D87F-B511-0656-C155-FACE381F2CC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B18302A-2476-A790-1F5D-9F7668BE2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B921AAC-D8AD-6DD4-6460-A1F1C5EDE9D8}"/>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5" name="바닥글 개체 틀 4">
            <a:extLst>
              <a:ext uri="{FF2B5EF4-FFF2-40B4-BE49-F238E27FC236}">
                <a16:creationId xmlns:a16="http://schemas.microsoft.com/office/drawing/2014/main" id="{F1983832-0B5A-625A-AD02-01EC9AD31E7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00B876-E979-0D1F-9A84-2DD8DA8AF60E}"/>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345164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B7A67A-A480-5FA4-F25D-52D78B641EE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5886F03-849C-9FB9-E01F-0F061B112C9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8F6EAF8-5284-6069-9ADB-D296407013E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39FEA59-8E35-AC2B-1859-C618828FE60F}"/>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6" name="바닥글 개체 틀 5">
            <a:extLst>
              <a:ext uri="{FF2B5EF4-FFF2-40B4-BE49-F238E27FC236}">
                <a16:creationId xmlns:a16="http://schemas.microsoft.com/office/drawing/2014/main" id="{81708AC8-35E6-1C82-EEF3-A311676F63E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B19F7F0-2300-E320-0725-9529687325F8}"/>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32288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B88C4-1FEF-46B4-8235-B96EC672955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099015E-7CD7-E917-0FE8-4FA9320220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AE32658-9BA3-4F0F-21B4-054D06776E5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7465B7C-D7BF-7EFD-9C24-8D3BEC6D5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474EFCD-0651-67B2-3D3D-3A4360C22A7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2B2C071-93F9-09E1-F0BF-5F995C67B1E7}"/>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8" name="바닥글 개체 틀 7">
            <a:extLst>
              <a:ext uri="{FF2B5EF4-FFF2-40B4-BE49-F238E27FC236}">
                <a16:creationId xmlns:a16="http://schemas.microsoft.com/office/drawing/2014/main" id="{5FE299D7-91E5-8628-41A8-30009A972BC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0E4B6FA-CA43-22C4-935E-6F8E09ED3782}"/>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54383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8C0252-13B3-F928-D0C4-48BA55848DD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6504ED2-57A6-6784-5909-3C564C9D9D90}"/>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4" name="바닥글 개체 틀 3">
            <a:extLst>
              <a:ext uri="{FF2B5EF4-FFF2-40B4-BE49-F238E27FC236}">
                <a16:creationId xmlns:a16="http://schemas.microsoft.com/office/drawing/2014/main" id="{F3626733-6E6E-BEE4-37A5-731DC4FAA15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6FB48FC-FC08-679E-80AC-710DE90780B1}"/>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380755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1408807-8677-F65B-086B-A173938A7AFA}"/>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3" name="바닥글 개체 틀 2">
            <a:extLst>
              <a:ext uri="{FF2B5EF4-FFF2-40B4-BE49-F238E27FC236}">
                <a16:creationId xmlns:a16="http://schemas.microsoft.com/office/drawing/2014/main" id="{0FFE1D7A-30BE-FC4C-538B-87E33A65107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4E8DF1B-A4DC-F37E-E284-C92ACD33355F}"/>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262503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5B379A-28F3-4DD8-8F5B-37A93DA9EDD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55BC534-0F41-0CA2-F8CC-DD1E083A0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932B7F2-6C1C-4313-E175-2FDD6C300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63421D8-7F49-1E44-7DE8-8C139A783EAB}"/>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6" name="바닥글 개체 틀 5">
            <a:extLst>
              <a:ext uri="{FF2B5EF4-FFF2-40B4-BE49-F238E27FC236}">
                <a16:creationId xmlns:a16="http://schemas.microsoft.com/office/drawing/2014/main" id="{9E90B969-01A9-9C0F-A82D-988595E796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1509483-CFAE-664A-7A4A-3B86302671EF}"/>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237059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48BC24-EEED-DFCD-A882-2E3F393BBF0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876A83D-0D6C-7EAB-226B-C764161EB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8BECB2D-B3BE-42A4-0556-78A1173F4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8D5D8AC-BF19-333C-EC3F-54F7B4D66E88}"/>
              </a:ext>
            </a:extLst>
          </p:cNvPr>
          <p:cNvSpPr>
            <a:spLocks noGrp="1"/>
          </p:cNvSpPr>
          <p:nvPr>
            <p:ph type="dt" sz="half" idx="10"/>
          </p:nvPr>
        </p:nvSpPr>
        <p:spPr/>
        <p:txBody>
          <a:bodyPr/>
          <a:lstStyle/>
          <a:p>
            <a:fld id="{EE4CFEAD-6104-4B16-8CCA-3CA7E0B463CB}" type="datetimeFigureOut">
              <a:rPr lang="ko-KR" altLang="en-US" smtClean="0"/>
              <a:t>2022-11-05</a:t>
            </a:fld>
            <a:endParaRPr lang="ko-KR" altLang="en-US"/>
          </a:p>
        </p:txBody>
      </p:sp>
      <p:sp>
        <p:nvSpPr>
          <p:cNvPr id="6" name="바닥글 개체 틀 5">
            <a:extLst>
              <a:ext uri="{FF2B5EF4-FFF2-40B4-BE49-F238E27FC236}">
                <a16:creationId xmlns:a16="http://schemas.microsoft.com/office/drawing/2014/main" id="{99EF81A7-A747-9510-4E88-DCCE9B53BA9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976A48E-1C36-FB75-13A4-ECEEA4909CC8}"/>
              </a:ext>
            </a:extLst>
          </p:cNvPr>
          <p:cNvSpPr>
            <a:spLocks noGrp="1"/>
          </p:cNvSpPr>
          <p:nvPr>
            <p:ph type="sldNum" sz="quarter" idx="12"/>
          </p:nvPr>
        </p:nvSpPr>
        <p:spPr/>
        <p:txBody>
          <a:body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424383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C2F226D-CFB3-0596-EEC2-A56161BD3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4982B29-7982-2D2A-E13D-E9F2A3AC3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251E775-14C9-1319-7583-2503404BF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FEAD-6104-4B16-8CCA-3CA7E0B463CB}" type="datetimeFigureOut">
              <a:rPr lang="ko-KR" altLang="en-US" smtClean="0"/>
              <a:t>2022-11-05</a:t>
            </a:fld>
            <a:endParaRPr lang="ko-KR" altLang="en-US"/>
          </a:p>
        </p:txBody>
      </p:sp>
      <p:sp>
        <p:nvSpPr>
          <p:cNvPr id="5" name="바닥글 개체 틀 4">
            <a:extLst>
              <a:ext uri="{FF2B5EF4-FFF2-40B4-BE49-F238E27FC236}">
                <a16:creationId xmlns:a16="http://schemas.microsoft.com/office/drawing/2014/main" id="{B4FF4E69-177D-EA40-C8A1-8E4BB506B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77BDF7A-C8A9-5591-855C-115E455C2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DA334-AF20-4FCB-AB79-73F347E518CE}" type="slidenum">
              <a:rPr lang="ko-KR" altLang="en-US" smtClean="0"/>
              <a:t>‹#›</a:t>
            </a:fld>
            <a:endParaRPr lang="ko-KR" altLang="en-US"/>
          </a:p>
        </p:txBody>
      </p:sp>
    </p:spTree>
    <p:extLst>
      <p:ext uri="{BB962C8B-B14F-4D97-AF65-F5344CB8AC3E}">
        <p14:creationId xmlns:p14="http://schemas.microsoft.com/office/powerpoint/2010/main" val="81331757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hyperlink" Target="https://www.aladin.co.kr/shop/wproduct.aspx?ItemId=31679090" TargetMode="Externa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B05CB3-2D6E-16D3-F156-8A0AD83EBEF4}"/>
              </a:ext>
            </a:extLst>
          </p:cNvPr>
          <p:cNvSpPr txBox="1"/>
          <p:nvPr/>
        </p:nvSpPr>
        <p:spPr>
          <a:xfrm>
            <a:off x="3048000" y="3105835"/>
            <a:ext cx="6096000" cy="646331"/>
          </a:xfrm>
          <a:prstGeom prst="rect">
            <a:avLst/>
          </a:prstGeom>
          <a:noFill/>
        </p:spPr>
        <p:txBody>
          <a:bodyPr wrap="square">
            <a:spAutoFit/>
          </a:bodyPr>
          <a:lstStyle/>
          <a:p>
            <a:r>
              <a:rPr lang="ko" altLang="ko-KR" dirty="0"/>
              <a:t>10월 4일 박용</a:t>
            </a:r>
            <a:br>
              <a:rPr lang="en-US" altLang="ko" dirty="0"/>
            </a:br>
            <a:r>
              <a:rPr lang="en-US" altLang="ko" dirty="0"/>
              <a:t>pangol@</a:t>
            </a:r>
            <a:r>
              <a:rPr lang="en-US" altLang="ko-KR" dirty="0"/>
              <a:t>99college</a:t>
            </a:r>
            <a:r>
              <a:rPr lang="en-US" altLang="ko" dirty="0"/>
              <a:t>.org</a:t>
            </a:r>
            <a:endParaRPr lang="ko-KR" altLang="en-US" dirty="0"/>
          </a:p>
        </p:txBody>
      </p:sp>
      <p:sp>
        <p:nvSpPr>
          <p:cNvPr id="7" name="TextBox 6">
            <a:extLst>
              <a:ext uri="{FF2B5EF4-FFF2-40B4-BE49-F238E27FC236}">
                <a16:creationId xmlns:a16="http://schemas.microsoft.com/office/drawing/2014/main" id="{B4D59F5A-B1E8-EAFA-C403-08BE261B8791}"/>
              </a:ext>
            </a:extLst>
          </p:cNvPr>
          <p:cNvSpPr txBox="1"/>
          <p:nvPr/>
        </p:nvSpPr>
        <p:spPr>
          <a:xfrm>
            <a:off x="3048000" y="3246792"/>
            <a:ext cx="6096000" cy="369332"/>
          </a:xfrm>
          <a:prstGeom prst="rect">
            <a:avLst/>
          </a:prstGeom>
          <a:noFill/>
        </p:spPr>
        <p:txBody>
          <a:bodyPr wrap="square">
            <a:spAutoFit/>
          </a:bodyPr>
          <a:lstStyle/>
          <a:p>
            <a:pPr marL="0" lvl="0" indent="0" algn="ctr" rtl="0">
              <a:spcBef>
                <a:spcPts val="0"/>
              </a:spcBef>
              <a:spcAft>
                <a:spcPts val="0"/>
              </a:spcAft>
              <a:buNone/>
            </a:pPr>
            <a:r>
              <a:rPr lang="ko-KR" altLang="en-US" dirty="0"/>
              <a:t>개발자 마인드</a:t>
            </a:r>
          </a:p>
        </p:txBody>
      </p:sp>
    </p:spTree>
    <p:extLst>
      <p:ext uri="{BB962C8B-B14F-4D97-AF65-F5344CB8AC3E}">
        <p14:creationId xmlns:p14="http://schemas.microsoft.com/office/powerpoint/2010/main" val="83978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8;p22">
            <a:extLst>
              <a:ext uri="{FF2B5EF4-FFF2-40B4-BE49-F238E27FC236}">
                <a16:creationId xmlns:a16="http://schemas.microsoft.com/office/drawing/2014/main" id="{B362ED59-2A8C-2788-B46E-851B365CF51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우리가 만드는건</a:t>
            </a:r>
            <a:endParaRPr/>
          </a:p>
        </p:txBody>
      </p:sp>
      <p:sp>
        <p:nvSpPr>
          <p:cNvPr id="3" name="Google Shape;109;p22">
            <a:extLst>
              <a:ext uri="{FF2B5EF4-FFF2-40B4-BE49-F238E27FC236}">
                <a16:creationId xmlns:a16="http://schemas.microsoft.com/office/drawing/2014/main" id="{3A22A8B8-0BF7-98A2-DCEE-30451BFE506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하드웨어 X</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         소프트웨어 = 변경하기 쉬운 것</a:t>
            </a:r>
            <a:endParaRPr/>
          </a:p>
        </p:txBody>
      </p:sp>
    </p:spTree>
    <p:extLst>
      <p:ext uri="{BB962C8B-B14F-4D97-AF65-F5344CB8AC3E}">
        <p14:creationId xmlns:p14="http://schemas.microsoft.com/office/powerpoint/2010/main" val="357083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p23">
            <a:extLst>
              <a:ext uri="{FF2B5EF4-FFF2-40B4-BE49-F238E27FC236}">
                <a16:creationId xmlns:a16="http://schemas.microsoft.com/office/drawing/2014/main" id="{6AFE42EB-9865-F784-4A2F-E0CA10A1AD6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학습하고 고치고 학습하고 고치고</a:t>
            </a:r>
            <a:endParaRPr dirty="0"/>
          </a:p>
        </p:txBody>
      </p:sp>
      <p:sp>
        <p:nvSpPr>
          <p:cNvPr id="3" name="Google Shape;115;p23">
            <a:extLst>
              <a:ext uri="{FF2B5EF4-FFF2-40B4-BE49-F238E27FC236}">
                <a16:creationId xmlns:a16="http://schemas.microsoft.com/office/drawing/2014/main" id="{09672239-B701-98E4-47AA-100E5AE439B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아는 것 만큼 개발하고(수정)</a:t>
            </a:r>
            <a:endParaRPr/>
          </a:p>
          <a:p>
            <a:pPr marL="0" lvl="0" indent="0" algn="l" rtl="0">
              <a:spcBef>
                <a:spcPts val="1200"/>
              </a:spcBef>
              <a:spcAft>
                <a:spcPts val="0"/>
              </a:spcAft>
              <a:buNone/>
            </a:pPr>
            <a:r>
              <a:rPr lang="ko"/>
              <a:t>학습해서 또 아는것만큼 개발하고</a:t>
            </a:r>
            <a:endParaRPr/>
          </a:p>
          <a:p>
            <a:pPr marL="0" lvl="0" indent="0" algn="l" rtl="0">
              <a:spcBef>
                <a:spcPts val="1200"/>
              </a:spcBef>
              <a:spcAft>
                <a:spcPts val="1200"/>
              </a:spcAft>
              <a:buNone/>
            </a:pPr>
            <a:r>
              <a:rPr lang="ko"/>
              <a:t> = LEAN, AGILE</a:t>
            </a:r>
            <a:endParaRPr/>
          </a:p>
        </p:txBody>
      </p:sp>
    </p:spTree>
    <p:extLst>
      <p:ext uri="{BB962C8B-B14F-4D97-AF65-F5344CB8AC3E}">
        <p14:creationId xmlns:p14="http://schemas.microsoft.com/office/powerpoint/2010/main" val="378265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0;p24">
            <a:extLst>
              <a:ext uri="{FF2B5EF4-FFF2-40B4-BE49-F238E27FC236}">
                <a16:creationId xmlns:a16="http://schemas.microsoft.com/office/drawing/2014/main" id="{BD54513E-6AE0-AD01-1FC3-6E1296287F5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새롭고 도전적인 것에 대해서</a:t>
            </a:r>
            <a:endParaRPr dirty="0"/>
          </a:p>
        </p:txBody>
      </p:sp>
      <p:sp>
        <p:nvSpPr>
          <p:cNvPr id="3" name="Google Shape;121;p24">
            <a:extLst>
              <a:ext uri="{FF2B5EF4-FFF2-40B4-BE49-F238E27FC236}">
                <a16:creationId xmlns:a16="http://schemas.microsoft.com/office/drawing/2014/main" id="{D81AC304-B35D-7FFC-61F2-4F30271BB247}"/>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sz="2000" b="1" i="1">
                <a:solidFill>
                  <a:srgbClr val="E06666"/>
                </a:solidFill>
              </a:rPr>
              <a:t>아는 만큼 개발하고 배워서 더 좋게 고치자</a:t>
            </a:r>
            <a:endParaRPr sz="2000" b="1" i="1">
              <a:solidFill>
                <a:srgbClr val="E06666"/>
              </a:solidFill>
            </a:endParaRPr>
          </a:p>
          <a:p>
            <a:pPr marL="0" lvl="0" indent="0" algn="l" rtl="0">
              <a:spcBef>
                <a:spcPts val="1200"/>
              </a:spcBef>
              <a:spcAft>
                <a:spcPts val="0"/>
              </a:spcAft>
              <a:buNone/>
            </a:pPr>
            <a:r>
              <a:rPr lang="ko" sz="2000" b="1" i="1">
                <a:solidFill>
                  <a:srgbClr val="E06666"/>
                </a:solidFill>
              </a:rPr>
              <a:t>완벽하게 파악해서 개발해야지</a:t>
            </a:r>
            <a:endParaRPr sz="2000" b="1" i="1">
              <a:solidFill>
                <a:srgbClr val="E06666"/>
              </a:solidFill>
            </a:endParaRPr>
          </a:p>
          <a:p>
            <a:pPr marL="0" lvl="0" indent="0" algn="l" rtl="0">
              <a:spcBef>
                <a:spcPts val="1200"/>
              </a:spcBef>
              <a:spcAft>
                <a:spcPts val="1200"/>
              </a:spcAft>
              <a:buNone/>
            </a:pPr>
            <a:r>
              <a:rPr lang="ko" sz="2000" b="1" i="1">
                <a:solidFill>
                  <a:srgbClr val="E06666"/>
                </a:solidFill>
              </a:rPr>
              <a:t>-&gt;시작도 못함, 완벽하게 준비된 시간은 오지 않음</a:t>
            </a:r>
            <a:endParaRPr sz="2000" b="1" i="1">
              <a:solidFill>
                <a:srgbClr val="E06666"/>
              </a:solidFill>
            </a:endParaRPr>
          </a:p>
        </p:txBody>
      </p:sp>
    </p:spTree>
    <p:extLst>
      <p:ext uri="{BB962C8B-B14F-4D97-AF65-F5344CB8AC3E}">
        <p14:creationId xmlns:p14="http://schemas.microsoft.com/office/powerpoint/2010/main" val="314989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6;p25">
            <a:extLst>
              <a:ext uri="{FF2B5EF4-FFF2-40B4-BE49-F238E27FC236}">
                <a16:creationId xmlns:a16="http://schemas.microsoft.com/office/drawing/2014/main" id="{B1897684-C32C-7876-660D-F4BA6683F0F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어떻게 학습 해야 할까</a:t>
            </a:r>
            <a:endParaRPr dirty="0"/>
          </a:p>
        </p:txBody>
      </p:sp>
      <p:sp>
        <p:nvSpPr>
          <p:cNvPr id="3" name="Google Shape;127;p25">
            <a:extLst>
              <a:ext uri="{FF2B5EF4-FFF2-40B4-BE49-F238E27FC236}">
                <a16:creationId xmlns:a16="http://schemas.microsoft.com/office/drawing/2014/main" id="{5AD786C7-4AE3-E3FC-F936-1581896A1BF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프로그래밍을 배웠는데 프로그램을 왜 못만들까?</a:t>
            </a:r>
            <a:endParaRPr/>
          </a:p>
          <a:p>
            <a:pPr marL="457200" lvl="0" indent="-342900" algn="l" rtl="0">
              <a:spcBef>
                <a:spcPts val="1200"/>
              </a:spcBef>
              <a:spcAft>
                <a:spcPts val="0"/>
              </a:spcAft>
              <a:buSzPts val="1800"/>
              <a:buChar char="-"/>
            </a:pPr>
            <a:r>
              <a:rPr lang="ko"/>
              <a:t>한국어 문법을 안다고 해서 글을 쓸 수 있을까?, 기사를 쓸 수 있을까?</a:t>
            </a:r>
            <a:endParaRPr/>
          </a:p>
          <a:p>
            <a:pPr marL="457200" lvl="0" indent="-342900" algn="l" rtl="0">
              <a:spcBef>
                <a:spcPts val="0"/>
              </a:spcBef>
              <a:spcAft>
                <a:spcPts val="0"/>
              </a:spcAft>
              <a:buSzPts val="1800"/>
              <a:buChar char="-"/>
            </a:pPr>
            <a:r>
              <a:rPr lang="ko"/>
              <a:t>영어를 쓴다고 해서 소설을 쓸 수 있을까?</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   프로그래밍을 배우는 것보다</a:t>
            </a:r>
            <a:r>
              <a:rPr lang="ko" sz="2200" b="1"/>
              <a:t> 프로그램 만드는 방법에 포커싱</a:t>
            </a:r>
            <a:endParaRPr sz="2200" b="1"/>
          </a:p>
        </p:txBody>
      </p:sp>
    </p:spTree>
    <p:extLst>
      <p:ext uri="{BB962C8B-B14F-4D97-AF65-F5344CB8AC3E}">
        <p14:creationId xmlns:p14="http://schemas.microsoft.com/office/powerpoint/2010/main" val="227056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2;p26">
            <a:extLst>
              <a:ext uri="{FF2B5EF4-FFF2-40B4-BE49-F238E27FC236}">
                <a16:creationId xmlns:a16="http://schemas.microsoft.com/office/drawing/2014/main" id="{BAD3B4B9-4427-4098-3649-98C00716E27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프로그램 만드는 법(일의 구성)</a:t>
            </a:r>
            <a:endParaRPr dirty="0"/>
          </a:p>
        </p:txBody>
      </p:sp>
      <p:sp>
        <p:nvSpPr>
          <p:cNvPr id="3" name="Google Shape;133;p26">
            <a:extLst>
              <a:ext uri="{FF2B5EF4-FFF2-40B4-BE49-F238E27FC236}">
                <a16:creationId xmlns:a16="http://schemas.microsoft.com/office/drawing/2014/main" id="{F1C66E44-0BFF-EBC1-FC39-4F663EAFCFC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프론트 엔드</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ko"/>
              <a:t>디자인 시안 분석</a:t>
            </a:r>
            <a:endParaRPr/>
          </a:p>
          <a:p>
            <a:pPr marL="457200" lvl="0" indent="-342900" algn="l" rtl="0">
              <a:spcBef>
                <a:spcPts val="0"/>
              </a:spcBef>
              <a:spcAft>
                <a:spcPts val="0"/>
              </a:spcAft>
              <a:buSzPts val="1800"/>
              <a:buChar char="-"/>
            </a:pPr>
            <a:r>
              <a:rPr lang="ko"/>
              <a:t>백엔드와 API 규약 정하기(데이터 통신)</a:t>
            </a:r>
            <a:endParaRPr/>
          </a:p>
          <a:p>
            <a:pPr marL="457200" lvl="0" indent="-342900" algn="l" rtl="0">
              <a:spcBef>
                <a:spcPts val="0"/>
              </a:spcBef>
              <a:spcAft>
                <a:spcPts val="0"/>
              </a:spcAft>
              <a:buSzPts val="1800"/>
              <a:buChar char="-"/>
            </a:pPr>
            <a:r>
              <a:rPr lang="ko"/>
              <a:t>페이지 별 사용할 데이터와 형태 기능 분석 및 구현</a:t>
            </a:r>
            <a:endParaRPr/>
          </a:p>
          <a:p>
            <a:pPr marL="457200" lvl="0" indent="0" algn="l" rtl="0">
              <a:spcBef>
                <a:spcPts val="1200"/>
              </a:spcBef>
              <a:spcAft>
                <a:spcPts val="0"/>
              </a:spcAft>
              <a:buNone/>
            </a:pPr>
            <a:r>
              <a:rPr lang="ko"/>
              <a:t>- </a:t>
            </a:r>
            <a:r>
              <a:rPr lang="ko" sz="1200"/>
              <a:t>HTML,CSS,JS 로 구현</a:t>
            </a:r>
            <a:endParaRPr sz="1200"/>
          </a:p>
          <a:p>
            <a:pPr marL="0" lvl="0" indent="0" algn="l" rtl="0">
              <a:spcBef>
                <a:spcPts val="1200"/>
              </a:spcBef>
              <a:spcAft>
                <a:spcPts val="0"/>
              </a:spcAft>
              <a:buNone/>
            </a:pPr>
            <a:r>
              <a:rPr lang="ko" sz="1200"/>
              <a:t>           -  라이브러리 활용</a:t>
            </a:r>
            <a:endParaRPr sz="1200"/>
          </a:p>
          <a:p>
            <a:pPr marL="0" lvl="0" indent="0" algn="l" rtl="0">
              <a:spcBef>
                <a:spcPts val="1200"/>
              </a:spcBef>
              <a:spcAft>
                <a:spcPts val="1200"/>
              </a:spcAft>
              <a:buNone/>
            </a:pPr>
            <a:endParaRPr/>
          </a:p>
        </p:txBody>
      </p:sp>
    </p:spTree>
    <p:extLst>
      <p:ext uri="{BB962C8B-B14F-4D97-AF65-F5344CB8AC3E}">
        <p14:creationId xmlns:p14="http://schemas.microsoft.com/office/powerpoint/2010/main" val="116552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8;p27">
            <a:extLst>
              <a:ext uri="{FF2B5EF4-FFF2-40B4-BE49-F238E27FC236}">
                <a16:creationId xmlns:a16="http://schemas.microsoft.com/office/drawing/2014/main" id="{349657F2-2D47-BF62-64F7-2755CD55429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리스크 줄이기</a:t>
            </a:r>
            <a:endParaRPr dirty="0"/>
          </a:p>
        </p:txBody>
      </p:sp>
      <p:sp>
        <p:nvSpPr>
          <p:cNvPr id="3" name="Google Shape;139;p27">
            <a:extLst>
              <a:ext uri="{FF2B5EF4-FFF2-40B4-BE49-F238E27FC236}">
                <a16:creationId xmlns:a16="http://schemas.microsoft.com/office/drawing/2014/main" id="{9FD0CB0F-43A8-DCBC-43EF-D8136EE4BC3B}"/>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기간을 늘리거나, 목표를 낮춘다</a:t>
            </a:r>
            <a:endParaRPr/>
          </a:p>
          <a:p>
            <a:pPr marL="457200" lvl="0" indent="-342900" algn="l" rtl="0">
              <a:spcBef>
                <a:spcPts val="0"/>
              </a:spcBef>
              <a:spcAft>
                <a:spcPts val="0"/>
              </a:spcAft>
              <a:buSzPts val="1800"/>
              <a:buChar char="-"/>
            </a:pPr>
            <a:r>
              <a:rPr lang="ko"/>
              <a:t>전문가</a:t>
            </a:r>
            <a:endParaRPr/>
          </a:p>
          <a:p>
            <a:pPr marL="457200" lvl="0" indent="-342900" algn="l" rtl="0">
              <a:spcBef>
                <a:spcPts val="0"/>
              </a:spcBef>
              <a:spcAft>
                <a:spcPts val="0"/>
              </a:spcAft>
              <a:buSzPts val="1800"/>
              <a:buChar char="-"/>
            </a:pPr>
            <a:r>
              <a:rPr lang="ko"/>
              <a:t>다 배우려고 하는 것이 아니라 현재 필요한 것</a:t>
            </a:r>
            <a:endParaRPr/>
          </a:p>
          <a:p>
            <a:pPr marL="457200" lvl="0" indent="0" algn="l" rtl="0">
              <a:spcBef>
                <a:spcPts val="1200"/>
              </a:spcBef>
              <a:spcAft>
                <a:spcPts val="0"/>
              </a:spcAft>
              <a:buNone/>
            </a:pPr>
            <a:r>
              <a:rPr lang="ko"/>
              <a:t>-소프트웨어를 만드는 것임을 명심하기</a:t>
            </a:r>
            <a:endParaRPr/>
          </a:p>
          <a:p>
            <a:pPr marL="457200" lvl="0" indent="0" algn="l" rtl="0">
              <a:spcBef>
                <a:spcPts val="1200"/>
              </a:spcBef>
              <a:spcAft>
                <a:spcPts val="0"/>
              </a:spcAft>
              <a:buNone/>
            </a:pPr>
            <a:r>
              <a:rPr lang="ko"/>
              <a:t>-기술부채(선 개발 후 수정), 이후에 배워서 수정하기</a:t>
            </a:r>
            <a:endParaRPr/>
          </a:p>
          <a:p>
            <a:pPr marL="0" lvl="0" indent="0" algn="l" rtl="0">
              <a:spcBef>
                <a:spcPts val="1200"/>
              </a:spcBef>
              <a:spcAft>
                <a:spcPts val="1200"/>
              </a:spcAft>
              <a:buNone/>
            </a:pPr>
            <a:endParaRPr/>
          </a:p>
        </p:txBody>
      </p:sp>
    </p:spTree>
    <p:extLst>
      <p:ext uri="{BB962C8B-B14F-4D97-AF65-F5344CB8AC3E}">
        <p14:creationId xmlns:p14="http://schemas.microsoft.com/office/powerpoint/2010/main" val="210693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4;p28">
            <a:extLst>
              <a:ext uri="{FF2B5EF4-FFF2-40B4-BE49-F238E27FC236}">
                <a16:creationId xmlns:a16="http://schemas.microsoft.com/office/drawing/2014/main" id="{61D5FB56-75B5-B761-EA01-9A14527B074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어떻게 다 이해했는지 알 수 있을까?</a:t>
            </a:r>
            <a:endParaRPr/>
          </a:p>
        </p:txBody>
      </p:sp>
      <p:sp>
        <p:nvSpPr>
          <p:cNvPr id="3" name="Google Shape;145;p28">
            <a:extLst>
              <a:ext uri="{FF2B5EF4-FFF2-40B4-BE49-F238E27FC236}">
                <a16:creationId xmlns:a16="http://schemas.microsoft.com/office/drawing/2014/main" id="{D993AD1C-A37C-D77A-A1BE-61AD0715DF7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죽을 때 까지 학습해야 한다는데</a:t>
            </a:r>
            <a:endParaRPr/>
          </a:p>
          <a:p>
            <a:pPr marL="0" lvl="0" indent="0" algn="l" rtl="0">
              <a:spcBef>
                <a:spcPts val="1200"/>
              </a:spcBef>
              <a:spcAft>
                <a:spcPts val="0"/>
              </a:spcAft>
              <a:buNone/>
            </a:pPr>
            <a:r>
              <a:rPr lang="ko"/>
              <a:t>때로는 혼자 해결해야 할 수도 있다는데</a:t>
            </a:r>
            <a:endParaRPr/>
          </a:p>
          <a:p>
            <a:pPr marL="0" lvl="0" indent="0" algn="l" rtl="0">
              <a:spcBef>
                <a:spcPts val="1200"/>
              </a:spcBef>
              <a:spcAft>
                <a:spcPts val="0"/>
              </a:spcAft>
              <a:buNone/>
            </a:pPr>
            <a:r>
              <a:rPr lang="ko"/>
              <a:t>그래서 학습이 중요하다는건 알겠는데</a:t>
            </a:r>
            <a:endParaRPr/>
          </a:p>
          <a:p>
            <a:pPr marL="0" lvl="0" indent="0" algn="l" rtl="0">
              <a:spcBef>
                <a:spcPts val="1200"/>
              </a:spcBef>
              <a:spcAft>
                <a:spcPts val="1200"/>
              </a:spcAft>
              <a:buNone/>
            </a:pPr>
            <a:r>
              <a:rPr lang="ko"/>
              <a:t>어떻게 이걸 이해(학습)했는지 알 수 있을까?</a:t>
            </a:r>
            <a:endParaRPr/>
          </a:p>
        </p:txBody>
      </p:sp>
    </p:spTree>
    <p:extLst>
      <p:ext uri="{BB962C8B-B14F-4D97-AF65-F5344CB8AC3E}">
        <p14:creationId xmlns:p14="http://schemas.microsoft.com/office/powerpoint/2010/main" val="604743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0;p29">
            <a:extLst>
              <a:ext uri="{FF2B5EF4-FFF2-40B4-BE49-F238E27FC236}">
                <a16:creationId xmlns:a16="http://schemas.microsoft.com/office/drawing/2014/main" id="{7273CE87-CD12-0823-3E92-00C8DC50427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프로그램이 완료됐는지 어떻게 아나요?</a:t>
            </a:r>
            <a:endParaRPr dirty="0"/>
          </a:p>
        </p:txBody>
      </p:sp>
      <p:sp>
        <p:nvSpPr>
          <p:cNvPr id="3" name="Google Shape;151;p29">
            <a:extLst>
              <a:ext uri="{FF2B5EF4-FFF2-40B4-BE49-F238E27FC236}">
                <a16:creationId xmlns:a16="http://schemas.microsoft.com/office/drawing/2014/main" id="{4EA2A159-034D-4BC2-CC54-999F5895D6A0}"/>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클라이언트가 어플리케이션을 개발해 달라고 의뢰가 왔습니다</a:t>
            </a:r>
            <a:endParaRPr/>
          </a:p>
          <a:p>
            <a:pPr marL="0" lvl="0" indent="0" algn="l" rtl="0">
              <a:spcBef>
                <a:spcPts val="1200"/>
              </a:spcBef>
              <a:spcAft>
                <a:spcPts val="0"/>
              </a:spcAft>
              <a:buNone/>
            </a:pPr>
            <a:r>
              <a:rPr lang="ko"/>
              <a:t>어플리케이션을 다 개발 했어요</a:t>
            </a:r>
            <a:endParaRPr/>
          </a:p>
          <a:p>
            <a:pPr marL="0" lvl="0" indent="0" algn="l" rtl="0">
              <a:spcBef>
                <a:spcPts val="1200"/>
              </a:spcBef>
              <a:spcAft>
                <a:spcPts val="0"/>
              </a:spcAft>
              <a:buNone/>
            </a:pPr>
            <a:r>
              <a:rPr lang="ko"/>
              <a:t>클라이언트한테 어플리케이션을 발행하려고 합니다</a:t>
            </a:r>
            <a:endParaRPr/>
          </a:p>
          <a:p>
            <a:pPr marL="0" lvl="0" indent="0" algn="l" rtl="0">
              <a:spcBef>
                <a:spcPts val="1200"/>
              </a:spcBef>
              <a:spcAft>
                <a:spcPts val="1200"/>
              </a:spcAft>
              <a:buNone/>
            </a:pPr>
            <a:r>
              <a:rPr lang="ko"/>
              <a:t>클라이언트 왈 “ 다 개발됐는지 어떻게 알 수 있죠?”</a:t>
            </a:r>
            <a:endParaRPr/>
          </a:p>
        </p:txBody>
      </p:sp>
    </p:spTree>
    <p:extLst>
      <p:ext uri="{BB962C8B-B14F-4D97-AF65-F5344CB8AC3E}">
        <p14:creationId xmlns:p14="http://schemas.microsoft.com/office/powerpoint/2010/main" val="1538515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30">
            <a:extLst>
              <a:ext uri="{FF2B5EF4-FFF2-40B4-BE49-F238E27FC236}">
                <a16:creationId xmlns:a16="http://schemas.microsoft.com/office/drawing/2014/main" id="{5ED3DFFC-B3DD-23FD-99DF-3753C771646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테스트 하기</a:t>
            </a:r>
            <a:endParaRPr dirty="0"/>
          </a:p>
        </p:txBody>
      </p:sp>
      <p:sp>
        <p:nvSpPr>
          <p:cNvPr id="3" name="Google Shape;157;p30">
            <a:extLst>
              <a:ext uri="{FF2B5EF4-FFF2-40B4-BE49-F238E27FC236}">
                <a16:creationId xmlns:a16="http://schemas.microsoft.com/office/drawing/2014/main" id="{ABA3D841-24BF-1D49-EF16-0C86BAAD0F04}"/>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개발을 시작하기 전에</a:t>
            </a:r>
            <a:endParaRPr/>
          </a:p>
          <a:p>
            <a:pPr marL="0" lvl="0" indent="0" algn="l" rtl="0">
              <a:spcBef>
                <a:spcPts val="1200"/>
              </a:spcBef>
              <a:spcAft>
                <a:spcPts val="0"/>
              </a:spcAft>
              <a:buNone/>
            </a:pPr>
            <a:r>
              <a:rPr lang="ko"/>
              <a:t>“테스트해야할 기능들을 작성하고 테스트에 필요한 인풋과 통과했을때 결과 값을 작성”</a:t>
            </a:r>
            <a:endParaRPr/>
          </a:p>
          <a:p>
            <a:pPr marL="457200" lvl="0" indent="-342900" algn="l" rtl="0">
              <a:spcBef>
                <a:spcPts val="1200"/>
              </a:spcBef>
              <a:spcAft>
                <a:spcPts val="0"/>
              </a:spcAft>
              <a:buSzPts val="1800"/>
              <a:buChar char="-"/>
            </a:pPr>
            <a:r>
              <a:rPr lang="ko"/>
              <a:t>모든 테스트가 통과 했다면 제품 개발 완료</a:t>
            </a:r>
            <a:endParaRPr/>
          </a:p>
        </p:txBody>
      </p:sp>
    </p:spTree>
    <p:extLst>
      <p:ext uri="{BB962C8B-B14F-4D97-AF65-F5344CB8AC3E}">
        <p14:creationId xmlns:p14="http://schemas.microsoft.com/office/powerpoint/2010/main" val="298016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2;p31">
            <a:extLst>
              <a:ext uri="{FF2B5EF4-FFF2-40B4-BE49-F238E27FC236}">
                <a16:creationId xmlns:a16="http://schemas.microsoft.com/office/drawing/2014/main" id="{6A9452AC-5178-915A-60B7-C7352A5F78A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질문하기</a:t>
            </a:r>
            <a:endParaRPr dirty="0"/>
          </a:p>
        </p:txBody>
      </p:sp>
      <p:sp>
        <p:nvSpPr>
          <p:cNvPr id="3" name="Google Shape;163;p31">
            <a:extLst>
              <a:ext uri="{FF2B5EF4-FFF2-40B4-BE49-F238E27FC236}">
                <a16:creationId xmlns:a16="http://schemas.microsoft.com/office/drawing/2014/main" id="{3558D6D9-B89C-1F70-DCBE-4159741E41E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내가 학습을 다 했다고 생각한다면</a:t>
            </a:r>
            <a:endParaRPr/>
          </a:p>
          <a:p>
            <a:pPr marL="457200" lvl="0" indent="-342900" algn="l" rtl="0">
              <a:spcBef>
                <a:spcPts val="1200"/>
              </a:spcBef>
              <a:spcAft>
                <a:spcPts val="0"/>
              </a:spcAft>
              <a:buSzPts val="1800"/>
              <a:buChar char="-"/>
            </a:pPr>
            <a:r>
              <a:rPr lang="ko"/>
              <a:t>어떤 질문들에 답을 할 수 있어야 할까?</a:t>
            </a:r>
            <a:endParaRPr/>
          </a:p>
          <a:p>
            <a:pPr marL="457200" lvl="0" indent="-342900" algn="l" rtl="0">
              <a:spcBef>
                <a:spcPts val="0"/>
              </a:spcBef>
              <a:spcAft>
                <a:spcPts val="0"/>
              </a:spcAft>
              <a:buSzPts val="1800"/>
              <a:buChar char="-"/>
            </a:pPr>
            <a:r>
              <a:rPr lang="ko"/>
              <a:t>웹은 어떻게 공부해야 할까?</a:t>
            </a:r>
            <a:endParaRPr/>
          </a:p>
          <a:p>
            <a:pPr marL="457200" lvl="0" indent="-342900" algn="l" rtl="0">
              <a:spcBef>
                <a:spcPts val="0"/>
              </a:spcBef>
              <a:spcAft>
                <a:spcPts val="0"/>
              </a:spcAft>
              <a:buSzPts val="1800"/>
              <a:buChar char="-"/>
            </a:pPr>
            <a:r>
              <a:rPr lang="ko"/>
              <a:t>웹의 동작방식은 어떻게 되는가?</a:t>
            </a:r>
            <a:endParaRPr/>
          </a:p>
          <a:p>
            <a:pPr marL="457200" lvl="0" indent="-342900" algn="l" rtl="0">
              <a:spcBef>
                <a:spcPts val="0"/>
              </a:spcBef>
              <a:spcAft>
                <a:spcPts val="0"/>
              </a:spcAft>
              <a:buSzPts val="1800"/>
              <a:buChar char="-"/>
            </a:pPr>
            <a:r>
              <a:rPr lang="ko"/>
              <a:t>HTML은 무엇인가?</a:t>
            </a:r>
            <a:endParaRPr/>
          </a:p>
          <a:p>
            <a:pPr marL="457200" lvl="0" indent="-342900" algn="l" rtl="0">
              <a:spcBef>
                <a:spcPts val="0"/>
              </a:spcBef>
              <a:spcAft>
                <a:spcPts val="0"/>
              </a:spcAft>
              <a:buSzPts val="1800"/>
              <a:buChar char="-"/>
            </a:pPr>
            <a:r>
              <a:rPr lang="ko"/>
              <a:t>CSS는 어떤 역할을 하는가?</a:t>
            </a:r>
            <a:endParaRPr/>
          </a:p>
        </p:txBody>
      </p:sp>
    </p:spTree>
    <p:extLst>
      <p:ext uri="{BB962C8B-B14F-4D97-AF65-F5344CB8AC3E}">
        <p14:creationId xmlns:p14="http://schemas.microsoft.com/office/powerpoint/2010/main" val="184837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ko" dirty="0"/>
              <a:t>프로그램과 개발</a:t>
            </a:r>
            <a:endParaRPr dirty="0"/>
          </a:p>
          <a:p>
            <a:endParaRPr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ko" dirty="0"/>
              <a:t>(정의) 명령문의 집합</a:t>
            </a:r>
            <a:endParaRPr dirty="0"/>
          </a:p>
          <a:p>
            <a:pPr marL="0" indent="0">
              <a:spcBef>
                <a:spcPts val="1600"/>
              </a:spcBef>
              <a:buNone/>
            </a:pPr>
            <a:endParaRPr dirty="0"/>
          </a:p>
          <a:p>
            <a:pPr marL="0" indent="0">
              <a:spcBef>
                <a:spcPts val="1600"/>
              </a:spcBef>
              <a:buNone/>
            </a:pPr>
            <a:r>
              <a:rPr lang="ko" dirty="0"/>
              <a:t>목적과 비지니스가치</a:t>
            </a:r>
            <a:endParaRPr dirty="0"/>
          </a:p>
          <a:p>
            <a:pPr marL="0" indent="609585">
              <a:spcBef>
                <a:spcPts val="1600"/>
              </a:spcBef>
              <a:buNone/>
            </a:pPr>
            <a:r>
              <a:rPr lang="ko" dirty="0"/>
              <a:t>ex)왜 개발을 하는지</a:t>
            </a:r>
            <a:endParaRPr dirty="0"/>
          </a:p>
          <a:p>
            <a:pPr marL="0" indent="0">
              <a:spcBef>
                <a:spcPts val="1600"/>
              </a:spcBef>
              <a:buNone/>
            </a:pPr>
            <a:endParaRPr dirty="0"/>
          </a:p>
          <a:p>
            <a:pPr marL="0" indent="0">
              <a:spcBef>
                <a:spcPts val="1600"/>
              </a:spcBef>
              <a:spcAft>
                <a:spcPts val="1600"/>
              </a:spcAft>
              <a:buNone/>
            </a:pPr>
            <a:r>
              <a:rPr lang="ko" dirty="0"/>
              <a:t>문제를 코딩(프로그래밍)을 통해 해결해 나가는 과정</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68;p32">
            <a:extLst>
              <a:ext uri="{FF2B5EF4-FFF2-40B4-BE49-F238E27FC236}">
                <a16:creationId xmlns:a16="http://schemas.microsoft.com/office/drawing/2014/main" id="{8A5F6820-1F98-3965-22C3-952B70E83659}"/>
              </a:ext>
            </a:extLst>
          </p:cNvPr>
          <p:cNvSpPr txBox="1">
            <a:spLocks noGrp="1"/>
          </p:cNvSpPr>
          <p:nvPr>
            <p:ph type="title"/>
          </p:nvPr>
        </p:nvSpPr>
        <p:spPr>
          <a:xfrm>
            <a:off x="2722475" y="2285400"/>
            <a:ext cx="410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비전공자에게 필요한 것</a:t>
            </a:r>
            <a:endParaRPr dirty="0"/>
          </a:p>
        </p:txBody>
      </p:sp>
    </p:spTree>
    <p:extLst>
      <p:ext uri="{BB962C8B-B14F-4D97-AF65-F5344CB8AC3E}">
        <p14:creationId xmlns:p14="http://schemas.microsoft.com/office/powerpoint/2010/main" val="70150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3;p33">
            <a:extLst>
              <a:ext uri="{FF2B5EF4-FFF2-40B4-BE49-F238E27FC236}">
                <a16:creationId xmlns:a16="http://schemas.microsoft.com/office/drawing/2014/main" id="{60413438-DAC8-ADE7-8C7C-F0650B8AB1A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주로 고민하는 키워드</a:t>
            </a:r>
            <a:endParaRPr dirty="0"/>
          </a:p>
        </p:txBody>
      </p:sp>
      <p:sp>
        <p:nvSpPr>
          <p:cNvPr id="3" name="Google Shape;174;p33">
            <a:extLst>
              <a:ext uri="{FF2B5EF4-FFF2-40B4-BE49-F238E27FC236}">
                <a16:creationId xmlns:a16="http://schemas.microsoft.com/office/drawing/2014/main" id="{C93C62B2-B8AA-25EA-8EDF-B542045AB87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전공자에 비해서 기초역량이 부족한 것 같아요</a:t>
            </a:r>
            <a:endParaRPr/>
          </a:p>
          <a:p>
            <a:pPr marL="0" lvl="0" indent="0" algn="l" rtl="0">
              <a:spcBef>
                <a:spcPts val="1200"/>
              </a:spcBef>
              <a:spcAft>
                <a:spcPts val="0"/>
              </a:spcAft>
              <a:buNone/>
            </a:pPr>
            <a:r>
              <a:rPr lang="ko"/>
              <a:t>기초 지식이 없다보니….</a:t>
            </a:r>
            <a:endParaRPr/>
          </a:p>
          <a:p>
            <a:pPr marL="0" lvl="0" indent="0" algn="l" rtl="0">
              <a:spcBef>
                <a:spcPts val="1200"/>
              </a:spcBef>
              <a:spcAft>
                <a:spcPts val="1200"/>
              </a:spcAft>
              <a:buNone/>
            </a:pPr>
            <a:r>
              <a:rPr lang="ko"/>
              <a:t>체계적 학습이 안되어있다….</a:t>
            </a:r>
            <a:endParaRPr/>
          </a:p>
        </p:txBody>
      </p:sp>
    </p:spTree>
    <p:extLst>
      <p:ext uri="{BB962C8B-B14F-4D97-AF65-F5344CB8AC3E}">
        <p14:creationId xmlns:p14="http://schemas.microsoft.com/office/powerpoint/2010/main" val="4058790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9;p34">
            <a:extLst>
              <a:ext uri="{FF2B5EF4-FFF2-40B4-BE49-F238E27FC236}">
                <a16:creationId xmlns:a16="http://schemas.microsoft.com/office/drawing/2014/main" id="{AF5566E2-D517-DDE3-B82F-5FA84421A77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이직과 취직의 대부분은</a:t>
            </a:r>
            <a:endParaRPr dirty="0"/>
          </a:p>
        </p:txBody>
      </p:sp>
      <p:sp>
        <p:nvSpPr>
          <p:cNvPr id="3" name="Google Shape;180;p34">
            <a:extLst>
              <a:ext uri="{FF2B5EF4-FFF2-40B4-BE49-F238E27FC236}">
                <a16:creationId xmlns:a16="http://schemas.microsoft.com/office/drawing/2014/main" id="{3E222491-E0B6-CBE9-A44A-B04C255927D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지인을 통해!</a:t>
            </a:r>
            <a:endParaRPr/>
          </a:p>
          <a:p>
            <a:pPr marL="0" lvl="0" indent="0" algn="l" rtl="0">
              <a:spcBef>
                <a:spcPts val="1200"/>
              </a:spcBef>
              <a:spcAft>
                <a:spcPts val="0"/>
              </a:spcAft>
              <a:buNone/>
            </a:pPr>
            <a:r>
              <a:rPr lang="ko"/>
              <a:t>전공자와의 가장 큰 차이는 네트워킹</a:t>
            </a:r>
            <a:endParaRPr/>
          </a:p>
          <a:p>
            <a:pPr marL="457200" lvl="0" indent="-342900" algn="l" rtl="0">
              <a:spcBef>
                <a:spcPts val="1200"/>
              </a:spcBef>
              <a:spcAft>
                <a:spcPts val="0"/>
              </a:spcAft>
              <a:buSzPts val="1800"/>
              <a:buChar char="-"/>
            </a:pPr>
            <a:r>
              <a:rPr lang="ko"/>
              <a:t>대학 4년, 대학원 4년, 회사 생활…..</a:t>
            </a:r>
            <a:endParaRPr/>
          </a:p>
          <a:p>
            <a:pPr marL="0" lvl="0" indent="0" algn="l" rtl="0">
              <a:spcBef>
                <a:spcPts val="1200"/>
              </a:spcBef>
              <a:spcAft>
                <a:spcPts val="0"/>
              </a:spcAft>
              <a:buNone/>
            </a:pPr>
            <a:r>
              <a:rPr lang="ko"/>
              <a:t>비전공자는?</a:t>
            </a:r>
            <a:endParaRPr/>
          </a:p>
          <a:p>
            <a:pPr marL="457200" lvl="0" indent="-342900" algn="l" rtl="0">
              <a:spcBef>
                <a:spcPts val="1200"/>
              </a:spcBef>
              <a:spcAft>
                <a:spcPts val="0"/>
              </a:spcAft>
              <a:buSzPts val="1800"/>
              <a:buChar char="-"/>
            </a:pPr>
            <a:r>
              <a:rPr lang="ko"/>
              <a:t>지식은 비교적 빠르게 따라 붙을 수 있다</a:t>
            </a:r>
            <a:endParaRPr/>
          </a:p>
          <a:p>
            <a:pPr marL="457200" lvl="0" indent="-342900" algn="l" rtl="0">
              <a:spcBef>
                <a:spcPts val="0"/>
              </a:spcBef>
              <a:spcAft>
                <a:spcPts val="0"/>
              </a:spcAft>
              <a:buSzPts val="1800"/>
              <a:buChar char="-"/>
            </a:pPr>
            <a:r>
              <a:rPr lang="ko"/>
              <a:t>네트워킹, 풀은 상대적으로 많은 시간이 걸림</a:t>
            </a:r>
            <a:endParaRPr/>
          </a:p>
        </p:txBody>
      </p:sp>
    </p:spTree>
    <p:extLst>
      <p:ext uri="{BB962C8B-B14F-4D97-AF65-F5344CB8AC3E}">
        <p14:creationId xmlns:p14="http://schemas.microsoft.com/office/powerpoint/2010/main" val="2554781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35">
            <a:extLst>
              <a:ext uri="{FF2B5EF4-FFF2-40B4-BE49-F238E27FC236}">
                <a16:creationId xmlns:a16="http://schemas.microsoft.com/office/drawing/2014/main" id="{1B2A5744-82EA-EB52-6C6F-1691920D88F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링크드인</a:t>
            </a:r>
            <a:endParaRPr dirty="0"/>
          </a:p>
        </p:txBody>
      </p:sp>
      <p:sp>
        <p:nvSpPr>
          <p:cNvPr id="3" name="Google Shape;186;p35">
            <a:extLst>
              <a:ext uri="{FF2B5EF4-FFF2-40B4-BE49-F238E27FC236}">
                <a16:creationId xmlns:a16="http://schemas.microsoft.com/office/drawing/2014/main" id="{EDC85FC3-B069-8CA0-A8B4-1AA7A2C5C9D7}"/>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해외 또는 이직, 취직을 고려한다면</a:t>
            </a:r>
            <a:endParaRPr/>
          </a:p>
          <a:p>
            <a:pPr marL="457200" lvl="0" indent="-342900" algn="l" rtl="0">
              <a:spcBef>
                <a:spcPts val="1200"/>
              </a:spcBef>
              <a:spcAft>
                <a:spcPts val="0"/>
              </a:spcAft>
              <a:buSzPts val="1800"/>
              <a:buChar char="-"/>
            </a:pPr>
            <a:r>
              <a:rPr lang="ko"/>
              <a:t>직장인들의 페이스북</a:t>
            </a:r>
            <a:endParaRPr/>
          </a:p>
          <a:p>
            <a:pPr marL="457200" lvl="0" indent="-342900" algn="l" rtl="0">
              <a:spcBef>
                <a:spcPts val="0"/>
              </a:spcBef>
              <a:spcAft>
                <a:spcPts val="0"/>
              </a:spcAft>
              <a:buSzPts val="1800"/>
              <a:buChar char="-"/>
            </a:pPr>
            <a:r>
              <a:rPr lang="ko"/>
              <a:t>직장 정보, 구인, 구직 정보</a:t>
            </a:r>
            <a:endParaRPr/>
          </a:p>
          <a:p>
            <a:pPr marL="457200" lvl="0" indent="-342900" algn="l" rtl="0">
              <a:spcBef>
                <a:spcPts val="0"/>
              </a:spcBef>
              <a:spcAft>
                <a:spcPts val="0"/>
              </a:spcAft>
              <a:buSzPts val="1800"/>
              <a:buChar char="-"/>
            </a:pPr>
            <a:r>
              <a:rPr lang="ko"/>
              <a:t>해외 기업들의 구인, 구직 정보</a:t>
            </a:r>
            <a:endParaRPr/>
          </a:p>
          <a:p>
            <a:pPr marL="457200" lvl="0" indent="-342900" algn="l" rtl="0">
              <a:spcBef>
                <a:spcPts val="0"/>
              </a:spcBef>
              <a:spcAft>
                <a:spcPts val="0"/>
              </a:spcAft>
              <a:buSzPts val="1800"/>
              <a:buChar char="-"/>
            </a:pPr>
            <a:r>
              <a:rPr lang="ko"/>
              <a:t>직업, 직장과 관련된 인사이트, 커뮤니티가 존재</a:t>
            </a:r>
            <a:endParaRPr/>
          </a:p>
        </p:txBody>
      </p:sp>
    </p:spTree>
    <p:extLst>
      <p:ext uri="{BB962C8B-B14F-4D97-AF65-F5344CB8AC3E}">
        <p14:creationId xmlns:p14="http://schemas.microsoft.com/office/powerpoint/2010/main" val="1343471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1;p36">
            <a:extLst>
              <a:ext uri="{FF2B5EF4-FFF2-40B4-BE49-F238E27FC236}">
                <a16:creationId xmlns:a16="http://schemas.microsoft.com/office/drawing/2014/main" id="{A2A745AF-2259-E6C3-58B8-2FB889D75DA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소모임, 스터디 적극 활용</a:t>
            </a:r>
            <a:endParaRPr dirty="0"/>
          </a:p>
        </p:txBody>
      </p:sp>
      <p:sp>
        <p:nvSpPr>
          <p:cNvPr id="3" name="Google Shape;192;p36">
            <a:extLst>
              <a:ext uri="{FF2B5EF4-FFF2-40B4-BE49-F238E27FC236}">
                <a16:creationId xmlns:a16="http://schemas.microsoft.com/office/drawing/2014/main" id="{C0739928-D137-B469-A499-C8C4F8B68B7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생활코딩</a:t>
            </a:r>
            <a:endParaRPr/>
          </a:p>
          <a:p>
            <a:pPr marL="0" lvl="0" indent="0" algn="l" rtl="0">
              <a:spcBef>
                <a:spcPts val="1200"/>
              </a:spcBef>
              <a:spcAft>
                <a:spcPts val="0"/>
              </a:spcAft>
              <a:buNone/>
            </a:pPr>
            <a:r>
              <a:rPr lang="ko"/>
              <a:t>스택오버플로우</a:t>
            </a:r>
            <a:endParaRPr/>
          </a:p>
          <a:p>
            <a:pPr marL="0" lvl="0" indent="0" algn="l" rtl="0">
              <a:spcBef>
                <a:spcPts val="1200"/>
              </a:spcBef>
              <a:spcAft>
                <a:spcPts val="0"/>
              </a:spcAft>
              <a:buNone/>
            </a:pPr>
            <a:r>
              <a:rPr lang="ko"/>
              <a:t>지역 기반 스터디</a:t>
            </a:r>
            <a:endParaRPr/>
          </a:p>
          <a:p>
            <a:pPr marL="0" lvl="0" indent="0" algn="l" rtl="0">
              <a:spcBef>
                <a:spcPts val="1200"/>
              </a:spcBef>
              <a:spcAft>
                <a:spcPts val="0"/>
              </a:spcAft>
              <a:buNone/>
            </a:pPr>
            <a:r>
              <a:rPr lang="ko"/>
              <a:t>주제 기반 스터디 또는 모임</a:t>
            </a:r>
            <a:endParaRPr/>
          </a:p>
          <a:p>
            <a:pPr marL="0" lvl="0" indent="0" algn="l" rtl="0">
              <a:spcBef>
                <a:spcPts val="1200"/>
              </a:spcBef>
              <a:spcAft>
                <a:spcPts val="1200"/>
              </a:spcAft>
              <a:buNone/>
            </a:pPr>
            <a:r>
              <a:rPr lang="ko"/>
              <a:t>해커톤</a:t>
            </a:r>
            <a:endParaRPr/>
          </a:p>
        </p:txBody>
      </p:sp>
    </p:spTree>
    <p:extLst>
      <p:ext uri="{BB962C8B-B14F-4D97-AF65-F5344CB8AC3E}">
        <p14:creationId xmlns:p14="http://schemas.microsoft.com/office/powerpoint/2010/main" val="72694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7;p37">
            <a:extLst>
              <a:ext uri="{FF2B5EF4-FFF2-40B4-BE49-F238E27FC236}">
                <a16:creationId xmlns:a16="http://schemas.microsoft.com/office/drawing/2014/main" id="{AA2D63EC-7CEF-3B41-713B-47580DB9D59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개발자 브랜딩</a:t>
            </a:r>
            <a:endParaRPr dirty="0"/>
          </a:p>
        </p:txBody>
      </p:sp>
      <p:sp>
        <p:nvSpPr>
          <p:cNvPr id="3" name="Google Shape;198;p37">
            <a:extLst>
              <a:ext uri="{FF2B5EF4-FFF2-40B4-BE49-F238E27FC236}">
                <a16:creationId xmlns:a16="http://schemas.microsoft.com/office/drawing/2014/main" id="{0238E0FF-8C22-6C27-AEDA-C3DEE3AB497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프로그래밍 능력(구현 능력) 자랑하기</a:t>
            </a:r>
            <a:endParaRPr/>
          </a:p>
          <a:p>
            <a:pPr marL="0" lvl="0" indent="0" algn="l" rtl="0">
              <a:spcBef>
                <a:spcPts val="1200"/>
              </a:spcBef>
              <a:spcAft>
                <a:spcPts val="0"/>
              </a:spcAft>
              <a:buNone/>
            </a:pPr>
            <a:r>
              <a:rPr lang="ko"/>
              <a:t>                     “개발 능력은 어떻게 보여줄 수 있을까?”</a:t>
            </a:r>
            <a:endParaRPr/>
          </a:p>
          <a:p>
            <a:pPr marL="457200" lvl="0" indent="-342900" algn="l" rtl="0">
              <a:spcBef>
                <a:spcPts val="1200"/>
              </a:spcBef>
              <a:spcAft>
                <a:spcPts val="0"/>
              </a:spcAft>
              <a:buSzPts val="1800"/>
              <a:buChar char="-"/>
            </a:pPr>
            <a:r>
              <a:rPr lang="ko"/>
              <a:t>블로깅</a:t>
            </a:r>
            <a:endParaRPr/>
          </a:p>
          <a:p>
            <a:pPr marL="457200" lvl="0" indent="-342900" algn="l" rtl="0">
              <a:spcBef>
                <a:spcPts val="0"/>
              </a:spcBef>
              <a:spcAft>
                <a:spcPts val="0"/>
              </a:spcAft>
              <a:buSzPts val="1800"/>
              <a:buChar char="-"/>
            </a:pPr>
            <a:r>
              <a:rPr lang="ko"/>
              <a:t>영상 만들기</a:t>
            </a:r>
            <a:endParaRPr/>
          </a:p>
          <a:p>
            <a:pPr marL="457200" lvl="0" indent="-342900" algn="l" rtl="0">
              <a:spcBef>
                <a:spcPts val="0"/>
              </a:spcBef>
              <a:spcAft>
                <a:spcPts val="0"/>
              </a:spcAft>
              <a:buSzPts val="1800"/>
              <a:buChar char="-"/>
            </a:pPr>
            <a:r>
              <a:rPr lang="ko"/>
              <a:t>책 쓰기 등등</a:t>
            </a:r>
            <a:endParaRPr/>
          </a:p>
        </p:txBody>
      </p:sp>
    </p:spTree>
    <p:extLst>
      <p:ext uri="{BB962C8B-B14F-4D97-AF65-F5344CB8AC3E}">
        <p14:creationId xmlns:p14="http://schemas.microsoft.com/office/powerpoint/2010/main" val="379034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3;p38">
            <a:extLst>
              <a:ext uri="{FF2B5EF4-FFF2-40B4-BE49-F238E27FC236}">
                <a16:creationId xmlns:a16="http://schemas.microsoft.com/office/drawing/2014/main" id="{0469D247-C2C7-B686-0FF1-3D614FBCED8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깃</a:t>
            </a:r>
            <a:endParaRPr dirty="0"/>
          </a:p>
        </p:txBody>
      </p:sp>
      <p:sp>
        <p:nvSpPr>
          <p:cNvPr id="3" name="Google Shape;204;p38">
            <a:extLst>
              <a:ext uri="{FF2B5EF4-FFF2-40B4-BE49-F238E27FC236}">
                <a16:creationId xmlns:a16="http://schemas.microsoft.com/office/drawing/2014/main" id="{AF9D94BC-E74F-AC75-9EE2-E6A3F9AE51F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dirty="0"/>
              <a:t>버전관리 도구</a:t>
            </a:r>
            <a:endParaRPr dirty="0"/>
          </a:p>
          <a:p>
            <a:pPr marL="0" lvl="0" indent="0" algn="l" rtl="0">
              <a:spcBef>
                <a:spcPts val="1200"/>
              </a:spcBef>
              <a:spcAft>
                <a:spcPts val="0"/>
              </a:spcAft>
              <a:buNone/>
            </a:pPr>
            <a:r>
              <a:rPr lang="ko" dirty="0"/>
              <a:t>개발 버전(변화)을 관리하기 위해 만든 도구(소스 코드)</a:t>
            </a:r>
            <a:endParaRPr dirty="0"/>
          </a:p>
          <a:p>
            <a:pPr marL="0" lvl="0" indent="0" algn="l" rtl="0">
              <a:spcBef>
                <a:spcPts val="1200"/>
              </a:spcBef>
              <a:spcAft>
                <a:spcPts val="1200"/>
              </a:spcAft>
              <a:buNone/>
            </a:pPr>
            <a:r>
              <a:rPr lang="ko" dirty="0"/>
              <a:t>리누스 토발즈가 리눅스 커널 소스를 관리하기 위한 목적으로 개발</a:t>
            </a:r>
            <a:endParaRPr dirty="0"/>
          </a:p>
        </p:txBody>
      </p:sp>
    </p:spTree>
    <p:extLst>
      <p:ext uri="{BB962C8B-B14F-4D97-AF65-F5344CB8AC3E}">
        <p14:creationId xmlns:p14="http://schemas.microsoft.com/office/powerpoint/2010/main" val="1422655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9;p39">
            <a:extLst>
              <a:ext uri="{FF2B5EF4-FFF2-40B4-BE49-F238E27FC236}">
                <a16:creationId xmlns:a16="http://schemas.microsoft.com/office/drawing/2014/main" id="{153C9C2F-3EAD-1466-F431-0E345E02A1F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깃 허브</a:t>
            </a:r>
            <a:endParaRPr dirty="0"/>
          </a:p>
        </p:txBody>
      </p:sp>
      <p:sp>
        <p:nvSpPr>
          <p:cNvPr id="3" name="Google Shape;210;p39">
            <a:extLst>
              <a:ext uri="{FF2B5EF4-FFF2-40B4-BE49-F238E27FC236}">
                <a16:creationId xmlns:a16="http://schemas.microsoft.com/office/drawing/2014/main" id="{A7F6910F-D909-CD87-4836-288964CC0C2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로컬에 만들어 놓은 깃을 인터넷 상에 배포하고 협업할 수있는 사이트, 도구</a:t>
            </a:r>
            <a:endParaRPr/>
          </a:p>
          <a:p>
            <a:pPr marL="457200" lvl="0" indent="-342900" algn="l" rtl="0">
              <a:spcBef>
                <a:spcPts val="1200"/>
              </a:spcBef>
              <a:spcAft>
                <a:spcPts val="0"/>
              </a:spcAft>
              <a:buSzPts val="1800"/>
              <a:buChar char="-"/>
            </a:pPr>
            <a:r>
              <a:rPr lang="ko"/>
              <a:t>많은 소스들이 깃 허브에 존재함</a:t>
            </a:r>
            <a:endParaRPr/>
          </a:p>
          <a:p>
            <a:pPr marL="457200" lvl="0" indent="-342900" algn="l" rtl="0">
              <a:spcBef>
                <a:spcPts val="0"/>
              </a:spcBef>
              <a:spcAft>
                <a:spcPts val="0"/>
              </a:spcAft>
              <a:buSzPts val="1800"/>
              <a:buChar char="-"/>
            </a:pPr>
            <a:r>
              <a:rPr lang="ko"/>
              <a:t>대부분의 개발자 프로필에 깃허브 프로필을 공개</a:t>
            </a:r>
            <a:endParaRPr/>
          </a:p>
          <a:p>
            <a:pPr marL="457200" lvl="0" indent="-342900" algn="l" rtl="0">
              <a:spcBef>
                <a:spcPts val="0"/>
              </a:spcBef>
              <a:spcAft>
                <a:spcPts val="0"/>
              </a:spcAft>
              <a:buSzPts val="1800"/>
              <a:buChar char="-"/>
            </a:pPr>
            <a:r>
              <a:rPr lang="ko"/>
              <a:t>해당 깃허브를 방문해서 개발자가 어떻게 코딩을 하는지 등을 간접적으로 확인</a:t>
            </a:r>
            <a:endParaRPr/>
          </a:p>
        </p:txBody>
      </p:sp>
    </p:spTree>
    <p:extLst>
      <p:ext uri="{BB962C8B-B14F-4D97-AF65-F5344CB8AC3E}">
        <p14:creationId xmlns:p14="http://schemas.microsoft.com/office/powerpoint/2010/main" val="1548011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15;p40">
            <a:extLst>
              <a:ext uri="{FF2B5EF4-FFF2-40B4-BE49-F238E27FC236}">
                <a16:creationId xmlns:a16="http://schemas.microsoft.com/office/drawing/2014/main" id="{CBF2E183-AE42-7B82-B5EC-BBF90788333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깃 허브</a:t>
            </a:r>
            <a:endParaRPr dirty="0"/>
          </a:p>
        </p:txBody>
      </p:sp>
      <p:sp>
        <p:nvSpPr>
          <p:cNvPr id="4" name="Google Shape;216;p40">
            <a:extLst>
              <a:ext uri="{FF2B5EF4-FFF2-40B4-BE49-F238E27FC236}">
                <a16:creationId xmlns:a16="http://schemas.microsoft.com/office/drawing/2014/main" id="{65E1C99F-34E9-8FC2-CCE5-1EC249EDC0D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ko" dirty="0"/>
              <a:t>유명 프로젝트의 소스 코드를 볼 수 있고 참여할수 있음(오픈 소스)</a:t>
            </a:r>
            <a:endParaRPr dirty="0"/>
          </a:p>
          <a:p>
            <a:pPr marL="457200" lvl="0" indent="-342900" algn="l" rtl="0">
              <a:spcBef>
                <a:spcPts val="0"/>
              </a:spcBef>
              <a:spcAft>
                <a:spcPts val="0"/>
              </a:spcAft>
              <a:buSzPts val="1800"/>
              <a:buChar char="-"/>
            </a:pPr>
            <a:r>
              <a:rPr lang="ko" dirty="0"/>
              <a:t>네트워킹 형성</a:t>
            </a:r>
            <a:endParaRPr dirty="0"/>
          </a:p>
          <a:p>
            <a:pPr marL="457200" lvl="0" indent="-342900" algn="l" rtl="0">
              <a:spcBef>
                <a:spcPts val="0"/>
              </a:spcBef>
              <a:spcAft>
                <a:spcPts val="0"/>
              </a:spcAft>
              <a:buSzPts val="1800"/>
              <a:buChar char="-"/>
            </a:pPr>
            <a:r>
              <a:rPr lang="ko" dirty="0"/>
              <a:t>남의 소스코드를 보면서 나의 프로그래밍 능력도 레벨업!</a:t>
            </a:r>
            <a:endParaRPr dirty="0"/>
          </a:p>
          <a:p>
            <a:pPr marL="457200" lvl="0" indent="-342900" algn="l" rtl="0">
              <a:spcBef>
                <a:spcPts val="0"/>
              </a:spcBef>
              <a:spcAft>
                <a:spcPts val="0"/>
              </a:spcAft>
              <a:buSzPts val="1800"/>
              <a:buChar char="-"/>
            </a:pPr>
            <a:r>
              <a:rPr lang="ko" dirty="0"/>
              <a:t>특정 언어를 중심으로 검색</a:t>
            </a:r>
            <a:endParaRPr dirty="0"/>
          </a:p>
          <a:p>
            <a:pPr marL="457200" lvl="0" indent="-342900" algn="l" rtl="0">
              <a:spcBef>
                <a:spcPts val="0"/>
              </a:spcBef>
              <a:spcAft>
                <a:spcPts val="0"/>
              </a:spcAft>
              <a:buSzPts val="1800"/>
              <a:buChar char="-"/>
            </a:pPr>
            <a:r>
              <a:rPr lang="ko" dirty="0"/>
              <a:t>주제를 중심으로 검색</a:t>
            </a:r>
            <a:endParaRPr dirty="0"/>
          </a:p>
          <a:p>
            <a:pPr marL="457200" lvl="0" indent="-342900" algn="l" rtl="0">
              <a:spcBef>
                <a:spcPts val="0"/>
              </a:spcBef>
              <a:spcAft>
                <a:spcPts val="0"/>
              </a:spcAft>
              <a:buSzPts val="1800"/>
              <a:buChar char="-"/>
            </a:pPr>
            <a:r>
              <a:rPr lang="ko" dirty="0"/>
              <a:t>다수의 템플릿도 존재, 생산성 증가</a:t>
            </a:r>
            <a:endParaRPr dirty="0"/>
          </a:p>
          <a:p>
            <a:pPr marL="0" lvl="0" indent="0" algn="l" rtl="0">
              <a:spcBef>
                <a:spcPts val="1200"/>
              </a:spcBef>
              <a:spcAft>
                <a:spcPts val="1200"/>
              </a:spcAft>
              <a:buNone/>
            </a:pPr>
            <a:r>
              <a:rPr lang="ko" dirty="0"/>
              <a:t> 코파일럿 - 인공지능이 코딩</a:t>
            </a:r>
            <a:endParaRPr dirty="0"/>
          </a:p>
        </p:txBody>
      </p:sp>
    </p:spTree>
    <p:extLst>
      <p:ext uri="{BB962C8B-B14F-4D97-AF65-F5344CB8AC3E}">
        <p14:creationId xmlns:p14="http://schemas.microsoft.com/office/powerpoint/2010/main" val="1673762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41">
            <a:extLst>
              <a:ext uri="{FF2B5EF4-FFF2-40B4-BE49-F238E27FC236}">
                <a16:creationId xmlns:a16="http://schemas.microsoft.com/office/drawing/2014/main" id="{45D1D819-75A0-706C-AC2A-AC810DE4113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취직을 하기 위해 준비해야 하는것들</a:t>
            </a:r>
            <a:endParaRPr/>
          </a:p>
        </p:txBody>
      </p:sp>
      <p:sp>
        <p:nvSpPr>
          <p:cNvPr id="3" name="Google Shape;222;p41">
            <a:extLst>
              <a:ext uri="{FF2B5EF4-FFF2-40B4-BE49-F238E27FC236}">
                <a16:creationId xmlns:a16="http://schemas.microsoft.com/office/drawing/2014/main" id="{74075987-C5E8-FEDC-A879-B9FBEFAE748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서류</a:t>
            </a:r>
            <a:endParaRPr/>
          </a:p>
          <a:p>
            <a:pPr marL="0" lvl="0" indent="0" algn="l" rtl="0">
              <a:spcBef>
                <a:spcPts val="1200"/>
              </a:spcBef>
              <a:spcAft>
                <a:spcPts val="0"/>
              </a:spcAft>
              <a:buNone/>
            </a:pPr>
            <a:r>
              <a:rPr lang="ko"/>
              <a:t>코딩테스트</a:t>
            </a:r>
            <a:endParaRPr/>
          </a:p>
          <a:p>
            <a:pPr marL="0" lvl="0" indent="0" algn="l" rtl="0">
              <a:spcBef>
                <a:spcPts val="1200"/>
              </a:spcBef>
              <a:spcAft>
                <a:spcPts val="0"/>
              </a:spcAft>
              <a:buNone/>
            </a:pPr>
            <a:r>
              <a:rPr lang="ko"/>
              <a:t>면접</a:t>
            </a:r>
            <a:endParaRPr/>
          </a:p>
          <a:p>
            <a:pPr marL="0" lvl="0" indent="0" algn="l" rtl="0">
              <a:spcBef>
                <a:spcPts val="1200"/>
              </a:spcBef>
              <a:spcAft>
                <a:spcPts val="1200"/>
              </a:spcAft>
              <a:buNone/>
            </a:pPr>
            <a:r>
              <a:rPr lang="ko"/>
              <a:t>기술면접</a:t>
            </a:r>
            <a:endParaRPr/>
          </a:p>
        </p:txBody>
      </p:sp>
    </p:spTree>
    <p:extLst>
      <p:ext uri="{BB962C8B-B14F-4D97-AF65-F5344CB8AC3E}">
        <p14:creationId xmlns:p14="http://schemas.microsoft.com/office/powerpoint/2010/main" val="302348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6;p15">
            <a:extLst>
              <a:ext uri="{FF2B5EF4-FFF2-40B4-BE49-F238E27FC236}">
                <a16:creationId xmlns:a16="http://schemas.microsoft.com/office/drawing/2014/main" id="{2BC765B9-EEA1-9141-3508-B0BF332C519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개발 종목</a:t>
            </a:r>
            <a:endParaRPr dirty="0"/>
          </a:p>
        </p:txBody>
      </p:sp>
      <p:sp>
        <p:nvSpPr>
          <p:cNvPr id="5" name="Google Shape;67;p15">
            <a:extLst>
              <a:ext uri="{FF2B5EF4-FFF2-40B4-BE49-F238E27FC236}">
                <a16:creationId xmlns:a16="http://schemas.microsoft.com/office/drawing/2014/main" id="{6BDAF01D-CFDE-3EE4-29ED-C14AAB5E3E4B}"/>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dirty="0"/>
              <a:t>-웹 어플리케이션(프론트엔드, 백엔드, 풀스택)</a:t>
            </a:r>
            <a:endParaRPr dirty="0"/>
          </a:p>
          <a:p>
            <a:pPr marL="0" lvl="0" indent="0" algn="l" rtl="0">
              <a:spcBef>
                <a:spcPts val="1200"/>
              </a:spcBef>
              <a:spcAft>
                <a:spcPts val="0"/>
              </a:spcAft>
              <a:buNone/>
            </a:pPr>
            <a:r>
              <a:rPr lang="ko" dirty="0"/>
              <a:t>-응용프로그램(윈도우,맥)</a:t>
            </a:r>
            <a:endParaRPr dirty="0"/>
          </a:p>
          <a:p>
            <a:pPr marL="0" lvl="0" indent="0" algn="l" rtl="0">
              <a:spcBef>
                <a:spcPts val="1200"/>
              </a:spcBef>
              <a:spcAft>
                <a:spcPts val="0"/>
              </a:spcAft>
              <a:buNone/>
            </a:pPr>
            <a:r>
              <a:rPr lang="ko" dirty="0"/>
              <a:t>-임베디드 소프트웨어(하드웨어 드라이버, 핸드폰 보안)</a:t>
            </a:r>
            <a:endParaRPr dirty="0"/>
          </a:p>
          <a:p>
            <a:pPr marL="0" lvl="0" indent="0" algn="l" rtl="0">
              <a:spcBef>
                <a:spcPts val="1200"/>
              </a:spcBef>
              <a:spcAft>
                <a:spcPts val="0"/>
              </a:spcAft>
              <a:buNone/>
            </a:pPr>
            <a:r>
              <a:rPr lang="ko" dirty="0"/>
              <a:t>-인공지능(데이터 분석, 엔진, 서비스 개발 등등)</a:t>
            </a:r>
            <a:endParaRPr dirty="0"/>
          </a:p>
          <a:p>
            <a:pPr marL="0" lvl="0" indent="0" algn="l" rtl="0">
              <a:spcBef>
                <a:spcPts val="1200"/>
              </a:spcBef>
              <a:spcAft>
                <a:spcPts val="0"/>
              </a:spcAft>
              <a:buNone/>
            </a:pPr>
            <a:r>
              <a:rPr lang="ko" dirty="0"/>
              <a:t>-모바일 어플리케이션</a:t>
            </a:r>
            <a:endParaRPr dirty="0"/>
          </a:p>
          <a:p>
            <a:pPr marL="0" lvl="0" indent="0" algn="l" rtl="0">
              <a:spcBef>
                <a:spcPts val="1200"/>
              </a:spcBef>
              <a:spcAft>
                <a:spcPts val="0"/>
              </a:spcAft>
              <a:buNone/>
            </a:pPr>
            <a:r>
              <a:rPr lang="ko" dirty="0"/>
              <a:t>	- 안드로이드,IOS</a:t>
            </a:r>
            <a:endParaRPr dirty="0"/>
          </a:p>
          <a:p>
            <a:pPr marL="0" lvl="0" indent="0" algn="l" rtl="0">
              <a:spcBef>
                <a:spcPts val="1200"/>
              </a:spcBef>
              <a:spcAft>
                <a:spcPts val="1200"/>
              </a:spcAft>
              <a:buNone/>
            </a:pPr>
            <a:r>
              <a:rPr lang="ko" dirty="0"/>
              <a:t>-게임(온라인, 콘솔 등등)</a:t>
            </a:r>
            <a:endParaRPr dirty="0"/>
          </a:p>
        </p:txBody>
      </p:sp>
    </p:spTree>
    <p:extLst>
      <p:ext uri="{BB962C8B-B14F-4D97-AF65-F5344CB8AC3E}">
        <p14:creationId xmlns:p14="http://schemas.microsoft.com/office/powerpoint/2010/main" val="1155464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7;p42">
            <a:extLst>
              <a:ext uri="{FF2B5EF4-FFF2-40B4-BE49-F238E27FC236}">
                <a16:creationId xmlns:a16="http://schemas.microsoft.com/office/drawing/2014/main" id="{DC599B9F-526A-3896-1758-56899EEF1B3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코딩테스트</a:t>
            </a:r>
            <a:endParaRPr dirty="0"/>
          </a:p>
        </p:txBody>
      </p:sp>
      <p:sp>
        <p:nvSpPr>
          <p:cNvPr id="3" name="Google Shape;228;p42">
            <a:extLst>
              <a:ext uri="{FF2B5EF4-FFF2-40B4-BE49-F238E27FC236}">
                <a16:creationId xmlns:a16="http://schemas.microsoft.com/office/drawing/2014/main" id="{FD46B931-1EF7-E67A-61EE-221F00FA3F90}"/>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기초실력 평가</a:t>
            </a:r>
            <a:endParaRPr/>
          </a:p>
          <a:p>
            <a:pPr marL="457200" lvl="0" indent="-342900" algn="l" rtl="0">
              <a:spcBef>
                <a:spcPts val="0"/>
              </a:spcBef>
              <a:spcAft>
                <a:spcPts val="0"/>
              </a:spcAft>
              <a:buSzPts val="1800"/>
              <a:buChar char="-"/>
            </a:pPr>
            <a:r>
              <a:rPr lang="ko"/>
              <a:t>백준, 프로그래머스 등등</a:t>
            </a:r>
            <a:endParaRPr/>
          </a:p>
          <a:p>
            <a:pPr marL="457200" lvl="0" indent="-342900" algn="l" rtl="0">
              <a:spcBef>
                <a:spcPts val="0"/>
              </a:spcBef>
              <a:spcAft>
                <a:spcPts val="0"/>
              </a:spcAft>
              <a:buSzPts val="1800"/>
              <a:buChar char="-"/>
            </a:pPr>
            <a:r>
              <a:rPr lang="ko"/>
              <a:t>연습!연습!</a:t>
            </a:r>
            <a:endParaRPr/>
          </a:p>
          <a:p>
            <a:pPr marL="457200" lvl="0" indent="-342900" algn="l" rtl="0">
              <a:spcBef>
                <a:spcPts val="0"/>
              </a:spcBef>
              <a:spcAft>
                <a:spcPts val="0"/>
              </a:spcAft>
              <a:buSzPts val="1800"/>
              <a:buChar char="-"/>
            </a:pPr>
            <a:r>
              <a:rPr lang="ko"/>
              <a:t>수학 문제 풀듯이 연습 또 연습!</a:t>
            </a:r>
            <a:endParaRPr/>
          </a:p>
          <a:p>
            <a:pPr marL="457200" lvl="0" indent="-342900" algn="l" rtl="0">
              <a:spcBef>
                <a:spcPts val="0"/>
              </a:spcBef>
              <a:spcAft>
                <a:spcPts val="0"/>
              </a:spcAft>
              <a:buSzPts val="1800"/>
              <a:buChar char="-"/>
            </a:pPr>
            <a:r>
              <a:rPr lang="ko"/>
              <a:t>주언어로! (회사 기술스택에 맞게)</a:t>
            </a:r>
            <a:endParaRPr/>
          </a:p>
        </p:txBody>
      </p:sp>
    </p:spTree>
    <p:extLst>
      <p:ext uri="{BB962C8B-B14F-4D97-AF65-F5344CB8AC3E}">
        <p14:creationId xmlns:p14="http://schemas.microsoft.com/office/powerpoint/2010/main" val="219470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3;p43">
            <a:extLst>
              <a:ext uri="{FF2B5EF4-FFF2-40B4-BE49-F238E27FC236}">
                <a16:creationId xmlns:a16="http://schemas.microsoft.com/office/drawing/2014/main" id="{AA9AF17A-3908-A58E-558B-08086D617EA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기술 면접</a:t>
            </a:r>
            <a:endParaRPr dirty="0"/>
          </a:p>
        </p:txBody>
      </p:sp>
      <p:sp>
        <p:nvSpPr>
          <p:cNvPr id="3" name="Google Shape;234;p43">
            <a:extLst>
              <a:ext uri="{FF2B5EF4-FFF2-40B4-BE49-F238E27FC236}">
                <a16:creationId xmlns:a16="http://schemas.microsoft.com/office/drawing/2014/main" id="{9D5E2026-3610-AA96-287B-298CBFE4410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실제 구현 능력과 기술을 알고 있는지 평가하는 단계!</a:t>
            </a:r>
            <a:endParaRPr/>
          </a:p>
          <a:p>
            <a:pPr marL="457200" lvl="0" indent="-342900" algn="l" rtl="0">
              <a:spcBef>
                <a:spcPts val="1200"/>
              </a:spcBef>
              <a:spcAft>
                <a:spcPts val="0"/>
              </a:spcAft>
              <a:buSzPts val="1800"/>
              <a:buChar char="-"/>
            </a:pPr>
            <a:r>
              <a:rPr lang="ko"/>
              <a:t>지식 테스트</a:t>
            </a:r>
            <a:endParaRPr/>
          </a:p>
          <a:p>
            <a:pPr marL="457200" lvl="0" indent="-342900" algn="l" rtl="0">
              <a:spcBef>
                <a:spcPts val="0"/>
              </a:spcBef>
              <a:spcAft>
                <a:spcPts val="0"/>
              </a:spcAft>
              <a:buSzPts val="1800"/>
              <a:buChar char="-"/>
            </a:pPr>
            <a:r>
              <a:rPr lang="ko"/>
              <a:t>HTTP 에 대해서 설명하세요. RAM에 대해서 설명하세요</a:t>
            </a:r>
            <a:endParaRPr/>
          </a:p>
          <a:p>
            <a:pPr marL="457200" lvl="0" indent="-342900" algn="l" rtl="0">
              <a:spcBef>
                <a:spcPts val="0"/>
              </a:spcBef>
              <a:spcAft>
                <a:spcPts val="0"/>
              </a:spcAft>
              <a:buSzPts val="1800"/>
              <a:buChar char="-"/>
            </a:pPr>
            <a:r>
              <a:rPr lang="ko"/>
              <a:t>구현능력 테스트</a:t>
            </a:r>
            <a:endParaRPr/>
          </a:p>
          <a:p>
            <a:pPr marL="457200" lvl="0" indent="-342900" algn="l" rtl="0">
              <a:spcBef>
                <a:spcPts val="0"/>
              </a:spcBef>
              <a:spcAft>
                <a:spcPts val="0"/>
              </a:spcAft>
              <a:buSzPts val="1800"/>
              <a:buChar char="-"/>
            </a:pPr>
            <a:r>
              <a:rPr lang="ko"/>
              <a:t>과제, 일주일 안에 특정 기능 구현하고 제출해주세요</a:t>
            </a:r>
            <a:endParaRPr/>
          </a:p>
          <a:p>
            <a:pPr marL="457200" lvl="0" indent="-342900" algn="l" rtl="0">
              <a:spcBef>
                <a:spcPts val="0"/>
              </a:spcBef>
              <a:spcAft>
                <a:spcPts val="0"/>
              </a:spcAft>
              <a:buSzPts val="1800"/>
              <a:buChar char="-"/>
            </a:pPr>
            <a:r>
              <a:rPr lang="ko"/>
              <a:t>포트폴리오 체크</a:t>
            </a:r>
            <a:endParaRPr/>
          </a:p>
        </p:txBody>
      </p:sp>
    </p:spTree>
    <p:extLst>
      <p:ext uri="{BB962C8B-B14F-4D97-AF65-F5344CB8AC3E}">
        <p14:creationId xmlns:p14="http://schemas.microsoft.com/office/powerpoint/2010/main" val="4154913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9;p44">
            <a:extLst>
              <a:ext uri="{FF2B5EF4-FFF2-40B4-BE49-F238E27FC236}">
                <a16:creationId xmlns:a16="http://schemas.microsoft.com/office/drawing/2014/main" id="{9E172658-87A1-85D8-70A0-BB1844800CB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포트폴리오의 중요성</a:t>
            </a:r>
            <a:endParaRPr dirty="0"/>
          </a:p>
        </p:txBody>
      </p:sp>
      <p:sp>
        <p:nvSpPr>
          <p:cNvPr id="3" name="Google Shape;240;p44">
            <a:extLst>
              <a:ext uri="{FF2B5EF4-FFF2-40B4-BE49-F238E27FC236}">
                <a16:creationId xmlns:a16="http://schemas.microsoft.com/office/drawing/2014/main" id="{911A3F37-2166-2E40-BA8C-F0CB26B872A4}"/>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포트폴리오가 괜찮으면</a:t>
            </a:r>
            <a:endParaRPr/>
          </a:p>
          <a:p>
            <a:pPr marL="457200" lvl="0" indent="-342900" algn="l" rtl="0">
              <a:spcBef>
                <a:spcPts val="1200"/>
              </a:spcBef>
              <a:spcAft>
                <a:spcPts val="0"/>
              </a:spcAft>
              <a:buSzPts val="1800"/>
              <a:buChar char="-"/>
            </a:pPr>
            <a:r>
              <a:rPr lang="ko"/>
              <a:t>질문은 포트폴리오 중심으로 이루어짐</a:t>
            </a:r>
            <a:endParaRPr/>
          </a:p>
          <a:p>
            <a:pPr marL="457200" lvl="0" indent="-342900" algn="l" rtl="0">
              <a:spcBef>
                <a:spcPts val="0"/>
              </a:spcBef>
              <a:spcAft>
                <a:spcPts val="0"/>
              </a:spcAft>
              <a:buSzPts val="1800"/>
              <a:buChar char="-"/>
            </a:pPr>
            <a:r>
              <a:rPr lang="ko"/>
              <a:t>내가 중심이 되어서 기술면접을 이끌어 갈 수 있음</a:t>
            </a:r>
            <a:endParaRPr/>
          </a:p>
          <a:p>
            <a:pPr marL="457200" lvl="0" indent="-342900" algn="l" rtl="0">
              <a:spcBef>
                <a:spcPts val="0"/>
              </a:spcBef>
              <a:spcAft>
                <a:spcPts val="0"/>
              </a:spcAft>
              <a:buSzPts val="1800"/>
              <a:buChar char="-"/>
            </a:pPr>
            <a:r>
              <a:rPr lang="ko"/>
              <a:t>내가 다 아는 내용이 질문 들어옴</a:t>
            </a:r>
            <a:endParaRPr/>
          </a:p>
          <a:p>
            <a:pPr marL="0" lvl="0" indent="0" algn="l" rtl="0">
              <a:spcBef>
                <a:spcPts val="1200"/>
              </a:spcBef>
              <a:spcAft>
                <a:spcPts val="0"/>
              </a:spcAft>
              <a:buNone/>
            </a:pPr>
            <a:r>
              <a:rPr lang="ko"/>
              <a:t>아니라면</a:t>
            </a:r>
            <a:endParaRPr/>
          </a:p>
          <a:p>
            <a:pPr marL="457200" lvl="0" indent="-342900" algn="l" rtl="0">
              <a:spcBef>
                <a:spcPts val="1200"/>
              </a:spcBef>
              <a:spcAft>
                <a:spcPts val="0"/>
              </a:spcAft>
              <a:buSzPts val="1800"/>
              <a:buChar char="-"/>
            </a:pPr>
            <a:r>
              <a:rPr lang="ko"/>
              <a:t>심사위원 중심으로</a:t>
            </a:r>
            <a:endParaRPr/>
          </a:p>
        </p:txBody>
      </p:sp>
    </p:spTree>
    <p:extLst>
      <p:ext uri="{BB962C8B-B14F-4D97-AF65-F5344CB8AC3E}">
        <p14:creationId xmlns:p14="http://schemas.microsoft.com/office/powerpoint/2010/main" val="3363647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5;p45">
            <a:extLst>
              <a:ext uri="{FF2B5EF4-FFF2-40B4-BE49-F238E27FC236}">
                <a16:creationId xmlns:a16="http://schemas.microsoft.com/office/drawing/2014/main" id="{9CC9A640-0F3E-07FC-EC28-F273AFCB3A9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비전공자라면</a:t>
            </a:r>
            <a:endParaRPr dirty="0"/>
          </a:p>
        </p:txBody>
      </p:sp>
      <p:sp>
        <p:nvSpPr>
          <p:cNvPr id="3" name="Google Shape;246;p45">
            <a:extLst>
              <a:ext uri="{FF2B5EF4-FFF2-40B4-BE49-F238E27FC236}">
                <a16:creationId xmlns:a16="http://schemas.microsoft.com/office/drawing/2014/main" id="{79B06689-AD72-71C5-DBC5-C6973905CC6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모두가 SI(외주) 업체를 생각하지만</a:t>
            </a:r>
            <a:endParaRPr/>
          </a:p>
          <a:p>
            <a:pPr marL="0" lvl="0" indent="0" algn="l" rtl="0">
              <a:spcBef>
                <a:spcPts val="1200"/>
              </a:spcBef>
              <a:spcAft>
                <a:spcPts val="0"/>
              </a:spcAft>
              <a:buNone/>
            </a:pPr>
            <a:r>
              <a:rPr lang="ko"/>
              <a:t>솔루션 업체가 의외로 괜찮을지도(본인의 이전 직무를 살려서)</a:t>
            </a:r>
            <a:endParaRPr/>
          </a:p>
          <a:p>
            <a:pPr marL="0" lvl="0" indent="0" algn="l" rtl="0">
              <a:spcBef>
                <a:spcPts val="1200"/>
              </a:spcBef>
              <a:spcAft>
                <a:spcPts val="0"/>
              </a:spcAft>
              <a:buNone/>
            </a:pPr>
            <a:endParaRPr/>
          </a:p>
          <a:p>
            <a:pPr marL="0" lvl="0" indent="0" algn="l" rtl="0">
              <a:spcBef>
                <a:spcPts val="1200"/>
              </a:spcBef>
              <a:spcAft>
                <a:spcPts val="0"/>
              </a:spcAft>
              <a:buNone/>
            </a:pPr>
            <a:r>
              <a:rPr lang="ko"/>
              <a:t>컴퓨터 또는 프로그래밍에 관심을 가지고 있다는 점이 들어나야</a:t>
            </a:r>
            <a:endParaRPr/>
          </a:p>
          <a:p>
            <a:pPr marL="0" lvl="0" indent="0" algn="l" rtl="0">
              <a:spcBef>
                <a:spcPts val="1200"/>
              </a:spcBef>
              <a:spcAft>
                <a:spcPts val="1200"/>
              </a:spcAft>
              <a:buNone/>
            </a:pPr>
            <a:r>
              <a:rPr lang="ko"/>
              <a:t>(자격증 획등, 방통대 입학, 스터디 지속적인 활동)</a:t>
            </a:r>
            <a:endParaRPr/>
          </a:p>
        </p:txBody>
      </p:sp>
    </p:spTree>
    <p:extLst>
      <p:ext uri="{BB962C8B-B14F-4D97-AF65-F5344CB8AC3E}">
        <p14:creationId xmlns:p14="http://schemas.microsoft.com/office/powerpoint/2010/main" val="2538763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1;p46">
            <a:extLst>
              <a:ext uri="{FF2B5EF4-FFF2-40B4-BE49-F238E27FC236}">
                <a16:creationId xmlns:a16="http://schemas.microsoft.com/office/drawing/2014/main" id="{521944A7-A6D2-B764-11DC-6D5F7F8CFDC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궁금한 건</a:t>
            </a:r>
            <a:endParaRPr/>
          </a:p>
        </p:txBody>
      </p:sp>
      <p:sp>
        <p:nvSpPr>
          <p:cNvPr id="3" name="Google Shape;252;p46">
            <a:extLst>
              <a:ext uri="{FF2B5EF4-FFF2-40B4-BE49-F238E27FC236}">
                <a16:creationId xmlns:a16="http://schemas.microsoft.com/office/drawing/2014/main" id="{10BB4641-B765-7A07-29A0-BE6268A9D0C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우선 구글링을 통해서</a:t>
            </a:r>
            <a:endParaRPr/>
          </a:p>
          <a:p>
            <a:pPr marL="0" lvl="0" indent="0" algn="l" rtl="0">
              <a:spcBef>
                <a:spcPts val="1200"/>
              </a:spcBef>
              <a:spcAft>
                <a:spcPts val="0"/>
              </a:spcAft>
              <a:buNone/>
            </a:pPr>
            <a:r>
              <a:rPr lang="ko"/>
              <a:t>스택오버플로우(</a:t>
            </a:r>
            <a:r>
              <a:rPr lang="ko" u="sng">
                <a:solidFill>
                  <a:schemeClr val="hlink"/>
                </a:solidFill>
                <a:hlinkClick r:id="rId2"/>
              </a:rPr>
              <a:t>https://stackoverflow.com/</a:t>
            </a:r>
            <a:r>
              <a:rPr lang="ko"/>
              <a:t>)</a:t>
            </a:r>
            <a:endParaRPr/>
          </a:p>
          <a:p>
            <a:pPr marL="0" lvl="0" indent="0" algn="l" rtl="0">
              <a:spcBef>
                <a:spcPts val="1200"/>
              </a:spcBef>
              <a:spcAft>
                <a:spcPts val="1200"/>
              </a:spcAft>
              <a:buNone/>
            </a:pPr>
            <a:endParaRPr/>
          </a:p>
        </p:txBody>
      </p:sp>
    </p:spTree>
    <p:extLst>
      <p:ext uri="{BB962C8B-B14F-4D97-AF65-F5344CB8AC3E}">
        <p14:creationId xmlns:p14="http://schemas.microsoft.com/office/powerpoint/2010/main" val="1546517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7;p47">
            <a:extLst>
              <a:ext uri="{FF2B5EF4-FFF2-40B4-BE49-F238E27FC236}">
                <a16:creationId xmlns:a16="http://schemas.microsoft.com/office/drawing/2014/main" id="{1349653C-2F7A-F179-3878-34460A2C86D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의도적인 수련</a:t>
            </a:r>
            <a:endParaRPr/>
          </a:p>
        </p:txBody>
      </p:sp>
      <p:sp>
        <p:nvSpPr>
          <p:cNvPr id="3" name="Google Shape;258;p47">
            <a:extLst>
              <a:ext uri="{FF2B5EF4-FFF2-40B4-BE49-F238E27FC236}">
                <a16:creationId xmlns:a16="http://schemas.microsoft.com/office/drawing/2014/main" id="{7DCCF73B-EDB1-69AD-9B0A-7B0E6434F5B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반복적으로 같은 코드를 이해가 될 때 까지</a:t>
            </a:r>
            <a:endParaRPr/>
          </a:p>
          <a:p>
            <a:pPr marL="0" lvl="0" indent="0" algn="l" rtl="0">
              <a:spcBef>
                <a:spcPts val="1200"/>
              </a:spcBef>
              <a:spcAft>
                <a:spcPts val="0"/>
              </a:spcAft>
              <a:buNone/>
            </a:pPr>
            <a:r>
              <a:rPr lang="ko"/>
              <a:t> ex) 웹 페이지 만들기</a:t>
            </a:r>
            <a:endParaRPr/>
          </a:p>
          <a:p>
            <a:pPr marL="457200" lvl="0" indent="-342900" algn="l" rtl="0">
              <a:spcBef>
                <a:spcPts val="1200"/>
              </a:spcBef>
              <a:spcAft>
                <a:spcPts val="0"/>
              </a:spcAft>
              <a:buSzPts val="1800"/>
              <a:buChar char="-"/>
            </a:pPr>
            <a:r>
              <a:rPr lang="ko"/>
              <a:t>책 또는 다른 소스코드 보고 따라치기</a:t>
            </a:r>
            <a:endParaRPr/>
          </a:p>
          <a:p>
            <a:pPr marL="457200" lvl="0" indent="-342900" algn="l" rtl="0">
              <a:spcBef>
                <a:spcPts val="0"/>
              </a:spcBef>
              <a:spcAft>
                <a:spcPts val="0"/>
              </a:spcAft>
              <a:buSzPts val="1800"/>
              <a:buChar char="-"/>
            </a:pPr>
            <a:r>
              <a:rPr lang="ko"/>
              <a:t>책 보지 않고 작성(막히는 부분, 다시 공부)</a:t>
            </a:r>
            <a:endParaRPr/>
          </a:p>
          <a:p>
            <a:pPr marL="457200" lvl="0" indent="-342900" algn="l" rtl="0">
              <a:spcBef>
                <a:spcPts val="0"/>
              </a:spcBef>
              <a:spcAft>
                <a:spcPts val="0"/>
              </a:spcAft>
              <a:buSzPts val="1800"/>
              <a:buChar char="-"/>
            </a:pPr>
            <a:r>
              <a:rPr lang="ko"/>
              <a:t>익혀질 때 까지…</a:t>
            </a:r>
            <a:endParaRPr/>
          </a:p>
          <a:p>
            <a:pPr marL="457200" lvl="0" indent="-342900" algn="l" rtl="0">
              <a:spcBef>
                <a:spcPts val="0"/>
              </a:spcBef>
              <a:spcAft>
                <a:spcPts val="0"/>
              </a:spcAft>
              <a:buSzPts val="1800"/>
              <a:buChar char="-"/>
            </a:pPr>
            <a:r>
              <a:rPr lang="ko"/>
              <a:t>내가 아는 한도내에서 개선하기</a:t>
            </a:r>
            <a:endParaRPr/>
          </a:p>
        </p:txBody>
      </p:sp>
    </p:spTree>
    <p:extLst>
      <p:ext uri="{BB962C8B-B14F-4D97-AF65-F5344CB8AC3E}">
        <p14:creationId xmlns:p14="http://schemas.microsoft.com/office/powerpoint/2010/main" val="526751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3;p48">
            <a:extLst>
              <a:ext uri="{FF2B5EF4-FFF2-40B4-BE49-F238E27FC236}">
                <a16:creationId xmlns:a16="http://schemas.microsoft.com/office/drawing/2014/main" id="{9111AC13-5D33-E830-E206-FD63A3E5922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개발자 마인드 과제</a:t>
            </a:r>
            <a:endParaRPr dirty="0"/>
          </a:p>
        </p:txBody>
      </p:sp>
      <p:sp>
        <p:nvSpPr>
          <p:cNvPr id="3" name="Google Shape;264;p48">
            <a:extLst>
              <a:ext uri="{FF2B5EF4-FFF2-40B4-BE49-F238E27FC236}">
                <a16:creationId xmlns:a16="http://schemas.microsoft.com/office/drawing/2014/main" id="{D138C022-EE06-F020-7BFE-E8862DB779B4}"/>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ko"/>
              <a:t>어떤 문제를 해결하고 싶으신가요?(어떤 프로그램을 만들어보고 싶으신가요?)</a:t>
            </a:r>
            <a:endParaRPr/>
          </a:p>
          <a:p>
            <a:pPr marL="457200" lvl="0" indent="-342900" algn="l" rtl="0">
              <a:spcBef>
                <a:spcPts val="0"/>
              </a:spcBef>
              <a:spcAft>
                <a:spcPts val="0"/>
              </a:spcAft>
              <a:buSzPts val="1800"/>
              <a:buAutoNum type="arabicPeriod"/>
            </a:pPr>
            <a:r>
              <a:rPr lang="ko"/>
              <a:t>프로그램을 정했다면 해당 프로그램을 개발하기 위해서 필요한 기술스택을 찾아서 작성해보세요</a:t>
            </a:r>
            <a:endParaRPr/>
          </a:p>
          <a:p>
            <a:pPr marL="457200" lvl="0" indent="-342900" algn="l" rtl="0">
              <a:spcBef>
                <a:spcPts val="0"/>
              </a:spcBef>
              <a:spcAft>
                <a:spcPts val="0"/>
              </a:spcAft>
              <a:buSzPts val="1800"/>
              <a:buAutoNum type="arabicPeriod"/>
            </a:pPr>
            <a:r>
              <a:rPr lang="ko"/>
              <a:t>MS AI스쿨을 통해 학습 하고 싶으신걸(구체적으로)작성해주세요</a:t>
            </a:r>
            <a:endParaRPr/>
          </a:p>
          <a:p>
            <a:pPr marL="457200" lvl="0" indent="-342900" algn="l" rtl="0">
              <a:spcBef>
                <a:spcPts val="0"/>
              </a:spcBef>
              <a:spcAft>
                <a:spcPts val="0"/>
              </a:spcAft>
              <a:buSzPts val="1800"/>
              <a:buAutoNum type="arabicPeriod"/>
            </a:pPr>
            <a:r>
              <a:rPr lang="ko"/>
              <a:t>학습이 완료됐다는 걸 알 수 있게 질문을 작성해보세요</a:t>
            </a:r>
            <a:endParaRPr/>
          </a:p>
        </p:txBody>
      </p:sp>
    </p:spTree>
    <p:extLst>
      <p:ext uri="{BB962C8B-B14F-4D97-AF65-F5344CB8AC3E}">
        <p14:creationId xmlns:p14="http://schemas.microsoft.com/office/powerpoint/2010/main" val="3884101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p49">
            <a:extLst>
              <a:ext uri="{FF2B5EF4-FFF2-40B4-BE49-F238E27FC236}">
                <a16:creationId xmlns:a16="http://schemas.microsoft.com/office/drawing/2014/main" id="{88635B24-230E-C047-C995-DAEAF9FEB00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과제</a:t>
            </a:r>
            <a:endParaRPr dirty="0"/>
          </a:p>
        </p:txBody>
      </p:sp>
      <p:sp>
        <p:nvSpPr>
          <p:cNvPr id="3" name="Google Shape;270;p49">
            <a:extLst>
              <a:ext uri="{FF2B5EF4-FFF2-40B4-BE49-F238E27FC236}">
                <a16:creationId xmlns:a16="http://schemas.microsoft.com/office/drawing/2014/main" id="{4437487F-459D-A86D-EF9E-E85974DAB4D4}"/>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25755" algn="l" rtl="0">
              <a:spcBef>
                <a:spcPts val="0"/>
              </a:spcBef>
              <a:spcAft>
                <a:spcPts val="0"/>
              </a:spcAft>
              <a:buSzPct val="100000"/>
              <a:buAutoNum type="arabicPeriod"/>
            </a:pPr>
            <a:r>
              <a:rPr lang="ko"/>
              <a:t>어떤 프로그램을 만들고 싶은지</a:t>
            </a:r>
            <a:endParaRPr/>
          </a:p>
          <a:p>
            <a:pPr marL="457200" lvl="0" indent="-325755" algn="l" rtl="0">
              <a:spcBef>
                <a:spcPts val="0"/>
              </a:spcBef>
              <a:spcAft>
                <a:spcPts val="0"/>
              </a:spcAft>
              <a:buSzPct val="100000"/>
              <a:buChar char="-"/>
            </a:pPr>
            <a:r>
              <a:rPr lang="ko"/>
              <a:t>가정의 식습관과 건강상태를 기반으로 식료품 구입 및 배송부터 환경공학 전공 지식과 연계된 청결,위생(수질, 대기, 가정폐기물) 관리 및 에너지관리</a:t>
            </a:r>
            <a:endParaRPr/>
          </a:p>
          <a:p>
            <a:pPr marL="457200" lvl="0" indent="-325755" algn="l" rtl="0">
              <a:spcBef>
                <a:spcPts val="0"/>
              </a:spcBef>
              <a:spcAft>
                <a:spcPts val="0"/>
              </a:spcAft>
              <a:buSzPct val="100000"/>
              <a:buChar char="-"/>
            </a:pPr>
            <a:r>
              <a:rPr lang="ko"/>
              <a:t>생체신호에 반응하여 사고 직전 혹은 사고시 연결 또는 호출(주변 혹은 상황에 따른 정보검색 및 제공)</a:t>
            </a:r>
            <a:endParaRPr/>
          </a:p>
          <a:p>
            <a:pPr marL="457200" lvl="0" indent="-325755" algn="l" rtl="0">
              <a:spcBef>
                <a:spcPts val="0"/>
              </a:spcBef>
              <a:spcAft>
                <a:spcPts val="0"/>
              </a:spcAft>
              <a:buSzPct val="100000"/>
              <a:buAutoNum type="arabicPeriod"/>
            </a:pPr>
            <a:r>
              <a:rPr lang="ko"/>
              <a:t>필요한 기술 스택</a:t>
            </a:r>
            <a:endParaRPr/>
          </a:p>
          <a:p>
            <a:pPr marL="457200" lvl="0" indent="-325755" algn="l" rtl="0">
              <a:spcBef>
                <a:spcPts val="0"/>
              </a:spcBef>
              <a:spcAft>
                <a:spcPts val="0"/>
              </a:spcAft>
              <a:buSzPct val="100000"/>
              <a:buChar char="-"/>
            </a:pPr>
            <a:r>
              <a:rPr lang="ko"/>
              <a:t>언어: Java, python, swift</a:t>
            </a:r>
            <a:endParaRPr/>
          </a:p>
          <a:p>
            <a:pPr marL="457200" lvl="0" indent="-325755" algn="l" rtl="0">
              <a:spcBef>
                <a:spcPts val="0"/>
              </a:spcBef>
              <a:spcAft>
                <a:spcPts val="0"/>
              </a:spcAft>
              <a:buSzPct val="100000"/>
              <a:buChar char="-"/>
            </a:pPr>
            <a:r>
              <a:rPr lang="ko"/>
              <a:t>데이터: SQL, MapReduce, Apache-Hadoop/Cassandra</a:t>
            </a:r>
            <a:endParaRPr/>
          </a:p>
          <a:p>
            <a:pPr marL="457200" lvl="0" indent="-325755" algn="l" rtl="0">
              <a:spcBef>
                <a:spcPts val="0"/>
              </a:spcBef>
              <a:spcAft>
                <a:spcPts val="0"/>
              </a:spcAft>
              <a:buSzPct val="100000"/>
              <a:buChar char="-"/>
            </a:pPr>
            <a:r>
              <a:rPr lang="ko"/>
              <a:t>react native</a:t>
            </a:r>
            <a:endParaRPr/>
          </a:p>
          <a:p>
            <a:pPr marL="457200" lvl="0" indent="-325755" algn="l" rtl="0">
              <a:spcBef>
                <a:spcPts val="0"/>
              </a:spcBef>
              <a:spcAft>
                <a:spcPts val="0"/>
              </a:spcAft>
              <a:buSzPct val="100000"/>
              <a:buChar char="-"/>
            </a:pPr>
            <a:r>
              <a:rPr lang="ko"/>
              <a:t>DSS,BI</a:t>
            </a:r>
            <a:endParaRPr/>
          </a:p>
          <a:p>
            <a:pPr marL="457200" lvl="0" indent="-325755" algn="l" rtl="0">
              <a:spcBef>
                <a:spcPts val="0"/>
              </a:spcBef>
              <a:spcAft>
                <a:spcPts val="0"/>
              </a:spcAft>
              <a:buSzPct val="100000"/>
              <a:buChar char="-"/>
            </a:pPr>
            <a:r>
              <a:rPr lang="ko"/>
              <a:t>TPU(Tensor Processing Unit), GPU,RAPID, Spark, DeepLearning VM Image</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extLst>
      <p:ext uri="{BB962C8B-B14F-4D97-AF65-F5344CB8AC3E}">
        <p14:creationId xmlns:p14="http://schemas.microsoft.com/office/powerpoint/2010/main" val="2353329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5;p50">
            <a:extLst>
              <a:ext uri="{FF2B5EF4-FFF2-40B4-BE49-F238E27FC236}">
                <a16:creationId xmlns:a16="http://schemas.microsoft.com/office/drawing/2014/main" id="{E72524F7-5C2F-38A6-3C5D-5FE51138D3E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컴퓨터 구성요소</a:t>
            </a:r>
            <a:endParaRPr dirty="0"/>
          </a:p>
        </p:txBody>
      </p:sp>
      <p:sp>
        <p:nvSpPr>
          <p:cNvPr id="3" name="Google Shape;276;p50">
            <a:extLst>
              <a:ext uri="{FF2B5EF4-FFF2-40B4-BE49-F238E27FC236}">
                <a16:creationId xmlns:a16="http://schemas.microsoft.com/office/drawing/2014/main" id="{AB984970-2D6E-C230-7D58-4C8FAD2997A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CPU</a:t>
            </a:r>
            <a:endParaRPr/>
          </a:p>
          <a:p>
            <a:pPr marL="0" lvl="0" indent="0" algn="l" rtl="0">
              <a:spcBef>
                <a:spcPts val="1200"/>
              </a:spcBef>
              <a:spcAft>
                <a:spcPts val="0"/>
              </a:spcAft>
              <a:buNone/>
            </a:pPr>
            <a:r>
              <a:rPr lang="ko"/>
              <a:t>RAM</a:t>
            </a:r>
            <a:endParaRPr/>
          </a:p>
          <a:p>
            <a:pPr marL="0" lvl="0" indent="0" algn="l" rtl="0">
              <a:spcBef>
                <a:spcPts val="1200"/>
              </a:spcBef>
              <a:spcAft>
                <a:spcPts val="0"/>
              </a:spcAft>
              <a:buNone/>
            </a:pPr>
            <a:r>
              <a:rPr lang="ko"/>
              <a:t>SSD</a:t>
            </a:r>
            <a:endParaRPr/>
          </a:p>
          <a:p>
            <a:pPr marL="0" lvl="0" indent="0" algn="l" rtl="0">
              <a:spcBef>
                <a:spcPts val="1200"/>
              </a:spcBef>
              <a:spcAft>
                <a:spcPts val="0"/>
              </a:spcAft>
              <a:buNone/>
            </a:pPr>
            <a:r>
              <a:rPr lang="ko"/>
              <a:t>키보드</a:t>
            </a:r>
            <a:endParaRPr/>
          </a:p>
          <a:p>
            <a:pPr marL="0" lvl="0" indent="0" algn="l" rtl="0">
              <a:spcBef>
                <a:spcPts val="1200"/>
              </a:spcBef>
              <a:spcAft>
                <a:spcPts val="1200"/>
              </a:spcAft>
              <a:buNone/>
            </a:pPr>
            <a:r>
              <a:rPr lang="ko"/>
              <a:t>모니터</a:t>
            </a:r>
            <a:endParaRPr/>
          </a:p>
        </p:txBody>
      </p:sp>
    </p:spTree>
    <p:extLst>
      <p:ext uri="{BB962C8B-B14F-4D97-AF65-F5344CB8AC3E}">
        <p14:creationId xmlns:p14="http://schemas.microsoft.com/office/powerpoint/2010/main" val="2734478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1;p51">
            <a:extLst>
              <a:ext uri="{FF2B5EF4-FFF2-40B4-BE49-F238E27FC236}">
                <a16:creationId xmlns:a16="http://schemas.microsoft.com/office/drawing/2014/main" id="{B6E16651-F37F-6DD6-E89A-9BEE1071F6E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GPU</a:t>
            </a:r>
            <a:endParaRPr dirty="0"/>
          </a:p>
        </p:txBody>
      </p:sp>
      <p:sp>
        <p:nvSpPr>
          <p:cNvPr id="3" name="Google Shape;282;p51">
            <a:extLst>
              <a:ext uri="{FF2B5EF4-FFF2-40B4-BE49-F238E27FC236}">
                <a16:creationId xmlns:a16="http://schemas.microsoft.com/office/drawing/2014/main" id="{8797124B-5964-76F8-A0E5-09C081A97FB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그래픽 처리 장치, 그래픽 연상에 특화된 장치</a:t>
            </a:r>
            <a:endParaRPr/>
          </a:p>
          <a:p>
            <a:pPr marL="0" lvl="0" indent="0" algn="l" rtl="0">
              <a:spcBef>
                <a:spcPts val="1200"/>
              </a:spcBef>
              <a:spcAft>
                <a:spcPts val="0"/>
              </a:spcAft>
              <a:buNone/>
            </a:pPr>
            <a:r>
              <a:rPr lang="ko"/>
              <a:t>단순한 대량 작업에 특화되어 있음</a:t>
            </a:r>
            <a:endParaRPr/>
          </a:p>
          <a:p>
            <a:pPr marL="0" lvl="0" indent="0" algn="l" rtl="0">
              <a:spcBef>
                <a:spcPts val="1200"/>
              </a:spcBef>
              <a:spcAft>
                <a:spcPts val="0"/>
              </a:spcAft>
              <a:buNone/>
            </a:pPr>
            <a:r>
              <a:rPr lang="ko"/>
              <a:t>대용량 데이터 처리-&gt; 인공지능, 빅데이터, 블록체인</a:t>
            </a:r>
            <a:endParaRPr/>
          </a:p>
          <a:p>
            <a:pPr marL="0" lvl="0" indent="0" algn="l" rtl="0">
              <a:spcBef>
                <a:spcPts val="1200"/>
              </a:spcBef>
              <a:spcAft>
                <a:spcPts val="1200"/>
              </a:spcAft>
              <a:buNone/>
            </a:pPr>
            <a:r>
              <a:rPr lang="ko"/>
              <a:t>EX) RTX3060 - 3584개 코어</a:t>
            </a:r>
            <a:endParaRPr/>
          </a:p>
        </p:txBody>
      </p:sp>
    </p:spTree>
    <p:extLst>
      <p:ext uri="{BB962C8B-B14F-4D97-AF65-F5344CB8AC3E}">
        <p14:creationId xmlns:p14="http://schemas.microsoft.com/office/powerpoint/2010/main" val="268113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2;p16">
            <a:extLst>
              <a:ext uri="{FF2B5EF4-FFF2-40B4-BE49-F238E27FC236}">
                <a16:creationId xmlns:a16="http://schemas.microsoft.com/office/drawing/2014/main" id="{5245D387-8778-EFF6-A46C-EF81BDCD5F4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개발자 능력</a:t>
            </a:r>
            <a:endParaRPr dirty="0"/>
          </a:p>
        </p:txBody>
      </p:sp>
      <p:sp>
        <p:nvSpPr>
          <p:cNvPr id="3" name="Google Shape;73;p16">
            <a:extLst>
              <a:ext uri="{FF2B5EF4-FFF2-40B4-BE49-F238E27FC236}">
                <a16:creationId xmlns:a16="http://schemas.microsoft.com/office/drawing/2014/main" id="{76FFC662-5893-9F0B-A3AA-35A910BFC285}"/>
              </a:ext>
            </a:extLst>
          </p:cNvPr>
          <p:cNvSpPr txBox="1">
            <a:spLocks noGrp="1"/>
          </p:cNvSpPr>
          <p:nvPr>
            <p:ph type="body" idx="1"/>
          </p:nvPr>
        </p:nvSpPr>
        <p:spPr>
          <a:xfrm>
            <a:off x="3588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어떤 걸 만드는지에 따라 요구되는 능력이 다름&gt;&gt;&gt;&gt;&gt;최대한 빨리 결정</a:t>
            </a:r>
            <a:endParaRPr/>
          </a:p>
          <a:p>
            <a:pPr marL="0" lvl="0" indent="0" algn="l" rtl="0">
              <a:spcBef>
                <a:spcPts val="1200"/>
              </a:spcBef>
              <a:spcAft>
                <a:spcPts val="0"/>
              </a:spcAft>
              <a:buNone/>
            </a:pPr>
            <a:endParaRPr/>
          </a:p>
          <a:p>
            <a:pPr marL="0" lvl="0" indent="0" algn="l" rtl="0">
              <a:spcBef>
                <a:spcPts val="1200"/>
              </a:spcBef>
              <a:spcAft>
                <a:spcPts val="0"/>
              </a:spcAft>
              <a:buNone/>
            </a:pPr>
            <a:r>
              <a:rPr lang="ko"/>
              <a:t>-웹 개발자:HTTP에 대한 이해, 네트워크, 스트리밍 등</a:t>
            </a:r>
            <a:endParaRPr/>
          </a:p>
          <a:p>
            <a:pPr marL="0" lvl="0" indent="0" algn="l" rtl="0">
              <a:spcBef>
                <a:spcPts val="1200"/>
              </a:spcBef>
              <a:spcAft>
                <a:spcPts val="0"/>
              </a:spcAft>
              <a:buNone/>
            </a:pPr>
            <a:r>
              <a:rPr lang="ko"/>
              <a:t>-응용어플리케이션: 해당  OS에 대한 이해, 라이브러리</a:t>
            </a:r>
            <a:endParaRPr/>
          </a:p>
          <a:p>
            <a:pPr marL="0" lvl="0" indent="0" algn="l" rtl="0">
              <a:spcBef>
                <a:spcPts val="1200"/>
              </a:spcBef>
              <a:spcAft>
                <a:spcPts val="0"/>
              </a:spcAft>
              <a:buNone/>
            </a:pPr>
            <a:r>
              <a:rPr lang="ko"/>
              <a:t>-인공지능: 인공지능에 대한 이해, 최신 논문 이해, 대용량 데이터 처리</a:t>
            </a:r>
            <a:endParaRPr/>
          </a:p>
          <a:p>
            <a:pPr marL="0" lvl="0" indent="0" algn="l" rtl="0">
              <a:spcBef>
                <a:spcPts val="1200"/>
              </a:spcBef>
              <a:spcAft>
                <a:spcPts val="1200"/>
              </a:spcAft>
              <a:buNone/>
            </a:pPr>
            <a:r>
              <a:rPr lang="ko"/>
              <a:t>-게임 개발: OOP(객체지향), 3D기술, 대용량 트래픽</a:t>
            </a:r>
            <a:endParaRPr/>
          </a:p>
        </p:txBody>
      </p:sp>
    </p:spTree>
    <p:extLst>
      <p:ext uri="{BB962C8B-B14F-4D97-AF65-F5344CB8AC3E}">
        <p14:creationId xmlns:p14="http://schemas.microsoft.com/office/powerpoint/2010/main" val="2208191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7;p52">
            <a:extLst>
              <a:ext uri="{FF2B5EF4-FFF2-40B4-BE49-F238E27FC236}">
                <a16:creationId xmlns:a16="http://schemas.microsoft.com/office/drawing/2014/main" id="{A4D9C784-B6AB-2808-2644-7C0AEF44A65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운영체제와 응용프로그램</a:t>
            </a:r>
            <a:endParaRPr dirty="0"/>
          </a:p>
        </p:txBody>
      </p:sp>
      <p:sp>
        <p:nvSpPr>
          <p:cNvPr id="3" name="Google Shape;288;p52">
            <a:extLst>
              <a:ext uri="{FF2B5EF4-FFF2-40B4-BE49-F238E27FC236}">
                <a16:creationId xmlns:a16="http://schemas.microsoft.com/office/drawing/2014/main" id="{41099E35-AF87-CD12-8BFA-D20D556885E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운영체제: 시스템을 관리하고 응용프로그램을 실행하는 프로그램</a:t>
            </a:r>
            <a:endParaRPr/>
          </a:p>
          <a:p>
            <a:pPr marL="457200" lvl="0" indent="-342900" algn="l" rtl="0">
              <a:spcBef>
                <a:spcPts val="1200"/>
              </a:spcBef>
              <a:spcAft>
                <a:spcPts val="0"/>
              </a:spcAft>
              <a:buSzPts val="1800"/>
              <a:buChar char="-"/>
            </a:pPr>
            <a:r>
              <a:rPr lang="ko"/>
              <a:t>윈도우, 맥OS, 리눅스</a:t>
            </a:r>
            <a:endParaRPr/>
          </a:p>
          <a:p>
            <a:pPr marL="0" lvl="0" indent="0" algn="l" rtl="0">
              <a:spcBef>
                <a:spcPts val="1200"/>
              </a:spcBef>
              <a:spcAft>
                <a:spcPts val="0"/>
              </a:spcAft>
              <a:buNone/>
            </a:pPr>
            <a:r>
              <a:rPr lang="ko"/>
              <a:t>응용프로그램: 브라우저, 엑셀 등</a:t>
            </a:r>
            <a:endParaRPr/>
          </a:p>
          <a:p>
            <a:pPr marL="457200" lvl="0" indent="-342900" algn="l" rtl="0">
              <a:spcBef>
                <a:spcPts val="1200"/>
              </a:spcBef>
              <a:spcAft>
                <a:spcPts val="0"/>
              </a:spcAft>
              <a:buSzPts val="1800"/>
              <a:buChar char="-"/>
            </a:pPr>
            <a:r>
              <a:rPr lang="ko"/>
              <a:t>운영체제에 종속적임</a:t>
            </a:r>
            <a:endParaRPr/>
          </a:p>
        </p:txBody>
      </p:sp>
    </p:spTree>
    <p:extLst>
      <p:ext uri="{BB962C8B-B14F-4D97-AF65-F5344CB8AC3E}">
        <p14:creationId xmlns:p14="http://schemas.microsoft.com/office/powerpoint/2010/main" val="4075864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3;p53">
            <a:extLst>
              <a:ext uri="{FF2B5EF4-FFF2-40B4-BE49-F238E27FC236}">
                <a16:creationId xmlns:a16="http://schemas.microsoft.com/office/drawing/2014/main" id="{C743C3C7-CBA3-758D-F6AE-4E3E3FA1F23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운영체제 역할</a:t>
            </a:r>
            <a:endParaRPr/>
          </a:p>
        </p:txBody>
      </p:sp>
      <p:sp>
        <p:nvSpPr>
          <p:cNvPr id="3" name="Google Shape;294;p53">
            <a:extLst>
              <a:ext uri="{FF2B5EF4-FFF2-40B4-BE49-F238E27FC236}">
                <a16:creationId xmlns:a16="http://schemas.microsoft.com/office/drawing/2014/main" id="{303E0284-AD21-5D84-8893-AEB25AA60A60}"/>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윈도우, 맥</a:t>
            </a:r>
            <a:endParaRPr/>
          </a:p>
          <a:p>
            <a:pPr marL="457200" lvl="0" indent="-342900" algn="l" rtl="0">
              <a:spcBef>
                <a:spcPts val="1200"/>
              </a:spcBef>
              <a:spcAft>
                <a:spcPts val="0"/>
              </a:spcAft>
              <a:buSzPts val="1800"/>
              <a:buChar char="-"/>
            </a:pPr>
            <a:r>
              <a:rPr lang="ko"/>
              <a:t>데스크탑 용도</a:t>
            </a:r>
            <a:endParaRPr/>
          </a:p>
          <a:p>
            <a:pPr marL="0" lvl="0" indent="0" algn="l" rtl="0">
              <a:spcBef>
                <a:spcPts val="1200"/>
              </a:spcBef>
              <a:spcAft>
                <a:spcPts val="0"/>
              </a:spcAft>
              <a:buNone/>
            </a:pPr>
            <a:r>
              <a:rPr lang="ko"/>
              <a:t>리눅스</a:t>
            </a:r>
            <a:endParaRPr/>
          </a:p>
          <a:p>
            <a:pPr marL="457200" lvl="0" indent="-342900" algn="l" rtl="0">
              <a:spcBef>
                <a:spcPts val="1200"/>
              </a:spcBef>
              <a:spcAft>
                <a:spcPts val="0"/>
              </a:spcAft>
              <a:buSzPts val="1800"/>
              <a:buChar char="-"/>
            </a:pPr>
            <a:r>
              <a:rPr lang="ko"/>
              <a:t>서버 용도로 많이 사용, 연구</a:t>
            </a:r>
            <a:endParaRPr/>
          </a:p>
          <a:p>
            <a:pPr marL="457200" lvl="0" indent="-342900" algn="l" rtl="0">
              <a:spcBef>
                <a:spcPts val="0"/>
              </a:spcBef>
              <a:spcAft>
                <a:spcPts val="0"/>
              </a:spcAft>
              <a:buSzPts val="1800"/>
              <a:buChar char="-"/>
            </a:pPr>
            <a:r>
              <a:rPr lang="ko"/>
              <a:t>오픈소스: 직접 코드를 볼 수 있고 수정도 가능</a:t>
            </a:r>
            <a:endParaRPr/>
          </a:p>
          <a:p>
            <a:pPr marL="457200" lvl="0" indent="-342900" algn="l" rtl="0">
              <a:spcBef>
                <a:spcPts val="0"/>
              </a:spcBef>
              <a:spcAft>
                <a:spcPts val="0"/>
              </a:spcAft>
              <a:buSzPts val="1800"/>
              <a:buChar char="-"/>
            </a:pPr>
            <a:r>
              <a:rPr lang="ko"/>
              <a:t>안드로이드에서 사용</a:t>
            </a:r>
            <a:endParaRPr/>
          </a:p>
          <a:p>
            <a:pPr marL="457200" lvl="0" indent="-342900" algn="l" rtl="0">
              <a:spcBef>
                <a:spcPts val="0"/>
              </a:spcBef>
              <a:spcAft>
                <a:spcPts val="0"/>
              </a:spcAft>
              <a:buSzPts val="1800"/>
              <a:buChar char="-"/>
            </a:pPr>
            <a:endParaRPr/>
          </a:p>
          <a:p>
            <a:pPr marL="457200" lvl="0" indent="-323850" algn="l" rtl="0">
              <a:spcBef>
                <a:spcPts val="0"/>
              </a:spcBef>
              <a:spcAft>
                <a:spcPts val="0"/>
              </a:spcAft>
              <a:buSzPts val="1500"/>
              <a:buChar char="●"/>
            </a:pPr>
            <a:r>
              <a:rPr lang="ko" sz="1500"/>
              <a:t>본인이 개발하고 싶은 제품이 돌아가는 환경(운영체제)에 대한 지식을 알아둘 것!!</a:t>
            </a:r>
            <a:endParaRPr sz="1500"/>
          </a:p>
        </p:txBody>
      </p:sp>
    </p:spTree>
    <p:extLst>
      <p:ext uri="{BB962C8B-B14F-4D97-AF65-F5344CB8AC3E}">
        <p14:creationId xmlns:p14="http://schemas.microsoft.com/office/powerpoint/2010/main" val="730765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9;p54">
            <a:extLst>
              <a:ext uri="{FF2B5EF4-FFF2-40B4-BE49-F238E27FC236}">
                <a16:creationId xmlns:a16="http://schemas.microsoft.com/office/drawing/2014/main" id="{53670BAD-8235-F906-DE29-54B1ED32A92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오픈소스 프로젝트</a:t>
            </a:r>
            <a:endParaRPr dirty="0"/>
          </a:p>
        </p:txBody>
      </p:sp>
      <p:sp>
        <p:nvSpPr>
          <p:cNvPr id="3" name="Google Shape;300;p54">
            <a:extLst>
              <a:ext uri="{FF2B5EF4-FFF2-40B4-BE49-F238E27FC236}">
                <a16:creationId xmlns:a16="http://schemas.microsoft.com/office/drawing/2014/main" id="{FF89E141-21CC-520C-C2DB-C84427E08B5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소스코드가 공개되어 있고 누구나 참여가능한 프로젝트</a:t>
            </a:r>
            <a:endParaRPr/>
          </a:p>
          <a:p>
            <a:pPr marL="457200" lvl="0" indent="-342900" algn="l" rtl="0">
              <a:spcBef>
                <a:spcPts val="0"/>
              </a:spcBef>
              <a:spcAft>
                <a:spcPts val="0"/>
              </a:spcAft>
              <a:buSzPts val="1800"/>
              <a:buChar char="-"/>
            </a:pPr>
            <a:r>
              <a:rPr lang="ko"/>
              <a:t>FREE Software</a:t>
            </a:r>
            <a:endParaRPr/>
          </a:p>
          <a:p>
            <a:pPr marL="457200" lvl="0" indent="-342900" algn="l" rtl="0">
              <a:spcBef>
                <a:spcPts val="0"/>
              </a:spcBef>
              <a:spcAft>
                <a:spcPts val="0"/>
              </a:spcAft>
              <a:buSzPts val="1800"/>
              <a:buChar char="-"/>
            </a:pPr>
            <a:r>
              <a:rPr lang="ko"/>
              <a:t>리눅스, git, 안드로이드, 아파치 등등</a:t>
            </a:r>
            <a:endParaRPr/>
          </a:p>
        </p:txBody>
      </p:sp>
    </p:spTree>
    <p:extLst>
      <p:ext uri="{BB962C8B-B14F-4D97-AF65-F5344CB8AC3E}">
        <p14:creationId xmlns:p14="http://schemas.microsoft.com/office/powerpoint/2010/main" val="1990198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5;p55">
            <a:extLst>
              <a:ext uri="{FF2B5EF4-FFF2-40B4-BE49-F238E27FC236}">
                <a16:creationId xmlns:a16="http://schemas.microsoft.com/office/drawing/2014/main" id="{7C5631A3-F4A7-DEDE-1842-C8926AC508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프레임워크, 라이브러리</a:t>
            </a:r>
            <a:endParaRPr dirty="0"/>
          </a:p>
        </p:txBody>
      </p:sp>
      <p:sp>
        <p:nvSpPr>
          <p:cNvPr id="3" name="Google Shape;306;p55">
            <a:extLst>
              <a:ext uri="{FF2B5EF4-FFF2-40B4-BE49-F238E27FC236}">
                <a16:creationId xmlns:a16="http://schemas.microsoft.com/office/drawing/2014/main" id="{C0E2D4D4-D4B5-3B61-EF0E-186AA20FC60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프레임워크</a:t>
            </a:r>
            <a:endParaRPr/>
          </a:p>
          <a:p>
            <a:pPr marL="457200" lvl="0" indent="-342900" algn="l" rtl="0">
              <a:spcBef>
                <a:spcPts val="1200"/>
              </a:spcBef>
              <a:spcAft>
                <a:spcPts val="0"/>
              </a:spcAft>
              <a:buSzPts val="1800"/>
              <a:buChar char="-"/>
            </a:pPr>
            <a:r>
              <a:rPr lang="ko"/>
              <a:t>특정 일을 수행할때 필요한 기능들의 모음</a:t>
            </a:r>
            <a:endParaRPr/>
          </a:p>
          <a:p>
            <a:pPr marL="457200" lvl="0" indent="-342900" algn="l" rtl="0">
              <a:spcBef>
                <a:spcPts val="0"/>
              </a:spcBef>
              <a:spcAft>
                <a:spcPts val="0"/>
              </a:spcAft>
              <a:buSzPts val="1800"/>
              <a:buChar char="-"/>
            </a:pPr>
            <a:r>
              <a:rPr lang="ko"/>
              <a:t>웹 프레임워크, 딥러닝 프레임 워크</a:t>
            </a:r>
            <a:endParaRPr/>
          </a:p>
          <a:p>
            <a:pPr marL="457200" lvl="0" indent="-342900" algn="l" rtl="0">
              <a:spcBef>
                <a:spcPts val="0"/>
              </a:spcBef>
              <a:spcAft>
                <a:spcPts val="0"/>
              </a:spcAft>
              <a:buSzPts val="1800"/>
              <a:buChar char="-"/>
            </a:pPr>
            <a:r>
              <a:rPr lang="ko"/>
              <a:t>프레임워크를 사용하면 빠르게 해당 일을 만들 수 있음</a:t>
            </a:r>
            <a:endParaRPr/>
          </a:p>
          <a:p>
            <a:pPr marL="0" lvl="0" indent="0" algn="l" rtl="0">
              <a:spcBef>
                <a:spcPts val="1200"/>
              </a:spcBef>
              <a:spcAft>
                <a:spcPts val="0"/>
              </a:spcAft>
              <a:buNone/>
            </a:pPr>
            <a:r>
              <a:rPr lang="ko"/>
              <a:t>라이브러리</a:t>
            </a:r>
            <a:endParaRPr/>
          </a:p>
          <a:p>
            <a:pPr marL="457200" lvl="0" indent="-342900" algn="l" rtl="0">
              <a:spcBef>
                <a:spcPts val="1200"/>
              </a:spcBef>
              <a:spcAft>
                <a:spcPts val="0"/>
              </a:spcAft>
              <a:buSzPts val="1800"/>
              <a:buChar char="-"/>
            </a:pPr>
            <a:r>
              <a:rPr lang="ko"/>
              <a:t>기능들의 모음</a:t>
            </a:r>
            <a:endParaRPr/>
          </a:p>
          <a:p>
            <a:pPr marL="457200" lvl="0" indent="-342900" algn="l" rtl="0">
              <a:spcBef>
                <a:spcPts val="0"/>
              </a:spcBef>
              <a:spcAft>
                <a:spcPts val="0"/>
              </a:spcAft>
              <a:buSzPts val="1800"/>
              <a:buChar char="-"/>
            </a:pPr>
            <a:r>
              <a:rPr lang="ko"/>
              <a:t>구글 앱스 라이브러리, 윈도우 라이브러리</a:t>
            </a:r>
            <a:endParaRPr/>
          </a:p>
          <a:p>
            <a:pPr marL="0" lvl="0" indent="0" algn="l" rtl="0">
              <a:spcBef>
                <a:spcPts val="1200"/>
              </a:spcBef>
              <a:spcAft>
                <a:spcPts val="1200"/>
              </a:spcAft>
              <a:buNone/>
            </a:pPr>
            <a:r>
              <a:rPr lang="ko"/>
              <a:t>&gt;&gt;&gt;&gt;&gt;두개의 차이점 확인</a:t>
            </a:r>
            <a:endParaRPr/>
          </a:p>
        </p:txBody>
      </p:sp>
    </p:spTree>
    <p:extLst>
      <p:ext uri="{BB962C8B-B14F-4D97-AF65-F5344CB8AC3E}">
        <p14:creationId xmlns:p14="http://schemas.microsoft.com/office/powerpoint/2010/main" val="3037253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1;p56">
            <a:extLst>
              <a:ext uri="{FF2B5EF4-FFF2-40B4-BE49-F238E27FC236}">
                <a16:creationId xmlns:a16="http://schemas.microsoft.com/office/drawing/2014/main" id="{3519012E-26F7-3983-63F5-3597BED4EC2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API(Application Programming Interface)</a:t>
            </a:r>
            <a:endParaRPr dirty="0"/>
          </a:p>
        </p:txBody>
      </p:sp>
      <p:sp>
        <p:nvSpPr>
          <p:cNvPr id="3" name="Google Shape;312;p56">
            <a:extLst>
              <a:ext uri="{FF2B5EF4-FFF2-40B4-BE49-F238E27FC236}">
                <a16:creationId xmlns:a16="http://schemas.microsoft.com/office/drawing/2014/main" id="{CC2E91FB-78A4-731E-F44B-CAAEDA14ED7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애플리케이션들간의 데이터를 주고 받는 인터페이스 규약</a:t>
            </a:r>
            <a:endParaRPr/>
          </a:p>
          <a:p>
            <a:pPr marL="457200" lvl="0" indent="-342900" algn="l" rtl="0">
              <a:spcBef>
                <a:spcPts val="0"/>
              </a:spcBef>
              <a:spcAft>
                <a:spcPts val="0"/>
              </a:spcAft>
              <a:buSzPts val="1800"/>
              <a:buChar char="-"/>
            </a:pPr>
            <a:r>
              <a:rPr lang="ko"/>
              <a:t>다른 서비스(기능)을 이용하기 위해 지켜야하는 규약</a:t>
            </a:r>
            <a:endParaRPr/>
          </a:p>
          <a:p>
            <a:pPr marL="457200" lvl="0" indent="-342900" algn="l" rtl="0">
              <a:spcBef>
                <a:spcPts val="0"/>
              </a:spcBef>
              <a:spcAft>
                <a:spcPts val="0"/>
              </a:spcAft>
              <a:buSzPts val="1800"/>
              <a:buChar char="-"/>
            </a:pPr>
            <a:r>
              <a:rPr lang="ko"/>
              <a:t>카카오 인증 API, 네이버 지도 API</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extLst>
      <p:ext uri="{BB962C8B-B14F-4D97-AF65-F5344CB8AC3E}">
        <p14:creationId xmlns:p14="http://schemas.microsoft.com/office/powerpoint/2010/main" val="1206986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7;p57">
            <a:extLst>
              <a:ext uri="{FF2B5EF4-FFF2-40B4-BE49-F238E27FC236}">
                <a16:creationId xmlns:a16="http://schemas.microsoft.com/office/drawing/2014/main" id="{19820B1A-5D2A-FCB3-791E-B17386DDE8A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전통적인 소프트웨어 구동 방식</a:t>
            </a:r>
            <a:endParaRPr/>
          </a:p>
        </p:txBody>
      </p:sp>
      <p:sp>
        <p:nvSpPr>
          <p:cNvPr id="3" name="Google Shape;318;p57">
            <a:extLst>
              <a:ext uri="{FF2B5EF4-FFF2-40B4-BE49-F238E27FC236}">
                <a16:creationId xmlns:a16="http://schemas.microsoft.com/office/drawing/2014/main" id="{4AF694E3-6A87-CD6A-DF6C-5BB4BD34483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로컬PC에 설치하고 직접 실행과 운영하는 방식</a:t>
            </a:r>
            <a:endParaRPr/>
          </a:p>
          <a:p>
            <a:pPr marL="457200" lvl="0" indent="0" algn="l" rtl="0">
              <a:spcBef>
                <a:spcPts val="1200"/>
              </a:spcBef>
              <a:spcAft>
                <a:spcPts val="0"/>
              </a:spcAft>
              <a:buNone/>
            </a:pPr>
            <a:r>
              <a:rPr lang="ko"/>
              <a:t>단점:</a:t>
            </a:r>
            <a:endParaRPr/>
          </a:p>
          <a:p>
            <a:pPr marL="457200" lvl="0" indent="-342900" algn="l" rtl="0">
              <a:spcBef>
                <a:spcPts val="1200"/>
              </a:spcBef>
              <a:spcAft>
                <a:spcPts val="0"/>
              </a:spcAft>
              <a:buSzPts val="1800"/>
              <a:buChar char="-"/>
            </a:pPr>
            <a:r>
              <a:rPr lang="ko"/>
              <a:t>PC고장이 난다면? 백업과 복원</a:t>
            </a:r>
            <a:endParaRPr/>
          </a:p>
          <a:p>
            <a:pPr marL="457200" lvl="0" indent="-342900" algn="l" rtl="0">
              <a:spcBef>
                <a:spcPts val="0"/>
              </a:spcBef>
              <a:spcAft>
                <a:spcPts val="0"/>
              </a:spcAft>
              <a:buSzPts val="1800"/>
              <a:buChar char="-"/>
            </a:pPr>
            <a:r>
              <a:rPr lang="ko"/>
              <a:t>업데이트와 유지보수</a:t>
            </a:r>
            <a:endParaRPr/>
          </a:p>
          <a:p>
            <a:pPr marL="457200" lvl="0" indent="-342900" algn="l" rtl="0">
              <a:spcBef>
                <a:spcPts val="0"/>
              </a:spcBef>
              <a:spcAft>
                <a:spcPts val="0"/>
              </a:spcAft>
              <a:buSzPts val="1800"/>
              <a:buChar char="-"/>
            </a:pPr>
            <a:r>
              <a:rPr lang="ko"/>
              <a:t>해킹을 당한다면</a:t>
            </a:r>
            <a:endParaRPr/>
          </a:p>
        </p:txBody>
      </p:sp>
    </p:spTree>
    <p:extLst>
      <p:ext uri="{BB962C8B-B14F-4D97-AF65-F5344CB8AC3E}">
        <p14:creationId xmlns:p14="http://schemas.microsoft.com/office/powerpoint/2010/main" val="3875087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3;p58">
            <a:extLst>
              <a:ext uri="{FF2B5EF4-FFF2-40B4-BE49-F238E27FC236}">
                <a16:creationId xmlns:a16="http://schemas.microsoft.com/office/drawing/2014/main" id="{C7F3786A-D107-A03C-A41A-5702799B2AC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클라우드</a:t>
            </a:r>
            <a:endParaRPr dirty="0"/>
          </a:p>
          <a:p>
            <a:pPr marL="0" lvl="0" indent="0" algn="l" rtl="0">
              <a:spcBef>
                <a:spcPts val="0"/>
              </a:spcBef>
              <a:spcAft>
                <a:spcPts val="0"/>
              </a:spcAft>
              <a:buNone/>
            </a:pPr>
            <a:endParaRPr dirty="0"/>
          </a:p>
        </p:txBody>
      </p:sp>
      <p:sp>
        <p:nvSpPr>
          <p:cNvPr id="3" name="Google Shape;324;p58">
            <a:extLst>
              <a:ext uri="{FF2B5EF4-FFF2-40B4-BE49-F238E27FC236}">
                <a16:creationId xmlns:a16="http://schemas.microsoft.com/office/drawing/2014/main" id="{6E825380-2621-2787-1749-161795A0DE0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온라인(웹)에서 프로그램을 실행하는 방식</a:t>
            </a:r>
            <a:endParaRPr/>
          </a:p>
          <a:p>
            <a:pPr marL="457200" lvl="0" indent="-342900" algn="l" rtl="0">
              <a:spcBef>
                <a:spcPts val="1200"/>
              </a:spcBef>
              <a:spcAft>
                <a:spcPts val="0"/>
              </a:spcAft>
              <a:buSzPts val="1800"/>
              <a:buChar char="-"/>
            </a:pPr>
            <a:r>
              <a:rPr lang="ko"/>
              <a:t>팀즈, 오피스 365, 구글 워크스페이스</a:t>
            </a:r>
            <a:endParaRPr/>
          </a:p>
          <a:p>
            <a:pPr marL="457200" lvl="0" indent="-342900" algn="l" rtl="0">
              <a:spcBef>
                <a:spcPts val="0"/>
              </a:spcBef>
              <a:spcAft>
                <a:spcPts val="0"/>
              </a:spcAft>
              <a:buSzPts val="1800"/>
              <a:buChar char="-"/>
            </a:pPr>
            <a:r>
              <a:rPr lang="ko"/>
              <a:t>아마존 AWS, 마이크로소프트 애져, 구글 GCP </a:t>
            </a:r>
            <a:endParaRPr/>
          </a:p>
          <a:p>
            <a:pPr marL="457200" lvl="0" indent="-342900" algn="l" rtl="0">
              <a:spcBef>
                <a:spcPts val="0"/>
              </a:spcBef>
              <a:spcAft>
                <a:spcPts val="0"/>
              </a:spcAft>
              <a:buSzPts val="1800"/>
              <a:buChar char="-"/>
            </a:pPr>
            <a:r>
              <a:rPr lang="ko"/>
              <a:t>           —&gt;&gt; 클라우드 관련 자격증이 있음</a:t>
            </a:r>
            <a:endParaRPr/>
          </a:p>
          <a:p>
            <a:pPr marL="0" lvl="0" indent="0" algn="l" rtl="0">
              <a:spcBef>
                <a:spcPts val="1200"/>
              </a:spcBef>
              <a:spcAft>
                <a:spcPts val="0"/>
              </a:spcAft>
              <a:buNone/>
            </a:pPr>
            <a:r>
              <a:rPr lang="ko"/>
              <a:t>장점</a:t>
            </a:r>
            <a:endParaRPr/>
          </a:p>
          <a:p>
            <a:pPr marL="457200" lvl="0" indent="-342900" algn="l" rtl="0">
              <a:spcBef>
                <a:spcPts val="1200"/>
              </a:spcBef>
              <a:spcAft>
                <a:spcPts val="0"/>
              </a:spcAft>
              <a:buSzPts val="1800"/>
              <a:buChar char="-"/>
            </a:pPr>
            <a:r>
              <a:rPr lang="ko"/>
              <a:t>데이터공유와 협업의 편리함</a:t>
            </a:r>
            <a:endParaRPr/>
          </a:p>
          <a:p>
            <a:pPr marL="457200" lvl="0" indent="-342900" algn="l" rtl="0">
              <a:spcBef>
                <a:spcPts val="0"/>
              </a:spcBef>
              <a:spcAft>
                <a:spcPts val="0"/>
              </a:spcAft>
              <a:buSzPts val="1800"/>
              <a:buChar char="-"/>
            </a:pPr>
            <a:r>
              <a:rPr lang="ko"/>
              <a:t>리소스, 유지보수 관리에 대한 부담감이 적음</a:t>
            </a:r>
            <a:endParaRPr/>
          </a:p>
          <a:p>
            <a:pPr marL="457200" lvl="0" indent="-342900" algn="l" rtl="0">
              <a:spcBef>
                <a:spcPts val="0"/>
              </a:spcBef>
              <a:spcAft>
                <a:spcPts val="0"/>
              </a:spcAft>
              <a:buSzPts val="1800"/>
              <a:buChar char="-"/>
            </a:pPr>
            <a:r>
              <a:rPr lang="ko"/>
              <a:t>IAAS, PAAS, SAAS (찾아보기)</a:t>
            </a:r>
            <a:endParaRPr/>
          </a:p>
        </p:txBody>
      </p:sp>
    </p:spTree>
    <p:extLst>
      <p:ext uri="{BB962C8B-B14F-4D97-AF65-F5344CB8AC3E}">
        <p14:creationId xmlns:p14="http://schemas.microsoft.com/office/powerpoint/2010/main" val="1594077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9;p59">
            <a:extLst>
              <a:ext uri="{FF2B5EF4-FFF2-40B4-BE49-F238E27FC236}">
                <a16:creationId xmlns:a16="http://schemas.microsoft.com/office/drawing/2014/main" id="{1CF17CCD-35CB-8649-1007-9044558AD71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다양한 프로그래밍 언어</a:t>
            </a:r>
            <a:endParaRPr dirty="0"/>
          </a:p>
        </p:txBody>
      </p:sp>
      <p:sp>
        <p:nvSpPr>
          <p:cNvPr id="3" name="Google Shape;330;p59">
            <a:extLst>
              <a:ext uri="{FF2B5EF4-FFF2-40B4-BE49-F238E27FC236}">
                <a16:creationId xmlns:a16="http://schemas.microsoft.com/office/drawing/2014/main" id="{3EDBC3BF-5E40-2DA0-F8EA-22FE77BEDA36}"/>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파이썬, 자바스크립트, C, C++, C# ,GO</a:t>
            </a:r>
            <a:endParaRPr/>
          </a:p>
          <a:p>
            <a:pPr marL="0" lvl="0" indent="0" algn="l" rtl="0">
              <a:spcBef>
                <a:spcPts val="1200"/>
              </a:spcBef>
              <a:spcAft>
                <a:spcPts val="0"/>
              </a:spcAft>
              <a:buNone/>
            </a:pPr>
            <a:r>
              <a:rPr lang="ko"/>
              <a:t>비쥬얼베이직, B, R, RUST….</a:t>
            </a:r>
            <a:endParaRPr/>
          </a:p>
          <a:p>
            <a:pPr marL="0" lvl="0" indent="0" algn="l" rtl="0">
              <a:spcBef>
                <a:spcPts val="1200"/>
              </a:spcBef>
              <a:spcAft>
                <a:spcPts val="0"/>
              </a:spcAft>
              <a:buNone/>
            </a:pPr>
            <a:endParaRPr/>
          </a:p>
          <a:p>
            <a:pPr marL="0" lvl="0" indent="0" algn="l" rtl="0">
              <a:spcBef>
                <a:spcPts val="1200"/>
              </a:spcBef>
              <a:spcAft>
                <a:spcPts val="0"/>
              </a:spcAft>
              <a:buNone/>
            </a:pPr>
            <a:r>
              <a:rPr lang="ko"/>
              <a:t>지금도 프로그래밍 언어는 계속 나오는중….</a:t>
            </a:r>
            <a:endParaRPr/>
          </a:p>
          <a:p>
            <a:pPr marL="0" lvl="0" indent="0" algn="l" rtl="0">
              <a:spcBef>
                <a:spcPts val="1200"/>
              </a:spcBef>
              <a:spcAft>
                <a:spcPts val="0"/>
              </a:spcAft>
              <a:buNone/>
            </a:pPr>
            <a:r>
              <a:rPr lang="ko"/>
              <a:t>뭘 써야할까? 뭘 배워야 할까?</a:t>
            </a:r>
            <a:endParaRPr/>
          </a:p>
          <a:p>
            <a:pPr marL="0" lvl="0" indent="0" algn="l" rtl="0">
              <a:spcBef>
                <a:spcPts val="1200"/>
              </a:spcBef>
              <a:spcAft>
                <a:spcPts val="1200"/>
              </a:spcAft>
              <a:buNone/>
            </a:pPr>
            <a:r>
              <a:rPr lang="ko"/>
              <a:t>언어마다 쓰임이 다름</a:t>
            </a:r>
            <a:endParaRPr/>
          </a:p>
        </p:txBody>
      </p:sp>
    </p:spTree>
    <p:extLst>
      <p:ext uri="{BB962C8B-B14F-4D97-AF65-F5344CB8AC3E}">
        <p14:creationId xmlns:p14="http://schemas.microsoft.com/office/powerpoint/2010/main" val="130102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5;p60">
            <a:extLst>
              <a:ext uri="{FF2B5EF4-FFF2-40B4-BE49-F238E27FC236}">
                <a16:creationId xmlns:a16="http://schemas.microsoft.com/office/drawing/2014/main" id="{B8C90B29-9D70-DE9A-36F4-DED5C92B9AD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왜이렇게 언어가 많은걸까?</a:t>
            </a:r>
            <a:endParaRPr dirty="0"/>
          </a:p>
        </p:txBody>
      </p:sp>
      <p:sp>
        <p:nvSpPr>
          <p:cNvPr id="3" name="Google Shape;336;p60">
            <a:extLst>
              <a:ext uri="{FF2B5EF4-FFF2-40B4-BE49-F238E27FC236}">
                <a16:creationId xmlns:a16="http://schemas.microsoft.com/office/drawing/2014/main" id="{758348BD-B4C4-65CA-8836-90D40E8D6A9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C - 기계에 대한 직접 접근이 가능함, 실행이 빠름, 임베디드 또는 시스템 소프트웨어를 만들때 많이 사용함</a:t>
            </a:r>
            <a:endParaRPr/>
          </a:p>
          <a:p>
            <a:pPr marL="0" lvl="0" indent="0" algn="l" rtl="0">
              <a:spcBef>
                <a:spcPts val="1200"/>
              </a:spcBef>
              <a:spcAft>
                <a:spcPts val="0"/>
              </a:spcAft>
              <a:buNone/>
            </a:pPr>
            <a:r>
              <a:rPr lang="ko" b="1"/>
              <a:t>자바, C#, C++</a:t>
            </a:r>
            <a:r>
              <a:rPr lang="ko"/>
              <a:t> - OOP를 기반을 ㅗ제작된 프로그래밍 언어, 게임, 응용소프트웨어</a:t>
            </a:r>
            <a:endParaRPr/>
          </a:p>
          <a:p>
            <a:pPr marL="0" lvl="0" indent="0" algn="l" rtl="0">
              <a:spcBef>
                <a:spcPts val="1200"/>
              </a:spcBef>
              <a:spcAft>
                <a:spcPts val="0"/>
              </a:spcAft>
              <a:buNone/>
            </a:pPr>
            <a:r>
              <a:rPr lang="ko" b="1"/>
              <a:t>파이썬</a:t>
            </a:r>
            <a:r>
              <a:rPr lang="ko"/>
              <a:t>- 스크립트 언어이고 익히기 쉽고 벡터 방식의 데이터 형태를 다룰 때 많은 라이브러리를 기본 연산으로 가지고 있음, 통계, 인공지능 등에 사용</a:t>
            </a:r>
            <a:endParaRPr/>
          </a:p>
          <a:p>
            <a:pPr marL="0" lvl="0" indent="0" algn="l" rtl="0">
              <a:spcBef>
                <a:spcPts val="1200"/>
              </a:spcBef>
              <a:spcAft>
                <a:spcPts val="1200"/>
              </a:spcAft>
              <a:buNone/>
            </a:pPr>
            <a:r>
              <a:rPr lang="ko" b="1"/>
              <a:t>자바스크립트 </a:t>
            </a:r>
            <a:r>
              <a:rPr lang="ko"/>
              <a:t>- 웹페이지 인터렉션 기능을 제작할때 사용하는 언어</a:t>
            </a:r>
            <a:endParaRPr/>
          </a:p>
        </p:txBody>
      </p:sp>
    </p:spTree>
    <p:extLst>
      <p:ext uri="{BB962C8B-B14F-4D97-AF65-F5344CB8AC3E}">
        <p14:creationId xmlns:p14="http://schemas.microsoft.com/office/powerpoint/2010/main" val="2529841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1;p61">
            <a:extLst>
              <a:ext uri="{FF2B5EF4-FFF2-40B4-BE49-F238E27FC236}">
                <a16:creationId xmlns:a16="http://schemas.microsoft.com/office/drawing/2014/main" id="{5D3F2BD8-3733-B214-6839-2BE2C614FAD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특성과 목적에 따라서 프로그래밍 언어 선택</a:t>
            </a:r>
            <a:endParaRPr dirty="0"/>
          </a:p>
        </p:txBody>
      </p:sp>
      <p:sp>
        <p:nvSpPr>
          <p:cNvPr id="3" name="Google Shape;342;p61">
            <a:extLst>
              <a:ext uri="{FF2B5EF4-FFF2-40B4-BE49-F238E27FC236}">
                <a16:creationId xmlns:a16="http://schemas.microsoft.com/office/drawing/2014/main" id="{AC06D218-9840-15E5-5323-DE424E614FF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&lt; 초반 자바스크립트, 파이썬 &gt;</a:t>
            </a:r>
            <a:endParaRPr/>
          </a:p>
          <a:p>
            <a:pPr marL="0" lvl="0" indent="0" algn="l" rtl="0">
              <a:spcBef>
                <a:spcPts val="1200"/>
              </a:spcBef>
              <a:spcAft>
                <a:spcPts val="0"/>
              </a:spcAft>
              <a:buNone/>
            </a:pPr>
            <a:r>
              <a:rPr lang="ko"/>
              <a:t>웹페이지를 개발</a:t>
            </a:r>
            <a:endParaRPr/>
          </a:p>
          <a:p>
            <a:pPr marL="457200" lvl="0" indent="-310832" algn="l" rtl="0">
              <a:spcBef>
                <a:spcPts val="1200"/>
              </a:spcBef>
              <a:spcAft>
                <a:spcPts val="0"/>
              </a:spcAft>
              <a:buSzPct val="100000"/>
              <a:buChar char="-"/>
            </a:pPr>
            <a:r>
              <a:rPr lang="ko" sz="1400"/>
              <a:t>자바스크립트</a:t>
            </a:r>
            <a:endParaRPr sz="1400"/>
          </a:p>
          <a:p>
            <a:pPr marL="0" lvl="0" indent="0" algn="l" rtl="0">
              <a:spcBef>
                <a:spcPts val="1200"/>
              </a:spcBef>
              <a:spcAft>
                <a:spcPts val="0"/>
              </a:spcAft>
              <a:buNone/>
            </a:pPr>
            <a:r>
              <a:rPr lang="ko"/>
              <a:t>서버를 개발</a:t>
            </a:r>
            <a:endParaRPr/>
          </a:p>
          <a:p>
            <a:pPr marL="457200" lvl="0" indent="-310832" algn="l" rtl="0">
              <a:spcBef>
                <a:spcPts val="1200"/>
              </a:spcBef>
              <a:spcAft>
                <a:spcPts val="0"/>
              </a:spcAft>
              <a:buSzPct val="100000"/>
              <a:buChar char="-"/>
            </a:pPr>
            <a:r>
              <a:rPr lang="ko" sz="1400"/>
              <a:t>자바스크립트, 파이썬, C#, 자바, RUBY</a:t>
            </a:r>
            <a:endParaRPr sz="1400"/>
          </a:p>
          <a:p>
            <a:pPr marL="0" lvl="0" indent="0" algn="l" rtl="0">
              <a:spcBef>
                <a:spcPts val="1200"/>
              </a:spcBef>
              <a:spcAft>
                <a:spcPts val="0"/>
              </a:spcAft>
              <a:buNone/>
            </a:pPr>
            <a:r>
              <a:rPr lang="ko"/>
              <a:t>빠르게 개발</a:t>
            </a:r>
            <a:endParaRPr/>
          </a:p>
          <a:p>
            <a:pPr marL="457200" lvl="0" indent="-310832" algn="l" rtl="0">
              <a:spcBef>
                <a:spcPts val="1200"/>
              </a:spcBef>
              <a:spcAft>
                <a:spcPts val="0"/>
              </a:spcAft>
              <a:buSzPct val="100000"/>
              <a:buChar char="-"/>
            </a:pPr>
            <a:r>
              <a:rPr lang="ko" sz="1400"/>
              <a:t>파이썬, 자바스크립트, RUBY</a:t>
            </a:r>
            <a:endParaRPr sz="1400"/>
          </a:p>
          <a:p>
            <a:pPr marL="0" lvl="0" indent="0" algn="l" rtl="0">
              <a:spcBef>
                <a:spcPts val="1200"/>
              </a:spcBef>
              <a:spcAft>
                <a:spcPts val="0"/>
              </a:spcAft>
              <a:buNone/>
            </a:pPr>
            <a:r>
              <a:rPr lang="ko"/>
              <a:t>보안, 에러, 인프라</a:t>
            </a:r>
            <a:endParaRPr/>
          </a:p>
          <a:p>
            <a:pPr marL="457200" lvl="0" indent="-310832" algn="l" rtl="0">
              <a:spcBef>
                <a:spcPts val="1200"/>
              </a:spcBef>
              <a:spcAft>
                <a:spcPts val="0"/>
              </a:spcAft>
              <a:buSzPct val="100000"/>
              <a:buChar char="-"/>
            </a:pPr>
            <a:r>
              <a:rPr lang="ko" sz="1400"/>
              <a:t>자바, C#</a:t>
            </a:r>
            <a:endParaRPr sz="1400"/>
          </a:p>
        </p:txBody>
      </p:sp>
    </p:spTree>
    <p:extLst>
      <p:ext uri="{BB962C8B-B14F-4D97-AF65-F5344CB8AC3E}">
        <p14:creationId xmlns:p14="http://schemas.microsoft.com/office/powerpoint/2010/main" val="60012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p17">
            <a:extLst>
              <a:ext uri="{FF2B5EF4-FFF2-40B4-BE49-F238E27FC236}">
                <a16:creationId xmlns:a16="http://schemas.microsoft.com/office/drawing/2014/main" id="{1A8C3097-5EC8-90FD-5194-1929F28706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무엇을 배워야 하는가(기술 스택)</a:t>
            </a:r>
            <a:endParaRPr dirty="0"/>
          </a:p>
        </p:txBody>
      </p:sp>
      <p:sp>
        <p:nvSpPr>
          <p:cNvPr id="3" name="Google Shape;79;p17">
            <a:extLst>
              <a:ext uri="{FF2B5EF4-FFF2-40B4-BE49-F238E27FC236}">
                <a16:creationId xmlns:a16="http://schemas.microsoft.com/office/drawing/2014/main" id="{C9B4D601-A27E-A5A7-1CA1-DC2C7FD2866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무엇을 만들고 싶은지에 따라 다름</a:t>
            </a:r>
            <a:endParaRPr/>
          </a:p>
          <a:p>
            <a:pPr marL="0" lvl="0" indent="0" algn="l" rtl="0">
              <a:spcBef>
                <a:spcPts val="1200"/>
              </a:spcBef>
              <a:spcAft>
                <a:spcPts val="0"/>
              </a:spcAft>
              <a:buNone/>
            </a:pPr>
            <a:r>
              <a:rPr lang="ko"/>
              <a:t>-안드로이드:안드로이드가 무엇인지, 자바 또는 코틀린 언어</a:t>
            </a:r>
            <a:endParaRPr/>
          </a:p>
          <a:p>
            <a:pPr marL="0" lvl="0" indent="0" algn="l" rtl="0">
              <a:spcBef>
                <a:spcPts val="1200"/>
              </a:spcBef>
              <a:spcAft>
                <a:spcPts val="0"/>
              </a:spcAft>
              <a:buNone/>
            </a:pPr>
            <a:r>
              <a:rPr lang="ko"/>
              <a:t>-웹:HTML,CSS,JS언어,API,AJAX, 표준</a:t>
            </a:r>
            <a:endParaRPr/>
          </a:p>
          <a:p>
            <a:pPr marL="0" lvl="0" indent="0" algn="l" rtl="0">
              <a:spcBef>
                <a:spcPts val="1200"/>
              </a:spcBef>
              <a:spcAft>
                <a:spcPts val="0"/>
              </a:spcAft>
              <a:buNone/>
            </a:pPr>
            <a:r>
              <a:rPr lang="ko"/>
              <a:t>-인공지능: 인공지능 모델 이해, 딥러닝, 파이썬, 데이터 전처리</a:t>
            </a:r>
            <a:endParaRPr/>
          </a:p>
          <a:p>
            <a:pPr marL="0" lvl="0" indent="0" algn="l" rtl="0">
              <a:spcBef>
                <a:spcPts val="1200"/>
              </a:spcBef>
              <a:spcAft>
                <a:spcPts val="1200"/>
              </a:spcAft>
              <a:buNone/>
            </a:pPr>
            <a:r>
              <a:rPr lang="ko"/>
              <a:t>-보안: 보안이론, 네트워킹, 하드웨어 구조(ex.핸드폰)</a:t>
            </a:r>
            <a:endParaRPr/>
          </a:p>
        </p:txBody>
      </p:sp>
    </p:spTree>
    <p:extLst>
      <p:ext uri="{BB962C8B-B14F-4D97-AF65-F5344CB8AC3E}">
        <p14:creationId xmlns:p14="http://schemas.microsoft.com/office/powerpoint/2010/main" val="3552440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7;p62">
            <a:extLst>
              <a:ext uri="{FF2B5EF4-FFF2-40B4-BE49-F238E27FC236}">
                <a16:creationId xmlns:a16="http://schemas.microsoft.com/office/drawing/2014/main" id="{AAA235F1-4BB5-CFD9-AF93-D162B803552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컴파일러</a:t>
            </a:r>
            <a:endParaRPr dirty="0"/>
          </a:p>
        </p:txBody>
      </p:sp>
      <p:sp>
        <p:nvSpPr>
          <p:cNvPr id="3" name="Google Shape;348;p62">
            <a:extLst>
              <a:ext uri="{FF2B5EF4-FFF2-40B4-BE49-F238E27FC236}">
                <a16:creationId xmlns:a16="http://schemas.microsoft.com/office/drawing/2014/main" id="{64471DE7-F149-8136-21AD-E563FFADCDC6}"/>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하이레벨 랭귀지 -&gt; 어셈블리어 -&gt; 기계어</a:t>
            </a:r>
            <a:endParaRPr/>
          </a:p>
          <a:p>
            <a:pPr marL="0" lvl="0" indent="0" algn="l" rtl="0">
              <a:spcBef>
                <a:spcPts val="1200"/>
              </a:spcBef>
              <a:spcAft>
                <a:spcPts val="0"/>
              </a:spcAft>
              <a:buNone/>
            </a:pPr>
            <a:r>
              <a:rPr lang="ko"/>
              <a:t>컴파일러 : 기계어로 변환시키는 소프트웨어</a:t>
            </a:r>
            <a:endParaRPr/>
          </a:p>
          <a:p>
            <a:pPr marL="457200" lvl="0" indent="-342900" algn="l" rtl="0">
              <a:spcBef>
                <a:spcPts val="1200"/>
              </a:spcBef>
              <a:spcAft>
                <a:spcPts val="0"/>
              </a:spcAft>
              <a:buSzPts val="1800"/>
              <a:buChar char="-"/>
            </a:pPr>
            <a:r>
              <a:rPr lang="ko"/>
              <a:t>C, JAVA 등은 컴파일러 언어</a:t>
            </a:r>
            <a:endParaRPr/>
          </a:p>
          <a:p>
            <a:pPr marL="457200" lvl="0" indent="0" algn="l" rtl="0">
              <a:spcBef>
                <a:spcPts val="1200"/>
              </a:spcBef>
              <a:spcAft>
                <a:spcPts val="0"/>
              </a:spcAft>
              <a:buNone/>
            </a:pPr>
            <a:r>
              <a:rPr lang="ko"/>
              <a:t>    </a:t>
            </a:r>
            <a:r>
              <a:rPr lang="ko" sz="1400"/>
              <a:t> - 	실행 파일이 컴파일 후에 생성</a:t>
            </a:r>
            <a:endParaRPr sz="1400"/>
          </a:p>
          <a:p>
            <a:pPr marL="457200" lvl="0" indent="-342900" algn="l" rtl="0">
              <a:spcBef>
                <a:spcPts val="1200"/>
              </a:spcBef>
              <a:spcAft>
                <a:spcPts val="0"/>
              </a:spcAft>
              <a:buSzPts val="1800"/>
              <a:buChar char="-"/>
            </a:pPr>
            <a:r>
              <a:rPr lang="ko"/>
              <a:t>JAVASCRIPT, PYTHON은 스크립트 언어</a:t>
            </a:r>
            <a:endParaRPr/>
          </a:p>
          <a:p>
            <a:pPr marL="457200" lvl="0" indent="0" algn="l" rtl="0">
              <a:spcBef>
                <a:spcPts val="1200"/>
              </a:spcBef>
              <a:spcAft>
                <a:spcPts val="1200"/>
              </a:spcAft>
              <a:buNone/>
            </a:pPr>
            <a:r>
              <a:rPr lang="ko"/>
              <a:t>     </a:t>
            </a:r>
            <a:r>
              <a:rPr lang="ko" sz="1400"/>
              <a:t>-	바로 실행 가능함</a:t>
            </a:r>
            <a:endParaRPr sz="1400"/>
          </a:p>
        </p:txBody>
      </p:sp>
    </p:spTree>
    <p:extLst>
      <p:ext uri="{BB962C8B-B14F-4D97-AF65-F5344CB8AC3E}">
        <p14:creationId xmlns:p14="http://schemas.microsoft.com/office/powerpoint/2010/main" val="2283967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53;p63">
            <a:extLst>
              <a:ext uri="{FF2B5EF4-FFF2-40B4-BE49-F238E27FC236}">
                <a16:creationId xmlns:a16="http://schemas.microsoft.com/office/drawing/2014/main" id="{4B54AA9A-7A4D-E562-D9AB-4E239F1E7DE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자료구조</a:t>
            </a:r>
            <a:endParaRPr dirty="0"/>
          </a:p>
        </p:txBody>
      </p:sp>
      <p:sp>
        <p:nvSpPr>
          <p:cNvPr id="3" name="Google Shape;354;p63">
            <a:extLst>
              <a:ext uri="{FF2B5EF4-FFF2-40B4-BE49-F238E27FC236}">
                <a16:creationId xmlns:a16="http://schemas.microsoft.com/office/drawing/2014/main" id="{E2B252DA-501C-58DE-2C8B-D62BE6CF0480}"/>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프로그래밍할 때 사용하는 데이터와 기능들을 고려했을 때 어떤 형태를 사용하는 것이 좋을까에 대한 고민</a:t>
            </a:r>
            <a:endParaRPr/>
          </a:p>
          <a:p>
            <a:pPr marL="457200" lvl="0" indent="-342900" algn="l" rtl="0">
              <a:spcBef>
                <a:spcPts val="1200"/>
              </a:spcBef>
              <a:spcAft>
                <a:spcPts val="0"/>
              </a:spcAft>
              <a:buSzPts val="1800"/>
              <a:buChar char="-"/>
            </a:pPr>
            <a:r>
              <a:rPr lang="ko"/>
              <a:t>회원을 관리하고 싶을때 (데이터 형태를 고려할때)</a:t>
            </a:r>
            <a:endParaRPr/>
          </a:p>
          <a:p>
            <a:pPr marL="457200" lvl="0" indent="0" algn="l" rtl="0">
              <a:spcBef>
                <a:spcPts val="1200"/>
              </a:spcBef>
              <a:spcAft>
                <a:spcPts val="0"/>
              </a:spcAft>
              <a:buNone/>
            </a:pPr>
            <a:r>
              <a:rPr lang="ko"/>
              <a:t>-	다수의 회원을 관리하고 단순히 이름만을 저장하고 싶을 경우(배열)</a:t>
            </a:r>
            <a:endParaRPr/>
          </a:p>
          <a:p>
            <a:pPr marL="457200" lvl="0" indent="0" algn="l" rtl="0">
              <a:spcBef>
                <a:spcPts val="1200"/>
              </a:spcBef>
              <a:spcAft>
                <a:spcPts val="1200"/>
              </a:spcAft>
              <a:buNone/>
            </a:pPr>
            <a:r>
              <a:rPr lang="ko"/>
              <a:t>-	하나의 회원 연관된 정보를 저장하고 싶을 경우(객체)</a:t>
            </a:r>
            <a:endParaRPr/>
          </a:p>
        </p:txBody>
      </p:sp>
    </p:spTree>
    <p:extLst>
      <p:ext uri="{BB962C8B-B14F-4D97-AF65-F5344CB8AC3E}">
        <p14:creationId xmlns:p14="http://schemas.microsoft.com/office/powerpoint/2010/main" val="1398754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59;p64">
            <a:extLst>
              <a:ext uri="{FF2B5EF4-FFF2-40B4-BE49-F238E27FC236}">
                <a16:creationId xmlns:a16="http://schemas.microsoft.com/office/drawing/2014/main" id="{DA03DCBC-9031-4F29-4BF0-4D9D86D403B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자료구조</a:t>
            </a:r>
            <a:endParaRPr dirty="0"/>
          </a:p>
        </p:txBody>
      </p:sp>
      <p:sp>
        <p:nvSpPr>
          <p:cNvPr id="3" name="Google Shape;360;p64">
            <a:extLst>
              <a:ext uri="{FF2B5EF4-FFF2-40B4-BE49-F238E27FC236}">
                <a16:creationId xmlns:a16="http://schemas.microsoft.com/office/drawing/2014/main" id="{88ECD6E1-69A7-02A5-F8E8-9E894596CFD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기능의 빈도 우선순위를 고려할때</a:t>
            </a:r>
            <a:endParaRPr/>
          </a:p>
          <a:p>
            <a:pPr marL="457200" lvl="0" indent="-342900" algn="l" rtl="0">
              <a:spcBef>
                <a:spcPts val="1200"/>
              </a:spcBef>
              <a:spcAft>
                <a:spcPts val="0"/>
              </a:spcAft>
              <a:buSzPts val="1800"/>
              <a:buChar char="-"/>
            </a:pPr>
            <a:r>
              <a:rPr lang="ko"/>
              <a:t>데이터의 입력이 자주 있는 반면, 검색은 거의 일어나지 않을 때</a:t>
            </a:r>
            <a:endParaRPr/>
          </a:p>
          <a:p>
            <a:pPr marL="457200" lvl="0" indent="0" algn="l" rtl="0">
              <a:spcBef>
                <a:spcPts val="1200"/>
              </a:spcBef>
              <a:spcAft>
                <a:spcPts val="0"/>
              </a:spcAft>
              <a:buNone/>
            </a:pPr>
            <a:r>
              <a:rPr lang="ko"/>
              <a:t>-	배열</a:t>
            </a:r>
            <a:endParaRPr/>
          </a:p>
          <a:p>
            <a:pPr marL="457200" lvl="0" indent="-342900" algn="l" rtl="0">
              <a:spcBef>
                <a:spcPts val="1200"/>
              </a:spcBef>
              <a:spcAft>
                <a:spcPts val="0"/>
              </a:spcAft>
              <a:buSzPts val="1800"/>
              <a:buChar char="-"/>
            </a:pPr>
            <a:r>
              <a:rPr lang="ko"/>
              <a:t>데이터의 입력 보다는 검색이 빈번하게 일어날 때</a:t>
            </a:r>
            <a:endParaRPr/>
          </a:p>
          <a:p>
            <a:pPr marL="457200" lvl="0" indent="0" algn="l" rtl="0">
              <a:spcBef>
                <a:spcPts val="1200"/>
              </a:spcBef>
              <a:spcAft>
                <a:spcPts val="1200"/>
              </a:spcAft>
              <a:buNone/>
            </a:pPr>
            <a:r>
              <a:rPr lang="ko"/>
              <a:t>-	리스트, 딕셔너리</a:t>
            </a:r>
            <a:endParaRPr/>
          </a:p>
        </p:txBody>
      </p:sp>
    </p:spTree>
    <p:extLst>
      <p:ext uri="{BB962C8B-B14F-4D97-AF65-F5344CB8AC3E}">
        <p14:creationId xmlns:p14="http://schemas.microsoft.com/office/powerpoint/2010/main" val="2041571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5;p65">
            <a:extLst>
              <a:ext uri="{FF2B5EF4-FFF2-40B4-BE49-F238E27FC236}">
                <a16:creationId xmlns:a16="http://schemas.microsoft.com/office/drawing/2014/main" id="{D9A0DC52-6140-C079-1DE1-4FAFE99BDCD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알고리즘 - 공간에 대하여</a:t>
            </a:r>
            <a:endParaRPr/>
          </a:p>
        </p:txBody>
      </p:sp>
      <p:sp>
        <p:nvSpPr>
          <p:cNvPr id="3" name="Google Shape;366;p65">
            <a:extLst>
              <a:ext uri="{FF2B5EF4-FFF2-40B4-BE49-F238E27FC236}">
                <a16:creationId xmlns:a16="http://schemas.microsoft.com/office/drawing/2014/main" id="{8C3422C0-BD25-E2DC-C41C-6B80FFF04AC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프로그램이 실행될 때 필요한 공간, 메모리?</a:t>
            </a:r>
            <a:endParaRPr/>
          </a:p>
          <a:p>
            <a:pPr marL="457200" lvl="0" indent="-342900" algn="l" rtl="0">
              <a:spcBef>
                <a:spcPts val="1200"/>
              </a:spcBef>
              <a:spcAft>
                <a:spcPts val="0"/>
              </a:spcAft>
              <a:buSzPts val="1800"/>
              <a:buChar char="-"/>
            </a:pPr>
            <a:r>
              <a:rPr lang="ko"/>
              <a:t>RAM은 매우 비싼 리소스</a:t>
            </a:r>
            <a:endParaRPr/>
          </a:p>
          <a:p>
            <a:pPr marL="457200" lvl="0" indent="-342900" algn="l" rtl="0">
              <a:spcBef>
                <a:spcPts val="0"/>
              </a:spcBef>
              <a:spcAft>
                <a:spcPts val="0"/>
              </a:spcAft>
              <a:buSzPts val="1800"/>
              <a:buChar char="-"/>
            </a:pPr>
            <a:r>
              <a:rPr lang="ko"/>
              <a:t>어떻게 RAM을 덜 사용할 수 있을까</a:t>
            </a:r>
            <a:endParaRPr/>
          </a:p>
          <a:p>
            <a:pPr marL="457200" lvl="0" indent="0" algn="l" rtl="0">
              <a:spcBef>
                <a:spcPts val="1200"/>
              </a:spcBef>
              <a:spcAft>
                <a:spcPts val="0"/>
              </a:spcAft>
              <a:buNone/>
            </a:pPr>
            <a:r>
              <a:rPr lang="ko" sz="1300"/>
              <a:t>-	가장 최근에 사용했던 데이터를 RAM에 우선 올릴까? (Cache)</a:t>
            </a:r>
            <a:endParaRPr sz="1300"/>
          </a:p>
          <a:p>
            <a:pPr marL="457200" lvl="0" indent="0" algn="l" rtl="0">
              <a:spcBef>
                <a:spcPts val="1200"/>
              </a:spcBef>
              <a:spcAft>
                <a:spcPts val="1200"/>
              </a:spcAft>
              <a:buNone/>
            </a:pPr>
            <a:r>
              <a:rPr lang="ko" sz="1300"/>
              <a:t>-	가장 안쓴 것 같은 거와 교체를 할까?</a:t>
            </a:r>
            <a:endParaRPr sz="1300"/>
          </a:p>
        </p:txBody>
      </p:sp>
    </p:spTree>
    <p:extLst>
      <p:ext uri="{BB962C8B-B14F-4D97-AF65-F5344CB8AC3E}">
        <p14:creationId xmlns:p14="http://schemas.microsoft.com/office/powerpoint/2010/main" val="2983719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1;p66">
            <a:extLst>
              <a:ext uri="{FF2B5EF4-FFF2-40B4-BE49-F238E27FC236}">
                <a16:creationId xmlns:a16="http://schemas.microsoft.com/office/drawing/2014/main" id="{7770114C-63AC-438A-ACFA-96A9EAACCC0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알고리즘 - 시간에 대하여</a:t>
            </a:r>
            <a:endParaRPr dirty="0"/>
          </a:p>
        </p:txBody>
      </p:sp>
      <p:sp>
        <p:nvSpPr>
          <p:cNvPr id="3" name="Google Shape;372;p66">
            <a:extLst>
              <a:ext uri="{FF2B5EF4-FFF2-40B4-BE49-F238E27FC236}">
                <a16:creationId xmlns:a16="http://schemas.microsoft.com/office/drawing/2014/main" id="{03C74A54-9253-0F62-2D37-F0DF0CAC514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프로그램을 어떻게 빨리 실행시킬까?</a:t>
            </a:r>
            <a:endParaRPr/>
          </a:p>
          <a:p>
            <a:pPr marL="457200" lvl="0" indent="-342900" algn="l" rtl="0">
              <a:spcBef>
                <a:spcPts val="1200"/>
              </a:spcBef>
              <a:spcAft>
                <a:spcPts val="0"/>
              </a:spcAft>
              <a:buSzPts val="1800"/>
              <a:buChar char="-"/>
            </a:pPr>
            <a:r>
              <a:rPr lang="ko"/>
              <a:t>시간복잡도(빅오 n, log n)</a:t>
            </a:r>
            <a:endParaRPr/>
          </a:p>
          <a:p>
            <a:pPr marL="457200" lvl="0" indent="-342900" algn="l" rtl="0">
              <a:spcBef>
                <a:spcPts val="0"/>
              </a:spcBef>
              <a:spcAft>
                <a:spcPts val="0"/>
              </a:spcAft>
              <a:buSzPts val="1800"/>
              <a:buChar char="-"/>
            </a:pPr>
            <a:r>
              <a:rPr lang="ko"/>
              <a:t>3중 중첩 반복문 금지(for)</a:t>
            </a:r>
            <a:endParaRPr/>
          </a:p>
          <a:p>
            <a:pPr marL="457200" lvl="0" indent="-342900" algn="l" rtl="0">
              <a:spcBef>
                <a:spcPts val="0"/>
              </a:spcBef>
              <a:spcAft>
                <a:spcPts val="0"/>
              </a:spcAft>
              <a:buSzPts val="1800"/>
              <a:buChar char="-"/>
            </a:pPr>
            <a:r>
              <a:rPr lang="ko"/>
              <a:t>꼭 반복문을 써야할까?</a:t>
            </a:r>
            <a:endParaRPr/>
          </a:p>
          <a:p>
            <a:pPr marL="457200" lvl="0" indent="0" algn="l" rtl="0">
              <a:spcBef>
                <a:spcPts val="1200"/>
              </a:spcBef>
              <a:spcAft>
                <a:spcPts val="1200"/>
              </a:spcAft>
              <a:buNone/>
            </a:pPr>
            <a:r>
              <a:rPr lang="ko" sz="1300"/>
              <a:t>-	10번 정도 실행하는 거라면 반복문보다 더 빠름</a:t>
            </a:r>
            <a:endParaRPr sz="1300"/>
          </a:p>
        </p:txBody>
      </p:sp>
    </p:spTree>
    <p:extLst>
      <p:ext uri="{BB962C8B-B14F-4D97-AF65-F5344CB8AC3E}">
        <p14:creationId xmlns:p14="http://schemas.microsoft.com/office/powerpoint/2010/main" val="2605689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7;p67">
            <a:extLst>
              <a:ext uri="{FF2B5EF4-FFF2-40B4-BE49-F238E27FC236}">
                <a16:creationId xmlns:a16="http://schemas.microsoft.com/office/drawing/2014/main" id="{9C5BEFB6-1036-014C-F6B7-8F7EC4C532B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프로그래밍 개발 방법</a:t>
            </a:r>
            <a:endParaRPr dirty="0"/>
          </a:p>
        </p:txBody>
      </p:sp>
      <p:sp>
        <p:nvSpPr>
          <p:cNvPr id="3" name="Google Shape;378;p67">
            <a:extLst>
              <a:ext uri="{FF2B5EF4-FFF2-40B4-BE49-F238E27FC236}">
                <a16:creationId xmlns:a16="http://schemas.microsoft.com/office/drawing/2014/main" id="{275D9956-C387-D95A-3EE5-017E64DF01A6}"/>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전통적인 개발 프로세스(폭포수)</a:t>
            </a:r>
            <a:endParaRPr/>
          </a:p>
          <a:p>
            <a:pPr marL="0" lvl="0" indent="0" algn="l" rtl="0">
              <a:spcBef>
                <a:spcPts val="1200"/>
              </a:spcBef>
              <a:spcAft>
                <a:spcPts val="0"/>
              </a:spcAft>
              <a:buNone/>
            </a:pPr>
            <a:r>
              <a:rPr lang="ko"/>
              <a:t>기능 명세 - 제품 기능에 대한 설명과 요구사항 분석과 작성</a:t>
            </a:r>
            <a:endParaRPr/>
          </a:p>
          <a:p>
            <a:pPr marL="0" lvl="0" indent="0" algn="l" rtl="0">
              <a:spcBef>
                <a:spcPts val="1200"/>
              </a:spcBef>
              <a:spcAft>
                <a:spcPts val="0"/>
              </a:spcAft>
              <a:buNone/>
            </a:pPr>
            <a:r>
              <a:rPr lang="ko"/>
              <a:t>개발 - 각 기능 개발 및 구현</a:t>
            </a:r>
            <a:endParaRPr/>
          </a:p>
          <a:p>
            <a:pPr marL="0" lvl="0" indent="0" algn="l" rtl="0">
              <a:spcBef>
                <a:spcPts val="1200"/>
              </a:spcBef>
              <a:spcAft>
                <a:spcPts val="0"/>
              </a:spcAft>
              <a:buNone/>
            </a:pPr>
            <a:r>
              <a:rPr lang="ko"/>
              <a:t>테스트 - 통합, 부하테스트</a:t>
            </a:r>
            <a:endParaRPr/>
          </a:p>
          <a:p>
            <a:pPr marL="0" lvl="0" indent="0" algn="l" rtl="0">
              <a:spcBef>
                <a:spcPts val="1200"/>
              </a:spcBef>
              <a:spcAft>
                <a:spcPts val="1200"/>
              </a:spcAft>
              <a:buNone/>
            </a:pPr>
            <a:r>
              <a:rPr lang="ko"/>
              <a:t>배포 및 런칭 - 시장 또는 클라이언트에게 배포 및 런칭</a:t>
            </a:r>
            <a:endParaRPr/>
          </a:p>
        </p:txBody>
      </p:sp>
    </p:spTree>
    <p:extLst>
      <p:ext uri="{BB962C8B-B14F-4D97-AF65-F5344CB8AC3E}">
        <p14:creationId xmlns:p14="http://schemas.microsoft.com/office/powerpoint/2010/main" val="2072401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3;p68">
            <a:extLst>
              <a:ext uri="{FF2B5EF4-FFF2-40B4-BE49-F238E27FC236}">
                <a16:creationId xmlns:a16="http://schemas.microsoft.com/office/drawing/2014/main" id="{09024DF2-87CF-9672-7A7D-A44FBD6BADE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문제점</a:t>
            </a:r>
            <a:endParaRPr dirty="0"/>
          </a:p>
        </p:txBody>
      </p:sp>
      <p:sp>
        <p:nvSpPr>
          <p:cNvPr id="3" name="Google Shape;384;p68">
            <a:extLst>
              <a:ext uri="{FF2B5EF4-FFF2-40B4-BE49-F238E27FC236}">
                <a16:creationId xmlns:a16="http://schemas.microsoft.com/office/drawing/2014/main" id="{30494D82-D87E-066D-0120-4564DB64DED9}"/>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ko"/>
              <a:t>사용자가 정말 원하는 제품을 모른다</a:t>
            </a:r>
            <a:endParaRPr/>
          </a:p>
          <a:p>
            <a:pPr marL="0" lvl="0" indent="0" algn="l" rtl="0">
              <a:spcBef>
                <a:spcPts val="1200"/>
              </a:spcBef>
              <a:spcAft>
                <a:spcPts val="0"/>
              </a:spcAft>
              <a:buNone/>
            </a:pPr>
            <a:r>
              <a:rPr lang="ko"/>
              <a:t>개발자가 만든 제품이 사용자가 원했던 제품이 아니다</a:t>
            </a:r>
            <a:endParaRPr/>
          </a:p>
          <a:p>
            <a:pPr marL="0" lvl="0" indent="0" algn="l" rtl="0">
              <a:spcBef>
                <a:spcPts val="1200"/>
              </a:spcBef>
              <a:spcAft>
                <a:spcPts val="0"/>
              </a:spcAft>
              <a:buNone/>
            </a:pPr>
            <a:r>
              <a:rPr lang="ko"/>
              <a:t>다 만들었더니 둘 다….</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ko"/>
              <a:t> 결국 아무도 쓰지 않는 제품을 열심히 만들게 됨</a:t>
            </a:r>
            <a:endParaRPr/>
          </a:p>
        </p:txBody>
      </p:sp>
    </p:spTree>
    <p:extLst>
      <p:ext uri="{BB962C8B-B14F-4D97-AF65-F5344CB8AC3E}">
        <p14:creationId xmlns:p14="http://schemas.microsoft.com/office/powerpoint/2010/main" val="3694954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9;p69">
            <a:extLst>
              <a:ext uri="{FF2B5EF4-FFF2-40B4-BE49-F238E27FC236}">
                <a16:creationId xmlns:a16="http://schemas.microsoft.com/office/drawing/2014/main" id="{0464EF2F-0062-790A-2FB4-A9843F6B8A0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점진적인 개발(Agile)</a:t>
            </a:r>
            <a:endParaRPr dirty="0"/>
          </a:p>
        </p:txBody>
      </p:sp>
      <p:sp>
        <p:nvSpPr>
          <p:cNvPr id="3" name="Google Shape;390;p69">
            <a:extLst>
              <a:ext uri="{FF2B5EF4-FFF2-40B4-BE49-F238E27FC236}">
                <a16:creationId xmlns:a16="http://schemas.microsoft.com/office/drawing/2014/main" id="{C3880105-929D-DA77-29A7-791D6C19D09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모든 기능을 한 번에 구현하는 것이 아닌</a:t>
            </a:r>
            <a:endParaRPr/>
          </a:p>
          <a:p>
            <a:pPr marL="0" lvl="0" indent="0" algn="l" rtl="0">
              <a:spcBef>
                <a:spcPts val="1200"/>
              </a:spcBef>
              <a:spcAft>
                <a:spcPts val="0"/>
              </a:spcAft>
              <a:buNone/>
            </a:pPr>
            <a:r>
              <a:rPr lang="ko"/>
              <a:t>점진적으로 기능을 개발하는 방법</a:t>
            </a:r>
            <a:endParaRPr/>
          </a:p>
          <a:p>
            <a:pPr marL="457200" lvl="0" indent="-342900" algn="l" rtl="0">
              <a:spcBef>
                <a:spcPts val="1200"/>
              </a:spcBef>
              <a:spcAft>
                <a:spcPts val="0"/>
              </a:spcAft>
              <a:buSzPts val="1800"/>
              <a:buChar char="-"/>
            </a:pPr>
            <a:r>
              <a:rPr lang="ko"/>
              <a:t>사용자 회원가입, 로그인 기능 구현 후 클라이언트 피드백 및 테스트를 진행함</a:t>
            </a:r>
            <a:endParaRPr/>
          </a:p>
          <a:p>
            <a:pPr marL="457200" lvl="0" indent="-342900" algn="l" rtl="0">
              <a:spcBef>
                <a:spcPts val="0"/>
              </a:spcBef>
              <a:spcAft>
                <a:spcPts val="0"/>
              </a:spcAft>
              <a:buSzPts val="1800"/>
              <a:buChar char="-"/>
            </a:pPr>
            <a:r>
              <a:rPr lang="ko"/>
              <a:t>좋아요 기능을 구현 후 클라이언트 피드백 및 테스트를 진행</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 개발-테스트-피드백-개발</a:t>
            </a:r>
            <a:endParaRPr/>
          </a:p>
        </p:txBody>
      </p:sp>
    </p:spTree>
    <p:extLst>
      <p:ext uri="{BB962C8B-B14F-4D97-AF65-F5344CB8AC3E}">
        <p14:creationId xmlns:p14="http://schemas.microsoft.com/office/powerpoint/2010/main" val="2595655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5;p70">
            <a:extLst>
              <a:ext uri="{FF2B5EF4-FFF2-40B4-BE49-F238E27FC236}">
                <a16:creationId xmlns:a16="http://schemas.microsoft.com/office/drawing/2014/main" id="{FB4A4A72-8550-1DC6-AD8B-E4B85AA19B0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dirty="0"/>
              <a:t>점진적인 개발(Agile)</a:t>
            </a:r>
            <a:endParaRPr dirty="0"/>
          </a:p>
          <a:p>
            <a:pPr marL="0" lvl="0" indent="0" algn="l" rtl="0">
              <a:spcBef>
                <a:spcPts val="0"/>
              </a:spcBef>
              <a:spcAft>
                <a:spcPts val="0"/>
              </a:spcAft>
              <a:buNone/>
            </a:pPr>
            <a:endParaRPr dirty="0"/>
          </a:p>
        </p:txBody>
      </p:sp>
      <p:sp>
        <p:nvSpPr>
          <p:cNvPr id="3" name="Google Shape;396;p70">
            <a:extLst>
              <a:ext uri="{FF2B5EF4-FFF2-40B4-BE49-F238E27FC236}">
                <a16:creationId xmlns:a16="http://schemas.microsoft.com/office/drawing/2014/main" id="{28992224-B671-3129-6AED-69E8E0F35667}"/>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사용자 참여를 통해 기능 단위로 피드백을 받기 때문에 원하는 제품을 만들 수가 없음</a:t>
            </a:r>
            <a:endParaRPr/>
          </a:p>
          <a:p>
            <a:pPr marL="457200" lvl="0" indent="-342900" algn="l" rtl="0">
              <a:spcBef>
                <a:spcPts val="1200"/>
              </a:spcBef>
              <a:spcAft>
                <a:spcPts val="0"/>
              </a:spcAft>
              <a:buSzPts val="1800"/>
              <a:buChar char="-"/>
            </a:pPr>
            <a:r>
              <a:rPr lang="ko"/>
              <a:t>소통에 대한 비용이 올라감</a:t>
            </a:r>
            <a:endParaRPr/>
          </a:p>
          <a:p>
            <a:pPr marL="457200" lvl="0" indent="-342900" algn="l" rtl="0">
              <a:spcBef>
                <a:spcPts val="0"/>
              </a:spcBef>
              <a:spcAft>
                <a:spcPts val="0"/>
              </a:spcAft>
              <a:buSzPts val="1800"/>
              <a:buChar char="-"/>
            </a:pPr>
            <a:r>
              <a:rPr lang="ko"/>
              <a:t>기능, 요구사항 수정사항이 많음</a:t>
            </a:r>
            <a:endParaRPr/>
          </a:p>
          <a:p>
            <a:pPr marL="457200" lvl="0" indent="-342900" algn="l" rtl="0">
              <a:spcBef>
                <a:spcPts val="0"/>
              </a:spcBef>
              <a:spcAft>
                <a:spcPts val="0"/>
              </a:spcAft>
              <a:buSzPts val="1800"/>
              <a:buChar char="-"/>
            </a:pPr>
            <a:r>
              <a:rPr lang="ko"/>
              <a:t>애자일, 스크럼 등등</a:t>
            </a:r>
            <a:endParaRPr/>
          </a:p>
        </p:txBody>
      </p:sp>
    </p:spTree>
    <p:extLst>
      <p:ext uri="{BB962C8B-B14F-4D97-AF65-F5344CB8AC3E}">
        <p14:creationId xmlns:p14="http://schemas.microsoft.com/office/powerpoint/2010/main" val="451294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01;p71">
            <a:extLst>
              <a:ext uri="{FF2B5EF4-FFF2-40B4-BE49-F238E27FC236}">
                <a16:creationId xmlns:a16="http://schemas.microsoft.com/office/drawing/2014/main" id="{647B2DC0-1229-BB40-0B41-466FDFB971B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테스트 주도 개발(TDD)</a:t>
            </a:r>
            <a:endParaRPr dirty="0"/>
          </a:p>
        </p:txBody>
      </p:sp>
      <p:sp>
        <p:nvSpPr>
          <p:cNvPr id="3" name="Google Shape;402;p71">
            <a:extLst>
              <a:ext uri="{FF2B5EF4-FFF2-40B4-BE49-F238E27FC236}">
                <a16:creationId xmlns:a16="http://schemas.microsoft.com/office/drawing/2014/main" id="{D31502B7-C28E-4536-C7D0-ED0A17483A7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ko"/>
              <a:t>개발방법론</a:t>
            </a:r>
            <a:endParaRPr/>
          </a:p>
          <a:p>
            <a:pPr marL="0" lvl="0" indent="0" algn="l" rtl="0">
              <a:spcBef>
                <a:spcPts val="1200"/>
              </a:spcBef>
              <a:spcAft>
                <a:spcPts val="0"/>
              </a:spcAft>
              <a:buNone/>
            </a:pPr>
            <a:r>
              <a:rPr lang="ko"/>
              <a:t>기능을 개발하고 테스트를 진행하는 전통적인 방법과 다르게</a:t>
            </a:r>
            <a:endParaRPr/>
          </a:p>
          <a:p>
            <a:pPr marL="0" lvl="0" indent="0" algn="l" rtl="0">
              <a:spcBef>
                <a:spcPts val="1200"/>
              </a:spcBef>
              <a:spcAft>
                <a:spcPts val="0"/>
              </a:spcAft>
              <a:buNone/>
            </a:pPr>
            <a:r>
              <a:rPr lang="ko"/>
              <a:t>테스트 코드를 먼저 만들고 테스트를 통과하는 코드를 작성하는 방법</a:t>
            </a:r>
            <a:endParaRPr/>
          </a:p>
          <a:p>
            <a:pPr marL="0" lvl="0" indent="0" algn="l" rtl="0">
              <a:spcBef>
                <a:spcPts val="1200"/>
              </a:spcBef>
              <a:spcAft>
                <a:spcPts val="0"/>
              </a:spcAft>
              <a:buNone/>
            </a:pPr>
            <a:endParaRPr/>
          </a:p>
          <a:p>
            <a:pPr marL="0" lvl="0" indent="0" algn="l" rtl="0">
              <a:spcBef>
                <a:spcPts val="1200"/>
              </a:spcBef>
              <a:spcAft>
                <a:spcPts val="0"/>
              </a:spcAft>
              <a:buNone/>
            </a:pPr>
            <a:r>
              <a:rPr lang="ko"/>
              <a:t>테스트가 개발과 함께 이루어 지기 때문에 언제나 테스트가 끝난 기능을 확보할 수 있음, 테스트 자동화</a:t>
            </a:r>
            <a:endParaRPr/>
          </a:p>
          <a:p>
            <a:pPr marL="0" lvl="0" indent="0" algn="l" rtl="0">
              <a:spcBef>
                <a:spcPts val="1200"/>
              </a:spcBef>
              <a:spcAft>
                <a:spcPts val="1200"/>
              </a:spcAft>
              <a:buNone/>
            </a:pPr>
            <a:r>
              <a:rPr lang="ko"/>
              <a:t>코드 변경에 대한 개발자 스트레스를 줄여줌</a:t>
            </a:r>
            <a:endParaRPr/>
          </a:p>
        </p:txBody>
      </p:sp>
    </p:spTree>
    <p:extLst>
      <p:ext uri="{BB962C8B-B14F-4D97-AF65-F5344CB8AC3E}">
        <p14:creationId xmlns:p14="http://schemas.microsoft.com/office/powerpoint/2010/main" val="3418303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4;p18">
            <a:extLst>
              <a:ext uri="{FF2B5EF4-FFF2-40B4-BE49-F238E27FC236}">
                <a16:creationId xmlns:a16="http://schemas.microsoft.com/office/drawing/2014/main" id="{AD608D10-29CC-DA39-380D-B28B3018B9E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프로그램 개발 요구 역량 두 가지</a:t>
            </a:r>
            <a:endParaRPr dirty="0"/>
          </a:p>
        </p:txBody>
      </p:sp>
      <p:sp>
        <p:nvSpPr>
          <p:cNvPr id="3" name="Google Shape;85;p18">
            <a:extLst>
              <a:ext uri="{FF2B5EF4-FFF2-40B4-BE49-F238E27FC236}">
                <a16:creationId xmlns:a16="http://schemas.microsoft.com/office/drawing/2014/main" id="{EE222918-21B3-EFA9-86E7-1BE3ADC0700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ko"/>
              <a:t>1.해당 영역에 대한 이해(도메인 이해도, 환경)</a:t>
            </a:r>
            <a:endParaRPr/>
          </a:p>
          <a:p>
            <a:pPr marL="457200" lvl="0" indent="-342900" algn="l" rtl="0">
              <a:spcBef>
                <a:spcPts val="1200"/>
              </a:spcBef>
              <a:spcAft>
                <a:spcPts val="0"/>
              </a:spcAft>
              <a:buSzPts val="1800"/>
              <a:buAutoNum type="alphaLcPeriod"/>
            </a:pPr>
            <a:r>
              <a:rPr lang="ko"/>
              <a:t>웹, 임베디드, 보안</a:t>
            </a:r>
            <a:endParaRPr/>
          </a:p>
          <a:p>
            <a:pPr marL="457200" lvl="0" indent="-342900" algn="l" rtl="0">
              <a:spcBef>
                <a:spcPts val="0"/>
              </a:spcBef>
              <a:spcAft>
                <a:spcPts val="0"/>
              </a:spcAft>
              <a:buSzPts val="1800"/>
              <a:buAutoNum type="alphaLcPeriod"/>
            </a:pPr>
            <a:r>
              <a:rPr lang="ko"/>
              <a:t>동작환경에 대한 이해, 특성, 어려운 지점들</a:t>
            </a:r>
            <a:endParaRPr/>
          </a:p>
          <a:p>
            <a:pPr marL="0" lvl="0" indent="0" algn="l" rtl="0">
              <a:spcBef>
                <a:spcPts val="1200"/>
              </a:spcBef>
              <a:spcAft>
                <a:spcPts val="0"/>
              </a:spcAft>
              <a:buNone/>
            </a:pPr>
            <a:endParaRPr/>
          </a:p>
          <a:p>
            <a:pPr marL="0" lvl="0" indent="0" algn="l" rtl="0">
              <a:spcBef>
                <a:spcPts val="1200"/>
              </a:spcBef>
              <a:spcAft>
                <a:spcPts val="0"/>
              </a:spcAft>
              <a:buNone/>
            </a:pPr>
            <a:r>
              <a:rPr lang="ko"/>
              <a:t>2.프로그래밍 능력(구현 능력)</a:t>
            </a:r>
            <a:endParaRPr/>
          </a:p>
          <a:p>
            <a:pPr marL="457200" lvl="0" indent="-342900" algn="l" rtl="0">
              <a:spcBef>
                <a:spcPts val="1200"/>
              </a:spcBef>
              <a:spcAft>
                <a:spcPts val="0"/>
              </a:spcAft>
              <a:buSzPts val="1800"/>
              <a:buAutoNum type="alphaLcPeriod"/>
            </a:pPr>
            <a:r>
              <a:rPr lang="ko"/>
              <a:t>문제를 솔루션으로 구현해내는 능력</a:t>
            </a:r>
            <a:endParaRPr/>
          </a:p>
          <a:p>
            <a:pPr marL="457200" lvl="0" indent="-342900" algn="l" rtl="0">
              <a:spcBef>
                <a:spcPts val="0"/>
              </a:spcBef>
              <a:spcAft>
                <a:spcPts val="0"/>
              </a:spcAft>
              <a:buSzPts val="1800"/>
              <a:buAutoNum type="alphaLcPeriod"/>
            </a:pPr>
            <a:r>
              <a:rPr lang="ko"/>
              <a:t>최적화, 정확성, 생산성(디자인 패턴, 방법론, 알고리즘)</a:t>
            </a:r>
            <a:endParaRPr/>
          </a:p>
        </p:txBody>
      </p:sp>
    </p:spTree>
    <p:extLst>
      <p:ext uri="{BB962C8B-B14F-4D97-AF65-F5344CB8AC3E}">
        <p14:creationId xmlns:p14="http://schemas.microsoft.com/office/powerpoint/2010/main" val="733724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07;p72">
            <a:extLst>
              <a:ext uri="{FF2B5EF4-FFF2-40B4-BE49-F238E27FC236}">
                <a16:creationId xmlns:a16="http://schemas.microsoft.com/office/drawing/2014/main" id="{38747B71-107E-8EAF-C117-846C8801098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Pair Programming</a:t>
            </a:r>
            <a:endParaRPr dirty="0"/>
          </a:p>
        </p:txBody>
      </p:sp>
      <p:sp>
        <p:nvSpPr>
          <p:cNvPr id="3" name="Google Shape;408;p72">
            <a:extLst>
              <a:ext uri="{FF2B5EF4-FFF2-40B4-BE49-F238E27FC236}">
                <a16:creationId xmlns:a16="http://schemas.microsoft.com/office/drawing/2014/main" id="{4F5B1932-0BE3-2FBD-D366-009DE58ABB4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두 명의 프로그래머가 한조를 이루어서 번갈아가면서 프로그래밍 하는 방법</a:t>
            </a:r>
            <a:endParaRPr/>
          </a:p>
          <a:p>
            <a:pPr marL="0" lvl="0" indent="0" algn="l" rtl="0">
              <a:spcBef>
                <a:spcPts val="1200"/>
              </a:spcBef>
              <a:spcAft>
                <a:spcPts val="0"/>
              </a:spcAft>
              <a:buNone/>
            </a:pPr>
            <a:r>
              <a:rPr lang="ko"/>
              <a:t>(짝 프로그래밍)</a:t>
            </a:r>
            <a:endParaRPr/>
          </a:p>
          <a:p>
            <a:pPr marL="457200" lvl="0" indent="-342900" algn="l" rtl="0">
              <a:spcBef>
                <a:spcPts val="1200"/>
              </a:spcBef>
              <a:spcAft>
                <a:spcPts val="0"/>
              </a:spcAft>
              <a:buSzPts val="1800"/>
              <a:buChar char="-"/>
            </a:pPr>
            <a:r>
              <a:rPr lang="ko"/>
              <a:t>프로그래밍에 대한 정보 공유</a:t>
            </a:r>
            <a:endParaRPr/>
          </a:p>
          <a:p>
            <a:pPr marL="457200" lvl="0" indent="-342900" algn="l" rtl="0">
              <a:spcBef>
                <a:spcPts val="0"/>
              </a:spcBef>
              <a:spcAft>
                <a:spcPts val="0"/>
              </a:spcAft>
              <a:buSzPts val="1800"/>
              <a:buChar char="-"/>
            </a:pPr>
            <a:r>
              <a:rPr lang="ko"/>
              <a:t>팀간의 프로그래밍 실력 및 격차를 줄여줌</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고도의 집중력, 생산력 증가, 각자의 장점이 결합, 이해력 증가</a:t>
            </a:r>
            <a:endParaRPr/>
          </a:p>
        </p:txBody>
      </p:sp>
    </p:spTree>
    <p:extLst>
      <p:ext uri="{BB962C8B-B14F-4D97-AF65-F5344CB8AC3E}">
        <p14:creationId xmlns:p14="http://schemas.microsoft.com/office/powerpoint/2010/main" val="2734608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3;p73">
            <a:extLst>
              <a:ext uri="{FF2B5EF4-FFF2-40B4-BE49-F238E27FC236}">
                <a16:creationId xmlns:a16="http://schemas.microsoft.com/office/drawing/2014/main" id="{9CBF9511-BC86-D7CE-B6BE-90CDDDF1E21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추천책</a:t>
            </a:r>
            <a:endParaRPr dirty="0"/>
          </a:p>
        </p:txBody>
      </p:sp>
      <p:sp>
        <p:nvSpPr>
          <p:cNvPr id="3" name="Google Shape;414;p73">
            <a:extLst>
              <a:ext uri="{FF2B5EF4-FFF2-40B4-BE49-F238E27FC236}">
                <a16:creationId xmlns:a16="http://schemas.microsoft.com/office/drawing/2014/main" id="{7273D7C5-D2A8-3C92-DD43-200EACE7A6E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코딩을 지탱하는 기술</a:t>
            </a:r>
            <a:endParaRPr/>
          </a:p>
          <a:p>
            <a:pPr marL="0" lvl="0" indent="0" algn="l" rtl="0">
              <a:spcBef>
                <a:spcPts val="1200"/>
              </a:spcBef>
              <a:spcAft>
                <a:spcPts val="0"/>
              </a:spcAft>
              <a:buNone/>
            </a:pPr>
            <a:r>
              <a:rPr lang="ko"/>
              <a:t> </a:t>
            </a:r>
            <a:r>
              <a:rPr lang="ko" u="sng">
                <a:solidFill>
                  <a:schemeClr val="hlink"/>
                </a:solidFill>
                <a:hlinkClick r:id="rId2"/>
              </a:rPr>
              <a:t>https://www.aladin.co.kr/shop/wproduct.aspx?ItemId=31679090</a:t>
            </a:r>
            <a:endParaRPr/>
          </a:p>
          <a:p>
            <a:pPr marL="0" lvl="0" indent="0" algn="l" rtl="0">
              <a:spcBef>
                <a:spcPts val="1200"/>
              </a:spcBef>
              <a:spcAft>
                <a:spcPts val="1200"/>
              </a:spcAft>
              <a:buNone/>
            </a:pPr>
            <a:endParaRPr/>
          </a:p>
        </p:txBody>
      </p:sp>
    </p:spTree>
    <p:extLst>
      <p:ext uri="{BB962C8B-B14F-4D97-AF65-F5344CB8AC3E}">
        <p14:creationId xmlns:p14="http://schemas.microsoft.com/office/powerpoint/2010/main" val="921991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9;p74">
            <a:extLst>
              <a:ext uri="{FF2B5EF4-FFF2-40B4-BE49-F238E27FC236}">
                <a16:creationId xmlns:a16="http://schemas.microsoft.com/office/drawing/2014/main" id="{7AD4C96F-D6BC-F08D-9D2B-EF45E60B4DA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p:txBody>
      </p:sp>
      <p:sp>
        <p:nvSpPr>
          <p:cNvPr id="3" name="Google Shape;420;p74">
            <a:extLst>
              <a:ext uri="{FF2B5EF4-FFF2-40B4-BE49-F238E27FC236}">
                <a16:creationId xmlns:a16="http://schemas.microsoft.com/office/drawing/2014/main" id="{AFD5093B-E122-48F1-B66C-9ECCC643DF8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20000"/>
          </a:bodyPr>
          <a:lstStyle/>
          <a:p>
            <a:pPr marL="457200" lvl="0" indent="-267017" algn="l" rtl="0">
              <a:spcBef>
                <a:spcPts val="1200"/>
              </a:spcBef>
              <a:spcAft>
                <a:spcPts val="0"/>
              </a:spcAft>
              <a:buClr>
                <a:schemeClr val="dk1"/>
              </a:buClr>
              <a:buSzPct val="61111"/>
              <a:buAutoNum type="arabicPeriod"/>
            </a:pPr>
            <a:r>
              <a:rPr lang="ko" dirty="0"/>
              <a:t>컴퓨터의 구성요소는?</a:t>
            </a:r>
            <a:endParaRPr dirty="0"/>
          </a:p>
          <a:p>
            <a:pPr marL="457200" lvl="0" indent="-267017" algn="l" rtl="0">
              <a:spcBef>
                <a:spcPts val="0"/>
              </a:spcBef>
              <a:spcAft>
                <a:spcPts val="0"/>
              </a:spcAft>
              <a:buClr>
                <a:schemeClr val="dk1"/>
              </a:buClr>
              <a:buSzPct val="61111"/>
              <a:buAutoNum type="arabicPeriod"/>
            </a:pPr>
            <a:r>
              <a:rPr lang="ko" dirty="0"/>
              <a:t>GPU에 대해서 설명하세요</a:t>
            </a:r>
            <a:endParaRPr dirty="0"/>
          </a:p>
          <a:p>
            <a:pPr marL="457200" lvl="0" indent="-267017" algn="l" rtl="0">
              <a:spcBef>
                <a:spcPts val="0"/>
              </a:spcBef>
              <a:spcAft>
                <a:spcPts val="0"/>
              </a:spcAft>
              <a:buClr>
                <a:schemeClr val="dk1"/>
              </a:buClr>
              <a:buSzPct val="61111"/>
              <a:buAutoNum type="arabicPeriod"/>
            </a:pPr>
            <a:r>
              <a:rPr lang="ko" dirty="0"/>
              <a:t>기계어란?</a:t>
            </a:r>
            <a:endParaRPr dirty="0"/>
          </a:p>
          <a:p>
            <a:pPr marL="457200" lvl="0" indent="-267017" algn="l" rtl="0">
              <a:spcBef>
                <a:spcPts val="0"/>
              </a:spcBef>
              <a:spcAft>
                <a:spcPts val="0"/>
              </a:spcAft>
              <a:buClr>
                <a:schemeClr val="dk1"/>
              </a:buClr>
              <a:buSzPct val="61111"/>
              <a:buAutoNum type="arabicPeriod"/>
            </a:pPr>
            <a:r>
              <a:rPr lang="ko" dirty="0"/>
              <a:t>컴파일러란 무엇인가요?</a:t>
            </a:r>
            <a:endParaRPr dirty="0"/>
          </a:p>
          <a:p>
            <a:pPr marL="457200" lvl="0" indent="-267017" algn="l" rtl="0">
              <a:spcBef>
                <a:spcPts val="0"/>
              </a:spcBef>
              <a:spcAft>
                <a:spcPts val="0"/>
              </a:spcAft>
              <a:buClr>
                <a:schemeClr val="dk1"/>
              </a:buClr>
              <a:buSzPct val="61111"/>
              <a:buAutoNum type="arabicPeriod"/>
            </a:pPr>
            <a:r>
              <a:rPr lang="ko" dirty="0"/>
              <a:t>오픈소스 프로젝트 3개를 나열하세요</a:t>
            </a:r>
            <a:endParaRPr dirty="0"/>
          </a:p>
          <a:p>
            <a:pPr marL="457200" lvl="0" indent="-267017" algn="l" rtl="0">
              <a:spcBef>
                <a:spcPts val="0"/>
              </a:spcBef>
              <a:spcAft>
                <a:spcPts val="0"/>
              </a:spcAft>
              <a:buClr>
                <a:schemeClr val="dk1"/>
              </a:buClr>
              <a:buSzPct val="61111"/>
              <a:buAutoNum type="arabicPeriod"/>
            </a:pPr>
            <a:r>
              <a:rPr lang="ko" dirty="0"/>
              <a:t>프레임워크와 라이브러리에 대해서 설명하세요</a:t>
            </a:r>
            <a:endParaRPr dirty="0"/>
          </a:p>
          <a:p>
            <a:pPr marL="457200" lvl="0" indent="-267017" algn="l" rtl="0">
              <a:spcBef>
                <a:spcPts val="0"/>
              </a:spcBef>
              <a:spcAft>
                <a:spcPts val="0"/>
              </a:spcAft>
              <a:buClr>
                <a:schemeClr val="dk1"/>
              </a:buClr>
              <a:buSzPct val="61111"/>
              <a:buAutoNum type="arabicPeriod"/>
            </a:pPr>
            <a:r>
              <a:rPr lang="ko" dirty="0"/>
              <a:t>API란?</a:t>
            </a:r>
            <a:endParaRPr dirty="0"/>
          </a:p>
          <a:p>
            <a:pPr marL="457200" lvl="0" indent="-267017" algn="l" rtl="0">
              <a:spcBef>
                <a:spcPts val="0"/>
              </a:spcBef>
              <a:spcAft>
                <a:spcPts val="0"/>
              </a:spcAft>
              <a:buClr>
                <a:schemeClr val="dk1"/>
              </a:buClr>
              <a:buSzPct val="61111"/>
              <a:buAutoNum type="arabicPeriod"/>
            </a:pPr>
            <a:r>
              <a:rPr lang="ko" dirty="0"/>
              <a:t>데이터 분석을 진행하려고 합니다. 어떤 프로그래밍 언어를 사용해야 할까요? 그 이유는?</a:t>
            </a:r>
            <a:endParaRPr dirty="0"/>
          </a:p>
          <a:p>
            <a:pPr marL="457200" lvl="0" indent="-267017" algn="l" rtl="0">
              <a:spcBef>
                <a:spcPts val="0"/>
              </a:spcBef>
              <a:spcAft>
                <a:spcPts val="0"/>
              </a:spcAft>
              <a:buClr>
                <a:schemeClr val="dk1"/>
              </a:buClr>
              <a:buSzPct val="61111"/>
              <a:buAutoNum type="arabicPeriod"/>
            </a:pPr>
            <a:r>
              <a:rPr lang="ko" dirty="0"/>
              <a:t>TDD에 대해서 설명하세요</a:t>
            </a:r>
            <a:endParaRPr dirty="0"/>
          </a:p>
          <a:p>
            <a:pPr marL="457200" lvl="0" indent="-267017" algn="l" rtl="0">
              <a:spcBef>
                <a:spcPts val="0"/>
              </a:spcBef>
              <a:spcAft>
                <a:spcPts val="0"/>
              </a:spcAft>
              <a:buClr>
                <a:schemeClr val="dk1"/>
              </a:buClr>
              <a:buSzPct val="61111"/>
              <a:buAutoNum type="arabicPeriod"/>
            </a:pPr>
            <a:r>
              <a:rPr lang="ko" dirty="0"/>
              <a:t>캐시에 대해서 설명하세요</a:t>
            </a:r>
            <a:endParaRPr dirty="0"/>
          </a:p>
          <a:p>
            <a:pPr marL="457200" lvl="0" indent="-267017" algn="l" rtl="0">
              <a:spcBef>
                <a:spcPts val="0"/>
              </a:spcBef>
              <a:spcAft>
                <a:spcPts val="0"/>
              </a:spcAft>
              <a:buClr>
                <a:schemeClr val="dk1"/>
              </a:buClr>
              <a:buSzPct val="61111"/>
              <a:buAutoNum type="arabicPeriod"/>
            </a:pPr>
            <a:r>
              <a:rPr lang="ko" dirty="0"/>
              <a:t>클라우드에 대해서 설명하세요</a:t>
            </a:r>
            <a:endParaRPr dirty="0"/>
          </a:p>
          <a:p>
            <a:pPr marL="457200" lvl="0" indent="-267017" algn="l" rtl="0">
              <a:spcBef>
                <a:spcPts val="0"/>
              </a:spcBef>
              <a:spcAft>
                <a:spcPts val="0"/>
              </a:spcAft>
              <a:buClr>
                <a:schemeClr val="dk1"/>
              </a:buClr>
              <a:buSzPct val="61111"/>
              <a:buAutoNum type="arabicPeriod"/>
            </a:pPr>
            <a:r>
              <a:rPr lang="ko" dirty="0"/>
              <a:t>SAAS의 예를 들어보세요</a:t>
            </a:r>
            <a:endParaRPr dirty="0"/>
          </a:p>
          <a:p>
            <a:pPr marL="457200" lvl="0" indent="-267017" algn="l" rtl="0">
              <a:spcBef>
                <a:spcPts val="0"/>
              </a:spcBef>
              <a:spcAft>
                <a:spcPts val="0"/>
              </a:spcAft>
              <a:buClr>
                <a:schemeClr val="dk1"/>
              </a:buClr>
              <a:buSzPct val="61111"/>
              <a:buAutoNum type="arabicPeriod"/>
            </a:pPr>
            <a:r>
              <a:rPr lang="ko" dirty="0"/>
              <a:t>페어프로그래밍의 장점은?</a:t>
            </a:r>
            <a:endParaRPr dirty="0"/>
          </a:p>
          <a:p>
            <a:pPr marL="457200" lvl="0" indent="-267017" algn="l" rtl="0">
              <a:spcBef>
                <a:spcPts val="0"/>
              </a:spcBef>
              <a:spcAft>
                <a:spcPts val="0"/>
              </a:spcAft>
              <a:buClr>
                <a:schemeClr val="dk1"/>
              </a:buClr>
              <a:buSzPct val="61111"/>
              <a:buAutoNum type="arabicPeriod"/>
            </a:pPr>
            <a:r>
              <a:rPr lang="ko" dirty="0"/>
              <a:t>GIT이란?</a:t>
            </a:r>
            <a:endParaRPr dirty="0"/>
          </a:p>
          <a:p>
            <a:pPr marL="457200" lvl="0" indent="-267017" algn="l" rtl="0">
              <a:spcBef>
                <a:spcPts val="0"/>
              </a:spcBef>
              <a:spcAft>
                <a:spcPts val="0"/>
              </a:spcAft>
              <a:buClr>
                <a:schemeClr val="dk1"/>
              </a:buClr>
              <a:buSzPct val="61111"/>
              <a:buAutoNum type="arabicPeriod"/>
            </a:pPr>
            <a:r>
              <a:rPr lang="ko" dirty="0"/>
              <a:t>게임을 개발하고 싶습니다. 어떤 프로그래밍 언어를 사용해야 할까요? 그 이유는?</a:t>
            </a:r>
            <a:endParaRPr dirty="0"/>
          </a:p>
          <a:p>
            <a:pPr marL="457200" lvl="0" indent="-267017" algn="l" rtl="0">
              <a:spcBef>
                <a:spcPts val="0"/>
              </a:spcBef>
              <a:spcAft>
                <a:spcPts val="0"/>
              </a:spcAft>
              <a:buClr>
                <a:schemeClr val="dk1"/>
              </a:buClr>
              <a:buSzPct val="61111"/>
              <a:buAutoNum type="arabicPeriod"/>
            </a:pPr>
            <a:r>
              <a:rPr lang="ko" dirty="0"/>
              <a:t>HTML페이지를 만들려고 합니다. 어떤 프로그래밍 언어를 사용해야 할까요?</a:t>
            </a:r>
            <a:endParaRPr dirty="0"/>
          </a:p>
          <a:p>
            <a:pPr marL="457200" lvl="0" indent="-267017" algn="l" rtl="0">
              <a:spcBef>
                <a:spcPts val="0"/>
              </a:spcBef>
              <a:spcAft>
                <a:spcPts val="0"/>
              </a:spcAft>
              <a:buClr>
                <a:schemeClr val="dk1"/>
              </a:buClr>
              <a:buSzPct val="61111"/>
              <a:buAutoNum type="arabicPeriod"/>
            </a:pPr>
            <a:r>
              <a:rPr lang="ko" dirty="0"/>
              <a:t>웹 프레임워크 세 가지를 작성하세요</a:t>
            </a:r>
            <a:endParaRPr dirty="0"/>
          </a:p>
          <a:p>
            <a:pPr marL="457200" lvl="0" indent="-267017" algn="l" rtl="0">
              <a:spcBef>
                <a:spcPts val="0"/>
              </a:spcBef>
              <a:spcAft>
                <a:spcPts val="0"/>
              </a:spcAft>
              <a:buClr>
                <a:schemeClr val="dk1"/>
              </a:buClr>
              <a:buSzPct val="61111"/>
              <a:buAutoNum type="arabicPeriod"/>
            </a:pPr>
            <a:r>
              <a:rPr lang="ko" dirty="0"/>
              <a:t>딥러닝 프레임워크 세 가지를 작성하세요</a:t>
            </a:r>
            <a:endParaRPr dirty="0"/>
          </a:p>
          <a:p>
            <a:pPr marL="457200" lvl="0" indent="-267017" algn="l" rtl="0">
              <a:spcBef>
                <a:spcPts val="0"/>
              </a:spcBef>
              <a:spcAft>
                <a:spcPts val="0"/>
              </a:spcAft>
              <a:buClr>
                <a:schemeClr val="dk1"/>
              </a:buClr>
              <a:buSzPct val="61111"/>
              <a:buAutoNum type="arabicPeriod"/>
            </a:pPr>
            <a:r>
              <a:rPr lang="ko" dirty="0"/>
              <a:t>데이터베이스란?</a:t>
            </a:r>
            <a:endParaRPr dirty="0"/>
          </a:p>
          <a:p>
            <a:pPr marL="457200" lvl="0" indent="-267017" algn="l" rtl="0">
              <a:spcBef>
                <a:spcPts val="0"/>
              </a:spcBef>
              <a:spcAft>
                <a:spcPts val="0"/>
              </a:spcAft>
              <a:buClr>
                <a:schemeClr val="dk1"/>
              </a:buClr>
              <a:buSzPct val="61111"/>
              <a:buAutoNum type="arabicPeriod"/>
            </a:pPr>
            <a:r>
              <a:rPr lang="ko" dirty="0"/>
              <a:t>애자일 방법론</a:t>
            </a:r>
            <a:endParaRPr dirty="0"/>
          </a:p>
        </p:txBody>
      </p:sp>
    </p:spTree>
    <p:extLst>
      <p:ext uri="{BB962C8B-B14F-4D97-AF65-F5344CB8AC3E}">
        <p14:creationId xmlns:p14="http://schemas.microsoft.com/office/powerpoint/2010/main" val="32057120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5;p75">
            <a:extLst>
              <a:ext uri="{FF2B5EF4-FFF2-40B4-BE49-F238E27FC236}">
                <a16:creationId xmlns:a16="http://schemas.microsoft.com/office/drawing/2014/main" id="{8F0B1A1D-D93B-C86D-ED6A-BB171CB6CF6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dirty="0"/>
              <a:t>Computer Science 과제</a:t>
            </a:r>
            <a:endParaRPr dirty="0"/>
          </a:p>
          <a:p>
            <a:pPr marL="0" lvl="0" indent="0" algn="l" rtl="0">
              <a:spcBef>
                <a:spcPts val="0"/>
              </a:spcBef>
              <a:spcAft>
                <a:spcPts val="0"/>
              </a:spcAft>
              <a:buNone/>
            </a:pPr>
            <a:endParaRPr dirty="0"/>
          </a:p>
        </p:txBody>
      </p:sp>
      <p:sp>
        <p:nvSpPr>
          <p:cNvPr id="3" name="Google Shape;426;p75">
            <a:extLst>
              <a:ext uri="{FF2B5EF4-FFF2-40B4-BE49-F238E27FC236}">
                <a16:creationId xmlns:a16="http://schemas.microsoft.com/office/drawing/2014/main" id="{D4EB65FA-39DF-27A3-53FA-86699DE7AF99}"/>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ko"/>
              <a:t>컴퓨터 구성요소</a:t>
            </a:r>
            <a:endParaRPr/>
          </a:p>
          <a:p>
            <a:pPr marL="457200" lvl="0" indent="-342900" algn="l" rtl="0">
              <a:spcBef>
                <a:spcPts val="0"/>
              </a:spcBef>
              <a:spcAft>
                <a:spcPts val="0"/>
              </a:spcAft>
              <a:buSzPts val="1800"/>
              <a:buChar char="-"/>
            </a:pPr>
            <a:r>
              <a:rPr lang="ko"/>
              <a:t>제어장치  CPU</a:t>
            </a:r>
            <a:endParaRPr/>
          </a:p>
          <a:p>
            <a:pPr marL="457200" lvl="0" indent="-342900" algn="l" rtl="0">
              <a:spcBef>
                <a:spcPts val="0"/>
              </a:spcBef>
              <a:spcAft>
                <a:spcPts val="0"/>
              </a:spcAft>
              <a:buSzPts val="1800"/>
              <a:buChar char="-"/>
            </a:pPr>
            <a:r>
              <a:rPr lang="ko"/>
              <a:t>산술연산장치  CPU</a:t>
            </a:r>
            <a:endParaRPr/>
          </a:p>
          <a:p>
            <a:pPr marL="457200" lvl="0" indent="-342900" algn="l" rtl="0">
              <a:spcBef>
                <a:spcPts val="0"/>
              </a:spcBef>
              <a:spcAft>
                <a:spcPts val="0"/>
              </a:spcAft>
              <a:buSzPts val="1800"/>
              <a:buChar char="-"/>
            </a:pPr>
            <a:r>
              <a:rPr lang="ko"/>
              <a:t>기억장치: 주기억장치 ROM, RAM</a:t>
            </a:r>
            <a:endParaRPr/>
          </a:p>
          <a:p>
            <a:pPr marL="914400" lvl="0" indent="0" algn="l" rtl="0">
              <a:spcBef>
                <a:spcPts val="1200"/>
              </a:spcBef>
              <a:spcAft>
                <a:spcPts val="0"/>
              </a:spcAft>
              <a:buNone/>
            </a:pPr>
            <a:r>
              <a:rPr lang="ko"/>
              <a:t>         보조기억장치 HDD,SSD 등</a:t>
            </a:r>
            <a:endParaRPr/>
          </a:p>
          <a:p>
            <a:pPr marL="457200" lvl="0" indent="-342900" algn="l" rtl="0">
              <a:spcBef>
                <a:spcPts val="1200"/>
              </a:spcBef>
              <a:spcAft>
                <a:spcPts val="0"/>
              </a:spcAft>
              <a:buSzPts val="1800"/>
              <a:buChar char="-"/>
            </a:pPr>
            <a:r>
              <a:rPr lang="ko"/>
              <a:t>입력장치</a:t>
            </a:r>
            <a:endParaRPr/>
          </a:p>
          <a:p>
            <a:pPr marL="457200" lvl="0" indent="-342900" algn="l" rtl="0">
              <a:spcBef>
                <a:spcPts val="0"/>
              </a:spcBef>
              <a:spcAft>
                <a:spcPts val="0"/>
              </a:spcAft>
              <a:buSzPts val="1800"/>
              <a:buChar char="-"/>
            </a:pPr>
            <a:r>
              <a:rPr lang="ko"/>
              <a:t>출력장치</a:t>
            </a:r>
            <a:endParaRPr/>
          </a:p>
        </p:txBody>
      </p:sp>
    </p:spTree>
    <p:extLst>
      <p:ext uri="{BB962C8B-B14F-4D97-AF65-F5344CB8AC3E}">
        <p14:creationId xmlns:p14="http://schemas.microsoft.com/office/powerpoint/2010/main" val="1695099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1;p76">
            <a:extLst>
              <a:ext uri="{FF2B5EF4-FFF2-40B4-BE49-F238E27FC236}">
                <a16:creationId xmlns:a16="http://schemas.microsoft.com/office/drawing/2014/main" id="{FCAF9E97-170F-24A6-2419-863A000041F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dirty="0"/>
              <a:t>Computer Science 과제</a:t>
            </a:r>
            <a:endParaRPr dirty="0"/>
          </a:p>
          <a:p>
            <a:pPr marL="0" lvl="0" indent="0" algn="l" rtl="0">
              <a:spcBef>
                <a:spcPts val="0"/>
              </a:spcBef>
              <a:spcAft>
                <a:spcPts val="0"/>
              </a:spcAft>
              <a:buNone/>
            </a:pPr>
            <a:endParaRPr dirty="0"/>
          </a:p>
        </p:txBody>
      </p:sp>
      <p:sp>
        <p:nvSpPr>
          <p:cNvPr id="3" name="Google Shape;432;p76">
            <a:extLst>
              <a:ext uri="{FF2B5EF4-FFF2-40B4-BE49-F238E27FC236}">
                <a16:creationId xmlns:a16="http://schemas.microsoft.com/office/drawing/2014/main" id="{547AE84A-8A46-CE38-94E4-E80CCDDDF9F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2. GPU에 대해 설명하세요</a:t>
            </a:r>
            <a:endParaRPr/>
          </a:p>
          <a:p>
            <a:pPr marL="0" lvl="0" indent="0" algn="l" rtl="0">
              <a:spcBef>
                <a:spcPts val="1200"/>
              </a:spcBef>
              <a:spcAft>
                <a:spcPts val="0"/>
              </a:spcAft>
              <a:buNone/>
            </a:pPr>
            <a:r>
              <a:rPr lang="ko"/>
              <a:t>GPU(Graphics Processing Unit)</a:t>
            </a:r>
            <a:endParaRPr/>
          </a:p>
          <a:p>
            <a:pPr marL="0" lvl="0" indent="0" algn="l" rtl="0">
              <a:spcBef>
                <a:spcPts val="1200"/>
              </a:spcBef>
              <a:spcAft>
                <a:spcPts val="0"/>
              </a:spcAft>
              <a:buNone/>
            </a:pPr>
            <a:r>
              <a:rPr lang="ko"/>
              <a:t>컴퓨터 그래픽 처리 장치, 그래픽 카드를 구성하는 핵심 요소</a:t>
            </a:r>
            <a:endParaRPr/>
          </a:p>
          <a:p>
            <a:pPr marL="0" lvl="0" indent="0" algn="l" rtl="0">
              <a:spcBef>
                <a:spcPts val="1200"/>
              </a:spcBef>
              <a:spcAft>
                <a:spcPts val="0"/>
              </a:spcAft>
              <a:buNone/>
            </a:pPr>
            <a:r>
              <a:rPr lang="ko" sz="1300"/>
              <a:t>커맨드 프로세서, 디스페치, 버텍스 인출, 버텍스 셰이딩 연상, 카메라 변환, 투영, 조명, 클리핑, 뷰포트 변환, 스트림 출력, 래스터라이제이션, 텍스처링, 픽셀 셰이딩 연산, 렌더링 등 모두 GPU 안에 들어있다.</a:t>
            </a:r>
            <a:endParaRPr sz="1300"/>
          </a:p>
          <a:p>
            <a:pPr marL="0" lvl="0" indent="0" algn="l" rtl="0">
              <a:spcBef>
                <a:spcPts val="1200"/>
              </a:spcBef>
              <a:spcAft>
                <a:spcPts val="0"/>
              </a:spcAft>
              <a:buNone/>
            </a:pPr>
            <a:r>
              <a:rPr lang="ko" sz="1300"/>
              <a:t>현재 컴퓨터 부품 중 FP32(단정밀도의 부동소수점 실수)연산과 벡터 연산에서 CPU를 초월(10배 이상)하는 성능(가속기라고도 불림)</a:t>
            </a:r>
            <a:endParaRPr sz="1300"/>
          </a:p>
          <a:p>
            <a:pPr marL="0" lvl="0" indent="0" algn="l" rtl="0">
              <a:spcBef>
                <a:spcPts val="1200"/>
              </a:spcBef>
              <a:spcAft>
                <a:spcPts val="0"/>
              </a:spcAft>
              <a:buNone/>
            </a:pPr>
            <a:r>
              <a:rPr lang="ko" sz="1300"/>
              <a:t>‘GPU의 범용 연산’ GPGPU —- 딥러닝에도 사용</a:t>
            </a:r>
            <a:endParaRPr sz="1300"/>
          </a:p>
          <a:p>
            <a:pPr marL="0" lvl="0" indent="0" algn="l" rtl="0">
              <a:spcBef>
                <a:spcPts val="1200"/>
              </a:spcBef>
              <a:spcAft>
                <a:spcPts val="0"/>
              </a:spcAft>
              <a:buNone/>
            </a:pPr>
            <a:r>
              <a:rPr lang="ko" sz="1300"/>
              <a:t>CPU와 비교하여 작은 제어/캐시 영역을 가지지만 다수의 코어로 이루어져있음.(특정 단순 계산이 빠름)</a:t>
            </a:r>
            <a:endParaRPr sz="1300"/>
          </a:p>
          <a:p>
            <a:pPr marL="0" lvl="0" indent="0" algn="l" rtl="0">
              <a:spcBef>
                <a:spcPts val="1200"/>
              </a:spcBef>
              <a:spcAft>
                <a:spcPts val="1200"/>
              </a:spcAft>
              <a:buNone/>
            </a:pPr>
            <a:endParaRPr sz="1300"/>
          </a:p>
        </p:txBody>
      </p:sp>
    </p:spTree>
    <p:extLst>
      <p:ext uri="{BB962C8B-B14F-4D97-AF65-F5344CB8AC3E}">
        <p14:creationId xmlns:p14="http://schemas.microsoft.com/office/powerpoint/2010/main" val="8950920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7;p77">
            <a:extLst>
              <a:ext uri="{FF2B5EF4-FFF2-40B4-BE49-F238E27FC236}">
                <a16:creationId xmlns:a16="http://schemas.microsoft.com/office/drawing/2014/main" id="{75066BB2-EC58-84A8-4A61-2D64EE4741E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dirty="0"/>
              <a:t>Computer Science 과제</a:t>
            </a:r>
            <a:endParaRPr dirty="0"/>
          </a:p>
          <a:p>
            <a:pPr marL="0" lvl="0" indent="0" algn="l" rtl="0">
              <a:spcBef>
                <a:spcPts val="0"/>
              </a:spcBef>
              <a:spcAft>
                <a:spcPts val="0"/>
              </a:spcAft>
              <a:buNone/>
            </a:pPr>
            <a:endParaRPr dirty="0"/>
          </a:p>
        </p:txBody>
      </p:sp>
      <p:sp>
        <p:nvSpPr>
          <p:cNvPr id="3" name="Google Shape;438;p77">
            <a:extLst>
              <a:ext uri="{FF2B5EF4-FFF2-40B4-BE49-F238E27FC236}">
                <a16:creationId xmlns:a16="http://schemas.microsoft.com/office/drawing/2014/main" id="{16992E4F-F3FD-1AF2-F5B9-8563EA62938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0"/>
              </a:spcAft>
              <a:buNone/>
            </a:pPr>
            <a:r>
              <a:rPr lang="ko" sz="1300"/>
              <a:t>CPU가 직접(바로) 해독하고 실행할 수 있는 비트 단위(0,1)로 쓰인 컴퓨터 언어의 총칭(프로그램을 나타내는 가장 낮은 단계의 개념)</a:t>
            </a:r>
            <a:endParaRPr sz="1300"/>
          </a:p>
          <a:p>
            <a:pPr marL="0" lvl="0" indent="0" algn="l" rtl="0">
              <a:spcBef>
                <a:spcPts val="1200"/>
              </a:spcBef>
              <a:spcAft>
                <a:spcPts val="0"/>
              </a:spcAft>
              <a:buNone/>
            </a:pPr>
            <a:r>
              <a:rPr lang="ko" sz="1300"/>
              <a:t>기계어는 어셈블리어와 1:1로 쓰인다. CPU의 종류에 따라 서로 다른 코드를 갖음.</a:t>
            </a:r>
            <a:endParaRPr sz="1300"/>
          </a:p>
          <a:p>
            <a:pPr marL="0" lvl="0" indent="0" algn="l" rtl="0">
              <a:spcBef>
                <a:spcPts val="1200"/>
              </a:spcBef>
              <a:spcAft>
                <a:spcPts val="1200"/>
              </a:spcAft>
              <a:buNone/>
            </a:pPr>
            <a:endParaRPr sz="1300"/>
          </a:p>
        </p:txBody>
      </p:sp>
    </p:spTree>
    <p:extLst>
      <p:ext uri="{BB962C8B-B14F-4D97-AF65-F5344CB8AC3E}">
        <p14:creationId xmlns:p14="http://schemas.microsoft.com/office/powerpoint/2010/main" val="6748350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43;p78">
            <a:extLst>
              <a:ext uri="{FF2B5EF4-FFF2-40B4-BE49-F238E27FC236}">
                <a16:creationId xmlns:a16="http://schemas.microsoft.com/office/drawing/2014/main" id="{6C8C6918-3216-6D05-F5B7-D572A611D7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444;p78">
            <a:extLst>
              <a:ext uri="{FF2B5EF4-FFF2-40B4-BE49-F238E27FC236}">
                <a16:creationId xmlns:a16="http://schemas.microsoft.com/office/drawing/2014/main" id="{7EDE50DA-9EE9-122B-4378-4A10E375EF96}"/>
              </a:ext>
            </a:extLst>
          </p:cNvPr>
          <p:cNvSpPr txBox="1">
            <a:spLocks noGrp="1"/>
          </p:cNvSpPr>
          <p:nvPr>
            <p:ph type="body" idx="1"/>
          </p:nvPr>
        </p:nvSpPr>
        <p:spPr>
          <a:xfrm>
            <a:off x="311700" y="1152475"/>
            <a:ext cx="8520600" cy="381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4. 컴파일러란?</a:t>
            </a:r>
            <a:endParaRPr/>
          </a:p>
          <a:p>
            <a:pPr marL="0" lvl="0" indent="0" algn="l" rtl="0">
              <a:spcBef>
                <a:spcPts val="1200"/>
              </a:spcBef>
              <a:spcAft>
                <a:spcPts val="0"/>
              </a:spcAft>
              <a:buNone/>
            </a:pPr>
            <a:r>
              <a:rPr lang="ko" sz="1300"/>
              <a:t>컴파일러(Compiler, 해석기, 번역기)</a:t>
            </a:r>
            <a:endParaRPr sz="1300"/>
          </a:p>
          <a:p>
            <a:pPr marL="0" lvl="0" indent="0" algn="l" rtl="0">
              <a:spcBef>
                <a:spcPts val="1200"/>
              </a:spcBef>
              <a:spcAft>
                <a:spcPts val="0"/>
              </a:spcAft>
              <a:buNone/>
            </a:pPr>
            <a:r>
              <a:rPr lang="ko" sz="1300"/>
              <a:t>특정 프로그래밍 언어로 쓰여있는 문서를 다른 프로그래밍 언어로 옮기는 언어 번역 프로그램</a:t>
            </a:r>
            <a:endParaRPr sz="1300"/>
          </a:p>
          <a:p>
            <a:pPr marL="0" lvl="0" indent="0" algn="l" rtl="0">
              <a:spcBef>
                <a:spcPts val="1200"/>
              </a:spcBef>
              <a:spcAft>
                <a:spcPts val="0"/>
              </a:spcAft>
              <a:buNone/>
            </a:pPr>
            <a:r>
              <a:rPr lang="ko" sz="1300"/>
              <a:t>고급 프로그래밍 언어를 실행 프로그램으로 만들기 위해 저급 프로그래밍 언어(어셈블리어, object 코드, machine 코드)</a:t>
            </a:r>
            <a:endParaRPr sz="1300"/>
          </a:p>
          <a:p>
            <a:pPr marL="0" lvl="0" indent="0" algn="l" rtl="0">
              <a:spcBef>
                <a:spcPts val="1200"/>
              </a:spcBef>
              <a:spcAft>
                <a:spcPts val="0"/>
              </a:spcAft>
              <a:buNone/>
            </a:pPr>
            <a:r>
              <a:rPr lang="ko" sz="1300"/>
              <a:t>원래 문서를 소스코드, 출력 문서를 목적코드(주로 다른 프로그램이나 하드웨어가 처리하기 용이한 형태로 출력)</a:t>
            </a:r>
            <a:endParaRPr sz="1300"/>
          </a:p>
          <a:p>
            <a:pPr marL="0" lvl="0" indent="0" algn="l" rtl="0">
              <a:spcBef>
                <a:spcPts val="1200"/>
              </a:spcBef>
              <a:spcAft>
                <a:spcPts val="0"/>
              </a:spcAft>
              <a:buNone/>
            </a:pPr>
            <a:r>
              <a:rPr lang="ko" sz="1300"/>
              <a:t>원시코드(소스코드)에서 목적 코드로 옮기는 과정을 컴파일(coplie)</a:t>
            </a:r>
            <a:endParaRPr sz="1300"/>
          </a:p>
          <a:p>
            <a:pPr marL="0" lvl="0" indent="0" algn="l" rtl="0">
              <a:spcBef>
                <a:spcPts val="1200"/>
              </a:spcBef>
              <a:spcAft>
                <a:spcPts val="0"/>
              </a:spcAft>
              <a:buNone/>
            </a:pPr>
            <a:r>
              <a:rPr lang="ko" sz="1300"/>
              <a:t>기능 </a:t>
            </a:r>
            <a:endParaRPr sz="1300"/>
          </a:p>
          <a:p>
            <a:pPr marL="0" lvl="0" indent="0" algn="l" rtl="0">
              <a:spcBef>
                <a:spcPts val="1200"/>
              </a:spcBef>
              <a:spcAft>
                <a:spcPts val="0"/>
              </a:spcAft>
              <a:buNone/>
            </a:pPr>
            <a:r>
              <a:rPr lang="ko" sz="1300"/>
              <a:t>1. 고급언어를 직접 기계어 코드로 변환	</a:t>
            </a:r>
            <a:endParaRPr sz="1300"/>
          </a:p>
          <a:p>
            <a:pPr marL="0" lvl="0" indent="0" algn="l" rtl="0">
              <a:spcBef>
                <a:spcPts val="1200"/>
              </a:spcBef>
              <a:spcAft>
                <a:spcPts val="1200"/>
              </a:spcAft>
              <a:buNone/>
            </a:pPr>
            <a:r>
              <a:rPr lang="ko" sz="1300"/>
              <a:t>2. 자바의 경우 바이트 코드로 변환(중간 단계 코드 생성 후 해석하여 실행)</a:t>
            </a:r>
            <a:endParaRPr sz="1300"/>
          </a:p>
        </p:txBody>
      </p:sp>
    </p:spTree>
    <p:extLst>
      <p:ext uri="{BB962C8B-B14F-4D97-AF65-F5344CB8AC3E}">
        <p14:creationId xmlns:p14="http://schemas.microsoft.com/office/powerpoint/2010/main" val="29118374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49;p79">
            <a:extLst>
              <a:ext uri="{FF2B5EF4-FFF2-40B4-BE49-F238E27FC236}">
                <a16:creationId xmlns:a16="http://schemas.microsoft.com/office/drawing/2014/main" id="{16F22A06-830E-B187-CEB0-73117FEA75B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450;p79">
            <a:extLst>
              <a:ext uri="{FF2B5EF4-FFF2-40B4-BE49-F238E27FC236}">
                <a16:creationId xmlns:a16="http://schemas.microsoft.com/office/drawing/2014/main" id="{9A7F6E90-1C06-5C84-CD9A-B5918467E3F7}"/>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ko"/>
              <a:t>4. 컴파일러란?</a:t>
            </a:r>
            <a:endParaRPr/>
          </a:p>
          <a:p>
            <a:pPr marL="0" lvl="0" indent="0" algn="l" rtl="0">
              <a:spcBef>
                <a:spcPts val="1200"/>
              </a:spcBef>
              <a:spcAft>
                <a:spcPts val="0"/>
              </a:spcAft>
              <a:buNone/>
            </a:pPr>
            <a:r>
              <a:rPr lang="ko" sz="1300"/>
              <a:t>컴파일러의 실행 단계</a:t>
            </a:r>
            <a:endParaRPr sz="1300"/>
          </a:p>
          <a:p>
            <a:pPr marL="457200" lvl="0" indent="-311150" algn="l" rtl="0">
              <a:spcBef>
                <a:spcPts val="1200"/>
              </a:spcBef>
              <a:spcAft>
                <a:spcPts val="0"/>
              </a:spcAft>
              <a:buSzPts val="1300"/>
              <a:buChar char="-"/>
            </a:pPr>
            <a:r>
              <a:rPr lang="ko" sz="1300"/>
              <a:t>구문분석 : 소스 코드 파일을 읽어 개별 문법요소 단위로 자른후, 이 문법요소들을 해석하여 추상 구문 트리 생성. 이 과정에서 문법에 맞지 않는 소스코드는 사용자에게 알려줌</a:t>
            </a:r>
            <a:endParaRPr sz="1300"/>
          </a:p>
          <a:p>
            <a:pPr marL="457200" lvl="0" indent="-311150" algn="l" rtl="0">
              <a:spcBef>
                <a:spcPts val="0"/>
              </a:spcBef>
              <a:spcAft>
                <a:spcPts val="0"/>
              </a:spcAft>
              <a:buSzPts val="1300"/>
              <a:buChar char="-"/>
            </a:pPr>
            <a:r>
              <a:rPr lang="ko" sz="1300"/>
              <a:t>최적화 : 추상 구문 트리를 분석하여 최적화를 수행한다. 도달할 수 없는 코드를 식별하거나, 상수 표션식을 미리 계산해 두거나, 루프풀기 등의 대부분의 최적화가 이 단계에서 수행된다.</a:t>
            </a:r>
            <a:endParaRPr sz="1300"/>
          </a:p>
          <a:p>
            <a:pPr marL="457200" lvl="0" indent="-311150" algn="l" rtl="0">
              <a:spcBef>
                <a:spcPts val="0"/>
              </a:spcBef>
              <a:spcAft>
                <a:spcPts val="0"/>
              </a:spcAft>
              <a:buSzPts val="1300"/>
              <a:buChar char="-"/>
            </a:pPr>
            <a:r>
              <a:rPr lang="ko" sz="1300"/>
              <a:t>코드 생성 : 최적화된 구문 트리로부터 목적 코드를 생성한다. 목표언어가 기계어일 경우, 레지스터 할당, 연산 순서 바꾸기 등 하드웨어에 맞는 최적화 수행. 대부분 하드웨어 최적화 알고리즘은 NP복잡도를 갖지만, 휴리스틱을 통해 많은 최적화가 수행</a:t>
            </a:r>
            <a:endParaRPr sz="1300"/>
          </a:p>
          <a:p>
            <a:pPr marL="457200" lvl="0" indent="-311150" algn="l" rtl="0">
              <a:spcBef>
                <a:spcPts val="0"/>
              </a:spcBef>
              <a:spcAft>
                <a:spcPts val="0"/>
              </a:spcAft>
              <a:buSzPts val="1300"/>
              <a:buChar char="-"/>
            </a:pPr>
            <a:r>
              <a:rPr lang="ko" sz="1300"/>
              <a:t>링킹 : 목적 코드가 기계어일 경우, 여러 라이브러리 목적 코드를 묶어 하나의 실행 파일을 생성하게 된다. 이 과정은 링커에 의해 수행되며, 어떤 사람들은 링커를 컴파일러의 일부로 간주하지 않기도함</a:t>
            </a:r>
            <a:endParaRPr sz="1300"/>
          </a:p>
          <a:p>
            <a:pPr marL="0" lvl="0" indent="0" algn="l" rtl="0">
              <a:spcBef>
                <a:spcPts val="1200"/>
              </a:spcBef>
              <a:spcAft>
                <a:spcPts val="0"/>
              </a:spcAft>
              <a:buNone/>
            </a:pPr>
            <a:r>
              <a:rPr lang="ko" sz="1300"/>
              <a:t>네이비트 컴파일러 / 크로스 컴파일러</a:t>
            </a:r>
            <a:endParaRPr sz="1300"/>
          </a:p>
          <a:p>
            <a:pPr marL="0" lvl="0" indent="0" algn="l" rtl="0">
              <a:spcBef>
                <a:spcPts val="1200"/>
              </a:spcBef>
              <a:spcAft>
                <a:spcPts val="1200"/>
              </a:spcAft>
              <a:buNone/>
            </a:pPr>
            <a:r>
              <a:rPr lang="ko" sz="1300"/>
              <a:t>일단 구조 / 다단 구조</a:t>
            </a:r>
            <a:endParaRPr sz="1300"/>
          </a:p>
        </p:txBody>
      </p:sp>
    </p:spTree>
    <p:extLst>
      <p:ext uri="{BB962C8B-B14F-4D97-AF65-F5344CB8AC3E}">
        <p14:creationId xmlns:p14="http://schemas.microsoft.com/office/powerpoint/2010/main" val="963000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55;p80">
            <a:extLst>
              <a:ext uri="{FF2B5EF4-FFF2-40B4-BE49-F238E27FC236}">
                <a16:creationId xmlns:a16="http://schemas.microsoft.com/office/drawing/2014/main" id="{6ABCC0F4-0A9C-36A9-F32F-AAFCB2C321C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456;p80">
            <a:extLst>
              <a:ext uri="{FF2B5EF4-FFF2-40B4-BE49-F238E27FC236}">
                <a16:creationId xmlns:a16="http://schemas.microsoft.com/office/drawing/2014/main" id="{514ADC5E-000E-7E44-0B73-4A500D701A6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5. 오픈소스 프로젝트 3개</a:t>
            </a:r>
            <a:endParaRPr/>
          </a:p>
          <a:p>
            <a:pPr marL="457200" lvl="0" indent="-311150" algn="l" rtl="0">
              <a:spcBef>
                <a:spcPts val="1200"/>
              </a:spcBef>
              <a:spcAft>
                <a:spcPts val="0"/>
              </a:spcAft>
              <a:buSzPts val="1300"/>
              <a:buChar char="-"/>
            </a:pPr>
            <a:r>
              <a:rPr lang="ko" sz="1300"/>
              <a:t>스벨트와 스벨트키트( 프런트 엔드 자바스크립트 프레임워크 분야 )</a:t>
            </a:r>
            <a:endParaRPr sz="1300"/>
          </a:p>
          <a:p>
            <a:pPr marL="457200" lvl="0" indent="-311150" algn="l" rtl="0">
              <a:spcBef>
                <a:spcPts val="0"/>
              </a:spcBef>
              <a:spcAft>
                <a:spcPts val="0"/>
              </a:spcAft>
              <a:buSzPts val="1300"/>
              <a:buChar char="-"/>
            </a:pPr>
            <a:r>
              <a:rPr lang="ko" sz="1300"/>
              <a:t>미니큐브( 데스크톱 미니어처 쿠버네티스 클러스터, 크로스 플랫폼 방식, 네이티브 호환, 쿠버네티스 자체의 도구와 구성요소 사용가능)</a:t>
            </a:r>
            <a:endParaRPr sz="1300"/>
          </a:p>
          <a:p>
            <a:pPr marL="457200" lvl="0" indent="-311150" algn="l" rtl="0">
              <a:spcBef>
                <a:spcPts val="0"/>
              </a:spcBef>
              <a:spcAft>
                <a:spcPts val="0"/>
              </a:spcAft>
              <a:buSzPts val="1300"/>
              <a:buChar char="-"/>
            </a:pPr>
            <a:r>
              <a:rPr lang="ko" sz="1300"/>
              <a:t>픽시( 쿠버네티스 애플리케이션 모니터링 툴, eBPF사용 원격 측정 데이터 자동수집 및 클러스터에 로컬상태로 저장&amp;쿼리 처리)</a:t>
            </a:r>
            <a:endParaRPr sz="1300"/>
          </a:p>
          <a:p>
            <a:pPr marL="0" lvl="0" indent="0" algn="l" rtl="0">
              <a:spcBef>
                <a:spcPts val="1200"/>
              </a:spcBef>
              <a:spcAft>
                <a:spcPts val="0"/>
              </a:spcAft>
              <a:buNone/>
            </a:pPr>
            <a:r>
              <a:rPr lang="ko" sz="1300"/>
              <a:t>클러스터 : 컴퓨터 저장장치에서 사용하는 논리적 단위(파일시스템 FAT엔트리의 크기에 따라 최대 클러스트)</a:t>
            </a:r>
            <a:endParaRPr sz="1300"/>
          </a:p>
          <a:p>
            <a:pPr marL="0" lvl="0" indent="0" algn="l" rtl="0">
              <a:spcBef>
                <a:spcPts val="1200"/>
              </a:spcBef>
              <a:spcAft>
                <a:spcPts val="0"/>
              </a:spcAft>
              <a:buNone/>
            </a:pPr>
            <a:r>
              <a:rPr lang="ko" sz="1300"/>
              <a:t>쿠버네티스 클러스터 : 애플리케이션 컨테이너를 실행하기 위한 일련의 노드 머신</a:t>
            </a:r>
            <a:endParaRPr sz="1300"/>
          </a:p>
          <a:p>
            <a:pPr marL="0" lvl="0" indent="0" algn="l" rtl="0">
              <a:spcBef>
                <a:spcPts val="1200"/>
              </a:spcBef>
              <a:spcAft>
                <a:spcPts val="1200"/>
              </a:spcAft>
              <a:buNone/>
            </a:pPr>
            <a:r>
              <a:rPr lang="ko" sz="1300"/>
              <a:t>컨테이너 : 소프트웨어 서비스를 실행하는데 필요한 특정 버전의 프로그래밍 언어 런타임 및 라이브러리와 같은 종속 항목과 애플리케이션 코드를 함께 포함하는 경량패키지( 어떤 환경에서나 실행하기 위해 필요한 모든 요소를 포함하는 소프트웨어 패키지. 운영체제를 가상화하며 프라이빗 데이터 센터에서 퍼블릭 클라우드 또는 개발자의 개인 노트북에 이르기까지 어디서나 실행가능. 컨테이너화를 통해 신속하게 작업 진행, 효율적으로 소프트웨어 배포, 확장성 확보)</a:t>
            </a:r>
            <a:endParaRPr sz="1300"/>
          </a:p>
        </p:txBody>
      </p:sp>
    </p:spTree>
    <p:extLst>
      <p:ext uri="{BB962C8B-B14F-4D97-AF65-F5344CB8AC3E}">
        <p14:creationId xmlns:p14="http://schemas.microsoft.com/office/powerpoint/2010/main" val="602245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61;p81">
            <a:extLst>
              <a:ext uri="{FF2B5EF4-FFF2-40B4-BE49-F238E27FC236}">
                <a16:creationId xmlns:a16="http://schemas.microsoft.com/office/drawing/2014/main" id="{AD752926-AF6E-0EA3-6496-0BF53BC6309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9" name="Google Shape;462;p81">
            <a:extLst>
              <a:ext uri="{FF2B5EF4-FFF2-40B4-BE49-F238E27FC236}">
                <a16:creationId xmlns:a16="http://schemas.microsoft.com/office/drawing/2014/main" id="{4BAD42F4-FF00-C588-56A2-18623607C1F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ko"/>
              <a:t>6. 프레임 워크와 라이브러리에 대해 설명하시오</a:t>
            </a:r>
            <a:endParaRPr/>
          </a:p>
          <a:p>
            <a:pPr marL="0" lvl="0" indent="0" algn="l" rtl="0">
              <a:spcBef>
                <a:spcPts val="1200"/>
              </a:spcBef>
              <a:spcAft>
                <a:spcPts val="0"/>
              </a:spcAft>
              <a:buNone/>
            </a:pPr>
            <a:r>
              <a:rPr lang="ko" sz="1300"/>
              <a:t>프레임 워크 : 소프트웨어의 특정 문제를 해결하기 위해 상호협력하는 클래스와 인터페이스의 집합</a:t>
            </a:r>
            <a:endParaRPr sz="1300"/>
          </a:p>
          <a:p>
            <a:pPr marL="0" lvl="0" indent="0" algn="l" rtl="0">
              <a:spcBef>
                <a:spcPts val="1200"/>
              </a:spcBef>
              <a:spcAft>
                <a:spcPts val="0"/>
              </a:spcAft>
              <a:buNone/>
            </a:pPr>
            <a:r>
              <a:rPr lang="ko" sz="1300"/>
              <a:t>( 원하는 기능 구현에 집중하여 개발할 수 있도록 일정한 형태와 필요한 기능을 갖추고 있는 골격, 뼈대. 어플리케이션 개발시 필수적인 코드, 알고리즘, DB연동과 같은 기능들을 위해 어느정도 뼈대를 제공하며 이러한 뼈대 위에서 코드를 작성하여 애플리케이션을 개발. 앱/서버 등의 구동, 메모리 관리. 이벤트 루프 등의 공통된 부분은 프레임워크가 관리하며, 사용자는 프레임워크가 정해준 방식대로 클래셔, 메서드들을 구현하면 됨. 완성된 애플리케이션이 아닌 프로그래머가 완성시키는 작업 요구, 객체 지향 개발을 하게되면서 통합성, 일관성의 부족이 발생되는 문제를 해결할 방법 중 하나)</a:t>
            </a:r>
            <a:endParaRPr sz="1300"/>
          </a:p>
          <a:p>
            <a:pPr marL="457200" lvl="0" indent="-304958" algn="l" rtl="0">
              <a:spcBef>
                <a:spcPts val="1200"/>
              </a:spcBef>
              <a:spcAft>
                <a:spcPts val="0"/>
              </a:spcAft>
              <a:buSzPct val="100000"/>
              <a:buChar char="-"/>
            </a:pPr>
            <a:r>
              <a:rPr lang="ko" sz="1300"/>
              <a:t>특정 개념들의 추상화를 제공하는 여러 클래스나 컴포넌트로 구성</a:t>
            </a:r>
            <a:endParaRPr sz="1300"/>
          </a:p>
          <a:p>
            <a:pPr marL="457200" lvl="0" indent="-304958" algn="l" rtl="0">
              <a:spcBef>
                <a:spcPts val="0"/>
              </a:spcBef>
              <a:spcAft>
                <a:spcPts val="0"/>
              </a:spcAft>
              <a:buSzPct val="100000"/>
              <a:buChar char="-"/>
            </a:pPr>
            <a:r>
              <a:rPr lang="ko" sz="1300"/>
              <a:t>추상적인 개념들이 문제를 해결하기 위해 같이 작업하는 방법 정즤</a:t>
            </a:r>
            <a:endParaRPr sz="1300"/>
          </a:p>
          <a:p>
            <a:pPr marL="457200" lvl="0" indent="-304958" algn="l" rtl="0">
              <a:spcBef>
                <a:spcPts val="0"/>
              </a:spcBef>
              <a:spcAft>
                <a:spcPts val="0"/>
              </a:spcAft>
              <a:buSzPct val="100000"/>
              <a:buChar char="-"/>
            </a:pPr>
            <a:r>
              <a:rPr lang="ko" sz="1300"/>
              <a:t>컴포넌트들은 재사용 가능</a:t>
            </a:r>
            <a:endParaRPr sz="1300"/>
          </a:p>
          <a:p>
            <a:pPr marL="457200" lvl="0" indent="-304958" algn="l" rtl="0">
              <a:spcBef>
                <a:spcPts val="0"/>
              </a:spcBef>
              <a:spcAft>
                <a:spcPts val="0"/>
              </a:spcAft>
              <a:buSzPct val="100000"/>
              <a:buChar char="-"/>
            </a:pPr>
            <a:r>
              <a:rPr lang="ko" sz="1300"/>
              <a:t>높은 수준에서 패턴들을 조작화 가능</a:t>
            </a:r>
            <a:endParaRPr sz="1300"/>
          </a:p>
          <a:p>
            <a:pPr marL="0" lvl="0" indent="0" algn="l" rtl="0">
              <a:spcBef>
                <a:spcPts val="1200"/>
              </a:spcBef>
              <a:spcAft>
                <a:spcPts val="1200"/>
              </a:spcAft>
              <a:buNone/>
            </a:pPr>
            <a:r>
              <a:rPr lang="ko" sz="1300"/>
              <a:t>컴포넌트 : 여러개의 프로그램 함수들을 모아 하나의 특정한 기능을 수행할 수 있도록 구성한 작은 기능적 단위.( 컴포넌트를 이용하여 소프트웨어 개발을 마치 레고 블록 쌓듯 조립식 가능. 모듈이라고도 함. 컴포넌트 기반의 개발방법론은 CBD 방법론이라고 함)</a:t>
            </a:r>
            <a:endParaRPr sz="1300"/>
          </a:p>
        </p:txBody>
      </p:sp>
    </p:spTree>
    <p:extLst>
      <p:ext uri="{BB962C8B-B14F-4D97-AF65-F5344CB8AC3E}">
        <p14:creationId xmlns:p14="http://schemas.microsoft.com/office/powerpoint/2010/main" val="312836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p19">
            <a:extLst>
              <a:ext uri="{FF2B5EF4-FFF2-40B4-BE49-F238E27FC236}">
                <a16:creationId xmlns:a16="http://schemas.microsoft.com/office/drawing/2014/main" id="{751ED976-402B-1396-B2DC-2649CE7E98A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어떤 개발자가 될지</a:t>
            </a:r>
            <a:endParaRPr dirty="0"/>
          </a:p>
        </p:txBody>
      </p:sp>
      <p:sp>
        <p:nvSpPr>
          <p:cNvPr id="3" name="Google Shape;91;p19">
            <a:extLst>
              <a:ext uri="{FF2B5EF4-FFF2-40B4-BE49-F238E27FC236}">
                <a16:creationId xmlns:a16="http://schemas.microsoft.com/office/drawing/2014/main" id="{C614EF1F-778D-D70D-64F6-D19341930D1B}"/>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어떤 문제를 코딩(프로그래밍)을 통해 해결해 나가고 싶은지</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해당 분야의 기술 스택 찾아보기</a:t>
            </a:r>
            <a:endParaRPr/>
          </a:p>
        </p:txBody>
      </p:sp>
    </p:spTree>
    <p:extLst>
      <p:ext uri="{BB962C8B-B14F-4D97-AF65-F5344CB8AC3E}">
        <p14:creationId xmlns:p14="http://schemas.microsoft.com/office/powerpoint/2010/main" val="24993207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67;p82">
            <a:extLst>
              <a:ext uri="{FF2B5EF4-FFF2-40B4-BE49-F238E27FC236}">
                <a16:creationId xmlns:a16="http://schemas.microsoft.com/office/drawing/2014/main" id="{D84CFF57-55CD-3FCF-A533-066C5E8628A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468;p82">
            <a:extLst>
              <a:ext uri="{FF2B5EF4-FFF2-40B4-BE49-F238E27FC236}">
                <a16:creationId xmlns:a16="http://schemas.microsoft.com/office/drawing/2014/main" id="{4861E8C2-2486-7649-10E2-624285AE845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ko"/>
              <a:t>6. 프레임 워크와 라이브러리에 대해 설명하시오</a:t>
            </a:r>
            <a:endParaRPr/>
          </a:p>
          <a:p>
            <a:pPr marL="0" lvl="0" indent="0" algn="l" rtl="0">
              <a:spcBef>
                <a:spcPts val="1200"/>
              </a:spcBef>
              <a:spcAft>
                <a:spcPts val="0"/>
              </a:spcAft>
              <a:buNone/>
            </a:pPr>
            <a:r>
              <a:rPr lang="ko" sz="1300"/>
              <a:t>라이브러리 : 단순 활용가능한 도구들의 모음( 개발자가 만든 클래스에서 호출하여 사용, 클래스들의 나열로 필요한 클래스를 불러서 사용하는 방식, 소프트웨어를 개발할 때 컴퓨터 프로그램이 사용하는 비휘발성 자원의 모임, 특정 기능을 모아둔 코드, 함수들의 집합이며 코드 작성시 활용가능한 도구들)</a:t>
            </a:r>
            <a:endParaRPr sz="1300"/>
          </a:p>
          <a:p>
            <a:pPr marL="0" lvl="0" indent="0" algn="l" rtl="0">
              <a:spcBef>
                <a:spcPts val="1200"/>
              </a:spcBef>
              <a:spcAft>
                <a:spcPts val="0"/>
              </a:spcAft>
              <a:buNone/>
            </a:pPr>
            <a:r>
              <a:rPr lang="ko" sz="1300"/>
              <a:t>프레임워크 VS 라이브러리</a:t>
            </a:r>
            <a:endParaRPr sz="1300"/>
          </a:p>
          <a:p>
            <a:pPr marL="0" lvl="0" indent="0" algn="l" rtl="0">
              <a:spcBef>
                <a:spcPts val="1200"/>
              </a:spcBef>
              <a:spcAft>
                <a:spcPts val="0"/>
              </a:spcAft>
              <a:buNone/>
            </a:pPr>
            <a:r>
              <a:rPr lang="ko" sz="1300"/>
              <a:t>제어흐름에 대한 주도성이 누구/어디에 있는가(애플리케이션의 흐름(Flow)를 누가 쥐고 있는지)</a:t>
            </a:r>
            <a:endParaRPr sz="1300"/>
          </a:p>
          <a:p>
            <a:pPr marL="0" lvl="0" indent="0" algn="l" rtl="0">
              <a:spcBef>
                <a:spcPts val="1200"/>
              </a:spcBef>
              <a:spcAft>
                <a:spcPts val="0"/>
              </a:spcAft>
              <a:buNone/>
            </a:pPr>
            <a:r>
              <a:rPr lang="ko" sz="1300"/>
              <a:t>프레임워크는 전체적인 흐름(규칙, 기준 존재)을 스스로가 쥐고 있으며 사용자가 그 안에서 필요한 코드를 짜 넣음.</a:t>
            </a:r>
            <a:endParaRPr sz="1300"/>
          </a:p>
          <a:p>
            <a:pPr marL="0" lvl="0" indent="0" algn="l" rtl="0">
              <a:spcBef>
                <a:spcPts val="1200"/>
              </a:spcBef>
              <a:spcAft>
                <a:spcPts val="0"/>
              </a:spcAft>
              <a:buNone/>
            </a:pPr>
            <a:r>
              <a:rPr lang="ko" sz="1300"/>
              <a:t>라이브러리는 사용자가 전체적인 흐름을 만들며 라이브러리를 가져가 쓰는것.</a:t>
            </a:r>
            <a:endParaRPr sz="1300"/>
          </a:p>
          <a:p>
            <a:pPr marL="0" lvl="0" indent="0" algn="l" rtl="0">
              <a:spcBef>
                <a:spcPts val="1200"/>
              </a:spcBef>
              <a:spcAft>
                <a:spcPts val="0"/>
              </a:spcAft>
              <a:buNone/>
            </a:pPr>
            <a:r>
              <a:rPr lang="ko" sz="1300"/>
              <a:t>ex) 라이브러리는 톱, 망치, 삽과 같은 도구 vs 프레임워크는 차, 비행기, 배와 같은 수단</a:t>
            </a:r>
            <a:endParaRPr sz="1300"/>
          </a:p>
          <a:p>
            <a:pPr marL="0" lvl="0" indent="0" algn="l" rtl="0">
              <a:spcBef>
                <a:spcPts val="1200"/>
              </a:spcBef>
              <a:spcAft>
                <a:spcPts val="1200"/>
              </a:spcAft>
              <a:buNone/>
            </a:pPr>
            <a:r>
              <a:rPr lang="ko" sz="1300"/>
              <a:t>제어의 역전(Ioc, Inversion of Control)</a:t>
            </a:r>
            <a:endParaRPr sz="1300"/>
          </a:p>
        </p:txBody>
      </p:sp>
    </p:spTree>
    <p:extLst>
      <p:ext uri="{BB962C8B-B14F-4D97-AF65-F5344CB8AC3E}">
        <p14:creationId xmlns:p14="http://schemas.microsoft.com/office/powerpoint/2010/main" val="39582361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73;p83">
            <a:extLst>
              <a:ext uri="{FF2B5EF4-FFF2-40B4-BE49-F238E27FC236}">
                <a16:creationId xmlns:a16="http://schemas.microsoft.com/office/drawing/2014/main" id="{A0D4F779-83B2-502C-EA3F-299879FE3AA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474;p83">
            <a:extLst>
              <a:ext uri="{FF2B5EF4-FFF2-40B4-BE49-F238E27FC236}">
                <a16:creationId xmlns:a16="http://schemas.microsoft.com/office/drawing/2014/main" id="{F0FB8C64-6C6C-6717-351A-105D9F7C6C4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u="sng">
                <a:solidFill>
                  <a:srgbClr val="FF0000"/>
                </a:solidFill>
              </a:rPr>
              <a:t>7. API란?</a:t>
            </a:r>
            <a:endParaRPr u="sng">
              <a:solidFill>
                <a:srgbClr val="FF0000"/>
              </a:solidFill>
            </a:endParaRPr>
          </a:p>
          <a:p>
            <a:pPr marL="0" lvl="0" indent="0" algn="l" rtl="0">
              <a:spcBef>
                <a:spcPts val="1200"/>
              </a:spcBef>
              <a:spcAft>
                <a:spcPts val="0"/>
              </a:spcAft>
              <a:buNone/>
            </a:pPr>
            <a:r>
              <a:rPr lang="ko" sz="1300"/>
              <a:t>API(application porgramming interface, 응용 프로그램 프로그래밍 인터페이스)</a:t>
            </a:r>
            <a:endParaRPr sz="1300"/>
          </a:p>
          <a:p>
            <a:pPr marL="0" lvl="0" indent="0" algn="l" rtl="0">
              <a:spcBef>
                <a:spcPts val="1200"/>
              </a:spcBef>
              <a:spcAft>
                <a:spcPts val="0"/>
              </a:spcAft>
              <a:buNone/>
            </a:pPr>
            <a:r>
              <a:rPr lang="ko" sz="1300"/>
              <a:t>컴퓨터나 컴퓨터 프로그램 사이의 연결, 일종의 소프트웨어 인터페이스이며 다른 종류의 소프트웨어에 서비스를 제공함.</a:t>
            </a:r>
            <a:endParaRPr sz="1300"/>
          </a:p>
          <a:p>
            <a:pPr marL="0" lvl="0" indent="0" algn="l" rtl="0">
              <a:spcBef>
                <a:spcPts val="1200"/>
              </a:spcBef>
              <a:spcAft>
                <a:spcPts val="0"/>
              </a:spcAft>
              <a:buNone/>
            </a:pPr>
            <a:r>
              <a:rPr lang="ko" sz="1300"/>
              <a:t>이러한 연결이나 인터페이스를 빌드하거나 사용하는 방법을 기술하는 문서나 표준은 API사양이라고 부름</a:t>
            </a:r>
            <a:endParaRPr sz="1300"/>
          </a:p>
          <a:p>
            <a:pPr marL="0" lvl="0" indent="0" algn="l" rtl="0">
              <a:spcBef>
                <a:spcPts val="1200"/>
              </a:spcBef>
              <a:spcAft>
                <a:spcPts val="0"/>
              </a:spcAft>
              <a:buNone/>
            </a:pPr>
            <a:r>
              <a:rPr lang="ko" sz="1300"/>
              <a:t>두 애플리케이션 간의 서비스 계약, 요청과 응답을 사용하여 두 애플리케이션이 서로 통신하는 방법을 정의.</a:t>
            </a:r>
            <a:endParaRPr sz="1300"/>
          </a:p>
          <a:p>
            <a:pPr marL="0" lvl="0" indent="0" algn="l" rtl="0">
              <a:spcBef>
                <a:spcPts val="1200"/>
              </a:spcBef>
              <a:spcAft>
                <a:spcPts val="0"/>
              </a:spcAft>
              <a:buNone/>
            </a:pPr>
            <a:r>
              <a:rPr lang="ko" sz="1300"/>
              <a:t>API아키텍처- 요청을 보내는 클라이언트/ 응답을 보내는서버</a:t>
            </a:r>
            <a:endParaRPr sz="1300"/>
          </a:p>
          <a:p>
            <a:pPr marL="457200" lvl="0" indent="-304958" algn="l" rtl="0">
              <a:spcBef>
                <a:spcPts val="1200"/>
              </a:spcBef>
              <a:spcAft>
                <a:spcPts val="0"/>
              </a:spcAft>
              <a:buSzPct val="100000"/>
              <a:buChar char="-"/>
            </a:pPr>
            <a:r>
              <a:rPr lang="ko" sz="1300"/>
              <a:t>SOAP API : 단순 객체 접근 프로토콜( 클라이언트와 서버는 XML 사용)</a:t>
            </a:r>
            <a:endParaRPr sz="1300"/>
          </a:p>
          <a:p>
            <a:pPr marL="457200" lvl="0" indent="-304958" algn="l" rtl="0">
              <a:spcBef>
                <a:spcPts val="0"/>
              </a:spcBef>
              <a:spcAft>
                <a:spcPts val="0"/>
              </a:spcAft>
              <a:buSzPct val="100000"/>
              <a:buChar char="-"/>
            </a:pPr>
            <a:r>
              <a:rPr lang="ko" sz="1300"/>
              <a:t>RPC API : 원격 프로시저 호출( 클라이언트가 서버에서 함수나 프로시저 완료하면 서버가 출력을 클라이언트로 다시전송)</a:t>
            </a:r>
            <a:endParaRPr sz="1300"/>
          </a:p>
          <a:p>
            <a:pPr marL="457200" lvl="0" indent="-304958" algn="l" rtl="0">
              <a:spcBef>
                <a:spcPts val="0"/>
              </a:spcBef>
              <a:spcAft>
                <a:spcPts val="0"/>
              </a:spcAft>
              <a:buSzPct val="100000"/>
              <a:buChar char="-"/>
            </a:pPr>
            <a:r>
              <a:rPr lang="ko" sz="1300"/>
              <a:t>Websocket API( JSON 객체를 사용하여 데이터 전달, 양방향 통신 가능, 콜백 기능)</a:t>
            </a:r>
            <a:endParaRPr sz="1300"/>
          </a:p>
          <a:p>
            <a:pPr marL="457200" lvl="0" indent="-304958" algn="l" rtl="0">
              <a:spcBef>
                <a:spcPts val="0"/>
              </a:spcBef>
              <a:spcAft>
                <a:spcPts val="0"/>
              </a:spcAft>
              <a:buSzPct val="100000"/>
              <a:buChar char="-"/>
            </a:pPr>
            <a:r>
              <a:rPr lang="ko" sz="1300"/>
              <a:t>REST API( 서버에 요청 데이터 전송, 서버가 이 입력을 사용하여 내부 함수를 시작하고 출력데이터 반환)</a:t>
            </a:r>
            <a:endParaRPr sz="1300"/>
          </a:p>
        </p:txBody>
      </p:sp>
    </p:spTree>
    <p:extLst>
      <p:ext uri="{BB962C8B-B14F-4D97-AF65-F5344CB8AC3E}">
        <p14:creationId xmlns:p14="http://schemas.microsoft.com/office/powerpoint/2010/main" val="7223987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79;p84">
            <a:extLst>
              <a:ext uri="{FF2B5EF4-FFF2-40B4-BE49-F238E27FC236}">
                <a16:creationId xmlns:a16="http://schemas.microsoft.com/office/drawing/2014/main" id="{DCEABBCD-898F-B5A0-D8AE-4E699661726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480;p84">
            <a:extLst>
              <a:ext uri="{FF2B5EF4-FFF2-40B4-BE49-F238E27FC236}">
                <a16:creationId xmlns:a16="http://schemas.microsoft.com/office/drawing/2014/main" id="{EBCF0AA0-E975-13FB-F614-611F49A89B9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8. 데이터 분석을 진행하려고 합니다. 어떤 프로그래밍 언어를 사용해야할까요? 그 이유는?</a:t>
            </a:r>
            <a:endParaRPr/>
          </a:p>
          <a:p>
            <a:pPr marL="0" lvl="0" indent="0" algn="l" rtl="0">
              <a:spcBef>
                <a:spcPts val="1200"/>
              </a:spcBef>
              <a:spcAft>
                <a:spcPts val="1200"/>
              </a:spcAft>
              <a:buNone/>
            </a:pPr>
            <a:r>
              <a:rPr lang="ko" sz="1300"/>
              <a:t>빅데이터 처리 언어 - SPSS, SAS, R, 파이썬</a:t>
            </a:r>
            <a:endParaRPr sz="1300"/>
          </a:p>
        </p:txBody>
      </p:sp>
      <p:graphicFrame>
        <p:nvGraphicFramePr>
          <p:cNvPr id="4" name="Google Shape;481;p84">
            <a:extLst>
              <a:ext uri="{FF2B5EF4-FFF2-40B4-BE49-F238E27FC236}">
                <a16:creationId xmlns:a16="http://schemas.microsoft.com/office/drawing/2014/main" id="{89C42F83-C05B-F5C3-9D45-E8823FF46BBE}"/>
              </a:ext>
            </a:extLst>
          </p:cNvPr>
          <p:cNvGraphicFramePr/>
          <p:nvPr/>
        </p:nvGraphicFramePr>
        <p:xfrm>
          <a:off x="564375" y="2447225"/>
          <a:ext cx="8116950" cy="2468115"/>
        </p:xfrm>
        <a:graphic>
          <a:graphicData uri="http://schemas.openxmlformats.org/drawingml/2006/table">
            <a:tbl>
              <a:tblPr>
                <a:noFill/>
              </a:tblPr>
              <a:tblGrid>
                <a:gridCol w="2705650">
                  <a:extLst>
                    <a:ext uri="{9D8B030D-6E8A-4147-A177-3AD203B41FA5}">
                      <a16:colId xmlns:a16="http://schemas.microsoft.com/office/drawing/2014/main" val="20000"/>
                    </a:ext>
                  </a:extLst>
                </a:gridCol>
                <a:gridCol w="2705650">
                  <a:extLst>
                    <a:ext uri="{9D8B030D-6E8A-4147-A177-3AD203B41FA5}">
                      <a16:colId xmlns:a16="http://schemas.microsoft.com/office/drawing/2014/main" val="20001"/>
                    </a:ext>
                  </a:extLst>
                </a:gridCol>
                <a:gridCol w="2705650">
                  <a:extLst>
                    <a:ext uri="{9D8B030D-6E8A-4147-A177-3AD203B41FA5}">
                      <a16:colId xmlns:a16="http://schemas.microsoft.com/office/drawing/2014/main" val="20002"/>
                    </a:ext>
                  </a:extLst>
                </a:gridCol>
              </a:tblGrid>
              <a:tr h="338300">
                <a:tc>
                  <a:txBody>
                    <a:bodyPr/>
                    <a:lstStyle/>
                    <a:p>
                      <a:pPr marL="0" lvl="0" indent="0" algn="l" rtl="0">
                        <a:spcBef>
                          <a:spcPts val="0"/>
                        </a:spcBef>
                        <a:spcAft>
                          <a:spcPts val="0"/>
                        </a:spcAft>
                        <a:buNone/>
                      </a:pPr>
                      <a:r>
                        <a:rPr lang="ko" sz="1100"/>
                        <a:t>특징</a:t>
                      </a:r>
                      <a:endParaRPr sz="1100"/>
                    </a:p>
                  </a:txBody>
                  <a:tcPr marL="91425" marR="91425" marT="91425" marB="91425"/>
                </a:tc>
                <a:tc>
                  <a:txBody>
                    <a:bodyPr/>
                    <a:lstStyle/>
                    <a:p>
                      <a:pPr marL="0" lvl="0" indent="0" algn="l" rtl="0">
                        <a:spcBef>
                          <a:spcPts val="0"/>
                        </a:spcBef>
                        <a:spcAft>
                          <a:spcPts val="0"/>
                        </a:spcAft>
                        <a:buNone/>
                      </a:pPr>
                      <a:r>
                        <a:rPr lang="ko" sz="1100"/>
                        <a:t>R</a:t>
                      </a:r>
                      <a:endParaRPr sz="1100"/>
                    </a:p>
                  </a:txBody>
                  <a:tcPr marL="91425" marR="91425" marT="91425" marB="91425"/>
                </a:tc>
                <a:tc>
                  <a:txBody>
                    <a:bodyPr/>
                    <a:lstStyle/>
                    <a:p>
                      <a:pPr marL="0" lvl="0" indent="0" algn="l" rtl="0">
                        <a:spcBef>
                          <a:spcPts val="0"/>
                        </a:spcBef>
                        <a:spcAft>
                          <a:spcPts val="0"/>
                        </a:spcAft>
                        <a:buNone/>
                      </a:pPr>
                      <a:r>
                        <a:rPr lang="ko" sz="1100"/>
                        <a:t>파이썬</a:t>
                      </a:r>
                      <a:endParaRPr sz="1100"/>
                    </a:p>
                  </a:txBody>
                  <a:tcPr marL="91425" marR="91425" marT="91425" marB="91425"/>
                </a:tc>
                <a:extLst>
                  <a:ext uri="{0D108BD9-81ED-4DB2-BD59-A6C34878D82A}">
                    <a16:rowId xmlns:a16="http://schemas.microsoft.com/office/drawing/2014/main" val="10000"/>
                  </a:ext>
                </a:extLst>
              </a:tr>
              <a:tr h="338300">
                <a:tc>
                  <a:txBody>
                    <a:bodyPr/>
                    <a:lstStyle/>
                    <a:p>
                      <a:pPr marL="0" lvl="0" indent="0" algn="l" rtl="0">
                        <a:spcBef>
                          <a:spcPts val="0"/>
                        </a:spcBef>
                        <a:spcAft>
                          <a:spcPts val="0"/>
                        </a:spcAft>
                        <a:buNone/>
                      </a:pPr>
                      <a:r>
                        <a:rPr lang="ko" sz="1100"/>
                        <a:t>비용</a:t>
                      </a:r>
                      <a:endParaRPr sz="1100"/>
                    </a:p>
                  </a:txBody>
                  <a:tcPr marL="91425" marR="91425" marT="91425" marB="91425"/>
                </a:tc>
                <a:tc>
                  <a:txBody>
                    <a:bodyPr/>
                    <a:lstStyle/>
                    <a:p>
                      <a:pPr marL="0" lvl="0" indent="0" algn="l" rtl="0">
                        <a:spcBef>
                          <a:spcPts val="0"/>
                        </a:spcBef>
                        <a:spcAft>
                          <a:spcPts val="0"/>
                        </a:spcAft>
                        <a:buNone/>
                      </a:pPr>
                      <a:r>
                        <a:rPr lang="ko" sz="1100"/>
                        <a:t>무료(오픈소스)</a:t>
                      </a:r>
                      <a:endParaRPr sz="1100"/>
                    </a:p>
                  </a:txBody>
                  <a:tcPr marL="91425" marR="91425" marT="91425" marB="91425"/>
                </a:tc>
                <a:tc>
                  <a:txBody>
                    <a:bodyPr/>
                    <a:lstStyle/>
                    <a:p>
                      <a:pPr marL="0" lvl="0" indent="0" algn="l" rtl="0">
                        <a:spcBef>
                          <a:spcPts val="0"/>
                        </a:spcBef>
                        <a:spcAft>
                          <a:spcPts val="0"/>
                        </a:spcAft>
                        <a:buNone/>
                      </a:pPr>
                      <a:r>
                        <a:rPr lang="ko" sz="1100">
                          <a:solidFill>
                            <a:schemeClr val="dk1"/>
                          </a:solidFill>
                        </a:rPr>
                        <a:t>무료(오픈소스)</a:t>
                      </a:r>
                      <a:endParaRPr sz="1100"/>
                    </a:p>
                  </a:txBody>
                  <a:tcPr marL="91425" marR="91425" marT="91425" marB="91425"/>
                </a:tc>
                <a:extLst>
                  <a:ext uri="{0D108BD9-81ED-4DB2-BD59-A6C34878D82A}">
                    <a16:rowId xmlns:a16="http://schemas.microsoft.com/office/drawing/2014/main" val="10001"/>
                  </a:ext>
                </a:extLst>
              </a:tr>
              <a:tr h="338300">
                <a:tc>
                  <a:txBody>
                    <a:bodyPr/>
                    <a:lstStyle/>
                    <a:p>
                      <a:pPr marL="0" lvl="0" indent="0" algn="l" rtl="0">
                        <a:spcBef>
                          <a:spcPts val="0"/>
                        </a:spcBef>
                        <a:spcAft>
                          <a:spcPts val="0"/>
                        </a:spcAft>
                        <a:buNone/>
                      </a:pPr>
                      <a:r>
                        <a:rPr lang="ko" sz="1100"/>
                        <a:t>유연성</a:t>
                      </a:r>
                      <a:endParaRPr sz="1100"/>
                    </a:p>
                  </a:txBody>
                  <a:tcPr marL="91425" marR="91425" marT="91425" marB="91425"/>
                </a:tc>
                <a:tc>
                  <a:txBody>
                    <a:bodyPr/>
                    <a:lstStyle/>
                    <a:p>
                      <a:pPr marL="0" lvl="0" indent="0" algn="l" rtl="0">
                        <a:spcBef>
                          <a:spcPts val="0"/>
                        </a:spcBef>
                        <a:spcAft>
                          <a:spcPts val="0"/>
                        </a:spcAft>
                        <a:buNone/>
                      </a:pPr>
                      <a:r>
                        <a:rPr lang="ko" sz="1100"/>
                        <a:t>통계 분석에 특화</a:t>
                      </a:r>
                      <a:endParaRPr sz="1100"/>
                    </a:p>
                  </a:txBody>
                  <a:tcPr marL="91425" marR="91425" marT="91425" marB="91425"/>
                </a:tc>
                <a:tc>
                  <a:txBody>
                    <a:bodyPr/>
                    <a:lstStyle/>
                    <a:p>
                      <a:pPr marL="0" lvl="0" indent="0" algn="l" rtl="0">
                        <a:spcBef>
                          <a:spcPts val="0"/>
                        </a:spcBef>
                        <a:spcAft>
                          <a:spcPts val="0"/>
                        </a:spcAft>
                        <a:buNone/>
                      </a:pPr>
                      <a:r>
                        <a:rPr lang="ko" sz="1100"/>
                        <a:t>범용 프로그래밍 언어</a:t>
                      </a:r>
                      <a:endParaRPr sz="1100"/>
                    </a:p>
                  </a:txBody>
                  <a:tcPr marL="91425" marR="91425" marT="91425" marB="91425"/>
                </a:tc>
                <a:extLst>
                  <a:ext uri="{0D108BD9-81ED-4DB2-BD59-A6C34878D82A}">
                    <a16:rowId xmlns:a16="http://schemas.microsoft.com/office/drawing/2014/main" val="10002"/>
                  </a:ext>
                </a:extLst>
              </a:tr>
              <a:tr h="338300">
                <a:tc>
                  <a:txBody>
                    <a:bodyPr/>
                    <a:lstStyle/>
                    <a:p>
                      <a:pPr marL="0" lvl="0" indent="0" algn="l" rtl="0">
                        <a:spcBef>
                          <a:spcPts val="0"/>
                        </a:spcBef>
                        <a:spcAft>
                          <a:spcPts val="0"/>
                        </a:spcAft>
                        <a:buNone/>
                      </a:pPr>
                      <a:r>
                        <a:rPr lang="ko" sz="1100"/>
                        <a:t>데이터 처리 속도</a:t>
                      </a:r>
                      <a:endParaRPr sz="1100"/>
                    </a:p>
                  </a:txBody>
                  <a:tcPr marL="91425" marR="91425" marT="91425" marB="91425"/>
                </a:tc>
                <a:tc>
                  <a:txBody>
                    <a:bodyPr/>
                    <a:lstStyle/>
                    <a:p>
                      <a:pPr marL="0" lvl="0" indent="0" algn="l" rtl="0">
                        <a:spcBef>
                          <a:spcPts val="0"/>
                        </a:spcBef>
                        <a:spcAft>
                          <a:spcPts val="0"/>
                        </a:spcAft>
                        <a:buNone/>
                      </a:pPr>
                      <a:r>
                        <a:rPr lang="ko" sz="1100"/>
                        <a:t>느림</a:t>
                      </a:r>
                      <a:endParaRPr sz="1100"/>
                    </a:p>
                  </a:txBody>
                  <a:tcPr marL="91425" marR="91425" marT="91425" marB="91425"/>
                </a:tc>
                <a:tc>
                  <a:txBody>
                    <a:bodyPr/>
                    <a:lstStyle/>
                    <a:p>
                      <a:pPr marL="0" lvl="0" indent="0" algn="l" rtl="0">
                        <a:spcBef>
                          <a:spcPts val="0"/>
                        </a:spcBef>
                        <a:spcAft>
                          <a:spcPts val="0"/>
                        </a:spcAft>
                        <a:buNone/>
                      </a:pPr>
                      <a:r>
                        <a:rPr lang="ko" sz="1100"/>
                        <a:t>R에 비해 빠름</a:t>
                      </a:r>
                      <a:endParaRPr sz="1100"/>
                    </a:p>
                  </a:txBody>
                  <a:tcPr marL="91425" marR="91425" marT="91425" marB="91425"/>
                </a:tc>
                <a:extLst>
                  <a:ext uri="{0D108BD9-81ED-4DB2-BD59-A6C34878D82A}">
                    <a16:rowId xmlns:a16="http://schemas.microsoft.com/office/drawing/2014/main" val="10003"/>
                  </a:ext>
                </a:extLst>
              </a:tr>
              <a:tr h="338300">
                <a:tc>
                  <a:txBody>
                    <a:bodyPr/>
                    <a:lstStyle/>
                    <a:p>
                      <a:pPr marL="0" lvl="0" indent="0" algn="l" rtl="0">
                        <a:spcBef>
                          <a:spcPts val="0"/>
                        </a:spcBef>
                        <a:spcAft>
                          <a:spcPts val="0"/>
                        </a:spcAft>
                        <a:buNone/>
                      </a:pPr>
                      <a:r>
                        <a:rPr lang="ko" sz="1100"/>
                        <a:t>시각화</a:t>
                      </a:r>
                      <a:endParaRPr sz="1100"/>
                    </a:p>
                  </a:txBody>
                  <a:tcPr marL="91425" marR="91425" marT="91425" marB="91425"/>
                </a:tc>
                <a:tc>
                  <a:txBody>
                    <a:bodyPr/>
                    <a:lstStyle/>
                    <a:p>
                      <a:pPr marL="0" lvl="0" indent="0" algn="l" rtl="0">
                        <a:spcBef>
                          <a:spcPts val="0"/>
                        </a:spcBef>
                        <a:spcAft>
                          <a:spcPts val="0"/>
                        </a:spcAft>
                        <a:buNone/>
                      </a:pPr>
                      <a:r>
                        <a:rPr lang="ko" sz="1100"/>
                        <a:t>강력한 시각화</a:t>
                      </a:r>
                      <a:endParaRPr sz="1100"/>
                    </a:p>
                  </a:txBody>
                  <a:tcPr marL="91425" marR="91425" marT="91425" marB="91425"/>
                </a:tc>
                <a:tc>
                  <a:txBody>
                    <a:bodyPr/>
                    <a:lstStyle/>
                    <a:p>
                      <a:pPr marL="0" lvl="0" indent="0" algn="l" rtl="0">
                        <a:spcBef>
                          <a:spcPts val="0"/>
                        </a:spcBef>
                        <a:spcAft>
                          <a:spcPts val="0"/>
                        </a:spcAft>
                        <a:buNone/>
                      </a:pPr>
                      <a:r>
                        <a:rPr lang="ko" sz="1100"/>
                        <a:t>R에 비해 난해한 시각화</a:t>
                      </a:r>
                      <a:endParaRPr sz="1100"/>
                    </a:p>
                  </a:txBody>
                  <a:tcPr marL="91425" marR="91425" marT="91425" marB="91425"/>
                </a:tc>
                <a:extLst>
                  <a:ext uri="{0D108BD9-81ED-4DB2-BD59-A6C34878D82A}">
                    <a16:rowId xmlns:a16="http://schemas.microsoft.com/office/drawing/2014/main" val="10004"/>
                  </a:ext>
                </a:extLst>
              </a:tr>
              <a:tr h="338300">
                <a:tc>
                  <a:txBody>
                    <a:bodyPr/>
                    <a:lstStyle/>
                    <a:p>
                      <a:pPr marL="0" lvl="0" indent="0" algn="l" rtl="0">
                        <a:spcBef>
                          <a:spcPts val="0"/>
                        </a:spcBef>
                        <a:spcAft>
                          <a:spcPts val="0"/>
                        </a:spcAft>
                        <a:buNone/>
                      </a:pPr>
                      <a:r>
                        <a:rPr lang="ko" sz="1100"/>
                        <a:t>학습 난이도</a:t>
                      </a:r>
                      <a:endParaRPr sz="1100"/>
                    </a:p>
                  </a:txBody>
                  <a:tcPr marL="91425" marR="91425" marT="91425" marB="91425"/>
                </a:tc>
                <a:tc>
                  <a:txBody>
                    <a:bodyPr/>
                    <a:lstStyle/>
                    <a:p>
                      <a:pPr marL="0" lvl="0" indent="0" algn="l" rtl="0">
                        <a:spcBef>
                          <a:spcPts val="0"/>
                        </a:spcBef>
                        <a:spcAft>
                          <a:spcPts val="0"/>
                        </a:spcAft>
                        <a:buNone/>
                      </a:pPr>
                      <a:r>
                        <a:rPr lang="ko" sz="1100"/>
                        <a:t>쉬움</a:t>
                      </a:r>
                      <a:endParaRPr sz="1100"/>
                    </a:p>
                  </a:txBody>
                  <a:tcPr marL="91425" marR="91425" marT="91425" marB="91425"/>
                </a:tc>
                <a:tc>
                  <a:txBody>
                    <a:bodyPr/>
                    <a:lstStyle/>
                    <a:p>
                      <a:pPr marL="0" lvl="0" indent="0" algn="l" rtl="0">
                        <a:spcBef>
                          <a:spcPts val="0"/>
                        </a:spcBef>
                        <a:spcAft>
                          <a:spcPts val="0"/>
                        </a:spcAft>
                        <a:buNone/>
                      </a:pPr>
                      <a:r>
                        <a:rPr lang="ko" sz="1100"/>
                        <a:t>쉬움</a:t>
                      </a:r>
                      <a:endParaRPr sz="1100"/>
                    </a:p>
                  </a:txBody>
                  <a:tcPr marL="91425" marR="91425" marT="91425" marB="91425"/>
                </a:tc>
                <a:extLst>
                  <a:ext uri="{0D108BD9-81ED-4DB2-BD59-A6C34878D82A}">
                    <a16:rowId xmlns:a16="http://schemas.microsoft.com/office/drawing/2014/main" val="10005"/>
                  </a:ext>
                </a:extLst>
              </a:tr>
              <a:tr h="365175">
                <a:tc>
                  <a:txBody>
                    <a:bodyPr/>
                    <a:lstStyle/>
                    <a:p>
                      <a:pPr marL="0" lvl="0" indent="0" algn="l" rtl="0">
                        <a:spcBef>
                          <a:spcPts val="0"/>
                        </a:spcBef>
                        <a:spcAft>
                          <a:spcPts val="0"/>
                        </a:spcAft>
                        <a:buNone/>
                      </a:pPr>
                      <a:r>
                        <a:rPr lang="ko" sz="1100"/>
                        <a:t>개발 도구</a:t>
                      </a:r>
                      <a:endParaRPr sz="1100"/>
                    </a:p>
                  </a:txBody>
                  <a:tcPr marL="91425" marR="91425" marT="91425" marB="91425"/>
                </a:tc>
                <a:tc>
                  <a:txBody>
                    <a:bodyPr/>
                    <a:lstStyle/>
                    <a:p>
                      <a:pPr marL="0" lvl="0" indent="0" algn="l" rtl="0">
                        <a:spcBef>
                          <a:spcPts val="0"/>
                        </a:spcBef>
                        <a:spcAft>
                          <a:spcPts val="0"/>
                        </a:spcAft>
                        <a:buNone/>
                      </a:pPr>
                      <a:r>
                        <a:rPr lang="ko" sz="1100"/>
                        <a:t>RGui,R 스튜디오 등</a:t>
                      </a:r>
                      <a:endParaRPr sz="1100"/>
                    </a:p>
                  </a:txBody>
                  <a:tcPr marL="91425" marR="91425" marT="91425" marB="91425"/>
                </a:tc>
                <a:tc>
                  <a:txBody>
                    <a:bodyPr/>
                    <a:lstStyle/>
                    <a:p>
                      <a:pPr marL="0" lvl="0" indent="0" algn="l" rtl="0">
                        <a:spcBef>
                          <a:spcPts val="0"/>
                        </a:spcBef>
                        <a:spcAft>
                          <a:spcPts val="0"/>
                        </a:spcAft>
                        <a:buNone/>
                      </a:pPr>
                      <a:r>
                        <a:rPr lang="ko" sz="1100"/>
                        <a:t>파이참, 비주얼 스튜디오 코드</a:t>
                      </a:r>
                      <a:endParaRPr sz="1100"/>
                    </a:p>
                  </a:txBody>
                  <a:tcPr marL="91425" marR="91425" marT="91425" marB="914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594419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86;p85">
            <a:extLst>
              <a:ext uri="{FF2B5EF4-FFF2-40B4-BE49-F238E27FC236}">
                <a16:creationId xmlns:a16="http://schemas.microsoft.com/office/drawing/2014/main" id="{60D839D7-557D-FADC-874E-565C0D29502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487;p85">
            <a:extLst>
              <a:ext uri="{FF2B5EF4-FFF2-40B4-BE49-F238E27FC236}">
                <a16:creationId xmlns:a16="http://schemas.microsoft.com/office/drawing/2014/main" id="{23407327-09FC-996F-B8F5-2AD92AADFAD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8. 데이터 분석을 진행하려고 합니다. 어떤 프로그래밍 언어를 사용해야할까요? 그 이유는?</a:t>
            </a:r>
            <a:endParaRPr/>
          </a:p>
          <a:p>
            <a:pPr marL="0" lvl="0" indent="0" algn="l" rtl="0">
              <a:spcBef>
                <a:spcPts val="1200"/>
              </a:spcBef>
              <a:spcAft>
                <a:spcPts val="0"/>
              </a:spcAft>
              <a:buNone/>
            </a:pPr>
            <a:r>
              <a:rPr lang="ko" sz="1300"/>
              <a:t>R의 장점</a:t>
            </a:r>
            <a:endParaRPr sz="1300"/>
          </a:p>
          <a:p>
            <a:pPr marL="457200" lvl="0" indent="-311150" algn="l" rtl="0">
              <a:spcBef>
                <a:spcPts val="1200"/>
              </a:spcBef>
              <a:spcAft>
                <a:spcPts val="0"/>
              </a:spcAft>
              <a:buSzPts val="1300"/>
              <a:buChar char="-"/>
            </a:pPr>
            <a:r>
              <a:rPr lang="ko" sz="1300"/>
              <a:t>통계 분석 등에 활용할 수 있는 패키지 수가 많음</a:t>
            </a:r>
            <a:endParaRPr sz="1300"/>
          </a:p>
          <a:p>
            <a:pPr marL="457200" lvl="0" indent="-311150" algn="l" rtl="0">
              <a:spcBef>
                <a:spcPts val="0"/>
              </a:spcBef>
              <a:spcAft>
                <a:spcPts val="0"/>
              </a:spcAft>
              <a:buSzPts val="1300"/>
              <a:buChar char="-"/>
            </a:pPr>
            <a:r>
              <a:rPr lang="ko" sz="1300"/>
              <a:t>사용자 간에 다양한 정보 공유</a:t>
            </a:r>
            <a:endParaRPr sz="1300"/>
          </a:p>
          <a:p>
            <a:pPr marL="457200" lvl="0" indent="-311150" algn="l" rtl="0">
              <a:spcBef>
                <a:spcPts val="0"/>
              </a:spcBef>
              <a:spcAft>
                <a:spcPts val="0"/>
              </a:spcAft>
              <a:buSzPts val="1300"/>
              <a:buChar char="-"/>
            </a:pPr>
            <a:r>
              <a:rPr lang="ko" sz="1300"/>
              <a:t>다양한 운영체제에서 동작</a:t>
            </a:r>
            <a:endParaRPr sz="1300"/>
          </a:p>
          <a:p>
            <a:pPr marL="0" lvl="0" indent="0" algn="l" rtl="0">
              <a:spcBef>
                <a:spcPts val="1200"/>
              </a:spcBef>
              <a:spcAft>
                <a:spcPts val="0"/>
              </a:spcAft>
              <a:buNone/>
            </a:pPr>
            <a:r>
              <a:rPr lang="ko" sz="1300"/>
              <a:t>파이썬의 장점</a:t>
            </a:r>
            <a:endParaRPr sz="1300"/>
          </a:p>
          <a:p>
            <a:pPr marL="457200" lvl="0" indent="-311150" algn="l" rtl="0">
              <a:spcBef>
                <a:spcPts val="1200"/>
              </a:spcBef>
              <a:spcAft>
                <a:spcPts val="0"/>
              </a:spcAft>
              <a:buSzPts val="1300"/>
              <a:buChar char="-"/>
            </a:pPr>
            <a:r>
              <a:rPr lang="ko" sz="1300"/>
              <a:t>최신 머신러닝, 딥러닝 알고리즘 제공</a:t>
            </a:r>
            <a:endParaRPr sz="1300"/>
          </a:p>
          <a:p>
            <a:pPr marL="457200" lvl="0" indent="-311150" algn="l" rtl="0">
              <a:spcBef>
                <a:spcPts val="0"/>
              </a:spcBef>
              <a:spcAft>
                <a:spcPts val="0"/>
              </a:spcAft>
              <a:buSzPts val="1300"/>
              <a:buChar char="-"/>
            </a:pPr>
            <a:r>
              <a:rPr lang="ko" sz="1300"/>
              <a:t>많은 이용자</a:t>
            </a:r>
            <a:endParaRPr sz="1300"/>
          </a:p>
          <a:p>
            <a:pPr marL="0" lvl="0" indent="0" algn="l" rtl="0">
              <a:spcBef>
                <a:spcPts val="1200"/>
              </a:spcBef>
              <a:spcAft>
                <a:spcPts val="0"/>
              </a:spcAft>
              <a:buNone/>
            </a:pPr>
            <a:r>
              <a:rPr lang="ko" sz="1300"/>
              <a:t>//데이터 분석의 목적에 부합하는 프로그래밍 언어 선택이 중요</a:t>
            </a:r>
            <a:endParaRPr sz="1300"/>
          </a:p>
          <a:p>
            <a:pPr marL="0" lvl="0" indent="0" algn="l" rtl="0">
              <a:spcBef>
                <a:spcPts val="1200"/>
              </a:spcBef>
              <a:spcAft>
                <a:spcPts val="1200"/>
              </a:spcAft>
              <a:buNone/>
            </a:pPr>
            <a:r>
              <a:rPr lang="ko" sz="1300"/>
              <a:t> R은 통계분석, 파이썬은 AI</a:t>
            </a:r>
            <a:endParaRPr sz="1300"/>
          </a:p>
        </p:txBody>
      </p:sp>
    </p:spTree>
    <p:extLst>
      <p:ext uri="{BB962C8B-B14F-4D97-AF65-F5344CB8AC3E}">
        <p14:creationId xmlns:p14="http://schemas.microsoft.com/office/powerpoint/2010/main" val="761922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2;p86">
            <a:extLst>
              <a:ext uri="{FF2B5EF4-FFF2-40B4-BE49-F238E27FC236}">
                <a16:creationId xmlns:a16="http://schemas.microsoft.com/office/drawing/2014/main" id="{C43B44AF-370E-9B34-A98B-97B09B2078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493;p86">
            <a:extLst>
              <a:ext uri="{FF2B5EF4-FFF2-40B4-BE49-F238E27FC236}">
                <a16:creationId xmlns:a16="http://schemas.microsoft.com/office/drawing/2014/main" id="{E97F1194-9164-BB2C-9E7C-236FF3B2203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9. TDD에 대해서 설명하세요</a:t>
            </a:r>
            <a:endParaRPr/>
          </a:p>
          <a:p>
            <a:pPr marL="0" lvl="0" indent="0" algn="l" rtl="0">
              <a:spcBef>
                <a:spcPts val="1200"/>
              </a:spcBef>
              <a:spcAft>
                <a:spcPts val="0"/>
              </a:spcAft>
              <a:buNone/>
            </a:pPr>
            <a:r>
              <a:rPr lang="ko" sz="1300"/>
              <a:t>TDD(Test-Driven-Development) 방법론 : 테스트 주도 개발 (반복테스트를 이용한 소프트웨어 방법론)</a:t>
            </a:r>
            <a:endParaRPr sz="1300"/>
          </a:p>
          <a:p>
            <a:pPr marL="0" lvl="0" indent="0" algn="l" rtl="0">
              <a:spcBef>
                <a:spcPts val="1200"/>
              </a:spcBef>
              <a:spcAft>
                <a:spcPts val="0"/>
              </a:spcAft>
              <a:buNone/>
            </a:pPr>
            <a:r>
              <a:rPr lang="ko" sz="1300"/>
              <a:t>TDD 개발주기 Red(Write Failing Test)-Green(Make Test Pass)-Yellow(Refactor)</a:t>
            </a:r>
            <a:endParaRPr sz="1300"/>
          </a:p>
          <a:p>
            <a:pPr marL="457200" lvl="0" indent="-311150" algn="l" rtl="0">
              <a:spcBef>
                <a:spcPts val="1200"/>
              </a:spcBef>
              <a:spcAft>
                <a:spcPts val="0"/>
              </a:spcAft>
              <a:buSzPts val="1300"/>
              <a:buChar char="-"/>
            </a:pPr>
            <a:r>
              <a:rPr lang="ko" sz="1300"/>
              <a:t>Red : 실패하는 테스트코드 작성</a:t>
            </a:r>
            <a:endParaRPr sz="1300"/>
          </a:p>
          <a:p>
            <a:pPr marL="457200" lvl="0" indent="-311150" algn="l" rtl="0">
              <a:spcBef>
                <a:spcPts val="0"/>
              </a:spcBef>
              <a:spcAft>
                <a:spcPts val="0"/>
              </a:spcAft>
              <a:buSzPts val="1300"/>
              <a:buChar char="-"/>
            </a:pPr>
            <a:r>
              <a:rPr lang="ko" sz="1300"/>
              <a:t>Green : 테스트 코드를 성공시키기 위한 실제코드 작성</a:t>
            </a:r>
            <a:endParaRPr sz="1300"/>
          </a:p>
          <a:p>
            <a:pPr marL="457200" lvl="0" indent="-311150" algn="l" rtl="0">
              <a:spcBef>
                <a:spcPts val="0"/>
              </a:spcBef>
              <a:spcAft>
                <a:spcPts val="0"/>
              </a:spcAft>
              <a:buSzPts val="1300"/>
              <a:buChar char="-"/>
            </a:pPr>
            <a:r>
              <a:rPr lang="ko" sz="1300"/>
              <a:t>Yellow : 중복 코드 제거, 일반화 등의 리팩토링 수행</a:t>
            </a:r>
            <a:endParaRPr sz="1300"/>
          </a:p>
          <a:p>
            <a:pPr marL="0" lvl="0" indent="0" algn="l" rtl="0">
              <a:spcBef>
                <a:spcPts val="1200"/>
              </a:spcBef>
              <a:spcAft>
                <a:spcPts val="0"/>
              </a:spcAft>
              <a:buNone/>
            </a:pPr>
            <a:r>
              <a:rPr lang="ko" sz="1300"/>
              <a:t>일반적인 개발 방식과 가능 큰 차이점은 테스트 코드를 작성한 뒤 실제코드를 작성</a:t>
            </a:r>
            <a:endParaRPr sz="1300"/>
          </a:p>
          <a:p>
            <a:pPr marL="0" lvl="0" indent="0" algn="l" rtl="0">
              <a:spcBef>
                <a:spcPts val="1200"/>
              </a:spcBef>
              <a:spcAft>
                <a:spcPts val="0"/>
              </a:spcAft>
              <a:buNone/>
            </a:pPr>
            <a:r>
              <a:rPr lang="ko" sz="1300"/>
              <a:t>디자인(설계)단계에서 프로그래밍 목적을 반드시 미리 정의해야하고 무엇을 테스트 할지 미리 정의해야함</a:t>
            </a:r>
            <a:endParaRPr sz="1300"/>
          </a:p>
          <a:p>
            <a:pPr marL="0" lvl="0" indent="0" algn="l" rtl="0">
              <a:spcBef>
                <a:spcPts val="1200"/>
              </a:spcBef>
              <a:spcAft>
                <a:spcPts val="0"/>
              </a:spcAft>
              <a:buNone/>
            </a:pPr>
            <a:r>
              <a:rPr lang="ko" sz="1300"/>
              <a:t>이러한 반복적인 단계가 진행되면서 자연스럽게 코드의 버그가 줄고 소스코드가 간결해짐</a:t>
            </a:r>
            <a:endParaRPr sz="1300"/>
          </a:p>
          <a:p>
            <a:pPr marL="0" lvl="0" indent="0" algn="l" rtl="0">
              <a:spcBef>
                <a:spcPts val="1200"/>
              </a:spcBef>
              <a:spcAft>
                <a:spcPts val="1200"/>
              </a:spcAft>
              <a:buNone/>
            </a:pPr>
            <a:r>
              <a:rPr lang="ko" sz="1300"/>
              <a:t>TDD의 대표적인 툴 ‘JUnit’ - 전 세계적으로 가장 널리 사용되는 ‘Java 단위 테스트 프레임 워크’</a:t>
            </a:r>
            <a:endParaRPr sz="1300"/>
          </a:p>
        </p:txBody>
      </p:sp>
    </p:spTree>
    <p:extLst>
      <p:ext uri="{BB962C8B-B14F-4D97-AF65-F5344CB8AC3E}">
        <p14:creationId xmlns:p14="http://schemas.microsoft.com/office/powerpoint/2010/main" val="10669538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8;p87">
            <a:extLst>
              <a:ext uri="{FF2B5EF4-FFF2-40B4-BE49-F238E27FC236}">
                <a16:creationId xmlns:a16="http://schemas.microsoft.com/office/drawing/2014/main" id="{2E871C06-70C1-D704-CE17-74940AA4958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499;p87">
            <a:extLst>
              <a:ext uri="{FF2B5EF4-FFF2-40B4-BE49-F238E27FC236}">
                <a16:creationId xmlns:a16="http://schemas.microsoft.com/office/drawing/2014/main" id="{4C0EE0E8-9BD8-5456-6EAB-3413436789C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9. TDD에 대해서 설명하세요</a:t>
            </a:r>
            <a:endParaRPr/>
          </a:p>
          <a:p>
            <a:pPr marL="0" lvl="0" indent="0" algn="l" rtl="0">
              <a:spcBef>
                <a:spcPts val="1200"/>
              </a:spcBef>
              <a:spcAft>
                <a:spcPts val="0"/>
              </a:spcAft>
              <a:buNone/>
            </a:pPr>
            <a:r>
              <a:rPr lang="ko" sz="1300"/>
              <a:t>TDD 개발 방식의 장점</a:t>
            </a:r>
            <a:endParaRPr sz="1300"/>
          </a:p>
          <a:p>
            <a:pPr marL="457200" lvl="0" indent="-311150" algn="l" rtl="0">
              <a:spcBef>
                <a:spcPts val="1200"/>
              </a:spcBef>
              <a:spcAft>
                <a:spcPts val="0"/>
              </a:spcAft>
              <a:buSzPts val="1300"/>
              <a:buChar char="-"/>
            </a:pPr>
            <a:r>
              <a:rPr lang="ko" sz="1300"/>
              <a:t>보다 튼튼한 객체 지향적인 코드 생산</a:t>
            </a:r>
            <a:endParaRPr sz="1300"/>
          </a:p>
          <a:p>
            <a:pPr marL="457200" lvl="0" indent="-311150" algn="l" rtl="0">
              <a:spcBef>
                <a:spcPts val="0"/>
              </a:spcBef>
              <a:spcAft>
                <a:spcPts val="0"/>
              </a:spcAft>
              <a:buSzPts val="1300"/>
              <a:buChar char="-"/>
            </a:pPr>
            <a:r>
              <a:rPr lang="ko" sz="1300"/>
              <a:t>재설계 시간 단축</a:t>
            </a:r>
            <a:endParaRPr sz="1300"/>
          </a:p>
          <a:p>
            <a:pPr marL="457200" lvl="0" indent="-311150" algn="l" rtl="0">
              <a:spcBef>
                <a:spcPts val="0"/>
              </a:spcBef>
              <a:spcAft>
                <a:spcPts val="0"/>
              </a:spcAft>
              <a:buSzPts val="1300"/>
              <a:buChar char="-"/>
            </a:pPr>
            <a:r>
              <a:rPr lang="ko" sz="1300"/>
              <a:t>디버깅 시간 단축</a:t>
            </a:r>
            <a:endParaRPr sz="1300"/>
          </a:p>
          <a:p>
            <a:pPr marL="457200" lvl="0" indent="-311150" algn="l" rtl="0">
              <a:spcBef>
                <a:spcPts val="0"/>
              </a:spcBef>
              <a:spcAft>
                <a:spcPts val="0"/>
              </a:spcAft>
              <a:buSzPts val="1300"/>
              <a:buChar char="-"/>
            </a:pPr>
            <a:r>
              <a:rPr lang="ko" sz="1300"/>
              <a:t>테스트 문서의 대체 가능</a:t>
            </a:r>
            <a:endParaRPr sz="1300"/>
          </a:p>
          <a:p>
            <a:pPr marL="457200" lvl="0" indent="-311150" algn="l" rtl="0">
              <a:spcBef>
                <a:spcPts val="0"/>
              </a:spcBef>
              <a:spcAft>
                <a:spcPts val="0"/>
              </a:spcAft>
              <a:buSzPts val="1300"/>
              <a:buChar char="-"/>
            </a:pPr>
            <a:r>
              <a:rPr lang="ko" sz="1300"/>
              <a:t>추가 구현의 용이함</a:t>
            </a:r>
            <a:endParaRPr sz="1300"/>
          </a:p>
          <a:p>
            <a:pPr marL="0" lvl="0" indent="0" algn="l" rtl="0">
              <a:spcBef>
                <a:spcPts val="1200"/>
              </a:spcBef>
              <a:spcAft>
                <a:spcPts val="0"/>
              </a:spcAft>
              <a:buNone/>
            </a:pPr>
            <a:r>
              <a:rPr lang="ko" sz="1300"/>
              <a:t>TDD 개발 방식의 단점</a:t>
            </a:r>
            <a:endParaRPr sz="1300"/>
          </a:p>
          <a:p>
            <a:pPr marL="457200" lvl="0" indent="-311150" algn="l" rtl="0">
              <a:spcBef>
                <a:spcPts val="1200"/>
              </a:spcBef>
              <a:spcAft>
                <a:spcPts val="0"/>
              </a:spcAft>
              <a:buSzPts val="1300"/>
              <a:buChar char="-"/>
            </a:pPr>
            <a:r>
              <a:rPr lang="ko" sz="1300"/>
              <a:t>생산성의 저하 ( 일반적인 개발 방식 시간에 비해 10~30% 증가 )</a:t>
            </a:r>
            <a:endParaRPr sz="1300"/>
          </a:p>
          <a:p>
            <a:pPr marL="457200" lvl="0" indent="-311150" algn="l" rtl="0">
              <a:spcBef>
                <a:spcPts val="0"/>
              </a:spcBef>
              <a:spcAft>
                <a:spcPts val="0"/>
              </a:spcAft>
              <a:buSzPts val="1300"/>
              <a:buChar char="-"/>
            </a:pPr>
            <a:r>
              <a:rPr lang="ko" sz="1300"/>
              <a:t>개발 방식을 바꿔야함( 일반적인 개발 경험이 많을 수록 어려움)</a:t>
            </a:r>
            <a:endParaRPr sz="1300"/>
          </a:p>
          <a:p>
            <a:pPr marL="457200" lvl="0" indent="-311150" algn="l" rtl="0">
              <a:spcBef>
                <a:spcPts val="0"/>
              </a:spcBef>
              <a:spcAft>
                <a:spcPts val="0"/>
              </a:spcAft>
              <a:buSzPts val="1300"/>
              <a:buChar char="-"/>
            </a:pPr>
            <a:r>
              <a:rPr lang="ko" sz="1300"/>
              <a:t>TDD는 이렇게 해야된다는 이미지/틀( 규칙에 얽매임, 애자일 방식이 아님)</a:t>
            </a:r>
            <a:endParaRPr sz="1300"/>
          </a:p>
        </p:txBody>
      </p:sp>
    </p:spTree>
    <p:extLst>
      <p:ext uri="{BB962C8B-B14F-4D97-AF65-F5344CB8AC3E}">
        <p14:creationId xmlns:p14="http://schemas.microsoft.com/office/powerpoint/2010/main" val="37124886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04;p88">
            <a:extLst>
              <a:ext uri="{FF2B5EF4-FFF2-40B4-BE49-F238E27FC236}">
                <a16:creationId xmlns:a16="http://schemas.microsoft.com/office/drawing/2014/main" id="{53D9A82F-7422-585E-3610-47D662C205D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505;p88">
            <a:extLst>
              <a:ext uri="{FF2B5EF4-FFF2-40B4-BE49-F238E27FC236}">
                <a16:creationId xmlns:a16="http://schemas.microsoft.com/office/drawing/2014/main" id="{58C844FA-BDC6-41F0-A530-DB83CF2A97C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10. 캐시에 대해서 설명하세요</a:t>
            </a:r>
            <a:endParaRPr/>
          </a:p>
          <a:p>
            <a:pPr marL="0" lvl="0" indent="0" algn="l" rtl="0">
              <a:spcBef>
                <a:spcPts val="1200"/>
              </a:spcBef>
              <a:spcAft>
                <a:spcPts val="0"/>
              </a:spcAft>
              <a:buNone/>
            </a:pPr>
            <a:r>
              <a:rPr lang="ko" sz="1300"/>
              <a:t>캐시(Cache, 고속완충기, 고속완충기억기): 데이터 임시 기억 장소</a:t>
            </a:r>
            <a:endParaRPr sz="1300"/>
          </a:p>
          <a:p>
            <a:pPr marL="0" lvl="0" indent="0" algn="l" rtl="0">
              <a:spcBef>
                <a:spcPts val="1200"/>
              </a:spcBef>
              <a:spcAft>
                <a:spcPts val="0"/>
              </a:spcAft>
              <a:buNone/>
            </a:pPr>
            <a:r>
              <a:rPr lang="ko" sz="1300"/>
              <a:t>데이터나 값을 미리 복사해 놓는 임시 장소. 캐시의 접근 시간에 비해 원래 데이터를 접근하는 시간이 오래 걸리는 경우나 값을 다시 계산하는 시간을 절약하고 싶은 경우 사용(캐시에 데이터를 미리 복사해 놓으면 계산이나 접근시간 없이 더 빠른 속도로 데이터에 접근 가능)</a:t>
            </a:r>
            <a:endParaRPr sz="1300"/>
          </a:p>
          <a:p>
            <a:pPr marL="0" lvl="0" indent="0" algn="l" rtl="0">
              <a:spcBef>
                <a:spcPts val="1200"/>
              </a:spcBef>
              <a:spcAft>
                <a:spcPts val="0"/>
              </a:spcAft>
              <a:buNone/>
            </a:pPr>
            <a:r>
              <a:rPr lang="ko" sz="1300"/>
              <a:t>캐시는 시스템의 효율성을 위해 여러 분야에서 두루 쓰이고 있음.</a:t>
            </a:r>
            <a:endParaRPr sz="1300"/>
          </a:p>
          <a:p>
            <a:pPr marL="0" lvl="0" indent="0" algn="l" rtl="0">
              <a:spcBef>
                <a:spcPts val="1200"/>
              </a:spcBef>
              <a:spcAft>
                <a:spcPts val="0"/>
              </a:spcAft>
              <a:buNone/>
            </a:pPr>
            <a:r>
              <a:rPr lang="ko" sz="1300"/>
              <a:t>캐시 종류</a:t>
            </a:r>
            <a:endParaRPr sz="1300"/>
          </a:p>
          <a:p>
            <a:pPr marL="457200" lvl="0" indent="-311150" algn="l" rtl="0">
              <a:spcBef>
                <a:spcPts val="1200"/>
              </a:spcBef>
              <a:spcAft>
                <a:spcPts val="0"/>
              </a:spcAft>
              <a:buSzPts val="1300"/>
              <a:buChar char="-"/>
            </a:pPr>
            <a:r>
              <a:rPr lang="ko" sz="1300"/>
              <a:t>CPU 캐시</a:t>
            </a:r>
            <a:endParaRPr sz="1300"/>
          </a:p>
          <a:p>
            <a:pPr marL="457200" lvl="0" indent="-311150" algn="l" rtl="0">
              <a:spcBef>
                <a:spcPts val="0"/>
              </a:spcBef>
              <a:spcAft>
                <a:spcPts val="0"/>
              </a:spcAft>
              <a:buSzPts val="1300"/>
              <a:buChar char="-"/>
            </a:pPr>
            <a:r>
              <a:rPr lang="ko" sz="1300"/>
              <a:t>GPU 캐시</a:t>
            </a:r>
            <a:endParaRPr sz="1300"/>
          </a:p>
          <a:p>
            <a:pPr marL="457200" lvl="0" indent="-311150" algn="l" rtl="0">
              <a:spcBef>
                <a:spcPts val="0"/>
              </a:spcBef>
              <a:spcAft>
                <a:spcPts val="0"/>
              </a:spcAft>
              <a:buSzPts val="1300"/>
              <a:buChar char="-"/>
            </a:pPr>
            <a:r>
              <a:rPr lang="ko" sz="1300"/>
              <a:t>기타 캐시</a:t>
            </a:r>
            <a:endParaRPr sz="1300"/>
          </a:p>
          <a:p>
            <a:pPr marL="0" lvl="0" indent="0" algn="l" rtl="0">
              <a:spcBef>
                <a:spcPts val="1200"/>
              </a:spcBef>
              <a:spcAft>
                <a:spcPts val="1200"/>
              </a:spcAft>
              <a:buNone/>
            </a:pPr>
            <a:r>
              <a:rPr lang="ko" sz="1300"/>
              <a:t> 캐시 - 메모리 - 하드</a:t>
            </a:r>
            <a:endParaRPr sz="1300"/>
          </a:p>
        </p:txBody>
      </p:sp>
    </p:spTree>
    <p:extLst>
      <p:ext uri="{BB962C8B-B14F-4D97-AF65-F5344CB8AC3E}">
        <p14:creationId xmlns:p14="http://schemas.microsoft.com/office/powerpoint/2010/main" val="1248415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10;p89">
            <a:extLst>
              <a:ext uri="{FF2B5EF4-FFF2-40B4-BE49-F238E27FC236}">
                <a16:creationId xmlns:a16="http://schemas.microsoft.com/office/drawing/2014/main" id="{ED35F74D-4C37-C788-84CD-274E900A0EC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511;p89">
            <a:extLst>
              <a:ext uri="{FF2B5EF4-FFF2-40B4-BE49-F238E27FC236}">
                <a16:creationId xmlns:a16="http://schemas.microsoft.com/office/drawing/2014/main" id="{49DB4CFC-BD6C-4BFA-FF73-783C2AC059E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11. 클라우드에 대해서 설명하세요</a:t>
            </a:r>
            <a:endParaRPr/>
          </a:p>
          <a:p>
            <a:pPr marL="0" lvl="0" indent="0" algn="l" rtl="0">
              <a:spcBef>
                <a:spcPts val="1200"/>
              </a:spcBef>
              <a:spcAft>
                <a:spcPts val="0"/>
              </a:spcAft>
              <a:buNone/>
            </a:pPr>
            <a:r>
              <a:rPr lang="ko" sz="1300"/>
              <a:t>사용자의 직접적인 관리 없이 데이터 스토리지와 컴퓨팅 파워와 같은 컴퓨터 시스템 리소스를 필요시 바로 제공하는것</a:t>
            </a:r>
            <a:endParaRPr sz="1300"/>
          </a:p>
          <a:p>
            <a:pPr marL="0" lvl="0" indent="0" algn="l" rtl="0">
              <a:spcBef>
                <a:spcPts val="1200"/>
              </a:spcBef>
              <a:spcAft>
                <a:spcPts val="0"/>
              </a:spcAft>
              <a:buNone/>
            </a:pPr>
            <a:r>
              <a:rPr lang="ko" sz="1300"/>
              <a:t>일반적으로 인터넷 기반 컴퓨팅의 일종으로 정보를 자신의 컴퓨터가 아닌 클라우드에 연결된 다른 컴퓨터로 처리하는 기술( 공유 컴퓨터 처리 자원과 데이터를 컴퓨터와 다른 장치들이 요청시 제공)</a:t>
            </a:r>
            <a:endParaRPr sz="1300"/>
          </a:p>
          <a:p>
            <a:pPr marL="0" lvl="0" indent="0" algn="l" rtl="0">
              <a:spcBef>
                <a:spcPts val="1200"/>
              </a:spcBef>
              <a:spcAft>
                <a:spcPts val="0"/>
              </a:spcAft>
              <a:buNone/>
            </a:pPr>
            <a:r>
              <a:rPr lang="ko" sz="1300"/>
              <a:t>구성 가능한 컴퓨팅 자원에 대해 언제, 어디서나 접근할 수 있는, 주문형 접근 을 가능하게 하는 모델이며 최소한의 관리 노력으로 빠르게 예비 및 릴리스를 가능하게 한다.</a:t>
            </a:r>
            <a:endParaRPr sz="1300"/>
          </a:p>
          <a:p>
            <a:pPr marL="0" lvl="0" indent="0" algn="l" rtl="0">
              <a:spcBef>
                <a:spcPts val="1200"/>
              </a:spcBef>
              <a:spcAft>
                <a:spcPts val="0"/>
              </a:spcAft>
              <a:buNone/>
            </a:pPr>
            <a:r>
              <a:rPr lang="ko" sz="1300"/>
              <a:t>클라우드 컴퓨팅과 스토리지 솔루션들은 사용자와 기업들에게 개인 소유나 타사 데이터 센터의 데이터를 저장, 가공하는 다양한 기능을 제공</a:t>
            </a:r>
            <a:endParaRPr sz="1300"/>
          </a:p>
          <a:p>
            <a:pPr marL="0" lvl="0" indent="0" algn="l" rtl="0">
              <a:spcBef>
                <a:spcPts val="1200"/>
              </a:spcBef>
              <a:spcAft>
                <a:spcPts val="0"/>
              </a:spcAft>
              <a:buNone/>
            </a:pPr>
            <a:r>
              <a:rPr lang="ko" sz="1300"/>
              <a:t>클라우드(Cloud)라는 용어는 분산 컴퓨팅을 위한 플랫폼을 가리키는데 사용</a:t>
            </a:r>
            <a:endParaRPr sz="1300"/>
          </a:p>
          <a:p>
            <a:pPr marL="0" lvl="0" indent="0" algn="l" rtl="0">
              <a:spcBef>
                <a:spcPts val="1200"/>
              </a:spcBef>
              <a:spcAft>
                <a:spcPts val="1200"/>
              </a:spcAft>
              <a:buNone/>
            </a:pPr>
            <a:r>
              <a:rPr lang="ko" sz="1300"/>
              <a:t>개인이 가진 단말기를 통해서 입/출력 작업만 이루어지고, 정보분석 및 처리, 저장, 관리, 유통 등의 작업은 클라우드에서 이루어지는 시스템의 형태</a:t>
            </a:r>
            <a:endParaRPr sz="1300"/>
          </a:p>
        </p:txBody>
      </p:sp>
    </p:spTree>
    <p:extLst>
      <p:ext uri="{BB962C8B-B14F-4D97-AF65-F5344CB8AC3E}">
        <p14:creationId xmlns:p14="http://schemas.microsoft.com/office/powerpoint/2010/main" val="715694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16;p90">
            <a:extLst>
              <a:ext uri="{FF2B5EF4-FFF2-40B4-BE49-F238E27FC236}">
                <a16:creationId xmlns:a16="http://schemas.microsoft.com/office/drawing/2014/main" id="{D02A2623-0941-E298-8DF2-CC915E8037B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517;p90">
            <a:extLst>
              <a:ext uri="{FF2B5EF4-FFF2-40B4-BE49-F238E27FC236}">
                <a16:creationId xmlns:a16="http://schemas.microsoft.com/office/drawing/2014/main" id="{ACAF16AD-E9E7-EC16-40A6-B7F8E95D739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11. 클라우드에 대해서 설명하세요</a:t>
            </a:r>
            <a:endParaRPr/>
          </a:p>
          <a:p>
            <a:pPr marL="0" lvl="0" indent="0" algn="l" rtl="0">
              <a:spcBef>
                <a:spcPts val="1200"/>
              </a:spcBef>
              <a:spcAft>
                <a:spcPts val="0"/>
              </a:spcAft>
              <a:buNone/>
            </a:pPr>
            <a:r>
              <a:rPr lang="ko" sz="1300"/>
              <a:t>세가지 NIST 표준모델</a:t>
            </a:r>
            <a:endParaRPr sz="1300"/>
          </a:p>
          <a:p>
            <a:pPr marL="457200" lvl="0" indent="-311150" algn="l" rtl="0">
              <a:spcBef>
                <a:spcPts val="1200"/>
              </a:spcBef>
              <a:spcAft>
                <a:spcPts val="0"/>
              </a:spcAft>
              <a:buSzPts val="1300"/>
              <a:buChar char="-"/>
            </a:pPr>
            <a:r>
              <a:rPr lang="ko" sz="1300"/>
              <a:t>서비스형 인프라스트럭처(IaaS)</a:t>
            </a:r>
            <a:endParaRPr sz="1300"/>
          </a:p>
          <a:p>
            <a:pPr marL="457200" lvl="0" indent="-311150" algn="l" rtl="0">
              <a:spcBef>
                <a:spcPts val="0"/>
              </a:spcBef>
              <a:spcAft>
                <a:spcPts val="0"/>
              </a:spcAft>
              <a:buSzPts val="1300"/>
              <a:buChar char="-"/>
            </a:pPr>
            <a:r>
              <a:rPr lang="ko" sz="1300"/>
              <a:t>서비스형 플랫폼(PaaS)</a:t>
            </a:r>
            <a:endParaRPr sz="1300"/>
          </a:p>
          <a:p>
            <a:pPr marL="457200" lvl="0" indent="-311150" algn="l" rtl="0">
              <a:spcBef>
                <a:spcPts val="0"/>
              </a:spcBef>
              <a:spcAft>
                <a:spcPts val="0"/>
              </a:spcAft>
              <a:buSzPts val="1300"/>
              <a:buChar char="-"/>
            </a:pPr>
            <a:r>
              <a:rPr lang="ko" sz="1300"/>
              <a:t>서비스형 소프트웨어(SaaS)</a:t>
            </a:r>
            <a:endParaRPr sz="1300"/>
          </a:p>
          <a:p>
            <a:pPr marL="0" lvl="0" indent="0" algn="l" rtl="0">
              <a:spcBef>
                <a:spcPts val="1200"/>
              </a:spcBef>
              <a:spcAft>
                <a:spcPts val="0"/>
              </a:spcAft>
              <a:buNone/>
            </a:pPr>
            <a:r>
              <a:rPr lang="ko" sz="1300"/>
              <a:t>배치모델</a:t>
            </a:r>
            <a:endParaRPr sz="1300"/>
          </a:p>
          <a:p>
            <a:pPr marL="457200" lvl="0" indent="-311150" algn="l" rtl="0">
              <a:spcBef>
                <a:spcPts val="1200"/>
              </a:spcBef>
              <a:spcAft>
                <a:spcPts val="0"/>
              </a:spcAft>
              <a:buSzPts val="1300"/>
              <a:buChar char="-"/>
            </a:pPr>
            <a:r>
              <a:rPr lang="ko" sz="1300"/>
              <a:t>폐쇄형 클라우드(프라이빗 클라우드)</a:t>
            </a:r>
            <a:endParaRPr sz="1300"/>
          </a:p>
          <a:p>
            <a:pPr marL="457200" lvl="0" indent="-311150" algn="l" rtl="0">
              <a:spcBef>
                <a:spcPts val="0"/>
              </a:spcBef>
              <a:spcAft>
                <a:spcPts val="0"/>
              </a:spcAft>
              <a:buSzPts val="1300"/>
              <a:buChar char="-"/>
            </a:pPr>
            <a:r>
              <a:rPr lang="ko" sz="1300"/>
              <a:t>공개형 클라우드(퍼블릭 클라우드)</a:t>
            </a:r>
            <a:endParaRPr sz="1300"/>
          </a:p>
          <a:p>
            <a:pPr marL="457200" lvl="0" indent="-311150" algn="l" rtl="0">
              <a:spcBef>
                <a:spcPts val="0"/>
              </a:spcBef>
              <a:spcAft>
                <a:spcPts val="0"/>
              </a:spcAft>
              <a:buSzPts val="1300"/>
              <a:buChar char="-"/>
            </a:pPr>
            <a:r>
              <a:rPr lang="ko" sz="1300"/>
              <a:t>혼합형 클라우드(둘 이상의 클라우드의 조합)</a:t>
            </a:r>
            <a:endParaRPr sz="1300"/>
          </a:p>
        </p:txBody>
      </p:sp>
    </p:spTree>
    <p:extLst>
      <p:ext uri="{BB962C8B-B14F-4D97-AF65-F5344CB8AC3E}">
        <p14:creationId xmlns:p14="http://schemas.microsoft.com/office/powerpoint/2010/main" val="2714914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22;p91">
            <a:extLst>
              <a:ext uri="{FF2B5EF4-FFF2-40B4-BE49-F238E27FC236}">
                <a16:creationId xmlns:a16="http://schemas.microsoft.com/office/drawing/2014/main" id="{93159994-9D07-5C34-0F19-09B448435D1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523;p91">
            <a:extLst>
              <a:ext uri="{FF2B5EF4-FFF2-40B4-BE49-F238E27FC236}">
                <a16:creationId xmlns:a16="http://schemas.microsoft.com/office/drawing/2014/main" id="{3E12E34B-4142-2769-8AEC-E70D4BDB088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11. 클라우드에 대해서 설명하세요</a:t>
            </a:r>
            <a:endParaRPr/>
          </a:p>
          <a:p>
            <a:pPr marL="0" lvl="0" indent="0" algn="l" rtl="0">
              <a:spcBef>
                <a:spcPts val="1200"/>
              </a:spcBef>
              <a:spcAft>
                <a:spcPts val="0"/>
              </a:spcAft>
              <a:buNone/>
            </a:pPr>
            <a:r>
              <a:rPr lang="ko" sz="1300"/>
              <a:t>장점</a:t>
            </a:r>
            <a:endParaRPr sz="1300"/>
          </a:p>
          <a:p>
            <a:pPr marL="457200" lvl="0" indent="-311150" algn="l" rtl="0">
              <a:spcBef>
                <a:spcPts val="1200"/>
              </a:spcBef>
              <a:spcAft>
                <a:spcPts val="0"/>
              </a:spcAft>
              <a:buClr>
                <a:srgbClr val="202122"/>
              </a:buClr>
              <a:buSzPts val="1300"/>
              <a:buChar char="-"/>
            </a:pPr>
            <a:r>
              <a:rPr lang="ko" sz="1300">
                <a:solidFill>
                  <a:srgbClr val="202122"/>
                </a:solidFill>
                <a:highlight>
                  <a:srgbClr val="FFFFFF"/>
                </a:highlight>
              </a:rPr>
              <a:t>초기 구입 비용과 비용 지출이 적으며 휴대성이 높다.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컴퓨터 가용율이 높다. 이러한 높은 가용율은 그린 IT 전략과도 일치한다.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다양한 기기를 단말기로 사용하는 것이 가능하며 서비스를 통한 일관성 있는 사용자 환경을 구현할 수 있다.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사용자의 데이터를 신뢰성 높은 서버에 보관함으로써 안전하게 보관할 수 있다.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전문적인 하드웨어에 대한 지식 없이 쉽게 사용 가능하다.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설치하고 확장하는 데 시간이 적게 든다.</a:t>
            </a:r>
            <a:endParaRPr sz="1300"/>
          </a:p>
        </p:txBody>
      </p:sp>
    </p:spTree>
    <p:extLst>
      <p:ext uri="{BB962C8B-B14F-4D97-AF65-F5344CB8AC3E}">
        <p14:creationId xmlns:p14="http://schemas.microsoft.com/office/powerpoint/2010/main" val="327690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6;p20">
            <a:extLst>
              <a:ext uri="{FF2B5EF4-FFF2-40B4-BE49-F238E27FC236}">
                <a16:creationId xmlns:a16="http://schemas.microsoft.com/office/drawing/2014/main" id="{FCC90FEF-C351-C0C1-F6E2-AE898AB22E8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개발할때 가장 많이 듣는 말</a:t>
            </a:r>
            <a:endParaRPr dirty="0"/>
          </a:p>
        </p:txBody>
      </p:sp>
      <p:sp>
        <p:nvSpPr>
          <p:cNvPr id="3" name="Google Shape;97;p20">
            <a:extLst>
              <a:ext uri="{FF2B5EF4-FFF2-40B4-BE49-F238E27FC236}">
                <a16:creationId xmlns:a16="http://schemas.microsoft.com/office/drawing/2014/main" id="{1A3B5EB3-16D8-6460-E432-B3978698F656}"/>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새로운 기능을 개발하고 싶은데, 한번도 안해봤는데 가능해요?</a:t>
            </a:r>
            <a:endParaRPr/>
          </a:p>
          <a:p>
            <a:pPr marL="0" lvl="0" indent="0" algn="l" rtl="0">
              <a:spcBef>
                <a:spcPts val="1200"/>
              </a:spcBef>
              <a:spcAft>
                <a:spcPts val="0"/>
              </a:spcAft>
              <a:buNone/>
            </a:pPr>
            <a:r>
              <a:rPr lang="ko"/>
              <a:t>이번에 인공지능 기능 추가하고 싶은데 어제까지 가능해요?</a:t>
            </a:r>
            <a:endParaRPr/>
          </a:p>
          <a:p>
            <a:pPr marL="0" lvl="0" indent="0" algn="l" rtl="0">
              <a:spcBef>
                <a:spcPts val="1200"/>
              </a:spcBef>
              <a:spcAft>
                <a:spcPts val="0"/>
              </a:spcAft>
              <a:buNone/>
            </a:pPr>
            <a:r>
              <a:rPr lang="ko"/>
              <a:t>저 프레임 워크가 좋다는데 바꿔볼까요?</a:t>
            </a:r>
            <a:endParaRPr/>
          </a:p>
          <a:p>
            <a:pPr marL="0" lvl="0" indent="0" algn="l" rtl="0">
              <a:spcBef>
                <a:spcPts val="1200"/>
              </a:spcBef>
              <a:spcAft>
                <a:spcPts val="1200"/>
              </a:spcAft>
              <a:buNone/>
            </a:pPr>
            <a:r>
              <a:rPr lang="ko"/>
              <a:t>이 기능 10년전에 만든건데 이번에 업그레이드 해야할것 같아요</a:t>
            </a:r>
            <a:endParaRPr/>
          </a:p>
        </p:txBody>
      </p:sp>
    </p:spTree>
    <p:extLst>
      <p:ext uri="{BB962C8B-B14F-4D97-AF65-F5344CB8AC3E}">
        <p14:creationId xmlns:p14="http://schemas.microsoft.com/office/powerpoint/2010/main" val="3227172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28;p92">
            <a:extLst>
              <a:ext uri="{FF2B5EF4-FFF2-40B4-BE49-F238E27FC236}">
                <a16:creationId xmlns:a16="http://schemas.microsoft.com/office/drawing/2014/main" id="{8C9A78F1-5003-818C-40EB-7DA22D15491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529;p92">
            <a:extLst>
              <a:ext uri="{FF2B5EF4-FFF2-40B4-BE49-F238E27FC236}">
                <a16:creationId xmlns:a16="http://schemas.microsoft.com/office/drawing/2014/main" id="{A11E6F58-0B4E-A664-36A5-308CA60777E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12. SAAS의 예를 들어보세요</a:t>
            </a:r>
            <a:endParaRPr/>
          </a:p>
          <a:p>
            <a:pPr marL="0" lvl="0" indent="0" algn="l" rtl="0">
              <a:spcBef>
                <a:spcPts val="1200"/>
              </a:spcBef>
              <a:spcAft>
                <a:spcPts val="0"/>
              </a:spcAft>
              <a:buNone/>
            </a:pPr>
            <a:r>
              <a:rPr lang="ko" sz="1300"/>
              <a:t>SAAS(Software-as-a-Service, 서비스로서의 소프트웨어) : 클라우드 애플리케이션과 기본 IT인프라 및 플랫폼을 인터넷 브라우저를 통해 최종 사용자에게 제공하는 클라우드 컴퓨팅</a:t>
            </a:r>
            <a:endParaRPr sz="1300"/>
          </a:p>
          <a:p>
            <a:pPr marL="0" lvl="0" indent="0" algn="l" rtl="0">
              <a:spcBef>
                <a:spcPts val="1200"/>
              </a:spcBef>
              <a:spcAft>
                <a:spcPts val="0"/>
              </a:spcAft>
              <a:buNone/>
            </a:pPr>
            <a:r>
              <a:rPr lang="ko" sz="1300"/>
              <a:t>특정 대기업, 소규모 기업, 개인에게 적합한 솔루션</a:t>
            </a:r>
            <a:endParaRPr sz="1300"/>
          </a:p>
          <a:p>
            <a:pPr marL="457200" lvl="0" indent="-311150" algn="l" rtl="0">
              <a:spcBef>
                <a:spcPts val="1200"/>
              </a:spcBef>
              <a:spcAft>
                <a:spcPts val="0"/>
              </a:spcAft>
              <a:buSzPts val="1300"/>
              <a:buChar char="-"/>
            </a:pPr>
            <a:r>
              <a:rPr lang="ko" sz="1300"/>
              <a:t>인프라, 플랫폼, 온프레미스 소프트웨어의 구매나 유지관리 책임을 맡고 싶지 않은 경우</a:t>
            </a:r>
            <a:endParaRPr sz="1300"/>
          </a:p>
          <a:p>
            <a:pPr marL="457200" lvl="0" indent="-311150" algn="l" rtl="0">
              <a:spcBef>
                <a:spcPts val="0"/>
              </a:spcBef>
              <a:spcAft>
                <a:spcPts val="0"/>
              </a:spcAft>
              <a:buSzPts val="1300"/>
              <a:buChar char="-"/>
            </a:pPr>
            <a:r>
              <a:rPr lang="ko" sz="1300"/>
              <a:t>자본 비용(CAPEX)투자가 아닌 운영비용(OPEX)을 통해 비용 관리를 간소화하고자 하는 경우</a:t>
            </a:r>
            <a:endParaRPr sz="1300"/>
          </a:p>
          <a:p>
            <a:pPr marL="457200" lvl="0" indent="-311150" algn="l" rtl="0">
              <a:spcBef>
                <a:spcPts val="0"/>
              </a:spcBef>
              <a:spcAft>
                <a:spcPts val="0"/>
              </a:spcAft>
              <a:buSzPts val="1300"/>
              <a:buChar char="-"/>
            </a:pPr>
            <a:r>
              <a:rPr lang="ko" sz="1300"/>
              <a:t>문제 해결을 위해 최소한의 사용자 정의가 필요한 과제가 있는 경우</a:t>
            </a:r>
            <a:endParaRPr sz="1300"/>
          </a:p>
          <a:p>
            <a:pPr marL="457200" lvl="0" indent="-311150" algn="l" rtl="0">
              <a:spcBef>
                <a:spcPts val="0"/>
              </a:spcBef>
              <a:spcAft>
                <a:spcPts val="0"/>
              </a:spcAft>
              <a:buSzPts val="1300"/>
              <a:buChar char="-"/>
            </a:pPr>
            <a:r>
              <a:rPr lang="ko" sz="1300"/>
              <a:t>소프트웨어 서브스크립션 모델을 선호하는 경우</a:t>
            </a:r>
            <a:endParaRPr sz="1300"/>
          </a:p>
          <a:p>
            <a:pPr marL="0" lvl="0" indent="0" algn="l" rtl="0">
              <a:spcBef>
                <a:spcPts val="1200"/>
              </a:spcBef>
              <a:spcAft>
                <a:spcPts val="1200"/>
              </a:spcAft>
              <a:buNone/>
            </a:pPr>
            <a:r>
              <a:rPr lang="ko" sz="1300"/>
              <a:t>Ex) Google Docs, Microsoft Office 365와 같은 애플리케이션 서비스 제공업체(ASP)와 인사 관리 소프트웨어, 전자 상거래 시스템, 고객 관계 관리 툴, 통합 개발 환경(IDE)을 제공하는 엔터프라이즈 서비스 등</a:t>
            </a:r>
            <a:endParaRPr sz="1300"/>
          </a:p>
        </p:txBody>
      </p:sp>
    </p:spTree>
    <p:extLst>
      <p:ext uri="{BB962C8B-B14F-4D97-AF65-F5344CB8AC3E}">
        <p14:creationId xmlns:p14="http://schemas.microsoft.com/office/powerpoint/2010/main" val="20649192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34;p93">
            <a:extLst>
              <a:ext uri="{FF2B5EF4-FFF2-40B4-BE49-F238E27FC236}">
                <a16:creationId xmlns:a16="http://schemas.microsoft.com/office/drawing/2014/main" id="{89EBBFB9-1870-8F2E-38F0-A77F2598526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535;p93">
            <a:extLst>
              <a:ext uri="{FF2B5EF4-FFF2-40B4-BE49-F238E27FC236}">
                <a16:creationId xmlns:a16="http://schemas.microsoft.com/office/drawing/2014/main" id="{B02C3FAD-151D-015B-41C2-C4FE23840EC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ko"/>
              <a:t>13. 페어프로그래밍의 장점은?</a:t>
            </a:r>
            <a:endParaRPr/>
          </a:p>
          <a:p>
            <a:pPr marL="0" lvl="0" indent="0" algn="l" rtl="0">
              <a:spcBef>
                <a:spcPts val="1200"/>
              </a:spcBef>
              <a:spcAft>
                <a:spcPts val="0"/>
              </a:spcAft>
              <a:buNone/>
            </a:pPr>
            <a:r>
              <a:rPr lang="ko" sz="1300"/>
              <a:t>페어프로그래밍 : 애자일 개발 방법론 중 하나, 하나의 개발 가능한 PC에서 두 명의 개발자가 함께 작업하는 것</a:t>
            </a:r>
            <a:endParaRPr sz="1300"/>
          </a:p>
          <a:p>
            <a:pPr marL="0" lvl="0" indent="0" algn="l" rtl="0">
              <a:spcBef>
                <a:spcPts val="1200"/>
              </a:spcBef>
              <a:spcAft>
                <a:spcPts val="0"/>
              </a:spcAft>
              <a:buNone/>
            </a:pPr>
            <a:r>
              <a:rPr lang="ko" sz="1300"/>
              <a:t>Navrigator가 전략을 제시하고 Driver가 실제 코드를 작성하며, 역할을 각자 번갈아가면서 수행</a:t>
            </a:r>
            <a:endParaRPr sz="1300"/>
          </a:p>
          <a:p>
            <a:pPr marL="0" lvl="0" indent="0" algn="l" rtl="0">
              <a:spcBef>
                <a:spcPts val="1200"/>
              </a:spcBef>
              <a:spcAft>
                <a:spcPts val="0"/>
              </a:spcAft>
              <a:buNone/>
            </a:pPr>
            <a:r>
              <a:rPr lang="ko" sz="1300"/>
              <a:t>장점</a:t>
            </a:r>
            <a:endParaRPr sz="1300"/>
          </a:p>
          <a:p>
            <a:pPr marL="457200" lvl="0" indent="-311150" algn="l" rtl="0">
              <a:spcBef>
                <a:spcPts val="1200"/>
              </a:spcBef>
              <a:spcAft>
                <a:spcPts val="0"/>
              </a:spcAft>
              <a:buSzPts val="1300"/>
              <a:buChar char="-"/>
            </a:pPr>
            <a:r>
              <a:rPr lang="ko" sz="1300"/>
              <a:t>지식 공유 ( 각자의 전문 분야나 다른 분야의 기술을 알고 있을때, 새로운 멤버를 위해 공유)</a:t>
            </a:r>
            <a:endParaRPr sz="1300"/>
          </a:p>
          <a:p>
            <a:pPr marL="457200" lvl="0" indent="-311150" algn="l" rtl="0">
              <a:spcBef>
                <a:spcPts val="0"/>
              </a:spcBef>
              <a:spcAft>
                <a:spcPts val="0"/>
              </a:spcAft>
              <a:buSzPts val="1300"/>
              <a:buChar char="-"/>
            </a:pPr>
            <a:r>
              <a:rPr lang="ko" sz="1300"/>
              <a:t>작업시간 단축 ( 고민이나 문제 발생시 대화와 토론을 통해 빠른 해결과 결정이 가능해짐)</a:t>
            </a:r>
            <a:endParaRPr sz="1300"/>
          </a:p>
          <a:p>
            <a:pPr marL="457200" lvl="0" indent="-311150" algn="l" rtl="0">
              <a:spcBef>
                <a:spcPts val="0"/>
              </a:spcBef>
              <a:spcAft>
                <a:spcPts val="0"/>
              </a:spcAft>
              <a:buSzPts val="1300"/>
              <a:buChar char="-"/>
            </a:pPr>
            <a:r>
              <a:rPr lang="ko" sz="1300"/>
              <a:t>집중도 상승 ( 업무 외적 소비시간 감소, 업무에만 집중가능)</a:t>
            </a:r>
            <a:endParaRPr sz="1300"/>
          </a:p>
          <a:p>
            <a:pPr marL="457200" lvl="0" indent="-311150" algn="l" rtl="0">
              <a:spcBef>
                <a:spcPts val="0"/>
              </a:spcBef>
              <a:spcAft>
                <a:spcPts val="0"/>
              </a:spcAft>
              <a:buSzPts val="1300"/>
              <a:buChar char="-"/>
            </a:pPr>
            <a:r>
              <a:rPr lang="ko" sz="1300"/>
              <a:t>코드 리뷰 및 개발 방향의 지속 ( 실시간 코드 리뷰, 작성중 발생하는 실수부터 설계 결함까지 빠른 피드백과 일정한 수준의 코드 품질 유지)</a:t>
            </a:r>
            <a:endParaRPr sz="1300"/>
          </a:p>
          <a:p>
            <a:pPr marL="457200" lvl="0" indent="-311150" algn="l" rtl="0">
              <a:spcBef>
                <a:spcPts val="0"/>
              </a:spcBef>
              <a:spcAft>
                <a:spcPts val="0"/>
              </a:spcAft>
              <a:buSzPts val="1300"/>
              <a:buChar char="-"/>
            </a:pPr>
            <a:r>
              <a:rPr lang="ko" sz="1300"/>
              <a:t>업무 공유? ( 특정한 팀원만 가능한 일이 줄어들고 업무에 대한 병목 또한 감소)</a:t>
            </a:r>
            <a:endParaRPr sz="1300"/>
          </a:p>
          <a:p>
            <a:pPr marL="457200" lvl="0" indent="-311150" algn="l" rtl="0">
              <a:spcBef>
                <a:spcPts val="0"/>
              </a:spcBef>
              <a:spcAft>
                <a:spcPts val="0"/>
              </a:spcAft>
              <a:buSzPts val="1300"/>
              <a:buChar char="-"/>
            </a:pPr>
            <a:r>
              <a:rPr lang="ko" sz="1300"/>
              <a:t>팀원 파악과 이해 ( 대화를 통한 팀워크를 형성하며 서로 발전 가능한 기회 제공)</a:t>
            </a:r>
            <a:endParaRPr sz="1300"/>
          </a:p>
          <a:p>
            <a:pPr marL="0" lvl="0" indent="0" algn="l" rtl="0">
              <a:spcBef>
                <a:spcPts val="1200"/>
              </a:spcBef>
              <a:spcAft>
                <a:spcPts val="1200"/>
              </a:spcAft>
              <a:buNone/>
            </a:pPr>
            <a:r>
              <a:rPr lang="ko" sz="1300"/>
              <a:t>유투브 영상에서 프로그래밍을 진행하는지를 중점적으로</a:t>
            </a:r>
            <a:endParaRPr sz="1300"/>
          </a:p>
        </p:txBody>
      </p:sp>
    </p:spTree>
    <p:extLst>
      <p:ext uri="{BB962C8B-B14F-4D97-AF65-F5344CB8AC3E}">
        <p14:creationId xmlns:p14="http://schemas.microsoft.com/office/powerpoint/2010/main" val="15458688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40;p94">
            <a:extLst>
              <a:ext uri="{FF2B5EF4-FFF2-40B4-BE49-F238E27FC236}">
                <a16:creationId xmlns:a16="http://schemas.microsoft.com/office/drawing/2014/main" id="{49C84269-4D24-0F25-CFBF-0364B9DA110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541;p94">
            <a:extLst>
              <a:ext uri="{FF2B5EF4-FFF2-40B4-BE49-F238E27FC236}">
                <a16:creationId xmlns:a16="http://schemas.microsoft.com/office/drawing/2014/main" id="{45B0D2B1-4BF0-4091-C17C-895A89CD96B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14. GIT이란?</a:t>
            </a:r>
            <a:endParaRPr/>
          </a:p>
          <a:p>
            <a:pPr marL="0" lvl="0" indent="0" algn="l" rtl="0">
              <a:spcBef>
                <a:spcPts val="1200"/>
              </a:spcBef>
              <a:spcAft>
                <a:spcPts val="0"/>
              </a:spcAft>
              <a:buNone/>
            </a:pPr>
            <a:r>
              <a:rPr lang="ko" sz="1300"/>
              <a:t>분산형 버전 관리 시스템(VCS) - 리누스 토르발스가 개발</a:t>
            </a:r>
            <a:endParaRPr sz="1300"/>
          </a:p>
          <a:p>
            <a:pPr marL="0" lvl="0" indent="0" algn="l" rtl="0">
              <a:spcBef>
                <a:spcPts val="1200"/>
              </a:spcBef>
              <a:spcAft>
                <a:spcPts val="0"/>
              </a:spcAft>
              <a:buNone/>
            </a:pPr>
            <a:r>
              <a:rPr lang="ko" sz="1300"/>
              <a:t>GitHub</a:t>
            </a:r>
            <a:endParaRPr sz="1300"/>
          </a:p>
          <a:p>
            <a:pPr marL="0" lvl="0" indent="0" algn="l" rtl="0">
              <a:spcBef>
                <a:spcPts val="1200"/>
              </a:spcBef>
              <a:spcAft>
                <a:spcPts val="0"/>
              </a:spcAft>
              <a:buNone/>
            </a:pPr>
            <a:r>
              <a:rPr lang="ko" sz="1300"/>
              <a:t>장점</a:t>
            </a:r>
            <a:endParaRPr sz="1300"/>
          </a:p>
          <a:p>
            <a:pPr marL="457200" lvl="0" indent="-311150" algn="l" rtl="0">
              <a:spcBef>
                <a:spcPts val="1200"/>
              </a:spcBef>
              <a:spcAft>
                <a:spcPts val="0"/>
              </a:spcAft>
              <a:buSzPts val="1300"/>
              <a:buChar char="-"/>
            </a:pPr>
            <a:r>
              <a:rPr lang="ko" sz="1300"/>
              <a:t>오프라인 작업 가능, 속도가 빠름</a:t>
            </a:r>
            <a:endParaRPr sz="1300"/>
          </a:p>
          <a:p>
            <a:pPr marL="457200" lvl="0" indent="-311150" algn="l" rtl="0">
              <a:spcBef>
                <a:spcPts val="0"/>
              </a:spcBef>
              <a:spcAft>
                <a:spcPts val="0"/>
              </a:spcAft>
              <a:buSzPts val="1300"/>
              <a:buChar char="-"/>
            </a:pPr>
            <a:r>
              <a:rPr lang="ko" sz="1300"/>
              <a:t>일시적 서버장애가 있어도 로컬 저장소를 이용하여 작업가능</a:t>
            </a:r>
            <a:endParaRPr sz="1300"/>
          </a:p>
          <a:p>
            <a:pPr marL="457200" lvl="0" indent="-311150" algn="l" rtl="0">
              <a:spcBef>
                <a:spcPts val="0"/>
              </a:spcBef>
              <a:spcAft>
                <a:spcPts val="0"/>
              </a:spcAft>
              <a:buSzPts val="1300"/>
              <a:buChar char="-"/>
            </a:pPr>
            <a:r>
              <a:rPr lang="ko" sz="1300"/>
              <a:t>기존 형상관리에 비해 분산처리 구조 구성을 유연하게 세울수 있음</a:t>
            </a:r>
            <a:endParaRPr sz="1300"/>
          </a:p>
          <a:p>
            <a:pPr marL="457200" lvl="0" indent="-311150" algn="l" rtl="0">
              <a:spcBef>
                <a:spcPts val="0"/>
              </a:spcBef>
              <a:spcAft>
                <a:spcPts val="0"/>
              </a:spcAft>
              <a:buSzPts val="1300"/>
              <a:buChar char="-"/>
            </a:pPr>
            <a:r>
              <a:rPr lang="ko" sz="1300"/>
              <a:t>가지치기가 비교적 가볍다</a:t>
            </a:r>
            <a:endParaRPr sz="1300"/>
          </a:p>
          <a:p>
            <a:pPr marL="457200" lvl="0" indent="-311150" algn="l" rtl="0">
              <a:spcBef>
                <a:spcPts val="0"/>
              </a:spcBef>
              <a:spcAft>
                <a:spcPts val="0"/>
              </a:spcAft>
              <a:buSzPts val="1300"/>
              <a:buChar char="-"/>
            </a:pPr>
            <a:r>
              <a:rPr lang="ko" sz="1300"/>
              <a:t>병합에서 문제가 덜 발생한다</a:t>
            </a:r>
            <a:endParaRPr sz="1300"/>
          </a:p>
          <a:p>
            <a:pPr marL="457200" lvl="0" indent="-311150" algn="l" rtl="0">
              <a:spcBef>
                <a:spcPts val="0"/>
              </a:spcBef>
              <a:spcAft>
                <a:spcPts val="0"/>
              </a:spcAft>
              <a:buSzPts val="1300"/>
              <a:buChar char="-"/>
            </a:pPr>
            <a:r>
              <a:rPr lang="ko" sz="1300"/>
              <a:t>스테이징을 지원</a:t>
            </a:r>
            <a:endParaRPr sz="1300"/>
          </a:p>
          <a:p>
            <a:pPr marL="457200" lvl="0" indent="-311150" algn="l" rtl="0">
              <a:spcBef>
                <a:spcPts val="0"/>
              </a:spcBef>
              <a:spcAft>
                <a:spcPts val="0"/>
              </a:spcAft>
              <a:buSzPts val="1300"/>
              <a:buChar char="-"/>
            </a:pPr>
            <a:r>
              <a:rPr lang="ko" sz="1300"/>
              <a:t>직접 호스팅을 할 경우 상업용 용도로 무료로 이용 가능한 방법이 존재</a:t>
            </a:r>
            <a:endParaRPr sz="1300"/>
          </a:p>
          <a:p>
            <a:pPr marL="457200" lvl="0" indent="-311150" algn="l" rtl="0">
              <a:spcBef>
                <a:spcPts val="0"/>
              </a:spcBef>
              <a:spcAft>
                <a:spcPts val="0"/>
              </a:spcAft>
              <a:buSzPts val="1300"/>
              <a:buChar char="-"/>
            </a:pPr>
            <a:r>
              <a:rPr lang="ko" sz="1300"/>
              <a:t>수많은 개발자용 툴이 Git을 자체 지원하거나, Git용 플러그인이 있다.</a:t>
            </a:r>
            <a:endParaRPr sz="1300"/>
          </a:p>
        </p:txBody>
      </p:sp>
    </p:spTree>
    <p:extLst>
      <p:ext uri="{BB962C8B-B14F-4D97-AF65-F5344CB8AC3E}">
        <p14:creationId xmlns:p14="http://schemas.microsoft.com/office/powerpoint/2010/main" val="23438655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46;p95">
            <a:extLst>
              <a:ext uri="{FF2B5EF4-FFF2-40B4-BE49-F238E27FC236}">
                <a16:creationId xmlns:a16="http://schemas.microsoft.com/office/drawing/2014/main" id="{1E84656B-A680-3768-6C85-B7B87AC3198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547;p95">
            <a:extLst>
              <a:ext uri="{FF2B5EF4-FFF2-40B4-BE49-F238E27FC236}">
                <a16:creationId xmlns:a16="http://schemas.microsoft.com/office/drawing/2014/main" id="{E79E53E8-E6FC-AF60-4FAD-C211717AF7BB}"/>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14. GIT이란?</a:t>
            </a:r>
            <a:endParaRPr/>
          </a:p>
          <a:p>
            <a:pPr marL="0" lvl="0" indent="0" algn="l" rtl="0">
              <a:spcBef>
                <a:spcPts val="1200"/>
              </a:spcBef>
              <a:spcAft>
                <a:spcPts val="0"/>
              </a:spcAft>
              <a:buNone/>
            </a:pPr>
            <a:r>
              <a:rPr lang="ko" sz="1300"/>
              <a:t>단점</a:t>
            </a:r>
            <a:endParaRPr sz="1300"/>
          </a:p>
          <a:p>
            <a:pPr marL="457200" lvl="0" indent="-311150" algn="l" rtl="0">
              <a:spcBef>
                <a:spcPts val="1200"/>
              </a:spcBef>
              <a:spcAft>
                <a:spcPts val="0"/>
              </a:spcAft>
              <a:buSzPts val="1300"/>
              <a:buChar char="-"/>
            </a:pPr>
            <a:r>
              <a:rPr lang="ko" sz="1300"/>
              <a:t>기존 형상관리 도구에 비해 덜 직관적이고 배우기 어렵다</a:t>
            </a:r>
            <a:endParaRPr sz="1300"/>
          </a:p>
          <a:p>
            <a:pPr marL="457200" lvl="0" indent="-311150" algn="l" rtl="0">
              <a:spcBef>
                <a:spcPts val="0"/>
              </a:spcBef>
              <a:spcAft>
                <a:spcPts val="0"/>
              </a:spcAft>
              <a:buSzPts val="1300"/>
              <a:buChar char="-"/>
            </a:pPr>
            <a:r>
              <a:rPr lang="ko" sz="1300"/>
              <a:t>한 번에 여러 브랜치나 여러 태그에 걸쳐서 커밋을 할 수 없다</a:t>
            </a:r>
            <a:endParaRPr sz="1300"/>
          </a:p>
          <a:p>
            <a:pPr marL="457200" lvl="0" indent="-311150" algn="l" rtl="0">
              <a:spcBef>
                <a:spcPts val="0"/>
              </a:spcBef>
              <a:spcAft>
                <a:spcPts val="0"/>
              </a:spcAft>
              <a:buSzPts val="1300"/>
              <a:buChar char="-"/>
            </a:pPr>
            <a:r>
              <a:rPr lang="ko" sz="1300"/>
              <a:t>하나의 저장소가 하나의 프로젝트 전체를 의미하는 것으로 강제되어 있어 일부만 브랜칭을 한다든지 클론을 한다든지 하는 일을 할 수 없다.</a:t>
            </a:r>
            <a:endParaRPr sz="1300"/>
          </a:p>
          <a:p>
            <a:pPr marL="457200" lvl="0" indent="-311150" algn="l" rtl="0">
              <a:spcBef>
                <a:spcPts val="0"/>
              </a:spcBef>
              <a:spcAft>
                <a:spcPts val="0"/>
              </a:spcAft>
              <a:buSzPts val="1300"/>
              <a:buChar char="-"/>
            </a:pPr>
            <a:r>
              <a:rPr lang="ko" sz="1300"/>
              <a:t>PUSH를 했다 해서 커밋 히스토리가 영원히 안전하게 저장된다고 장담할 수 없다.</a:t>
            </a:r>
            <a:endParaRPr sz="1300"/>
          </a:p>
          <a:p>
            <a:pPr marL="457200" lvl="0" indent="-311150" algn="l" rtl="0">
              <a:spcBef>
                <a:spcPts val="0"/>
              </a:spcBef>
              <a:spcAft>
                <a:spcPts val="0"/>
              </a:spcAft>
              <a:buSzPts val="1300"/>
              <a:buChar char="-"/>
            </a:pPr>
            <a:r>
              <a:rPr lang="ko" sz="1300"/>
              <a:t>커밋 ID가 긴 16진수 숫자라 기억하기 어렵고 항상 복사-붙여넣기를 해야한다.</a:t>
            </a:r>
            <a:endParaRPr sz="1300"/>
          </a:p>
          <a:p>
            <a:pPr marL="457200" lvl="0" indent="-311150" algn="l" rtl="0">
              <a:spcBef>
                <a:spcPts val="0"/>
              </a:spcBef>
              <a:spcAft>
                <a:spcPts val="0"/>
              </a:spcAft>
              <a:buSzPts val="1300"/>
              <a:buChar char="-"/>
            </a:pPr>
            <a:r>
              <a:rPr lang="ko" sz="1300"/>
              <a:t>전체를 받아서 작업해야 된다.</a:t>
            </a:r>
            <a:endParaRPr sz="1300"/>
          </a:p>
        </p:txBody>
      </p:sp>
    </p:spTree>
    <p:extLst>
      <p:ext uri="{BB962C8B-B14F-4D97-AF65-F5344CB8AC3E}">
        <p14:creationId xmlns:p14="http://schemas.microsoft.com/office/powerpoint/2010/main" val="10247129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2;p96">
            <a:extLst>
              <a:ext uri="{FF2B5EF4-FFF2-40B4-BE49-F238E27FC236}">
                <a16:creationId xmlns:a16="http://schemas.microsoft.com/office/drawing/2014/main" id="{7AD501BC-63F0-AE62-7650-558CC98F35F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dirty="0"/>
              <a:t>Computer Science 과제</a:t>
            </a:r>
            <a:endParaRPr dirty="0"/>
          </a:p>
          <a:p>
            <a:pPr marL="0" lvl="0" indent="0" algn="l" rtl="0">
              <a:spcBef>
                <a:spcPts val="0"/>
              </a:spcBef>
              <a:spcAft>
                <a:spcPts val="0"/>
              </a:spcAft>
              <a:buNone/>
            </a:pPr>
            <a:endParaRPr dirty="0"/>
          </a:p>
        </p:txBody>
      </p:sp>
      <p:sp>
        <p:nvSpPr>
          <p:cNvPr id="3" name="Google Shape;553;p96">
            <a:extLst>
              <a:ext uri="{FF2B5EF4-FFF2-40B4-BE49-F238E27FC236}">
                <a16:creationId xmlns:a16="http://schemas.microsoft.com/office/drawing/2014/main" id="{1740F243-68C4-6D0C-0357-983957D8C4B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extLst>
      <p:ext uri="{BB962C8B-B14F-4D97-AF65-F5344CB8AC3E}">
        <p14:creationId xmlns:p14="http://schemas.microsoft.com/office/powerpoint/2010/main" val="3237610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148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3234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9238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8742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058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21">
            <a:extLst>
              <a:ext uri="{FF2B5EF4-FFF2-40B4-BE49-F238E27FC236}">
                <a16:creationId xmlns:a16="http://schemas.microsoft.com/office/drawing/2014/main" id="{87AB3EC0-711D-01BC-7124-C45C9C371D7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매번 새롭고 새로운일 그래서 중요한 학습</a:t>
            </a:r>
            <a:endParaRPr/>
          </a:p>
        </p:txBody>
      </p:sp>
      <p:sp>
        <p:nvSpPr>
          <p:cNvPr id="3" name="Google Shape;103;p21">
            <a:extLst>
              <a:ext uri="{FF2B5EF4-FFF2-40B4-BE49-F238E27FC236}">
                <a16:creationId xmlns:a16="http://schemas.microsoft.com/office/drawing/2014/main" id="{0B4260C1-C259-4044-357A-74CC1E2DB559}"/>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“문제”를 해결하는 개발자</a:t>
            </a:r>
            <a:endParaRPr/>
          </a:p>
          <a:p>
            <a:pPr marL="0" lvl="0" indent="0" algn="l" rtl="0">
              <a:spcBef>
                <a:spcPts val="1200"/>
              </a:spcBef>
              <a:spcAft>
                <a:spcPts val="0"/>
              </a:spcAft>
              <a:buNone/>
            </a:pPr>
            <a:r>
              <a:rPr lang="ko"/>
              <a:t>-안해본거, 없던거, 새로운거</a:t>
            </a:r>
            <a:endParaRPr/>
          </a:p>
          <a:p>
            <a:pPr marL="0" lvl="0" indent="0" algn="l" rtl="0">
              <a:spcBef>
                <a:spcPts val="1200"/>
              </a:spcBef>
              <a:spcAft>
                <a:spcPts val="0"/>
              </a:spcAft>
              <a:buNone/>
            </a:pPr>
            <a:r>
              <a:rPr lang="ko"/>
              <a:t>-어떻게 일을 할까?</a:t>
            </a:r>
            <a:endParaRPr/>
          </a:p>
          <a:p>
            <a:pPr marL="0" lvl="0" indent="0" algn="l" rtl="0">
              <a:spcBef>
                <a:spcPts val="1200"/>
              </a:spcBef>
              <a:spcAft>
                <a:spcPts val="0"/>
              </a:spcAft>
              <a:buNone/>
            </a:pPr>
            <a:r>
              <a:rPr lang="ko"/>
              <a:t>-죽을 때까지 학습해야하는 개발자</a:t>
            </a:r>
            <a:endParaRPr/>
          </a:p>
          <a:p>
            <a:pPr marL="0" lvl="0" indent="0" algn="l" rtl="0">
              <a:spcBef>
                <a:spcPts val="1200"/>
              </a:spcBef>
              <a:spcAft>
                <a:spcPts val="1200"/>
              </a:spcAft>
              <a:buNone/>
            </a:pPr>
            <a:r>
              <a:rPr lang="ko"/>
              <a:t>			학습, 성장 -개발자에게 매번 따라오는 키워드</a:t>
            </a:r>
            <a:endParaRPr/>
          </a:p>
        </p:txBody>
      </p:sp>
    </p:spTree>
    <p:extLst>
      <p:ext uri="{BB962C8B-B14F-4D97-AF65-F5344CB8AC3E}">
        <p14:creationId xmlns:p14="http://schemas.microsoft.com/office/powerpoint/2010/main" val="15289981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3976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1043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711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276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03713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4309</Words>
  <Application>Microsoft Office PowerPoint</Application>
  <PresentationFormat>와이드스크린</PresentationFormat>
  <Paragraphs>597</Paragraphs>
  <Slides>94</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94</vt:i4>
      </vt:variant>
    </vt:vector>
  </HeadingPairs>
  <TitlesOfParts>
    <vt:vector size="98" baseType="lpstr">
      <vt:lpstr>맑은 고딕</vt:lpstr>
      <vt:lpstr>Arial</vt:lpstr>
      <vt:lpstr>Times New Roman</vt:lpstr>
      <vt:lpstr>Office 테마</vt:lpstr>
      <vt:lpstr>PowerPoint 프레젠테이션</vt:lpstr>
      <vt:lpstr>프로그램과 개발 </vt:lpstr>
      <vt:lpstr>개발 종목</vt:lpstr>
      <vt:lpstr>개발자 능력</vt:lpstr>
      <vt:lpstr>무엇을 배워야 하는가(기술 스택)</vt:lpstr>
      <vt:lpstr>프로그램 개발 요구 역량 두 가지</vt:lpstr>
      <vt:lpstr>어떤 개발자가 될지</vt:lpstr>
      <vt:lpstr>개발할때 가장 많이 듣는 말</vt:lpstr>
      <vt:lpstr>매번 새롭고 새로운일 그래서 중요한 학습</vt:lpstr>
      <vt:lpstr>우리가 만드는건</vt:lpstr>
      <vt:lpstr>학습하고 고치고 학습하고 고치고</vt:lpstr>
      <vt:lpstr>새롭고 도전적인 것에 대해서</vt:lpstr>
      <vt:lpstr>어떻게 학습 해야 할까</vt:lpstr>
      <vt:lpstr>프로그램 만드는 법(일의 구성)</vt:lpstr>
      <vt:lpstr>리스크 줄이기</vt:lpstr>
      <vt:lpstr>어떻게 다 이해했는지 알 수 있을까?</vt:lpstr>
      <vt:lpstr>프로그램이 완료됐는지 어떻게 아나요?</vt:lpstr>
      <vt:lpstr>테스트 하기</vt:lpstr>
      <vt:lpstr>질문하기</vt:lpstr>
      <vt:lpstr>비전공자에게 필요한 것</vt:lpstr>
      <vt:lpstr>주로 고민하는 키워드</vt:lpstr>
      <vt:lpstr>이직과 취직의 대부분은</vt:lpstr>
      <vt:lpstr>링크드인</vt:lpstr>
      <vt:lpstr>소모임, 스터디 적극 활용</vt:lpstr>
      <vt:lpstr>개발자 브랜딩</vt:lpstr>
      <vt:lpstr>깃</vt:lpstr>
      <vt:lpstr>깃 허브</vt:lpstr>
      <vt:lpstr>깃 허브</vt:lpstr>
      <vt:lpstr>취직을 하기 위해 준비해야 하는것들</vt:lpstr>
      <vt:lpstr>코딩테스트</vt:lpstr>
      <vt:lpstr>기술 면접</vt:lpstr>
      <vt:lpstr>포트폴리오의 중요성</vt:lpstr>
      <vt:lpstr>비전공자라면</vt:lpstr>
      <vt:lpstr>궁금한 건</vt:lpstr>
      <vt:lpstr>의도적인 수련</vt:lpstr>
      <vt:lpstr>개발자 마인드 과제</vt:lpstr>
      <vt:lpstr>과제</vt:lpstr>
      <vt:lpstr>컴퓨터 구성요소</vt:lpstr>
      <vt:lpstr>GPU</vt:lpstr>
      <vt:lpstr>운영체제와 응용프로그램</vt:lpstr>
      <vt:lpstr>운영체제 역할</vt:lpstr>
      <vt:lpstr>오픈소스 프로젝트</vt:lpstr>
      <vt:lpstr>프레임워크, 라이브러리</vt:lpstr>
      <vt:lpstr>API(Application Programming Interface)</vt:lpstr>
      <vt:lpstr>전통적인 소프트웨어 구동 방식</vt:lpstr>
      <vt:lpstr>클라우드 </vt:lpstr>
      <vt:lpstr>다양한 프로그래밍 언어</vt:lpstr>
      <vt:lpstr>왜이렇게 언어가 많은걸까?</vt:lpstr>
      <vt:lpstr>특성과 목적에 따라서 프로그래밍 언어 선택</vt:lpstr>
      <vt:lpstr>컴파일러</vt:lpstr>
      <vt:lpstr>자료구조</vt:lpstr>
      <vt:lpstr>자료구조</vt:lpstr>
      <vt:lpstr>알고리즘 - 공간에 대하여</vt:lpstr>
      <vt:lpstr>알고리즘 - 시간에 대하여</vt:lpstr>
      <vt:lpstr>프로그래밍 개발 방법</vt:lpstr>
      <vt:lpstr>문제점</vt:lpstr>
      <vt:lpstr>점진적인 개발(Agile)</vt:lpstr>
      <vt:lpstr>점진적인 개발(Agile) </vt:lpstr>
      <vt:lpstr>테스트 주도 개발(TDD)</vt:lpstr>
      <vt:lpstr>Pair Programming</vt:lpstr>
      <vt:lpstr>추천책</vt:lpstr>
      <vt:lpstr>Computer Science 과제</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강석우</dc:creator>
  <cp:lastModifiedBy>강석우</cp:lastModifiedBy>
  <cp:revision>1</cp:revision>
  <dcterms:created xsi:type="dcterms:W3CDTF">2022-11-05T10:50:09Z</dcterms:created>
  <dcterms:modified xsi:type="dcterms:W3CDTF">2022-11-05T11:28:48Z</dcterms:modified>
</cp:coreProperties>
</file>