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Open Sans SemiBold"/>
      <p:regular r:id="rId59"/>
      <p:bold r:id="rId60"/>
      <p:italic r:id="rId61"/>
      <p:boldItalic r:id="rId62"/>
    </p:embeddedFont>
    <p:embeddedFont>
      <p:font typeface="Open Sans ExtraBold"/>
      <p:bold r:id="rId63"/>
      <p:boldItalic r:id="rId64"/>
    </p:embeddedFont>
    <p:embeddedFont>
      <p:font typeface="Nanum Pen Script"/>
      <p:regular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penSansSemiBold-boldItalic.fntdata"/><Relationship Id="rId61" Type="http://schemas.openxmlformats.org/officeDocument/2006/relationships/font" Target="fonts/OpenSansSemiBold-italic.fntdata"/><Relationship Id="rId20" Type="http://schemas.openxmlformats.org/officeDocument/2006/relationships/slide" Target="slides/slide15.xml"/><Relationship Id="rId64" Type="http://schemas.openxmlformats.org/officeDocument/2006/relationships/font" Target="fonts/OpenSansExtraBold-boldItalic.fntdata"/><Relationship Id="rId63" Type="http://schemas.openxmlformats.org/officeDocument/2006/relationships/font" Target="fonts/OpenSansExtraBo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NanumPenScript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SemiBol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OpenSansSemiBold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d638579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d638579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d638579d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d638579d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d638579d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d638579d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d638579d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d638579d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d638579d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d638579d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d638579d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d638579d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d638579d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d638579d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d638579d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d638579d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d638579d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d638579d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d638579d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d638579d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d638579d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d638579d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d638579d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d638579d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d638579de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d638579de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d638579de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d638579de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d638579de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d638579de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d638579de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d638579de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f6f75394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f6f75394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d638579de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5d638579de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f6f7539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f6f7539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d638579de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d638579de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5d638579de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5d638579de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c36a94a25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c36a94a25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d638579de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5d638579de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d638579d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5d638579d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5d638579d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5d638579d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d638579de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d638579de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d638579d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5d638579d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d638579de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5d638579de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5d638579de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5d638579de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d638579de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5d638579de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d638579de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d638579de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5d638579de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5d638579de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c36a94a2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c36a94a2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5d638579de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5d638579de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d638579de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5d638579de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5d638579de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5d638579de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d638579de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5d638579de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5d638579de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5d638579de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5d638579de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5d638579de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5d638579de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5d638579d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5d638579de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5d638579de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5d638579de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5d638579de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5d638579de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5d638579de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d638579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d638579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ff6f75394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ff6f75394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5d638579de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5d638579de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f6f75394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ff6f75394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ff6f75394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ff6f75394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d638579d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d638579d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d638579d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d638579d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d638579d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d638579d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d638579d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d638579d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009800" y="1125575"/>
            <a:ext cx="5077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596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Nanum Pen Script"/>
              <a:buNone/>
              <a:defRPr sz="3200">
                <a:solidFill>
                  <a:srgbClr val="666666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2009800" y="1110675"/>
            <a:ext cx="5077500" cy="0"/>
          </a:xfrm>
          <a:prstGeom prst="straightConnector1">
            <a:avLst/>
          </a:prstGeom>
          <a:noFill/>
          <a:ln cap="flat" cmpd="sng" w="76200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2033250" y="3396675"/>
            <a:ext cx="5077500" cy="0"/>
          </a:xfrm>
          <a:prstGeom prst="straightConnector1">
            <a:avLst/>
          </a:prstGeom>
          <a:noFill/>
          <a:ln cap="flat" cmpd="sng" w="76200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맞춤 레이아웃">
  <p:cSld name="AUTOLAYOUT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맞춤 레이아웃 1">
  <p:cSld name="AUTOLAYOUT_1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맞춤 레이아웃 2">
  <p:cSld name="AUTOLAYOUT_2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맞춤 레이아웃 3">
  <p:cSld name="AUTOLAYOUT_3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Nanum Pen Script"/>
              <a:buNone/>
              <a:defRPr b="1">
                <a:solidFill>
                  <a:schemeClr val="lt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Nanum Pen Script"/>
              <a:buNone/>
              <a:defRPr b="1" sz="5000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Nanum Pen Script"/>
              <a:buChar char="●"/>
              <a:defRPr sz="3000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Font typeface="Nanum Pen Script"/>
              <a:buChar char="○"/>
              <a:defRPr sz="2500"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Nanum Pen Script"/>
              <a:buChar char="■"/>
              <a:defRPr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Nanum Pen Script"/>
              <a:buChar char="●"/>
              <a:defRPr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Nanum Pen Script"/>
              <a:buChar char="○"/>
              <a:defRPr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Nanum Pen Script"/>
              <a:buChar char="■"/>
              <a:defRPr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Nanum Pen Script"/>
              <a:buChar char="●"/>
              <a:defRPr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Nanum Pen Script"/>
              <a:buChar char="○"/>
              <a:defRPr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Nanum Pen Script"/>
              <a:buChar char="■"/>
              <a:defRPr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39775" y="1088050"/>
            <a:ext cx="978600" cy="0"/>
          </a:xfrm>
          <a:prstGeom prst="straightConnector1">
            <a:avLst/>
          </a:prstGeom>
          <a:noFill/>
          <a:ln cap="flat" cmpd="sng" w="38100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Nanum Pen Script"/>
              <a:buNone/>
              <a:defRPr b="1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31" name="Google Shape;31;p6"/>
          <p:cNvCxnSpPr/>
          <p:nvPr/>
        </p:nvCxnSpPr>
        <p:spPr>
          <a:xfrm>
            <a:off x="525775" y="1197650"/>
            <a:ext cx="978600" cy="0"/>
          </a:xfrm>
          <a:prstGeom prst="straightConnector1">
            <a:avLst/>
          </a:prstGeom>
          <a:noFill/>
          <a:ln cap="flat" cmpd="sng" w="38100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641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4000"/>
              <a:buFont typeface="Open Sans ExtraBold"/>
              <a:buNone/>
              <a:defRPr sz="4000">
                <a:solidFill>
                  <a:srgbClr val="45818E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SemiBold"/>
              <a:buChar char="●"/>
              <a:defRPr sz="1800"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SemiBold"/>
              <a:buChar char="○"/>
              <a:defRPr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SemiBold"/>
              <a:buChar char="■"/>
              <a:defRPr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SemiBold"/>
              <a:buChar char="●"/>
              <a:defRPr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SemiBold"/>
              <a:buChar char="○"/>
              <a:defRPr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SemiBold"/>
              <a:buChar char="■"/>
              <a:defRPr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SemiBold"/>
              <a:buChar char="●"/>
              <a:defRPr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SemiBold"/>
              <a:buChar char="○"/>
              <a:defRPr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 SemiBold"/>
              <a:buChar char="■"/>
              <a:defRPr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youtube.com/watch?v=uawQC2b0Pqg" TargetMode="External"/><Relationship Id="rId4" Type="http://schemas.openxmlformats.org/officeDocument/2006/relationships/image" Target="../media/image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youtube.com/watch?v=xo17sANLeSM" TargetMode="External"/><Relationship Id="rId4" Type="http://schemas.openxmlformats.org/officeDocument/2006/relationships/image" Target="../media/image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5.jpg"/><Relationship Id="rId5" Type="http://schemas.openxmlformats.org/officeDocument/2006/relationships/image" Target="../media/image11.jpg"/><Relationship Id="rId6" Type="http://schemas.openxmlformats.org/officeDocument/2006/relationships/image" Target="../media/image2.jpg"/><Relationship Id="rId7" Type="http://schemas.openxmlformats.org/officeDocument/2006/relationships/image" Target="../media/image7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www.youtube.com/watch?v=Ps3ThtscuCo" TargetMode="External"/><Relationship Id="rId4" Type="http://schemas.openxmlformats.org/officeDocument/2006/relationships/image" Target="../media/image9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www.youtube.com/watch?v=KF2BjOD_UhM" TargetMode="External"/><Relationship Id="rId4" Type="http://schemas.openxmlformats.org/officeDocument/2006/relationships/image" Target="../media/image10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www.aladin.co.kr/shop/wproduct.aspx?ItemId=3167909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Today 일정</a:t>
            </a:r>
            <a:endParaRPr/>
          </a:p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739775" y="1288850"/>
            <a:ext cx="7629300" cy="3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9:00 ~ 11:00 개발자 마인드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/>
              <a:t>11:00 ~ 12:00 퀴즈 및 과제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/>
              <a:t>12:00 ~ 13:00 점심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/>
              <a:t>13:00 ~ 15:00 Computer Science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/>
              <a:t>15:00 ~ 17:30 과제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800"/>
              <a:t>17:30 ~ 18:00 해설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GPU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그래픽 처리 장치, 그래픽 연산에 특화된 장치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단순한 대량 작업에 특화되어 있음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대용량 데이터 처리 -&gt; 인공지능, 빅데이터, 블록체인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예) RTX3060 - 3584개 코어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938" y="1387625"/>
            <a:ext cx="6912125" cy="35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cpu 와 GPU 비교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2073000" y="1837900"/>
            <a:ext cx="5097300" cy="15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400"/>
              <a:t>컴퓨터와 어떻게 소통할까?</a:t>
            </a:r>
            <a:endParaRPr sz="5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우리가 알고 있는 프로그래밍</a:t>
            </a:r>
            <a:endParaRPr/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175" y="1441250"/>
            <a:ext cx="4572000" cy="274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574" y="1441250"/>
            <a:ext cx="3313050" cy="27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어셈블리어</a:t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575" y="1411350"/>
            <a:ext cx="3408000" cy="27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975" y="1411350"/>
            <a:ext cx="4386624" cy="27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기계어</a:t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25" y="1519950"/>
            <a:ext cx="8229599" cy="25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이진수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숫자를 0과 1로 표현하는 숫자체계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0, 1, 10, 11, 100, 101, 110 (0,1,2,3,4,5)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반도체와 이진수와 컴퓨터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반도체는 도체와 부도체의 성질을 둘 다 가짐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전기가 흐를 때 도체 -&gt;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전기가 흐르지 않을 때 부도체 -&gt; 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반도체와 이진수와 컴퓨터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반도체가 두개 있다고 가정하면 4개의 명령을 내릴 수 있음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00 은 모니터를 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01 은 모니터를 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10 은 스피커를 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11은 스피커를 킴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소프트웨어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ctrTitle"/>
          </p:nvPr>
        </p:nvSpPr>
        <p:spPr>
          <a:xfrm>
            <a:off x="2009800" y="1125575"/>
            <a:ext cx="5077500" cy="22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100">
                <a:latin typeface="Nanum Pen Script"/>
                <a:ea typeface="Nanum Pen Script"/>
                <a:cs typeface="Nanum Pen Script"/>
                <a:sym typeface="Nanum Pen Script"/>
              </a:rPr>
              <a:t>Computer Science</a:t>
            </a:r>
            <a:endParaRPr b="1" sz="6100">
              <a:latin typeface="Nanum Pen Script"/>
              <a:ea typeface="Nanum Pen Script"/>
              <a:cs typeface="Nanum Pen Script"/>
              <a:sym typeface="Nanum Pen Script"/>
            </a:endParaRPr>
          </a:p>
        </p:txBody>
      </p:sp>
      <p:sp>
        <p:nvSpPr>
          <p:cNvPr id="77" name="Google Shape;77;p18"/>
          <p:cNvSpPr txBox="1"/>
          <p:nvPr>
            <p:ph idx="1" type="subTitle"/>
          </p:nvPr>
        </p:nvSpPr>
        <p:spPr>
          <a:xfrm>
            <a:off x="311700" y="3596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구구컬리지 켄타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운영체제와 응용프로그램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운영체제: 시스템을 관리하고 응용프로그램을 실행하는 프로그램</a:t>
            </a:r>
            <a:endParaRPr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윈도우, 맥OS, 리눅스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응용프로그램: 브라우저, 엑셀 등</a:t>
            </a:r>
            <a:endParaRPr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운영체제에 종속점임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운영체제 역할</a:t>
            </a:r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739775" y="1288850"/>
            <a:ext cx="7629300" cy="3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윈도우, 맥</a:t>
            </a:r>
            <a:endParaRPr/>
          </a:p>
          <a:p>
            <a:pPr indent="-3905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데스크탑 용도(PC)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리눅스</a:t>
            </a:r>
            <a:endParaRPr/>
          </a:p>
          <a:p>
            <a:pPr indent="-3905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서버 용도로 많이 사용, 연구</a:t>
            </a:r>
            <a:endParaRPr/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오픈소스: 직접 코드를 볼 수 있고 수정도 가능</a:t>
            </a:r>
            <a:endParaRPr/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안드로이드에서 사용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*본인이 개발하고 싶은 제품이 돌아가는 환경(운영체제)에 대한 지식을 알아둘 것!!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오픈소스 프로젝트</a:t>
            </a:r>
            <a:endParaRPr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소스코드가 공개되어 있고 누구나 참여가능한 프로젝트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FREE Software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리눅스, GIT, 안드로이드, 아파치 등등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프레임워크, 라이브러리</a:t>
            </a:r>
            <a:endParaRPr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739775" y="1288850"/>
            <a:ext cx="7629300" cy="3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프레임워크</a:t>
            </a:r>
            <a:endParaRPr b="1"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특정 일을 수행할 때 필요한 기능들의 모음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웹 프레임워크, 딥러닝 프레임워크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프레임워크를 사용하면 빠르게 해당 일을 만들 수 있음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라이브러리</a:t>
            </a:r>
            <a:endParaRPr b="1"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기능들의 모음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구글 앱스 라이브러리, 윈도우 라이브러리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</a:t>
            </a:r>
            <a:endParaRPr/>
          </a:p>
        </p:txBody>
      </p:sp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739775" y="1288850"/>
            <a:ext cx="7629300" cy="3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Application Programming Interface</a:t>
            </a:r>
            <a:endParaRPr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애플리케이션들간의 데이터를 주고 받는 인터페이스 규약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다른 서비스(기능)을 이용하기 위해 지켜야 하는 규약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카카오 인증 API, 네이버 지도 API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파르타코딩클럽 튜터들을 진땀 빼게 한 미션 현장 속으로~&#10;&#10;▶ 스파르타코딩클럽 홈페이지: https://spartacodingclub.kr/" id="221" name="Google Shape;221;p41" title="엄마에게 API를 가르쳐보았다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5433" y="414325"/>
            <a:ext cx="5753134" cy="43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클라우드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클라우드는 무엇일까요? 클라우드를 통해 우리의 삶은 어떻게 변화할까요? 영상을 통해 확인해보세요.&#10;&#10;또한 예비개발자를 위한 Microsoft의 클라우드 솔루션인 Azure를 통해 무료로 제공하는 25개의 제품과 학생들을 위한 Azure의 $100 크레딧 지원도 놓치지 마세요!&#10;&#10;Azure for Students페이지 바로가기 ☞ https://azure.microsoft.com/ko-kr/free/students/&#10;Microsoft Azure와 함께하는 클라우드 컴퓨팅 소개," id="231" name="Google Shape;231;p43" title="Microsoft Azure와 함께하는 클라우드 서비스란 무엇인가?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5433" y="414325"/>
            <a:ext cx="5753134" cy="43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전통적인 소프트웨어 구동 방식</a:t>
            </a:r>
            <a:endParaRPr/>
          </a:p>
        </p:txBody>
      </p:sp>
      <p:sp>
        <p:nvSpPr>
          <p:cNvPr id="237" name="Google Shape;237;p44"/>
          <p:cNvSpPr txBox="1"/>
          <p:nvPr>
            <p:ph idx="1" type="body"/>
          </p:nvPr>
        </p:nvSpPr>
        <p:spPr>
          <a:xfrm>
            <a:off x="739775" y="1288850"/>
            <a:ext cx="7629300" cy="3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로컬PC에 설치하고 직접 실행과 운영하는 방식</a:t>
            </a:r>
            <a:endParaRPr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단점: 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ko"/>
              <a:t>PC가 고장이 난다면? 백업과 복원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ko"/>
              <a:t>업데이트와 유지보수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ko"/>
              <a:t>해킹을 당한다면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5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클라우드</a:t>
            </a:r>
            <a:endParaRPr/>
          </a:p>
        </p:txBody>
      </p:sp>
      <p:sp>
        <p:nvSpPr>
          <p:cNvPr id="243" name="Google Shape;243;p45"/>
          <p:cNvSpPr txBox="1"/>
          <p:nvPr>
            <p:ph idx="1" type="body"/>
          </p:nvPr>
        </p:nvSpPr>
        <p:spPr>
          <a:xfrm>
            <a:off x="739775" y="1288850"/>
            <a:ext cx="7629300" cy="3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온라인(웹)에서 프로그램을 실행하는 방식</a:t>
            </a:r>
            <a:endParaRPr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팀즈, 오피스365, 구글 워크스페이스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아마존 AWS, 마이크로소프트 애져, 구글 GCP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장점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ko"/>
              <a:t>데이터 공유와 협업의 편리함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ko"/>
              <a:t>리소스, 유지보수 관리에 대한 부담감이 적음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ko"/>
              <a:t>IAAS, PAAS, SAAS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</a:t>
            </a:r>
            <a:endParaRPr/>
          </a:p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739775" y="1288850"/>
            <a:ext cx="7629300" cy="3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컴퓨터는 무엇으로 구성되어 있을까?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컴퓨터는 어떻게 소통할까?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프로그래밍 언어란?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프로그램 종류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자료구조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알고리즘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프로그래밍 개발 방법론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6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프로그래밍 언어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다양한 프로그래밍 언어</a:t>
            </a:r>
            <a:endParaRPr/>
          </a:p>
        </p:txBody>
      </p:sp>
      <p:sp>
        <p:nvSpPr>
          <p:cNvPr id="254" name="Google Shape;254;p47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파이썬, 자바스크립트, C, C++, C#, Go,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Visual Basic, B, R, Rust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지금도 프로그래밍 언어는 계속 나오는 중…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뭘 써야할까?, 뭘 배워야 할까?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왜 이렇게 언어가 많은 걸까?</a:t>
            </a:r>
            <a:endParaRPr/>
          </a:p>
        </p:txBody>
      </p:sp>
      <p:sp>
        <p:nvSpPr>
          <p:cNvPr id="260" name="Google Shape;260;p48"/>
          <p:cNvSpPr txBox="1"/>
          <p:nvPr>
            <p:ph idx="1" type="body"/>
          </p:nvPr>
        </p:nvSpPr>
        <p:spPr>
          <a:xfrm>
            <a:off x="1044575" y="1212650"/>
            <a:ext cx="76293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프로그래밍 언어 마다 특징이 있음, 장단점이 존재함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C</a:t>
            </a:r>
            <a:r>
              <a:rPr lang="ko"/>
              <a:t> - 기계에 대한 직접 접근이 가능함, 실행이 빠름, 임베디드 또는 시스템 소프트웨어를 만들 때 많이 사용함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자바, C#, C++</a:t>
            </a:r>
            <a:r>
              <a:rPr lang="ko"/>
              <a:t> - OOP를 기반으로 제작된 프로그래밍 언어, 게임, 응용소프트웨어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파이썬</a:t>
            </a:r>
            <a:r>
              <a:rPr lang="ko"/>
              <a:t> - 스크립트 언어이고 익히기 쉽고 벡터 방식의 데이터 형태를 다룰 때 많은 라이브러리를 기본 연산으로 가지고 있음, 통계, 인공지능 등에 사용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/>
              <a:t>자바스크립트</a:t>
            </a:r>
            <a:r>
              <a:rPr lang="ko"/>
              <a:t> - 웹페이지 인터렉션 기능을 제작할 때 사용하는 언어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9"/>
          <p:cNvSpPr txBox="1"/>
          <p:nvPr>
            <p:ph type="title"/>
          </p:nvPr>
        </p:nvSpPr>
        <p:spPr>
          <a:xfrm>
            <a:off x="663575" y="140225"/>
            <a:ext cx="76293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특성과 목적에 따라서 프로그래밍 언어 선택</a:t>
            </a:r>
            <a:endParaRPr/>
          </a:p>
        </p:txBody>
      </p:sp>
      <p:sp>
        <p:nvSpPr>
          <p:cNvPr id="266" name="Google Shape;266;p49"/>
          <p:cNvSpPr txBox="1"/>
          <p:nvPr>
            <p:ph idx="1" type="body"/>
          </p:nvPr>
        </p:nvSpPr>
        <p:spPr>
          <a:xfrm>
            <a:off x="739775" y="1288850"/>
            <a:ext cx="7629300" cy="3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웹페이지를 개발</a:t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서버를  개발</a:t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JAVASCRIPT, PYTHON, C#, JAVA, RUBY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빠르게 개발</a:t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PYTHON, JAVSCRIRT, RUBY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보안, 에러, 인프라</a:t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JAVA, C#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컴파일러</a:t>
            </a:r>
            <a:endParaRPr/>
          </a:p>
        </p:txBody>
      </p:sp>
      <p:sp>
        <p:nvSpPr>
          <p:cNvPr id="272" name="Google Shape;272;p50"/>
          <p:cNvSpPr txBox="1"/>
          <p:nvPr>
            <p:ph idx="1" type="body"/>
          </p:nvPr>
        </p:nvSpPr>
        <p:spPr>
          <a:xfrm>
            <a:off x="739775" y="1288850"/>
            <a:ext cx="76293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하이레벨 랭귀지 -&gt; 어셈블리어 -&gt;기계어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기계어로 변환시키는 소프트웨어</a:t>
            </a:r>
            <a:endParaRPr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C, JAVA 등은 컴파일러 언어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ko"/>
              <a:t>실행 파일이 컴파일 후에 생성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JAVASCRIPT, PYTHON은 스크립트 언어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ko"/>
              <a:t>바로 실행 가능함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1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자료구조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2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자료구조</a:t>
            </a:r>
            <a:endParaRPr/>
          </a:p>
        </p:txBody>
      </p:sp>
      <p:sp>
        <p:nvSpPr>
          <p:cNvPr id="283" name="Google Shape;283;p52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프로그래밍할 때 사용하는 데이터와 기능들을 고려했을 때 어떤 형태를 사용하는 것이 좋을까에 대한 고민</a:t>
            </a:r>
            <a:endParaRPr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회원을 관리하고 싶을 때(데이터 형태 를 고려할 때)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ko"/>
              <a:t>다수의 회원을 관리하고 단순히 이름만을 저장하고 싶을 경우 (배열)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ko"/>
              <a:t>하나의 회원 연관된 정보를 저장하고 싶을 경우 (객체)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3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자료구조</a:t>
            </a:r>
            <a:endParaRPr/>
          </a:p>
        </p:txBody>
      </p:sp>
      <p:sp>
        <p:nvSpPr>
          <p:cNvPr id="289" name="Google Shape;289;p53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기능의 빈도 우선순위를 고려할 때</a:t>
            </a:r>
            <a:endParaRPr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데이터의 입력이 자주 있는 반면, 검색은 거의 일어나지 않을 때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ko"/>
              <a:t>배열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데이터의 입력 보다는 검색이 빈번하게 일어날 때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ko"/>
              <a:t>리스트, 딕셔너리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4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알고리즘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공간에 대하여</a:t>
            </a:r>
            <a:endParaRPr/>
          </a:p>
        </p:txBody>
      </p:sp>
      <p:sp>
        <p:nvSpPr>
          <p:cNvPr id="300" name="Google Shape;300;p55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프로그램이 실행될 때 필요한 공간, 메모리?</a:t>
            </a:r>
            <a:endParaRPr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RAM은 매우 비싼 리소스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어떻게 RAM을 덜 사용할 수 있을까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ko"/>
              <a:t>가장 최근에 사용했던 데이터를 RAM에 우선 올릴까? (Cache)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ko"/>
              <a:t>가장 안쓴 것 같은 거와 교체를 할까?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컴퓨터 구성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시간</a:t>
            </a:r>
            <a:r>
              <a:rPr lang="ko"/>
              <a:t>에 대하여</a:t>
            </a:r>
            <a:endParaRPr/>
          </a:p>
        </p:txBody>
      </p:sp>
      <p:sp>
        <p:nvSpPr>
          <p:cNvPr id="306" name="Google Shape;306;p56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프로그램을 어떻게 빨리 실행시킬까?</a:t>
            </a:r>
            <a:endParaRPr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시간복잡도(빅오 n, log n)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3중 중첩 반복문 금지 (for)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꼭 반복문을 써야할까? </a:t>
            </a:r>
            <a:endParaRPr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ko"/>
              <a:t>10번 정도 실행하는 거라면 반복문보다 더 빠름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/>
          <p:nvPr>
            <p:ph type="title"/>
          </p:nvPr>
        </p:nvSpPr>
        <p:spPr>
          <a:xfrm>
            <a:off x="2073000" y="1837900"/>
            <a:ext cx="4998000" cy="1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프로그래밍 개발 방법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8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전통적인 개발 프로세스</a:t>
            </a:r>
            <a:endParaRPr/>
          </a:p>
        </p:txBody>
      </p:sp>
      <p:sp>
        <p:nvSpPr>
          <p:cNvPr id="317" name="Google Shape;317;p58"/>
          <p:cNvSpPr/>
          <p:nvPr/>
        </p:nvSpPr>
        <p:spPr>
          <a:xfrm>
            <a:off x="1044575" y="1244800"/>
            <a:ext cx="22878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기능 명세</a:t>
            </a:r>
            <a:endParaRPr b="1" sz="2200"/>
          </a:p>
        </p:txBody>
      </p:sp>
      <p:sp>
        <p:nvSpPr>
          <p:cNvPr id="318" name="Google Shape;318;p58"/>
          <p:cNvSpPr/>
          <p:nvPr/>
        </p:nvSpPr>
        <p:spPr>
          <a:xfrm>
            <a:off x="1044575" y="2163278"/>
            <a:ext cx="22878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개발</a:t>
            </a:r>
            <a:endParaRPr b="1" sz="2200"/>
          </a:p>
        </p:txBody>
      </p:sp>
      <p:sp>
        <p:nvSpPr>
          <p:cNvPr id="319" name="Google Shape;319;p58"/>
          <p:cNvSpPr/>
          <p:nvPr/>
        </p:nvSpPr>
        <p:spPr>
          <a:xfrm>
            <a:off x="1044575" y="3067957"/>
            <a:ext cx="22878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테스트</a:t>
            </a:r>
            <a:endParaRPr b="1" sz="2200"/>
          </a:p>
        </p:txBody>
      </p:sp>
      <p:sp>
        <p:nvSpPr>
          <p:cNvPr id="320" name="Google Shape;320;p58"/>
          <p:cNvSpPr/>
          <p:nvPr/>
        </p:nvSpPr>
        <p:spPr>
          <a:xfrm>
            <a:off x="1044575" y="3972632"/>
            <a:ext cx="22878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배포 및 런칭</a:t>
            </a:r>
            <a:endParaRPr b="1" sz="2200"/>
          </a:p>
        </p:txBody>
      </p:sp>
      <p:sp>
        <p:nvSpPr>
          <p:cNvPr id="321" name="Google Shape;321;p58"/>
          <p:cNvSpPr/>
          <p:nvPr/>
        </p:nvSpPr>
        <p:spPr>
          <a:xfrm>
            <a:off x="3546100" y="1244800"/>
            <a:ext cx="50058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제품 기능에 대한 설명과 요구사항 분석과 작성</a:t>
            </a:r>
            <a:endParaRPr sz="1800"/>
          </a:p>
        </p:txBody>
      </p:sp>
      <p:sp>
        <p:nvSpPr>
          <p:cNvPr id="322" name="Google Shape;322;p58"/>
          <p:cNvSpPr/>
          <p:nvPr/>
        </p:nvSpPr>
        <p:spPr>
          <a:xfrm>
            <a:off x="3546100" y="2159200"/>
            <a:ext cx="50058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각 기능 개발및 구현</a:t>
            </a:r>
            <a:endParaRPr sz="1800"/>
          </a:p>
        </p:txBody>
      </p:sp>
      <p:sp>
        <p:nvSpPr>
          <p:cNvPr id="323" name="Google Shape;323;p58"/>
          <p:cNvSpPr/>
          <p:nvPr/>
        </p:nvSpPr>
        <p:spPr>
          <a:xfrm>
            <a:off x="3546100" y="3073600"/>
            <a:ext cx="50058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통합, 부하 테스트</a:t>
            </a:r>
            <a:endParaRPr sz="1800"/>
          </a:p>
        </p:txBody>
      </p:sp>
      <p:sp>
        <p:nvSpPr>
          <p:cNvPr id="324" name="Google Shape;324;p58"/>
          <p:cNvSpPr/>
          <p:nvPr/>
        </p:nvSpPr>
        <p:spPr>
          <a:xfrm>
            <a:off x="3546100" y="3988000"/>
            <a:ext cx="50058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시장 또는 클라이언트에게 배포 및 런칭</a:t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9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문제점</a:t>
            </a:r>
            <a:endParaRPr/>
          </a:p>
        </p:txBody>
      </p:sp>
      <p:sp>
        <p:nvSpPr>
          <p:cNvPr id="330" name="Google Shape;330;p59"/>
          <p:cNvSpPr txBox="1"/>
          <p:nvPr>
            <p:ph idx="1" type="body"/>
          </p:nvPr>
        </p:nvSpPr>
        <p:spPr>
          <a:xfrm>
            <a:off x="1044575" y="1212650"/>
            <a:ext cx="76293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사용자가 정말 원하는 제품을 모른다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개발자가 만든 제품이 사용자가 원했던 제품이 아니다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다 만들었더니 둘 다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결국 아무도 쓰지 않는 제품을 열심히 만들게 됨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0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점진적인 개발</a:t>
            </a:r>
            <a:endParaRPr/>
          </a:p>
        </p:txBody>
      </p:sp>
      <p:sp>
        <p:nvSpPr>
          <p:cNvPr id="336" name="Google Shape;336;p60"/>
          <p:cNvSpPr txBox="1"/>
          <p:nvPr>
            <p:ph idx="1" type="body"/>
          </p:nvPr>
        </p:nvSpPr>
        <p:spPr>
          <a:xfrm>
            <a:off x="1044575" y="1212650"/>
            <a:ext cx="76293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모든 기능을 한 번에 구현하는 것이 아닌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점진적으로 기능을 개발하는 방법</a:t>
            </a:r>
            <a:endParaRPr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사용자 회원가입, 로그인 기능 구현 후 클라이언트 피드백 및 테스트를 진행함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좋아요 기능을 구현 후 클라이언트 피드백 및 테스트를 진행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점진적인 개발</a:t>
            </a:r>
            <a:endParaRPr/>
          </a:p>
        </p:txBody>
      </p:sp>
      <p:sp>
        <p:nvSpPr>
          <p:cNvPr id="342" name="Google Shape;342;p61"/>
          <p:cNvSpPr/>
          <p:nvPr/>
        </p:nvSpPr>
        <p:spPr>
          <a:xfrm>
            <a:off x="3284475" y="1533203"/>
            <a:ext cx="22878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개발</a:t>
            </a:r>
            <a:endParaRPr b="1" sz="2200"/>
          </a:p>
        </p:txBody>
      </p:sp>
      <p:sp>
        <p:nvSpPr>
          <p:cNvPr id="343" name="Google Shape;343;p61"/>
          <p:cNvSpPr/>
          <p:nvPr/>
        </p:nvSpPr>
        <p:spPr>
          <a:xfrm>
            <a:off x="5343675" y="2977028"/>
            <a:ext cx="22878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테스트</a:t>
            </a:r>
            <a:endParaRPr b="1" sz="2200"/>
          </a:p>
        </p:txBody>
      </p:sp>
      <p:sp>
        <p:nvSpPr>
          <p:cNvPr id="344" name="Google Shape;344;p61"/>
          <p:cNvSpPr/>
          <p:nvPr/>
        </p:nvSpPr>
        <p:spPr>
          <a:xfrm>
            <a:off x="1396625" y="2977028"/>
            <a:ext cx="22878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피드백</a:t>
            </a:r>
            <a:endParaRPr b="1" sz="2200"/>
          </a:p>
        </p:txBody>
      </p:sp>
      <p:cxnSp>
        <p:nvCxnSpPr>
          <p:cNvPr id="345" name="Google Shape;345;p61"/>
          <p:cNvCxnSpPr>
            <a:stCxn id="342" idx="3"/>
            <a:endCxn id="343" idx="0"/>
          </p:cNvCxnSpPr>
          <p:nvPr/>
        </p:nvCxnSpPr>
        <p:spPr>
          <a:xfrm>
            <a:off x="5572275" y="1919003"/>
            <a:ext cx="915300" cy="10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61"/>
          <p:cNvCxnSpPr>
            <a:stCxn id="343" idx="1"/>
            <a:endCxn id="344" idx="3"/>
          </p:cNvCxnSpPr>
          <p:nvPr/>
        </p:nvCxnSpPr>
        <p:spPr>
          <a:xfrm rot="10800000">
            <a:off x="3684375" y="3362828"/>
            <a:ext cx="16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61"/>
          <p:cNvCxnSpPr>
            <a:stCxn id="344" idx="0"/>
            <a:endCxn id="342" idx="1"/>
          </p:cNvCxnSpPr>
          <p:nvPr/>
        </p:nvCxnSpPr>
        <p:spPr>
          <a:xfrm flipH="1" rot="10800000">
            <a:off x="2540525" y="1918928"/>
            <a:ext cx="744000" cy="10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2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점진적인 개발</a:t>
            </a:r>
            <a:endParaRPr/>
          </a:p>
        </p:txBody>
      </p:sp>
      <p:sp>
        <p:nvSpPr>
          <p:cNvPr id="353" name="Google Shape;353;p62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참여를 통해 기능 단위로 피드백을 받기 때문에 원하는 제품을 만들 수가 있음</a:t>
            </a:r>
            <a:endParaRPr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소통에 대한 비용이 올라감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기능, 요구사항 수정사항이 많음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애자일, 스크럼 등등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3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 주도 개발(TDD)</a:t>
            </a:r>
            <a:endParaRPr/>
          </a:p>
        </p:txBody>
      </p:sp>
      <p:sp>
        <p:nvSpPr>
          <p:cNvPr id="359" name="Google Shape;359;p63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개발방법론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기능을 개발하고 테스트를 진행하는 전통적인 방법과 다르게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테스트 코드를 먼저 만들고 테스트를 통과하는 코드를 작성하는 방법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TDD 예시</a:t>
            </a:r>
            <a:endParaRPr/>
          </a:p>
        </p:txBody>
      </p:sp>
      <p:sp>
        <p:nvSpPr>
          <p:cNvPr id="365" name="Google Shape;365;p64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나누기를 개발한다고 했을 때</a:t>
            </a:r>
            <a:endParaRPr/>
          </a:p>
        </p:txBody>
      </p:sp>
      <p:sp>
        <p:nvSpPr>
          <p:cNvPr id="366" name="Google Shape;366;p64"/>
          <p:cNvSpPr/>
          <p:nvPr/>
        </p:nvSpPr>
        <p:spPr>
          <a:xfrm>
            <a:off x="624900" y="2219144"/>
            <a:ext cx="3947100" cy="212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나누기 기능을 실행했을 때 통과 또는 실패를 표시하는 테스트 코드를 우선 개발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예) 0으로 나눴을 때 에러가 나오는 지 검사</a:t>
            </a:r>
            <a:endParaRPr sz="2200"/>
          </a:p>
        </p:txBody>
      </p:sp>
      <p:sp>
        <p:nvSpPr>
          <p:cNvPr id="367" name="Google Shape;367;p64"/>
          <p:cNvSpPr/>
          <p:nvPr/>
        </p:nvSpPr>
        <p:spPr>
          <a:xfrm>
            <a:off x="4830675" y="2219144"/>
            <a:ext cx="3947100" cy="212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테스트 코드를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통과할 수 있게 구현</a:t>
            </a:r>
            <a:endParaRPr sz="2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5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TDD 장점</a:t>
            </a:r>
            <a:endParaRPr/>
          </a:p>
        </p:txBody>
      </p:sp>
      <p:sp>
        <p:nvSpPr>
          <p:cNvPr id="373" name="Google Shape;373;p65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테스트가 개발과 함께 이루어 지기 때문에 </a:t>
            </a:r>
            <a:r>
              <a:rPr b="1" lang="ko"/>
              <a:t>언제나 테스트가 끝난 기능을 확보할 수 있음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테스트 자동화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코드 변경에 대한 개발자 </a:t>
            </a:r>
            <a:r>
              <a:rPr b="1" lang="ko"/>
              <a:t>스트레스를 줄여줌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15" y="752195"/>
            <a:ext cx="2380975" cy="158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9190" y="762000"/>
            <a:ext cx="2852697" cy="1487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4940" y="2524300"/>
            <a:ext cx="3109394" cy="20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413" y="2523073"/>
            <a:ext cx="3041174" cy="20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6490" y="833295"/>
            <a:ext cx="2480097" cy="148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ad the full article and get the code here: https://rubikscode.net/2021/05/24/test-driven-development-tdd-with-python/&#10;&#10;Ultimate Guide to Machine Learning with Python: https://rubikscode.net/ultimate-guide-to-machine-learning-with-python/&#10;&#10;Subscribe to newsletter: https://rubikscode.us3.list-manage.com/subscribe?u=a175fa8b52c303e69c38f64b5&amp;id=f1f074045f&#10;&#10;Follow Rubik's Code:&#10;https://www.linkedin.com/company/19076463/admin/&#10;https://www.instagram.com/rubiks_code/&#10;https://www.facebook.com/rubikscodenet/&#10;https://twitter.com/NMZivkovic?lang=en&#10;&#10;Thank you for watching!&#10;&#10;00:00 Intro&#10;02:18 Automated Tests&#10;05:22 Unit Tests in Python&#10;17:08 What is Test Driven Development?&#10;19:20 Solving a problem with TDD and Python&#10;47:44 Mock Objects&#10;59:11 Giveaway" id="378" name="Google Shape;378;p66" title="Test Driven Development (TDD) with Pyth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5433" y="414325"/>
            <a:ext cx="5753134" cy="43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7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Pair Programming</a:t>
            </a:r>
            <a:endParaRPr/>
          </a:p>
        </p:txBody>
      </p:sp>
      <p:sp>
        <p:nvSpPr>
          <p:cNvPr id="384" name="Google Shape;384;p67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 명의 프로그래머가 한조를 이루어서 번갈아가면서 프로그래밍 하는 방법(짝 프로그래밍)</a:t>
            </a:r>
            <a:endParaRPr/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프로그래밍에 대한 정보 공유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/>
              <a:t>팀간의 프로그래밍 실력 및 격차를 줄여줌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#마키나락스 #MakinaRocks #페어프로그래밍&#10;&#10;🔗 마키나락스(MakinaRocks) 홈페이지&#10;https://www.makinarocks.ai/" id="389" name="Google Shape;389;p68" title="팀리더와 페어 프로그래밍 어떻게 하죠? | 마키나락스(MakinaRocks) ML 서비스팀 리더 박정수님 | 준터뷰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5433" y="414325"/>
            <a:ext cx="5753134" cy="43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추천책</a:t>
            </a:r>
            <a:endParaRPr/>
          </a:p>
        </p:txBody>
      </p:sp>
      <p:sp>
        <p:nvSpPr>
          <p:cNvPr id="395" name="Google Shape;395;p69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코딩을 지탱하는 기술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https://www.aladin.co.kr/shop/wproduct.aspx?ItemId=31679090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CPU</a:t>
            </a:r>
            <a:endParaRPr/>
          </a:p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중앙처리장치 - 연산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클럭 속도 - 높을 수록 빠른 연산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코어 수 - 많은 수록 빠른 연산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인텔 5.2GHZ, 16 Cores </a:t>
            </a:r>
            <a:endParaRPr/>
          </a:p>
        </p:txBody>
      </p:sp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440" y="1363020"/>
            <a:ext cx="2380975" cy="158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RAM(메모리)</a:t>
            </a:r>
            <a:endParaRPr/>
          </a:p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주기억장치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용량 - 8GB, 16GB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프로그램이 실행되는 곳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컴퓨터가 꺼지면 데이터가 사라짐</a:t>
            </a:r>
            <a:endParaRPr/>
          </a:p>
        </p:txBody>
      </p:sp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354" y="1152375"/>
            <a:ext cx="4033378" cy="2103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SSD, HDD</a:t>
            </a:r>
            <a:endParaRPr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보조기억장치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데이터를 저장하는 곳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HDD는 물리적 방식으로 데이터를 저장하기 때문에 느림</a:t>
            </a:r>
            <a:endParaRPr/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75" y="706275"/>
            <a:ext cx="2983275" cy="193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663575" y="140225"/>
            <a:ext cx="6862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모니터, 키보드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739775" y="1288850"/>
            <a:ext cx="76293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보조장치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입력과 출력 도구</a:t>
            </a:r>
            <a:endParaRPr/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040" y="2926125"/>
            <a:ext cx="3109394" cy="20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513" y="2924898"/>
            <a:ext cx="3041174" cy="20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