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y="5143500" cx="9144000"/>
  <p:notesSz cx="6858000" cy="9144000"/>
  <p:embeddedFontLst>
    <p:embeddedFont>
      <p:font typeface="Open Sans SemiBold"/>
      <p:regular r:id="rId66"/>
      <p:bold r:id="rId67"/>
      <p:italic r:id="rId68"/>
      <p:boldItalic r:id="rId69"/>
    </p:embeddedFont>
    <p:embeddedFont>
      <p:font typeface="Open Sans ExtraBold"/>
      <p:bold r:id="rId70"/>
      <p:boldItalic r:id="rId71"/>
    </p:embeddedFont>
    <p:embeddedFont>
      <p:font typeface="Nanum Pen Script"/>
      <p:regular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schemas.openxmlformats.org/officeDocument/2006/relationships/font" Target="fonts/NanumPenScript-regular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OpenSansExtraBold-boldItalic.fntdata"/><Relationship Id="rId70" Type="http://schemas.openxmlformats.org/officeDocument/2006/relationships/font" Target="fonts/OpenSansExtraBold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OpenSansSemiBold-regular.fntdata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OpenSansSemiBold-italic.fntdata"/><Relationship Id="rId23" Type="http://schemas.openxmlformats.org/officeDocument/2006/relationships/slide" Target="slides/slide18.xml"/><Relationship Id="rId67" Type="http://schemas.openxmlformats.org/officeDocument/2006/relationships/font" Target="fonts/OpenSansSemiBold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penSansSemiBold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5d638579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5d638579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e87f0dd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e87f0dd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ff3df8f5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ff3df8f5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e87f0dd6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e87f0dd6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e87f0dd6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e87f0dd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e87f0dd6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e87f0dd6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e87f0dd6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e87f0dd6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e87f0dd6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e87f0dd6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e87f0dd6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5e87f0dd6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e87f0dd6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e87f0dd6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e87f0dd6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5e87f0dd6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e87f0dd6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e87f0dd6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e87f0dd6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5e87f0dd6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5e87f0dd6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5e87f0dd6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ff3df8f5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5ff3df8f5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e87f0dd6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5e87f0dd6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e87f0dd6c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e87f0dd6c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ff3df8f5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5ff3df8f5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e87f0dd6c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5e87f0dd6c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e87f0dd6c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5e87f0dd6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e87f0dd6c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5e87f0dd6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c36a94a25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c36a94a25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e87f0dd6c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5e87f0dd6c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5e87f0dd6c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5e87f0dd6c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5e87f0dd6c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5e87f0dd6c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e87f0dd6c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5e87f0dd6c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5e87f0dd6c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5e87f0dd6c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5e87f0dd6c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5e87f0dd6c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e87f0dd6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e87f0dd6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5e87f0dd6c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5e87f0dd6c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5e87f0dd6c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5e87f0dd6c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5e87f0dd6c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5e87f0dd6c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c36a94a2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c36a94a2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5e87f0dd6c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5e87f0dd6c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5e87f0dd6c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5e87f0dd6c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5ff3df8f5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5ff3df8f5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5e87f0dd6c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5e87f0dd6c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5e87f0dd6c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5e87f0dd6c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5ff3df8f5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5ff3df8f5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5e87f0dd6c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5e87f0dd6c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5e87f0dd6c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5e87f0dd6c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5e87f0dd6c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5e87f0dd6c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5e87f0dd6c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5e87f0dd6c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ff3df8f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ff3df8f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5e87f0dd6c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5e87f0dd6c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5e87f0dd6c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5e87f0dd6c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5e87f0dd6c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5e87f0dd6c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5e87f0dd6c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5e87f0dd6c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5e87f0dd6c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5e87f0dd6c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5e87f0dd6c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5e87f0dd6c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5e87f0dd6c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5e87f0dd6c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5e87f0dd6c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5e87f0dd6c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5e87f0dd6c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5e87f0dd6c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5e87f0dd6c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5e87f0dd6c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ff3df8f5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ff3df8f5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5e87f0dd6c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5e87f0dd6c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ff3df8f5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ff3df8f5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ff3df8f5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ff3df8f5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e87f0dd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e87f0dd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009800" y="1125575"/>
            <a:ext cx="5077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596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Nanum Pen Script"/>
              <a:buNone/>
              <a:defRPr sz="3200">
                <a:solidFill>
                  <a:srgbClr val="666666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2009800" y="1110675"/>
            <a:ext cx="5077500" cy="0"/>
          </a:xfrm>
          <a:prstGeom prst="straightConnector1">
            <a:avLst/>
          </a:prstGeom>
          <a:noFill/>
          <a:ln cap="flat" cmpd="sng" w="76200">
            <a:solidFill>
              <a:srgbClr val="45818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>
            <a:off x="2033250" y="3396675"/>
            <a:ext cx="5077500" cy="0"/>
          </a:xfrm>
          <a:prstGeom prst="straightConnector1">
            <a:avLst/>
          </a:prstGeom>
          <a:noFill/>
          <a:ln cap="flat" cmpd="sng" w="76200">
            <a:solidFill>
              <a:srgbClr val="45818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073000" y="1837900"/>
            <a:ext cx="4998000" cy="13356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Nanum Pen Script"/>
              <a:buNone/>
              <a:defRPr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Nanum Pen Script"/>
              <a:buNone/>
              <a:defRPr b="1" sz="5000"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Nanum Pen Script"/>
              <a:buChar char="●"/>
              <a:defRPr sz="3000"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Font typeface="Nanum Pen Script"/>
              <a:buChar char="○"/>
              <a:defRPr sz="2500">
                <a:latin typeface="Nanum Pen Script"/>
                <a:ea typeface="Nanum Pen Script"/>
                <a:cs typeface="Nanum Pen Script"/>
                <a:sym typeface="Nanum Pen Scrip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Nanum Pen Script"/>
              <a:buChar char="■"/>
              <a:defRPr>
                <a:latin typeface="Nanum Pen Script"/>
                <a:ea typeface="Nanum Pen Script"/>
                <a:cs typeface="Nanum Pen Script"/>
                <a:sym typeface="Nanum Pen Scrip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Nanum Pen Script"/>
              <a:buChar char="●"/>
              <a:defRPr>
                <a:latin typeface="Nanum Pen Script"/>
                <a:ea typeface="Nanum Pen Script"/>
                <a:cs typeface="Nanum Pen Script"/>
                <a:sym typeface="Nanum Pen Scrip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Nanum Pen Script"/>
              <a:buChar char="○"/>
              <a:defRPr>
                <a:latin typeface="Nanum Pen Script"/>
                <a:ea typeface="Nanum Pen Script"/>
                <a:cs typeface="Nanum Pen Script"/>
                <a:sym typeface="Nanum Pen Scrip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Nanum Pen Script"/>
              <a:buChar char="■"/>
              <a:defRPr>
                <a:latin typeface="Nanum Pen Script"/>
                <a:ea typeface="Nanum Pen Script"/>
                <a:cs typeface="Nanum Pen Script"/>
                <a:sym typeface="Nanum Pen Scrip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Nanum Pen Script"/>
              <a:buChar char="●"/>
              <a:defRPr>
                <a:latin typeface="Nanum Pen Script"/>
                <a:ea typeface="Nanum Pen Script"/>
                <a:cs typeface="Nanum Pen Script"/>
                <a:sym typeface="Nanum Pen Scrip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Nanum Pen Script"/>
              <a:buChar char="○"/>
              <a:defRPr>
                <a:latin typeface="Nanum Pen Script"/>
                <a:ea typeface="Nanum Pen Script"/>
                <a:cs typeface="Nanum Pen Script"/>
                <a:sym typeface="Nanum Pen Scrip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Nanum Pen Script"/>
              <a:buChar char="■"/>
              <a:defRPr>
                <a:latin typeface="Nanum Pen Script"/>
                <a:ea typeface="Nanum Pen Script"/>
                <a:cs typeface="Nanum Pen Script"/>
                <a:sym typeface="Nanum Pen Script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739775" y="1088050"/>
            <a:ext cx="978600" cy="0"/>
          </a:xfrm>
          <a:prstGeom prst="straightConnector1">
            <a:avLst/>
          </a:prstGeom>
          <a:noFill/>
          <a:ln cap="flat" cmpd="sng" w="38100">
            <a:solidFill>
              <a:srgbClr val="45818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641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4641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Nanum Pen Script"/>
              <a:buNone/>
              <a:defRPr b="1"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31" name="Google Shape;31;p6"/>
          <p:cNvCxnSpPr/>
          <p:nvPr/>
        </p:nvCxnSpPr>
        <p:spPr>
          <a:xfrm>
            <a:off x="525775" y="1197650"/>
            <a:ext cx="978600" cy="0"/>
          </a:xfrm>
          <a:prstGeom prst="straightConnector1">
            <a:avLst/>
          </a:prstGeom>
          <a:noFill/>
          <a:ln cap="flat" cmpd="sng" w="38100">
            <a:solidFill>
              <a:srgbClr val="45818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641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4000"/>
              <a:buFont typeface="Open Sans ExtraBold"/>
              <a:buNone/>
              <a:defRPr sz="4000">
                <a:solidFill>
                  <a:srgbClr val="45818E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SemiBold"/>
              <a:buChar char="●"/>
              <a:defRPr sz="1800">
                <a:solidFill>
                  <a:srgbClr val="434343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SemiBold"/>
              <a:buChar char="○"/>
              <a:defRPr>
                <a:solidFill>
                  <a:srgbClr val="434343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SemiBold"/>
              <a:buChar char="■"/>
              <a:defRPr>
                <a:solidFill>
                  <a:srgbClr val="434343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SemiBold"/>
              <a:buChar char="●"/>
              <a:defRPr>
                <a:solidFill>
                  <a:srgbClr val="434343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SemiBold"/>
              <a:buChar char="○"/>
              <a:defRPr>
                <a:solidFill>
                  <a:srgbClr val="434343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SemiBold"/>
              <a:buChar char="■"/>
              <a:defRPr>
                <a:solidFill>
                  <a:srgbClr val="434343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SemiBold"/>
              <a:buChar char="●"/>
              <a:defRPr>
                <a:solidFill>
                  <a:srgbClr val="434343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SemiBold"/>
              <a:buChar char="○"/>
              <a:defRPr>
                <a:solidFill>
                  <a:srgbClr val="434343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SemiBold"/>
              <a:buChar char="■"/>
              <a:defRPr>
                <a:solidFill>
                  <a:srgbClr val="434343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99college.or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de.visualstudio.com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alphr.com/vs-code-open-in-browser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daum.ne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.mozilla.org/ko/" TargetMode="External"/><Relationship Id="rId4" Type="http://schemas.openxmlformats.org/officeDocument/2006/relationships/hyperlink" Target="https://www.w3schools.com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www.w3.org/WAI/standards-guidelines/ko" TargetMode="External"/><Relationship Id="rId4" Type="http://schemas.openxmlformats.org/officeDocument/2006/relationships/hyperlink" Target="https://validator.w3.org/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99college.org/category/notification/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Today 일정</a:t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739775" y="1288850"/>
            <a:ext cx="7629300" cy="3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9:00 ~ 11:00 HTML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800"/>
              <a:t>11:00 ~ 12:00 과제 및 해설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800"/>
              <a:t>12:00 ~ 13:00 점심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800"/>
              <a:t>13:00 ~ 15:00 CSS 기초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800"/>
              <a:t>15:00 ~ 17:30 과제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800"/>
              <a:t>17:30 ~ 18:00 해설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언어의 역할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- 콘텐츠를 작성하는 역할(글씨, 이미지), 구조를 잡는 역할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css - html을 스타일링 하는 역할, 디자인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javascript - 사용자와 인터랙션 기능을 구현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https://99college.org</a:t>
            </a: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2073000" y="1837900"/>
            <a:ext cx="4998000" cy="13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문서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시작과 끝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25" y="1429075"/>
            <a:ext cx="8225750" cy="314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/>
          <p:nvPr/>
        </p:nvSpPr>
        <p:spPr>
          <a:xfrm>
            <a:off x="1085250" y="1765550"/>
            <a:ext cx="6973500" cy="451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1120600" y="4240575"/>
            <a:ext cx="2563800" cy="217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헤더와 본문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25" y="1429075"/>
            <a:ext cx="8225750" cy="314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/>
          <p:nvPr/>
        </p:nvSpPr>
        <p:spPr>
          <a:xfrm>
            <a:off x="1120600" y="2241200"/>
            <a:ext cx="6973500" cy="130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/>
          <p:nvPr/>
        </p:nvSpPr>
        <p:spPr>
          <a:xfrm>
            <a:off x="1120600" y="3595625"/>
            <a:ext cx="2563800" cy="620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HEAD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440875" y="135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2300"/>
              <a:t>html파일 안 컨텐츠에 대한 정보를 브라우저에게 알려주는 역할</a:t>
            </a:r>
            <a:endParaRPr b="1" sz="2300"/>
          </a:p>
        </p:txBody>
      </p:sp>
      <p:sp>
        <p:nvSpPr>
          <p:cNvPr id="146" name="Google Shape;146;p26"/>
          <p:cNvSpPr txBox="1"/>
          <p:nvPr/>
        </p:nvSpPr>
        <p:spPr>
          <a:xfrm>
            <a:off x="440875" y="1976913"/>
            <a:ext cx="30000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&lt;meta charset=”UTF-8”&gt;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440875" y="2571750"/>
            <a:ext cx="85206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html파일에 작성된 문자셋이 UTF-8로 작성된 것이라는 것을 알려주는 정보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000"/>
              <a:t>UTF-8로 작성됐다고 알려줘야 브라우저에서 한글을 제대로 표시함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BODY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브라우저에 표시되는 영역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400"/>
              <a:t>페이지안에 사용자가 보는 영역으로 페이지안의 콘텐츠를 작성하는 영역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2073000" y="1837900"/>
            <a:ext cx="4998000" cy="13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에디터 설치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VS CODE 설치 밋 실행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https://code.visualstudio.com/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본인의 운영체제에 맞는 버전 다운로드  후 설치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열기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739775" y="1288850"/>
            <a:ext cx="29847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sido 폴더 생성 후,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VS CODE 실행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[파일] - [폴더 열기]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625" y="1467475"/>
            <a:ext cx="5211100" cy="220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/>
          <p:nvPr/>
        </p:nvSpPr>
        <p:spPr>
          <a:xfrm>
            <a:off x="3861650" y="1644625"/>
            <a:ext cx="1419000" cy="190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HTML파일 만들기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739775" y="1288850"/>
            <a:ext cx="7629300" cy="1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[새 파일] 클릭 후에 1.html 입력 후 엔터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파일 더블 클릭 후에 html:5 입력하고 엔터(또는 클릭)</a:t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8550"/>
            <a:ext cx="4184899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7925" y="2861150"/>
            <a:ext cx="4585225" cy="20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2009800" y="1125575"/>
            <a:ext cx="5077500" cy="22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100">
                <a:latin typeface="Nanum Pen Script"/>
                <a:ea typeface="Nanum Pen Script"/>
                <a:cs typeface="Nanum Pen Script"/>
                <a:sym typeface="Nanum Pen Script"/>
              </a:rPr>
              <a:t>HTML, CSS(1)</a:t>
            </a:r>
            <a:endParaRPr b="1" sz="6100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596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구구컬리지 켄타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hello world 작성과 브라우저에서 체크</a:t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25" y="2120275"/>
            <a:ext cx="8225750" cy="245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2"/>
          <p:cNvSpPr txBox="1"/>
          <p:nvPr/>
        </p:nvSpPr>
        <p:spPr>
          <a:xfrm>
            <a:off x="386975" y="1435025"/>
            <a:ext cx="82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 ExtraBold"/>
                <a:ea typeface="Open Sans ExtraBold"/>
                <a:cs typeface="Open Sans ExtraBold"/>
                <a:sym typeface="Open Sans ExtraBold"/>
              </a:rPr>
              <a:t>오른쪽 마우스 버튼 -&gt; open in default browser 또는 alt + b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VSCODE 확장 설치하기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open in browser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https://www.alphr.com/vs-code-open-in-browser/</a:t>
            </a: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VSCODe 설치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sido 폴더를 만들고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1.html 파일을 생성하고 body안에 &lt;p&gt;hello world&lt;/p&gt;를 작성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브라우저로 확인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2073000" y="1837900"/>
            <a:ext cx="4998000" cy="13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문법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문법</a:t>
            </a:r>
            <a:endParaRPr/>
          </a:p>
        </p:txBody>
      </p:sp>
      <p:sp>
        <p:nvSpPr>
          <p:cNvPr id="210" name="Google Shape;210;p36"/>
          <p:cNvSpPr txBox="1"/>
          <p:nvPr/>
        </p:nvSpPr>
        <p:spPr>
          <a:xfrm>
            <a:off x="891000" y="1365600"/>
            <a:ext cx="73620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&lt;태그이름</a:t>
            </a:r>
            <a:r>
              <a:rPr b="1" lang="ko" sz="24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24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세부속성</a:t>
            </a:r>
            <a:r>
              <a:rPr b="1" lang="ko" sz="2400"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r>
              <a:rPr b="1" lang="ko" sz="24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"속성값"</a:t>
            </a:r>
            <a:r>
              <a:rPr b="1" lang="ko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b="1" lang="ko" sz="2400">
                <a:latin typeface="Malgun Gothic"/>
                <a:ea typeface="Malgun Gothic"/>
                <a:cs typeface="Malgun Gothic"/>
                <a:sym typeface="Malgun Gothic"/>
              </a:rPr>
              <a:t>콘텐츠</a:t>
            </a:r>
            <a:r>
              <a:rPr b="1" lang="ko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&lt;/태그이름&gt;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36"/>
          <p:cNvSpPr txBox="1"/>
          <p:nvPr/>
        </p:nvSpPr>
        <p:spPr>
          <a:xfrm>
            <a:off x="949950" y="2050050"/>
            <a:ext cx="27219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&lt;h1&gt;</a:t>
            </a:r>
            <a:r>
              <a:rPr b="1" lang="ko" sz="2400">
                <a:latin typeface="Malgun Gothic"/>
                <a:ea typeface="Malgun Gothic"/>
                <a:cs typeface="Malgun Gothic"/>
                <a:sym typeface="Malgun Gothic"/>
              </a:rPr>
              <a:t>hello</a:t>
            </a:r>
            <a:r>
              <a:rPr b="1" lang="ko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&lt;/h1&gt;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36"/>
          <p:cNvSpPr txBox="1"/>
          <p:nvPr/>
        </p:nvSpPr>
        <p:spPr>
          <a:xfrm>
            <a:off x="1013050" y="2525100"/>
            <a:ext cx="24183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&lt;p&gt;</a:t>
            </a:r>
            <a:r>
              <a:rPr b="1" lang="ko" sz="2400">
                <a:latin typeface="Malgun Gothic"/>
                <a:ea typeface="Malgun Gothic"/>
                <a:cs typeface="Malgun Gothic"/>
                <a:sym typeface="Malgun Gothic"/>
              </a:rPr>
              <a:t>world</a:t>
            </a:r>
            <a:r>
              <a:rPr b="1" lang="ko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&lt;/p&gt;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36"/>
          <p:cNvSpPr txBox="1"/>
          <p:nvPr/>
        </p:nvSpPr>
        <p:spPr>
          <a:xfrm>
            <a:off x="1045300" y="3099450"/>
            <a:ext cx="69405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&lt;a </a:t>
            </a:r>
            <a:r>
              <a:rPr b="1" lang="ko" sz="24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href=”http://www.daum.net”</a:t>
            </a:r>
            <a:r>
              <a:rPr b="1" lang="ko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b="1" lang="ko" sz="2400">
                <a:latin typeface="Malgun Gothic"/>
                <a:ea typeface="Malgun Gothic"/>
                <a:cs typeface="Malgun Gothic"/>
                <a:sym typeface="Malgun Gothic"/>
              </a:rPr>
              <a:t>DAUM</a:t>
            </a:r>
            <a:r>
              <a:rPr b="1" lang="ko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&lt;/a&gt;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중요 포인트</a:t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열면 닫아야 한다 </a:t>
            </a:r>
            <a:r>
              <a:rPr b="1" lang="ko"/>
              <a:t>&lt;h1&gt;</a:t>
            </a:r>
            <a:r>
              <a:rPr lang="ko"/>
              <a:t>hello</a:t>
            </a:r>
            <a:r>
              <a:rPr b="1" lang="ko"/>
              <a:t>&lt;/h1&gt;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중첩해서 사용할 수 있다 </a:t>
            </a:r>
            <a:r>
              <a:rPr lang="ko">
                <a:solidFill>
                  <a:srgbClr val="0000FF"/>
                </a:solidFill>
              </a:rPr>
              <a:t>&lt;div&gt;</a:t>
            </a:r>
            <a:r>
              <a:rPr lang="ko">
                <a:highlight>
                  <a:srgbClr val="76A5AF"/>
                </a:highlight>
              </a:rPr>
              <a:t>&lt;p&gt;hello&lt;/p&gt;</a:t>
            </a:r>
            <a:r>
              <a:rPr lang="ko">
                <a:solidFill>
                  <a:srgbClr val="0000FF"/>
                </a:solidFill>
              </a:rPr>
              <a:t>&lt;/div&gt;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rgbClr val="262626"/>
                </a:solidFill>
              </a:rPr>
              <a:t>예외, 안닫히는 것도 있다 - &lt;img src=””&gt;</a:t>
            </a:r>
            <a:endParaRPr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2073000" y="1837900"/>
            <a:ext cx="4998000" cy="13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주요 요소들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 h1 - h6</a:t>
            </a:r>
            <a:endParaRPr/>
          </a:p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&lt;h1&gt;hello&lt;/h1&gt;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&lt;h2&gt;hello&lt;/h2&gt;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&lt;h3&gt;hello&lt;/h3&gt;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문단 p</a:t>
            </a:r>
            <a:endParaRPr/>
          </a:p>
        </p:txBody>
      </p:sp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&lt;p&gt;hello world&lt;/p&gt;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&lt;p&gt;hello &lt;strong&gt;world&lt;/strong&gt;&lt;/p&gt;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앵커 a</a:t>
            </a:r>
            <a:endParaRPr/>
          </a:p>
        </p:txBody>
      </p:sp>
      <p:sp>
        <p:nvSpPr>
          <p:cNvPr id="242" name="Google Shape;242;p41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&lt;a href=”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http://daum.net</a:t>
            </a:r>
            <a:r>
              <a:rPr lang="ko"/>
              <a:t>”&gt;다음&lt;/a&gt;</a:t>
            </a:r>
            <a:endParaRPr/>
          </a:p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주요속성</a:t>
            </a:r>
            <a:endParaRPr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ko"/>
              <a:t>href : 클릭하면 이동할 주소URL</a:t>
            </a:r>
            <a:endParaRPr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ko"/>
              <a:t>target : 새로운 탭에서 열릴지 여부를 설정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target=”_blank” 새로운 탭에서 열림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739775" y="1288850"/>
            <a:ext cx="7629300" cy="3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동작방식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HTML 파일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HTML 구성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HTML 문법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HTML 주요 태그들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HTML 태그 분류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HTML 시맨틱 요소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웹표준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 img</a:t>
            </a:r>
            <a:endParaRPr/>
          </a:p>
        </p:txBody>
      </p:sp>
      <p:sp>
        <p:nvSpPr>
          <p:cNvPr id="248" name="Google Shape;248;p42"/>
          <p:cNvSpPr txBox="1"/>
          <p:nvPr>
            <p:ph idx="1" type="body"/>
          </p:nvPr>
        </p:nvSpPr>
        <p:spPr>
          <a:xfrm>
            <a:off x="739775" y="1288850"/>
            <a:ext cx="7629300" cy="3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이미지를 표시하는 요소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&lt;img src=”logo.png”&gt;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닫는 태그 없음</a:t>
            </a:r>
            <a:endParaRPr/>
          </a:p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주요 속성</a:t>
            </a:r>
            <a:endParaRPr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ko"/>
              <a:t>src=”파일주소”</a:t>
            </a:r>
            <a:endParaRPr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ko"/>
              <a:t>width, height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리스트 표현 ul, ol, li</a:t>
            </a:r>
            <a:endParaRPr/>
          </a:p>
        </p:txBody>
      </p:sp>
      <p:pic>
        <p:nvPicPr>
          <p:cNvPr id="254" name="Google Shape;2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100" y="1872325"/>
            <a:ext cx="2559275" cy="18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225" y="1872325"/>
            <a:ext cx="3015340" cy="18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663575" y="140225"/>
            <a:ext cx="78918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400"/>
              <a:t>표 table, thead, tbody, tfoot, tr, th, td</a:t>
            </a:r>
            <a:endParaRPr sz="4400"/>
          </a:p>
        </p:txBody>
      </p:sp>
      <p:sp>
        <p:nvSpPr>
          <p:cNvPr id="261" name="Google Shape;261;p44"/>
          <p:cNvSpPr txBox="1"/>
          <p:nvPr>
            <p:ph idx="1" type="body"/>
          </p:nvPr>
        </p:nvSpPr>
        <p:spPr>
          <a:xfrm>
            <a:off x="739775" y="1288850"/>
            <a:ext cx="76293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/>
              <a:t>표를 표시하는 요소</a:t>
            </a:r>
            <a:endParaRPr sz="23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62" name="Google Shape;2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400" y="1990775"/>
            <a:ext cx="4943475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4"/>
          <p:cNvSpPr/>
          <p:nvPr/>
        </p:nvSpPr>
        <p:spPr>
          <a:xfrm>
            <a:off x="2427425" y="2198025"/>
            <a:ext cx="2057400" cy="108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4"/>
          <p:cNvSpPr/>
          <p:nvPr/>
        </p:nvSpPr>
        <p:spPr>
          <a:xfrm>
            <a:off x="2427425" y="3278625"/>
            <a:ext cx="2057400" cy="108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form</a:t>
            </a:r>
            <a:endParaRPr/>
          </a:p>
        </p:txBody>
      </p:sp>
      <p:sp>
        <p:nvSpPr>
          <p:cNvPr id="270" name="Google Shape;270;p45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백엔드, 서버로 데이터를 보낼 때 사용하는 요소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사용자의 입력을 받는 요소와 함께 쓰임(input, label)</a:t>
            </a:r>
            <a:endParaRPr/>
          </a:p>
        </p:txBody>
      </p:sp>
      <p:pic>
        <p:nvPicPr>
          <p:cNvPr id="271" name="Google Shape;27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63" y="2769413"/>
            <a:ext cx="38576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5"/>
          <p:cNvSpPr/>
          <p:nvPr/>
        </p:nvSpPr>
        <p:spPr>
          <a:xfrm>
            <a:off x="954700" y="3004700"/>
            <a:ext cx="2656800" cy="1628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input</a:t>
            </a:r>
            <a:endParaRPr/>
          </a:p>
        </p:txBody>
      </p:sp>
      <p:sp>
        <p:nvSpPr>
          <p:cNvPr id="278" name="Google Shape;278;p46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사용자의 입력을 받는 요소</a:t>
            </a:r>
            <a:endParaRPr/>
          </a:p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주요속성: type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email, date, text, password</a:t>
            </a:r>
            <a:endParaRPr/>
          </a:p>
        </p:txBody>
      </p:sp>
      <p:pic>
        <p:nvPicPr>
          <p:cNvPr id="279" name="Google Shape;2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588" y="1288838"/>
            <a:ext cx="38576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6"/>
          <p:cNvSpPr/>
          <p:nvPr/>
        </p:nvSpPr>
        <p:spPr>
          <a:xfrm>
            <a:off x="5404725" y="1524125"/>
            <a:ext cx="2656800" cy="1628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매뉴얼을 보면서 사용할 줄 알아야</a:t>
            </a:r>
            <a:endParaRPr/>
          </a:p>
        </p:txBody>
      </p:sp>
      <p:sp>
        <p:nvSpPr>
          <p:cNvPr id="286" name="Google Shape;286;p47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https://developer.mozilla.org/ko/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https://www.w3schools.com/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모든 요소를 외울 수 없고 그때 그때 매뉴얼을 보면서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사용방법을 익힐줄 아는 게 중요!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2073000" y="1837900"/>
            <a:ext cx="4998000" cy="13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QUIZ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???에 들어갈 단어</a:t>
            </a:r>
            <a:endParaRPr/>
          </a:p>
        </p:txBody>
      </p:sp>
      <p:sp>
        <p:nvSpPr>
          <p:cNvPr id="297" name="Google Shape;297;p49"/>
          <p:cNvSpPr txBox="1"/>
          <p:nvPr/>
        </p:nvSpPr>
        <p:spPr>
          <a:xfrm>
            <a:off x="663575" y="1480150"/>
            <a:ext cx="7977900" cy="29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ko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ko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ko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ko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ko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lang="ko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ko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ko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ko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ko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ko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"viewport"</a:t>
            </a:r>
            <a:r>
              <a:rPr lang="ko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ko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"width=device-width, initial-scale=1.0"</a:t>
            </a:r>
            <a:r>
              <a:rPr lang="ko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ko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ko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ko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ko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ko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ko" sz="1250">
                <a:solidFill>
                  <a:srgbClr val="FFFF0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&lt;?????&gt;</a:t>
            </a:r>
            <a:endParaRPr sz="1250">
              <a:solidFill>
                <a:srgbClr val="FFFF0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ko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ko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틀린 곳을 찾고 고치세요</a:t>
            </a:r>
            <a:endParaRPr/>
          </a:p>
        </p:txBody>
      </p:sp>
      <p:sp>
        <p:nvSpPr>
          <p:cNvPr id="303" name="Google Shape;303;p50"/>
          <p:cNvSpPr txBox="1"/>
          <p:nvPr/>
        </p:nvSpPr>
        <p:spPr>
          <a:xfrm>
            <a:off x="592075" y="1428350"/>
            <a:ext cx="7400700" cy="28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"viewport"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"width=device-width, initial-scale=1.0"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안녕하세요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틀린 곳을 찾고 고치세요</a:t>
            </a:r>
            <a:endParaRPr/>
          </a:p>
        </p:txBody>
      </p:sp>
      <p:sp>
        <p:nvSpPr>
          <p:cNvPr id="309" name="Google Shape;309;p51"/>
          <p:cNvSpPr txBox="1"/>
          <p:nvPr/>
        </p:nvSpPr>
        <p:spPr>
          <a:xfrm>
            <a:off x="747475" y="1568950"/>
            <a:ext cx="7289700" cy="23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"viewport"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"width=device-width, initial-scale=1.0"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안녕하세요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073000" y="1837900"/>
            <a:ext cx="4998000" cy="13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동작방식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틀린 곳을 찾고 고치세요</a:t>
            </a:r>
            <a:endParaRPr/>
          </a:p>
        </p:txBody>
      </p:sp>
      <p:sp>
        <p:nvSpPr>
          <p:cNvPr id="315" name="Google Shape;315;p52"/>
          <p:cNvSpPr txBox="1"/>
          <p:nvPr/>
        </p:nvSpPr>
        <p:spPr>
          <a:xfrm>
            <a:off x="599475" y="1583750"/>
            <a:ext cx="7563600" cy="2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"viewport"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"width=device-width, initial-scale=1.0"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3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틀린 곳을 찾고 고치세요</a:t>
            </a:r>
            <a:endParaRPr/>
          </a:p>
        </p:txBody>
      </p:sp>
      <p:sp>
        <p:nvSpPr>
          <p:cNvPr id="321" name="Google Shape;321;p53"/>
          <p:cNvSpPr txBox="1"/>
          <p:nvPr/>
        </p:nvSpPr>
        <p:spPr>
          <a:xfrm>
            <a:off x="629050" y="1480150"/>
            <a:ext cx="7422900" cy="28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"viewport"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"width=device-width, initial-scale=1.0"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http://www.daum.net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다음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ko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4"/>
          <p:cNvSpPr txBox="1"/>
          <p:nvPr>
            <p:ph type="title"/>
          </p:nvPr>
        </p:nvSpPr>
        <p:spPr>
          <a:xfrm>
            <a:off x="2073000" y="1837900"/>
            <a:ext cx="4998000" cy="13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시맨틱 요소들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시맨틱 요소들</a:t>
            </a:r>
            <a:endParaRPr/>
          </a:p>
        </p:txBody>
      </p:sp>
      <p:sp>
        <p:nvSpPr>
          <p:cNvPr id="332" name="Google Shape;332;p55"/>
          <p:cNvSpPr txBox="1"/>
          <p:nvPr>
            <p:ph idx="1" type="body"/>
          </p:nvPr>
        </p:nvSpPr>
        <p:spPr>
          <a:xfrm>
            <a:off x="739775" y="1288850"/>
            <a:ext cx="7629300" cy="3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콘텐츠의 스타일에 변형을 주지 않고 의미를 담는 요소들, SEO(검색엔진최적화)에 영향을 미침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&lt;div&gt;, &lt;nav&gt;, &lt;section&gt;, &lt;article&gt;, &lt;header&gt;, &lt;footer&gt;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&lt;main&gt;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시맨틱 요소들</a:t>
            </a:r>
            <a:endParaRPr/>
          </a:p>
        </p:txBody>
      </p:sp>
      <p:pic>
        <p:nvPicPr>
          <p:cNvPr id="338" name="Google Shape;33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850" y="1258125"/>
            <a:ext cx="7240925" cy="357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6"/>
          <p:cNvSpPr/>
          <p:nvPr/>
        </p:nvSpPr>
        <p:spPr>
          <a:xfrm>
            <a:off x="1080500" y="1480150"/>
            <a:ext cx="3049200" cy="122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6"/>
          <p:cNvSpPr/>
          <p:nvPr/>
        </p:nvSpPr>
        <p:spPr>
          <a:xfrm>
            <a:off x="1080500" y="2708650"/>
            <a:ext cx="4877100" cy="1938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6"/>
          <p:cNvSpPr/>
          <p:nvPr/>
        </p:nvSpPr>
        <p:spPr>
          <a:xfrm>
            <a:off x="1506725" y="2846250"/>
            <a:ext cx="3659100" cy="85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7"/>
          <p:cNvSpPr txBox="1"/>
          <p:nvPr>
            <p:ph type="title"/>
          </p:nvPr>
        </p:nvSpPr>
        <p:spPr>
          <a:xfrm>
            <a:off x="2073000" y="1837900"/>
            <a:ext cx="4998000" cy="13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웹표준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8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표준</a:t>
            </a:r>
            <a:endParaRPr/>
          </a:p>
        </p:txBody>
      </p:sp>
      <p:sp>
        <p:nvSpPr>
          <p:cNvPr id="352" name="Google Shape;352;p58"/>
          <p:cNvSpPr txBox="1"/>
          <p:nvPr>
            <p:ph idx="1" type="body"/>
          </p:nvPr>
        </p:nvSpPr>
        <p:spPr>
          <a:xfrm>
            <a:off x="739775" y="1288850"/>
            <a:ext cx="7629300" cy="3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페이지를 요소를 이용해서 작성할 때 지켜야 하는 표준으로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웹 표준을 잘 지켜서 작성할 수록 SEO가 잘 됨, 시맨틱 요소 적극 사용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https://www.w3.org/WAI/standards-guidelines/ko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https://validator.w3.org/</a:t>
            </a:r>
            <a:r>
              <a:rPr lang="ko"/>
              <a:t> (웹표준 검사 서비스)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/>
          <p:nvPr>
            <p:ph type="title"/>
          </p:nvPr>
        </p:nvSpPr>
        <p:spPr>
          <a:xfrm>
            <a:off x="2073000" y="1837900"/>
            <a:ext cx="4998000" cy="13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TIP 또는 디버그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0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개발자 도구</a:t>
            </a:r>
            <a:endParaRPr/>
          </a:p>
        </p:txBody>
      </p:sp>
      <p:sp>
        <p:nvSpPr>
          <p:cNvPr id="363" name="Google Shape;363;p60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브라우저의 개발자도구를 사용하면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다른 사이트의 HTML구조, 소스를 확인가능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디버그할 때도 개발자도구를 자주 사용함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크롬 - F12 또는 오른쪽 마우스 버튼, [검사]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1"/>
          <p:cNvSpPr txBox="1"/>
          <p:nvPr>
            <p:ph type="title"/>
          </p:nvPr>
        </p:nvSpPr>
        <p:spPr>
          <a:xfrm>
            <a:off x="2073000" y="1837900"/>
            <a:ext cx="4998000" cy="13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과제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동작방식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754875" y="1837250"/>
            <a:ext cx="2672100" cy="1076100"/>
          </a:xfrm>
          <a:prstGeom prst="roundRect">
            <a:avLst>
              <a:gd fmla="val 16667" name="adj"/>
            </a:avLst>
          </a:prstGeom>
          <a:solidFill>
            <a:srgbClr val="E7E6E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클라이언트</a:t>
            </a:r>
            <a:endParaRPr sz="2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262626"/>
                </a:solidFill>
              </a:rPr>
              <a:t>(브라우저)</a:t>
            </a:r>
            <a:endParaRPr sz="2200">
              <a:solidFill>
                <a:srgbClr val="262626"/>
              </a:solidFill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5313351" y="1859900"/>
            <a:ext cx="2672100" cy="1030800"/>
          </a:xfrm>
          <a:prstGeom prst="roundRect">
            <a:avLst>
              <a:gd fmla="val 16667" name="adj"/>
            </a:avLst>
          </a:prstGeom>
          <a:solidFill>
            <a:srgbClr val="E7E6E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서버</a:t>
            </a:r>
            <a:endParaRPr sz="2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17"/>
          <p:cNvCxnSpPr/>
          <p:nvPr/>
        </p:nvCxnSpPr>
        <p:spPr>
          <a:xfrm>
            <a:off x="3678217" y="2106031"/>
            <a:ext cx="1287300" cy="0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5" name="Google Shape;85;p17"/>
          <p:cNvCxnSpPr/>
          <p:nvPr/>
        </p:nvCxnSpPr>
        <p:spPr>
          <a:xfrm rot="10800000">
            <a:off x="3623007" y="2735762"/>
            <a:ext cx="1287300" cy="0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6" name="Google Shape;86;p17"/>
          <p:cNvSpPr txBox="1"/>
          <p:nvPr/>
        </p:nvSpPr>
        <p:spPr>
          <a:xfrm>
            <a:off x="3876191" y="1512150"/>
            <a:ext cx="103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요청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839166" y="2986110"/>
            <a:ext cx="103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응답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3849364" y="3497650"/>
            <a:ext cx="945000" cy="1175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페이지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2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quiz_1.html문서를 열어 아래와 같이 만드세요</a:t>
            </a:r>
            <a:endParaRPr/>
          </a:p>
        </p:txBody>
      </p:sp>
      <p:pic>
        <p:nvPicPr>
          <p:cNvPr id="374" name="Google Shape;37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75" y="1400400"/>
            <a:ext cx="6592124" cy="34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3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quiz_3.html문서를 열어 아래와 같이 만드세요.</a:t>
            </a:r>
            <a:endParaRPr b="0" sz="20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380" name="Google Shape;38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75" y="1901975"/>
            <a:ext cx="7538002" cy="3044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63"/>
          <p:cNvSpPr txBox="1"/>
          <p:nvPr/>
        </p:nvSpPr>
        <p:spPr>
          <a:xfrm>
            <a:off x="688275" y="1258125"/>
            <a:ext cx="73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 SemiBold"/>
                <a:ea typeface="Open Sans SemiBold"/>
                <a:cs typeface="Open Sans SemiBold"/>
                <a:sym typeface="Open Sans SemiBold"/>
              </a:rPr>
              <a:t>h1, h2, p, hr, ul, ol, li, h3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4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quiz_4.html문서를 열어 아래와 같이 만드세요.</a:t>
            </a:r>
            <a:endParaRPr b="0" sz="20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387" name="Google Shape;38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475" y="1445775"/>
            <a:ext cx="3257099" cy="329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5"/>
          <p:cNvSpPr txBox="1"/>
          <p:nvPr>
            <p:ph type="title"/>
          </p:nvPr>
        </p:nvSpPr>
        <p:spPr>
          <a:xfrm>
            <a:off x="663575" y="140225"/>
            <a:ext cx="75069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quiz_5.html 열어 아래와 같이 만드세요</a:t>
            </a:r>
            <a:endParaRPr/>
          </a:p>
        </p:txBody>
      </p:sp>
      <p:pic>
        <p:nvPicPr>
          <p:cNvPr id="393" name="Google Shape;39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176" y="1413550"/>
            <a:ext cx="3935474" cy="331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6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quiz_6.html 문서를 열어 아래와 같이</a:t>
            </a:r>
            <a:endParaRPr/>
          </a:p>
        </p:txBody>
      </p:sp>
      <p:sp>
        <p:nvSpPr>
          <p:cNvPr id="399" name="Google Shape;399;p66"/>
          <p:cNvSpPr txBox="1"/>
          <p:nvPr>
            <p:ph idx="1" type="body"/>
          </p:nvPr>
        </p:nvSpPr>
        <p:spPr>
          <a:xfrm>
            <a:off x="739775" y="1288850"/>
            <a:ext cx="76293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네이버, 다음, 구글을 클릭하면 해당 사이트로 이동</a:t>
            </a:r>
            <a:endParaRPr/>
          </a:p>
        </p:txBody>
      </p:sp>
      <p:pic>
        <p:nvPicPr>
          <p:cNvPr id="400" name="Google Shape;40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475" y="1960375"/>
            <a:ext cx="5982399" cy="26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7"/>
          <p:cNvSpPr txBox="1"/>
          <p:nvPr>
            <p:ph type="title"/>
          </p:nvPr>
        </p:nvSpPr>
        <p:spPr>
          <a:xfrm>
            <a:off x="663575" y="140225"/>
            <a:ext cx="81951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quiz_7.html 문서를 열어 아래와 같이 만드세요</a:t>
            </a:r>
            <a:endParaRPr/>
          </a:p>
        </p:txBody>
      </p:sp>
      <p:sp>
        <p:nvSpPr>
          <p:cNvPr id="406" name="Google Shape;406;p67"/>
          <p:cNvSpPr txBox="1"/>
          <p:nvPr>
            <p:ph idx="1" type="body"/>
          </p:nvPr>
        </p:nvSpPr>
        <p:spPr>
          <a:xfrm>
            <a:off x="739775" y="1288850"/>
            <a:ext cx="76293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구글 클릭 시에 새 창에서 보이게 하세요</a:t>
            </a:r>
            <a:endParaRPr/>
          </a:p>
        </p:txBody>
      </p:sp>
      <p:pic>
        <p:nvPicPr>
          <p:cNvPr id="407" name="Google Shape;40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75" y="2039450"/>
            <a:ext cx="8328025" cy="28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8"/>
          <p:cNvSpPr txBox="1"/>
          <p:nvPr>
            <p:ph type="title"/>
          </p:nvPr>
        </p:nvSpPr>
        <p:spPr>
          <a:xfrm>
            <a:off x="663575" y="140225"/>
            <a:ext cx="81951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quiz_10.html 문서를 열어 아래와 같이 만드세요</a:t>
            </a:r>
            <a:endParaRPr/>
          </a:p>
        </p:txBody>
      </p:sp>
      <p:pic>
        <p:nvPicPr>
          <p:cNvPr id="413" name="Google Shape;41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75" y="1487525"/>
            <a:ext cx="6081649" cy="339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9"/>
          <p:cNvSpPr txBox="1"/>
          <p:nvPr>
            <p:ph type="title"/>
          </p:nvPr>
        </p:nvSpPr>
        <p:spPr>
          <a:xfrm>
            <a:off x="663575" y="140225"/>
            <a:ext cx="81951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quiz_11.html 문서를 열어 아래와 같이 만드세요</a:t>
            </a:r>
            <a:endParaRPr/>
          </a:p>
        </p:txBody>
      </p:sp>
      <p:sp>
        <p:nvSpPr>
          <p:cNvPr id="419" name="Google Shape;419;p69"/>
          <p:cNvSpPr txBox="1"/>
          <p:nvPr/>
        </p:nvSpPr>
        <p:spPr>
          <a:xfrm>
            <a:off x="799275" y="13839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 SemiBold"/>
                <a:ea typeface="Open Sans SemiBold"/>
                <a:cs typeface="Open Sans SemiBold"/>
                <a:sym typeface="Open Sans SemiBold"/>
              </a:rPr>
              <a:t>logo.png 이미지 파일을 이용하세요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420" name="Google Shape;42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450" y="1906900"/>
            <a:ext cx="4286673" cy="30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0"/>
          <p:cNvSpPr txBox="1"/>
          <p:nvPr>
            <p:ph type="title"/>
          </p:nvPr>
        </p:nvSpPr>
        <p:spPr>
          <a:xfrm>
            <a:off x="663575" y="140225"/>
            <a:ext cx="81951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100"/>
              <a:t>quiz_14.html 문서를 열어 아래와 같이 만드세요</a:t>
            </a:r>
            <a:endParaRPr sz="4100"/>
          </a:p>
        </p:txBody>
      </p:sp>
      <p:sp>
        <p:nvSpPr>
          <p:cNvPr id="426" name="Google Shape;426;p70"/>
          <p:cNvSpPr txBox="1"/>
          <p:nvPr/>
        </p:nvSpPr>
        <p:spPr>
          <a:xfrm>
            <a:off x="663575" y="13099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 SemiBold"/>
                <a:ea typeface="Open Sans SemiBold"/>
                <a:cs typeface="Open Sans SemiBold"/>
                <a:sym typeface="Open Sans SemiBold"/>
              </a:rPr>
              <a:t>그림 클릭하면 해당하는 사이트로 이동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427" name="Google Shape;42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76" y="1858100"/>
            <a:ext cx="2204450" cy="30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1"/>
          <p:cNvSpPr txBox="1"/>
          <p:nvPr>
            <p:ph type="title"/>
          </p:nvPr>
        </p:nvSpPr>
        <p:spPr>
          <a:xfrm>
            <a:off x="663575" y="140225"/>
            <a:ext cx="81951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100"/>
              <a:t>quiz_15.html 문서를 열어 아래와 같이 만드세요</a:t>
            </a:r>
            <a:endParaRPr sz="4100"/>
          </a:p>
        </p:txBody>
      </p:sp>
      <p:sp>
        <p:nvSpPr>
          <p:cNvPr id="433" name="Google Shape;433;p71"/>
          <p:cNvSpPr txBox="1"/>
          <p:nvPr/>
        </p:nvSpPr>
        <p:spPr>
          <a:xfrm>
            <a:off x="663575" y="1309925"/>
            <a:ext cx="68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 SemiBold"/>
                <a:ea typeface="Open Sans SemiBold"/>
                <a:cs typeface="Open Sans SemiBold"/>
                <a:sym typeface="Open Sans SemiBold"/>
              </a:rPr>
              <a:t>3행 2열 테이블을 만드세요. 테두리를 표시 하기 위해서는 &lt;table border=”1”&gt; 사용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434" name="Google Shape;43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225" y="2069750"/>
            <a:ext cx="39147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요청의 형태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739775" y="1288850"/>
            <a:ext cx="7629300" cy="3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클라이언트(브라우저)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주소창에 주소(URL)을 입력하고 엔터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https://99college.org/category/notification/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http(s)</a:t>
            </a:r>
            <a:r>
              <a:rPr lang="ko"/>
              <a:t> - 네트워크에서 데이터를 주고받을 때 사용하는 규약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99college.org</a:t>
            </a:r>
            <a:r>
              <a:rPr lang="ko"/>
              <a:t> - 주소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/>
              <a:t>/category/notification</a:t>
            </a:r>
            <a:r>
              <a:rPr lang="ko"/>
              <a:t> - 요청 내용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2"/>
          <p:cNvSpPr txBox="1"/>
          <p:nvPr>
            <p:ph type="title"/>
          </p:nvPr>
        </p:nvSpPr>
        <p:spPr>
          <a:xfrm>
            <a:off x="663575" y="140225"/>
            <a:ext cx="81951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100"/>
              <a:t>quiz_16.html 문서를 열어 아래와 같이 만드세요</a:t>
            </a:r>
            <a:endParaRPr sz="4100"/>
          </a:p>
        </p:txBody>
      </p:sp>
      <p:pic>
        <p:nvPicPr>
          <p:cNvPr id="440" name="Google Shape;44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850" y="1450550"/>
            <a:ext cx="4572000" cy="30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응답의 종류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739775" y="1288850"/>
            <a:ext cx="36636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HTML페이지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데이터(JSON)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375" y="1227625"/>
            <a:ext cx="3862576" cy="254024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2073000" y="1837900"/>
            <a:ext cx="4998000" cy="13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파일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HTML파일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html언어로 작성된 파일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확장자로 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HTML파일을 만들 때 사용하는 언어들</a:t>
            </a:r>
            <a:endParaRPr/>
          </a:p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html, css, javascript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