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7" r:id="rId2"/>
    <p:sldId id="342" r:id="rId3"/>
    <p:sldId id="291" r:id="rId4"/>
    <p:sldId id="292" r:id="rId5"/>
    <p:sldId id="304" r:id="rId6"/>
    <p:sldId id="307" r:id="rId7"/>
    <p:sldId id="311" r:id="rId8"/>
    <p:sldId id="309" r:id="rId9"/>
    <p:sldId id="312" r:id="rId10"/>
    <p:sldId id="319" r:id="rId11"/>
    <p:sldId id="331" r:id="rId12"/>
    <p:sldId id="332" r:id="rId13"/>
    <p:sldId id="336" r:id="rId14"/>
    <p:sldId id="339" r:id="rId15"/>
    <p:sldId id="340" r:id="rId16"/>
    <p:sldId id="343" r:id="rId17"/>
    <p:sldId id="341" r:id="rId18"/>
    <p:sldId id="294" r:id="rId19"/>
    <p:sldId id="296" r:id="rId20"/>
    <p:sldId id="295" r:id="rId21"/>
    <p:sldId id="297" r:id="rId22"/>
    <p:sldId id="298" r:id="rId23"/>
    <p:sldId id="299" r:id="rId24"/>
    <p:sldId id="300" r:id="rId25"/>
    <p:sldId id="303" r:id="rId26"/>
    <p:sldId id="30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A9A40-EEFA-4066-8447-A88F02728F9D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8FB8A-3F27-426D-9E68-D5FD70FEC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9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0C576-018F-4C6C-9AC3-96A6ACF08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64E528-63F3-4E64-84E6-5084F2A5B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DCA5D-F06B-447A-95F2-A9C605B9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31C6-AFCB-486C-B7BB-9C017D27ABA2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662F9-5163-4453-BF90-A866375E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BAB38-0FFF-4EF9-BAF1-16C23308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3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9B29F-608D-438B-9376-02C946C7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FE392-E99E-4649-9992-71633D33F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45E71-CC5E-4DA9-AA20-CB99F98E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D1D3-83C7-4CFC-8012-A55425CC7A80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F9FBC-87A8-4067-B447-EF08DC8C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D09E5-E388-480E-A52F-43B3B645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5BACA3-D26B-4007-A6D2-642C98D5F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2F7757-CA7B-42D4-9E07-1638D4EE9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2547C-0FCC-43D3-8378-A308049E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511-4309-42B0-8AC1-BE36F343812B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6E8D1-9807-4FBD-B08F-2F84C091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4EAD5-CC77-4097-91B2-2C88920A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4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7A5D8-4261-4556-A4D3-F1AFF1AD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B2F92-8506-46A7-A978-BCF9A33F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4"/>
            <a:ext cx="10515600" cy="483325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57930-329C-49C4-94A8-635D611E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4324"/>
            <a:ext cx="2743200" cy="365125"/>
          </a:xfrm>
        </p:spPr>
        <p:txBody>
          <a:bodyPr/>
          <a:lstStyle/>
          <a:p>
            <a:fld id="{971269EE-C3AD-458A-84A9-134AB2D3852D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4ED9F-D324-4766-8087-66277D3C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4324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35553-44D2-43A8-82E5-B0776986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4324"/>
            <a:ext cx="2743200" cy="365125"/>
          </a:xfrm>
        </p:spPr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251CA-BAE0-429E-81CB-05046038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4A95B-0644-45C4-A799-0151BCC8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03458-6494-46DD-84CE-E632F18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3E7-3486-4E78-BE2A-8831C717813A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49C40-83BF-4631-ABF4-32FD4511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F87BD-67ED-435B-8FE2-C7A21882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2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3580-82C9-4097-BAB8-0F5E73B9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023D3-7F0E-49F1-B872-BAA05083E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FB332-5ABD-4192-8376-98DB9C8AD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4EEA-81DE-48CC-96A1-F81F78C0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910B-CEFD-4896-8633-88A7C1CB45BA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5EC80-EAEA-4A80-84D7-CA710B09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7CD06-99B1-4FBB-802D-1C3ED06C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5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13CD1-5C8A-4B10-8159-CD481D07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0D794-7452-4D0B-9386-74C01D372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17609-BDB3-423C-8ED4-270C3D300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693D4-702E-4E9B-80D9-07E1E5C27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1885D-4576-45C3-926B-B0FCC9A5F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AAB5EF-1ADF-4194-8527-46F942FE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697D-369C-412F-8D31-334B6BF3FE85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BE96DB-B39C-48AC-8942-A1F369F9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633174-0879-4810-A762-D19A5146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9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A40A-DB74-42CA-A6C1-00B2107D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B2D6FA-8701-4545-BF30-4B8A161F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83C-F3E6-4BDF-B02E-A9280F0D9AA2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37603E-4DC7-402C-9A1B-C39D9AE9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81ED51-F879-4662-8C97-4341999A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9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B952F-977D-46BB-9BCF-71F1E7CA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470-51F0-4D00-8D50-83555BAD7F47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128CAC-584B-4962-AE68-34B0CF24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D1ADC-F215-42AF-B18E-E954F867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C23BE-AFF8-49FF-BFEE-F0D559EC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37D57-AE14-4D8A-AD24-9FB254FA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148C7E-0823-43E8-B121-FACCCF0E2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F91C4-A625-4648-A9AE-F592116D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AA7A-84EA-4391-B202-C1C748EA8B34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E48B9-E07D-4D23-ACCF-63DA9C8C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417D4-7F53-449A-9247-1DFEF8B3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7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8058F-1E51-4100-977A-D45B851E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681155-647E-43F1-891A-3A284D7E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49A85-82EF-49E4-B9BB-B47766709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4A568-A861-41BE-8671-B33DB252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1043-BF8E-4E80-9A51-57E92FCDF379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68D2A-8EF3-4C6C-A4C3-9AD567D9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7648F-3C2F-4240-85E0-AB90801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3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46F0EA-D7FD-4BB0-B484-AEE0482C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112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5DB5A-824A-474E-8B8B-65A8CD64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2229"/>
            <a:ext cx="10515600" cy="482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94817-2A42-4146-BD4B-F50F6F94D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25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FD67B073-B463-49F2-AF30-570C49E4B668}" type="datetime1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BAEC-74D9-46C9-B2E4-CC371697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25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B5C80-F6F2-4E60-A89F-A8B8627C7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25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C4A3536A-7F1C-4B4F-BDFB-CAA0263DF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8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ts val="600"/>
        </a:spcBef>
        <a:buNone/>
        <a:defRPr sz="40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FF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00B0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0070C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FFC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9%BC_%ED%94%BC%EC%96%B4%EC%8A%A8" TargetMode="External"/><Relationship Id="rId2" Type="http://schemas.openxmlformats.org/officeDocument/2006/relationships/hyperlink" Target="https://ko.wikipedia.org/wiki/%ED%94%84%EB%9E%9C%EC%8B%9C%EC%8A%A4_%EA%B3%A8%ED%84%B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hyperlink" Target="https://pytorch.org/docs/stable/nn.html#linea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E24F2-8354-4E2C-B384-884C99A2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466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err="1" smtClean="0"/>
              <a:t>장보충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선형회귀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solidFill>
                  <a:srgbClr val="FF3300"/>
                </a:solidFill>
              </a:rPr>
              <a:t>L</a:t>
            </a:r>
            <a:r>
              <a:rPr lang="en-US" altLang="ko-KR" dirty="0" smtClean="0">
                <a:solidFill>
                  <a:srgbClr val="FF3300"/>
                </a:solidFill>
              </a:rPr>
              <a:t>inear</a:t>
            </a:r>
            <a:r>
              <a:rPr lang="ko-KR" altLang="en-US" dirty="0" smtClean="0">
                <a:solidFill>
                  <a:srgbClr val="FF3300"/>
                </a:solidFill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</a:rPr>
              <a:t>Regression</a:t>
            </a:r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0E3DE-9555-4397-B380-6E7FF8C6D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3520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3.1 </a:t>
            </a:r>
            <a:r>
              <a:rPr lang="ko-KR" altLang="en-US" dirty="0" err="1"/>
              <a:t>선형회귀분석이란</a:t>
            </a:r>
            <a:r>
              <a:rPr lang="ko-KR" altLang="en-US" dirty="0"/>
              <a:t> 무엇인가</a:t>
            </a:r>
            <a:endParaRPr lang="en-US" altLang="ko-KR" dirty="0"/>
          </a:p>
          <a:p>
            <a:r>
              <a:rPr lang="en-US" altLang="ko-KR" dirty="0"/>
              <a:t>3.2 </a:t>
            </a:r>
            <a:r>
              <a:rPr lang="ko-KR" altLang="en-US" dirty="0"/>
              <a:t>손실 함수 및 </a:t>
            </a:r>
            <a:r>
              <a:rPr lang="ko-KR" altLang="en-US" dirty="0" err="1"/>
              <a:t>경사하강법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ko-KR" altLang="en-US" dirty="0"/>
              <a:t>파이토치에서의 </a:t>
            </a:r>
            <a:r>
              <a:rPr lang="ko-KR" altLang="en-US" dirty="0" err="1" smtClean="0"/>
              <a:t>경사하강법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Q1. </a:t>
            </a:r>
            <a:r>
              <a:rPr lang="ko-KR" altLang="en-US" dirty="0" err="1" smtClean="0">
                <a:solidFill>
                  <a:srgbClr val="0070C0"/>
                </a:solidFill>
              </a:rPr>
              <a:t>인공신경망</a:t>
            </a:r>
            <a:r>
              <a:rPr lang="en-US" altLang="ko-KR" dirty="0" smtClean="0">
                <a:solidFill>
                  <a:srgbClr val="0070C0"/>
                </a:solidFill>
              </a:rPr>
              <a:t>(ANN)</a:t>
            </a:r>
            <a:r>
              <a:rPr lang="ko-KR" altLang="en-US" dirty="0" smtClean="0">
                <a:solidFill>
                  <a:srgbClr val="0070C0"/>
                </a:solidFill>
              </a:rPr>
              <a:t>과 </a:t>
            </a:r>
            <a:r>
              <a:rPr lang="ko-KR" altLang="en-US" dirty="0" err="1" smtClean="0">
                <a:solidFill>
                  <a:srgbClr val="0070C0"/>
                </a:solidFill>
              </a:rPr>
              <a:t>선형회귀</a:t>
            </a:r>
            <a:r>
              <a:rPr lang="en-US" altLang="ko-KR" dirty="0" smtClean="0">
                <a:solidFill>
                  <a:srgbClr val="0070C0"/>
                </a:solidFill>
              </a:rPr>
              <a:t>(LR)</a:t>
            </a:r>
            <a:r>
              <a:rPr lang="ko-KR" altLang="en-US" dirty="0" smtClean="0">
                <a:solidFill>
                  <a:srgbClr val="0070C0"/>
                </a:solidFill>
              </a:rPr>
              <a:t>가 다른 점은 무엇인가요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Q2. ANN</a:t>
            </a:r>
            <a:r>
              <a:rPr lang="ko-KR" altLang="en-US" dirty="0" smtClean="0">
                <a:solidFill>
                  <a:srgbClr val="0070C0"/>
                </a:solidFill>
              </a:rPr>
              <a:t>과 </a:t>
            </a:r>
            <a:r>
              <a:rPr lang="en-US" altLang="ko-KR" dirty="0" smtClean="0">
                <a:solidFill>
                  <a:srgbClr val="0070C0"/>
                </a:solidFill>
              </a:rPr>
              <a:t>LR </a:t>
            </a:r>
            <a:r>
              <a:rPr lang="ko-KR" altLang="en-US" dirty="0" smtClean="0">
                <a:solidFill>
                  <a:srgbClr val="0070C0"/>
                </a:solidFill>
              </a:rPr>
              <a:t>모델의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입력 계층과 출력 계층 이외의 계층은 몇 개인가요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Q</a:t>
            </a:r>
            <a:r>
              <a:rPr lang="en-US" altLang="ko-KR" dirty="0" smtClean="0">
                <a:solidFill>
                  <a:srgbClr val="0070C0"/>
                </a:solidFill>
              </a:rPr>
              <a:t>3. ANN</a:t>
            </a:r>
            <a:r>
              <a:rPr lang="ko-KR" altLang="en-US" dirty="0" smtClean="0">
                <a:solidFill>
                  <a:srgbClr val="0070C0"/>
                </a:solidFill>
              </a:rPr>
              <a:t>과 </a:t>
            </a:r>
            <a:r>
              <a:rPr lang="en-US" altLang="ko-KR" dirty="0" smtClean="0">
                <a:solidFill>
                  <a:srgbClr val="0070C0"/>
                </a:solidFill>
              </a:rPr>
              <a:t>LR </a:t>
            </a:r>
            <a:r>
              <a:rPr lang="ko-KR" altLang="en-US" dirty="0" smtClean="0">
                <a:solidFill>
                  <a:srgbClr val="0070C0"/>
                </a:solidFill>
              </a:rPr>
              <a:t>모델에서는 모두 활성화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함수를 사용하나요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2683450"/>
            <a:ext cx="5486400" cy="3580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1" y="6040140"/>
            <a:ext cx="914399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오차가 최소가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되는 직선의 완성</a:t>
            </a:r>
            <a:endParaRPr lang="en-US" altLang="ko-KR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52" y="1397572"/>
            <a:ext cx="7524680" cy="1197658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234497"/>
            <a:ext cx="10515600" cy="11262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en-US" altLang="ko-KR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(Lab10) </a:t>
            </a:r>
            <a:r>
              <a:rPr lang="ko-KR" altLang="en-US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단순 선형회귀분석 예제</a:t>
            </a:r>
            <a:r>
              <a:rPr lang="en-US" altLang="ko-KR" smtClean="0">
                <a:latin typeface="a펜고딕L" panose="02020600000000000000" pitchFamily="18" charset="-127"/>
                <a:ea typeface="a펜고딕L" panose="02020600000000000000" pitchFamily="18" charset="-127"/>
              </a:rPr>
              <a:t>1</a:t>
            </a:r>
            <a:r>
              <a:rPr lang="ko-KR" altLang="en-US" smtClean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en-US" altLang="ko-KR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</a:t>
            </a:r>
            <a:r>
              <a:rPr lang="ko-KR" altLang="en-US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최소제곱법</a:t>
            </a:r>
            <a:r>
              <a:rPr lang="en-US" altLang="ko-KR" smtClean="0">
                <a:latin typeface="a펜고딕L" panose="02020600000000000000" pitchFamily="18" charset="-127"/>
                <a:ea typeface="a펜고딕L" panose="02020600000000000000" pitchFamily="18" charset="-127"/>
              </a:rPr>
              <a:t>) 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21" y="2343698"/>
            <a:ext cx="4763585" cy="3150318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90487"/>
            <a:ext cx="4972050" cy="6638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6998" y="5572125"/>
            <a:ext cx="198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plotting</a:t>
            </a:r>
            <a:r>
              <a:rPr lang="ko-KR" altLang="en-US" dirty="0" smtClean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 해보세요</a:t>
            </a:r>
            <a:r>
              <a:rPr lang="en-US" altLang="ko-KR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838200" y="234497"/>
            <a:ext cx="6429375" cy="11262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en-US" altLang="ko-KR" sz="3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(Lab10) </a:t>
            </a:r>
            <a:r>
              <a:rPr lang="ko-KR" altLang="en-US" sz="3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단순 선형회귀분석 예제</a:t>
            </a:r>
            <a:r>
              <a:rPr lang="en-US" altLang="ko-KR" sz="3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1</a:t>
            </a:r>
            <a:r>
              <a:rPr lang="ko-KR" altLang="en-US" sz="3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en-US" altLang="ko-KR" sz="3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</a:t>
            </a:r>
            <a:r>
              <a:rPr lang="ko-KR" altLang="en-US" sz="3600" dirty="0" err="1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최소제곱법</a:t>
            </a:r>
            <a:r>
              <a:rPr lang="en-US" altLang="ko-KR" sz="3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) </a:t>
            </a:r>
            <a:r>
              <a:rPr lang="ko-KR" altLang="en-US" sz="3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코</a:t>
            </a:r>
            <a:r>
              <a:rPr lang="ko-KR" altLang="en-US" sz="3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드</a:t>
            </a:r>
            <a:r>
              <a:rPr lang="en-US" altLang="ko-KR" sz="3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endParaRPr lang="ko-KR" altLang="en-US" sz="3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1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(Lab10) </a:t>
            </a:r>
            <a:r>
              <a:rPr lang="ko-KR" altLang="en-US" dirty="0" smtClean="0"/>
              <a:t>단순 선형회귀분석 예제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평균제곱오차법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29119" y="1533832"/>
            <a:ext cx="80391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최소 </a:t>
            </a:r>
            <a:r>
              <a:rPr lang="ko-KR" altLang="en-US" sz="1600" dirty="0" err="1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제곱법의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 한계 </a:t>
            </a:r>
            <a:endParaRPr lang="en-US" altLang="ko-KR" sz="16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buClr>
                <a:srgbClr val="F6CC2C"/>
              </a:buClr>
              <a:buFont typeface="Wingdings"/>
              <a:buChar char="à"/>
            </a:pP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엄청난 입력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(x</a:t>
            </a:r>
            <a:r>
              <a:rPr lang="en-US" altLang="ko-KR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)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데이터가 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있는 경우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엄청난 제곱 연산 때문에 부담이 됩니다</a:t>
            </a:r>
            <a:endParaRPr lang="en-US" altLang="ko-KR" sz="16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buClr>
                <a:srgbClr val="F6CC2C"/>
              </a:buClr>
              <a:buFont typeface="Wingdings"/>
              <a:buChar char="à"/>
            </a:pP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딥러닝은 대부분 입력 값이 여러 개인 상황에서 이를 해결해야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합니다</a:t>
            </a:r>
            <a:r>
              <a:rPr lang="en-US" altLang="ko-KR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!</a:t>
            </a: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여러 개의 입력 값을 계산하는 방법</a:t>
            </a: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buClr>
                <a:srgbClr val="F6CC2C"/>
              </a:buClr>
              <a:buFont typeface="Wingdings"/>
              <a:buChar char="à"/>
            </a:pPr>
            <a:r>
              <a:rPr lang="ko-KR" altLang="en-US" sz="1600" u="sng" dirty="0">
                <a:latin typeface="a펜고딕L" panose="02020600000000000000" pitchFamily="18" charset="-127"/>
                <a:ea typeface="a펜고딕L" panose="02020600000000000000" pitchFamily="18" charset="-127"/>
              </a:rPr>
              <a:t>임의의 선을 그리고 난 후</a:t>
            </a:r>
            <a:r>
              <a:rPr lang="en-US" altLang="ko-KR" sz="1600" u="sng" dirty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</a:p>
          <a:p>
            <a:pPr marL="742950" lvl="1" indent="-285750">
              <a:buClr>
                <a:srgbClr val="F6CC2C"/>
              </a:buClr>
              <a:buFont typeface="Wingdings"/>
              <a:buChar char="à"/>
            </a:pPr>
            <a:r>
              <a:rPr lang="ko-KR" altLang="en-US" sz="1600" u="sng" dirty="0">
                <a:latin typeface="a펜고딕L" panose="02020600000000000000" pitchFamily="18" charset="-127"/>
                <a:ea typeface="a펜고딕L" panose="02020600000000000000" pitchFamily="18" charset="-127"/>
              </a:rPr>
              <a:t>이 선이 얼마나 잘 </a:t>
            </a:r>
            <a:r>
              <a:rPr lang="ko-KR" altLang="en-US" sz="1600" u="sng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그려졌는지를</a:t>
            </a:r>
            <a:r>
              <a:rPr lang="ko-KR" altLang="en-US" sz="1600" u="sng" dirty="0">
                <a:latin typeface="a펜고딕L" panose="02020600000000000000" pitchFamily="18" charset="-127"/>
                <a:ea typeface="a펜고딕L" panose="02020600000000000000" pitchFamily="18" charset="-127"/>
              </a:rPr>
              <a:t> 평가하여 </a:t>
            </a:r>
            <a:endParaRPr lang="en-US" altLang="ko-KR" sz="1600" u="sng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buClr>
                <a:srgbClr val="F6CC2C"/>
              </a:buClr>
              <a:buFont typeface="Wingdings"/>
              <a:buChar char="à"/>
            </a:pPr>
            <a:r>
              <a:rPr lang="ko-KR" altLang="en-US" sz="1600" u="sng" dirty="0">
                <a:latin typeface="a펜고딕L" panose="02020600000000000000" pitchFamily="18" charset="-127"/>
                <a:ea typeface="a펜고딕L" panose="02020600000000000000" pitchFamily="18" charset="-127"/>
              </a:rPr>
              <a:t>조금씩 수정해 가는 방법을 </a:t>
            </a:r>
            <a:r>
              <a:rPr lang="ko-KR" altLang="en-US" sz="1600" u="sng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사용합니다</a:t>
            </a:r>
            <a:endParaRPr lang="en-US" altLang="ko-KR" sz="1600" u="sng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sz="1600" u="sng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이를 위해 주어진 선의 오차를 평가하는 오차 평가 알고리즘이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필요합니다</a:t>
            </a: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buClr>
                <a:srgbClr val="F6CC2C"/>
              </a:buClr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가장 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많이 사용되는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방법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➔</a:t>
            </a:r>
            <a:r>
              <a:rPr lang="en-US" altLang="ko-KR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평균제곱오차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mean squared error</a:t>
            </a:r>
          </a:p>
          <a:p>
            <a:pPr marL="742950" lvl="1" indent="-285750">
              <a:buClr>
                <a:srgbClr val="F6CC2C"/>
              </a:buClr>
              <a:buFont typeface="Wingdings" panose="05000000000000000000" pitchFamily="2" charset="2"/>
              <a:buChar char="à"/>
            </a:pP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‘일단 그리고 조금씩 수정해 나가기’ 방식에 대하여</a:t>
            </a: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buClr>
                <a:srgbClr val="F6CC2C"/>
              </a:buClr>
              <a:buFont typeface="Wingdings"/>
              <a:buChar char="à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가설을 하나 세운 뒤 이 값이 주어진 요건을 충족하는지를 판단하여 조금씩 변화를 주고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, 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이 변화가 긍정적이면 오차가 최소가 될 때까지 이 과정을 계속 반복하는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방법</a:t>
            </a:r>
            <a:endParaRPr lang="en-US" altLang="ko-KR" sz="16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buClr>
                <a:srgbClr val="F6CC2C"/>
              </a:buClr>
              <a:buFont typeface="Wingdings"/>
              <a:buChar char="à"/>
            </a:pP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나중에 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그린 선이 먼저 그린 선보다 더 좋은지 나쁜지를 판단하기 위해 필요한 것은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?</a:t>
            </a:r>
          </a:p>
          <a:p>
            <a:pPr marL="742950" lvl="1" indent="-285750">
              <a:buClr>
                <a:srgbClr val="F6CC2C"/>
              </a:buClr>
              <a:buFont typeface="Wingdings"/>
              <a:buChar char="à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각 선의 오차를 계산할 수 있어야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합니다</a:t>
            </a:r>
            <a:r>
              <a:rPr lang="en-US" altLang="ko-KR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buClr>
                <a:srgbClr val="F6CC2C"/>
              </a:buClr>
              <a:buFont typeface="Wingdings"/>
              <a:buChar char="à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이 오차가 작은 쪽으로 바꾸는 알고리즘이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필요합니다</a:t>
            </a: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4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03" y="2843246"/>
            <a:ext cx="4667838" cy="2806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823" y="5649858"/>
            <a:ext cx="914399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임의의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직선과 실제 값 사이의 거리</a:t>
            </a:r>
            <a:endParaRPr lang="en-US" altLang="ko-KR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4468" y="1690833"/>
            <a:ext cx="8562318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임의의 직선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Y = 3x + </a:t>
            </a:r>
            <a:r>
              <a:rPr lang="en-US" altLang="ko-KR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76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이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어느 정도의 오차가 있는지를 확인하려면 각 점과 그래프 사이의 거리를 재면 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됩니다</a:t>
            </a:r>
            <a:endParaRPr lang="en-US" altLang="ko-KR" sz="14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이 거리들의 합이 작을수록 잘 그어진 직선이고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,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이 직선들의 합이 클수록 잘못 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그어진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직선이 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됩니다</a:t>
            </a:r>
            <a:endParaRPr lang="ko-KR" altLang="en-US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306" y="2575804"/>
            <a:ext cx="2238375" cy="1938338"/>
          </a:xfrm>
          <a:prstGeom prst="rect">
            <a:avLst/>
          </a:prstGeom>
        </p:spPr>
      </p:pic>
      <p:pic>
        <p:nvPicPr>
          <p:cNvPr id="11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306" y="4849808"/>
            <a:ext cx="2276475" cy="1352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11916" y="4381754"/>
            <a:ext cx="3610706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기울기를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너무 크게 잡았을 때의 오차</a:t>
            </a:r>
            <a:endParaRPr lang="en-US" altLang="ko-KR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1269" y="6164804"/>
            <a:ext cx="457199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기울기를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너무 작게 잡았을 때의 오차</a:t>
            </a:r>
            <a:endParaRPr lang="en-US" altLang="ko-KR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38200" y="234497"/>
            <a:ext cx="10895176" cy="11262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(Lab10) </a:t>
            </a:r>
            <a:r>
              <a:rPr lang="ko-KR" altLang="en-US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단순 선형회귀분석 예제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2</a:t>
            </a:r>
            <a:r>
              <a:rPr lang="ko-KR" altLang="en-US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</a:t>
            </a:r>
            <a:r>
              <a:rPr lang="ko-KR" altLang="en-US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평균제곱오차법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) 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80" y="4395558"/>
            <a:ext cx="7719782" cy="184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694" y="1533833"/>
            <a:ext cx="62004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거리는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입력 데이터에 나와 있는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y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의 ‘실제 </a:t>
            </a:r>
            <a:r>
              <a:rPr lang="ko-KR" altLang="en-US" sz="14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값’과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x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를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y = 3x + 76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의 식에 대입해서 나오는 ‘예측 </a:t>
            </a:r>
            <a:r>
              <a:rPr lang="ko-KR" altLang="en-US" sz="14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값’과의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 차이를 통해 구할 수 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있습니다</a:t>
            </a:r>
            <a:endParaRPr lang="en-US" altLang="ko-KR" sz="14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오차의 합을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n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으로 나누면 오차 합의 평균을 구할 수 있음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/>
            </a:r>
            <a:b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</a:b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평균 제곱 </a:t>
            </a:r>
            <a:r>
              <a:rPr lang="ko-KR" altLang="en-US" sz="1400" b="1" dirty="0" smtClean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오차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Mean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Squared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Error; MSE</a:t>
            </a: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이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식은 앞으로 </a:t>
            </a:r>
            <a:r>
              <a:rPr lang="ko-KR" altLang="en-US" sz="14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머신러닝과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ko-KR" altLang="en-US" sz="14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딥러닝을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 공부할 때 자주 등장하는 중요한 식</a:t>
            </a:r>
            <a:r>
              <a:rPr lang="en-US" altLang="ko-KR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!</a:t>
            </a: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이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식에 따라 우리가 앞서 그은 임의의 직선은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44/4 = 11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의 평균 제곱 오차를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/>
            </a:r>
            <a:b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</a:b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갖는 직선이라고 말할 수 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있음</a:t>
            </a:r>
            <a:endParaRPr lang="en-US" altLang="ko-KR" sz="14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앞서 그은 직선의 </a:t>
            </a:r>
            <a:r>
              <a:rPr lang="ko-KR" altLang="en-US" sz="1400" b="1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평균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제곱근오차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Root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Mean Squared Error; RMSE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는 </a:t>
            </a:r>
            <a:r>
              <a:rPr lang="en-US" altLang="ko-KR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=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3.3166…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이 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됩니다</a:t>
            </a:r>
            <a:r>
              <a:rPr lang="en-US" altLang="ko-KR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.</a:t>
            </a:r>
            <a:endParaRPr lang="en-US" altLang="ko-KR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371" y="6116953"/>
            <a:ext cx="914399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주어진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데이터에서 오차 구하기</a:t>
            </a:r>
            <a:endParaRPr lang="en-US" altLang="ko-KR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5" y="1563088"/>
            <a:ext cx="1847850" cy="3048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838200" y="234497"/>
            <a:ext cx="10963542" cy="11262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(Lab10) </a:t>
            </a:r>
            <a:r>
              <a:rPr lang="ko-KR" altLang="en-US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단순 선형회귀분석 예제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2</a:t>
            </a:r>
            <a:r>
              <a:rPr lang="ko-KR" altLang="en-US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</a:t>
            </a:r>
            <a:r>
              <a:rPr lang="ko-KR" altLang="en-US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평균제곱오차법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) 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258175" y="2800050"/>
                <a:ext cx="3557641" cy="848566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−( 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175" y="2800050"/>
                <a:ext cx="3557641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258175" y="1909686"/>
                <a:ext cx="2518510" cy="848566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175" y="1909686"/>
                <a:ext cx="2518510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0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234497"/>
            <a:ext cx="5143856" cy="169907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(Lab10) </a:t>
            </a:r>
            <a:r>
              <a:rPr lang="ko-KR" altLang="en-US" sz="3200" dirty="0" smtClean="0"/>
              <a:t>단순 </a:t>
            </a:r>
            <a:r>
              <a:rPr lang="ko-KR" altLang="en-US" sz="3200" dirty="0"/>
              <a:t>선형회귀분석 예제</a:t>
            </a:r>
            <a:r>
              <a:rPr lang="en-US" altLang="ko-KR" sz="3200" dirty="0"/>
              <a:t>2</a:t>
            </a:r>
            <a:r>
              <a:rPr lang="ko-KR" altLang="en-US" sz="3200" dirty="0"/>
              <a:t> </a:t>
            </a:r>
            <a:r>
              <a:rPr lang="en-US" altLang="ko-KR" sz="3200" dirty="0"/>
              <a:t>(</a:t>
            </a:r>
            <a:r>
              <a:rPr lang="ko-KR" altLang="en-US" sz="3200" dirty="0"/>
              <a:t>평균제곱오차법</a:t>
            </a:r>
            <a:r>
              <a:rPr lang="en-US" altLang="ko-KR" sz="3200" dirty="0" smtClean="0"/>
              <a:t>)</a:t>
            </a:r>
            <a:br>
              <a:rPr lang="en-US" altLang="ko-KR" sz="3200" dirty="0" smtClean="0"/>
            </a:br>
            <a:r>
              <a:rPr lang="en-US" altLang="ko-KR" sz="3200" dirty="0" smtClean="0"/>
              <a:t>1</a:t>
            </a:r>
            <a:r>
              <a:rPr lang="ko-KR" altLang="en-US" sz="3200" dirty="0"/>
              <a:t>회 </a:t>
            </a:r>
            <a:r>
              <a:rPr lang="ko-KR" altLang="en-US" sz="3200" dirty="0" smtClean="0"/>
              <a:t>실시 코드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962" y="1933574"/>
            <a:ext cx="5716330" cy="2462155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FF0000"/>
                </a:solidFill>
              </a:rPr>
              <a:t>선형 </a:t>
            </a:r>
            <a:r>
              <a:rPr lang="ko-KR" altLang="en-US" sz="1800" dirty="0" err="1">
                <a:solidFill>
                  <a:srgbClr val="FF0000"/>
                </a:solidFill>
              </a:rPr>
              <a:t>회귀란</a:t>
            </a:r>
            <a:r>
              <a:rPr lang="en-US" altLang="ko-KR" sz="1800" dirty="0">
                <a:solidFill>
                  <a:srgbClr val="FF0000"/>
                </a:solidFill>
              </a:rPr>
              <a:t>? </a:t>
            </a:r>
          </a:p>
          <a:p>
            <a:pPr marL="542925" lvl="1" indent="-180975">
              <a:lnSpc>
                <a:spcPct val="120000"/>
              </a:lnSpc>
              <a:buClr>
                <a:srgbClr val="F6CC2C"/>
              </a:buClr>
              <a:buFont typeface="Wingdings"/>
              <a:buChar char="à"/>
            </a:pPr>
            <a:r>
              <a:rPr lang="ko-KR" altLang="en-US" sz="1600" dirty="0">
                <a:solidFill>
                  <a:srgbClr val="FF0000"/>
                </a:solidFill>
              </a:rPr>
              <a:t>임의의 직선을 그어 이에 대한 평균 제곱근 오차를 구하고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</a:p>
          <a:p>
            <a:pPr marL="542925" lvl="1" indent="-180975">
              <a:lnSpc>
                <a:spcPct val="120000"/>
              </a:lnSpc>
              <a:buClr>
                <a:srgbClr val="F6CC2C"/>
              </a:buClr>
              <a:buFont typeface="Wingdings"/>
              <a:buChar char="à"/>
            </a:pPr>
            <a:r>
              <a:rPr lang="ko-KR" altLang="en-US" sz="1600" dirty="0">
                <a:solidFill>
                  <a:srgbClr val="FF0000"/>
                </a:solidFill>
              </a:rPr>
              <a:t>이 값을 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가장 작게 만들어 주는 </a:t>
            </a:r>
            <a:r>
              <a:rPr lang="en-US" altLang="ko-KR" sz="1600" dirty="0">
                <a:solidFill>
                  <a:srgbClr val="FF0000"/>
                </a:solidFill>
              </a:rPr>
              <a:t>a</a:t>
            </a:r>
            <a:r>
              <a:rPr lang="ko-KR" altLang="en-US" sz="1600" dirty="0">
                <a:solidFill>
                  <a:srgbClr val="FF0000"/>
                </a:solidFill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</a:rPr>
              <a:t>b </a:t>
            </a:r>
            <a:r>
              <a:rPr lang="ko-KR" altLang="en-US" sz="1600" dirty="0">
                <a:solidFill>
                  <a:srgbClr val="FF0000"/>
                </a:solidFill>
              </a:rPr>
              <a:t>값을 찾아가는 작업</a:t>
            </a:r>
            <a:r>
              <a:rPr lang="en-US" altLang="ko-KR" sz="1600" dirty="0">
                <a:solidFill>
                  <a:srgbClr val="FF0000"/>
                </a:solidFill>
              </a:rPr>
              <a:t>!</a:t>
            </a:r>
          </a:p>
          <a:p>
            <a:pPr marL="342900" indent="-342900">
              <a:lnSpc>
                <a:spcPct val="12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ko-KR" altLang="en-US" sz="1800" dirty="0" smtClean="0"/>
              <a:t>경사 </a:t>
            </a:r>
            <a:r>
              <a:rPr lang="ko-KR" altLang="en-US" sz="1800" dirty="0" err="1"/>
              <a:t>하강법을</a:t>
            </a:r>
            <a:r>
              <a:rPr lang="ko-KR" altLang="en-US" sz="1800" dirty="0"/>
              <a:t> 적용해서 </a:t>
            </a:r>
            <a:r>
              <a:rPr lang="ko-KR" altLang="en-US" sz="1800" dirty="0" smtClean="0"/>
              <a:t>평균제곱근오차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RMSE</a:t>
            </a:r>
            <a:r>
              <a:rPr lang="ko-KR" altLang="en-US" sz="1800" dirty="0" smtClean="0"/>
              <a:t>를 </a:t>
            </a:r>
            <a:r>
              <a:rPr lang="ko-KR" altLang="en-US" sz="1800" dirty="0"/>
              <a:t>최소로 하는 직선의 기울기와 절편을 </a:t>
            </a:r>
            <a:r>
              <a:rPr lang="ko-KR" altLang="en-US" sz="1800" dirty="0" smtClean="0"/>
              <a:t>구하는 </a:t>
            </a:r>
            <a:r>
              <a:rPr lang="ko-KR" altLang="en-US" sz="1800" u="sng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 코드</a:t>
            </a:r>
            <a:r>
              <a:rPr lang="ko-KR" altLang="en-US" sz="1800" dirty="0" smtClean="0"/>
              <a:t>를 구현해주세요</a:t>
            </a:r>
            <a:r>
              <a:rPr lang="en-US" altLang="ko-KR" sz="1800" dirty="0" smtClean="0"/>
              <a:t>! 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학습률</a:t>
            </a:r>
            <a:r>
              <a:rPr lang="en-US" altLang="ko-KR" sz="1800" dirty="0" smtClean="0"/>
              <a:t> 0.03, step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1000</a:t>
            </a:r>
          </a:p>
          <a:p>
            <a:pPr marL="342900" indent="-342900">
              <a:lnSpc>
                <a:spcPct val="12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ko-KR" altLang="en-US" sz="1800" dirty="0" smtClean="0"/>
              <a:t>최종 결과를 </a:t>
            </a:r>
            <a:r>
              <a:rPr lang="en-US" altLang="ko-KR" sz="1800" dirty="0" smtClean="0">
                <a:solidFill>
                  <a:srgbClr val="FF0000"/>
                </a:solidFill>
              </a:rPr>
              <a:t>plotting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/>
              <a:t>해주세요</a:t>
            </a:r>
            <a:r>
              <a:rPr lang="en-US" altLang="ko-KR" sz="1800" dirty="0" smtClean="0"/>
              <a:t>!</a:t>
            </a:r>
          </a:p>
          <a:p>
            <a:pPr marL="342900" indent="-342900">
              <a:lnSpc>
                <a:spcPct val="12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ko-KR" altLang="en-US" sz="1800" dirty="0" smtClean="0"/>
              <a:t>마지막에 자기학번이름 출력하시고 코딩하신 </a:t>
            </a:r>
            <a:r>
              <a:rPr lang="en-US" altLang="ko-KR" sz="1800" dirty="0" err="1" smtClean="0"/>
              <a:t>ipynb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파일과 스크린 캡쳐를 제출해주세요</a:t>
            </a:r>
            <a:endParaRPr lang="en-US" altLang="ko-KR" sz="1800" dirty="0" smtClean="0"/>
          </a:p>
          <a:p>
            <a:pPr marL="0" indent="0">
              <a:lnSpc>
                <a:spcPct val="120000"/>
              </a:lnSpc>
              <a:buClr>
                <a:srgbClr val="00B050"/>
              </a:buClr>
              <a:buNone/>
            </a:pPr>
            <a:endParaRPr lang="ko-KR" altLang="en-US" sz="1800" dirty="0"/>
          </a:p>
          <a:p>
            <a:pPr marL="285750" indent="-285750">
              <a:lnSpc>
                <a:spcPct val="120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92" y="4281774"/>
            <a:ext cx="3952875" cy="2543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424999"/>
            <a:ext cx="59531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(Lab10) Hint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8700" y="1193799"/>
            <a:ext cx="10134600" cy="2790373"/>
          </a:xfrm>
        </p:spPr>
        <p:txBody>
          <a:bodyPr>
            <a:noAutofit/>
          </a:bodyPr>
          <a:lstStyle/>
          <a:p>
            <a:pPr marL="355600" indent="-355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177800" algn="l"/>
              </a:tabLst>
            </a:pPr>
            <a:r>
              <a:rPr lang="ko-KR" altLang="en-US" sz="1600" dirty="0" err="1" smtClean="0"/>
              <a:t>하이퍼파라미터</a:t>
            </a:r>
            <a:r>
              <a:rPr lang="ko-KR" altLang="en-US" sz="1600" dirty="0" smtClean="0"/>
              <a:t> 설정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hyperparameters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tuning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400" dirty="0" err="1" smtClean="0"/>
              <a:t>학습률</a:t>
            </a:r>
            <a:r>
              <a:rPr lang="en-US" altLang="ko-KR" sz="1400" dirty="0" smtClean="0"/>
              <a:t> 0.03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400" dirty="0" smtClean="0"/>
              <a:t>step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1000 </a:t>
            </a:r>
            <a:endParaRPr lang="en-US" altLang="ko-KR" sz="1400" dirty="0" smtClean="0"/>
          </a:p>
          <a:p>
            <a:pPr marL="355600" indent="-355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dirty="0" smtClean="0"/>
              <a:t>학습 루프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 loop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400" dirty="0" err="1" smtClean="0"/>
              <a:t>예측값</a:t>
            </a:r>
            <a:r>
              <a:rPr lang="ko-KR" altLang="en-US" sz="1400" dirty="0" smtClean="0"/>
              <a:t> 계산</a:t>
            </a:r>
            <a:endParaRPr lang="en-US" altLang="ko-KR" sz="1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400" dirty="0" err="1" smtClean="0"/>
              <a:t>미분값</a:t>
            </a:r>
            <a:r>
              <a:rPr lang="ko-KR" altLang="en-US" sz="1400" dirty="0" smtClean="0"/>
              <a:t> 계산</a:t>
            </a:r>
            <a:endParaRPr lang="en-US" altLang="ko-KR" sz="1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400" dirty="0" smtClean="0"/>
              <a:t>오차 계산</a:t>
            </a:r>
            <a:endParaRPr lang="en-US" altLang="ko-KR" sz="1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400" dirty="0" smtClean="0"/>
              <a:t>가중치 업데이트</a:t>
            </a:r>
            <a:endParaRPr lang="en-US" altLang="ko-KR" sz="1400" dirty="0" smtClean="0"/>
          </a:p>
          <a:p>
            <a:pPr marL="355600" indent="-355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dirty="0" err="1" smtClean="0"/>
              <a:t>플로팅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plotting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6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➔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600" dirty="0" smtClean="0"/>
              <a:t>정답인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기울기 </a:t>
            </a:r>
            <a:r>
              <a:rPr lang="en-US" altLang="ko-KR" sz="1600" dirty="0" smtClean="0"/>
              <a:t>w = 2.3 </a:t>
            </a:r>
            <a:r>
              <a:rPr lang="ko-KR" altLang="en-US" sz="1600" dirty="0" smtClean="0"/>
              <a:t>절편 </a:t>
            </a:r>
            <a:r>
              <a:rPr lang="en-US" altLang="ko-KR" sz="1600" dirty="0" smtClean="0"/>
              <a:t>b=79</a:t>
            </a:r>
            <a:r>
              <a:rPr lang="ko-KR" altLang="en-US" sz="1600" dirty="0" smtClean="0"/>
              <a:t>에 수렴하는 과정을 확인하여 주세요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7248471" y="2041026"/>
                <a:ext cx="3557641" cy="848566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−( 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471" y="2041026"/>
                <a:ext cx="3557641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4077836"/>
            <a:ext cx="9420225" cy="264795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15449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파이토치에서의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344"/>
            <a:ext cx="5827520" cy="483325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ja-JP" altLang="en-US" sz="1800" dirty="0"/>
              <a:t>파이토치를 이용하여 앞서 설명한 선형회귀분석을 하기 위해서는 </a:t>
            </a:r>
            <a:r>
              <a:rPr lang="ja-JP" altLang="en-US" sz="1800" dirty="0" smtClean="0"/>
              <a:t>파</a:t>
            </a:r>
            <a:r>
              <a:rPr lang="ja-JP" altLang="en-US" sz="1800" dirty="0"/>
              <a:t>이토치에서 연산 그래프를 만들고 경사를 계산하는 방식을 이</a:t>
            </a:r>
            <a:r>
              <a:rPr lang="ja-JP" altLang="en-US" sz="1800" dirty="0" smtClean="0"/>
              <a:t>해</a:t>
            </a:r>
            <a:r>
              <a:rPr lang="ko-KR" altLang="en-US" sz="1800" dirty="0" smtClean="0"/>
              <a:t>해야 합니다</a:t>
            </a:r>
            <a:r>
              <a:rPr lang="ja-JP" altLang="en-US" sz="1800" dirty="0" smtClean="0"/>
              <a:t>.</a:t>
            </a:r>
            <a:endParaRPr lang="ja-JP" altLang="en-US" sz="1800" dirty="0"/>
          </a:p>
          <a:p>
            <a:pPr>
              <a:spcBef>
                <a:spcPts val="0"/>
              </a:spcBef>
              <a:defRPr/>
            </a:pPr>
            <a:endParaRPr lang="en-US" altLang="ja-JP" sz="1800" dirty="0" smtClean="0"/>
          </a:p>
          <a:p>
            <a:pPr>
              <a:spcBef>
                <a:spcPts val="0"/>
              </a:spcBef>
              <a:defRPr/>
            </a:pPr>
            <a:r>
              <a:rPr lang="ja-JP" altLang="en-US" sz="1800" dirty="0" smtClean="0"/>
              <a:t>파</a:t>
            </a:r>
            <a:r>
              <a:rPr lang="ja-JP" altLang="en-US" sz="1800" dirty="0"/>
              <a:t>이토치에서는 데이터의 기본 단위로 텐</a:t>
            </a:r>
            <a:r>
              <a:rPr lang="ja-JP" altLang="en-US" sz="1800" dirty="0" smtClean="0"/>
              <a:t>서</a:t>
            </a:r>
            <a:r>
              <a:rPr lang="en-US" altLang="ja-JP" sz="1800" dirty="0" smtClean="0"/>
              <a:t>(</a:t>
            </a:r>
            <a:r>
              <a:rPr lang="en-US" altLang="ko-KR" sz="1800" dirty="0" smtClean="0"/>
              <a:t>tensor)</a:t>
            </a:r>
            <a:r>
              <a:rPr lang="ja-JP" altLang="en-US" sz="1800" dirty="0" smtClean="0"/>
              <a:t>라</a:t>
            </a:r>
            <a:r>
              <a:rPr lang="ja-JP" altLang="en-US" sz="1800" dirty="0"/>
              <a:t>는 것을 사용합니다</a:t>
            </a:r>
            <a:r>
              <a:rPr lang="en-US" altLang="ko-KR" sz="1800" dirty="0"/>
              <a:t>.</a:t>
            </a:r>
            <a:endParaRPr lang="ja-JP" altLang="en-US" sz="1800" dirty="0"/>
          </a:p>
          <a:p>
            <a:pPr>
              <a:spcBef>
                <a:spcPts val="0"/>
              </a:spcBef>
              <a:defRPr/>
            </a:pPr>
            <a:endParaRPr lang="en-US" altLang="ja-JP" sz="1800" dirty="0" smtClean="0"/>
          </a:p>
          <a:p>
            <a:pPr>
              <a:spcBef>
                <a:spcPts val="0"/>
              </a:spcBef>
              <a:defRPr/>
            </a:pPr>
            <a:r>
              <a:rPr lang="ja-JP" altLang="en-US" sz="1800" dirty="0" smtClean="0"/>
              <a:t>텐</a:t>
            </a:r>
            <a:r>
              <a:rPr lang="ja-JP" altLang="en-US" sz="1800" dirty="0"/>
              <a:t>서는 다차원 배열(array)이라고 정의할 수</a:t>
            </a:r>
            <a:r>
              <a:rPr lang="ko-KR" altLang="en-US" sz="1800" dirty="0"/>
              <a:t> </a:t>
            </a:r>
            <a:r>
              <a:rPr lang="ja-JP" altLang="en-US" sz="1800" dirty="0"/>
              <a:t>있습니다</a:t>
            </a:r>
            <a:r>
              <a:rPr lang="ja-JP" altLang="en-US" sz="1800" dirty="0" smtClean="0"/>
              <a:t>.</a:t>
            </a:r>
            <a:endParaRPr lang="en-US" altLang="ja-JP" sz="1800" dirty="0" smtClean="0"/>
          </a:p>
          <a:p>
            <a:pPr>
              <a:spcBef>
                <a:spcPts val="0"/>
              </a:spcBef>
              <a:defRPr/>
            </a:pPr>
            <a:endParaRPr lang="en-US" altLang="ja-JP" sz="1800" dirty="0"/>
          </a:p>
          <a:p>
            <a:pPr>
              <a:spcBef>
                <a:spcPts val="0"/>
              </a:spcBef>
              <a:defRPr/>
            </a:pPr>
            <a:r>
              <a:rPr lang="ko-KR" altLang="en-US" sz="1800" u="sng" dirty="0" smtClean="0">
                <a:solidFill>
                  <a:srgbClr val="FF0000"/>
                </a:solidFill>
              </a:rPr>
              <a:t>교재 소스 코드 </a:t>
            </a:r>
            <a:r>
              <a:rPr lang="en-US" altLang="ko-KR" sz="1800" u="sng" dirty="0" smtClean="0">
                <a:solidFill>
                  <a:srgbClr val="FF0000"/>
                </a:solidFill>
              </a:rPr>
              <a:t>3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장 </a:t>
            </a:r>
            <a:r>
              <a:rPr lang="ko-KR" altLang="en-US" sz="1800" u="sng" dirty="0" err="1" smtClean="0">
                <a:solidFill>
                  <a:srgbClr val="FF0000"/>
                </a:solidFill>
              </a:rPr>
              <a:t>텐서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 참고 자료 꼭 공부하세요</a:t>
            </a:r>
            <a:r>
              <a:rPr lang="en-US" altLang="ko-KR" sz="1800" u="sng" dirty="0" smtClean="0">
                <a:solidFill>
                  <a:srgbClr val="FF0000"/>
                </a:solidFill>
              </a:rPr>
              <a:t>!</a:t>
            </a:r>
            <a:r>
              <a:rPr lang="ko-KR" altLang="en-US" sz="1400" u="sng" dirty="0" smtClean="0">
                <a:solidFill>
                  <a:srgbClr val="FF0000"/>
                </a:solidFill>
              </a:rPr>
              <a:t> </a:t>
            </a:r>
            <a:endParaRPr lang="en-US" altLang="ko-KR" sz="1400" u="sng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ko-KR" sz="1600" dirty="0" smtClean="0"/>
              <a:t>[</a:t>
            </a:r>
            <a:r>
              <a:rPr lang="ko-KR" altLang="en-US" sz="1600" dirty="0"/>
              <a:t>참고</a:t>
            </a:r>
            <a:r>
              <a:rPr lang="en-US" altLang="ko-KR" sz="1600" dirty="0"/>
              <a:t>] </a:t>
            </a:r>
            <a:r>
              <a:rPr lang="ko-KR" altLang="en-US" sz="1600" dirty="0"/>
              <a:t>알아두면 좋은 기본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연산들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PyTorch</a:t>
            </a:r>
            <a:r>
              <a:rPr lang="en-US" altLang="ko-KR" sz="1600" dirty="0"/>
              <a:t> Tensor Basic Usage) 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텐서의</a:t>
            </a:r>
            <a:r>
              <a:rPr lang="ko-KR" altLang="en-US" sz="1600" dirty="0" smtClean="0"/>
              <a:t> 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기울기 계산 및 장비 지정하기 </a:t>
            </a:r>
            <a:r>
              <a:rPr lang="en-US" altLang="ko-KR" sz="1600" dirty="0"/>
              <a:t>(Tensor, Gradient, and Devices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5720" y="1491344"/>
            <a:ext cx="5143128" cy="38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파이토치에서의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344"/>
            <a:ext cx="11061192" cy="48332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ja-JP" altLang="en-US" sz="2000" dirty="0"/>
              <a:t>텐서는 n차원의 배열을 전부 포함하는 넓은 개념이고 파이토치는 텐서를 기본 연산의 단위로 사용합니다</a:t>
            </a:r>
            <a:r>
              <a:rPr lang="en-US" altLang="ko-KR" sz="2000" dirty="0"/>
              <a:t>.</a:t>
            </a:r>
            <a:endParaRPr lang="ja-JP" altLang="en-US" sz="2000" dirty="0"/>
          </a:p>
          <a:p>
            <a:pPr>
              <a:spcBef>
                <a:spcPts val="0"/>
              </a:spcBef>
              <a:defRPr/>
            </a:pPr>
            <a:r>
              <a:rPr lang="ja-JP" altLang="en-US" sz="2000" dirty="0"/>
              <a:t>텐서를 생성하는 방법에는 여러 가지가 있는데 가장 단순하게는 다음과 같이 만들 수 있습니다</a:t>
            </a:r>
            <a:r>
              <a:rPr lang="en-US" altLang="ko-KR" sz="2000" dirty="0"/>
              <a:t>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000" dirty="0" smtClean="0"/>
              <a:t>	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en-US" altLang="ko-KR" sz="2000" dirty="0" smtClean="0">
                <a:solidFill>
                  <a:srgbClr val="0070C0"/>
                </a:solidFill>
              </a:rPr>
              <a:t>import </a:t>
            </a:r>
            <a:r>
              <a:rPr lang="en-US" altLang="ko-KR" sz="2000" dirty="0">
                <a:solidFill>
                  <a:srgbClr val="0070C0"/>
                </a:solidFill>
              </a:rPr>
              <a:t>torch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000" dirty="0">
                <a:solidFill>
                  <a:srgbClr val="0070C0"/>
                </a:solidFill>
              </a:rPr>
              <a:t>	</a:t>
            </a:r>
            <a:r>
              <a:rPr lang="en-US" altLang="ko-KR" sz="2000" dirty="0" smtClean="0">
                <a:solidFill>
                  <a:srgbClr val="0070C0"/>
                </a:solidFill>
              </a:rPr>
              <a:t>X </a:t>
            </a:r>
            <a:r>
              <a:rPr lang="en-US" altLang="ko-KR" sz="2000" dirty="0">
                <a:solidFill>
                  <a:srgbClr val="0070C0"/>
                </a:solidFill>
              </a:rPr>
              <a:t>= </a:t>
            </a:r>
            <a:r>
              <a:rPr lang="en-US" altLang="ko-KR" sz="2000" dirty="0" err="1">
                <a:solidFill>
                  <a:srgbClr val="0070C0"/>
                </a:solidFill>
              </a:rPr>
              <a:t>torch.Tensor</a:t>
            </a:r>
            <a:r>
              <a:rPr lang="en-US" altLang="ko-KR" sz="2000" dirty="0">
                <a:solidFill>
                  <a:srgbClr val="0070C0"/>
                </a:solidFill>
              </a:rPr>
              <a:t>(2, 3</a:t>
            </a:r>
            <a:r>
              <a:rPr lang="en-US" altLang="ko-KR" sz="2000" dirty="0" smtClean="0">
                <a:solidFill>
                  <a:srgbClr val="0070C0"/>
                </a:solidFill>
              </a:rPr>
              <a:t>) </a:t>
            </a:r>
            <a:r>
              <a:rPr lang="en-US" altLang="ko-KR" sz="2000" dirty="0">
                <a:solidFill>
                  <a:srgbClr val="FF0000"/>
                </a:solidFill>
              </a:rPr>
              <a:t># </a:t>
            </a:r>
            <a:r>
              <a:rPr lang="ko-KR" altLang="en-US" sz="2000" dirty="0" smtClean="0">
                <a:solidFill>
                  <a:srgbClr val="FF0000"/>
                </a:solidFill>
              </a:rPr>
              <a:t>대문자</a:t>
            </a:r>
            <a:r>
              <a:rPr lang="en-US" altLang="ko-KR" sz="2000" dirty="0" smtClean="0">
                <a:solidFill>
                  <a:srgbClr val="FF0000"/>
                </a:solidFill>
              </a:rPr>
              <a:t>T: </a:t>
            </a:r>
            <a:r>
              <a:rPr lang="ko-KR" altLang="en-US" sz="2000" dirty="0" smtClean="0">
                <a:solidFill>
                  <a:srgbClr val="FF0000"/>
                </a:solidFill>
              </a:rPr>
              <a:t>폴트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텐서</a:t>
            </a:r>
            <a:r>
              <a:rPr lang="ko-KR" altLang="en-US" sz="2000" dirty="0" smtClean="0">
                <a:solidFill>
                  <a:srgbClr val="FF0000"/>
                </a:solidFill>
              </a:rPr>
              <a:t> 타입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torch.FloatTensor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별명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ko-KR" sz="2000" dirty="0" smtClean="0">
              <a:ea typeface="맑은 고딕"/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z="2000" dirty="0"/>
              <a:t>이 </a:t>
            </a:r>
            <a:r>
              <a:rPr lang="ja-JP" altLang="ko-KR" sz="2000" dirty="0"/>
              <a:t>코드를 실행시키면 1행에서는 파이토치 프레임워크를 불러오고 2행에서는 X라는 변수에 파이토치 텐서를 하나 생성해서 지정하는데 이때 텐서의 모양</a:t>
            </a:r>
            <a:r>
              <a:rPr lang="en-US" altLang="ko-KR" sz="2000" dirty="0"/>
              <a:t>(</a:t>
            </a:r>
            <a:r>
              <a:rPr lang="ja-JP" altLang="ko-KR" sz="2000" dirty="0"/>
              <a:t>형태</a:t>
            </a:r>
            <a:r>
              <a:rPr lang="en-US" altLang="ko-KR" sz="2000" dirty="0"/>
              <a:t>)</a:t>
            </a:r>
            <a:r>
              <a:rPr lang="ja-JP" altLang="ko-KR" sz="2000" dirty="0"/>
              <a:t>은 2x3입니다</a:t>
            </a:r>
            <a:r>
              <a:rPr lang="en-US" altLang="ko-KR" sz="2000" dirty="0"/>
              <a:t>.</a:t>
            </a:r>
            <a:endParaRPr lang="ja-JP" altLang="ko-KR" sz="2000" dirty="0"/>
          </a:p>
          <a:p>
            <a:pPr>
              <a:spcBef>
                <a:spcPts val="0"/>
              </a:spcBef>
              <a:defRPr/>
            </a:pPr>
            <a:r>
              <a:rPr lang="ja-JP" altLang="ko-KR" sz="2000" dirty="0"/>
              <a:t>텐서 안 원소에는 임의의 난수가 들어가게 됩니다</a:t>
            </a:r>
            <a:r>
              <a:rPr lang="en-US" altLang="ko-KR" sz="2000" dirty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ja-JP" altLang="ko-KR" sz="2000" dirty="0"/>
              <a:t>텐서를 생성하면서 원하는 값으로 초기화하려면 인수로 배열을 전달합니다</a:t>
            </a:r>
            <a:r>
              <a:rPr lang="en-US" altLang="ko-KR" sz="2000" dirty="0"/>
              <a:t>.</a:t>
            </a:r>
            <a:endParaRPr lang="en-US" altLang="ko-KR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en-US" altLang="ko-KR" sz="2000" dirty="0" smtClean="0">
                <a:solidFill>
                  <a:srgbClr val="0070C0"/>
                </a:solidFill>
              </a:rPr>
              <a:t>X </a:t>
            </a:r>
            <a:r>
              <a:rPr lang="en-US" altLang="ko-KR" sz="2000" dirty="0">
                <a:solidFill>
                  <a:srgbClr val="0070C0"/>
                </a:solidFill>
              </a:rPr>
              <a:t>= </a:t>
            </a:r>
            <a:r>
              <a:rPr lang="en-US" altLang="ko-KR" sz="2000" dirty="0" err="1">
                <a:solidFill>
                  <a:srgbClr val="0070C0"/>
                </a:solidFill>
              </a:rPr>
              <a:t>torch.Tensor</a:t>
            </a:r>
            <a:r>
              <a:rPr lang="en-US" altLang="ko-KR" sz="2000" dirty="0">
                <a:solidFill>
                  <a:srgbClr val="0070C0"/>
                </a:solidFill>
              </a:rPr>
              <a:t>([[1, 2, 3], [4, 5, 6</a:t>
            </a:r>
            <a:r>
              <a:rPr lang="en-US" altLang="ko-KR" sz="2000" dirty="0" smtClean="0">
                <a:solidFill>
                  <a:srgbClr val="0070C0"/>
                </a:solidFill>
              </a:rPr>
              <a:t>]])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파이토치에서의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344"/>
            <a:ext cx="10914888" cy="48332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ja-JP" altLang="ko-KR" sz="2000" dirty="0" smtClean="0">
                <a:solidFill>
                  <a:srgbClr val="FF0000"/>
                </a:solidFill>
                <a:ea typeface="맑은 고딕"/>
              </a:rPr>
              <a:t>t</a:t>
            </a:r>
            <a:r>
              <a:rPr lang="ja-JP" altLang="ko-KR" sz="2000" dirty="0">
                <a:solidFill>
                  <a:srgbClr val="FF0000"/>
                </a:solidFill>
                <a:ea typeface="맑은 고딕"/>
              </a:rPr>
              <a:t>orch</a:t>
            </a:r>
            <a:r>
              <a:rPr lang="ja-JP" altLang="ko-KR" sz="2000" dirty="0" smtClean="0">
                <a:solidFill>
                  <a:srgbClr val="FF0000"/>
                </a:solidFill>
                <a:ea typeface="맑은 고딕"/>
              </a:rPr>
              <a:t>.</a:t>
            </a:r>
            <a:r>
              <a:rPr lang="en-US" altLang="ja-JP" sz="2000" dirty="0">
                <a:solidFill>
                  <a:srgbClr val="FF0000"/>
                </a:solidFill>
                <a:ea typeface="맑은 고딕"/>
              </a:rPr>
              <a:t>t</a:t>
            </a:r>
            <a:r>
              <a:rPr lang="ja-JP" altLang="ko-KR" sz="2000" dirty="0" smtClean="0">
                <a:solidFill>
                  <a:srgbClr val="FF0000"/>
                </a:solidFill>
                <a:ea typeface="맑은 고딕"/>
              </a:rPr>
              <a:t>e</a:t>
            </a:r>
            <a:r>
              <a:rPr lang="ja-JP" altLang="ko-KR" sz="2000" dirty="0">
                <a:solidFill>
                  <a:srgbClr val="FF0000"/>
                </a:solidFill>
                <a:ea typeface="맑은 고딕"/>
              </a:rPr>
              <a:t>nsor </a:t>
            </a:r>
            <a:r>
              <a:rPr lang="en-US" altLang="ja-JP" sz="2000" dirty="0" smtClean="0">
                <a:solidFill>
                  <a:srgbClr val="FF0000"/>
                </a:solidFill>
                <a:ea typeface="맑은 고딕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ea typeface="맑은 고딕"/>
              </a:rPr>
              <a:t>소문자</a:t>
            </a:r>
            <a:r>
              <a:rPr lang="en-US" altLang="ko-KR" sz="2000" dirty="0" smtClean="0">
                <a:solidFill>
                  <a:srgbClr val="FF0000"/>
                </a:solidFill>
                <a:ea typeface="맑은 고딕"/>
              </a:rPr>
              <a:t>t) </a:t>
            </a:r>
            <a:r>
              <a:rPr lang="ja-JP" altLang="ko-KR" sz="2000" dirty="0" smtClean="0">
                <a:ea typeface="맑은 고딕"/>
              </a:rPr>
              <a:t>함</a:t>
            </a:r>
            <a:r>
              <a:rPr lang="ja-JP" altLang="ko-KR" sz="2000" dirty="0">
                <a:ea typeface="맑은 고딕"/>
              </a:rPr>
              <a:t>수는 인수로 data, dtype</a:t>
            </a:r>
            <a:r>
              <a:rPr lang="ja-JP" altLang="ko-KR" sz="2000" dirty="0" smtClean="0">
                <a:ea typeface="맑은 고딕"/>
              </a:rPr>
              <a:t>, </a:t>
            </a:r>
            <a:r>
              <a:rPr lang="ja-JP" altLang="ko-KR" sz="2000" dirty="0">
                <a:ea typeface="맑은 고딕"/>
              </a:rPr>
              <a:t>device,</a:t>
            </a:r>
            <a:r>
              <a:rPr lang="en-US" altLang="ko-KR" sz="2000" dirty="0"/>
              <a:t> </a:t>
            </a:r>
            <a:r>
              <a:rPr lang="ja-JP" altLang="ko-KR" sz="2000" dirty="0">
                <a:ea typeface="맑은 고딕"/>
              </a:rPr>
              <a:t>requires_grad 등을 받습니</a:t>
            </a:r>
            <a:r>
              <a:rPr lang="ja-JP" altLang="ko-KR" sz="2000" dirty="0" smtClean="0">
                <a:ea typeface="맑은 고딕"/>
              </a:rPr>
              <a:t>다</a:t>
            </a:r>
            <a:endParaRPr lang="ja-JP" altLang="ko-KR" sz="2000" dirty="0">
              <a:ea typeface="맑은 고딕"/>
            </a:endParaRPr>
          </a:p>
          <a:p>
            <a:pPr>
              <a:spcBef>
                <a:spcPts val="0"/>
              </a:spcBef>
              <a:defRPr/>
            </a:pPr>
            <a:r>
              <a:rPr lang="ja-JP" altLang="ko-KR" sz="2000" dirty="0">
                <a:ea typeface="맑은 고딕"/>
              </a:rPr>
              <a:t>data에는 앞서 본 것처럼 배열이</a:t>
            </a:r>
            <a:r>
              <a:rPr lang="en-US" altLang="ko-KR" sz="2000" dirty="0"/>
              <a:t> </a:t>
            </a:r>
            <a:r>
              <a:rPr lang="ja-JP" altLang="ko-KR" sz="2000" dirty="0" smtClean="0">
                <a:ea typeface="맑은 고딕"/>
              </a:rPr>
              <a:t>들</a:t>
            </a:r>
            <a:r>
              <a:rPr lang="ja-JP" altLang="ko-KR" sz="2000" dirty="0">
                <a:ea typeface="맑은 고딕"/>
              </a:rPr>
              <a:t>어가고</a:t>
            </a:r>
            <a:r>
              <a:rPr lang="en-US" altLang="ko-KR" sz="2000" dirty="0"/>
              <a:t>, </a:t>
            </a:r>
            <a:r>
              <a:rPr lang="ja-JP" altLang="ko-KR" sz="2000" dirty="0">
                <a:ea typeface="맑은 고딕"/>
              </a:rPr>
              <a:t>dtype에는 데이터를 저장할 </a:t>
            </a:r>
            <a:r>
              <a:rPr lang="ja-JP" altLang="ko-KR" sz="2000" dirty="0" smtClean="0">
                <a:ea typeface="맑은 고딕"/>
              </a:rPr>
              <a:t>자</a:t>
            </a:r>
            <a:r>
              <a:rPr lang="ja-JP" altLang="ko-KR" sz="2000" dirty="0">
                <a:ea typeface="맑은 고딕"/>
              </a:rPr>
              <a:t>료형이 들어갑니</a:t>
            </a:r>
            <a:r>
              <a:rPr lang="ja-JP" altLang="ko-KR" sz="2000" dirty="0" smtClean="0">
                <a:ea typeface="맑은 고딕"/>
              </a:rPr>
              <a:t>다</a:t>
            </a:r>
            <a:endParaRPr lang="ja-JP" altLang="ko-KR" sz="2000" dirty="0">
              <a:ea typeface="맑은 고딕"/>
            </a:endParaRPr>
          </a:p>
          <a:p>
            <a:pPr>
              <a:spcBef>
                <a:spcPts val="0"/>
              </a:spcBef>
              <a:defRPr/>
            </a:pPr>
            <a:r>
              <a:rPr lang="ja-JP" altLang="ko-KR" sz="2000" dirty="0">
                <a:ea typeface="맑은 고딕"/>
              </a:rPr>
              <a:t>자료형은 </a:t>
            </a:r>
            <a:r>
              <a:rPr lang="ja-JP" altLang="ko-KR" sz="2000" dirty="0" smtClean="0">
                <a:ea typeface="맑은 고딕"/>
              </a:rPr>
              <a:t>표</a:t>
            </a:r>
            <a:r>
              <a:rPr lang="ja-JP" altLang="ko-KR" sz="2000" dirty="0">
                <a:ea typeface="맑은 고딕"/>
              </a:rPr>
              <a:t>와 같이 다양한데</a:t>
            </a:r>
            <a:r>
              <a:rPr lang="en-US" altLang="ko-KR" sz="2000" dirty="0"/>
              <a:t>, </a:t>
            </a:r>
            <a:r>
              <a:rPr lang="ja-JP" altLang="ko-KR" sz="2000" dirty="0" smtClean="0">
                <a:ea typeface="맑은 고딕"/>
              </a:rPr>
              <a:t>기</a:t>
            </a:r>
            <a:r>
              <a:rPr lang="ja-JP" altLang="ko-KR" sz="2000" dirty="0">
                <a:ea typeface="맑은 고딕"/>
              </a:rPr>
              <a:t>본값은 </a:t>
            </a:r>
            <a:r>
              <a:rPr lang="ja-JP" altLang="ko-KR" sz="2000" dirty="0">
                <a:solidFill>
                  <a:srgbClr val="0070C0"/>
                </a:solidFill>
                <a:ea typeface="맑은 고딕"/>
              </a:rPr>
              <a:t>FloatTensor</a:t>
            </a:r>
            <a:r>
              <a:rPr lang="ja-JP" altLang="ko-KR" sz="2000" dirty="0">
                <a:ea typeface="맑은 고딕"/>
              </a:rPr>
              <a:t>입니</a:t>
            </a:r>
            <a:r>
              <a:rPr lang="ja-JP" altLang="ko-KR" sz="2000" dirty="0" smtClean="0">
                <a:ea typeface="맑은 고딕"/>
              </a:rPr>
              <a:t>다</a:t>
            </a:r>
            <a:endParaRPr lang="en-US" altLang="ja-JP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sz="2000" dirty="0" err="1" smtClean="0"/>
              <a:t>이어서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device는</a:t>
            </a:r>
            <a:r>
              <a:rPr lang="en-US" altLang="ko-KR" sz="2000" dirty="0" smtClean="0"/>
              <a:t> 이 </a:t>
            </a:r>
            <a:r>
              <a:rPr lang="en-US" altLang="ko-KR" sz="2000" dirty="0" err="1" smtClean="0"/>
              <a:t>텐서를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어느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기기에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올릴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것인지를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명시합니다</a:t>
            </a:r>
            <a:endParaRPr lang="en-US" altLang="ko-KR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sz="2000" dirty="0" err="1" smtClean="0"/>
              <a:t>마지막으로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requires_grad는</a:t>
            </a:r>
            <a:r>
              <a:rPr lang="en-US" altLang="ko-KR" sz="2000" dirty="0"/>
              <a:t> 이 </a:t>
            </a:r>
            <a:r>
              <a:rPr lang="en-US" altLang="ko-KR" sz="2000" dirty="0" err="1"/>
              <a:t>텐서에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대한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기울기를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저장할지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여부를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지정합니다</a:t>
            </a:r>
            <a:endParaRPr lang="en-US" altLang="ko-KR" sz="2000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sz="2000" dirty="0" err="1"/>
              <a:t>기본값은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False인데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명시적으로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지정하려면</a:t>
            </a:r>
            <a:r>
              <a:rPr lang="en-US" altLang="ko-KR" sz="2000" dirty="0"/>
              <a:t> </a:t>
            </a:r>
            <a:r>
              <a:rPr lang="en-US" altLang="ko-KR" sz="2000" dirty="0" err="1">
                <a:solidFill>
                  <a:srgbClr val="0070C0"/>
                </a:solidFill>
              </a:rPr>
              <a:t>requires_grad</a:t>
            </a:r>
            <a:r>
              <a:rPr lang="en-US" altLang="ko-KR" sz="2000" dirty="0">
                <a:solidFill>
                  <a:srgbClr val="0070C0"/>
                </a:solidFill>
              </a:rPr>
              <a:t>=True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적습</a:t>
            </a:r>
            <a:r>
              <a:rPr lang="en-US" altLang="ko-KR" sz="2000" dirty="0" err="1" smtClean="0"/>
              <a:t>니다</a:t>
            </a:r>
            <a:endParaRPr lang="en-US" altLang="ko-KR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x_tensor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= </a:t>
            </a:r>
            <a:r>
              <a:rPr lang="en-US" altLang="ko-KR" sz="2000" dirty="0" err="1">
                <a:solidFill>
                  <a:srgbClr val="0070C0"/>
                </a:solidFill>
              </a:rPr>
              <a:t>torch.tensor</a:t>
            </a:r>
            <a:r>
              <a:rPr lang="en-US" altLang="ko-KR" sz="2000" dirty="0">
                <a:solidFill>
                  <a:srgbClr val="0070C0"/>
                </a:solidFill>
              </a:rPr>
              <a:t>(data=[2.0, 3.0], </a:t>
            </a:r>
            <a:r>
              <a:rPr lang="en-US" altLang="ko-KR" sz="2000" dirty="0" err="1">
                <a:solidFill>
                  <a:srgbClr val="0070C0"/>
                </a:solidFill>
              </a:rPr>
              <a:t>requires_grad</a:t>
            </a:r>
            <a:r>
              <a:rPr lang="en-US" altLang="ko-KR" sz="2000" dirty="0">
                <a:solidFill>
                  <a:srgbClr val="0070C0"/>
                </a:solidFill>
              </a:rPr>
              <a:t>=True)</a:t>
            </a:r>
          </a:p>
          <a:p>
            <a:pPr>
              <a:spcBef>
                <a:spcPts val="0"/>
              </a:spcBef>
              <a:defRPr/>
            </a:pPr>
            <a:endParaRPr lang="ja-JP" altLang="ko-KR" sz="2000" dirty="0">
              <a:solidFill>
                <a:srgbClr val="002060"/>
              </a:solidFill>
              <a:ea typeface="맑은 고딕"/>
            </a:endParaRPr>
          </a:p>
          <a:p>
            <a:pPr>
              <a:spcBef>
                <a:spcPts val="0"/>
              </a:spcBef>
            </a:pP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12998" y="4078986"/>
            <a:ext cx="5366004" cy="22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선형회귀분석이란 무엇인가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344"/>
            <a:ext cx="7644788" cy="48332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ja-JP" sz="1900" dirty="0"/>
              <a:t>“</a:t>
            </a:r>
            <a:r>
              <a:rPr lang="ja-JP" altLang="en-US" sz="1900" dirty="0">
                <a:solidFill>
                  <a:srgbClr val="FF0000"/>
                </a:solidFill>
              </a:rPr>
              <a:t>선형회귀분석</a:t>
            </a:r>
            <a:r>
              <a:rPr lang="en-US" altLang="ja-JP" sz="1900" dirty="0">
                <a:solidFill>
                  <a:srgbClr val="FF0000"/>
                </a:solidFill>
              </a:rPr>
              <a:t>(linear regression)</a:t>
            </a:r>
            <a:r>
              <a:rPr lang="ja-JP" altLang="en-US" sz="1900" dirty="0">
                <a:solidFill>
                  <a:srgbClr val="FF0000"/>
                </a:solidFill>
              </a:rPr>
              <a:t>은 주어진 데이터를 가장 잘 </a:t>
            </a:r>
            <a:r>
              <a:rPr lang="ko-KR" altLang="en-US" sz="1900" dirty="0">
                <a:solidFill>
                  <a:srgbClr val="FF0000"/>
                </a:solidFill>
              </a:rPr>
              <a:t>표현</a:t>
            </a:r>
            <a:r>
              <a:rPr lang="ja-JP" altLang="en-US" sz="1900" dirty="0">
                <a:solidFill>
                  <a:srgbClr val="FF0000"/>
                </a:solidFill>
              </a:rPr>
              <a:t>하는 직선 하나를 찾는 것</a:t>
            </a:r>
            <a:r>
              <a:rPr lang="en-US" altLang="ja-JP" sz="1900" dirty="0">
                <a:solidFill>
                  <a:srgbClr val="FF0000"/>
                </a:solidFill>
              </a:rPr>
              <a:t> </a:t>
            </a:r>
            <a:r>
              <a:rPr lang="ko-KR" altLang="en-US" sz="1900" dirty="0">
                <a:solidFill>
                  <a:srgbClr val="FF0000"/>
                </a:solidFill>
              </a:rPr>
              <a:t>입니</a:t>
            </a:r>
            <a:r>
              <a:rPr lang="ja-JP" altLang="en-US" sz="1900" dirty="0">
                <a:solidFill>
                  <a:srgbClr val="FF0000"/>
                </a:solidFill>
              </a:rPr>
              <a:t>다</a:t>
            </a:r>
            <a:r>
              <a:rPr lang="en-US" altLang="ja-JP" sz="1900" dirty="0"/>
              <a:t>”.</a:t>
            </a:r>
            <a:endParaRPr lang="ja-JP" altLang="en-US" sz="1900" dirty="0"/>
          </a:p>
          <a:p>
            <a:pPr>
              <a:lnSpc>
                <a:spcPct val="120000"/>
              </a:lnSpc>
              <a:defRPr/>
            </a:pPr>
            <a:r>
              <a:rPr lang="ja-JP" altLang="en-US" sz="1900" dirty="0"/>
              <a:t>하나의 독립변수에 대하여 선형회귀분석을</a:t>
            </a:r>
            <a:r>
              <a:rPr lang="ko-KR" altLang="en-US" sz="1900" dirty="0"/>
              <a:t> </a:t>
            </a:r>
            <a:r>
              <a:rPr lang="ja-JP" altLang="en-US" sz="1900" dirty="0"/>
              <a:t>하면 </a:t>
            </a:r>
            <a:r>
              <a:rPr lang="ja-JP" altLang="en-US" sz="1900" u="sng" dirty="0"/>
              <a:t>단순선형회</a:t>
            </a:r>
            <a:r>
              <a:rPr lang="ja-JP" altLang="en-US" sz="1900" u="sng" dirty="0" smtClean="0"/>
              <a:t>귀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regression</a:t>
            </a:r>
            <a:r>
              <a:rPr lang="ja-JP" altLang="en-US" sz="1900" dirty="0" smtClean="0"/>
              <a:t>라</a:t>
            </a:r>
            <a:r>
              <a:rPr lang="ja-JP" altLang="en-US" sz="1900" dirty="0"/>
              <a:t>고 하고 독립변수가 여러 개인 경우에는 </a:t>
            </a:r>
            <a:r>
              <a:rPr lang="ja-JP" altLang="en-US" sz="1900" u="sng" dirty="0"/>
              <a:t>다중선형회</a:t>
            </a:r>
            <a:r>
              <a:rPr lang="ja-JP" altLang="en-US" sz="1900" u="sng" dirty="0" smtClean="0"/>
              <a:t>귀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</a:t>
            </a:r>
            <a:r>
              <a:rPr lang="en-US" altLang="ko-KR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regression</a:t>
            </a:r>
            <a:r>
              <a:rPr lang="ko-KR" altLang="en-US" sz="1900" dirty="0"/>
              <a:t>라</a:t>
            </a:r>
            <a:r>
              <a:rPr lang="ja-JP" altLang="en-US" sz="1900" dirty="0"/>
              <a:t>고 합니다.</a:t>
            </a:r>
          </a:p>
          <a:p>
            <a:pPr>
              <a:lnSpc>
                <a:spcPct val="120000"/>
              </a:lnSpc>
              <a:defRPr/>
            </a:pPr>
            <a:r>
              <a:rPr lang="ja-JP" altLang="en-US" sz="1900" dirty="0"/>
              <a:t>단순선형회귀분석을 한다는 것은 x와 </a:t>
            </a:r>
            <a:r>
              <a:rPr lang="en-US" altLang="ja-JP" sz="1900" dirty="0"/>
              <a:t>y</a:t>
            </a:r>
            <a:r>
              <a:rPr lang="ja-JP" altLang="en-US" sz="1900" dirty="0"/>
              <a:t>라는 데이터가 주어졌을 때，</a:t>
            </a:r>
            <a:r>
              <a:rPr lang="en-US" altLang="ko-KR" sz="1900" dirty="0"/>
              <a:t>y </a:t>
            </a:r>
            <a:r>
              <a:rPr lang="ja-JP" altLang="en-US" sz="1900" dirty="0"/>
              <a:t>= W</a:t>
            </a:r>
            <a:r>
              <a:rPr lang="en-US" altLang="ko-KR" sz="1900" dirty="0"/>
              <a:t> * </a:t>
            </a:r>
            <a:r>
              <a:rPr lang="ja-JP" altLang="en-US" sz="1900" dirty="0"/>
              <a:t>X + </a:t>
            </a:r>
            <a:r>
              <a:rPr lang="en-US" altLang="ko-KR" sz="1900" dirty="0"/>
              <a:t>b</a:t>
            </a:r>
            <a:r>
              <a:rPr lang="ja-JP" altLang="en-US" sz="1900" dirty="0"/>
              <a:t>라는 직선의 방정식에서 데이터를 가장 잘 표현하는 변수 </a:t>
            </a:r>
            <a:r>
              <a:rPr lang="en-US" altLang="ko-KR" sz="1900" dirty="0"/>
              <a:t>W</a:t>
            </a:r>
            <a:r>
              <a:rPr lang="ja-JP" altLang="en-US" sz="1900" dirty="0"/>
              <a:t>와 </a:t>
            </a:r>
            <a:r>
              <a:rPr lang="en-US" altLang="ko-KR" sz="1900" dirty="0"/>
              <a:t>b</a:t>
            </a:r>
            <a:r>
              <a:rPr lang="ja-JP" altLang="en-US" sz="1900" dirty="0"/>
              <a:t>를 찾는다는 뜻입니다.</a:t>
            </a:r>
          </a:p>
          <a:p>
            <a:pPr>
              <a:lnSpc>
                <a:spcPct val="120000"/>
              </a:lnSpc>
              <a:defRPr/>
            </a:pPr>
            <a:r>
              <a:rPr lang="ja-JP" altLang="en-US" sz="1900" dirty="0"/>
              <a:t>이때 </a:t>
            </a:r>
            <a:r>
              <a:rPr lang="en-US" altLang="ko-KR" sz="1900" dirty="0"/>
              <a:t>W</a:t>
            </a:r>
            <a:r>
              <a:rPr lang="ja-JP" altLang="en-US" sz="1900" dirty="0"/>
              <a:t>와 b는 가중치와 편차를 문자로 표현한 것입니다.</a:t>
            </a:r>
          </a:p>
          <a:p>
            <a:pPr>
              <a:lnSpc>
                <a:spcPct val="120000"/>
              </a:lnSpc>
              <a:defRPr/>
            </a:pPr>
            <a:r>
              <a:rPr lang="ja-JP" altLang="en-US" sz="1900" dirty="0"/>
              <a:t>중학교</a:t>
            </a:r>
            <a:r>
              <a:rPr lang="en-US" altLang="ko-KR" sz="1900" dirty="0"/>
              <a:t> </a:t>
            </a:r>
            <a:r>
              <a:rPr lang="ja-JP" altLang="en-US" sz="1900" dirty="0"/>
              <a:t>수학 용어로 설명하면 가중치는 기울기</a:t>
            </a:r>
            <a:r>
              <a:rPr lang="en-US" altLang="ko-KR" sz="1900" dirty="0"/>
              <a:t>, </a:t>
            </a:r>
            <a:r>
              <a:rPr lang="ja-JP" altLang="en-US" sz="1900" dirty="0"/>
              <a:t>편차는 절편입니다</a:t>
            </a:r>
            <a:r>
              <a:rPr lang="en-US" altLang="ko-KR" sz="1900" dirty="0"/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dirty="0"/>
          </a:p>
          <a:p>
            <a:pPr lvl="0"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[Wikipedia] </a:t>
            </a:r>
            <a:r>
              <a:rPr lang="ko-KR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회귀</a:t>
            </a:r>
            <a:r>
              <a:rPr lang="ko-KR" altLang="ko-KR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ko-KR" altLang="ko-K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egress</a:t>
            </a:r>
            <a:r>
              <a:rPr lang="ko-KR" altLang="ko-K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ko-KR" altLang="ko-KR" sz="1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리그레스</a:t>
            </a:r>
            <a:r>
              <a:rPr lang="ko-KR" altLang="ko-K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)의 원래 의미는 옛날 상태로 돌아가는 것을 의미한다. 영국의 유전학자 </a:t>
            </a:r>
            <a:r>
              <a:rPr lang="ko-KR" altLang="ko-KR" sz="1200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프랜시스 골턴"/>
              </a:rPr>
              <a:t>프랜시스 </a:t>
            </a:r>
            <a:r>
              <a:rPr lang="ko-KR" altLang="ko-KR" sz="1200" dirty="0" err="1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프랜시스 골턴"/>
              </a:rPr>
              <a:t>골턴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/>
              <a:t>1822</a:t>
            </a:r>
            <a:r>
              <a:rPr lang="ko-KR" altLang="en-US" sz="1200" dirty="0"/>
              <a:t>년</a:t>
            </a:r>
            <a:r>
              <a:rPr lang="en-US" altLang="ko-KR" sz="1200" dirty="0"/>
              <a:t>~1911</a:t>
            </a:r>
            <a:r>
              <a:rPr lang="ko-KR" altLang="en-US" sz="1200" dirty="0"/>
              <a:t>년</a:t>
            </a:r>
            <a:r>
              <a:rPr lang="en-US" altLang="ko-KR" sz="1200" dirty="0"/>
              <a:t>)</a:t>
            </a:r>
            <a:r>
              <a:rPr lang="ko-KR" altLang="ko-K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부모의 키와 아이들의 키 사이의 연관 관계를 연구하면서 부모와 자녀의 </a:t>
            </a:r>
            <a:r>
              <a:rPr lang="ko-KR" altLang="ko-KR" sz="1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키</a:t>
            </a:r>
            <a:r>
              <a:rPr lang="en-US" altLang="ko-KR" sz="1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12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사이에는 </a:t>
            </a:r>
            <a:r>
              <a:rPr lang="ko-KR" altLang="ko-K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선형적인 관계가 있고 키가 커지거나 작아지는 것보다는 전체 키 평균으로 돌아가려는 경향이 있다는 가설을 세웠으며 이를 분석하는 방법을 "</a:t>
            </a:r>
            <a:r>
              <a:rPr lang="ko-KR" altLang="ko-K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회귀분석"이라고</a:t>
            </a:r>
            <a:r>
              <a:rPr lang="ko-KR" altLang="ko-K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하였다. 이러한 경험적 연구 이후, </a:t>
            </a:r>
            <a:r>
              <a:rPr lang="ko-KR" altLang="ko-KR" sz="1200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칼 피어슨"/>
              </a:rPr>
              <a:t>칼 </a:t>
            </a:r>
            <a:r>
              <a:rPr lang="ko-KR" altLang="ko-KR" sz="1200" dirty="0" err="1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칼 피어슨"/>
              </a:rPr>
              <a:t>피어슨</a:t>
            </a:r>
            <a:r>
              <a:rPr lang="ko-KR" altLang="ko-KR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</a:t>
            </a:r>
            <a:r>
              <a:rPr lang="ko-KR" altLang="ko-K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아버지와 아들의 키를 조사한 결과를 바탕으로 함수 관계를 도출하여 회귀분석 이론을 수학적으로 정립하였다.</a:t>
            </a:r>
            <a:endParaRPr lang="ko-KR" altLang="ko-KR" sz="1600" dirty="0">
              <a:latin typeface="Arial" panose="020B0604020202020204" pitchFamily="34" charset="0"/>
            </a:endParaRPr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내용 개체 틀 3" descr="테이블, 옅은, 앉아있는, 실내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72377" y="2644178"/>
            <a:ext cx="3819623" cy="25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파이토치에서의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7928" y="3730752"/>
            <a:ext cx="11010900" cy="26783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ja-JP" altLang="ko-KR" sz="1600" dirty="0"/>
              <a:t>생성한 텐서</a:t>
            </a:r>
            <a:r>
              <a:rPr lang="ko-KR" altLang="en-US" sz="1600" dirty="0"/>
              <a:t>로</a:t>
            </a:r>
            <a:r>
              <a:rPr lang="ja-JP" altLang="ko-KR" sz="1600" dirty="0"/>
              <a:t> 연산 그래프를 생성하면 연산 그래프는 결과를 산출할 것입니다.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ja-JP" altLang="ko-KR" sz="1600" dirty="0"/>
              <a:t>결</a:t>
            </a:r>
            <a:r>
              <a:rPr lang="ko-KR" altLang="en-US" sz="1600" dirty="0" err="1"/>
              <a:t>괏</a:t>
            </a:r>
            <a:r>
              <a:rPr lang="ja-JP" altLang="ko-KR" sz="1600" dirty="0"/>
              <a:t>값과 목푯값의 차이가 곧 오차이고 이 오차에 경사하강법을 지정한 횟수만큼 반복하면 변수 W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b</a:t>
            </a:r>
            <a:r>
              <a:rPr lang="ja-JP" altLang="ko-KR" sz="1600" dirty="0"/>
              <a:t>가 오차를 감소시키는 방향으로 변하는 것을 확인할 수 있습니다</a:t>
            </a:r>
            <a:r>
              <a:rPr lang="en-US" altLang="ko-KR" sz="1600" dirty="0"/>
              <a:t>.</a:t>
            </a:r>
            <a:endParaRPr lang="ja-JP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ko-KR" sz="1600" dirty="0" err="1"/>
              <a:t>x라는</a:t>
            </a:r>
            <a:r>
              <a:rPr lang="ko-KR" altLang="ko-KR" sz="1600" dirty="0"/>
              <a:t> </a:t>
            </a:r>
            <a:r>
              <a:rPr lang="ko-KR" altLang="ko-KR" sz="1600" dirty="0" err="1"/>
              <a:t>텐서를</a:t>
            </a:r>
            <a:r>
              <a:rPr lang="ko-KR" altLang="ko-KR" sz="1600" dirty="0"/>
              <a:t> 생성하</a:t>
            </a:r>
            <a:r>
              <a:rPr lang="ko-KR" altLang="en-US" sz="1600" dirty="0"/>
              <a:t>여</a:t>
            </a:r>
            <a:r>
              <a:rPr lang="ko-KR" altLang="ko-KR" sz="1600" dirty="0"/>
              <a:t> 기울기를 계산하도록 지정했고, </a:t>
            </a:r>
            <a:r>
              <a:rPr lang="ko-KR" altLang="ko-KR" sz="1600" dirty="0" err="1"/>
              <a:t>z라는</a:t>
            </a:r>
            <a:r>
              <a:rPr lang="ko-KR" altLang="ko-KR" sz="1600" dirty="0"/>
              <a:t> 변수에 연산 그래프의 </a:t>
            </a:r>
            <a:r>
              <a:rPr lang="ko-KR" altLang="ko-KR" sz="1600" dirty="0" err="1"/>
              <a:t>결</a:t>
            </a:r>
            <a:r>
              <a:rPr lang="ko-KR" altLang="en-US" sz="1600" dirty="0" err="1"/>
              <a:t>괏</a:t>
            </a:r>
            <a:r>
              <a:rPr lang="ko-KR" altLang="ko-KR" sz="1600" dirty="0" err="1"/>
              <a:t>값이</a:t>
            </a:r>
            <a:r>
              <a:rPr lang="ko-KR" altLang="ko-KR" sz="1600" dirty="0"/>
              <a:t> 저장됩니다. 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ko-KR" sz="1600" dirty="0" err="1"/>
              <a:t>z와</a:t>
            </a:r>
            <a:r>
              <a:rPr lang="ko-KR" altLang="ko-KR" sz="1600" dirty="0"/>
              <a:t> </a:t>
            </a:r>
            <a:r>
              <a:rPr lang="ko-KR" altLang="ko-KR" sz="1600" dirty="0" err="1"/>
              <a:t>목푯값인</a:t>
            </a:r>
            <a:r>
              <a:rPr lang="ko-KR" altLang="ko-KR" sz="1600" dirty="0"/>
              <a:t> </a:t>
            </a:r>
            <a:r>
              <a:rPr lang="ko-KR" altLang="ko-KR" sz="1600" dirty="0" err="1" smtClean="0"/>
              <a:t>targe의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절댓값 차이를 계산하고 </a:t>
            </a:r>
            <a:r>
              <a:rPr lang="ko-KR" altLang="ko-KR" sz="1600" dirty="0" err="1"/>
              <a:t>torch.sum</a:t>
            </a:r>
            <a:r>
              <a:rPr lang="ko-KR" altLang="ko-KR" sz="1600" dirty="0"/>
              <a:t>()이란 함수</a:t>
            </a:r>
            <a:r>
              <a:rPr lang="ko-KR" altLang="en-US" sz="1600" dirty="0"/>
              <a:t>로</a:t>
            </a:r>
            <a:r>
              <a:rPr lang="ko-KR" altLang="ko-KR" sz="1600" dirty="0"/>
              <a:t> 3</a:t>
            </a:r>
            <a:r>
              <a:rPr lang="en-US" altLang="ko-KR" sz="1600" dirty="0"/>
              <a:t>*</a:t>
            </a:r>
            <a:r>
              <a:rPr lang="ko-KR" altLang="ko-KR" sz="1600" dirty="0"/>
              <a:t>4 모양이었던 두 값의 차이를 숫자 하나로 바꿉니다.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ko-KR" sz="1600" dirty="0" err="1"/>
              <a:t>그다음</a:t>
            </a:r>
            <a:r>
              <a:rPr lang="ko-KR" altLang="ko-KR" sz="1600" dirty="0"/>
              <a:t> </a:t>
            </a:r>
            <a:r>
              <a:rPr lang="ko-KR" altLang="ko-KR" sz="1600" dirty="0" err="1"/>
              <a:t>loss.backward</a:t>
            </a:r>
            <a:r>
              <a:rPr lang="ko-KR" altLang="ko-KR" sz="1600" dirty="0"/>
              <a:t> () 함수를 호출하면 연산 그래프를 쭉 따라가면서 잎 노드</a:t>
            </a:r>
            <a:r>
              <a:rPr lang="ko-KR" altLang="en-US" sz="1600" dirty="0"/>
              <a:t> </a:t>
            </a:r>
            <a:r>
              <a:rPr lang="ko-KR" altLang="ko-KR" sz="1600" dirty="0" err="1"/>
              <a:t>x에</a:t>
            </a:r>
            <a:r>
              <a:rPr lang="ko-KR" altLang="ko-KR" sz="1600" dirty="0"/>
              <a:t> 대한 기울기를 계산합니다.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ko-KR" sz="1600" dirty="0"/>
              <a:t>여기서 말하는 잎</a:t>
            </a:r>
            <a:r>
              <a:rPr lang="en-US" altLang="ko-KR" sz="1600" dirty="0"/>
              <a:t>(leaf)</a:t>
            </a:r>
            <a:r>
              <a:rPr lang="ko-KR" altLang="ko-KR" sz="1600" dirty="0"/>
              <a:t> 노드는 다른 변수를 통해 계산되는 </a:t>
            </a:r>
            <a:r>
              <a:rPr lang="ko-KR" altLang="ko-KR" sz="1600" dirty="0" err="1"/>
              <a:t>y나</a:t>
            </a:r>
            <a:r>
              <a:rPr lang="ko-KR" altLang="ko-KR" sz="1600" dirty="0"/>
              <a:t> </a:t>
            </a:r>
            <a:r>
              <a:rPr lang="ko-KR" altLang="ko-KR" sz="1600" dirty="0" err="1"/>
              <a:t>z가</a:t>
            </a:r>
            <a:r>
              <a:rPr lang="ko-KR" altLang="ko-KR" sz="1600" dirty="0"/>
              <a:t> 아니라 그 자체가 값인 </a:t>
            </a:r>
            <a:r>
              <a:rPr lang="ko-KR" altLang="ko-KR" sz="1600" dirty="0" err="1"/>
              <a:t>x</a:t>
            </a:r>
            <a:r>
              <a:rPr lang="en-US" altLang="ko-KR" sz="1600" dirty="0"/>
              <a:t> </a:t>
            </a:r>
            <a:r>
              <a:rPr lang="ko-KR" altLang="ko-KR" sz="1600" dirty="0"/>
              <a:t>같은 노드를 의미합니다.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ko-KR" sz="1600" dirty="0"/>
              <a:t>마지막 줄을 실행하면 </a:t>
            </a:r>
            <a:r>
              <a:rPr lang="ko-KR" altLang="ko-KR" sz="1600" dirty="0" err="1"/>
              <a:t>x.grad는</a:t>
            </a:r>
            <a:r>
              <a:rPr lang="ko-KR" altLang="ko-KR" sz="1600" dirty="0"/>
              <a:t> 기울기가 계산되지만 </a:t>
            </a:r>
            <a:r>
              <a:rPr lang="ko-KR" altLang="ko-KR" sz="1600" dirty="0" err="1"/>
              <a:t>y.grad</a:t>
            </a:r>
            <a:r>
              <a:rPr lang="ko-KR" altLang="ko-KR" sz="1600" dirty="0"/>
              <a:t>, </a:t>
            </a:r>
            <a:r>
              <a:rPr lang="ko-KR" altLang="ko-KR" sz="1600" dirty="0" err="1"/>
              <a:t>z.grad는</a:t>
            </a:r>
            <a:r>
              <a:rPr lang="ko-KR" altLang="ko-KR" sz="1600" dirty="0"/>
              <a:t> 잎 노드가 아니기 때문에 </a:t>
            </a:r>
            <a:r>
              <a:rPr lang="ko-KR" altLang="ko-KR" sz="1600" dirty="0" err="1"/>
              <a:t>결</a:t>
            </a:r>
            <a:r>
              <a:rPr lang="ko-KR" altLang="en-US" sz="1600" dirty="0" err="1"/>
              <a:t>괏</a:t>
            </a:r>
            <a:r>
              <a:rPr lang="ko-KR" altLang="ko-KR" sz="1600" dirty="0" err="1"/>
              <a:t>값이</a:t>
            </a:r>
            <a:r>
              <a:rPr lang="ko-KR" altLang="ko-KR" sz="1600" dirty="0"/>
              <a:t> </a:t>
            </a:r>
            <a:r>
              <a:rPr lang="ko-KR" altLang="ko-KR" sz="1600" dirty="0" err="1"/>
              <a:t>None이</a:t>
            </a:r>
            <a:r>
              <a:rPr lang="ko-KR" altLang="ko-KR" sz="1600" dirty="0"/>
              <a:t> </a:t>
            </a:r>
            <a:r>
              <a:rPr lang="ko-KR" altLang="ko-KR" sz="1600" dirty="0" smtClean="0"/>
              <a:t>리턴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됩니다</a:t>
            </a:r>
            <a:r>
              <a:rPr lang="en-US" altLang="ko-KR" sz="1600" dirty="0"/>
              <a:t>.</a:t>
            </a:r>
            <a:r>
              <a:rPr lang="ko-KR" altLang="en-US" sz="1600" dirty="0"/>
              <a:t>	</a:t>
            </a:r>
            <a:r>
              <a:rPr lang="en-US" altLang="en-US" sz="1600" dirty="0">
                <a:solidFill>
                  <a:srgbClr val="FF0000"/>
                </a:solidFill>
              </a:rPr>
              <a:t>tensor([ 8.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en-US" altLang="en-US" sz="1600" dirty="0">
                <a:solidFill>
                  <a:srgbClr val="FF0000"/>
                </a:solidFill>
              </a:rPr>
              <a:t> 12.]) None </a:t>
            </a:r>
            <a:r>
              <a:rPr lang="en-US" altLang="en-US" sz="1600" dirty="0" err="1">
                <a:solidFill>
                  <a:srgbClr val="FF0000"/>
                </a:solidFill>
              </a:rPr>
              <a:t>None</a:t>
            </a:r>
            <a:endParaRPr lang="en-US" altLang="en-US" sz="16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47928" y="1248709"/>
            <a:ext cx="11010900" cy="248204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/>
              <a:t># z = 2*y + 3</a:t>
            </a:r>
            <a:r>
              <a:rPr lang="ko-KR" altLang="en-US" sz="1600" dirty="0"/>
              <a:t>이라는 식에서 </a:t>
            </a:r>
            <a:r>
              <a:rPr lang="en-US" altLang="ko-KR" sz="1600" dirty="0"/>
              <a:t>x</a:t>
            </a:r>
            <a:r>
              <a:rPr lang="ko-KR" altLang="en-US" sz="1600" dirty="0"/>
              <a:t>에 대한 기울기를 구하는 단순한 코드 예 입니다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/>
              <a:t>x = </a:t>
            </a:r>
            <a:r>
              <a:rPr lang="en-US" altLang="ko-KR" sz="1600" dirty="0" err="1" smtClean="0"/>
              <a:t>torch.tensor</a:t>
            </a:r>
            <a:r>
              <a:rPr lang="en-US" altLang="ko-KR" sz="1600" dirty="0" smtClean="0"/>
              <a:t>(data</a:t>
            </a:r>
            <a:r>
              <a:rPr lang="en-US" altLang="ko-KR" sz="1600" dirty="0"/>
              <a:t>=[2.0, 3.0], </a:t>
            </a:r>
            <a:r>
              <a:rPr lang="en-US" altLang="ko-KR" sz="1600" dirty="0" err="1"/>
              <a:t>requires_grad</a:t>
            </a:r>
            <a:r>
              <a:rPr lang="en-US" altLang="ko-KR" sz="1600" dirty="0"/>
              <a:t>=True)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/>
              <a:t>y = x**2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/>
              <a:t>z = </a:t>
            </a:r>
            <a:r>
              <a:rPr lang="en-US" altLang="ko-KR" sz="1600" dirty="0" smtClean="0"/>
              <a:t>2*y + 3</a:t>
            </a:r>
            <a:endParaRPr lang="en-US" altLang="ko-KR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/>
              <a:t>target = </a:t>
            </a:r>
            <a:r>
              <a:rPr lang="en-US" altLang="ko-KR" sz="1600" dirty="0" err="1"/>
              <a:t>torch.tensor</a:t>
            </a:r>
            <a:r>
              <a:rPr lang="en-US" altLang="ko-KR" sz="1600" dirty="0"/>
              <a:t>([3.0, 4.0])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/>
              <a:t>loss = </a:t>
            </a:r>
            <a:r>
              <a:rPr lang="en-US" altLang="ko-KR" sz="1600" dirty="0" err="1"/>
              <a:t>torch.sum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torch.abs</a:t>
            </a:r>
            <a:r>
              <a:rPr lang="en-US" altLang="ko-KR" sz="1600" dirty="0"/>
              <a:t>(z-target))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 err="1"/>
              <a:t>loss.backward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/>
              <a:t>print(</a:t>
            </a:r>
            <a:r>
              <a:rPr lang="en-US" altLang="ko-KR" sz="1600" dirty="0" err="1"/>
              <a:t>x.grad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y.grad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z.grad</a:t>
            </a:r>
            <a:r>
              <a:rPr lang="en-US" altLang="ko-KR" sz="1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19402" y="1741064"/>
                <a:ext cx="2066078" cy="1497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펜고딕L" panose="02020600000000000000" pitchFamily="18" charset="-127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펜고딕L" panose="02020600000000000000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2.0, 3.0</m:t>
                          </m:r>
                        </m:e>
                      </m:d>
                    </m:oMath>
                  </m:oMathPara>
                </a14:m>
                <a:endParaRPr lang="en-US" altLang="ko-KR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a펜고딕L" panose="02020600000000000000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펜고딕L" panose="02020600000000000000" pitchFamily="18" charset="-127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펜고딕L" panose="02020600000000000000" pitchFamily="18" charset="-127"/>
                        </a:rPr>
                        <m:t>=2×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altLang="ko-KR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a펜고딕L" panose="02020600000000000000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펜고딕L" panose="02020600000000000000" pitchFamily="18" charset="-127"/>
                        </a:rPr>
                        <m:t>y</m:t>
                      </m:r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펜고딕L" panose="02020600000000000000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 smtClean="0">
                  <a:solidFill>
                    <a:srgbClr val="FF0000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𝑧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펜고딕L" panose="02020600000000000000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𝑧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𝑦</m:t>
                          </m:r>
                        </m:den>
                      </m:f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𝑦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펜고딕L" panose="02020600000000000000" pitchFamily="18" charset="-127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펜고딕L" panose="02020600000000000000" pitchFamily="18" charset="-127"/>
                        </a:rPr>
                        <m:t>=4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펜고딕L" panose="02020600000000000000" pitchFamily="18" charset="-127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402" y="1741064"/>
                <a:ext cx="2066078" cy="14973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1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403"/>
            <a:ext cx="10515600" cy="1126217"/>
          </a:xfrm>
        </p:spPr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파이토치에서의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344"/>
            <a:ext cx="10833100" cy="1760438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ja-JP" sz="1800" dirty="0"/>
              <a:t># </a:t>
            </a:r>
            <a:r>
              <a:rPr lang="ja-JP" altLang="en-US" sz="1800" dirty="0"/>
              <a:t>선형회귀분석 모델을 만들어서 기울기를 계산하고 </a:t>
            </a:r>
            <a:r>
              <a:rPr lang="en-US" altLang="ja-JP" sz="1800" dirty="0" smtClean="0"/>
              <a:t>w</a:t>
            </a:r>
            <a:r>
              <a:rPr lang="en-US" altLang="ko-KR" sz="1800" dirty="0" smtClean="0"/>
              <a:t>, </a:t>
            </a:r>
            <a:r>
              <a:rPr lang="en-US" altLang="ko-KR" sz="1800" dirty="0"/>
              <a:t>b</a:t>
            </a:r>
            <a:r>
              <a:rPr lang="ja-JP" altLang="en-US" sz="1800" dirty="0"/>
              <a:t>를 업데이</a:t>
            </a:r>
            <a:r>
              <a:rPr lang="ja-JP" altLang="en-US" sz="1800" dirty="0" smtClean="0"/>
              <a:t>트 </a:t>
            </a:r>
            <a:r>
              <a:rPr lang="ko-KR" altLang="en-US" sz="1800" dirty="0" smtClean="0"/>
              <a:t>해보겠습니다</a:t>
            </a:r>
            <a:endParaRPr lang="en-US" altLang="ko-KR" sz="1800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ko-KR" sz="1800" dirty="0" err="1" smtClean="0"/>
              <a:t>im</a:t>
            </a:r>
            <a:r>
              <a:rPr lang="ja-JP" altLang="en-US" sz="1800" dirty="0">
                <a:ea typeface="맑은 고딕"/>
              </a:rPr>
              <a:t>port torch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ko-KR" sz="1800" dirty="0" err="1" smtClean="0"/>
              <a:t>im</a:t>
            </a:r>
            <a:r>
              <a:rPr lang="ja-JP" altLang="en-US" sz="1800" dirty="0">
                <a:ea typeface="맑은 고딕"/>
              </a:rPr>
              <a:t>port torch.nn as nn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ja-JP" altLang="en-US" sz="1800" dirty="0" smtClean="0">
                <a:ea typeface="맑은 고딕"/>
              </a:rPr>
              <a:t>i</a:t>
            </a:r>
            <a:r>
              <a:rPr lang="ja-JP" altLang="en-US" sz="1800" dirty="0">
                <a:ea typeface="맑은 고딕"/>
              </a:rPr>
              <a:t>mport torch.optim as op</a:t>
            </a:r>
            <a:r>
              <a:rPr lang="ja-JP" altLang="en-US" sz="1800" dirty="0" smtClean="0">
                <a:ea typeface="맑은 고딕"/>
              </a:rPr>
              <a:t>t</a:t>
            </a:r>
            <a:r>
              <a:rPr lang="en-US" altLang="ja-JP" sz="1800" dirty="0" err="1" smtClean="0">
                <a:ea typeface="맑은 고딕"/>
              </a:rPr>
              <a:t>im</a:t>
            </a:r>
            <a:endParaRPr lang="ja-JP" altLang="en-US" sz="1800" dirty="0">
              <a:ea typeface="맑은 고딕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ja-JP" altLang="en-US" sz="1800" dirty="0" smtClean="0">
                <a:ea typeface="맑은 고딕"/>
              </a:rPr>
              <a:t>i</a:t>
            </a:r>
            <a:r>
              <a:rPr lang="ja-JP" altLang="en-US" sz="1800" dirty="0">
                <a:ea typeface="맑은 고딕"/>
              </a:rPr>
              <a:t>mport torch.nn.init as ini</a:t>
            </a:r>
            <a:r>
              <a:rPr lang="ja-JP" altLang="en-US" sz="1800" dirty="0" smtClean="0">
                <a:ea typeface="맑은 고딕"/>
              </a:rPr>
              <a:t>t</a:t>
            </a:r>
            <a:endParaRPr lang="ja-JP" altLang="en-US" sz="1800" dirty="0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415506"/>
            <a:ext cx="10939272" cy="221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ja-JP" altLang="en-US" sz="1800" dirty="0"/>
              <a:t>선형회귀분석 모델을 만들어서 기울기를 계산하고 </a:t>
            </a:r>
            <a:r>
              <a:rPr lang="en-US" altLang="ja-JP" sz="1800" dirty="0" smtClean="0"/>
              <a:t>w</a:t>
            </a:r>
            <a:r>
              <a:rPr lang="en-US" altLang="ko-KR" sz="1800" dirty="0" smtClean="0"/>
              <a:t>, </a:t>
            </a:r>
            <a:r>
              <a:rPr lang="en-US" altLang="ko-KR" sz="1800" dirty="0"/>
              <a:t>b</a:t>
            </a:r>
            <a:r>
              <a:rPr lang="ja-JP" altLang="en-US" sz="1800" dirty="0"/>
              <a:t>를 업데이</a:t>
            </a:r>
            <a:r>
              <a:rPr lang="ja-JP" altLang="en-US" sz="1800" dirty="0" smtClean="0"/>
              <a:t>트 </a:t>
            </a:r>
            <a:r>
              <a:rPr lang="ko-KR" altLang="en-US" sz="1800" dirty="0" smtClean="0"/>
              <a:t>해보겠습니다</a:t>
            </a:r>
            <a:endParaRPr lang="en-US" altLang="ko-KR" sz="1800" dirty="0"/>
          </a:p>
          <a:p>
            <a:pPr>
              <a:spcBef>
                <a:spcPts val="600"/>
              </a:spcBef>
              <a:defRPr/>
            </a:pPr>
            <a:r>
              <a:rPr lang="en-US" altLang="ko-KR" sz="1800" dirty="0"/>
              <a:t>1~4</a:t>
            </a:r>
            <a:r>
              <a:rPr lang="ja-JP" altLang="en-US" sz="1800" dirty="0"/>
              <a:t>행에서는 필요한 라이브러리들을 불러옵니</a:t>
            </a:r>
            <a:r>
              <a:rPr lang="ja-JP" altLang="en-US" sz="1800" dirty="0" smtClean="0"/>
              <a:t>다</a:t>
            </a:r>
            <a:endParaRPr lang="ja-JP" altLang="en-US" sz="1800" dirty="0"/>
          </a:p>
          <a:p>
            <a:pPr>
              <a:spcBef>
                <a:spcPts val="600"/>
              </a:spcBef>
              <a:defRPr/>
            </a:pPr>
            <a:r>
              <a:rPr lang="ja-JP" altLang="en-US" sz="1800" dirty="0"/>
              <a:t>torch.nn에는 신경망</a:t>
            </a:r>
            <a:r>
              <a:rPr lang="en-US" altLang="ko-KR" sz="1800" dirty="0"/>
              <a:t> </a:t>
            </a:r>
            <a:r>
              <a:rPr lang="ja-JP" altLang="en-US" sz="1800" dirty="0"/>
              <a:t>모델들이 포함되어 있는데 이 중 선형 변환 함수인 Linear 함수를 사용할 것입니</a:t>
            </a:r>
            <a:r>
              <a:rPr lang="ja-JP" altLang="en-US" sz="1800" dirty="0" smtClean="0"/>
              <a:t>다</a:t>
            </a:r>
            <a:endParaRPr lang="ja-JP" altLang="en-US" sz="1800" dirty="0"/>
          </a:p>
          <a:p>
            <a:pPr>
              <a:spcBef>
                <a:spcPts val="600"/>
              </a:spcBef>
              <a:defRPr/>
            </a:pPr>
            <a:r>
              <a:rPr lang="ja-JP" altLang="en-US" sz="1800" dirty="0"/>
              <a:t>torch.optim에는 경사하강법 알고리즘이 들어 있</a:t>
            </a:r>
            <a:r>
              <a:rPr lang="ko-KR" altLang="en-US" sz="1800" dirty="0"/>
              <a:t>습니다</a:t>
            </a:r>
            <a:endParaRPr lang="en-US" altLang="ja-JP" sz="1800" dirty="0"/>
          </a:p>
          <a:p>
            <a:pPr>
              <a:spcBef>
                <a:spcPts val="600"/>
              </a:spcBef>
              <a:defRPr/>
            </a:pPr>
            <a:r>
              <a:rPr lang="ja-JP" altLang="en-US" sz="1800" dirty="0"/>
              <a:t>torch.nn.init에는 텐서에 초깃값을 주기 위해 필요한</a:t>
            </a:r>
            <a:r>
              <a:rPr lang="en-US" altLang="ko-KR" sz="1800" dirty="0"/>
              <a:t> </a:t>
            </a:r>
            <a:r>
              <a:rPr lang="ja-JP" altLang="en-US" sz="1800" dirty="0"/>
              <a:t>함수들이 있습니</a:t>
            </a:r>
            <a:r>
              <a:rPr lang="ja-JP" altLang="en-US" sz="1800" dirty="0" smtClean="0"/>
              <a:t>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593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파이토치에서의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9500"/>
            <a:ext cx="10807700" cy="161493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600" dirty="0" smtClean="0"/>
              <a:t>	</a:t>
            </a:r>
            <a:r>
              <a:rPr lang="ja-JP" altLang="en-US" sz="1600" dirty="0" smtClean="0">
                <a:ea typeface="맑은 고딕"/>
              </a:rPr>
              <a:t>n</a:t>
            </a:r>
            <a:r>
              <a:rPr lang="ja-JP" altLang="en-US" sz="1600" dirty="0">
                <a:ea typeface="맑은 고딕"/>
              </a:rPr>
              <a:t>u</a:t>
            </a:r>
            <a:r>
              <a:rPr lang="en-US" altLang="ko-KR" sz="1600" dirty="0"/>
              <a:t>m</a:t>
            </a:r>
            <a:r>
              <a:rPr lang="ja-JP" altLang="en-US" sz="1600" dirty="0">
                <a:ea typeface="맑은 고딕"/>
              </a:rPr>
              <a:t>_data = 1000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600" dirty="0"/>
              <a:t>	</a:t>
            </a:r>
            <a:r>
              <a:rPr lang="ja-JP" altLang="en-US" sz="1600" dirty="0" smtClean="0">
                <a:ea typeface="맑은 고딕"/>
              </a:rPr>
              <a:t>n</a:t>
            </a:r>
            <a:r>
              <a:rPr lang="en-US" altLang="ko-KR" sz="1600" dirty="0"/>
              <a:t>u</a:t>
            </a:r>
            <a:r>
              <a:rPr lang="ja-JP" altLang="en-US" sz="1600" dirty="0">
                <a:ea typeface="맑은 고딕"/>
              </a:rPr>
              <a:t>m_epoch = 500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600" dirty="0"/>
              <a:t>	</a:t>
            </a:r>
            <a:r>
              <a:rPr lang="ja-JP" altLang="en-US" sz="1600" dirty="0" smtClean="0">
                <a:ea typeface="맑은 고딕"/>
              </a:rPr>
              <a:t>x </a:t>
            </a:r>
            <a:r>
              <a:rPr lang="ja-JP" altLang="en-US" sz="1600" dirty="0">
                <a:ea typeface="맑은 고딕"/>
              </a:rPr>
              <a:t>= init</a:t>
            </a:r>
            <a:r>
              <a:rPr lang="en-US" altLang="ko-KR" sz="1600" dirty="0"/>
              <a:t>.</a:t>
            </a:r>
            <a:r>
              <a:rPr lang="ja-JP" altLang="en-US" sz="1600" dirty="0">
                <a:ea typeface="맑은 고딕"/>
              </a:rPr>
              <a:t>uniform_(torch.Tensor(num_data</a:t>
            </a:r>
            <a:r>
              <a:rPr lang="en-US" altLang="ko-KR" sz="1600" dirty="0"/>
              <a:t>, </a:t>
            </a:r>
            <a:r>
              <a:rPr lang="ja-JP" altLang="en-US" sz="1600" dirty="0">
                <a:ea typeface="맑은 고딕"/>
              </a:rPr>
              <a:t>1)</a:t>
            </a:r>
            <a:r>
              <a:rPr lang="en-US" altLang="ko-KR" sz="1600" dirty="0"/>
              <a:t>,</a:t>
            </a:r>
            <a:r>
              <a:rPr lang="ja-JP" altLang="en-US" sz="1600" dirty="0">
                <a:ea typeface="맑은 고딕"/>
              </a:rPr>
              <a:t> -10, 10)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600" dirty="0"/>
              <a:t>	</a:t>
            </a:r>
            <a:r>
              <a:rPr lang="ja-JP" altLang="en-US" sz="1600" dirty="0" smtClean="0">
                <a:ea typeface="맑은 고딕"/>
              </a:rPr>
              <a:t>n</a:t>
            </a:r>
            <a:r>
              <a:rPr lang="ja-JP" altLang="en-US" sz="1600" dirty="0">
                <a:ea typeface="맑은 고딕"/>
              </a:rPr>
              <a:t>oise = init</a:t>
            </a:r>
            <a:r>
              <a:rPr lang="en-US" altLang="ko-KR" sz="1600" dirty="0"/>
              <a:t>.</a:t>
            </a:r>
            <a:r>
              <a:rPr lang="ja-JP" altLang="en-US" sz="1600" dirty="0">
                <a:ea typeface="맑은 고딕"/>
              </a:rPr>
              <a:t>normal_(torch.FloatTensor</a:t>
            </a:r>
            <a:r>
              <a:rPr lang="en-US" altLang="ko-KR" sz="1600" dirty="0"/>
              <a:t>(</a:t>
            </a:r>
            <a:r>
              <a:rPr lang="ja-JP" altLang="en-US" sz="1600" dirty="0">
                <a:ea typeface="맑은 고딕"/>
              </a:rPr>
              <a:t>nu</a:t>
            </a:r>
            <a:r>
              <a:rPr lang="en-US" altLang="ko-KR" sz="1600" dirty="0"/>
              <a:t>m_</a:t>
            </a:r>
            <a:r>
              <a:rPr lang="ja-JP" altLang="en-US" sz="1600" dirty="0">
                <a:ea typeface="맑은 고딕"/>
              </a:rPr>
              <a:t>data</a:t>
            </a:r>
            <a:r>
              <a:rPr lang="en-US" altLang="ko-KR" sz="1600" dirty="0"/>
              <a:t>, </a:t>
            </a:r>
            <a:r>
              <a:rPr lang="ja-JP" altLang="en-US" sz="1600" dirty="0">
                <a:ea typeface="맑은 고딕"/>
              </a:rPr>
              <a:t>1)</a:t>
            </a:r>
            <a:r>
              <a:rPr lang="en-US" altLang="ko-KR" sz="1600" dirty="0"/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mean=0.0, </a:t>
            </a:r>
            <a:r>
              <a:rPr lang="ja-JP" altLang="en-US" sz="1600" dirty="0" smtClean="0">
                <a:solidFill>
                  <a:srgbClr val="FF0000"/>
                </a:solidFill>
                <a:ea typeface="맑은 고딕"/>
              </a:rPr>
              <a:t>s</a:t>
            </a:r>
            <a:r>
              <a:rPr lang="ja-JP" altLang="en-US" sz="1600" dirty="0">
                <a:solidFill>
                  <a:srgbClr val="FF0000"/>
                </a:solidFill>
                <a:ea typeface="맑은 고딕"/>
              </a:rPr>
              <a:t>td</a:t>
            </a:r>
            <a:r>
              <a:rPr lang="en-US" altLang="ko-KR" sz="1600" dirty="0" smtClean="0">
                <a:solidFill>
                  <a:srgbClr val="FF0000"/>
                </a:solidFill>
              </a:rPr>
              <a:t>=1.0</a:t>
            </a:r>
            <a:r>
              <a:rPr lang="ja-JP" altLang="en-US" sz="1600" dirty="0" smtClean="0">
                <a:ea typeface="맑은 고딕"/>
              </a:rPr>
              <a:t>)</a:t>
            </a:r>
            <a:endParaRPr lang="ja-JP" altLang="en-US" sz="1600" dirty="0">
              <a:ea typeface="맑은 고딕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600" dirty="0"/>
              <a:t>	</a:t>
            </a:r>
            <a:r>
              <a:rPr lang="ja-JP" altLang="en-US" sz="1600" dirty="0" smtClean="0">
                <a:ea typeface="맑은 고딕"/>
              </a:rPr>
              <a:t>y </a:t>
            </a:r>
            <a:r>
              <a:rPr lang="ja-JP" altLang="en-US" sz="1600" dirty="0">
                <a:ea typeface="맑은 고딕"/>
              </a:rPr>
              <a:t>= 2*x+3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600" dirty="0"/>
              <a:t>	</a:t>
            </a:r>
            <a:r>
              <a:rPr lang="ja-JP" altLang="en-US" sz="1600" dirty="0" smtClean="0">
                <a:ea typeface="맑은 고딕"/>
              </a:rPr>
              <a:t>y</a:t>
            </a:r>
            <a:r>
              <a:rPr lang="ja-JP" altLang="en-US" sz="1600" dirty="0">
                <a:ea typeface="맑은 고딕"/>
              </a:rPr>
              <a:t>_noise = 2*(x+noise)+</a:t>
            </a:r>
            <a:r>
              <a:rPr lang="ja-JP" altLang="en-US" sz="1600" dirty="0" smtClean="0">
                <a:ea typeface="맑은 고딕"/>
              </a:rPr>
              <a:t>3</a:t>
            </a:r>
            <a:endParaRPr lang="ja-JP" altLang="en-US" sz="1600" dirty="0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2811567"/>
            <a:ext cx="11014817" cy="3862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ko-KR" altLang="en-US" sz="1600" dirty="0"/>
              <a:t>필요한 라이브러리들을 불러온 후에는 사용할 데이터의 수와 </a:t>
            </a:r>
            <a:r>
              <a:rPr lang="ko-KR" altLang="en-US" sz="1600" dirty="0" err="1"/>
              <a:t>경사하강법</a:t>
            </a:r>
            <a:r>
              <a:rPr lang="ko-KR" altLang="en-US" sz="1600" dirty="0"/>
              <a:t> 반복</a:t>
            </a:r>
            <a:r>
              <a:rPr lang="ja-JP" altLang="en-US" sz="1600" dirty="0"/>
              <a:t>횟수를 num_data와 num_epoch라는 변수에 지정합니다</a:t>
            </a:r>
          </a:p>
          <a:p>
            <a:pPr>
              <a:spcBef>
                <a:spcPts val="600"/>
              </a:spcBef>
              <a:defRPr/>
            </a:pPr>
            <a:r>
              <a:rPr lang="ja-JP" altLang="en-US" sz="1600" dirty="0"/>
              <a:t>x라는 변수에 [num_data, </a:t>
            </a:r>
            <a:r>
              <a:rPr lang="en-US" altLang="ko-KR" sz="1600" dirty="0"/>
              <a:t>1]</a:t>
            </a:r>
            <a:r>
              <a:rPr lang="ja-JP" altLang="en-US" sz="1600" dirty="0"/>
              <a:t> 모양의 텐서를 생성하는데 이 텐서의 값들을 init.uniform_()이라는 함수를 통해 -10부터 10까지 균등하게 초기</a:t>
            </a:r>
            <a:r>
              <a:rPr lang="ja-JP" altLang="en-US" sz="1600" dirty="0" smtClean="0"/>
              <a:t>화</a:t>
            </a:r>
            <a:r>
              <a:rPr lang="ja-JP" altLang="en-US" sz="1600" dirty="0"/>
              <a:t> </a:t>
            </a:r>
            <a:r>
              <a:rPr lang="ko-KR" altLang="en-US" sz="1600" dirty="0" smtClean="0"/>
              <a:t>하면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ja-JP" altLang="en-US" sz="1600" dirty="0" smtClean="0"/>
              <a:t>x</a:t>
            </a:r>
            <a:r>
              <a:rPr lang="ja-JP" altLang="en-US" sz="1600" dirty="0"/>
              <a:t>에는 -1</a:t>
            </a:r>
            <a:r>
              <a:rPr lang="en-US" altLang="ko-KR" sz="1600" dirty="0"/>
              <a:t>0</a:t>
            </a:r>
            <a:r>
              <a:rPr lang="ja-JP" altLang="en-US" sz="1600" dirty="0"/>
              <a:t>에서 10까지의 숫자들이 무작위로 들어가게 됩니다</a:t>
            </a:r>
          </a:p>
          <a:p>
            <a:pPr>
              <a:spcBef>
                <a:spcPts val="600"/>
              </a:spcBef>
              <a:defRPr/>
            </a:pPr>
            <a:r>
              <a:rPr lang="ja-JP" altLang="en-US" sz="1600" dirty="0"/>
              <a:t>y는 x에 대한 종속변수로 y = 2</a:t>
            </a:r>
            <a:r>
              <a:rPr lang="ja-JP" altLang="en-US" sz="1600" dirty="0" smtClean="0"/>
              <a:t>x+3 </a:t>
            </a:r>
            <a:r>
              <a:rPr lang="ja-JP" altLang="en-US" sz="1600" dirty="0"/>
              <a:t>연산을 통해 값이 초기</a:t>
            </a:r>
            <a:r>
              <a:rPr lang="ja-JP" altLang="en-US" sz="1600" dirty="0" smtClean="0"/>
              <a:t>화 </a:t>
            </a:r>
            <a:r>
              <a:rPr lang="ko-KR" altLang="en-US" sz="1600" dirty="0" smtClean="0"/>
              <a:t>되므로</a:t>
            </a:r>
            <a:r>
              <a:rPr lang="en-US" altLang="ko-KR" sz="1600" dirty="0" smtClean="0"/>
              <a:t>, </a:t>
            </a:r>
            <a:r>
              <a:rPr lang="ja-JP" altLang="en-US" sz="1600" dirty="0" smtClean="0"/>
              <a:t>y</a:t>
            </a:r>
            <a:r>
              <a:rPr lang="ja-JP" altLang="en-US" sz="1600" dirty="0"/>
              <a:t>는 </a:t>
            </a:r>
            <a:r>
              <a:rPr lang="en-US" altLang="ko-KR" sz="1600" dirty="0"/>
              <a:t>y</a:t>
            </a:r>
            <a:r>
              <a:rPr lang="ja-JP" altLang="en-US" sz="1600" dirty="0"/>
              <a:t> = 2</a:t>
            </a:r>
            <a:r>
              <a:rPr lang="ja-JP" altLang="en-US" sz="1600" dirty="0" smtClean="0"/>
              <a:t>x+3 </a:t>
            </a:r>
            <a:r>
              <a:rPr lang="ja-JP" altLang="en-US" sz="1600" dirty="0"/>
              <a:t>식을 따라 -17에서 23 사이에 분포하게 됩니다</a:t>
            </a:r>
          </a:p>
          <a:p>
            <a:pPr>
              <a:spcBef>
                <a:spcPts val="600"/>
              </a:spcBef>
              <a:defRPr/>
            </a:pPr>
            <a:r>
              <a:rPr lang="ja-JP" altLang="en-US" sz="1600" dirty="0"/>
              <a:t>y에 노이즈를 추가하기 위해 y_noise라는 변수를 </a:t>
            </a:r>
            <a:r>
              <a:rPr lang="ko-KR" altLang="en-US" sz="1600" dirty="0" smtClean="0"/>
              <a:t>만드는데</a:t>
            </a:r>
            <a:r>
              <a:rPr lang="en-US" altLang="ko-KR" sz="1600" dirty="0" smtClean="0"/>
              <a:t>, </a:t>
            </a:r>
            <a:r>
              <a:rPr lang="ja-JP" altLang="en-US" sz="1600" dirty="0" smtClean="0"/>
              <a:t>노</a:t>
            </a:r>
            <a:r>
              <a:rPr lang="ja-JP" altLang="en-US" sz="1600" dirty="0"/>
              <a:t>이즈를 추가하는 이유는 데이터에 어떤 관계가 존재한다고 해도 보통 센서나 관측을 통해 들어오는 데이터에는 노이즈가 추가된 상태로 들어오는 경우가 대부</a:t>
            </a:r>
            <a:r>
              <a:rPr lang="ja-JP" altLang="en-US" sz="1600" dirty="0" smtClean="0"/>
              <a:t>분이</a:t>
            </a:r>
            <a:r>
              <a:rPr lang="ko-KR" altLang="en-US" sz="1600" dirty="0" err="1" smtClean="0"/>
              <a:t>므로</a:t>
            </a:r>
            <a:r>
              <a:rPr lang="en-US" altLang="ko-KR" sz="1600" dirty="0" smtClean="0"/>
              <a:t>,</a:t>
            </a:r>
            <a:r>
              <a:rPr lang="ja-JP" altLang="en-US" sz="1600" dirty="0" smtClean="0"/>
              <a:t> 현실성을 반영하기 위해 노이즈를 추가</a:t>
            </a:r>
            <a:r>
              <a:rPr lang="ko-KR" altLang="en-US" sz="1600" dirty="0" smtClean="0"/>
              <a:t>합니다</a:t>
            </a:r>
            <a:endParaRPr lang="ja-JP" altLang="en-US" sz="1600" dirty="0" smtClean="0"/>
          </a:p>
          <a:p>
            <a:pPr lvl="1">
              <a:spcBef>
                <a:spcPts val="600"/>
              </a:spcBef>
              <a:defRPr/>
            </a:pPr>
            <a:r>
              <a:rPr lang="ja-JP" altLang="en-US" sz="1400" dirty="0" smtClean="0"/>
              <a:t>노</a:t>
            </a:r>
            <a:r>
              <a:rPr lang="ja-JP" altLang="en-US" sz="1400" dirty="0"/>
              <a:t>이즈는 표준정규분포를 따르는 노이즈를 사용하며</a:t>
            </a:r>
            <a:r>
              <a:rPr lang="en-US" altLang="ko-KR" sz="1400" dirty="0"/>
              <a:t>, </a:t>
            </a:r>
            <a:r>
              <a:rPr lang="ja-JP" altLang="en-US" sz="1400" dirty="0"/>
              <a:t>이를 흔히 </a:t>
            </a:r>
            <a:r>
              <a:rPr lang="ja-JP" altLang="en-US" sz="1400" dirty="0">
                <a:solidFill>
                  <a:srgbClr val="0070C0"/>
                </a:solidFill>
              </a:rPr>
              <a:t>가우시안 노이즈</a:t>
            </a:r>
            <a:r>
              <a:rPr lang="en-US" altLang="ja-JP" sz="1400" dirty="0"/>
              <a:t>(</a:t>
            </a:r>
            <a:r>
              <a:rPr lang="en-US" altLang="ko-KR" sz="1400" dirty="0"/>
              <a:t>Gaussian</a:t>
            </a:r>
            <a:r>
              <a:rPr lang="ko-KR" altLang="en-US" sz="1400" dirty="0"/>
              <a:t> </a:t>
            </a:r>
            <a:r>
              <a:rPr lang="en-US" altLang="ko-KR" sz="1400" dirty="0"/>
              <a:t>noise)</a:t>
            </a:r>
            <a:r>
              <a:rPr lang="ko-KR" altLang="en-US" sz="1400" dirty="0"/>
              <a:t>라</a:t>
            </a:r>
            <a:r>
              <a:rPr lang="ja-JP" altLang="en-US" sz="1400" dirty="0"/>
              <a:t>고 합니</a:t>
            </a:r>
            <a:r>
              <a:rPr lang="ja-JP" altLang="en-US" sz="1400" dirty="0" smtClean="0"/>
              <a:t>다</a:t>
            </a:r>
            <a:endParaRPr lang="en-US" altLang="ja-JP" sz="1400" dirty="0" smtClean="0"/>
          </a:p>
          <a:p>
            <a:pPr lvl="1">
              <a:spcBef>
                <a:spcPts val="600"/>
              </a:spcBef>
              <a:defRPr/>
            </a:pPr>
            <a:r>
              <a:rPr lang="ja-JP" altLang="en-US" sz="1400" dirty="0" smtClean="0"/>
              <a:t>y</a:t>
            </a:r>
            <a:r>
              <a:rPr lang="ja-JP" altLang="en-US" sz="1400" dirty="0"/>
              <a:t>와 같은 모</a:t>
            </a:r>
            <a:r>
              <a:rPr lang="ko-KR" altLang="en-US" sz="1400" dirty="0"/>
              <a:t>양을</a:t>
            </a:r>
            <a:r>
              <a:rPr lang="ja-JP" altLang="en-US" sz="1400" dirty="0"/>
              <a:t> 가지는 노이즈 텐서를 만들어야 하기 때문에 [num_data, 1] 모양 텐서</a:t>
            </a:r>
            <a:r>
              <a:rPr lang="ko-KR" altLang="en-US" sz="1400" dirty="0"/>
              <a:t> </a:t>
            </a:r>
            <a:r>
              <a:rPr lang="ja-JP" altLang="en-US" sz="1400" dirty="0"/>
              <a:t>noise를 init</a:t>
            </a:r>
            <a:r>
              <a:rPr lang="en-US" altLang="ko-KR" sz="1400" dirty="0"/>
              <a:t>.</a:t>
            </a:r>
            <a:r>
              <a:rPr lang="ja-JP" altLang="en-US" sz="1400" dirty="0"/>
              <a:t>norma</a:t>
            </a:r>
            <a:r>
              <a:rPr lang="en-US" altLang="ko-KR" sz="1400" dirty="0"/>
              <a:t>l_</a:t>
            </a:r>
            <a:r>
              <a:rPr lang="ja-JP" altLang="en-US" sz="1400" dirty="0"/>
              <a:t>() 함수를 통해 초기화해줍니</a:t>
            </a:r>
            <a:r>
              <a:rPr lang="ja-JP" altLang="en-US" sz="1400" dirty="0" smtClean="0"/>
              <a:t>다</a:t>
            </a:r>
            <a:endParaRPr lang="en-US" altLang="ja-JP" sz="1400" dirty="0" smtClean="0"/>
          </a:p>
          <a:p>
            <a:pPr lvl="1">
              <a:spcBef>
                <a:spcPts val="600"/>
              </a:spcBef>
              <a:defRPr/>
            </a:pPr>
            <a:r>
              <a:rPr lang="ja-JP" altLang="en-US" sz="1400" dirty="0"/>
              <a:t>이때 mean(평균)은 디폴트 </a:t>
            </a:r>
            <a:r>
              <a:rPr lang="ja-JP" altLang="en-US" sz="1400" dirty="0" smtClean="0"/>
              <a:t>0</a:t>
            </a:r>
            <a:r>
              <a:rPr lang="en-US" altLang="ja-JP" sz="1400" dirty="0" smtClean="0"/>
              <a:t>.0</a:t>
            </a:r>
            <a:r>
              <a:rPr lang="ja-JP" altLang="en-US" sz="1400" dirty="0" smtClean="0"/>
              <a:t>을 </a:t>
            </a:r>
            <a:r>
              <a:rPr lang="ja-JP" altLang="en-US" sz="1400" dirty="0"/>
              <a:t>그대로 쓰고 std(표준편차)는 </a:t>
            </a:r>
            <a:r>
              <a:rPr lang="ja-JP" altLang="en-US" sz="1400" dirty="0" smtClean="0"/>
              <a:t>1</a:t>
            </a:r>
            <a:r>
              <a:rPr lang="en-US" altLang="ja-JP" sz="1400" dirty="0" smtClean="0"/>
              <a:t>.0</a:t>
            </a:r>
            <a:r>
              <a:rPr lang="ja-JP" altLang="en-US" sz="1400" dirty="0" smtClean="0"/>
              <a:t>로 </a:t>
            </a:r>
            <a:r>
              <a:rPr lang="ja-JP" altLang="en-US" sz="1400" dirty="0"/>
              <a:t>지정했습니</a:t>
            </a:r>
            <a:r>
              <a:rPr lang="ko-KR" altLang="en-US" sz="1400" dirty="0"/>
              <a:t>다</a:t>
            </a:r>
            <a:endParaRPr lang="en-US" altLang="ko-KR" sz="1400" dirty="0"/>
          </a:p>
          <a:p>
            <a:pPr lvl="1">
              <a:spcBef>
                <a:spcPts val="600"/>
              </a:spcBef>
              <a:defRPr/>
            </a:pPr>
            <a:r>
              <a:rPr lang="ja-JP" altLang="en-US" sz="1400" dirty="0" smtClean="0"/>
              <a:t>n</a:t>
            </a:r>
            <a:r>
              <a:rPr lang="ja-JP" altLang="en-US" sz="1400" dirty="0"/>
              <a:t>oise를 </a:t>
            </a:r>
            <a:r>
              <a:rPr lang="en-US" altLang="ko-KR" sz="1400" dirty="0"/>
              <a:t>y</a:t>
            </a:r>
            <a:r>
              <a:rPr lang="ja-JP" altLang="en-US" sz="1400" dirty="0"/>
              <a:t>에 더해서 y_nois</a:t>
            </a:r>
            <a:r>
              <a:rPr lang="ja-JP" altLang="en-US" sz="1400" dirty="0" smtClean="0"/>
              <a:t>e</a:t>
            </a:r>
            <a:r>
              <a:rPr lang="ko-KR" altLang="en-US" sz="1400" dirty="0" smtClean="0"/>
              <a:t>를</a:t>
            </a:r>
            <a:r>
              <a:rPr lang="ja-JP" altLang="en-US" sz="1400" dirty="0" smtClean="0"/>
              <a:t> </a:t>
            </a:r>
            <a:r>
              <a:rPr lang="ja-JP" altLang="en-US" sz="1400" dirty="0"/>
              <a:t>생</a:t>
            </a:r>
            <a:r>
              <a:rPr lang="ja-JP" altLang="en-US" sz="1400" dirty="0" smtClean="0"/>
              <a:t>성</a:t>
            </a:r>
            <a:r>
              <a:rPr lang="ko-KR" altLang="en-US" sz="1400" dirty="0" smtClean="0"/>
              <a:t>합</a:t>
            </a:r>
            <a:r>
              <a:rPr lang="ja-JP" altLang="en-US" sz="1400" dirty="0" smtClean="0"/>
              <a:t>니</a:t>
            </a:r>
            <a:r>
              <a:rPr lang="ja-JP" altLang="en-US" sz="1400" dirty="0"/>
              <a:t>다</a:t>
            </a:r>
          </a:p>
          <a:p>
            <a:pPr>
              <a:spcBef>
                <a:spcPts val="600"/>
              </a:spcBef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파이토치에서의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344"/>
            <a:ext cx="10515600" cy="886096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2000" dirty="0" smtClean="0"/>
              <a:t>	</a:t>
            </a:r>
            <a:r>
              <a:rPr lang="zh-CN" altLang="ko-KR" sz="2000" dirty="0" smtClean="0">
                <a:ea typeface="맑은 고딕"/>
              </a:rPr>
              <a:t>m</a:t>
            </a:r>
            <a:r>
              <a:rPr lang="zh-CN" altLang="ko-KR" sz="2000" dirty="0">
                <a:ea typeface="맑은 고딕"/>
              </a:rPr>
              <a:t>odel = nn</a:t>
            </a:r>
            <a:r>
              <a:rPr lang="en-US" altLang="ko-KR" sz="2000" dirty="0"/>
              <a:t>.</a:t>
            </a:r>
            <a:r>
              <a:rPr lang="zh-CN" altLang="ko-KR" sz="2000" dirty="0">
                <a:ea typeface="맑은 고딕"/>
              </a:rPr>
              <a:t>Linear(</a:t>
            </a:r>
            <a:r>
              <a:rPr lang="en-US" altLang="ko-KR" sz="2000" dirty="0" smtClean="0"/>
              <a:t>1,1</a:t>
            </a:r>
            <a:r>
              <a:rPr lang="zh-CN" altLang="ko-KR" sz="2000" dirty="0">
                <a:ea typeface="맑은 고딕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2000" dirty="0"/>
              <a:t>	</a:t>
            </a:r>
            <a:r>
              <a:rPr lang="zh-CN" altLang="ko-KR" sz="2000" dirty="0" smtClean="0">
                <a:ea typeface="맑은 고딕"/>
              </a:rPr>
              <a:t>l</a:t>
            </a:r>
            <a:r>
              <a:rPr lang="zh-CN" altLang="ko-KR" sz="2000" dirty="0">
                <a:ea typeface="맑은 고딕"/>
              </a:rPr>
              <a:t>oss_func = nn</a:t>
            </a:r>
            <a:r>
              <a:rPr lang="en-US" altLang="ko-KR" sz="2000" dirty="0"/>
              <a:t>.L1</a:t>
            </a:r>
            <a:r>
              <a:rPr lang="zh-CN" altLang="ko-KR" sz="2000" dirty="0">
                <a:ea typeface="맑은 고딕"/>
              </a:rPr>
              <a:t>Loss</a:t>
            </a:r>
            <a:r>
              <a:rPr lang="en-US" altLang="ko-KR" sz="2000" dirty="0" smtClean="0"/>
              <a:t>()</a:t>
            </a:r>
            <a:endParaRPr lang="en-US" altLang="zh-CN" sz="2000" dirty="0" smtClean="0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838200" y="2377440"/>
                <a:ext cx="10515600" cy="42550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100000"/>
                  </a:lnSpc>
                  <a:spcBef>
                    <a:spcPts val="1000"/>
                  </a:spcBef>
                  <a:buClr>
                    <a:srgbClr val="FF0000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펜고딕L" panose="02020600000000000000" pitchFamily="18" charset="-127"/>
                    <a:ea typeface="a펜고딕L" panose="02020600000000000000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00B05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펜고딕L" panose="02020600000000000000" pitchFamily="18" charset="-127"/>
                    <a:ea typeface="a펜고딕L" panose="02020600000000000000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7030A0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펜고딕L" panose="02020600000000000000" pitchFamily="18" charset="-127"/>
                    <a:ea typeface="a펜고딕L" panose="02020600000000000000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0070C0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펜고딕L" panose="02020600000000000000" pitchFamily="18" charset="-127"/>
                    <a:ea typeface="a펜고딕L" panose="02020600000000000000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FFC000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펜고딕L" panose="02020600000000000000" pitchFamily="18" charset="-127"/>
                    <a:ea typeface="a펜고딕L" panose="02020600000000000000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ts val="600"/>
                  </a:spcBef>
                  <a:defRPr/>
                </a:pPr>
                <a:r>
                  <a:rPr lang="zh-CN" altLang="ko-KR" sz="1600" dirty="0"/>
                  <a:t>데이터가 준비되었으니 선형회귀 모델을 만듭니다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defRPr/>
                </a:pPr>
                <a:r>
                  <a:rPr lang="zh-CN" altLang="ko-KR" sz="1600" dirty="0"/>
                  <a:t>파이토치에서 선형회귀 모델은 nn.</a:t>
                </a:r>
                <a:r>
                  <a:rPr lang="en-US" altLang="ko-KR" sz="1600" dirty="0"/>
                  <a:t>L1</a:t>
                </a:r>
                <a:r>
                  <a:rPr lang="zh-CN" altLang="ko-KR" sz="1600" dirty="0"/>
                  <a:t>near()라는 함수로 구현되어 있습니다</a:t>
                </a:r>
                <a:r>
                  <a:rPr lang="en-US" altLang="zh-CN" sz="1600" dirty="0"/>
                  <a:t>  </a:t>
                </a:r>
                <a:r>
                  <a:rPr lang="zh-CN" altLang="ko-KR" sz="1600" dirty="0" smtClean="0">
                    <a:hlinkClick r:id="rId2"/>
                  </a:rPr>
                  <a:t>h</a:t>
                </a:r>
                <a:r>
                  <a:rPr lang="zh-CN" altLang="ko-KR" sz="1600" dirty="0">
                    <a:hlinkClick r:id="rId2"/>
                  </a:rPr>
                  <a:t>ttps://pytor</a:t>
                </a:r>
                <a:r>
                  <a:rPr lang="en-US" altLang="ko-KR" sz="1600" dirty="0" err="1">
                    <a:hlinkClick r:id="rId2"/>
                  </a:rPr>
                  <a:t>ch.</a:t>
                </a:r>
                <a:r>
                  <a:rPr lang="zh-CN" altLang="ko-KR" sz="1600" dirty="0">
                    <a:hlinkClick r:id="rId2"/>
                  </a:rPr>
                  <a:t>org/docs/stable/nn.html</a:t>
                </a:r>
                <a:r>
                  <a:rPr lang="en-US" altLang="ko-KR" sz="1600" dirty="0">
                    <a:hlinkClick r:id="rId2"/>
                  </a:rPr>
                  <a:t>#</a:t>
                </a:r>
                <a:r>
                  <a:rPr lang="zh-CN" altLang="ko-KR" sz="1600" dirty="0">
                    <a:hlinkClick r:id="rId2"/>
                  </a:rPr>
                  <a:t>linea</a:t>
                </a:r>
                <a:r>
                  <a:rPr lang="zh-CN" altLang="ko-KR" sz="1600" dirty="0" smtClean="0">
                    <a:hlinkClick r:id="rId2"/>
                  </a:rPr>
                  <a:t>r</a:t>
                </a:r>
                <a:endParaRPr lang="zh-CN" altLang="ko-KR" sz="16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defRPr/>
                </a:pPr>
                <a:r>
                  <a:rPr lang="zh-CN" altLang="ko-KR" sz="1600" dirty="0"/>
                  <a:t>Linear 클래스는 들어오는 특성의 수</a:t>
                </a:r>
                <a:r>
                  <a:rPr lang="en-US" altLang="ko-KR" sz="1600" dirty="0"/>
                  <a:t>, </a:t>
                </a:r>
                <a:r>
                  <a:rPr lang="zh-CN" altLang="ko-KR" sz="1600" dirty="0"/>
                  <a:t>결과로 나오는 특성의 수</a:t>
                </a:r>
                <a:r>
                  <a:rPr lang="en-US" altLang="ko-KR" sz="1600" dirty="0"/>
                  <a:t>, </a:t>
                </a:r>
                <a:r>
                  <a:rPr lang="zh-CN" altLang="ko-KR" sz="1600" dirty="0"/>
                  <a:t>편차 사용 여부를 초기화 인수로 받아서 생성되고</a:t>
                </a:r>
                <a:r>
                  <a:rPr lang="en-US" altLang="ko-KR" sz="1600" dirty="0"/>
                  <a:t>, </a:t>
                </a:r>
                <a:r>
                  <a:rPr lang="zh-CN" altLang="ko-KR" sz="1600" dirty="0"/>
                  <a:t>변수로는 가중치</a:t>
                </a:r>
                <a:r>
                  <a:rPr lang="zh-CN" altLang="ko-KR" sz="1600" dirty="0" smtClean="0"/>
                  <a:t>(</a:t>
                </a:r>
                <a:r>
                  <a:rPr lang="en-US" altLang="zh-CN" sz="1600" dirty="0" smtClean="0"/>
                  <a:t>W</a:t>
                </a:r>
                <a:r>
                  <a:rPr lang="zh-CN" altLang="ko-KR" sz="1600" dirty="0" smtClean="0"/>
                  <a:t>e</a:t>
                </a:r>
                <a:r>
                  <a:rPr lang="zh-CN" altLang="ko-KR" sz="1600" dirty="0"/>
                  <a:t>ight)와 편차</a:t>
                </a:r>
                <a:r>
                  <a:rPr lang="ja-JP" altLang="ko-KR" sz="1600" dirty="0"/>
                  <a:t>(bias)가 있습니다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defRPr/>
                </a:pPr>
                <a:r>
                  <a:rPr lang="ko-KR" altLang="en-US" sz="1600" dirty="0" smtClean="0"/>
                  <a:t>생성된</a:t>
                </a:r>
                <a:r>
                  <a:rPr lang="ja-JP" altLang="ko-KR" sz="1600" dirty="0" smtClean="0"/>
                  <a:t> </a:t>
                </a:r>
                <a:r>
                  <a:rPr lang="ja-JP" altLang="ko-KR" sz="1600" dirty="0"/>
                  <a:t>데이터 x는 1개의 특성을 가진 데이터 1000개이고 결과 y도 1개의 특성을 가진 데이터 1000개이기 때문에 인수로 모델을 Linear(1,1)로 생성합니다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defRPr/>
                </a:pPr>
                <a:r>
                  <a:rPr lang="ja-JP" altLang="ko-KR" sz="1600" dirty="0" smtClean="0"/>
                  <a:t>모</a:t>
                </a:r>
                <a:r>
                  <a:rPr lang="ja-JP" altLang="ko-KR" sz="1600" dirty="0"/>
                  <a:t>델에서 나온 결과와 y_noise와의 차이를 구하는 척도로는 nn.L</a:t>
                </a:r>
                <a:r>
                  <a:rPr lang="en-US" altLang="ko-KR" sz="1600" dirty="0"/>
                  <a:t>1</a:t>
                </a:r>
                <a:r>
                  <a:rPr lang="ja-JP" altLang="ko-KR" sz="1600" dirty="0"/>
                  <a:t>Loss()를 사용했는데</a:t>
                </a:r>
                <a:r>
                  <a:rPr lang="en-US" altLang="ko-KR" sz="1600" dirty="0"/>
                  <a:t>, </a:t>
                </a:r>
                <a:r>
                  <a:rPr lang="ja-JP" altLang="ko-KR" sz="1600" dirty="0"/>
                  <a:t>이는 </a:t>
                </a:r>
                <a:r>
                  <a:rPr lang="en-US" altLang="ko-KR" sz="1600" dirty="0"/>
                  <a:t>L1</a:t>
                </a:r>
                <a:r>
                  <a:rPr lang="ja-JP" altLang="ko-KR" sz="1600" dirty="0"/>
                  <a:t> 손</a:t>
                </a:r>
                <a:r>
                  <a:rPr lang="ja-JP" altLang="ko-KR" sz="1600" dirty="0" smtClean="0"/>
                  <a:t>실</a:t>
                </a:r>
                <a:r>
                  <a:rPr lang="en-US" altLang="ja-JP" sz="1600" dirty="0" smtClean="0"/>
                  <a:t>(</a:t>
                </a:r>
                <a:r>
                  <a:rPr lang="ko-KR" altLang="en-US" sz="1600" dirty="0" smtClean="0"/>
                  <a:t>절댓값</a:t>
                </a:r>
                <a:r>
                  <a:rPr lang="en-US" altLang="ko-KR" sz="1600" dirty="0" smtClean="0"/>
                  <a:t>)</a:t>
                </a:r>
                <a:r>
                  <a:rPr lang="ja-JP" altLang="ko-KR" sz="1600" dirty="0" smtClean="0"/>
                  <a:t>을 </a:t>
                </a:r>
                <a:r>
                  <a:rPr lang="ja-JP" altLang="ko-KR" sz="1600" dirty="0"/>
                  <a:t>뜻합니다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defRPr/>
                </a:pPr>
                <a:r>
                  <a:rPr lang="ja-JP" altLang="ko-KR" sz="1600" dirty="0"/>
                  <a:t>L1 손실</a:t>
                </a:r>
                <a:r>
                  <a:rPr lang="ko-KR" altLang="en-US" sz="16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dirty="0"/>
                  <a:t> </a:t>
                </a:r>
                <a:r>
                  <a:rPr lang="ko-KR" altLang="en-US" sz="1600" dirty="0"/>
                  <a:t>사이 </a:t>
                </a:r>
                <a:r>
                  <a:rPr lang="ja-JP" altLang="ko-KR" sz="1600" dirty="0"/>
                  <a:t>차이의 절댓값의 평</a:t>
                </a:r>
                <a:r>
                  <a:rPr lang="ja-JP" altLang="ko-KR" sz="1600" dirty="0" smtClean="0"/>
                  <a:t>균</a:t>
                </a:r>
                <a:r>
                  <a:rPr lang="ko-KR" altLang="en-US" sz="1600" dirty="0" smtClean="0"/>
                  <a:t>입니다</a:t>
                </a:r>
                <a:endParaRPr lang="en-US" altLang="ja-JP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altLang="ja-JP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맑은 고딕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ja-JP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맑은 고딕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맑은 고딕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맑은 고딕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맑은 고딕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맑은 고딕"/>
                                    </a:rPr>
                                    <m:t> −</m:t>
                                  </m:r>
                                  <m:r>
                                    <a:rPr lang="en-US" altLang="ja-JP" sz="18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맑은 고딕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ja-JP" sz="1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맑은 고딕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맑은 고딕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맑은 고딕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ja-JP" altLang="ko-KR" sz="1600" dirty="0">
                  <a:ea typeface="맑은 고딕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440"/>
                <a:ext cx="10515600" cy="4255008"/>
              </a:xfrm>
              <a:prstGeom prst="rect">
                <a:avLst/>
              </a:prstGeom>
              <a:blipFill>
                <a:blip r:embed="rId3"/>
                <a:stretch>
                  <a:fillRect l="-232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6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파이토치에서의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2650" y="1540112"/>
            <a:ext cx="10426700" cy="508144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ko-KR" sz="2000" dirty="0"/>
              <a:t>	</a:t>
            </a:r>
            <a:r>
              <a:rPr lang="ja-JP" altLang="ko-KR" sz="2000" dirty="0">
                <a:ea typeface="맑은 고딕"/>
              </a:rPr>
              <a:t>optimizer = optim.SGD(model</a:t>
            </a:r>
            <a:r>
              <a:rPr lang="en-US" altLang="ko-KR" sz="2000" dirty="0"/>
              <a:t>.</a:t>
            </a:r>
            <a:r>
              <a:rPr lang="ja-JP" altLang="ko-KR" sz="2000" dirty="0">
                <a:ea typeface="맑은 고딕"/>
              </a:rPr>
              <a:t>parameters()</a:t>
            </a:r>
            <a:r>
              <a:rPr lang="en-US" altLang="ko-KR" sz="2000" dirty="0"/>
              <a:t>, </a:t>
            </a:r>
            <a:r>
              <a:rPr lang="ja-JP" altLang="ko-KR" sz="2000" dirty="0">
                <a:ea typeface="맑은 고딕"/>
              </a:rPr>
              <a:t>lr=0.01</a:t>
            </a:r>
            <a:r>
              <a:rPr lang="ja-JP" altLang="ko-KR" sz="2000" dirty="0" smtClean="0">
                <a:ea typeface="맑은 고딕"/>
              </a:rPr>
              <a:t>)</a:t>
            </a:r>
            <a:endParaRPr lang="en-US" altLang="ja-JP" sz="2000" dirty="0"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82650" y="2487168"/>
            <a:ext cx="10426700" cy="329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ja-JP" altLang="ko-KR" sz="1800" dirty="0"/>
              <a:t>경사하강법을 사용하기 위해서 torch.optim에서 SG</a:t>
            </a:r>
            <a:r>
              <a:rPr lang="ja-JP" altLang="ko-KR" sz="1800" dirty="0" smtClean="0"/>
              <a:t>D</a:t>
            </a:r>
            <a:r>
              <a:rPr lang="en-US" altLang="ja-JP" sz="1800" dirty="0" smtClean="0"/>
              <a:t>(stochastic gradient descent</a:t>
            </a:r>
            <a:r>
              <a:rPr lang="en-US" altLang="ko-KR" sz="1800" dirty="0" smtClean="0"/>
              <a:t>)</a:t>
            </a:r>
            <a:r>
              <a:rPr lang="ja-JP" altLang="ko-KR" sz="1800" dirty="0" smtClean="0"/>
              <a:t> </a:t>
            </a:r>
            <a:r>
              <a:rPr lang="ja-JP" altLang="ko-KR" sz="1800" dirty="0"/>
              <a:t>옵티마이저를 </a:t>
            </a:r>
            <a:r>
              <a:rPr lang="ko-KR" altLang="en-US" sz="1800" dirty="0"/>
              <a:t>불</a:t>
            </a:r>
            <a:r>
              <a:rPr lang="ja-JP" altLang="ko-KR" sz="1800" dirty="0"/>
              <a:t>러옵니다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ko-KR" altLang="en-US" sz="1800" dirty="0" err="1"/>
              <a:t>옵</a:t>
            </a:r>
            <a:r>
              <a:rPr lang="ja-JP" altLang="ko-KR" sz="1800" dirty="0"/>
              <a:t>티마이</a:t>
            </a:r>
            <a:r>
              <a:rPr lang="ko-KR" altLang="en-US" sz="1800" dirty="0" smtClean="0"/>
              <a:t>저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optimizer</a:t>
            </a:r>
            <a:r>
              <a:rPr lang="ja-JP" altLang="ko-KR" sz="1800" dirty="0" smtClean="0"/>
              <a:t>란 </a:t>
            </a:r>
            <a:r>
              <a:rPr lang="ja-JP" altLang="ko-KR" sz="1800" dirty="0"/>
              <a:t>최적화 함</a:t>
            </a:r>
            <a:r>
              <a:rPr lang="ko-KR" altLang="en-US" sz="1800" dirty="0" smtClean="0"/>
              <a:t>수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optimization function</a:t>
            </a:r>
            <a:r>
              <a:rPr lang="ja-JP" altLang="ko-KR" sz="1800" dirty="0" smtClean="0"/>
              <a:t>라</a:t>
            </a:r>
            <a:r>
              <a:rPr lang="ko-KR" altLang="en-US" sz="1800" dirty="0"/>
              <a:t>고도</a:t>
            </a:r>
            <a:r>
              <a:rPr lang="ja-JP" altLang="ko-KR" sz="1800" dirty="0"/>
              <a:t> 하며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ja-JP" altLang="ko-KR" sz="1800" dirty="0"/>
              <a:t>경사하강법을 적용하여 오차를 줄이고 최적의 가중치와 편차를 근사할 수 있게 하는 역할을 합니다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ja-JP" altLang="ko-KR" sz="1800" dirty="0"/>
              <a:t>여러 최적화 함수가 있는데, 그중 SG</a:t>
            </a:r>
            <a:r>
              <a:rPr lang="ja-JP" altLang="ko-KR" sz="1800" dirty="0" smtClean="0"/>
              <a:t>D는 한 </a:t>
            </a:r>
            <a:r>
              <a:rPr lang="ja-JP" altLang="ko-KR" sz="1800" dirty="0"/>
              <a:t>번에 들어오는 데이터</a:t>
            </a:r>
            <a:r>
              <a:rPr lang="ko-KR" altLang="en-US" sz="1800" dirty="0"/>
              <a:t>의 </a:t>
            </a:r>
            <a:r>
              <a:rPr lang="ja-JP" altLang="ko-KR" sz="1800" dirty="0"/>
              <a:t>수대로 경사하강법 알고리즘을 적용하는 최적화 함수입니다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ja-JP" altLang="ko-KR" sz="1800" dirty="0"/>
              <a:t>최적</a:t>
            </a:r>
            <a:r>
              <a:rPr lang="ja-JP" altLang="ko-KR" sz="1800" dirty="0" smtClean="0"/>
              <a:t>화</a:t>
            </a:r>
            <a:r>
              <a:rPr lang="en-US" altLang="ja-JP" sz="1800" dirty="0" smtClean="0"/>
              <a:t> </a:t>
            </a:r>
            <a:r>
              <a:rPr lang="ja-JP" altLang="ko-KR" sz="1800" dirty="0" smtClean="0"/>
              <a:t>할 </a:t>
            </a:r>
            <a:r>
              <a:rPr lang="ja-JP" altLang="ko-KR" sz="1800" dirty="0"/>
              <a:t>변수로 mode</a:t>
            </a:r>
            <a:r>
              <a:rPr lang="en-US" altLang="ko-KR" sz="1800" dirty="0"/>
              <a:t>l.</a:t>
            </a:r>
            <a:r>
              <a:rPr lang="ja-JP" altLang="ko-KR" sz="1800" dirty="0"/>
              <a:t>parameters()라는 함수를 사용하여 선형회귀 모델의 변수 </a:t>
            </a:r>
            <a:r>
              <a:rPr lang="en-US" altLang="ko-KR" sz="1800" dirty="0"/>
              <a:t>W</a:t>
            </a:r>
            <a:r>
              <a:rPr lang="ja-JP" altLang="ko-KR" sz="1800" dirty="0"/>
              <a:t>와 </a:t>
            </a:r>
            <a:r>
              <a:rPr lang="en-US" altLang="ko-KR" sz="1800" dirty="0"/>
              <a:t>b</a:t>
            </a:r>
            <a:r>
              <a:rPr lang="ja-JP" altLang="ko-KR" sz="1800" dirty="0"/>
              <a:t>를 전달했고 학습률로는 0.01 이라는 수치를</a:t>
            </a:r>
            <a:r>
              <a:rPr lang="en-US" altLang="ja-JP" sz="1800" dirty="0"/>
              <a:t> </a:t>
            </a:r>
            <a:r>
              <a:rPr lang="ja-JP" altLang="ko-KR" sz="1800" dirty="0"/>
              <a:t>lr이라는 인수로</a:t>
            </a:r>
            <a:r>
              <a:rPr lang="en-US" altLang="ja-JP" sz="1800" dirty="0"/>
              <a:t> </a:t>
            </a:r>
            <a:r>
              <a:rPr lang="ja-JP" altLang="ko-KR" sz="1800" dirty="0"/>
              <a:t>전달했습니다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669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파이토치에서의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336" y="1164336"/>
            <a:ext cx="5413248" cy="5693664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# </a:t>
            </a:r>
            <a:r>
              <a:rPr lang="ko-KR" altLang="en-US" sz="1000" dirty="0"/>
              <a:t>손실이 어떻게 변하는지 확인하기 위해 </a:t>
            </a:r>
            <a:r>
              <a:rPr lang="en-US" altLang="ko-KR" sz="1000" dirty="0" err="1"/>
              <a:t>loss_arr</a:t>
            </a:r>
            <a:r>
              <a:rPr lang="ko-KR" altLang="en-US" sz="1000" dirty="0"/>
              <a:t>를 만들어 기록합니다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 err="1"/>
              <a:t>loss_arr</a:t>
            </a:r>
            <a:r>
              <a:rPr lang="en-US" altLang="ko-KR" sz="1000" dirty="0"/>
              <a:t> =[]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# </a:t>
            </a:r>
            <a:r>
              <a:rPr lang="ko-KR" altLang="en-US" sz="1000" dirty="0"/>
              <a:t>또한 </a:t>
            </a:r>
            <a:r>
              <a:rPr lang="ko-KR" altLang="en-US" sz="1000" dirty="0" err="1"/>
              <a:t>목표값은</a:t>
            </a:r>
            <a:r>
              <a:rPr lang="ko-KR" altLang="en-US" sz="1000" dirty="0"/>
              <a:t> </a:t>
            </a:r>
            <a:r>
              <a:rPr lang="en-US" altLang="ko-KR" sz="1000" dirty="0" err="1"/>
              <a:t>y_noise</a:t>
            </a:r>
            <a:r>
              <a:rPr lang="ko-KR" altLang="en-US" sz="1000" dirty="0"/>
              <a:t>로 지정해줍니다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label = </a:t>
            </a:r>
            <a:r>
              <a:rPr lang="en-US" altLang="ko-KR" sz="1000" dirty="0" err="1"/>
              <a:t>y_noise</a:t>
            </a:r>
            <a:endParaRPr lang="en-US" altLang="ko-KR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# </a:t>
            </a:r>
            <a:r>
              <a:rPr lang="en-US" altLang="ko-KR" sz="1000" dirty="0"/>
              <a:t>500</a:t>
            </a:r>
            <a:r>
              <a:rPr lang="ko-KR" altLang="en-US" sz="1000" dirty="0"/>
              <a:t>으로 지정했던 학습 횟수만큼 반복합니다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</a:t>
            </a:r>
            <a:r>
              <a:rPr lang="en-US" altLang="ko-KR" sz="1000" dirty="0" err="1"/>
              <a:t>num_epoch</a:t>
            </a:r>
            <a:r>
              <a:rPr lang="en-US" altLang="ko-KR" sz="1000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</a:t>
            </a:r>
            <a:r>
              <a:rPr lang="en-US" altLang="ko-KR" sz="1000" dirty="0" smtClean="0"/>
              <a:t>  </a:t>
            </a:r>
            <a:r>
              <a:rPr lang="en-US" altLang="ko-KR" sz="1000" dirty="0"/>
              <a:t># </a:t>
            </a:r>
            <a:r>
              <a:rPr lang="ko-KR" altLang="en-US" sz="1000" dirty="0"/>
              <a:t>이전 학습의 기울기를 지우고 최적화 함수를 초기화해줍니다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# </a:t>
            </a:r>
            <a:r>
              <a:rPr lang="ko-KR" altLang="en-US" sz="1000" dirty="0"/>
              <a:t>기울기를 지우지 않으면 기존의 업데이트 때문에 학습이 잘 이루어지지 않습니다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optimizer.zero_grad</a:t>
            </a:r>
            <a:r>
              <a:rPr lang="en-US" altLang="ko-KR" sz="10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</a:t>
            </a:r>
            <a:r>
              <a:rPr lang="en-US" altLang="ko-KR" sz="1000" dirty="0"/>
              <a:t># </a:t>
            </a:r>
            <a:r>
              <a:rPr lang="ko-KR" altLang="en-US" sz="1000" dirty="0" err="1"/>
              <a:t>입력값</a:t>
            </a:r>
            <a:r>
              <a:rPr lang="ko-KR" altLang="en-US" sz="1000" dirty="0"/>
              <a:t> </a:t>
            </a:r>
            <a:r>
              <a:rPr lang="en-US" altLang="ko-KR" sz="1000" dirty="0"/>
              <a:t>x</a:t>
            </a:r>
            <a:r>
              <a:rPr lang="ko-KR" altLang="en-US" sz="1000" dirty="0"/>
              <a:t>를 모델에 넣어 결과값을 얻습니다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output = model(x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# </a:t>
            </a:r>
            <a:r>
              <a:rPr lang="ko-KR" altLang="en-US" sz="1000" dirty="0"/>
              <a:t>결과값과 </a:t>
            </a:r>
            <a:r>
              <a:rPr lang="ko-KR" altLang="en-US" sz="1000" dirty="0" err="1"/>
              <a:t>목표값의</a:t>
            </a:r>
            <a:r>
              <a:rPr lang="ko-KR" altLang="en-US" sz="1000" dirty="0"/>
              <a:t> 차이를 </a:t>
            </a:r>
            <a:r>
              <a:rPr lang="en-US" altLang="ko-KR" sz="1000" dirty="0"/>
              <a:t>L1 </a:t>
            </a:r>
            <a:r>
              <a:rPr lang="ko-KR" altLang="en-US" sz="1000" dirty="0"/>
              <a:t>손실 함수로 구해줍니다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loss = </a:t>
            </a:r>
            <a:r>
              <a:rPr lang="en-US" altLang="ko-KR" sz="1000" dirty="0" err="1"/>
              <a:t>loss_func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output,label</a:t>
            </a:r>
            <a:r>
              <a:rPr lang="en-US" altLang="ko-KR" sz="1000" dirty="0" smtClean="0"/>
              <a:t>)    </a:t>
            </a:r>
            <a:endParaRPr lang="en-US" altLang="ko-KR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# </a:t>
            </a:r>
            <a:r>
              <a:rPr lang="ko-KR" altLang="en-US" sz="1000" dirty="0"/>
              <a:t>손실에 대한 기울기를 구합니다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loss.backward</a:t>
            </a:r>
            <a:r>
              <a:rPr lang="en-US" altLang="ko-KR" sz="1000" dirty="0" smtClean="0"/>
              <a:t>() </a:t>
            </a:r>
            <a:endParaRPr lang="en-US" altLang="ko-KR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# </a:t>
            </a:r>
            <a:r>
              <a:rPr lang="ko-KR" altLang="en-US" sz="1000" dirty="0"/>
              <a:t>구한 기울기를 이용해 모델의 변수를 업데이트 합니다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optimizer.step</a:t>
            </a:r>
            <a:r>
              <a:rPr lang="en-US" altLang="ko-KR" sz="1000" dirty="0" smtClean="0"/>
              <a:t>()</a:t>
            </a:r>
            <a:endParaRPr lang="en-US" altLang="ko-KR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# 10</a:t>
            </a:r>
            <a:r>
              <a:rPr lang="ko-KR" altLang="en-US" sz="1000" dirty="0"/>
              <a:t>번 마다 모델의 변수가 어떻게 변하고 있는지 출력해줍니다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if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% 10 == 0: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# https://pytorch.org/docs/stable/tensors.html?highlight=detach#torch.Tensor.detach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# </a:t>
            </a:r>
            <a:r>
              <a:rPr lang="ko-KR" altLang="en-US" sz="1000" dirty="0"/>
              <a:t>현재 연산 그래프에 속해있는 </a:t>
            </a:r>
            <a:r>
              <a:rPr lang="en-US" altLang="ko-KR" sz="1000" dirty="0"/>
              <a:t>x, output </a:t>
            </a:r>
            <a:r>
              <a:rPr lang="ko-KR" altLang="en-US" sz="1000" dirty="0"/>
              <a:t>값을 </a:t>
            </a:r>
            <a:r>
              <a:rPr lang="en-US" altLang="ko-KR" sz="1000" dirty="0"/>
              <a:t>detach</a:t>
            </a:r>
            <a:r>
              <a:rPr lang="ko-KR" altLang="en-US" sz="1000" dirty="0"/>
              <a:t>를 통해 분리하고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텐서를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넘파이</a:t>
            </a:r>
            <a:r>
              <a:rPr lang="ko-KR" altLang="en-US" sz="1000" dirty="0"/>
              <a:t> 배열로 바꿔서 </a:t>
            </a:r>
            <a:r>
              <a:rPr lang="en-US" altLang="ko-KR" sz="1000" dirty="0" err="1"/>
              <a:t>plt.scatter</a:t>
            </a:r>
            <a:r>
              <a:rPr lang="ko-KR" altLang="en-US" sz="1000" dirty="0"/>
              <a:t>에 전달합니다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plt.scatter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x.detach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numpy</a:t>
            </a:r>
            <a:r>
              <a:rPr lang="en-US" altLang="ko-KR" sz="1000" dirty="0"/>
              <a:t>(),</a:t>
            </a:r>
            <a:r>
              <a:rPr lang="en-US" altLang="ko-KR" sz="1000" dirty="0" err="1"/>
              <a:t>output.detach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numpy</a:t>
            </a:r>
            <a:r>
              <a:rPr lang="en-US" altLang="ko-KR" sz="1000" dirty="0"/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plt.axis</a:t>
            </a:r>
            <a:r>
              <a:rPr lang="en-US" altLang="ko-KR" sz="1000" dirty="0"/>
              <a:t>([-10, 10, -30, 30])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plt.show</a:t>
            </a:r>
            <a:r>
              <a:rPr lang="en-US" altLang="ko-KR" sz="10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print(</a:t>
            </a:r>
            <a:r>
              <a:rPr lang="en-US" altLang="ko-KR" sz="1000" dirty="0" err="1"/>
              <a:t>loss.data</a:t>
            </a:r>
            <a:r>
              <a:rPr lang="en-US" altLang="ko-KR" sz="1000" dirty="0" smtClean="0"/>
              <a:t>)  </a:t>
            </a:r>
            <a:endParaRPr lang="en-US" altLang="ko-KR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# </a:t>
            </a:r>
            <a:r>
              <a:rPr lang="ko-KR" altLang="en-US" sz="1000" dirty="0"/>
              <a:t>손실을 </a:t>
            </a:r>
            <a:r>
              <a:rPr lang="en-US" altLang="ko-KR" sz="1000" dirty="0" err="1"/>
              <a:t>loss_arr</a:t>
            </a:r>
            <a:r>
              <a:rPr lang="ko-KR" altLang="en-US" sz="1000" dirty="0"/>
              <a:t>에 추가해줍니다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loss_arr.append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loss.detach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numpy</a:t>
            </a:r>
            <a:r>
              <a:rPr lang="en-US" altLang="ko-KR" sz="1000" dirty="0"/>
              <a:t>())</a:t>
            </a:r>
            <a:endParaRPr lang="ko-KR" altLang="en-US" sz="1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15584" y="1164336"/>
            <a:ext cx="6131437" cy="5693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펜고딕L" panose="02020600000000000000" pitchFamily="18" charset="-127"/>
                <a:ea typeface="a펜고딕L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spcBef>
                <a:spcPts val="600"/>
              </a:spcBef>
              <a:defRPr/>
            </a:pPr>
            <a:r>
              <a:rPr lang="ja-JP" altLang="ko-KR" sz="1400" dirty="0"/>
              <a:t>데이터</a:t>
            </a:r>
            <a:r>
              <a:rPr lang="en-US" altLang="ja-JP" sz="1400" dirty="0"/>
              <a:t>,</a:t>
            </a:r>
            <a:r>
              <a:rPr lang="ja-JP" altLang="ko-KR" sz="1400" dirty="0"/>
              <a:t> 모델손실 함수</a:t>
            </a:r>
            <a:r>
              <a:rPr lang="en-US" altLang="ja-JP" sz="1400" dirty="0"/>
              <a:t>, </a:t>
            </a:r>
            <a:r>
              <a:rPr lang="ja-JP" altLang="ko-KR" sz="1400" dirty="0"/>
              <a:t>최적화 함수가 준비되었</a:t>
            </a:r>
            <a:r>
              <a:rPr lang="ko-KR" altLang="en-US" sz="1400" dirty="0"/>
              <a:t>고</a:t>
            </a:r>
            <a:r>
              <a:rPr lang="en-US" altLang="ja-JP" sz="1400" dirty="0"/>
              <a:t> </a:t>
            </a:r>
            <a:r>
              <a:rPr lang="ja-JP" altLang="ko-KR" sz="1400" dirty="0"/>
              <a:t>남은 건 학습 부분입니다</a:t>
            </a:r>
          </a:p>
          <a:p>
            <a:pPr marL="182563" indent="-182563">
              <a:spcBef>
                <a:spcPts val="600"/>
              </a:spcBef>
              <a:defRPr/>
            </a:pPr>
            <a:r>
              <a:rPr lang="ja-JP" altLang="ko-KR" sz="1400" dirty="0"/>
              <a:t>경사하강법을 사용한 최적화 과정을 num_epoch수만큼</a:t>
            </a:r>
            <a:r>
              <a:rPr lang="en-US" altLang="ja-JP" sz="1400" dirty="0"/>
              <a:t> </a:t>
            </a:r>
            <a:r>
              <a:rPr lang="ja-JP" altLang="ko-KR" sz="1400" dirty="0"/>
              <a:t>반복하며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매번</a:t>
            </a:r>
            <a:r>
              <a:rPr lang="ja-JP" altLang="ko-KR" sz="1400" dirty="0" smtClean="0"/>
              <a:t> </a:t>
            </a:r>
            <a:r>
              <a:rPr lang="ko-KR" altLang="en-US" sz="1400" dirty="0" smtClean="0"/>
              <a:t>이전에</a:t>
            </a:r>
            <a:r>
              <a:rPr lang="ja-JP" altLang="ko-KR" sz="1400" dirty="0" smtClean="0"/>
              <a:t> </a:t>
            </a:r>
            <a:r>
              <a:rPr lang="ja-JP" altLang="ko-KR" sz="1400" dirty="0"/>
              <a:t>계산했던 기울기를 0으로 초기화하는</a:t>
            </a:r>
            <a:r>
              <a:rPr lang="en-US" altLang="ja-JP" sz="1400" dirty="0"/>
              <a:t> </a:t>
            </a:r>
            <a:r>
              <a:rPr lang="ja-JP" altLang="ko-KR" sz="1400" dirty="0">
                <a:solidFill>
                  <a:srgbClr val="0070C0"/>
                </a:solidFill>
              </a:rPr>
              <a:t>optimizer.zero_grad()</a:t>
            </a:r>
            <a:r>
              <a:rPr lang="ja-JP" altLang="ko-KR" sz="1400" dirty="0"/>
              <a:t>를 실행합니다</a:t>
            </a:r>
            <a:endParaRPr lang="en-US" altLang="ja-JP" sz="1400" dirty="0"/>
          </a:p>
          <a:p>
            <a:pPr marL="182563" indent="-182563">
              <a:spcBef>
                <a:spcPts val="600"/>
              </a:spcBef>
              <a:defRPr/>
            </a:pPr>
            <a:r>
              <a:rPr lang="ja-JP" altLang="ko-KR" sz="1400" dirty="0"/>
              <a:t>기울기를 초기화해야 새로운 가중치와 편차에 대해서 새로운 기울기를</a:t>
            </a:r>
            <a:r>
              <a:rPr lang="en-US" altLang="ja-JP" sz="1400" dirty="0"/>
              <a:t> </a:t>
            </a:r>
            <a:r>
              <a:rPr lang="ja-JP" altLang="ko-KR" sz="1400" dirty="0"/>
              <a:t>구할 수 </a:t>
            </a:r>
            <a:r>
              <a:rPr lang="ja-JP" altLang="ko-KR" sz="1400" dirty="0" smtClean="0"/>
              <a:t>있</a:t>
            </a:r>
            <a:r>
              <a:rPr lang="ko-KR" altLang="en-US" sz="1400" dirty="0" err="1" smtClean="0"/>
              <a:t>습니</a:t>
            </a:r>
            <a:r>
              <a:rPr lang="ja-JP" altLang="ko-KR" sz="1400" dirty="0" smtClean="0"/>
              <a:t>다</a:t>
            </a:r>
            <a:endParaRPr lang="ja-JP" altLang="ko-KR" sz="1400" dirty="0"/>
          </a:p>
          <a:p>
            <a:pPr marL="182563" indent="-182563">
              <a:spcBef>
                <a:spcPts val="600"/>
              </a:spcBef>
              <a:defRPr/>
            </a:pPr>
            <a:r>
              <a:rPr lang="ja-JP" altLang="ko-KR" sz="1400" dirty="0"/>
              <a:t>그</a:t>
            </a:r>
            <a:r>
              <a:rPr lang="ko-KR" altLang="en-US" sz="1400" dirty="0"/>
              <a:t>런 </a:t>
            </a:r>
            <a:r>
              <a:rPr lang="ja-JP" altLang="ko-KR" sz="1400" dirty="0"/>
              <a:t>다음 선형회귀 모델에 x를 전달하고 이에 대한 결과를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ou</a:t>
            </a:r>
            <a:r>
              <a:rPr lang="ja-JP" altLang="ko-KR" sz="1400" dirty="0"/>
              <a:t>tput이라는 변수에 저장합니다</a:t>
            </a:r>
            <a:endParaRPr lang="en-US" altLang="ko-KR" sz="1400" dirty="0"/>
          </a:p>
          <a:p>
            <a:pPr marL="182563" indent="-182563">
              <a:spcBef>
                <a:spcPts val="600"/>
              </a:spcBef>
              <a:defRPr/>
            </a:pPr>
            <a:r>
              <a:rPr lang="ja-JP" altLang="ko-KR" sz="1400" dirty="0"/>
              <a:t>L1 손실 함수의 정의에 따라 </a:t>
            </a:r>
            <a:r>
              <a:rPr lang="en-US" altLang="ko-KR" sz="1400" dirty="0" err="1"/>
              <a:t>ou</a:t>
            </a:r>
            <a:r>
              <a:rPr lang="ja-JP" altLang="ko-KR" sz="1400" dirty="0"/>
              <a:t>tput과 y</a:t>
            </a:r>
            <a:r>
              <a:rPr lang="en-US" altLang="ko-KR" sz="1400" dirty="0"/>
              <a:t>_n</a:t>
            </a:r>
            <a:r>
              <a:rPr lang="ja-JP" altLang="ko-KR" sz="1400" dirty="0"/>
              <a:t>oise의 차이를 loss에 </a:t>
            </a:r>
            <a:r>
              <a:rPr lang="ja-JP" altLang="ko-KR" sz="1400" dirty="0" smtClean="0"/>
              <a:t>저</a:t>
            </a:r>
            <a:r>
              <a:rPr lang="ko-KR" altLang="en-US" sz="1400" dirty="0" smtClean="0"/>
              <a:t>장 합</a:t>
            </a:r>
            <a:r>
              <a:rPr lang="ja-JP" altLang="ko-KR" sz="1400" dirty="0"/>
              <a:t>니다</a:t>
            </a:r>
          </a:p>
          <a:p>
            <a:pPr marL="182563" indent="-182563">
              <a:spcBef>
                <a:spcPts val="600"/>
              </a:spcBef>
              <a:defRPr/>
            </a:pPr>
            <a:r>
              <a:rPr lang="ja-JP" altLang="ko-KR" sz="1400" dirty="0">
                <a:solidFill>
                  <a:srgbClr val="0070C0"/>
                </a:solidFill>
              </a:rPr>
              <a:t>loss.backward()</a:t>
            </a:r>
            <a:r>
              <a:rPr lang="ja-JP" altLang="ko-KR" sz="1400" dirty="0"/>
              <a:t> 함수를 호출하면 각 변수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w</a:t>
            </a:r>
            <a:r>
              <a:rPr lang="ko-KR" altLang="en-US" sz="1400" dirty="0" smtClean="0"/>
              <a:t>와 </a:t>
            </a:r>
            <a:r>
              <a:rPr lang="en-US" altLang="ko-KR" sz="1400" dirty="0"/>
              <a:t>b</a:t>
            </a:r>
            <a:r>
              <a:rPr lang="ja-JP" altLang="ko-KR" sz="1400" dirty="0"/>
              <a:t>에 대한 기울기가 계산됩니다</a:t>
            </a:r>
          </a:p>
          <a:p>
            <a:pPr marL="182563" indent="-182563">
              <a:spcBef>
                <a:spcPts val="600"/>
              </a:spcBef>
              <a:defRPr/>
            </a:pPr>
            <a:r>
              <a:rPr lang="ja-JP" altLang="ko-KR" sz="1400" dirty="0"/>
              <a:t>경사하강법 최적화 함수 optimizer의 </a:t>
            </a:r>
            <a:r>
              <a:rPr lang="ja-JP" altLang="ko-KR" sz="1400" dirty="0">
                <a:solidFill>
                  <a:srgbClr val="0070C0"/>
                </a:solidFill>
              </a:rPr>
              <a:t>.step (</a:t>
            </a:r>
            <a:r>
              <a:rPr lang="ja-JP" altLang="ko-KR" sz="1400" dirty="0" smtClean="0">
                <a:solidFill>
                  <a:srgbClr val="0070C0"/>
                </a:solidFill>
              </a:rPr>
              <a:t>)</a:t>
            </a:r>
            <a:r>
              <a:rPr lang="en-US" altLang="ja-JP" sz="1400" dirty="0" smtClean="0">
                <a:solidFill>
                  <a:srgbClr val="0070C0"/>
                </a:solidFill>
              </a:rPr>
              <a:t> </a:t>
            </a:r>
            <a:r>
              <a:rPr lang="ja-JP" altLang="ko-KR" sz="1400" dirty="0" smtClean="0"/>
              <a:t>함</a:t>
            </a:r>
            <a:r>
              <a:rPr lang="ja-JP" altLang="ko-KR" sz="1400" dirty="0"/>
              <a:t>수를 호출하여 인수로 들어갔던 </a:t>
            </a:r>
            <a:r>
              <a:rPr lang="ja-JP" altLang="ko-KR" sz="1400" dirty="0">
                <a:solidFill>
                  <a:srgbClr val="0070C0"/>
                </a:solidFill>
              </a:rPr>
              <a:t>model.pa</a:t>
            </a:r>
            <a:r>
              <a:rPr lang="en-US" altLang="ko-KR" sz="1400" dirty="0">
                <a:solidFill>
                  <a:srgbClr val="0070C0"/>
                </a:solidFill>
              </a:rPr>
              <a:t>r</a:t>
            </a:r>
            <a:r>
              <a:rPr lang="ja-JP" altLang="ko-KR" sz="1400" dirty="0">
                <a:solidFill>
                  <a:srgbClr val="0070C0"/>
                </a:solidFill>
              </a:rPr>
              <a:t>ameters()</a:t>
            </a:r>
            <a:r>
              <a:rPr lang="ja-JP" altLang="ko-KR" sz="1400" dirty="0"/>
              <a:t>에서 리턴되는 변수들의 기울기에 학습률 0.01을</a:t>
            </a:r>
            <a:r>
              <a:rPr lang="en-US" altLang="ko-KR" sz="1400" dirty="0"/>
              <a:t> </a:t>
            </a:r>
            <a:r>
              <a:rPr lang="ja-JP" altLang="ko-KR" sz="1400" dirty="0"/>
              <a:t>곱하여 빼줌으로써 업데이트합니다</a:t>
            </a:r>
          </a:p>
          <a:p>
            <a:pPr marL="182563" indent="-182563">
              <a:spcBef>
                <a:spcPts val="600"/>
              </a:spcBef>
              <a:defRPr/>
            </a:pPr>
            <a:r>
              <a:rPr lang="ko-KR" altLang="en-US" sz="1400" dirty="0"/>
              <a:t>이렇게 </a:t>
            </a:r>
            <a:r>
              <a:rPr lang="ja-JP" altLang="ko-KR" sz="1400" dirty="0"/>
              <a:t>한 번의 업데이트가 끝</a:t>
            </a:r>
            <a:r>
              <a:rPr lang="ko-KR" altLang="en-US" sz="1400" dirty="0"/>
              <a:t>나</a:t>
            </a:r>
            <a:r>
              <a:rPr lang="ja-JP" altLang="ko-KR" sz="1400" dirty="0"/>
              <a:t>는 과정을 </a:t>
            </a:r>
            <a:r>
              <a:rPr lang="ja-JP" altLang="ko-KR" sz="1400" dirty="0">
                <a:solidFill>
                  <a:srgbClr val="0070C0"/>
                </a:solidFill>
              </a:rPr>
              <a:t>nu</a:t>
            </a:r>
            <a:r>
              <a:rPr lang="en-US" altLang="ko-KR" sz="1400" dirty="0">
                <a:solidFill>
                  <a:srgbClr val="0070C0"/>
                </a:solidFill>
              </a:rPr>
              <a:t>m</a:t>
            </a:r>
            <a:r>
              <a:rPr lang="ja-JP" altLang="ko-KR" sz="1400" dirty="0">
                <a:solidFill>
                  <a:srgbClr val="0070C0"/>
                </a:solidFill>
              </a:rPr>
              <a:t>_epoc</a:t>
            </a:r>
            <a:r>
              <a:rPr lang="ja-JP" altLang="ko-KR" sz="1400" dirty="0" smtClean="0">
                <a:solidFill>
                  <a:srgbClr val="0070C0"/>
                </a:solidFill>
              </a:rPr>
              <a:t>h</a:t>
            </a:r>
            <a:r>
              <a:rPr lang="en-US" altLang="ja-JP" sz="1400" dirty="0" smtClean="0"/>
              <a:t> </a:t>
            </a:r>
            <a:r>
              <a:rPr lang="ja-JP" altLang="ko-KR" sz="1400" dirty="0" smtClean="0"/>
              <a:t>만</a:t>
            </a:r>
            <a:r>
              <a:rPr lang="ja-JP" altLang="ko-KR" sz="1400" dirty="0"/>
              <a:t>큼 반복해줍니다</a:t>
            </a:r>
            <a:endParaRPr lang="en-US" altLang="ko-KR" sz="1400" dirty="0"/>
          </a:p>
          <a:p>
            <a:pPr marL="182563" indent="-182563">
              <a:spcBef>
                <a:spcPts val="600"/>
              </a:spcBef>
              <a:defRPr/>
            </a:pPr>
            <a:r>
              <a:rPr lang="ja-JP" altLang="ko-KR" sz="1400" dirty="0"/>
              <a:t>데이터 전체를 학습에 한 번 사용하는 주기를 에</a:t>
            </a:r>
            <a:r>
              <a:rPr lang="ja-JP" altLang="ko-KR" sz="1400" dirty="0" smtClean="0"/>
              <a:t>폭</a:t>
            </a:r>
            <a:r>
              <a:rPr lang="ja-JP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ja-JP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ja-JP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ja-JP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ja-JP" altLang="ko-KR" sz="1400" dirty="0" smtClean="0"/>
              <a:t>이</a:t>
            </a:r>
            <a:r>
              <a:rPr lang="ja-JP" altLang="ko-KR" sz="1400" dirty="0"/>
              <a:t>라고 합니다</a:t>
            </a:r>
          </a:p>
          <a:p>
            <a:pPr marL="182563" indent="-182563">
              <a:spcBef>
                <a:spcPts val="600"/>
              </a:spcBef>
              <a:defRPr/>
            </a:pPr>
            <a:r>
              <a:rPr lang="ja-JP" altLang="ko-KR" sz="1400" dirty="0"/>
              <a:t>중간중간 손실이 어떻게 변하는지 확인하기 위해 출력하는 코드도 넣었습니다</a:t>
            </a:r>
          </a:p>
          <a:p>
            <a:pPr marL="182563" indent="-182563">
              <a:spcBef>
                <a:spcPts val="600"/>
              </a:spcBef>
              <a:defRPr/>
            </a:pPr>
            <a:r>
              <a:rPr lang="ja-JP" altLang="ko-KR" sz="1400" dirty="0"/>
              <a:t>최종적으로 학습이 다 끝</a:t>
            </a:r>
            <a:r>
              <a:rPr lang="ja-JP" altLang="ko-KR" sz="1400" dirty="0" smtClean="0"/>
              <a:t>나</a:t>
            </a:r>
            <a:r>
              <a:rPr lang="ko-KR" altLang="en-US" sz="1400" dirty="0" smtClean="0"/>
              <a:t>면</a:t>
            </a:r>
            <a:r>
              <a:rPr lang="ja-JP" altLang="ko-KR" sz="1400" dirty="0" smtClean="0"/>
              <a:t> </a:t>
            </a:r>
            <a:r>
              <a:rPr lang="ja-JP" altLang="ko-KR" sz="1400" dirty="0"/>
              <a:t>모델 변수들을 하나씩 출력합니다</a:t>
            </a:r>
          </a:p>
          <a:p>
            <a:pPr marL="182563" indent="-182563">
              <a:spcBef>
                <a:spcPts val="600"/>
              </a:spcBef>
              <a:defRPr/>
            </a:pPr>
            <a:r>
              <a:rPr lang="ja-JP" altLang="ko-KR" sz="1400" dirty="0" smtClean="0"/>
              <a:t>의</a:t>
            </a:r>
            <a:r>
              <a:rPr lang="ja-JP" altLang="ko-KR" sz="1400" dirty="0"/>
              <a:t>도했던 것처럼 2와 3이라는 가중치와 편차에 가까운 값이 나올 것입니다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003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파이토치에서의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344"/>
            <a:ext cx="10515600" cy="18614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800" dirty="0"/>
              <a:t>지금까지의 </a:t>
            </a:r>
            <a:r>
              <a:rPr lang="ko-KR" altLang="ko-KR" sz="1800" dirty="0"/>
              <a:t>코드를 </a:t>
            </a:r>
            <a:r>
              <a:rPr lang="ko-KR" altLang="en-US" sz="1800" dirty="0"/>
              <a:t>수행하고 </a:t>
            </a:r>
            <a:r>
              <a:rPr lang="ko-KR" altLang="ko-KR" sz="1800" dirty="0"/>
              <a:t>시각화해보면 </a:t>
            </a:r>
            <a:r>
              <a:rPr lang="ko-KR" altLang="en-US" sz="1800" dirty="0"/>
              <a:t>왼쪽의 그림과</a:t>
            </a:r>
            <a:r>
              <a:rPr lang="ko-KR" altLang="ko-KR" sz="1800" dirty="0"/>
              <a:t> </a:t>
            </a:r>
            <a:r>
              <a:rPr lang="ko-KR" altLang="ko-KR" sz="1800" dirty="0" smtClean="0"/>
              <a:t>같습니다</a:t>
            </a:r>
            <a:endParaRPr lang="ko-KR" altLang="ko-KR" sz="1800" dirty="0"/>
          </a:p>
          <a:p>
            <a:pPr>
              <a:defRPr/>
            </a:pPr>
            <a:r>
              <a:rPr lang="ja-JP" altLang="ko-KR" sz="1800" dirty="0"/>
              <a:t>빨간색 점들이 노이즈가 있는 모델의 데이터이고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ja-JP" altLang="ko-KR" sz="1800" dirty="0"/>
              <a:t>검은 선이 이 데이터를 가지고 학습된 가중치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ja-JP" altLang="ko-KR" sz="1800" dirty="0"/>
              <a:t>편차로 그려진 직선입니</a:t>
            </a:r>
            <a:r>
              <a:rPr lang="ja-JP" altLang="ko-KR" sz="1800" dirty="0" smtClean="0"/>
              <a:t>다</a:t>
            </a:r>
            <a:r>
              <a:rPr lang="en-US" altLang="ja-JP" sz="1800" dirty="0" smtClean="0"/>
              <a:t>`</a:t>
            </a:r>
            <a:endParaRPr lang="ja-JP" altLang="ko-KR" sz="1800" dirty="0"/>
          </a:p>
          <a:p>
            <a:pPr>
              <a:defRPr/>
            </a:pPr>
            <a:r>
              <a:rPr lang="ja-JP" altLang="ko-KR" sz="1800" dirty="0"/>
              <a:t>또한 </a:t>
            </a:r>
            <a:r>
              <a:rPr lang="ko-KR" altLang="en-US" sz="1800" dirty="0"/>
              <a:t>이 </a:t>
            </a:r>
            <a:r>
              <a:rPr lang="ja-JP" altLang="ko-KR" sz="1800" dirty="0"/>
              <a:t>코드에서 손실을 학습시점에 따라 그려보면 </a:t>
            </a:r>
            <a:r>
              <a:rPr lang="ko-KR" altLang="en-US" sz="1800" dirty="0"/>
              <a:t>오른쪽 그림</a:t>
            </a:r>
            <a:r>
              <a:rPr lang="ja-JP" altLang="ko-KR" sz="1800" dirty="0"/>
              <a:t>과 같이 줄어드는 것을 확인할 수 있습니</a:t>
            </a:r>
            <a:r>
              <a:rPr lang="ja-JP" altLang="ko-KR" sz="1800" dirty="0" smtClean="0"/>
              <a:t>다</a:t>
            </a:r>
            <a:endParaRPr lang="en-US" altLang="ja-JP" sz="1800" dirty="0" smtClean="0"/>
          </a:p>
          <a:p>
            <a:pPr>
              <a:defRPr/>
            </a:pPr>
            <a:r>
              <a:rPr lang="ja-JP" altLang="ja-JP" sz="1800" dirty="0" smtClean="0">
                <a:solidFill>
                  <a:srgbClr val="FF0000"/>
                </a:solidFill>
                <a:latin typeface="나눔바른고딕" panose="020B0603020101020101" pitchFamily="50" charset="-127"/>
              </a:rPr>
              <a:t>➔</a:t>
            </a:r>
            <a:r>
              <a:rPr lang="en-US" altLang="ja-JP" sz="1800" smtClean="0">
                <a:solidFill>
                  <a:srgbClr val="FF0000"/>
                </a:solidFill>
                <a:latin typeface="나눔바른고딕" panose="020B0603020101020101" pitchFamily="50" charset="-127"/>
              </a:rPr>
              <a:t> (</a:t>
            </a:r>
            <a:r>
              <a:rPr lang="ko-KR" altLang="en-US" sz="1800" smtClean="0">
                <a:solidFill>
                  <a:srgbClr val="FF0000"/>
                </a:solidFill>
                <a:latin typeface="나눔바른고딕" panose="020B0603020101020101" pitchFamily="50" charset="-127"/>
              </a:rPr>
              <a:t>시험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</a:rPr>
              <a:t>) </a:t>
            </a:r>
            <a:r>
              <a:rPr lang="ko-KR" altLang="en-US" sz="1800" dirty="0" smtClean="0">
                <a:solidFill>
                  <a:srgbClr val="FF0000"/>
                </a:solidFill>
                <a:latin typeface="나눔바른고딕" panose="020B0603020101020101" pitchFamily="50" charset="-127"/>
              </a:rPr>
              <a:t>이 선형회귀분석 모델을 </a:t>
            </a:r>
            <a:r>
              <a:rPr lang="ko-KR" altLang="en-US" sz="1800" dirty="0" err="1" smtClean="0">
                <a:solidFill>
                  <a:srgbClr val="FF0000"/>
                </a:solidFill>
                <a:latin typeface="나눔바른고딕" panose="020B0603020101020101" pitchFamily="50" charset="-127"/>
              </a:rPr>
              <a:t>파이썬으로</a:t>
            </a:r>
            <a:r>
              <a:rPr lang="ko-KR" altLang="en-US" sz="1800" dirty="0" smtClean="0">
                <a:solidFill>
                  <a:srgbClr val="FF0000"/>
                </a:solidFill>
                <a:latin typeface="나눔바른고딕" panose="020B0603020101020101" pitchFamily="50" charset="-127"/>
              </a:rPr>
              <a:t> 코딩하는 문제가 나올 수 있습니다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</a:rPr>
              <a:t>!</a:t>
            </a:r>
            <a:endParaRPr lang="ja-JP" altLang="ko-KR" sz="1800" dirty="0">
              <a:solidFill>
                <a:srgbClr val="FF0000"/>
              </a:solidFill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 descr="텍스트, 지도, 테이블, 덮여있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9576" y="3638491"/>
            <a:ext cx="4602739" cy="2950851"/>
          </a:xfrm>
          <a:prstGeom prst="rect">
            <a:avLst/>
          </a:prstGeom>
        </p:spPr>
      </p:pic>
      <p:pic>
        <p:nvPicPr>
          <p:cNvPr id="6" name="그림 5" descr="하얀색, 대형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0528" y="3638491"/>
            <a:ext cx="4408645" cy="29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손실 함수 및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0714"/>
                <a:ext cx="10801172" cy="535707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altLang="ja-JP" sz="1600" u="sng" dirty="0" smtClean="0"/>
                  <a:t>“</a:t>
                </a:r>
                <a:r>
                  <a:rPr lang="ja-JP" altLang="en-US" sz="1600" u="sng" dirty="0"/>
                  <a:t>선형회귀분석은 주어진 데이터를 가장 잘 </a:t>
                </a:r>
                <a:r>
                  <a:rPr lang="ko-KR" altLang="en-US" sz="1600" u="sng" dirty="0"/>
                  <a:t>표현</a:t>
                </a:r>
                <a:r>
                  <a:rPr lang="ja-JP" altLang="en-US" sz="1600" u="sng" dirty="0"/>
                  <a:t>하는 직선 하나를 찾는 것</a:t>
                </a:r>
                <a:r>
                  <a:rPr lang="en-US" altLang="ja-JP" sz="1600" u="sng" dirty="0"/>
                  <a:t> </a:t>
                </a:r>
                <a:r>
                  <a:rPr lang="ko-KR" altLang="en-US" sz="1600" u="sng" dirty="0"/>
                  <a:t>입니</a:t>
                </a:r>
                <a:r>
                  <a:rPr lang="ja-JP" altLang="en-US" sz="1600" u="sng" dirty="0"/>
                  <a:t>다</a:t>
                </a:r>
                <a:r>
                  <a:rPr lang="en-US" altLang="ja-JP" sz="1600" u="sng" dirty="0"/>
                  <a:t>”</a:t>
                </a:r>
                <a:r>
                  <a:rPr lang="ko-KR" altLang="en-US" sz="1600" dirty="0"/>
                  <a:t>에서 </a:t>
                </a:r>
                <a:r>
                  <a:rPr lang="ja-JP" altLang="ko-KR" sz="1600" dirty="0"/>
                  <a:t>가장 잘 표현한다는 말에는 비교가 가능하다는 뜻이 깔려 있습니</a:t>
                </a:r>
                <a:r>
                  <a:rPr lang="ja-JP" altLang="ko-KR" sz="1600" dirty="0" smtClean="0"/>
                  <a:t>다.</a:t>
                </a:r>
                <a:endParaRPr lang="ja-JP" altLang="ko-KR" sz="1600" dirty="0"/>
              </a:p>
              <a:p>
                <a:pPr>
                  <a:spcBef>
                    <a:spcPts val="0"/>
                  </a:spcBef>
                  <a:defRPr/>
                </a:pPr>
                <a:r>
                  <a:rPr lang="ja-JP" altLang="ko-KR" sz="1600" dirty="0"/>
                  <a:t>어떤 W</a:t>
                </a:r>
                <a:r>
                  <a:rPr lang="en-US" altLang="ko-KR" sz="1600" dirty="0"/>
                  <a:t>, </a:t>
                </a:r>
                <a:r>
                  <a:rPr lang="ja-JP" altLang="ko-KR" sz="1600" dirty="0"/>
                  <a:t>b </a:t>
                </a:r>
                <a:r>
                  <a:rPr lang="ko-KR" altLang="en-US" sz="1600" dirty="0"/>
                  <a:t>쌍</a:t>
                </a:r>
                <a:r>
                  <a:rPr lang="ja-JP" altLang="ko-KR" sz="1600" dirty="0"/>
                  <a:t>에 대해서 데이터와 얼마나 잘 맞는지 수치적으로 계산을 할 수 있어야 하는데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ja-JP" altLang="ko-KR" sz="1600" dirty="0"/>
                  <a:t>이때 </a:t>
                </a:r>
                <a:r>
                  <a:rPr lang="ko-KR" altLang="en-US" sz="1600" dirty="0"/>
                  <a:t>사용</a:t>
                </a:r>
                <a:r>
                  <a:rPr lang="ja-JP" altLang="ko-KR" sz="1600" dirty="0"/>
                  <a:t>되는 척도 중 대표적인 것으로 평균제곱오</a:t>
                </a:r>
                <a:r>
                  <a:rPr lang="ko-KR" altLang="en-US" sz="1600" dirty="0" smtClean="0"/>
                  <a:t>차</a:t>
                </a:r>
                <a:r>
                  <a:rPr lang="en-US" altLang="ko-KR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MSE</a:t>
                </a:r>
                <a:r>
                  <a:rPr lang="en-US" altLang="ko-K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; mean squared </a:t>
                </a:r>
                <a:r>
                  <a:rPr lang="en-US" altLang="ko-KR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error</a:t>
                </a:r>
                <a:r>
                  <a:rPr lang="ja-JP" altLang="ko-KR" sz="1600" dirty="0" smtClean="0"/>
                  <a:t>가 </a:t>
                </a:r>
                <a:r>
                  <a:rPr lang="ja-JP" altLang="ko-KR" sz="1600" dirty="0"/>
                  <a:t>있습니</a:t>
                </a:r>
                <a:r>
                  <a:rPr lang="ja-JP" altLang="ko-KR" sz="1600" dirty="0" smtClean="0"/>
                  <a:t>다.</a:t>
                </a:r>
                <a:endParaRPr lang="ja-JP" altLang="ko-KR" sz="1600" dirty="0"/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ko-KR" sz="1600" dirty="0"/>
                  <a:t>n</a:t>
                </a:r>
                <a:r>
                  <a:rPr lang="ja-JP" altLang="ko-KR" sz="1600" dirty="0"/>
                  <a:t>개의 예측값이 있고 주어진 데이터 값을 </a:t>
                </a:r>
                <a:r>
                  <a:rPr lang="en-US" altLang="ko-KR" sz="1600" dirty="0"/>
                  <a:t>y</a:t>
                </a:r>
                <a:r>
                  <a:rPr lang="ja-JP" altLang="ko-KR" sz="1600" dirty="0"/>
                  <a:t>라고 할 때，평균제곱오차 식은 다음과 같습니</a:t>
                </a:r>
                <a:r>
                  <a:rPr lang="ja-JP" altLang="ko-KR" sz="1600" dirty="0" smtClean="0"/>
                  <a:t>다</a:t>
                </a:r>
                <a:r>
                  <a:rPr lang="en-US" altLang="ko-KR" sz="1600" dirty="0" smtClean="0"/>
                  <a:t>.</a:t>
                </a:r>
                <a:endParaRPr lang="en-US" altLang="ko-KR" sz="1600" dirty="0"/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400" dirty="0"/>
              </a:p>
              <a:p>
                <a:pPr>
                  <a:spcBef>
                    <a:spcPts val="0"/>
                  </a:spcBef>
                  <a:defRPr/>
                </a:pPr>
                <a:endParaRPr lang="en-US" altLang="ja-JP" sz="1600" dirty="0" smtClean="0"/>
              </a:p>
              <a:p>
                <a:pPr>
                  <a:spcBef>
                    <a:spcPts val="0"/>
                  </a:spcBef>
                  <a:defRPr/>
                </a:pPr>
                <a:r>
                  <a:rPr lang="ja-JP" altLang="ko-KR" sz="1600" dirty="0" smtClean="0"/>
                  <a:t>예</a:t>
                </a:r>
                <a:r>
                  <a:rPr lang="ja-JP" altLang="ko-KR" sz="1600" dirty="0"/>
                  <a:t>측한 값과 실제 데이터 값과의 차이를 제곱하여 평균을 낸 것입니</a:t>
                </a:r>
                <a:r>
                  <a:rPr lang="ja-JP" altLang="ko-KR" sz="1600" dirty="0" smtClean="0"/>
                  <a:t>다.</a:t>
                </a:r>
                <a:r>
                  <a:rPr lang="en-US" altLang="ko-KR" sz="1600" dirty="0" smtClean="0"/>
                  <a:t>  </a:t>
                </a:r>
                <a:endParaRPr lang="en-US" altLang="ko-KR" sz="1600" dirty="0"/>
              </a:p>
              <a:p>
                <a:pPr>
                  <a:spcBef>
                    <a:spcPts val="0"/>
                  </a:spcBef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ja-JP" altLang="ko-KR" sz="1600" dirty="0"/>
                  <a:t>은 </a:t>
                </a:r>
                <a:r>
                  <a:rPr lang="en-US" altLang="ko-KR" sz="1600" dirty="0"/>
                  <a:t>W</a:t>
                </a:r>
                <a:r>
                  <a:rPr lang="ja-JP" altLang="ko-KR" sz="1600" dirty="0"/>
                  <a:t>와 </a:t>
                </a:r>
                <a:r>
                  <a:rPr lang="en-US" altLang="ko-KR" sz="1600" dirty="0"/>
                  <a:t>b</a:t>
                </a:r>
                <a:r>
                  <a:rPr lang="ja-JP" altLang="ko-KR" sz="1600" dirty="0"/>
                  <a:t>에 의해서 정해지기 때문에 W</a:t>
                </a:r>
                <a:r>
                  <a:rPr lang="en-US" altLang="ko-KR" sz="1600" dirty="0"/>
                  <a:t>, </a:t>
                </a:r>
                <a:r>
                  <a:rPr lang="ja-JP" altLang="ko-KR" sz="1600" dirty="0"/>
                  <a:t>b 쌍들을 비교하는 것이 가능해집니</a:t>
                </a:r>
                <a:r>
                  <a:rPr lang="ja-JP" altLang="ko-KR" sz="1600" dirty="0" smtClean="0"/>
                  <a:t>다</a:t>
                </a:r>
                <a:r>
                  <a:rPr lang="en-US" altLang="ko-KR" sz="1600" dirty="0" smtClean="0"/>
                  <a:t>.</a:t>
                </a:r>
                <a:endParaRPr lang="ja-JP" altLang="ko-KR" sz="1600" dirty="0"/>
              </a:p>
              <a:p>
                <a:pPr>
                  <a:spcBef>
                    <a:spcPts val="0"/>
                  </a:spcBef>
                  <a:defRPr/>
                </a:pPr>
                <a:r>
                  <a:rPr lang="ja-JP" altLang="ko-KR" sz="1600" dirty="0"/>
                  <a:t>비교가 가능해졌기 때문에 이제 목표는 지정한 척도인 평균제곱오차를 최소화하는 W</a:t>
                </a:r>
                <a:r>
                  <a:rPr lang="en-US" altLang="ko-KR" sz="1600" dirty="0"/>
                  <a:t>, </a:t>
                </a:r>
                <a:r>
                  <a:rPr lang="ja-JP" altLang="ko-KR" sz="1600" dirty="0"/>
                  <a:t>b를 찾는 문제가 되었습니</a:t>
                </a:r>
                <a:r>
                  <a:rPr lang="ja-JP" altLang="ko-KR" sz="1600" dirty="0" smtClean="0"/>
                  <a:t>다. </a:t>
                </a:r>
                <a:endParaRPr lang="en-US" altLang="ja-JP" sz="1600" dirty="0" smtClean="0"/>
              </a:p>
              <a:p>
                <a:pPr>
                  <a:spcBef>
                    <a:spcPts val="0"/>
                  </a:spcBef>
                  <a:defRPr/>
                </a:pPr>
                <a:r>
                  <a:rPr lang="ja-JP" altLang="ko-KR" sz="1600" dirty="0" smtClean="0"/>
                  <a:t>어</a:t>
                </a:r>
                <a:r>
                  <a:rPr lang="ja-JP" altLang="ko-KR" sz="1600" dirty="0"/>
                  <a:t>떻게 하면 최적의 W</a:t>
                </a:r>
                <a:r>
                  <a:rPr lang="en-US" altLang="ko-KR" sz="1600" dirty="0"/>
                  <a:t>, b</a:t>
                </a:r>
                <a:r>
                  <a:rPr lang="ja-JP" altLang="ko-KR" sz="1600" dirty="0"/>
                  <a:t>를 찾을 수 있을까요?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ja-JP" altLang="ko-KR" sz="1600" dirty="0"/>
                  <a:t>무작위로 </a:t>
                </a:r>
                <a:r>
                  <a:rPr lang="en-US" altLang="ko-KR" sz="1600" dirty="0"/>
                  <a:t>W</a:t>
                </a:r>
                <a:r>
                  <a:rPr lang="ja-JP" altLang="ko-KR" sz="1600" dirty="0"/>
                  <a:t>와</a:t>
                </a:r>
                <a:r>
                  <a:rPr lang="en-US" altLang="ko-KR" sz="1600" dirty="0"/>
                  <a:t> b</a:t>
                </a:r>
                <a:r>
                  <a:rPr lang="ja-JP" altLang="ko-KR" sz="1600" dirty="0"/>
                  <a:t>를 뽑아서 그중 오차가 가장 작은 것을 고를 수도 있겠지만 이는</a:t>
                </a:r>
                <a:r>
                  <a:rPr lang="en-US" altLang="ko-KR" sz="1600" dirty="0"/>
                  <a:t> </a:t>
                </a:r>
                <a:r>
                  <a:rPr lang="ja-JP" altLang="ko-KR" sz="1600" dirty="0"/>
                  <a:t>W</a:t>
                </a:r>
                <a:r>
                  <a:rPr lang="en-US" altLang="ko-KR" sz="1600" dirty="0"/>
                  <a:t>, b</a:t>
                </a:r>
                <a:r>
                  <a:rPr lang="ja-JP" altLang="ko-KR" sz="1600" dirty="0"/>
                  <a:t>의 가능한 모든 범위에서 찾아야 하기 때문에 비효율적이고</a:t>
                </a:r>
                <a:r>
                  <a:rPr lang="en-US" altLang="ko-KR" sz="1600" dirty="0"/>
                  <a:t>, </a:t>
                </a:r>
                <a:r>
                  <a:rPr lang="ja-JP" altLang="ko-KR" sz="1600" dirty="0"/>
                  <a:t>올바른 방법</a:t>
                </a:r>
                <a:r>
                  <a:rPr lang="ja-JP" altLang="ko-KR" sz="1600" dirty="0" smtClean="0"/>
                  <a:t>이 아</a:t>
                </a:r>
                <a:r>
                  <a:rPr lang="ko-KR" altLang="en-US" sz="1600" dirty="0" err="1"/>
                  <a:t>닙</a:t>
                </a:r>
                <a:r>
                  <a:rPr lang="ja-JP" altLang="ko-KR" sz="1600" dirty="0"/>
                  <a:t>니</a:t>
                </a:r>
                <a:r>
                  <a:rPr lang="ja-JP" altLang="ko-KR" sz="1600" dirty="0" smtClean="0"/>
                  <a:t>다.</a:t>
                </a:r>
                <a:endParaRPr lang="ja-JP" altLang="ko-KR" sz="1600" dirty="0"/>
              </a:p>
              <a:p>
                <a:pPr>
                  <a:spcBef>
                    <a:spcPts val="0"/>
                  </a:spcBef>
                  <a:defRPr/>
                </a:pPr>
                <a:r>
                  <a:rPr lang="ja-JP" altLang="ko-KR" sz="1600" dirty="0"/>
                  <a:t>오차는 예측값과 목</a:t>
                </a:r>
                <a:r>
                  <a:rPr lang="ko-KR" altLang="en-US" sz="1600" dirty="0" err="1"/>
                  <a:t>푯</a:t>
                </a:r>
                <a:r>
                  <a:rPr lang="ja-JP" altLang="ko-KR" sz="1600" dirty="0"/>
                  <a:t>값의 차이이며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ja-JP" altLang="ko-KR" sz="1600" dirty="0"/>
                  <a:t>이를 나타내는 것이 </a:t>
                </a:r>
                <a:r>
                  <a:rPr lang="ja-JP" altLang="ko-KR" sz="1600" u="sng" dirty="0"/>
                  <a:t>손실 함</a:t>
                </a:r>
                <a:r>
                  <a:rPr lang="ja-JP" altLang="ko-KR" sz="1600" u="sng" dirty="0" smtClean="0"/>
                  <a:t>수</a:t>
                </a:r>
                <a:r>
                  <a:rPr lang="en-US" altLang="ko-KR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loss</a:t>
                </a:r>
                <a:r>
                  <a:rPr lang="ko-KR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function </a:t>
                </a:r>
                <a:r>
                  <a:rPr lang="en-US" altLang="ko-KR" sz="1600" dirty="0" smtClean="0"/>
                  <a:t>/ </a:t>
                </a:r>
                <a:r>
                  <a:rPr lang="ja-JP" altLang="ko-KR" sz="1600" u="sng" dirty="0" smtClean="0"/>
                  <a:t>비</a:t>
                </a:r>
                <a:r>
                  <a:rPr lang="ja-JP" altLang="ko-KR" sz="1600" u="sng" dirty="0"/>
                  <a:t>용</a:t>
                </a:r>
                <a:r>
                  <a:rPr lang="en-US" altLang="ja-JP" sz="1600" u="sng" dirty="0"/>
                  <a:t> </a:t>
                </a:r>
                <a:r>
                  <a:rPr lang="ja-JP" altLang="ko-KR" sz="1600" u="sng" dirty="0"/>
                  <a:t>함</a:t>
                </a:r>
                <a:r>
                  <a:rPr lang="ja-JP" altLang="ko-KR" sz="1600" u="sng" dirty="0" smtClean="0"/>
                  <a:t>수</a:t>
                </a:r>
                <a:r>
                  <a:rPr lang="en-US" altLang="ja-JP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cost function </a:t>
                </a:r>
                <a:r>
                  <a:rPr lang="en-US" altLang="ja-JP" sz="1600" dirty="0" smtClean="0"/>
                  <a:t>/ </a:t>
                </a:r>
                <a:r>
                  <a:rPr lang="ko-KR" altLang="en-US" sz="1600" u="sng" dirty="0" smtClean="0"/>
                  <a:t>오차 함수</a:t>
                </a:r>
                <a:r>
                  <a:rPr lang="en-US" altLang="ko-KR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error</a:t>
                </a:r>
                <a:r>
                  <a:rPr lang="ko-KR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function </a:t>
                </a:r>
                <a:r>
                  <a:rPr lang="ja-JP" altLang="ko-KR" sz="1600" dirty="0" smtClean="0"/>
                  <a:t>입</a:t>
                </a:r>
                <a:r>
                  <a:rPr lang="ja-JP" altLang="ko-KR" sz="1600" dirty="0"/>
                  <a:t>니</a:t>
                </a:r>
                <a:r>
                  <a:rPr lang="ja-JP" altLang="ko-KR" sz="1600" dirty="0" smtClean="0"/>
                  <a:t>다.</a:t>
                </a:r>
                <a:endParaRPr lang="ja-JP" altLang="ko-KR" sz="1600" dirty="0"/>
              </a:p>
              <a:p>
                <a:pPr>
                  <a:spcBef>
                    <a:spcPts val="0"/>
                  </a:spcBef>
                  <a:defRPr/>
                </a:pPr>
                <a:r>
                  <a:rPr lang="ja-JP" altLang="ko-KR" sz="1600" dirty="0"/>
                  <a:t>MSE를 손실 함수로 사용했을 때</a:t>
                </a:r>
                <a:r>
                  <a:rPr lang="en-US" altLang="ko-KR" sz="1600" dirty="0"/>
                  <a:t>(</a:t>
                </a:r>
                <a:r>
                  <a:rPr lang="ja-JP" altLang="ko-KR" sz="1600" dirty="0"/>
                  <a:t>이를 </a:t>
                </a:r>
                <a:r>
                  <a:rPr lang="ja-JP" altLang="ko-KR" sz="1600" u="sng" dirty="0"/>
                  <a:t>L2 손</a:t>
                </a:r>
                <a:r>
                  <a:rPr lang="ja-JP" altLang="ko-KR" sz="1600" u="sng" dirty="0" smtClean="0"/>
                  <a:t>실</a:t>
                </a:r>
                <a:r>
                  <a:rPr lang="en-US" altLang="ja-JP" sz="1600" u="sng" dirty="0" smtClean="0"/>
                  <a:t> </a:t>
                </a:r>
                <a:r>
                  <a:rPr lang="ja-JP" altLang="ko-KR" sz="1600" u="sng" dirty="0" smtClean="0"/>
                  <a:t>함</a:t>
                </a:r>
                <a:r>
                  <a:rPr lang="ja-JP" altLang="ko-KR" sz="1600" u="sng" dirty="0"/>
                  <a:t>수</a:t>
                </a:r>
                <a:r>
                  <a:rPr lang="ja-JP" altLang="ko-KR" sz="1600" dirty="0"/>
                  <a:t>라고 부릅니다</a:t>
                </a:r>
                <a:r>
                  <a:rPr lang="en-US" altLang="ko-KR" sz="1600" dirty="0"/>
                  <a:t>) </a:t>
                </a:r>
                <a:r>
                  <a:rPr lang="ja-JP" altLang="ko-KR" sz="1600" dirty="0"/>
                  <a:t>변수 </a:t>
                </a:r>
                <a:r>
                  <a:rPr lang="en-US" altLang="ja-JP" sz="1600" dirty="0">
                    <a:solidFill>
                      <a:srgbClr val="FF0000"/>
                    </a:solidFill>
                  </a:rPr>
                  <a:t>W</a:t>
                </a:r>
                <a:r>
                  <a:rPr lang="ja-JP" altLang="ko-KR" sz="1600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ja-JP" altLang="ko-KR" sz="1600" dirty="0">
                    <a:solidFill>
                      <a:srgbClr val="FF0000"/>
                    </a:solidFill>
                  </a:rPr>
                  <a:t>대한 오차</a:t>
                </a:r>
                <a:r>
                  <a:rPr lang="ja-JP" altLang="ko-KR" sz="1600" dirty="0"/>
                  <a:t>를 나타낸 것입니</a:t>
                </a:r>
                <a:r>
                  <a:rPr lang="ja-JP" altLang="ko-KR" sz="1600" dirty="0" smtClean="0"/>
                  <a:t>다.</a:t>
                </a:r>
                <a:r>
                  <a:rPr lang="en-US" altLang="ja-JP" sz="1600" dirty="0" smtClean="0"/>
                  <a:t> (cf.)</a:t>
                </a:r>
                <a:r>
                  <a:rPr lang="en-US" altLang="ko-KR" sz="1600" dirty="0" smtClean="0"/>
                  <a:t> </a:t>
                </a:r>
                <a:r>
                  <a:rPr lang="en-US" altLang="ko-KR" sz="1600" u="sng" dirty="0" smtClean="0"/>
                  <a:t>L1 </a:t>
                </a:r>
                <a:r>
                  <a:rPr lang="ko-KR" altLang="en-US" sz="1600" u="sng" dirty="0" smtClean="0"/>
                  <a:t>손실</a:t>
                </a:r>
                <a:r>
                  <a:rPr lang="en-US" altLang="ko-KR" sz="1600" u="sng" dirty="0" smtClean="0"/>
                  <a:t> </a:t>
                </a:r>
                <a:r>
                  <a:rPr lang="ko-KR" altLang="en-US" sz="1600" u="sng" dirty="0" smtClean="0"/>
                  <a:t>함수</a:t>
                </a:r>
                <a:endParaRPr lang="en-US" altLang="ja-JP" sz="1600" u="sng" dirty="0"/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18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0714"/>
                <a:ext cx="10801172" cy="5357078"/>
              </a:xfrm>
              <a:blipFill>
                <a:blip r:embed="rId2"/>
                <a:stretch>
                  <a:fillRect l="-226" t="-341" r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손실 </a:t>
            </a:r>
            <a:r>
              <a:rPr lang="ko-KR" altLang="en-US" dirty="0" smtClean="0"/>
              <a:t>함수와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344"/>
                <a:ext cx="6923645" cy="483325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ko-KR" altLang="en-US" sz="1400" dirty="0" smtClean="0"/>
                  <a:t>손실</a:t>
                </a:r>
                <a:r>
                  <a:rPr lang="en-US" altLang="zh-CN" sz="1400" dirty="0"/>
                  <a:t> </a:t>
                </a:r>
                <a:r>
                  <a:rPr lang="ko-KR" altLang="en-US" sz="1400" dirty="0"/>
                  <a:t>함수 </a:t>
                </a:r>
                <a:r>
                  <a:rPr lang="zh-CN" altLang="ko-KR" sz="1400" dirty="0"/>
                  <a:t>수식은 </a:t>
                </a:r>
                <a:r>
                  <a:rPr lang="en-US" altLang="ko-KR" sz="1400" dirty="0"/>
                  <a:t>W</a:t>
                </a:r>
                <a:r>
                  <a:rPr lang="zh-CN" altLang="ko-KR" sz="1400" dirty="0"/>
                  <a:t>에 대해서 2차 함수입니다.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ko-KR" altLang="en-US" sz="1400" dirty="0"/>
                  <a:t>오</a:t>
                </a:r>
                <a:r>
                  <a:rPr lang="zh-CN" altLang="ko-KR" sz="1400" dirty="0"/>
                  <a:t>차를 최소화하는 </a:t>
                </a:r>
                <a:r>
                  <a:rPr lang="en-US" altLang="ko-KR" sz="1400" dirty="0"/>
                  <a:t>W</a:t>
                </a:r>
                <a:r>
                  <a:rPr lang="ko-KR" altLang="en-US" sz="1400" dirty="0"/>
                  <a:t>를 </a:t>
                </a:r>
                <a:r>
                  <a:rPr lang="zh-CN" altLang="ko-KR" sz="1400" dirty="0"/>
                  <a:t>찾는 게 우리의 목적인데 딱 보기에는 그냥 </a:t>
                </a:r>
                <a:r>
                  <a:rPr lang="en-US" altLang="ko-KR" sz="1400" dirty="0"/>
                  <a:t>W</a:t>
                </a:r>
                <a:r>
                  <a:rPr lang="zh-CN" altLang="ko-KR" sz="1400" dirty="0"/>
                  <a:t>로 미분해서 그 값이 0인 지점을 찾으면 되</a:t>
                </a:r>
                <a:r>
                  <a:rPr lang="ko-KR" altLang="en-US" sz="1400" dirty="0" err="1"/>
                  <a:t>겠다</a:t>
                </a:r>
                <a:r>
                  <a:rPr lang="zh-CN" altLang="ko-KR" sz="1400" dirty="0"/>
                  <a:t>는 생각이 들 수 있습니다.</a:t>
                </a:r>
                <a:r>
                  <a:rPr lang="en-US" altLang="zh-CN" sz="1400" dirty="0"/>
                  <a:t> </a:t>
                </a:r>
                <a:r>
                  <a:rPr lang="zh-CN" altLang="ko-KR" sz="1400" dirty="0"/>
                  <a:t>수</a:t>
                </a:r>
                <a:r>
                  <a:rPr lang="ko-KR" altLang="en-US" sz="1400" dirty="0"/>
                  <a:t>학</a:t>
                </a:r>
                <a:r>
                  <a:rPr lang="zh-CN" altLang="ko-KR" sz="1400" dirty="0"/>
                  <a:t>식으로 이러한 지점을 구할수 있기 때문에 더 좋은 방법이라고 생각될 수도 있습니다.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ko-KR" altLang="en-US" sz="1400" dirty="0"/>
                  <a:t>그러나</a:t>
                </a:r>
                <a:r>
                  <a:rPr lang="en-US" altLang="zh-CN" sz="1400" dirty="0"/>
                  <a:t> </a:t>
                </a:r>
                <a:r>
                  <a:rPr lang="zh-CN" altLang="ko-KR" sz="1400" dirty="0"/>
                  <a:t>최적의 </a:t>
                </a:r>
                <a:r>
                  <a:rPr lang="en-US" altLang="ko-KR" sz="1400" dirty="0"/>
                  <a:t>W</a:t>
                </a:r>
                <a:r>
                  <a:rPr lang="zh-CN" altLang="ko-KR" sz="1400" dirty="0"/>
                  <a:t>를 구하려면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맑은 고딕"/>
                      </a:rPr>
                      <m:t> 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맑은 고딕"/>
                          </a:rPr>
                          <m:t>𝑤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맑은 고딕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srgbClr val="C00000"/>
                            </a:solidFill>
                            <a:ea typeface="맑은 고딕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맑은 고딕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맑은 고딕"/>
                              </a:rPr>
                              <m:t>𝑇</m:t>
                            </m:r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맑은 고딕"/>
                              </a:rPr>
                              <m:t> </m:t>
                            </m:r>
                          </m:sup>
                        </m:s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맑은 고딕"/>
                          </a:rPr>
                          <m:t>𝑥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맑은 고딕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맑은 고딕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맑은 고딕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맑은 고딕"/>
                          </a:rPr>
                          <m:t>𝑇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맑은 고딕"/>
                          </a:rPr>
                          <m:t> 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맑은 고딕"/>
                      </a:rPr>
                      <m:t>𝑦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맑은 고딕"/>
                      </a:rPr>
                      <m:t> </m:t>
                    </m:r>
                  </m:oMath>
                </a14:m>
                <a:r>
                  <a:rPr lang="zh-CN" altLang="ko-KR" sz="1400" dirty="0"/>
                  <a:t>라는 식을 풀어야 합니다.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ko-KR" sz="1400" dirty="0"/>
                  <a:t>이 방법은 수식에서도 유추할 수 있듯이 데이터 크기가 커질수록 복잡도가 </a:t>
                </a:r>
                <a:r>
                  <a:rPr lang="en-US" altLang="ko-KR" sz="1400" dirty="0"/>
                  <a:t>O(n</a:t>
                </a:r>
                <a:r>
                  <a:rPr lang="zh-CN" altLang="ko-KR" sz="1400" dirty="0"/>
                  <a:t>³</a:t>
                </a:r>
                <a:r>
                  <a:rPr lang="en-US" altLang="ko-KR" sz="1400" dirty="0"/>
                  <a:t>)</a:t>
                </a:r>
                <a:r>
                  <a:rPr lang="zh-CN" altLang="ko-KR" sz="1400" dirty="0"/>
                  <a:t>으로 증가하기 때문에 많은 데이터를 사용하는 딥러닝 모델들에서는 계산이 비효율적이고 확장성이 좋지 않습니다.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ko-KR" sz="1400" dirty="0"/>
                  <a:t>대부분 </a:t>
                </a:r>
                <a:r>
                  <a:rPr lang="ko-KR" altLang="en-US" sz="1400" dirty="0"/>
                  <a:t>딥</a:t>
                </a:r>
                <a:r>
                  <a:rPr lang="zh-CN" altLang="ko-KR" sz="1400" dirty="0"/>
                  <a:t>러닝 모델</a:t>
                </a:r>
                <a:r>
                  <a:rPr lang="ko-KR" altLang="en-US" sz="1400" dirty="0"/>
                  <a:t>에서</a:t>
                </a:r>
                <a:r>
                  <a:rPr lang="zh-CN" altLang="ko-KR" sz="1400" dirty="0"/>
                  <a:t>는 </a:t>
                </a:r>
                <a:r>
                  <a:rPr lang="ko-KR" altLang="en-US" sz="1400" dirty="0" err="1" smtClean="0"/>
                  <a:t>경사하강법</a:t>
                </a:r>
                <a:r>
                  <a:rPr lang="en-US" altLang="ko-KR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gradient descent</a:t>
                </a:r>
                <a:r>
                  <a:rPr lang="ko-KR" altLang="en-US" sz="1400" dirty="0" smtClean="0"/>
                  <a:t>이라는 </a:t>
                </a:r>
                <a:r>
                  <a:rPr lang="ko-KR" altLang="en-US" sz="1400" dirty="0"/>
                  <a:t>방법을 </a:t>
                </a:r>
                <a:r>
                  <a:rPr lang="ko-KR" altLang="en-US" sz="1400" dirty="0" smtClean="0"/>
                  <a:t>사용 합</a:t>
                </a:r>
                <a:r>
                  <a:rPr lang="zh-CN" altLang="ko-KR" sz="1400" dirty="0"/>
                  <a:t>니다.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ko-KR" sz="1400" dirty="0"/>
                  <a:t>여기서 말하는 </a:t>
                </a:r>
                <a:r>
                  <a:rPr lang="en-US" altLang="ko-KR" sz="1400" dirty="0"/>
                  <a:t>‘</a:t>
                </a:r>
                <a:r>
                  <a:rPr lang="zh-CN" altLang="ko-KR" sz="1400" dirty="0"/>
                  <a:t>경</a:t>
                </a:r>
                <a:r>
                  <a:rPr lang="ko-KR" altLang="en-US" sz="1400" dirty="0"/>
                  <a:t>사</a:t>
                </a:r>
                <a:r>
                  <a:rPr lang="en-US" altLang="ko-KR" sz="1400" dirty="0"/>
                  <a:t>’</a:t>
                </a:r>
                <a:r>
                  <a:rPr lang="zh-CN" altLang="ko-KR" sz="1400" dirty="0"/>
                  <a:t>란 기울기로서 미분 값을 의미하고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zh-CN" altLang="ko-KR" sz="1400" dirty="0"/>
                  <a:t>미분 값이라는 것은 순간적인 기울기를 의미합니다.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ko-KR" sz="1400" dirty="0"/>
                  <a:t>주어진 </a:t>
                </a:r>
                <a:r>
                  <a:rPr lang="en-US" altLang="ko-KR" sz="1400" dirty="0"/>
                  <a:t>W</a:t>
                </a:r>
                <a:r>
                  <a:rPr lang="zh-CN" altLang="ko-KR" sz="1400" dirty="0"/>
                  <a:t>에서 </a:t>
                </a:r>
                <a:r>
                  <a:rPr lang="ko-KR" altLang="en-US" sz="1400" dirty="0"/>
                  <a:t>경</a:t>
                </a:r>
                <a:r>
                  <a:rPr lang="zh-CN" altLang="ko-KR" sz="1400" dirty="0"/>
                  <a:t>사를 구하고 이를 통해 지속적으로 </a:t>
                </a:r>
                <a:r>
                  <a:rPr lang="en-US" altLang="ko-KR" sz="1400" dirty="0"/>
                  <a:t>W</a:t>
                </a:r>
                <a:r>
                  <a:rPr lang="zh-CN" altLang="ko-KR" sz="1400" dirty="0"/>
                  <a:t>를 업데이트함으로써 오차의 극솟값을 </a:t>
                </a:r>
                <a:r>
                  <a:rPr lang="ko-KR" altLang="en-US" sz="1400" dirty="0"/>
                  <a:t>다음과 같은 식으로 </a:t>
                </a:r>
                <a:r>
                  <a:rPr lang="zh-CN" altLang="ko-KR" sz="1400" dirty="0"/>
                  <a:t>찾을 수 있</a:t>
                </a:r>
                <a:r>
                  <a:rPr lang="ko-KR" altLang="en-US" sz="1400" dirty="0"/>
                  <a:t>습니다</a:t>
                </a:r>
                <a:r>
                  <a:rPr lang="zh-CN" altLang="ko-KR" sz="1400" dirty="0"/>
                  <a:t>.</a:t>
                </a:r>
                <a:endParaRPr lang="en-US" altLang="zh-CN" sz="1400" dirty="0"/>
              </a:p>
              <a:p>
                <a:pPr marL="0" indent="0" algn="ctr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맑은 고딕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맑은 고딕"/>
                            </a:rPr>
                            <m:t>𝑡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맑은 고딕"/>
                            </a:rPr>
                            <m:t>+1 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맑은 고딕"/>
                            </a:rPr>
                            <m:t> =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맑은 고딕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맑은 고딕"/>
                            </a:rPr>
                            <m:t>𝑡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맑은 고딕"/>
                            </a:rPr>
                            <m:t> 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맑은 고딕"/>
                        </a:rPr>
                        <m:t>− </m:t>
                      </m:r>
                      <m:r>
                        <a:rPr lang="en-US" altLang="ja-JP" sz="1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altLang="ja-JP" sz="1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1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ja-JP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맑은 고딕"/>
                        </a:rPr>
                        <m:t>𝑔𝑟𝑎𝑑𝑖𝑒𝑛𝑡</m:t>
                      </m:r>
                    </m:oMath>
                  </m:oMathPara>
                </a14:m>
                <a:endParaRPr lang="en-US" altLang="zh-CN" sz="1600" dirty="0" smtClean="0">
                  <a:solidFill>
                    <a:srgbClr val="C00000"/>
                  </a:solidFill>
                  <a:ea typeface="맑은 고딕"/>
                </a:endParaRPr>
              </a:p>
              <a:p>
                <a:pPr>
                  <a:spcBef>
                    <a:spcPts val="0"/>
                  </a:spcBef>
                  <a:defRPr/>
                </a:pPr>
                <a:endParaRPr lang="en-US" altLang="ja-JP" sz="1400" dirty="0" smtClean="0">
                  <a:solidFill>
                    <a:srgbClr val="C00000"/>
                  </a:solidFill>
                  <a:ea typeface="맑은 고딕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ja-JP" altLang="ko-KR" sz="1400" dirty="0"/>
                  <a:t>학습률은 계산한 기울기에 비례하여 변수인 </a:t>
                </a:r>
                <a:r>
                  <a:rPr lang="en-US" altLang="ko-KR" sz="1400" dirty="0"/>
                  <a:t>W</a:t>
                </a:r>
                <a:r>
                  <a:rPr lang="ja-JP" altLang="ko-KR" sz="1400" dirty="0"/>
                  <a:t>를 얼마만큼 업데이트할지 결정하는 수치</a:t>
                </a:r>
                <a:r>
                  <a:rPr lang="ko-KR" altLang="en-US" sz="1400" dirty="0"/>
                  <a:t>입</a:t>
                </a:r>
                <a:r>
                  <a:rPr lang="ja-JP" altLang="ko-KR" sz="1400" dirty="0"/>
                  <a:t>니다.</a:t>
                </a:r>
                <a:endParaRPr lang="en-US" altLang="ja-JP" sz="1400" dirty="0"/>
              </a:p>
              <a:p>
                <a:pPr>
                  <a:spcBef>
                    <a:spcPts val="0"/>
                  </a:spcBef>
                  <a:defRPr/>
                </a:pPr>
                <a:r>
                  <a:rPr lang="ja-JP" altLang="ko-KR" sz="1400" dirty="0"/>
                  <a:t>예를 들어</a:t>
                </a:r>
                <a:r>
                  <a:rPr lang="en-US" altLang="ko-KR" sz="1400" dirty="0"/>
                  <a:t> </a:t>
                </a:r>
                <a:r>
                  <a:rPr lang="en-US" altLang="ko-KR" sz="1400" dirty="0" err="1" smtClean="0"/>
                  <a:t>w</a:t>
                </a:r>
                <a:r>
                  <a:rPr lang="en-US" altLang="ko-KR" sz="1400" baseline="-25000" dirty="0" err="1" smtClean="0"/>
                  <a:t>t</a:t>
                </a:r>
                <a:r>
                  <a:rPr lang="ja-JP" altLang="ko-KR" sz="1400" dirty="0" smtClean="0"/>
                  <a:t> </a:t>
                </a:r>
                <a:r>
                  <a:rPr lang="ja-JP" altLang="ko-KR" sz="1400" dirty="0"/>
                  <a:t>가 3이었고 이때의 기울기가 2</a:t>
                </a:r>
                <a:r>
                  <a:rPr lang="en-US" altLang="ko-KR" sz="1400" dirty="0"/>
                  <a:t>, </a:t>
                </a:r>
                <a:r>
                  <a:rPr lang="ja-JP" altLang="ko-KR" sz="1400" dirty="0"/>
                  <a:t>학습률이 0.5라면 </a:t>
                </a:r>
                <a:r>
                  <a:rPr lang="en-US" altLang="ja-JP" sz="1400" dirty="0"/>
                  <a:t>w</a:t>
                </a:r>
                <a:r>
                  <a:rPr lang="en-US" altLang="ko-KR" sz="1400" baseline="-25000" dirty="0"/>
                  <a:t>t+1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은</a:t>
                </a:r>
                <a:r>
                  <a:rPr lang="en-US" altLang="ko-KR" sz="1400" dirty="0"/>
                  <a:t> </a:t>
                </a:r>
                <a:r>
                  <a:rPr lang="ja-JP" altLang="ko-KR" sz="1400" dirty="0"/>
                  <a:t>3-</a:t>
                </a:r>
                <a:r>
                  <a:rPr lang="ja-JP" altLang="ko-KR" sz="1400" dirty="0" smtClean="0"/>
                  <a:t>2</a:t>
                </a:r>
                <a:r>
                  <a:rPr lang="en-US" altLang="ja-JP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×</a:t>
                </a:r>
                <a:r>
                  <a:rPr lang="ja-JP" altLang="ko-KR" sz="1400" dirty="0" smtClean="0"/>
                  <a:t>0</a:t>
                </a:r>
                <a:r>
                  <a:rPr lang="ja-JP" altLang="ko-KR" sz="1400" dirty="0"/>
                  <a:t>.5 = 2로 업데이트됩니다.</a:t>
                </a:r>
                <a:endParaRPr lang="en-US" altLang="ja-JP" sz="1400" dirty="0"/>
              </a:p>
              <a:p>
                <a:pPr>
                  <a:spcBef>
                    <a:spcPts val="0"/>
                  </a:spcBef>
                  <a:defRPr/>
                </a:pPr>
                <a:r>
                  <a:rPr lang="ja-JP" altLang="ko-KR" sz="1400" dirty="0"/>
                  <a:t>오차가 최소인 지점 (최솟값)에</a:t>
                </a:r>
                <a:r>
                  <a:rPr lang="en-US" altLang="ja-JP" sz="1400" dirty="0"/>
                  <a:t> </a:t>
                </a:r>
                <a:r>
                  <a:rPr lang="ja-JP" altLang="ko-KR" sz="1400" dirty="0"/>
                  <a:t>점점가까워질수록 기울기는 작아지기 때문에 </a:t>
                </a:r>
                <a:r>
                  <a:rPr lang="en-US" altLang="ja-JP" sz="1400" dirty="0"/>
                  <a:t>w</a:t>
                </a:r>
                <a:r>
                  <a:rPr lang="ko-KR" altLang="en-US" sz="1400" dirty="0"/>
                  <a:t>는</a:t>
                </a:r>
                <a:r>
                  <a:rPr lang="ja-JP" altLang="ko-KR" sz="1400" dirty="0"/>
                  <a:t>점점 적게 업데이트되고 최종적으로는</a:t>
                </a:r>
                <a:r>
                  <a:rPr lang="en-US" altLang="ko-KR" sz="1400" dirty="0"/>
                  <a:t> </a:t>
                </a:r>
                <a:r>
                  <a:rPr lang="ja-JP" altLang="ko-KR" sz="1400" dirty="0"/>
                  <a:t>오차를 최소화하는 </a:t>
                </a:r>
                <a:r>
                  <a:rPr lang="en-US" altLang="ja-JP" sz="1400" dirty="0"/>
                  <a:t>w</a:t>
                </a:r>
                <a:r>
                  <a:rPr lang="ja-JP" altLang="ko-KR" sz="1400" dirty="0"/>
                  <a:t>로 수렴하게 됩니다.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zh-CN" altLang="ko-KR" sz="1400" dirty="0"/>
              </a:p>
              <a:p>
                <a:pPr>
                  <a:spcBef>
                    <a:spcPts val="0"/>
                  </a:spcBef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344"/>
                <a:ext cx="6923645" cy="4833256"/>
              </a:xfrm>
              <a:blipFill>
                <a:blip r:embed="rId2"/>
                <a:stretch>
                  <a:fillRect l="-176" t="-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1845" y="1360714"/>
            <a:ext cx="4430155" cy="2305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0832" y="4272533"/>
                <a:ext cx="4011168" cy="103951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𝑤𝑥𝑦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=2(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832" y="4272533"/>
                <a:ext cx="4011168" cy="1039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1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(Lab10) </a:t>
            </a:r>
            <a:r>
              <a:rPr lang="ko-KR" altLang="en-US" dirty="0" smtClean="0"/>
              <a:t>단순 선형회귀분석 예제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최소제곱법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344"/>
            <a:ext cx="8955280" cy="483325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학생들의 </a:t>
            </a:r>
            <a:r>
              <a:rPr lang="ko-KR" altLang="en-US" sz="1800" b="1" dirty="0">
                <a:solidFill>
                  <a:srgbClr val="FF0000"/>
                </a:solidFill>
              </a:rPr>
              <a:t>중간고사 성적이 </a:t>
            </a:r>
            <a:r>
              <a:rPr lang="en-US" altLang="ko-KR" sz="1800" b="1" dirty="0">
                <a:solidFill>
                  <a:srgbClr val="FF0000"/>
                </a:solidFill>
              </a:rPr>
              <a:t>[     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    </a:t>
            </a:r>
            <a:r>
              <a:rPr lang="en-US" altLang="ko-KR" sz="1800" b="1" dirty="0">
                <a:solidFill>
                  <a:srgbClr val="FF0000"/>
                </a:solidFill>
              </a:rPr>
              <a:t>]</a:t>
            </a:r>
            <a:r>
              <a:rPr lang="ko-KR" altLang="en-US" sz="1800" b="1" dirty="0">
                <a:solidFill>
                  <a:srgbClr val="FF0000"/>
                </a:solidFill>
              </a:rPr>
              <a:t>에 따라 다 다르다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.”</a:t>
            </a: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800" dirty="0"/>
              <a:t>성적을 변하게 하는 ‘정보’ 요소를 </a:t>
            </a:r>
            <a:r>
              <a:rPr lang="en-US" altLang="ko-KR" sz="1800" dirty="0"/>
              <a:t>x</a:t>
            </a:r>
            <a:r>
              <a:rPr lang="ko-KR" altLang="en-US" sz="1800" dirty="0"/>
              <a:t>라고 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 </a:t>
            </a:r>
            <a:r>
              <a:rPr lang="en-US" altLang="ko-KR" sz="1800" dirty="0"/>
              <a:t>x </a:t>
            </a:r>
            <a:r>
              <a:rPr lang="ko-KR" altLang="en-US" sz="1800" dirty="0"/>
              <a:t>값에 의해 변하는 ‘</a:t>
            </a:r>
            <a:r>
              <a:rPr lang="ko-KR" altLang="en-US" sz="1800" dirty="0" err="1"/>
              <a:t>성적’을</a:t>
            </a:r>
            <a:r>
              <a:rPr lang="ko-KR" altLang="en-US" sz="1800" dirty="0"/>
              <a:t>  </a:t>
            </a:r>
            <a:r>
              <a:rPr lang="en-US" altLang="ko-KR" sz="1800" dirty="0"/>
              <a:t>y</a:t>
            </a:r>
            <a:r>
              <a:rPr lang="ko-KR" altLang="en-US" sz="1800" dirty="0" smtClean="0"/>
              <a:t>라 할 때</a:t>
            </a:r>
            <a:r>
              <a:rPr lang="en-US" altLang="ko-KR" sz="1800" dirty="0" smtClean="0"/>
              <a:t>, x </a:t>
            </a:r>
            <a:r>
              <a:rPr lang="ko-KR" altLang="en-US" sz="1800" dirty="0"/>
              <a:t>값이 변함에 따라 </a:t>
            </a:r>
            <a:r>
              <a:rPr lang="en-US" altLang="ko-KR" sz="1800" dirty="0"/>
              <a:t>y </a:t>
            </a:r>
            <a:r>
              <a:rPr lang="ko-KR" altLang="en-US" sz="1800" dirty="0"/>
              <a:t>값도 </a:t>
            </a:r>
            <a:r>
              <a:rPr lang="ko-KR" altLang="en-US" sz="1800" dirty="0" smtClean="0"/>
              <a:t>변합니다</a:t>
            </a:r>
            <a:endParaRPr lang="en-US" altLang="ko-KR" sz="1800" dirty="0"/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800" dirty="0"/>
              <a:t>이때</a:t>
            </a:r>
            <a:r>
              <a:rPr lang="en-US" altLang="ko-KR" sz="1800" dirty="0"/>
              <a:t>, </a:t>
            </a:r>
            <a:r>
              <a:rPr lang="ko-KR" altLang="en-US" sz="1800" dirty="0"/>
              <a:t>독립적으로 변할 수 있는 값  </a:t>
            </a:r>
            <a:r>
              <a:rPr lang="en-US" altLang="ko-KR" sz="1800" dirty="0"/>
              <a:t>x</a:t>
            </a:r>
            <a:r>
              <a:rPr lang="ko-KR" altLang="en-US" sz="1800" dirty="0"/>
              <a:t>를 </a:t>
            </a:r>
            <a:r>
              <a:rPr lang="ko-KR" altLang="en-US" sz="1800" b="1" dirty="0"/>
              <a:t>독립 </a:t>
            </a:r>
            <a:r>
              <a:rPr lang="ko-KR" altLang="en-US" sz="1800" b="1" dirty="0" smtClean="0"/>
              <a:t>변수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independent variable</a:t>
            </a:r>
            <a:r>
              <a:rPr lang="ko-KR" altLang="en-US" sz="1800" dirty="0" smtClean="0"/>
              <a:t>라고 합니다</a:t>
            </a:r>
            <a:endParaRPr lang="en-US" altLang="ko-KR" sz="1800" dirty="0"/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800" dirty="0"/>
              <a:t>이 독립 변수에 따라 종속적으로 변하는 </a:t>
            </a:r>
            <a:r>
              <a:rPr lang="en-US" altLang="ko-KR" sz="1800" dirty="0"/>
              <a:t>y</a:t>
            </a:r>
            <a:r>
              <a:rPr lang="ko-KR" altLang="en-US" sz="1800" dirty="0"/>
              <a:t>를 </a:t>
            </a:r>
            <a:r>
              <a:rPr lang="ko-KR" altLang="en-US" sz="1800" b="1" dirty="0"/>
              <a:t>종속 </a:t>
            </a:r>
            <a:r>
              <a:rPr lang="ko-KR" altLang="en-US" sz="1800" b="1" dirty="0" smtClean="0"/>
              <a:t>변수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dependent variable</a:t>
            </a:r>
            <a:r>
              <a:rPr lang="ko-KR" altLang="en-US" sz="1800" dirty="0" smtClean="0"/>
              <a:t>라고 합니다</a:t>
            </a:r>
            <a:endParaRPr lang="en-US" altLang="ko-KR" sz="1800" dirty="0" smtClean="0"/>
          </a:p>
          <a:p>
            <a:pPr marL="742950" lvl="1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sz="1400" dirty="0"/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➔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/>
              <a:t>선형 </a:t>
            </a:r>
            <a:r>
              <a:rPr lang="ko-KR" altLang="en-US" sz="1600" dirty="0" err="1"/>
              <a:t>회귀란</a:t>
            </a:r>
            <a:r>
              <a:rPr lang="ko-KR" altLang="en-US" sz="1600" dirty="0"/>
              <a:t> 독립 변수 </a:t>
            </a:r>
            <a:r>
              <a:rPr lang="en-US" altLang="ko-KR" sz="1600" dirty="0"/>
              <a:t>x</a:t>
            </a:r>
            <a:r>
              <a:rPr lang="ko-KR" altLang="en-US" sz="1600" dirty="0"/>
              <a:t>를 사용해 종속 변수 </a:t>
            </a:r>
            <a:r>
              <a:rPr lang="en-US" altLang="ko-KR" sz="1600" dirty="0"/>
              <a:t>y</a:t>
            </a:r>
            <a:r>
              <a:rPr lang="ko-KR" altLang="en-US" sz="1600" dirty="0"/>
              <a:t>의 움직임을 예측하고 설명하는 작업</a:t>
            </a:r>
            <a:r>
              <a:rPr lang="en-US" altLang="ko-KR" sz="1600" dirty="0" smtClean="0"/>
              <a:t>!</a:t>
            </a: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독립 </a:t>
            </a:r>
            <a:r>
              <a:rPr lang="ko-KR" altLang="en-US" sz="1800" dirty="0"/>
              <a:t>변수가 하나뿐인 단순 선형 회귀의 </a:t>
            </a:r>
            <a:r>
              <a:rPr lang="ko-KR" altLang="en-US" sz="1800" dirty="0" smtClean="0"/>
              <a:t>예</a:t>
            </a:r>
            <a:endParaRPr lang="en-US" altLang="ko-KR" sz="1800" dirty="0" smtClean="0"/>
          </a:p>
          <a:p>
            <a:pPr marL="742950" lvl="1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➔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/>
              <a:t>성적을 결정하는 여러 요소 중에 ‘공부한 시간’ 한 가지만 놓고 예측하는 </a:t>
            </a:r>
            <a:r>
              <a:rPr lang="ko-KR" altLang="en-US" sz="1600" dirty="0" smtClean="0"/>
              <a:t>경우</a:t>
            </a:r>
            <a:endParaRPr lang="en-US" altLang="ko-KR" sz="1600" dirty="0"/>
          </a:p>
          <a:p>
            <a:endParaRPr lang="en-US" altLang="ko-KR" sz="1800" b="1" dirty="0">
              <a:solidFill>
                <a:srgbClr val="FF0000"/>
              </a:solidFill>
            </a:endParaRP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4516327"/>
            <a:ext cx="5295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2306000"/>
            <a:ext cx="523875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9119" y="1533833"/>
            <a:ext cx="8039113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a펜고딕L" panose="02020600000000000000" pitchFamily="18" charset="-127"/>
                <a:ea typeface="a펜고딕L" panose="02020600000000000000" pitchFamily="18" charset="-127"/>
              </a:rPr>
              <a:t>이를 좌표 평면에 </a:t>
            </a:r>
            <a:r>
              <a:rPr lang="ko-KR" altLang="en-US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나타내면</a:t>
            </a:r>
            <a:endParaRPr lang="en-US" altLang="ko-KR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2" y="5354001"/>
            <a:ext cx="914399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공부한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시간과 성적을 좌표로 표현</a:t>
            </a:r>
            <a:endParaRPr lang="en-US" altLang="ko-KR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234497"/>
            <a:ext cx="10515600" cy="11262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(Lab10) </a:t>
            </a:r>
            <a:r>
              <a:rPr lang="ko-KR" altLang="en-US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단순 선형회귀분석 예제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1</a:t>
            </a:r>
            <a:r>
              <a:rPr lang="ko-KR" altLang="en-US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</a:t>
            </a:r>
            <a:r>
              <a:rPr lang="ko-KR" altLang="en-US" dirty="0" err="1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최소제곱법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) 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29119" y="1533833"/>
            <a:ext cx="8148922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선형 회귀는 곧 정확한 직선을 그려내는 과정 </a:t>
            </a:r>
            <a:endParaRPr lang="en-US" altLang="ko-KR" sz="1600" dirty="0" smtClean="0">
              <a:solidFill>
                <a:srgbClr val="FF0000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spcBef>
                <a:spcPts val="600"/>
              </a:spcBef>
              <a:buClr>
                <a:srgbClr val="F6CC2C"/>
              </a:buClr>
              <a:buFont typeface="Wingdings"/>
              <a:buChar char="à"/>
            </a:pPr>
            <a:r>
              <a:rPr lang="ko-KR" altLang="en-US" sz="1600" dirty="0" smtClean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최적의 </a:t>
            </a:r>
            <a:r>
              <a:rPr lang="en-US" altLang="ko-KR" sz="16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a </a:t>
            </a:r>
            <a:r>
              <a:rPr lang="ko-KR" altLang="en-US" sz="16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값과 </a:t>
            </a:r>
            <a:r>
              <a:rPr lang="en-US" altLang="ko-KR" sz="16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b </a:t>
            </a:r>
            <a:r>
              <a:rPr lang="ko-KR" altLang="en-US" sz="16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값을 찾아내는 작업</a:t>
            </a:r>
            <a:r>
              <a:rPr lang="en-US" altLang="ko-KR" sz="16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!! </a:t>
            </a:r>
            <a:r>
              <a:rPr lang="en-US" altLang="ko-KR" sz="1600" dirty="0" smtClean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 ➔ </a:t>
            </a:r>
            <a:r>
              <a:rPr lang="ko-KR" altLang="en-US" sz="1600" dirty="0" smtClean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오차가 최소인 직선 찾기 </a:t>
            </a:r>
            <a:endParaRPr lang="en-US" altLang="ko-KR" sz="1600" dirty="0">
              <a:solidFill>
                <a:srgbClr val="FF0000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spcBef>
                <a:spcPts val="600"/>
              </a:spcBef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spcBef>
                <a:spcPts val="600"/>
              </a:spcBef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예측선을 그리는 이유 </a:t>
            </a: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spcBef>
                <a:spcPts val="600"/>
              </a:spcBef>
              <a:buClr>
                <a:srgbClr val="F6CC2C"/>
              </a:buClr>
              <a:buFont typeface="Wingdings"/>
              <a:buChar char="à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잘 그어진 직선을 통해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공부한 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시간과 중간고사 성적 데이터에  들어 있지 않은 여러 가지 내용을 유추할 수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있습니다</a:t>
            </a:r>
            <a:r>
              <a:rPr lang="en-US" altLang="ko-KR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spcBef>
                <a:spcPts val="600"/>
              </a:spcBef>
              <a:buClr>
                <a:srgbClr val="F6CC2C"/>
              </a:buClr>
              <a:buFont typeface="Wingdings"/>
              <a:buChar char="à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예를 들어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,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표에 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나와 있지 않은 또 다른 학생의 성적을 예측하고 싶을때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, 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정확한 직선을 그어 놓았다면 이 학생이 몇 시간을 공부했는지만 물어보면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됩니다</a:t>
            </a: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spcBef>
                <a:spcPts val="600"/>
              </a:spcBef>
              <a:buClr>
                <a:srgbClr val="F6CC2C"/>
              </a:buClr>
              <a:buFont typeface="Wingdings"/>
              <a:buChar char="à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정확한 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a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와 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b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의 값을 따라 움직이는 직선에 학생이 공부한 시간인 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x 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값을 대입하면 예측 성적인 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y 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값을 구할 수 있는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것입니다</a:t>
            </a:r>
            <a:endParaRPr lang="en-US" altLang="ko-KR" sz="16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spcBef>
                <a:spcPts val="600"/>
              </a:spcBef>
              <a:buClr>
                <a:srgbClr val="F6CC2C"/>
              </a:buClr>
              <a:buFont typeface="Wingdings"/>
              <a:buChar char="à"/>
            </a:pPr>
            <a:endParaRPr lang="en-US" altLang="ko-KR" sz="16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spcBef>
                <a:spcPts val="600"/>
              </a:spcBef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딥러닝과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ko-KR" altLang="en-US" sz="16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머신러닝의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‘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예측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’ 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이란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? </a:t>
            </a:r>
          </a:p>
          <a:p>
            <a:pPr marL="742950" lvl="1" indent="-285750">
              <a:spcBef>
                <a:spcPts val="600"/>
              </a:spcBef>
              <a:buClr>
                <a:srgbClr val="F6CC2C"/>
              </a:buClr>
              <a:buFont typeface="Wingdings"/>
              <a:buChar char="à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기존 데이터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(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정보</a:t>
            </a:r>
            <a:r>
              <a:rPr lang="en-US" altLang="ko-KR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)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로 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어떤 선이 그려질지를 예측한 뒤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, </a:t>
            </a:r>
          </a:p>
          <a:p>
            <a:pPr marL="742950" lvl="1" indent="-285750">
              <a:spcBef>
                <a:spcPts val="600"/>
              </a:spcBef>
              <a:buClr>
                <a:srgbClr val="F6CC2C"/>
              </a:buClr>
              <a:buFont typeface="Wingdings"/>
              <a:buChar char="à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아직 답이 나오지 </a:t>
            </a:r>
            <a:r>
              <a:rPr lang="en-US" altLang="ko-KR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않은 그 무언가를 그 선에 대입해 보는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것입니다</a:t>
            </a: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spcBef>
                <a:spcPts val="600"/>
              </a:spcBef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spcBef>
                <a:spcPts val="600"/>
              </a:spcBef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선형 회귀의 개념을 이해하는 것은 </a:t>
            </a:r>
            <a:r>
              <a:rPr lang="ko-KR" altLang="en-US" sz="1600" dirty="0" err="1">
                <a:latin typeface="a펜고딕L" panose="02020600000000000000" pitchFamily="18" charset="-127"/>
                <a:ea typeface="a펜고딕L" panose="02020600000000000000" pitchFamily="18" charset="-127"/>
              </a:rPr>
              <a:t>딥러닝을</a:t>
            </a:r>
            <a:r>
              <a:rPr lang="ko-KR" altLang="en-US" sz="1600" dirty="0">
                <a:latin typeface="a펜고딕L" panose="02020600000000000000" pitchFamily="18" charset="-127"/>
                <a:ea typeface="a펜고딕L" panose="02020600000000000000" pitchFamily="18" charset="-127"/>
              </a:rPr>
              <a:t> 이해하는 중요한 </a:t>
            </a:r>
            <a:r>
              <a:rPr lang="ko-KR" altLang="en-US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첫걸음 입니다</a:t>
            </a:r>
            <a:r>
              <a:rPr lang="en-US" altLang="ko-KR" sz="16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!</a:t>
            </a: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spcBef>
                <a:spcPts val="600"/>
              </a:spcBef>
              <a:buClr>
                <a:srgbClr val="F6CC2C"/>
              </a:buClr>
              <a:buFont typeface="Wingdings"/>
              <a:buChar char="à"/>
            </a:pPr>
            <a:endParaRPr lang="en-US" altLang="ko-KR" sz="16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234497"/>
            <a:ext cx="10515600" cy="11262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en-US" altLang="ko-KR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(Lab10) </a:t>
            </a:r>
            <a:r>
              <a:rPr lang="ko-KR" altLang="en-US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단순 선형회귀분석 예제</a:t>
            </a:r>
            <a:r>
              <a:rPr lang="en-US" altLang="ko-KR" smtClean="0">
                <a:latin typeface="a펜고딕L" panose="02020600000000000000" pitchFamily="18" charset="-127"/>
                <a:ea typeface="a펜고딕L" panose="02020600000000000000" pitchFamily="18" charset="-127"/>
              </a:rPr>
              <a:t>1</a:t>
            </a:r>
            <a:r>
              <a:rPr lang="ko-KR" altLang="en-US" smtClean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en-US" altLang="ko-KR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</a:t>
            </a:r>
            <a:r>
              <a:rPr lang="ko-KR" altLang="en-US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최소제곱법</a:t>
            </a:r>
            <a:r>
              <a:rPr lang="en-US" altLang="ko-KR" smtClean="0">
                <a:latin typeface="a펜고딕L" panose="02020600000000000000" pitchFamily="18" charset="-127"/>
                <a:ea typeface="a펜고딕L" panose="02020600000000000000" pitchFamily="18" charset="-127"/>
              </a:rPr>
              <a:t>) 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33" y="2438237"/>
            <a:ext cx="4029075" cy="36004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00932" y="1535094"/>
            <a:ext cx="8638879" cy="590550"/>
            <a:chOff x="1900932" y="1535094"/>
            <a:chExt cx="8638879" cy="590550"/>
          </a:xfrm>
        </p:grpSpPr>
        <p:sp>
          <p:nvSpPr>
            <p:cNvPr id="6" name="TextBox 5"/>
            <p:cNvSpPr txBox="1"/>
            <p:nvPr/>
          </p:nvSpPr>
          <p:spPr>
            <a:xfrm>
              <a:off x="1900932" y="1559171"/>
              <a:ext cx="8638879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a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는 직선의 기울기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, 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즉                        이고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, b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는 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y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축을 지나는 값인 ‘</a:t>
              </a:r>
              <a:r>
                <a:rPr lang="en-US" altLang="ko-KR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y </a:t>
              </a:r>
              <a:r>
                <a:rPr lang="ko-KR" altLang="en-US" dirty="0" err="1">
                  <a:latin typeface="a펜고딕L" panose="02020600000000000000" pitchFamily="18" charset="-127"/>
                  <a:ea typeface="a펜고딕L" panose="02020600000000000000" pitchFamily="18" charset="-127"/>
                </a:rPr>
                <a:t>절편’이</a:t>
              </a:r>
              <a:r>
                <a:rPr lang="ko-KR" altLang="en-US" dirty="0">
                  <a:latin typeface="a펜고딕L" panose="02020600000000000000" pitchFamily="18" charset="-127"/>
                  <a:ea typeface="a펜고딕L" panose="02020600000000000000" pitchFamily="18" charset="-127"/>
                </a:rPr>
                <a:t> </a:t>
              </a:r>
              <a:r>
                <a:rPr lang="ko-KR" altLang="en-US" dirty="0" smtClean="0">
                  <a:latin typeface="a펜고딕L" panose="02020600000000000000" pitchFamily="18" charset="-127"/>
                  <a:ea typeface="a펜고딕L" panose="02020600000000000000" pitchFamily="18" charset="-127"/>
                </a:rPr>
                <a:t>됩니다</a:t>
              </a:r>
              <a:endParaRPr lang="en-US" altLang="ko-KR" dirty="0"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9495" y="1535094"/>
              <a:ext cx="1247775" cy="59055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520" y="3839475"/>
            <a:ext cx="1357313" cy="41433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838200" y="234497"/>
            <a:ext cx="10515600" cy="11262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(Lab10) </a:t>
            </a:r>
            <a:r>
              <a:rPr lang="ko-KR" altLang="en-US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단순 선형회귀분석 예제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1</a:t>
            </a:r>
            <a:r>
              <a:rPr lang="ko-KR" altLang="en-US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</a:t>
            </a:r>
            <a:r>
              <a:rPr lang="ko-KR" altLang="en-US" dirty="0" err="1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최소제곱법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) 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5984737"/>
            <a:ext cx="914399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일차 함수 그래프</a:t>
            </a:r>
            <a:endParaRPr lang="en-US" altLang="ko-KR" sz="14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4913" y="1215926"/>
            <a:ext cx="80391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정확한 기울기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a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와 정확한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y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절편의 값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b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를 알아내는 간단한 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방법으로</a:t>
            </a:r>
            <a:endParaRPr lang="en-US" altLang="ko-KR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742950" lvl="1" indent="-285750">
              <a:buClr>
                <a:srgbClr val="F6CC2C"/>
              </a:buClr>
              <a:buFont typeface="Wingdings"/>
              <a:buChar char="à"/>
            </a:pPr>
            <a:r>
              <a:rPr lang="ko-KR" altLang="en-US" sz="1400" dirty="0" err="1" smtClean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  <a:sym typeface="Wingdings" panose="05000000000000000000" pitchFamily="2" charset="2"/>
              </a:rPr>
              <a:t>최소제곱법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method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of least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squares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이 있습니다</a:t>
            </a:r>
            <a:endParaRPr lang="en-US" altLang="ko-KR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최소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제곱법이란 회귀 분석에서 사용되는 표준 방식으로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,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실험이나 관찰을 통해 얻은 데이터를 분석하여 미지의 상수를 구할 때 사용되는 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공식입니다</a:t>
            </a:r>
            <a:endParaRPr lang="en-US" altLang="ko-KR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>
              <a:buClr>
                <a:srgbClr val="F6CC2C"/>
              </a:buClr>
            </a:pP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endParaRPr lang="en-US" altLang="ko-KR" sz="1400" dirty="0" smtClean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최소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제곱법 공식을 알고 적용한다면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,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일차 함수의 기울기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a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와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y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절편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b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를 바로 구할 수 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있습니다</a:t>
            </a:r>
            <a:endParaRPr lang="en-US" altLang="ko-KR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37" y="3037075"/>
            <a:ext cx="2657475" cy="628650"/>
          </a:xfrm>
          <a:prstGeom prst="rect">
            <a:avLst/>
          </a:prstGeom>
        </p:spPr>
      </p:pic>
      <p:pic>
        <p:nvPicPr>
          <p:cNvPr id="8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47" y="2846575"/>
            <a:ext cx="3095625" cy="1009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24913" y="3856225"/>
            <a:ext cx="822857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성적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(y)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과 공부한 시간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(x</a:t>
            </a:r>
            <a:r>
              <a:rPr lang="en-US" altLang="ko-KR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)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으로 최소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제곱법을 이용해  기울기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a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를 구하려면</a:t>
            </a:r>
            <a:endParaRPr lang="en-US" altLang="ko-KR" sz="14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800100" lvl="1" indent="-342900">
              <a:buClr>
                <a:srgbClr val="F6CC2C"/>
              </a:buClr>
              <a:buFont typeface="+mj-lt"/>
              <a:buAutoNum type="arabicPeriod"/>
            </a:pP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x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값의 평균과 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y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값의 평균을 각각 구한다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.</a:t>
            </a:r>
          </a:p>
          <a:p>
            <a:pPr marL="285750" indent="-285750"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sz="300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pPr marL="1200150" lvl="2" indent="-285750"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공부한 시간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(x)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평균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: (2 + 4 + 6 + 8) ÷ 4 = 5</a:t>
            </a:r>
          </a:p>
          <a:p>
            <a:pPr marL="1200150" lvl="2" indent="-285750"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성적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(y) </a:t>
            </a: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평균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: (81+ 93 + 91 + 97) ÷ 4 = 90.5</a:t>
            </a:r>
          </a:p>
          <a:p>
            <a:pPr marL="800100" lvl="1" indent="-342900">
              <a:buClr>
                <a:srgbClr val="F6CC2C"/>
              </a:buClr>
              <a:buFont typeface="+mj-lt"/>
              <a:buAutoNum type="arabicPeriod" startAt="2"/>
            </a:pPr>
            <a:r>
              <a:rPr lang="ko-KR" altLang="en-US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이를  식에 </a:t>
            </a:r>
            <a:r>
              <a:rPr lang="ko-KR" altLang="en-US" sz="1400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대입합니다</a:t>
            </a:r>
            <a:r>
              <a:rPr lang="en-US" altLang="ko-KR" sz="1400" dirty="0">
                <a:latin typeface="a펜고딕L" panose="02020600000000000000" pitchFamily="18" charset="-127"/>
                <a:ea typeface="a펜고딕L" panose="02020600000000000000" pitchFamily="18" charset="-127"/>
              </a:rPr>
              <a:t>.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81938" y="5192827"/>
            <a:ext cx="5953125" cy="1235422"/>
            <a:chOff x="2124913" y="5177526"/>
            <a:chExt cx="5953125" cy="123542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4913" y="5177526"/>
              <a:ext cx="5953125" cy="1181100"/>
            </a:xfrm>
            <a:prstGeom prst="rect">
              <a:avLst/>
            </a:prstGeom>
          </p:spPr>
        </p:pic>
        <p:sp>
          <p:nvSpPr>
            <p:cNvPr id="13" name="Rectangle 1"/>
            <p:cNvSpPr/>
            <p:nvPr/>
          </p:nvSpPr>
          <p:spPr>
            <a:xfrm>
              <a:off x="5293360" y="6000976"/>
              <a:ext cx="1431987" cy="411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sz="140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rPr>
                <a:t>➔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펜고딕L" panose="02020600000000000000" pitchFamily="18" charset="-127"/>
                  <a:ea typeface="a펜고딕L" panose="02020600000000000000" pitchFamily="18" charset="-127"/>
                  <a:sym typeface="Wingdings" panose="05000000000000000000" pitchFamily="2" charset="2"/>
                </a:rPr>
                <a:t> </a:t>
              </a:r>
              <a:r>
                <a:rPr lang="ko-KR" altLang="en-US" sz="1400" dirty="0">
                  <a:solidFill>
                    <a:srgbClr val="FF0000"/>
                  </a:solidFill>
                  <a:latin typeface="a펜고딕L" panose="02020600000000000000" pitchFamily="18" charset="-127"/>
                  <a:ea typeface="a펜고딕L" panose="02020600000000000000" pitchFamily="18" charset="-127"/>
                  <a:sym typeface="Wingdings" panose="05000000000000000000" pitchFamily="2" charset="2"/>
                </a:rPr>
                <a:t>기울기는 </a:t>
              </a:r>
              <a:r>
                <a:rPr lang="en-US" altLang="ko-KR" sz="1400" dirty="0">
                  <a:solidFill>
                    <a:srgbClr val="FF0000"/>
                  </a:solidFill>
                  <a:latin typeface="a펜고딕L" panose="02020600000000000000" pitchFamily="18" charset="-127"/>
                  <a:ea typeface="a펜고딕L" panose="02020600000000000000" pitchFamily="18" charset="-127"/>
                  <a:sym typeface="Wingdings" panose="05000000000000000000" pitchFamily="2" charset="2"/>
                </a:rPr>
                <a:t>2.3! </a:t>
              </a:r>
              <a:endParaRPr lang="en-US" altLang="ko-KR" sz="14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6405" y="5410771"/>
            <a:ext cx="1957388" cy="58578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5" name="그룹 4"/>
          <p:cNvGrpSpPr/>
          <p:nvPr/>
        </p:nvGrpSpPr>
        <p:grpSpPr>
          <a:xfrm>
            <a:off x="7230589" y="5395212"/>
            <a:ext cx="2206250" cy="686380"/>
            <a:chOff x="8273159" y="5439607"/>
            <a:chExt cx="2206250" cy="68638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73159" y="5439607"/>
              <a:ext cx="1704975" cy="657225"/>
            </a:xfrm>
            <a:prstGeom prst="rect">
              <a:avLst/>
            </a:prstGeom>
          </p:spPr>
        </p:pic>
        <p:sp>
          <p:nvSpPr>
            <p:cNvPr id="16" name="Rectangle 1"/>
            <p:cNvSpPr/>
            <p:nvPr/>
          </p:nvSpPr>
          <p:spPr>
            <a:xfrm>
              <a:off x="8890512" y="5678172"/>
              <a:ext cx="1588897" cy="4478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sz="1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anose="05000000000000000000" pitchFamily="2" charset="2"/>
                </a:rPr>
                <a:t>➔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펜고딕L" panose="02020600000000000000" pitchFamily="18" charset="-127"/>
                  <a:ea typeface="a펜고딕L" panose="02020600000000000000" pitchFamily="18" charset="-127"/>
                  <a:sym typeface="Wingdings" panose="05000000000000000000" pitchFamily="2" charset="2"/>
                </a:rPr>
                <a:t>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y </a:t>
              </a:r>
              <a:r>
                <a:rPr lang="ko-KR" altLang="en-US" sz="1400" dirty="0">
                  <a:solidFill>
                    <a:srgbClr val="FF0000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절편 </a:t>
              </a:r>
              <a:r>
                <a:rPr lang="en-US" altLang="ko-KR" sz="1400" dirty="0">
                  <a:solidFill>
                    <a:srgbClr val="FF0000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b</a:t>
              </a:r>
              <a:r>
                <a:rPr lang="ko-KR" altLang="en-US" sz="1400" dirty="0">
                  <a:solidFill>
                    <a:srgbClr val="FF0000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는 </a:t>
              </a:r>
              <a:r>
                <a:rPr lang="en-US" altLang="ko-KR" sz="1400" dirty="0">
                  <a:solidFill>
                    <a:srgbClr val="FF0000"/>
                  </a:solidFill>
                  <a:latin typeface="a펜고딕L" panose="02020600000000000000" pitchFamily="18" charset="-127"/>
                  <a:ea typeface="a펜고딕L" panose="02020600000000000000" pitchFamily="18" charset="-127"/>
                </a:rPr>
                <a:t>79!</a:t>
              </a:r>
            </a:p>
          </p:txBody>
        </p:sp>
      </p:grpSp>
      <p:sp>
        <p:nvSpPr>
          <p:cNvPr id="17" name="제목 1"/>
          <p:cNvSpPr txBox="1">
            <a:spLocks/>
          </p:cNvSpPr>
          <p:nvPr/>
        </p:nvSpPr>
        <p:spPr>
          <a:xfrm>
            <a:off x="838200" y="234497"/>
            <a:ext cx="10515600" cy="11262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(Lab10) </a:t>
            </a:r>
            <a:r>
              <a:rPr lang="ko-KR" altLang="en-US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단순 선형회귀분석 예제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1</a:t>
            </a:r>
            <a:r>
              <a:rPr lang="ko-KR" altLang="en-US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 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(</a:t>
            </a:r>
            <a:r>
              <a:rPr lang="ko-KR" altLang="en-US" dirty="0" err="1" smtClean="0">
                <a:latin typeface="a펜고딕L" panose="02020600000000000000" pitchFamily="18" charset="-127"/>
                <a:ea typeface="a펜고딕L" panose="02020600000000000000" pitchFamily="18" charset="-127"/>
              </a:rPr>
              <a:t>최소제곱법</a:t>
            </a:r>
            <a:r>
              <a:rPr lang="en-US" altLang="ko-KR" dirty="0" smtClean="0">
                <a:latin typeface="a펜고딕L" panose="02020600000000000000" pitchFamily="18" charset="-127"/>
                <a:ea typeface="a펜고딕L" panose="02020600000000000000" pitchFamily="18" charset="-127"/>
              </a:rPr>
              <a:t>) </a:t>
            </a:r>
            <a:endParaRPr lang="ko-KR" altLang="en-US" dirty="0"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727" y="3249995"/>
            <a:ext cx="904875" cy="27622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8455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3444</TotalTime>
  <Words>4337</Words>
  <Application>Microsoft Office PowerPoint</Application>
  <PresentationFormat>와이드스크린</PresentationFormat>
  <Paragraphs>314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a펜고딕L</vt:lpstr>
      <vt:lpstr>나눔바른고딕</vt:lpstr>
      <vt:lpstr>맑은 고딕</vt:lpstr>
      <vt:lpstr>Arial</vt:lpstr>
      <vt:lpstr>Cambria Math</vt:lpstr>
      <vt:lpstr>Wingdings</vt:lpstr>
      <vt:lpstr>Office 테마</vt:lpstr>
      <vt:lpstr>3장보충 선형회귀 Linear Regression</vt:lpstr>
      <vt:lpstr>3.1 선형회귀분석이란 무엇인가 </vt:lpstr>
      <vt:lpstr>3.2 손실 함수 및 경사하강법</vt:lpstr>
      <vt:lpstr>3.2 손실 함수와 경사하강법</vt:lpstr>
      <vt:lpstr>(Lab10) 단순 선형회귀분석 예제1 (최소제곱법)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(Lab10) 단순 선형회귀분석 예제2 (평균제곱오차법) </vt:lpstr>
      <vt:lpstr>PowerPoint 프레젠테이션</vt:lpstr>
      <vt:lpstr>PowerPoint 프레젠테이션</vt:lpstr>
      <vt:lpstr>(Lab10) 단순 선형회귀분석 예제2 (평균제곱오차법) 1회 실시 코드</vt:lpstr>
      <vt:lpstr>(Lab10) Hint</vt:lpstr>
      <vt:lpstr>3.3 파이토치에서의 경사하강법</vt:lpstr>
      <vt:lpstr>3.3 파이토치에서의 경사하강법</vt:lpstr>
      <vt:lpstr>3.3 파이토치에서의 경사하강법</vt:lpstr>
      <vt:lpstr>3.3 파이토치에서의 경사하강법</vt:lpstr>
      <vt:lpstr>3.3 파이토치에서의 경사하강법</vt:lpstr>
      <vt:lpstr>3.3 파이토치에서의 경사하강법</vt:lpstr>
      <vt:lpstr>3.3 파이토치에서의 경사하강법</vt:lpstr>
      <vt:lpstr>3.3 파이토치에서의 경사하강법</vt:lpstr>
      <vt:lpstr>3.3 파이토치에서의 경사하강법</vt:lpstr>
      <vt:lpstr>3.3 파이토치에서의 경사하강법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딥러닝에 대하여</dc:title>
  <dc:creator>강뱅 강뱅</dc:creator>
  <cp:lastModifiedBy>Jay</cp:lastModifiedBy>
  <cp:revision>594</cp:revision>
  <dcterms:created xsi:type="dcterms:W3CDTF">2020-03-08T14:23:32Z</dcterms:created>
  <dcterms:modified xsi:type="dcterms:W3CDTF">2021-05-22T04:04:23Z</dcterms:modified>
</cp:coreProperties>
</file>