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63" r:id="rId3"/>
    <p:sldId id="296" r:id="rId4"/>
    <p:sldId id="297" r:id="rId5"/>
    <p:sldId id="298" r:id="rId6"/>
    <p:sldId id="304" r:id="rId7"/>
    <p:sldId id="299" r:id="rId8"/>
    <p:sldId id="300" r:id="rId9"/>
    <p:sldId id="302" r:id="rId10"/>
    <p:sldId id="301" r:id="rId11"/>
    <p:sldId id="286" r:id="rId1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0244" autoAdjust="0"/>
  </p:normalViewPr>
  <p:slideViewPr>
    <p:cSldViewPr snapToGrid="0">
      <p:cViewPr varScale="1">
        <p:scale>
          <a:sx n="96" d="100"/>
          <a:sy n="96" d="100"/>
        </p:scale>
        <p:origin x="55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C85752C-4E74-4352-9468-5EAE9FAFE5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654F3A-2F17-4AA2-8A18-622AD834D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안녕하세요</a:t>
            </a:r>
          </a:p>
          <a:p>
            <a:endParaRPr lang="ko-KR" altLang="en-US" dirty="0"/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코딩하려면 우선 코딩 환경을 마련해야 합니다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Anaconda </a:t>
            </a:r>
            <a:r>
              <a:rPr lang="ko-KR" altLang="en-US" dirty="0"/>
              <a:t>환경에서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IPython</a:t>
            </a:r>
            <a:r>
              <a:rPr lang="en-US" altLang="ko-KR" dirty="0"/>
              <a:t> notebook</a:t>
            </a:r>
            <a:r>
              <a:rPr lang="ko-KR" altLang="en-US" dirty="0"/>
              <a:t>을 이용해서 프로그래밍을 하려고 합니다</a:t>
            </a:r>
          </a:p>
          <a:p>
            <a:endParaRPr lang="ko-KR" altLang="en-US" dirty="0"/>
          </a:p>
          <a:p>
            <a:r>
              <a:rPr lang="ko-KR" altLang="en-US" dirty="0"/>
              <a:t>프로그래밍 환경이 준비가 되면 우선 </a:t>
            </a:r>
            <a:r>
              <a:rPr lang="ko-KR" altLang="en-US" dirty="0" err="1"/>
              <a:t>파이썬으로</a:t>
            </a:r>
            <a:r>
              <a:rPr lang="ko-KR" altLang="en-US" dirty="0"/>
              <a:t> 간단한 리스트를 다뤄보겠습니다</a:t>
            </a:r>
          </a:p>
          <a:p>
            <a:endParaRPr lang="ko-KR" altLang="en-US" dirty="0"/>
          </a:p>
          <a:p>
            <a:r>
              <a:rPr lang="ko-KR" altLang="en-US" dirty="0"/>
              <a:t>그런 다음 과제로 </a:t>
            </a:r>
            <a:r>
              <a:rPr lang="ko-KR" altLang="en-US" dirty="0" err="1"/>
              <a:t>딥러닝</a:t>
            </a:r>
            <a:r>
              <a:rPr lang="ko-KR" altLang="en-US" dirty="0"/>
              <a:t> 응용에서 많이 사용되는 </a:t>
            </a:r>
            <a:r>
              <a:rPr lang="ko-KR" altLang="en-US" dirty="0" err="1"/>
              <a:t>딕셔너리</a:t>
            </a:r>
            <a:r>
              <a:rPr lang="ko-KR" altLang="en-US" dirty="0"/>
              <a:t> 자료를 다루는 코딩을 해보겠습니다 </a:t>
            </a:r>
          </a:p>
          <a:p>
            <a:endParaRPr lang="ko-KR" altLang="en-US" dirty="0"/>
          </a:p>
          <a:p>
            <a:r>
              <a:rPr lang="ko-KR" altLang="en-US" dirty="0"/>
              <a:t>오늘 하신 모든 </a:t>
            </a:r>
            <a:r>
              <a:rPr lang="ko-KR" altLang="en-US" dirty="0" err="1"/>
              <a:t>파이썬</a:t>
            </a:r>
            <a:r>
              <a:rPr lang="ko-KR" altLang="en-US" dirty="0"/>
              <a:t> 코딩 실습 결과는 과제로 제출하셔야 합니다</a:t>
            </a:r>
          </a:p>
          <a:p>
            <a:endParaRPr lang="en-US" altLang="ko-KR" dirty="0"/>
          </a:p>
          <a:p>
            <a:r>
              <a:rPr lang="en-US" altLang="ko-KR" dirty="0"/>
              <a:t>Hello everyone.</a:t>
            </a:r>
          </a:p>
          <a:p>
            <a:r>
              <a:rPr lang="en-US" altLang="ko-KR" dirty="0"/>
              <a:t>I will explain</a:t>
            </a:r>
            <a:r>
              <a:rPr lang="ko-KR" altLang="en-US" dirty="0"/>
              <a:t> </a:t>
            </a:r>
            <a:r>
              <a:rPr lang="en-US" altLang="ko-KR" dirty="0"/>
              <a:t>you the first homework.</a:t>
            </a:r>
          </a:p>
          <a:p>
            <a:r>
              <a:rPr lang="en-US" altLang="ko-KR" dirty="0"/>
              <a:t>There are three works in this homework.</a:t>
            </a:r>
          </a:p>
          <a:p>
            <a:r>
              <a:rPr lang="en-US" altLang="ko-KR" dirty="0"/>
              <a:t>The first one is the video lecture auditing.</a:t>
            </a:r>
          </a:p>
          <a:p>
            <a:r>
              <a:rPr lang="en-US" altLang="ko-KR" dirty="0"/>
              <a:t>The 2</a:t>
            </a:r>
            <a:r>
              <a:rPr lang="en-US" altLang="ko-KR" baseline="30000" dirty="0"/>
              <a:t>nd</a:t>
            </a:r>
            <a:r>
              <a:rPr lang="en-US" altLang="ko-KR" dirty="0"/>
              <a:t> is setting the Anaconda environment.</a:t>
            </a:r>
          </a:p>
          <a:p>
            <a:r>
              <a:rPr lang="en-US" altLang="ko-KR" dirty="0"/>
              <a:t>The 3</a:t>
            </a:r>
            <a:r>
              <a:rPr lang="en-US" altLang="ko-KR" baseline="30000" dirty="0"/>
              <a:t>rd</a:t>
            </a:r>
            <a:r>
              <a:rPr lang="en-US" altLang="ko-KR" baseline="0" dirty="0"/>
              <a:t> one is </a:t>
            </a:r>
            <a:r>
              <a:rPr lang="en-US" altLang="ko-KR" dirty="0"/>
              <a:t>a simple Python List</a:t>
            </a:r>
            <a:r>
              <a:rPr lang="en-US" altLang="ko-KR" baseline="0" dirty="0"/>
              <a:t> </a:t>
            </a:r>
            <a:r>
              <a:rPr lang="en-US" altLang="ko-KR" dirty="0"/>
              <a:t>coding.</a:t>
            </a:r>
          </a:p>
          <a:p>
            <a:r>
              <a:rPr lang="en-US" altLang="ko-KR" dirty="0"/>
              <a:t>The 4</a:t>
            </a:r>
            <a:r>
              <a:rPr lang="en-US" altLang="ko-KR" baseline="30000" dirty="0"/>
              <a:t>th</a:t>
            </a:r>
            <a:r>
              <a:rPr lang="en-US" altLang="ko-KR" dirty="0"/>
              <a:t> is a Python Dictionary generation coding.</a:t>
            </a:r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now on,</a:t>
            </a:r>
            <a:r>
              <a:rPr lang="en-US" altLang="ko-KR" baseline="0" dirty="0"/>
              <a:t> </a:t>
            </a:r>
            <a:r>
              <a:rPr lang="en-US" altLang="ko-KR" dirty="0"/>
              <a:t>I will explain each work in more detail.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732A4-64E5-4001-8B91-C540FD51A7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8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69F-2C7E-430E-B5ED-8E27EA7D3EBC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123-1188-4D17-B907-36574A9F9C17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CB2-9506-4C84-BCD0-A600C39AFF22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DE9-A56E-4641-97CF-68706A6ADD7C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FD17-B75B-4123-ADB7-1C4318F7304F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E87-D83E-4FC2-92C0-48EDCBE9C57C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9B02-B403-4B0A-8F3B-7FABDACDCDC1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2B64-395F-4203-8BC2-7D35CC6926B4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EBB-E8A9-4022-AC8E-1116C4833D61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9E27-1DD2-4219-8CF6-20DDDB5F6858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AA0-3DCF-419C-AB39-99644C528977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0515600" cy="10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36011"/>
            <a:ext cx="10515600" cy="504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8AA8975A-F875-4DAE-891C-142C206A733B}" type="datetime1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4760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3106C740-F6C6-4638-A784-0AEBA7F11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rgbClr val="FF33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FFFF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erivative-calculato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ikibook.co.kr/python-ds-handbook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://vanderpla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kr/books/about/Python_Data_Science_Handbook.html?id=xYmNDQAAQBAJ&amp;printsec=frontcover&amp;source=kp_read_button&amp;redir_esc=y#v=onepage&amp;q&amp;f=false" TargetMode="External"/><Relationship Id="rId5" Type="http://schemas.openxmlformats.org/officeDocument/2006/relationships/hyperlink" Target="http://shop.oreilly.com/product/0636920034919.do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akevdp/PythonDataScienceHandbook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Lab2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4991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matplotlib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/>
              <a:t>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" name="오디오 1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3"/>
    </mc:Choice>
    <mc:Fallback xmlns="">
      <p:transition spd="slow" advTm="38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F3D86-EB7E-4324-BAC6-1D2C90EC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31C82-C0FC-453E-8CE0-43F845E5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4492247" cy="58148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# </a:t>
            </a:r>
            <a:r>
              <a:rPr lang="ko-KR" altLang="en-US" sz="1100" b="1" dirty="0"/>
              <a:t>배열 분할하기</a:t>
            </a:r>
            <a:endParaRPr lang="en-US" altLang="ko-K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([3 - 4j, 4 - 3j, 2 + 0j, 0 + 1j])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 err="1"/>
              <a:t>np.abs</a:t>
            </a:r>
            <a:r>
              <a:rPr lang="en-US" altLang="ko-KR" sz="1100" dirty="0"/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theta = </a:t>
            </a:r>
            <a:r>
              <a:rPr lang="en-US" altLang="ko-KR" sz="1100" dirty="0" err="1"/>
              <a:t>np.linspace</a:t>
            </a:r>
            <a:r>
              <a:rPr lang="en-US" altLang="ko-KR" sz="1100" dirty="0"/>
              <a:t>(0, </a:t>
            </a:r>
            <a:r>
              <a:rPr lang="en-US" altLang="ko-KR" sz="1100" dirty="0" err="1"/>
              <a:t>np.pi</a:t>
            </a:r>
            <a:r>
              <a:rPr lang="en-US" altLang="ko-KR" sz="1100" dirty="0"/>
              <a:t>, 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print("theta      = ", theta)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print("sin(theta) = ", np.sin(theta))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print("cos(theta) = ", np.cos(theta))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print("tan(theta) = ", np.tan(theta))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[-1, 0,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    = 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arcsin</a:t>
            </a:r>
            <a:r>
              <a:rPr lang="en-US" altLang="ko-KR" sz="1100" dirty="0"/>
              <a:t>(x) = ", </a:t>
            </a:r>
            <a:r>
              <a:rPr lang="en-US" altLang="ko-KR" sz="1100" dirty="0" err="1"/>
              <a:t>np.arcsin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arccos</a:t>
            </a:r>
            <a:r>
              <a:rPr lang="en-US" altLang="ko-KR" sz="1100" dirty="0"/>
              <a:t>(x) = ", </a:t>
            </a:r>
            <a:r>
              <a:rPr lang="en-US" altLang="ko-KR" sz="1100" dirty="0" err="1"/>
              <a:t>np.arccos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print("arctan(x) = ", </a:t>
            </a:r>
            <a:r>
              <a:rPr lang="en-US" altLang="ko-KR" sz="1100" dirty="0" err="1"/>
              <a:t>np.arctan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[1, 2,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=",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e^x</a:t>
            </a:r>
            <a:r>
              <a:rPr lang="en-US" altLang="ko-KR" sz="1100" dirty="0"/>
              <a:t>   =", </a:t>
            </a:r>
            <a:r>
              <a:rPr lang="en-US" altLang="ko-KR" sz="1100" dirty="0" err="1"/>
              <a:t>np.exp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print("2^x   =", np.exp2(x))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print("3^x   =", </a:t>
            </a:r>
            <a:r>
              <a:rPr lang="en-US" altLang="ko-KR" sz="1100" dirty="0" err="1"/>
              <a:t>np.power</a:t>
            </a:r>
            <a:r>
              <a:rPr lang="en-US" altLang="ko-KR" sz="1100" dirty="0"/>
              <a:t>(3, 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[1, 2, 4, 10]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   =",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print("ln(x)    =", np.log(x))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print("log2(x)  =", np.log2(x))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print("log10(x) =", np.log10(x))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[0, 0.001, 0.01, 0.1]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print("exp(x) - 1 =", np.expm1(x))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print("log(1 + x) =", np.log1p(x))</a:t>
            </a:r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5B8CF-CAF5-4F99-B429-557F772F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727E6-53EE-4AB0-ADDF-FB263C6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318072"/>
            <a:ext cx="5800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1353800" cy="107179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en-US" altLang="ko-KR" dirty="0"/>
              <a:t>(Lab2)</a:t>
            </a:r>
            <a:r>
              <a:rPr lang="ko-KR" altLang="en-US" dirty="0"/>
              <a:t> 미분 정의를 이용하는 간단한 미분계산 </a:t>
            </a:r>
            <a:br>
              <a:rPr lang="en-US" altLang="ko-KR" dirty="0"/>
            </a:br>
            <a:r>
              <a:rPr lang="en-US" altLang="ko-KR" dirty="0"/>
              <a:t>Simple Derivative Solver using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43062"/>
            <a:ext cx="10515600" cy="36001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 (x)</a:t>
            </a:r>
            <a:r>
              <a:rPr lang="ko-KR" altLang="en-US" sz="1800" dirty="0"/>
              <a:t>는 함수이고</a:t>
            </a:r>
            <a:r>
              <a:rPr lang="en-US" altLang="ko-KR" sz="1800" dirty="0"/>
              <a:t>, a</a:t>
            </a:r>
            <a:r>
              <a:rPr lang="ko-KR" altLang="en-US" sz="1800" dirty="0"/>
              <a:t>는 기울기를 구할 점이며</a:t>
            </a:r>
            <a:r>
              <a:rPr lang="en-US" altLang="ko-KR" sz="1800" dirty="0"/>
              <a:t>, f’(a)</a:t>
            </a:r>
            <a:r>
              <a:rPr lang="ko-KR" altLang="en-US" sz="1800" dirty="0"/>
              <a:t>는 점에서의 기울기입니다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schemeClr val="accent6"/>
                </a:solidFill>
              </a:rPr>
              <a:t>Where f(x) is the function, a is the point to find the slope, f’(a) is slope at point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다음 방정식에 대해 라이브러리를 사용하지 않고 </a:t>
            </a:r>
            <a:r>
              <a:rPr lang="en-US" altLang="ko-KR" sz="1800" dirty="0"/>
              <a:t>Python </a:t>
            </a:r>
            <a:r>
              <a:rPr lang="ko-KR" altLang="en-US" sz="1800" dirty="0"/>
              <a:t>미분 계산을 코딩합니다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schemeClr val="accent6"/>
                </a:solidFill>
              </a:rPr>
              <a:t>Code your own Python derivative solver without using any library for the following equations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f1(x) = x**2    		# for instance f1(2) = 4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f2(x) = x**3 + x**2 + x 		# for f2(2) = 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f3(x) = x*sin(x*x*x+3)		# for f3(2) = 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f4(x) = cos(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(e**x + 1) / 2)	# for f4(2) = 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800" dirty="0"/>
              <a:t>결과를 비교해 보세요</a:t>
            </a:r>
            <a:r>
              <a:rPr lang="en-US" altLang="ko-KR" sz="1800" dirty="0"/>
              <a:t> </a:t>
            </a:r>
            <a:r>
              <a:rPr lang="en-US" altLang="ko-KR" sz="1800" dirty="0">
                <a:hlinkClick r:id="rId2"/>
              </a:rPr>
              <a:t>https://www.derivative-calculator.net/</a:t>
            </a:r>
            <a:r>
              <a:rPr lang="en-US" altLang="ko-KR" sz="1800" dirty="0"/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1800" dirty="0"/>
              <a:t>f1~f4</a:t>
            </a:r>
            <a:r>
              <a:rPr lang="ko-KR" altLang="en-US" sz="1800" dirty="0"/>
              <a:t> 함수와</a:t>
            </a:r>
            <a:r>
              <a:rPr lang="en-US" altLang="ko-KR" sz="1800" dirty="0"/>
              <a:t> </a:t>
            </a:r>
            <a:r>
              <a:rPr lang="ko-KR" altLang="en-US" sz="1800" dirty="0"/>
              <a:t>그 도함수의 그래프를</a:t>
            </a:r>
            <a:r>
              <a:rPr lang="en-US" altLang="ko-KR" sz="1800" dirty="0"/>
              <a:t> </a:t>
            </a:r>
            <a:r>
              <a:rPr lang="ko-KR" altLang="en-US" sz="1800" dirty="0"/>
              <a:t>그려보세요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>
              <a:hlinkClick r:id="rId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7E72-F662-4A11-AFDB-B4442231002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https://cdn-images-1.medium.com/max/800/1*1wUD_t4Ufp8Ef9NQzcydW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75" y="1169482"/>
            <a:ext cx="5334000" cy="19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7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311" y="1690689"/>
            <a:ext cx="8902215" cy="478540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/>
              <a:t>(Textbook)</a:t>
            </a:r>
          </a:p>
          <a:p>
            <a:pPr lvl="1">
              <a:spcBef>
                <a:spcPts val="600"/>
              </a:spcBef>
            </a:pPr>
            <a:r>
              <a:rPr lang="en-US" altLang="ko-KR" sz="1800" dirty="0"/>
              <a:t>Python Data Science Handbook: Essential Tools for Working with Data, Jake </a:t>
            </a:r>
            <a:r>
              <a:rPr lang="en-US" altLang="ko-KR" sz="1800" dirty="0" err="1"/>
              <a:t>VanderPlas</a:t>
            </a:r>
            <a:r>
              <a:rPr lang="en-US" altLang="ko-KR" sz="1800" dirty="0"/>
              <a:t>, O'Reilly Media, November 2016, 541pages.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3"/>
              </a:rPr>
              <a:t>https://jakevdp.github.io/PythonDataScienceHandbook/</a:t>
            </a:r>
            <a:endParaRPr lang="en-US" altLang="ko-KR" sz="1600" dirty="0"/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4"/>
              </a:rPr>
              <a:t>https://github.com/jakevdp/PythonDataScienceHandbook</a:t>
            </a:r>
            <a:endParaRPr lang="en-US" altLang="ko-KR" sz="1600" dirty="0"/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5"/>
              </a:rPr>
              <a:t>http://shop.oreilly.com/product/0636920034919.do</a:t>
            </a:r>
            <a:r>
              <a:rPr lang="en-US" altLang="ko-KR" sz="1600" dirty="0"/>
              <a:t> 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6"/>
              </a:rPr>
              <a:t>https://books.google.co.kr/books/about/Python_Data_Science_Handbook.html?id=xYmNDQAAQBAJ&amp;printsec=frontcover&amp;source=kp_read_button&amp;redir_esc=y#v=onepage&amp;q&amp;f=false</a:t>
            </a:r>
            <a:r>
              <a:rPr lang="en-US" altLang="ko-KR" sz="1600" dirty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7"/>
              </a:rPr>
              <a:t>http://vanderplas.com/</a:t>
            </a:r>
            <a:r>
              <a:rPr lang="en-US" altLang="ko-KR" sz="1600" dirty="0"/>
              <a:t>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데이터 사이언스 핸드북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, Pandas, </a:t>
            </a:r>
            <a:r>
              <a:rPr lang="en-US" altLang="ko-KR" sz="1800" dirty="0" err="1"/>
              <a:t>Matplotlib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Scikit</a:t>
            </a:r>
            <a:r>
              <a:rPr lang="en-US" altLang="ko-KR" sz="1800" dirty="0"/>
              <a:t>-Learn </a:t>
            </a:r>
            <a:r>
              <a:rPr lang="ko-KR" altLang="en-US" sz="1800" dirty="0"/>
              <a:t>라이브러리를 활용한 데이터 과학과 </a:t>
            </a:r>
            <a:r>
              <a:rPr lang="ko-KR" altLang="en-US" sz="1800" dirty="0" err="1"/>
              <a:t>머신러닝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제이크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밴더플래스</a:t>
            </a:r>
            <a:r>
              <a:rPr lang="ko-KR" altLang="en-US" sz="1800" dirty="0"/>
              <a:t> 지음</a:t>
            </a:r>
            <a:r>
              <a:rPr lang="en-US" altLang="ko-KR" sz="1800" dirty="0"/>
              <a:t>, </a:t>
            </a:r>
            <a:r>
              <a:rPr lang="ko-KR" altLang="en-US" sz="1800" dirty="0"/>
              <a:t>김정인 옮김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위키북스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사이언스 시리즈 </a:t>
            </a:r>
            <a:r>
              <a:rPr lang="en-US" altLang="ko-KR" sz="1800" dirty="0"/>
              <a:t>_ 005, 2017</a:t>
            </a:r>
            <a:r>
              <a:rPr lang="ko-KR" altLang="en-US" sz="1800" dirty="0"/>
              <a:t>년 </a:t>
            </a:r>
            <a:r>
              <a:rPr lang="en-US" altLang="ko-KR" sz="1800" dirty="0"/>
              <a:t>09</a:t>
            </a:r>
            <a:r>
              <a:rPr lang="ko-KR" altLang="en-US" sz="1800" dirty="0"/>
              <a:t>월 </a:t>
            </a:r>
            <a:r>
              <a:rPr lang="en-US" altLang="ko-KR" sz="1800" dirty="0"/>
              <a:t>28</a:t>
            </a:r>
            <a:r>
              <a:rPr lang="ko-KR" altLang="en-US" sz="1800" dirty="0"/>
              <a:t>일 발행</a:t>
            </a:r>
            <a:r>
              <a:rPr lang="en-US" altLang="ko-KR" sz="1800" dirty="0"/>
              <a:t>, 612</a:t>
            </a:r>
            <a:r>
              <a:rPr lang="ko-KR" altLang="en-US" sz="1800" dirty="0"/>
              <a:t>쪽</a:t>
            </a:r>
            <a:r>
              <a:rPr lang="en-US" altLang="ko-KR" sz="1800" dirty="0"/>
              <a:t>, ISBN: 9791158390730,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8"/>
              </a:rPr>
              <a:t>http://wikibook.co.kr/python-ds-handbook/</a:t>
            </a:r>
            <a:r>
              <a:rPr lang="en-US" altLang="ko-KR" sz="16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5B42-A35F-4FD3-B720-160B9C09F72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Picture 2" descr="Book Co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5917" y="3308009"/>
            <a:ext cx="2400000" cy="31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ikibook.co.kr/images/cover/s/9791158390730.jpg">
            <a:extLst>
              <a:ext uri="{FF2B5EF4-FFF2-40B4-BE49-F238E27FC236}">
                <a16:creationId xmlns:a16="http://schemas.microsoft.com/office/drawing/2014/main" id="{0E091F93-74DC-47E5-8833-AF6E0921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612" y="615776"/>
            <a:ext cx="208661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C4E32-85B5-488C-A338-F62FA46A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(numerical python)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65C02-1FBD-4D51-9009-526E1C40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6011"/>
            <a:ext cx="11164911" cy="5040085"/>
          </a:xfrm>
        </p:spPr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수치 측정 값 등의 모든 데이터를 숫자 배열로 간주할 수 있습니다</a:t>
            </a:r>
            <a:endParaRPr lang="en-US" altLang="ko-KR" dirty="0"/>
          </a:p>
          <a:p>
            <a:r>
              <a:rPr lang="ko-KR" altLang="en-US" dirty="0"/>
              <a:t>데이터를 숫자 배열로 변환하고 효과적으로 저장하고 가공하는 것이 </a:t>
            </a:r>
            <a:r>
              <a:rPr lang="ko-KR" altLang="en-US" dirty="0" err="1"/>
              <a:t>데이터사이언스의</a:t>
            </a:r>
            <a:r>
              <a:rPr lang="ko-KR" altLang="en-US" dirty="0"/>
              <a:t> 근본 작업입니다</a:t>
            </a:r>
            <a:endParaRPr lang="en-US" altLang="ko-KR" dirty="0"/>
          </a:p>
          <a:p>
            <a:r>
              <a:rPr lang="ko-KR" altLang="en-US" dirty="0"/>
              <a:t>조밀한 데이터를 버퍼에서 저장하고 처리하는 효과적인 인터페이스를 제공합니다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데이터 타입을 동적으로 추론합니다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정수는 정수 이상입니다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227F9-8EBD-47BA-AD32-1B7D7895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9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9"/>
            <a:ext cx="4350812" cy="385638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b="1" dirty="0"/>
              <a:t># </a:t>
            </a:r>
            <a:r>
              <a:rPr lang="ko-KR" altLang="en-US" sz="1200" b="1" dirty="0" err="1"/>
              <a:t>파이썬</a:t>
            </a:r>
            <a:r>
              <a:rPr lang="ko-KR" altLang="en-US" sz="1200" b="1" dirty="0"/>
              <a:t> 리스트</a:t>
            </a:r>
            <a:endParaRPr lang="en-US" altLang="ko-KR" sz="1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 err="1"/>
              <a:t>numpy</a:t>
            </a:r>
            <a:r>
              <a:rPr lang="en-US" altLang="ko-KR" sz="1200" dirty="0"/>
              <a:t>.__version__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 = list(range(10))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L2 = [str(c) for c in L]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type(L2[0])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L3 = [True, "2", 3.0, 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[type(item) for item in L3]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5E5650-451F-421D-9396-C28BFA87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70" y="1031129"/>
            <a:ext cx="3073718" cy="1273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773905-5409-4796-82FC-30A767C5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7" y="2537439"/>
            <a:ext cx="6334125" cy="35337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ED2E4C4-F45A-420F-9CDC-4402EE594399}"/>
              </a:ext>
            </a:extLst>
          </p:cNvPr>
          <p:cNvSpPr txBox="1">
            <a:spLocks/>
          </p:cNvSpPr>
          <p:nvPr/>
        </p:nvSpPr>
        <p:spPr>
          <a:xfrm>
            <a:off x="838200" y="4946466"/>
            <a:ext cx="4350812" cy="17967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b="1" dirty="0"/>
              <a:t># </a:t>
            </a:r>
            <a:r>
              <a:rPr lang="ko-KR" altLang="en-US" sz="1500" b="1" dirty="0" err="1"/>
              <a:t>파이썬</a:t>
            </a:r>
            <a:r>
              <a:rPr lang="ko-KR" altLang="en-US" sz="1500" b="1" dirty="0"/>
              <a:t> 배열</a:t>
            </a:r>
            <a:endParaRPr lang="en-US" altLang="ko-KR" sz="15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import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import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L = list(range(10))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A = </a:t>
            </a:r>
            <a:r>
              <a:rPr lang="en-US" altLang="ko-KR" sz="1400" dirty="0" err="1"/>
              <a:t>array.array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i</a:t>
            </a:r>
            <a:r>
              <a:rPr lang="en-US" altLang="ko-KR" sz="1400" dirty="0"/>
              <a:t>', 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971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592" y="308113"/>
            <a:ext cx="5599458" cy="616798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/>
              <a:t># </a:t>
            </a:r>
            <a:r>
              <a:rPr lang="ko-KR" altLang="en-US" sz="1100" b="1" dirty="0"/>
              <a:t>처음부터 배열 만들기</a:t>
            </a:r>
            <a:endParaRPr lang="en-US" altLang="ko-KR" sz="11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으로 채운 길이 </a:t>
            </a:r>
            <a:r>
              <a:rPr lang="en-US" altLang="ko-KR" sz="1100" dirty="0"/>
              <a:t>10</a:t>
            </a:r>
            <a:r>
              <a:rPr lang="ko-KR" altLang="en-US" sz="1100" dirty="0"/>
              <a:t>의 정수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np.zeros</a:t>
            </a:r>
            <a:r>
              <a:rPr lang="en-US" altLang="ko-KR" sz="1100" dirty="0"/>
              <a:t>(10, 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=int)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1</a:t>
            </a:r>
            <a:r>
              <a:rPr lang="ko-KR" altLang="en-US" sz="1100" dirty="0"/>
              <a:t>로 채운 </a:t>
            </a:r>
            <a:r>
              <a:rPr lang="en-US" altLang="ko-KR" sz="1100" dirty="0"/>
              <a:t>3x5 </a:t>
            </a:r>
            <a:r>
              <a:rPr lang="ko-KR" altLang="en-US" sz="1100" dirty="0"/>
              <a:t>부동 소수점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np.ones</a:t>
            </a:r>
            <a:r>
              <a:rPr lang="en-US" altLang="ko-KR" sz="1100" dirty="0"/>
              <a:t>((3, 5), 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=float)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3.14</a:t>
            </a:r>
            <a:r>
              <a:rPr lang="ko-KR" altLang="en-US" sz="1100" dirty="0"/>
              <a:t>로 채운 </a:t>
            </a:r>
            <a:r>
              <a:rPr lang="en-US" altLang="ko-KR" sz="1100" dirty="0"/>
              <a:t>3x5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np.full</a:t>
            </a:r>
            <a:r>
              <a:rPr lang="en-US" altLang="ko-KR" sz="1100" dirty="0"/>
              <a:t>((3, 5), 3.14)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선형 수열로 채운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Starting at 0, ending at 20, stepping by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(</a:t>
            </a:r>
            <a:r>
              <a:rPr lang="ko-KR" altLang="en-US" sz="1100" dirty="0"/>
              <a:t>내장 함수인</a:t>
            </a:r>
            <a:r>
              <a:rPr lang="en-US" altLang="ko-KR" sz="1100" dirty="0"/>
              <a:t> range()</a:t>
            </a:r>
            <a:r>
              <a:rPr lang="ko-KR" altLang="en-US" sz="1100" dirty="0"/>
              <a:t>와 유사함</a:t>
            </a:r>
            <a:r>
              <a:rPr lang="en-US" altLang="ko-KR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np.arange</a:t>
            </a:r>
            <a:r>
              <a:rPr lang="en-US" altLang="ko-KR" sz="1100" dirty="0"/>
              <a:t>(0, 20, 2)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과</a:t>
            </a:r>
            <a:r>
              <a:rPr lang="en-US" altLang="ko-KR" sz="1100" dirty="0"/>
              <a:t> 1 </a:t>
            </a:r>
            <a:r>
              <a:rPr lang="ko-KR" altLang="en-US" sz="1100" dirty="0"/>
              <a:t>사이에 일정한 간격을 가진 다섯 개의 값으로 채운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np.linspace</a:t>
            </a:r>
            <a:r>
              <a:rPr lang="en-US" altLang="ko-KR" sz="1100" dirty="0"/>
              <a:t>(0, 1, 5)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균등하게 분포된 </a:t>
            </a:r>
            <a:r>
              <a:rPr lang="en-US" altLang="ko-KR" sz="1100" dirty="0"/>
              <a:t>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과</a:t>
            </a:r>
            <a:r>
              <a:rPr lang="en-US" altLang="ko-KR" sz="1100" dirty="0"/>
              <a:t> 1 </a:t>
            </a:r>
            <a:r>
              <a:rPr lang="ko-KR" altLang="en-US" sz="1100" dirty="0"/>
              <a:t>사이의 난수로 채움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np.random.random</a:t>
            </a:r>
            <a:r>
              <a:rPr lang="en-US" altLang="ko-KR" sz="1100" dirty="0"/>
              <a:t>((3,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정규 분포</a:t>
            </a:r>
            <a:r>
              <a:rPr lang="en-US" altLang="ko-KR" sz="1100" dirty="0"/>
              <a:t>(</a:t>
            </a:r>
            <a:r>
              <a:rPr lang="ko-KR" altLang="en-US" sz="1100" dirty="0"/>
              <a:t>평균</a:t>
            </a:r>
            <a:r>
              <a:rPr lang="en-US" altLang="ko-KR" sz="1100" dirty="0"/>
              <a:t>=0, </a:t>
            </a:r>
            <a:r>
              <a:rPr lang="ko-KR" altLang="en-US" sz="1100" dirty="0"/>
              <a:t>표준 편차</a:t>
            </a:r>
            <a:r>
              <a:rPr lang="en-US" altLang="ko-KR" sz="1100" dirty="0"/>
              <a:t>=1)</a:t>
            </a:r>
            <a:r>
              <a:rPr lang="ko-KR" altLang="en-US" sz="1100" dirty="0"/>
              <a:t>의 난수로 채운</a:t>
            </a:r>
            <a:r>
              <a:rPr lang="en-US" altLang="ko-KR" sz="1100" dirty="0"/>
              <a:t> 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np.random.normal</a:t>
            </a:r>
            <a:r>
              <a:rPr lang="en-US" altLang="ko-KR" sz="1100" dirty="0"/>
              <a:t>(0, 1, 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[0, 10] </a:t>
            </a:r>
            <a:r>
              <a:rPr lang="ko-KR" altLang="en-US" sz="1100" dirty="0"/>
              <a:t>구간의</a:t>
            </a:r>
            <a:r>
              <a:rPr lang="en-US" altLang="ko-KR" sz="1100" dirty="0"/>
              <a:t> </a:t>
            </a:r>
            <a:r>
              <a:rPr lang="ko-KR" altLang="en-US" sz="1100" dirty="0"/>
              <a:t>임의의 정수로 채운 </a:t>
            </a:r>
            <a:r>
              <a:rPr lang="en-US" altLang="ko-KR" sz="1100" dirty="0"/>
              <a:t>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np.random.randint</a:t>
            </a:r>
            <a:r>
              <a:rPr lang="en-US" altLang="ko-KR" sz="1100" dirty="0"/>
              <a:t>(0, 10, 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3x3 </a:t>
            </a:r>
            <a:r>
              <a:rPr lang="ko-KR" altLang="en-US" sz="1100" dirty="0"/>
              <a:t>단위 행렬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np.eye</a:t>
            </a:r>
            <a:r>
              <a:rPr lang="en-US" altLang="ko-KR" sz="1100" dirty="0"/>
              <a:t>(3)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세 개의 정수를 가지는 초기화되지 않은 </a:t>
            </a:r>
            <a:r>
              <a:rPr lang="ko-KR" altLang="en-US" sz="1100" dirty="0" err="1"/>
              <a:t>뱌열</a:t>
            </a:r>
            <a:r>
              <a:rPr lang="ko-KR" altLang="en-US" sz="1100" dirty="0"/>
              <a:t>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</a:t>
            </a:r>
            <a:r>
              <a:rPr lang="ko-KR" altLang="en-US" sz="1100" dirty="0"/>
              <a:t> 같은 해당 메모리 위치에 이미 존재하고 있는 값으로 채움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np.empty</a:t>
            </a:r>
            <a:r>
              <a:rPr lang="en-US" altLang="ko-KR" sz="1100" dirty="0"/>
              <a:t>(3)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914171" y="1311278"/>
            <a:ext cx="4671620" cy="30321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 err="1"/>
              <a:t>파이썬</a:t>
            </a:r>
            <a:r>
              <a:rPr lang="ko-KR" altLang="en-US" sz="1400" b="1" dirty="0"/>
              <a:t> 리스트에서 배열 만들기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정수</a:t>
            </a:r>
            <a:r>
              <a:rPr lang="en-US" altLang="ko-KR" sz="1400" dirty="0"/>
              <a:t> </a:t>
            </a:r>
            <a:r>
              <a:rPr lang="ko-KR" altLang="en-US" sz="1400" dirty="0"/>
              <a:t>배열</a:t>
            </a:r>
            <a:r>
              <a:rPr lang="en-US" altLang="ko-KR" sz="1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([1, 4, 2, 5,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([3.14, 4, 2,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([1, 2, 3, 4],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='float32')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리스트를 중첩하면 다차원 배열이 됨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([range(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+ 3)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[2, 4, 6]])</a:t>
            </a:r>
          </a:p>
        </p:txBody>
      </p:sp>
    </p:spTree>
    <p:extLst>
      <p:ext uri="{BB962C8B-B14F-4D97-AF65-F5344CB8AC3E}">
        <p14:creationId xmlns:p14="http://schemas.microsoft.com/office/powerpoint/2010/main" val="31425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C5071-7DDA-4124-8698-714A7C4A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 err="1"/>
              <a:t>numpy</a:t>
            </a:r>
            <a:r>
              <a:rPr lang="ko-KR" altLang="en-US" dirty="0"/>
              <a:t> 데이터 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BDA90-BCE4-4251-A6A6-F4F6C7A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06912-E25C-423D-AD9D-BB0F965D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77" y="937805"/>
            <a:ext cx="5846445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53" y="914400"/>
            <a:ext cx="5373757" cy="548639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인덱싱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하나의 요소에 접근하기 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x1[4]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x1[-2]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x2[0, 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x2[2, 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x2[2, 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x2[0, 0] =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x1[0] = 3.14159  # </a:t>
            </a:r>
            <a:r>
              <a:rPr lang="ko-KR" altLang="en-US" sz="1400" dirty="0"/>
              <a:t>이 값의 소수점 이하는 잘릴 것이다</a:t>
            </a:r>
            <a:r>
              <a:rPr lang="en-US" altLang="ko-KR" sz="1400" dirty="0"/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5874256" cy="382194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 err="1"/>
              <a:t>넘파이</a:t>
            </a:r>
            <a:r>
              <a:rPr lang="ko-KR" altLang="en-US" sz="1400" b="1" dirty="0"/>
              <a:t> 배열 속성 지정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np.random.seed</a:t>
            </a:r>
            <a:r>
              <a:rPr lang="en-US" altLang="ko-KR" sz="1400" dirty="0"/>
              <a:t>(0)  # seed for reproducibility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size=6)  # One-dimensional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size=(3, 4))  # Two-dimensional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x3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size=(3, 4, 5))  # Three-dimensional array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</a:t>
            </a:r>
            <a:r>
              <a:rPr lang="en-US" altLang="ko-KR" sz="1400" dirty="0" err="1"/>
              <a:t>ndim</a:t>
            </a:r>
            <a:r>
              <a:rPr lang="en-US" altLang="ko-KR" sz="1400" dirty="0"/>
              <a:t>: ", x3.ndim)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shape:", x3.shape)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size: ", x3.size)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:", x3.dtype)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itemsize</a:t>
            </a:r>
            <a:r>
              <a:rPr lang="en-US" altLang="ko-KR" sz="1400" dirty="0"/>
              <a:t>:", x3.itemsize, "bytes")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nbytes</a:t>
            </a:r>
            <a:r>
              <a:rPr lang="en-US" altLang="ko-KR" sz="1400" dirty="0"/>
              <a:t>:", x3.nbytes, "bytes")</a:t>
            </a:r>
          </a:p>
        </p:txBody>
      </p:sp>
    </p:spTree>
    <p:extLst>
      <p:ext uri="{BB962C8B-B14F-4D97-AF65-F5344CB8AC3E}">
        <p14:creationId xmlns:p14="http://schemas.microsoft.com/office/powerpoint/2010/main" val="152664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53" y="914400"/>
            <a:ext cx="5373757" cy="548639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다차원 하위 배열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x2[:2, :3]  # two rows, three columns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x2[:3, ::2]  # all rows, every other column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x2[::-1, ::-1]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print(x2[:, 0])  # first column of 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print(x2[0, :])  # first row of 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print(x2[0])  # equivalent to x2[0, :]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x2_sub = x2[:2, :2]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print(x2_sub)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x2_sub[0, 0]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print(x2_sub)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5874256" cy="507595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</a:t>
            </a:r>
            <a:r>
              <a:rPr lang="ko-KR" altLang="en-US" sz="1400" b="1" dirty="0" err="1"/>
              <a:t>슬라이싱</a:t>
            </a:r>
            <a:r>
              <a:rPr lang="en-US" altLang="ko-KR" sz="1400" b="1" dirty="0"/>
              <a:t>(slicing) : </a:t>
            </a:r>
            <a:r>
              <a:rPr lang="ko-KR" altLang="en-US" sz="1400" b="1" dirty="0"/>
              <a:t>하위 배열에 접근하기 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ko-KR" sz="1400" b="1" dirty="0" err="1"/>
              <a:t>x</a:t>
            </a:r>
            <a:r>
              <a:rPr lang="ko-KR" altLang="ko-KR" sz="1400" b="1" dirty="0"/>
              <a:t>[</a:t>
            </a:r>
            <a:r>
              <a:rPr lang="ko-KR" altLang="ko-KR" sz="1400" b="1" dirty="0" err="1"/>
              <a:t>start:stop:step</a:t>
            </a:r>
            <a:r>
              <a:rPr lang="ko-KR" altLang="ko-KR" sz="1400" b="1" dirty="0"/>
              <a:t>]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x[:5]  # first five elements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x[5:]  # elements after index 5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x[4:7]  # middle sub-array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x[::2]  # every other element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x[1::2]  # every other element, starting at index 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x[::-1]  # all elements, reversed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x[5::-2]  # reversed every other from index 5</a:t>
            </a:r>
            <a:endParaRPr lang="ko-KR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611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재구조화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503" y="305873"/>
            <a:ext cx="4130245" cy="624625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접합과 분할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x = np.array([1, 2, 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y = np.array([3, 2, 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np.concatenate([x, y])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pl-PL" altLang="ko-KR" sz="1400" dirty="0"/>
              <a:t>z = [99, 99, 99]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ko-KR" sz="1400" dirty="0"/>
              <a:t>print(np.concatenate([x, y, z]))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   [4, 5, 6]])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첫 번째 축을 따라 연결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np.concatenate</a:t>
            </a:r>
            <a:r>
              <a:rPr lang="en-US" altLang="ko-KR" sz="1400" dirty="0"/>
              <a:t>([grid, grid])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두 번째 축을 따라 연결</a:t>
            </a:r>
            <a:r>
              <a:rPr lang="en-US" altLang="ko-KR" sz="1400" dirty="0"/>
              <a:t>(0</a:t>
            </a:r>
            <a:r>
              <a:rPr lang="ko-KR" altLang="en-US" sz="1400" dirty="0"/>
              <a:t>부터</a:t>
            </a:r>
            <a:r>
              <a:rPr lang="en-US" altLang="ko-KR" sz="1400" dirty="0"/>
              <a:t> </a:t>
            </a:r>
            <a:r>
              <a:rPr lang="ko-KR" altLang="en-US" sz="1400" dirty="0"/>
              <a:t>시작하는 인덱스 방식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np.concatenate</a:t>
            </a:r>
            <a:r>
              <a:rPr lang="en-US" altLang="ko-KR" sz="1400" dirty="0"/>
              <a:t>([grid, grid], axis=1)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([[9, 8, 7],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   [6, 5, 4]])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배열을 수직으로 쌓음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np.vstack</a:t>
            </a:r>
            <a:r>
              <a:rPr lang="en-US" altLang="ko-KR" sz="1400" dirty="0"/>
              <a:t>([x, grid])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배열을 수평으로 </a:t>
            </a:r>
            <a:r>
              <a:rPr lang="ko-KR" altLang="en-US" sz="1400" dirty="0" err="1"/>
              <a:t>쌀음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y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([[99],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[99]])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np.hstack</a:t>
            </a:r>
            <a:r>
              <a:rPr lang="en-US" altLang="ko-KR" sz="1400" dirty="0"/>
              <a:t>([grid, y])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3578316" cy="507595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재구조화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(1, 10).reshape((3, 3))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print(grid)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reshape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행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x.reshape</a:t>
            </a:r>
            <a:r>
              <a:rPr lang="en-US" altLang="ko-KR" sz="1400" dirty="0"/>
              <a:t>((1,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newaxis</a:t>
            </a:r>
            <a:r>
              <a:rPr lang="ko-KR" altLang="en-US" sz="1400" dirty="0"/>
              <a:t>를 이용한 행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</a:t>
            </a:r>
            <a:r>
              <a:rPr lang="en-US" altLang="ko-KR" sz="1400" dirty="0" err="1"/>
              <a:t>np.newaxis</a:t>
            </a:r>
            <a:r>
              <a:rPr lang="en-US" altLang="ko-KR" sz="1400" dirty="0"/>
              <a:t>, :]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reshape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열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x.reshape</a:t>
            </a:r>
            <a:r>
              <a:rPr lang="en-US" altLang="ko-KR" sz="1400" dirty="0"/>
              <a:t>((3, 1))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newaxis</a:t>
            </a:r>
            <a:r>
              <a:rPr lang="ko-KR" altLang="en-US" sz="1400" dirty="0"/>
              <a:t>를 이용한 열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x[:, </a:t>
            </a:r>
            <a:r>
              <a:rPr lang="en-US" altLang="ko-KR" sz="1400" dirty="0" err="1"/>
              <a:t>np.newaxis</a:t>
            </a:r>
            <a:r>
              <a:rPr lang="en-US" altLang="ko-KR" sz="14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C08FBD7-202C-42A2-975C-63F2D17B0A4A}"/>
              </a:ext>
            </a:extLst>
          </p:cNvPr>
          <p:cNvSpPr txBox="1">
            <a:spLocks/>
          </p:cNvSpPr>
          <p:nvPr/>
        </p:nvSpPr>
        <p:spPr>
          <a:xfrm>
            <a:off x="8552086" y="1786385"/>
            <a:ext cx="3260264" cy="380094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분할하기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[1, 2, 3, 99, 99, 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x1, x2, x3 = </a:t>
            </a:r>
            <a:r>
              <a:rPr lang="en-US" altLang="ko-KR" sz="1400" dirty="0" err="1"/>
              <a:t>np.split</a:t>
            </a:r>
            <a:r>
              <a:rPr lang="en-US" altLang="ko-KR" sz="1400" dirty="0"/>
              <a:t>(x, [3, 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print(x1, x2, x3)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(16).reshape((4, 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upper, lower = </a:t>
            </a:r>
            <a:r>
              <a:rPr lang="en-US" altLang="ko-KR" sz="1400" dirty="0" err="1"/>
              <a:t>np.vsplit</a:t>
            </a:r>
            <a:r>
              <a:rPr lang="en-US" altLang="ko-KR" sz="1400" dirty="0"/>
              <a:t>(grid, [2])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print(upper)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print(lower)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left, right = </a:t>
            </a:r>
            <a:r>
              <a:rPr lang="en-US" altLang="ko-KR" sz="1400" dirty="0" err="1"/>
              <a:t>np.hsplit</a:t>
            </a:r>
            <a:r>
              <a:rPr lang="en-US" altLang="ko-KR" sz="1400" dirty="0"/>
              <a:t>(grid, [2])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print(right)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940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2|9|6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2071</Words>
  <Application>Microsoft Office PowerPoint</Application>
  <PresentationFormat>와이드스크린</PresentationFormat>
  <Paragraphs>331</Paragraphs>
  <Slides>11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a펜고딕L</vt:lpstr>
      <vt:lpstr>맑은 고딕</vt:lpstr>
      <vt:lpstr>Arial</vt:lpstr>
      <vt:lpstr>Office 테마</vt:lpstr>
      <vt:lpstr>Lab2 파이썬 라이브러리 numpy</vt:lpstr>
      <vt:lpstr>참고문헌</vt:lpstr>
      <vt:lpstr>numpy (numerical python)</vt:lpstr>
      <vt:lpstr>리스트와 배열</vt:lpstr>
      <vt:lpstr>배열 만들기</vt:lpstr>
      <vt:lpstr>표준 numpy 데이터 타입</vt:lpstr>
      <vt:lpstr>배열 접근</vt:lpstr>
      <vt:lpstr>배열 슬라이싱</vt:lpstr>
      <vt:lpstr>배열 재구조화</vt:lpstr>
      <vt:lpstr>numpy 함수</vt:lpstr>
      <vt:lpstr>(Lab2) 미분 정의를 이용하는 간단한 미분계산  Simple Derivative Solver using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데이터사이언스</dc:title>
  <dc:creator>mysung</dc:creator>
  <cp:lastModifiedBy>mysung</cp:lastModifiedBy>
  <cp:revision>901</cp:revision>
  <cp:lastPrinted>2020-03-14T07:51:46Z</cp:lastPrinted>
  <dcterms:created xsi:type="dcterms:W3CDTF">2020-01-12T05:25:44Z</dcterms:created>
  <dcterms:modified xsi:type="dcterms:W3CDTF">2021-03-03T05:56:48Z</dcterms:modified>
</cp:coreProperties>
</file>