
<file path=[Content_Types].xml><?xml version="1.0" encoding="utf-8"?>
<Types xmlns="http://schemas.openxmlformats.org/package/2006/content-types">
  <Default Extension="png" ContentType="image/png"/>
  <Default Extension="m4a" ContentType="audio/mp4"/>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309" r:id="rId2"/>
    <p:sldId id="311" r:id="rId3"/>
    <p:sldId id="313" r:id="rId4"/>
    <p:sldId id="312" r:id="rId5"/>
    <p:sldId id="321" r:id="rId6"/>
    <p:sldId id="319" r:id="rId7"/>
    <p:sldId id="320" r:id="rId8"/>
    <p:sldId id="316" r:id="rId9"/>
    <p:sldId id="318" r:id="rId10"/>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697" autoAdjust="0"/>
    <p:restoredTop sz="63811" autoAdjust="0"/>
  </p:normalViewPr>
  <p:slideViewPr>
    <p:cSldViewPr snapToGrid="0">
      <p:cViewPr varScale="1">
        <p:scale>
          <a:sx n="67" d="100"/>
          <a:sy n="67" d="100"/>
        </p:scale>
        <p:origin x="1920" y="60"/>
      </p:cViewPr>
      <p:guideLst/>
    </p:cSldViewPr>
  </p:slideViewPr>
  <p:outlineViewPr>
    <p:cViewPr>
      <p:scale>
        <a:sx n="33" d="100"/>
        <a:sy n="33" d="100"/>
      </p:scale>
      <p:origin x="0" y="0"/>
    </p:cViewPr>
  </p:outlineViewPr>
  <p:notesTextViewPr>
    <p:cViewPr>
      <p:scale>
        <a:sx n="125" d="100"/>
        <a:sy n="125" d="100"/>
      </p:scale>
      <p:origin x="0" y="0"/>
    </p:cViewPr>
  </p:notesTextViewPr>
  <p:notesViewPr>
    <p:cSldViewPr snapToGrid="0">
      <p:cViewPr varScale="1">
        <p:scale>
          <a:sx n="67" d="100"/>
          <a:sy n="67" d="100"/>
        </p:scale>
        <p:origin x="3228" y="5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B0660E2-E869-4FAC-9D02-85EC56E98D19}" type="datetimeFigureOut">
              <a:rPr lang="ko-KR" altLang="en-US" smtClean="0"/>
              <a:t>2021-03-02</a:t>
            </a:fld>
            <a:endParaRPr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5EC6B8-D7CF-424A-8499-92E3F5CDD966}" type="slidenum">
              <a:rPr lang="ko-KR" altLang="en-US" smtClean="0"/>
              <a:t>‹#›</a:t>
            </a:fld>
            <a:endParaRPr lang="ko-KR" altLang="en-US"/>
          </a:p>
        </p:txBody>
      </p:sp>
    </p:spTree>
    <p:extLst>
      <p:ext uri="{BB962C8B-B14F-4D97-AF65-F5344CB8AC3E}">
        <p14:creationId xmlns:p14="http://schemas.microsoft.com/office/powerpoint/2010/main" val="1440129373"/>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a:t>여러분 모두 건강하게 잘 지내고 계신지요</a:t>
            </a:r>
            <a:r>
              <a:rPr lang="en-US" altLang="ko-KR" dirty="0"/>
              <a:t>?</a:t>
            </a:r>
          </a:p>
          <a:p>
            <a:pPr marL="0" marR="0" indent="0" algn="l" defTabSz="914400" rtl="0" eaLnBrk="1" fontAlgn="auto" latinLnBrk="1" hangingPunct="1">
              <a:lnSpc>
                <a:spcPct val="100000"/>
              </a:lnSpc>
              <a:spcBef>
                <a:spcPts val="0"/>
              </a:spcBef>
              <a:spcAft>
                <a:spcPts val="0"/>
              </a:spcAft>
              <a:buClrTx/>
              <a:buSzTx/>
              <a:buFontTx/>
              <a:buNone/>
              <a:tabLst/>
              <a:defRPr/>
            </a:pPr>
            <a:r>
              <a:rPr lang="ko-KR" altLang="en-US" dirty="0"/>
              <a:t>집에서 하는 실습 </a:t>
            </a:r>
            <a:r>
              <a:rPr lang="en-US" altLang="ko-KR" dirty="0"/>
              <a:t>3</a:t>
            </a:r>
            <a:r>
              <a:rPr lang="ko-KR" altLang="en-US" dirty="0"/>
              <a:t>탄 </a:t>
            </a:r>
            <a:r>
              <a:rPr lang="en-US" altLang="ko-KR" dirty="0"/>
              <a:t>“</a:t>
            </a:r>
            <a:r>
              <a:rPr lang="ko-KR" altLang="en-US" dirty="0"/>
              <a:t>데이터 시각화</a:t>
            </a:r>
            <a:r>
              <a:rPr lang="en-US" altLang="ko-KR" dirty="0"/>
              <a:t>”</a:t>
            </a:r>
            <a:r>
              <a:rPr lang="ko-KR" altLang="en-US" dirty="0"/>
              <a:t>에 대하여 설명 드리겠습니다</a:t>
            </a:r>
            <a:endParaRPr lang="en-US" altLang="ko-KR" dirty="0"/>
          </a:p>
          <a:p>
            <a:pPr marL="0" marR="0" indent="0" algn="l" defTabSz="914400" rtl="0" eaLnBrk="1" fontAlgn="auto" latinLnBrk="1" hangingPunct="1">
              <a:lnSpc>
                <a:spcPct val="100000"/>
              </a:lnSpc>
              <a:spcBef>
                <a:spcPts val="0"/>
              </a:spcBef>
              <a:spcAft>
                <a:spcPts val="0"/>
              </a:spcAft>
              <a:buClrTx/>
              <a:buSzTx/>
              <a:buFontTx/>
              <a:buNone/>
              <a:tabLst/>
              <a:defRPr/>
            </a:pPr>
            <a:endParaRPr lang="en-US" altLang="ko-KR" dirty="0"/>
          </a:p>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1200" dirty="0"/>
              <a:t>데이터 시각화는 데이터를 분석하는 첫 도전이며</a:t>
            </a:r>
            <a:r>
              <a:rPr lang="ko-KR" altLang="en-US" sz="1200" baseline="0" dirty="0"/>
              <a:t> 데이터의 특성을 파악하는데</a:t>
            </a:r>
            <a:r>
              <a:rPr lang="ko-KR" altLang="en-US" sz="1200" dirty="0"/>
              <a:t> 있어서 매우 중요한 기술입니다</a:t>
            </a:r>
            <a:endParaRPr lang="en-US" altLang="ko-KR" sz="1200" dirty="0"/>
          </a:p>
          <a:p>
            <a:pPr marL="0" marR="0" indent="0" algn="l" defTabSz="914400" rtl="0" eaLnBrk="1" fontAlgn="auto" latinLnBrk="1" hangingPunct="1">
              <a:lnSpc>
                <a:spcPct val="100000"/>
              </a:lnSpc>
              <a:spcBef>
                <a:spcPts val="0"/>
              </a:spcBef>
              <a:spcAft>
                <a:spcPts val="0"/>
              </a:spcAft>
              <a:buClrTx/>
              <a:buSzTx/>
              <a:buFontTx/>
              <a:buNone/>
              <a:tabLst/>
              <a:defRPr/>
            </a:pPr>
            <a:endParaRPr lang="en-US" altLang="ko-KR" dirty="0"/>
          </a:p>
          <a:p>
            <a:pPr marL="457200" indent="-457200" algn="l">
              <a:buFont typeface="+mj-lt"/>
              <a:buAutoNum type="arabicPeriod"/>
            </a:pPr>
            <a:r>
              <a:rPr lang="ko-KR" altLang="en-US" dirty="0"/>
              <a:t>간단한</a:t>
            </a:r>
            <a:r>
              <a:rPr lang="en-US" altLang="ko-KR" dirty="0"/>
              <a:t> </a:t>
            </a:r>
            <a:r>
              <a:rPr lang="ko-KR" altLang="en-US" dirty="0"/>
              <a:t>그래프 </a:t>
            </a:r>
            <a:endParaRPr lang="en-US" altLang="ko-KR" dirty="0"/>
          </a:p>
          <a:p>
            <a:pPr marL="457200" indent="-457200" algn="l">
              <a:buFont typeface="+mj-lt"/>
              <a:buAutoNum type="arabicPeriod"/>
            </a:pPr>
            <a:r>
              <a:rPr lang="ko-KR" altLang="en-US" dirty="0"/>
              <a:t>막대 그래프 </a:t>
            </a:r>
            <a:endParaRPr lang="en-US" altLang="ko-KR" dirty="0"/>
          </a:p>
          <a:p>
            <a:pPr marL="457200" indent="-457200" algn="l">
              <a:buFont typeface="+mj-lt"/>
              <a:buAutoNum type="arabicPeriod"/>
            </a:pPr>
            <a:r>
              <a:rPr lang="ko-KR" altLang="en-US" dirty="0"/>
              <a:t>히스토그램 </a:t>
            </a:r>
            <a:endParaRPr lang="en-US" altLang="ko-KR" dirty="0"/>
          </a:p>
          <a:p>
            <a:pPr marL="457200" indent="-457200" algn="l">
              <a:buFont typeface="+mj-lt"/>
              <a:buAutoNum type="arabicPeriod"/>
            </a:pPr>
            <a:r>
              <a:rPr lang="ko-KR" altLang="en-US" dirty="0"/>
              <a:t>선 그래프</a:t>
            </a:r>
            <a:endParaRPr lang="en-US" altLang="ko-KR" dirty="0"/>
          </a:p>
          <a:p>
            <a:pPr marL="457200" indent="-457200" algn="l">
              <a:buFont typeface="+mj-lt"/>
              <a:buAutoNum type="arabicPeriod"/>
            </a:pPr>
            <a:r>
              <a:rPr lang="ko-KR" altLang="en-US" dirty="0" err="1"/>
              <a:t>산점도</a:t>
            </a:r>
            <a:endParaRPr lang="en-US" altLang="ko-KR" dirty="0"/>
          </a:p>
          <a:p>
            <a:pPr marL="457200" indent="-457200" algn="l">
              <a:buFont typeface="+mj-lt"/>
              <a:buAutoNum type="arabicPeriod"/>
            </a:pPr>
            <a:endParaRPr lang="en-US" altLang="ko-KR" dirty="0"/>
          </a:p>
          <a:p>
            <a:pPr marL="0" indent="0" algn="l">
              <a:buFont typeface="+mj-lt"/>
              <a:buNone/>
            </a:pPr>
            <a:r>
              <a:rPr lang="ko-KR" altLang="en-US" dirty="0"/>
              <a:t>에 대하여 빠르게 공부하실 수 있도록 준비했습니다</a:t>
            </a:r>
            <a:endParaRPr lang="en-US" altLang="ko-KR" dirty="0"/>
          </a:p>
        </p:txBody>
      </p:sp>
      <p:sp>
        <p:nvSpPr>
          <p:cNvPr id="4" name="슬라이드 번호 개체 틀 3"/>
          <p:cNvSpPr>
            <a:spLocks noGrp="1"/>
          </p:cNvSpPr>
          <p:nvPr>
            <p:ph type="sldNum" sz="quarter" idx="10"/>
          </p:nvPr>
        </p:nvSpPr>
        <p:spPr/>
        <p:txBody>
          <a:bodyPr/>
          <a:lstStyle/>
          <a:p>
            <a:fld id="{E3654F3A-2F17-4AA2-8A18-622AD834D34F}" type="slidenum">
              <a:rPr lang="ko-KR" altLang="en-US" smtClean="0"/>
              <a:t>1</a:t>
            </a:fld>
            <a:endParaRPr lang="ko-KR" altLang="en-US"/>
          </a:p>
        </p:txBody>
      </p:sp>
    </p:spTree>
    <p:extLst>
      <p:ext uri="{BB962C8B-B14F-4D97-AF65-F5344CB8AC3E}">
        <p14:creationId xmlns:p14="http://schemas.microsoft.com/office/powerpoint/2010/main" val="28819261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1800" dirty="0"/>
              <a:t>지금부터 </a:t>
            </a:r>
            <a:r>
              <a:rPr lang="ko-KR" altLang="en-US" sz="1800" dirty="0" err="1"/>
              <a:t>파이썬</a:t>
            </a:r>
            <a:r>
              <a:rPr lang="ko-KR" altLang="en-US" sz="1800" dirty="0"/>
              <a:t> 코딩 환경에서 가장 오랫동안 널리 사용되어 왔던 </a:t>
            </a:r>
            <a:r>
              <a:rPr lang="en-US" altLang="ko-KR" sz="1800" dirty="0" err="1"/>
              <a:t>matplotlib</a:t>
            </a:r>
            <a:r>
              <a:rPr lang="en-US" altLang="ko-KR" sz="1800" dirty="0"/>
              <a:t> </a:t>
            </a:r>
            <a:r>
              <a:rPr lang="ko-KR" altLang="en-US" sz="1800" dirty="0"/>
              <a:t>라이브러리를 이용하는 기초적인 시각화 방법들을 학습해 보려고 합니다</a:t>
            </a:r>
            <a:endParaRPr lang="en-US" altLang="ko-KR" sz="1800" dirty="0"/>
          </a:p>
          <a:p>
            <a:pPr marL="0" marR="0" indent="0" algn="l" defTabSz="914400" rtl="0" eaLnBrk="1" fontAlgn="auto" latinLnBrk="1" hangingPunct="1">
              <a:lnSpc>
                <a:spcPct val="100000"/>
              </a:lnSpc>
              <a:spcBef>
                <a:spcPts val="0"/>
              </a:spcBef>
              <a:spcAft>
                <a:spcPts val="0"/>
              </a:spcAft>
              <a:buClrTx/>
              <a:buSzTx/>
              <a:buFontTx/>
              <a:buNone/>
              <a:tabLst/>
              <a:defRPr/>
            </a:pPr>
            <a:endParaRPr lang="en-US" altLang="ko-KR" sz="1800" dirty="0"/>
          </a:p>
          <a:p>
            <a:pPr>
              <a:spcBef>
                <a:spcPts val="0"/>
              </a:spcBef>
            </a:pPr>
            <a:r>
              <a:rPr lang="ko-KR" altLang="en-US" sz="1800" dirty="0"/>
              <a:t>데이터과학자가</a:t>
            </a:r>
            <a:r>
              <a:rPr lang="en-US" altLang="ko-KR" sz="1800" dirty="0"/>
              <a:t> </a:t>
            </a:r>
            <a:r>
              <a:rPr lang="ko-KR" altLang="en-US" sz="1800" dirty="0"/>
              <a:t>갖춰야 할 기본 기술 중 하나가 데이터 시각화 입니다</a:t>
            </a:r>
            <a:r>
              <a:rPr lang="en-US" altLang="ko-KR" sz="1800" dirty="0"/>
              <a:t>. </a:t>
            </a:r>
          </a:p>
          <a:p>
            <a:pPr>
              <a:spcBef>
                <a:spcPts val="0"/>
              </a:spcBef>
            </a:pPr>
            <a:r>
              <a:rPr lang="ko-KR" altLang="en-US" sz="1800" dirty="0"/>
              <a:t>좋은 시각화를 만드는 것은 상당히 어렵습니다</a:t>
            </a:r>
            <a:endParaRPr lang="en-US" altLang="ko-KR" sz="1800" dirty="0"/>
          </a:p>
          <a:p>
            <a:pPr marL="0" indent="0">
              <a:spcBef>
                <a:spcPts val="0"/>
              </a:spcBef>
              <a:buNone/>
            </a:pPr>
            <a:r>
              <a:rPr lang="en-US" altLang="ko-KR" sz="1800" dirty="0">
                <a:solidFill>
                  <a:schemeClr val="bg1">
                    <a:lumMod val="50000"/>
                  </a:schemeClr>
                </a:solidFill>
              </a:rPr>
              <a:t>   A fundamental part of the data scientist’s toolkit is data visualization. </a:t>
            </a:r>
          </a:p>
          <a:p>
            <a:pPr marL="0" indent="0">
              <a:spcBef>
                <a:spcPts val="0"/>
              </a:spcBef>
              <a:buNone/>
            </a:pPr>
            <a:r>
              <a:rPr lang="en-US" altLang="ko-KR" sz="1800" dirty="0">
                <a:solidFill>
                  <a:schemeClr val="bg1">
                    <a:lumMod val="50000"/>
                  </a:schemeClr>
                </a:solidFill>
              </a:rPr>
              <a:t>   Although it is very easy to create visualizations, it’s much harder to produce good ones.</a:t>
            </a:r>
          </a:p>
          <a:p>
            <a:pPr>
              <a:spcBef>
                <a:spcPts val="0"/>
              </a:spcBef>
            </a:pPr>
            <a:endParaRPr lang="en-US" altLang="ko-KR" sz="1800" dirty="0"/>
          </a:p>
          <a:p>
            <a:pPr>
              <a:spcBef>
                <a:spcPts val="0"/>
              </a:spcBef>
            </a:pPr>
            <a:r>
              <a:rPr lang="ko-KR" altLang="en-US" sz="1800" dirty="0"/>
              <a:t>우선</a:t>
            </a:r>
            <a:r>
              <a:rPr lang="en-US" altLang="ko-KR" sz="1800" dirty="0"/>
              <a:t> </a:t>
            </a:r>
            <a:r>
              <a:rPr lang="en-US" altLang="ko-KR" sz="1800" dirty="0" err="1"/>
              <a:t>matplotlib.pyplot</a:t>
            </a:r>
            <a:r>
              <a:rPr lang="en-US" altLang="ko-KR" sz="1800" dirty="0"/>
              <a:t> </a:t>
            </a:r>
            <a:r>
              <a:rPr lang="ko-KR" altLang="en-US" sz="1800" dirty="0"/>
              <a:t>모듈을 </a:t>
            </a:r>
            <a:r>
              <a:rPr lang="ko-KR" altLang="en-US" sz="1800" dirty="0" err="1"/>
              <a:t>임포트</a:t>
            </a:r>
            <a:r>
              <a:rPr lang="ko-KR" altLang="en-US" sz="1800" dirty="0"/>
              <a:t> 해야 합니다</a:t>
            </a:r>
            <a:endParaRPr lang="en-US" altLang="ko-KR" sz="1800" dirty="0"/>
          </a:p>
          <a:p>
            <a:pPr marL="0" indent="0">
              <a:spcBef>
                <a:spcPts val="0"/>
              </a:spcBef>
              <a:buNone/>
            </a:pPr>
            <a:r>
              <a:rPr lang="en-US" altLang="ko-KR" sz="1800" dirty="0">
                <a:solidFill>
                  <a:schemeClr val="bg1">
                    <a:lumMod val="50000"/>
                  </a:schemeClr>
                </a:solidFill>
              </a:rPr>
              <a:t>   The </a:t>
            </a:r>
            <a:r>
              <a:rPr lang="en-US" altLang="ko-KR" sz="1800" dirty="0" err="1">
                <a:solidFill>
                  <a:schemeClr val="bg1">
                    <a:lumMod val="50000"/>
                  </a:schemeClr>
                </a:solidFill>
              </a:rPr>
              <a:t>matplotlib.pyplot</a:t>
            </a:r>
            <a:r>
              <a:rPr lang="en-US" altLang="ko-KR" sz="1800" dirty="0">
                <a:solidFill>
                  <a:schemeClr val="bg1">
                    <a:lumMod val="50000"/>
                  </a:schemeClr>
                </a:solidFill>
              </a:rPr>
              <a:t> module must be imported</a:t>
            </a:r>
          </a:p>
          <a:p>
            <a:pPr lvl="1">
              <a:spcBef>
                <a:spcPts val="0"/>
              </a:spcBef>
            </a:pPr>
            <a:r>
              <a:rPr lang="en-US" altLang="ko-KR" sz="1800" dirty="0"/>
              <a:t>from </a:t>
            </a:r>
            <a:r>
              <a:rPr lang="en-US" altLang="ko-KR" sz="1800" dirty="0" err="1"/>
              <a:t>matplotlib</a:t>
            </a:r>
            <a:r>
              <a:rPr lang="en-US" altLang="ko-KR" sz="1800" dirty="0"/>
              <a:t> import </a:t>
            </a:r>
            <a:r>
              <a:rPr lang="en-US" altLang="ko-KR" sz="1800" dirty="0" err="1"/>
              <a:t>pyplot</a:t>
            </a:r>
            <a:r>
              <a:rPr lang="en-US" altLang="ko-KR" sz="1800" dirty="0"/>
              <a:t> as </a:t>
            </a:r>
            <a:r>
              <a:rPr lang="en-US" altLang="ko-KR" sz="1800" dirty="0" err="1"/>
              <a:t>plt</a:t>
            </a:r>
            <a:endParaRPr lang="en-US" altLang="ko-KR" sz="1800" dirty="0"/>
          </a:p>
          <a:p>
            <a:pPr lvl="1">
              <a:spcBef>
                <a:spcPts val="0"/>
              </a:spcBef>
            </a:pPr>
            <a:endParaRPr lang="en-US" altLang="ko-KR" sz="1800" dirty="0"/>
          </a:p>
          <a:p>
            <a:pPr>
              <a:spcBef>
                <a:spcPts val="0"/>
              </a:spcBef>
            </a:pPr>
            <a:r>
              <a:rPr lang="en-US" altLang="ko-KR" sz="1800" dirty="0" err="1"/>
              <a:t>matplotlib.pyplot</a:t>
            </a:r>
            <a:r>
              <a:rPr lang="en-US" altLang="ko-KR" sz="1800" dirty="0"/>
              <a:t> </a:t>
            </a:r>
            <a:r>
              <a:rPr lang="ko-KR" altLang="en-US" sz="1800" dirty="0"/>
              <a:t>시각화가 완성되면 저장하거나 화면에 띄우면 되세요</a:t>
            </a:r>
            <a:endParaRPr lang="en-US" altLang="ko-KR" sz="1800" dirty="0"/>
          </a:p>
          <a:p>
            <a:pPr marL="0" indent="0">
              <a:spcBef>
                <a:spcPts val="0"/>
              </a:spcBef>
              <a:buNone/>
            </a:pPr>
            <a:r>
              <a:rPr lang="en-US" altLang="ko-KR" sz="1800" dirty="0">
                <a:solidFill>
                  <a:schemeClr val="bg1">
                    <a:lumMod val="50000"/>
                  </a:schemeClr>
                </a:solidFill>
              </a:rPr>
              <a:t>   When </a:t>
            </a:r>
            <a:r>
              <a:rPr lang="en-US" altLang="ko-KR" sz="1800" dirty="0" err="1">
                <a:solidFill>
                  <a:schemeClr val="bg1">
                    <a:lumMod val="50000"/>
                  </a:schemeClr>
                </a:solidFill>
              </a:rPr>
              <a:t>matplotlib.pyplot</a:t>
            </a:r>
            <a:r>
              <a:rPr lang="en-US" altLang="ko-KR" sz="1800" dirty="0">
                <a:solidFill>
                  <a:schemeClr val="bg1">
                    <a:lumMod val="50000"/>
                  </a:schemeClr>
                </a:solidFill>
              </a:rPr>
              <a:t> visualization is complete, save or display it</a:t>
            </a:r>
          </a:p>
          <a:p>
            <a:pPr lvl="1">
              <a:spcBef>
                <a:spcPts val="0"/>
              </a:spcBef>
            </a:pPr>
            <a:r>
              <a:rPr lang="en-US" altLang="ko-KR" sz="1800" dirty="0" err="1"/>
              <a:t>savefig</a:t>
            </a:r>
            <a:r>
              <a:rPr lang="en-US" altLang="ko-KR" sz="1800" dirty="0"/>
              <a:t>()</a:t>
            </a:r>
          </a:p>
          <a:p>
            <a:pPr lvl="1">
              <a:spcBef>
                <a:spcPts val="0"/>
              </a:spcBef>
            </a:pPr>
            <a:r>
              <a:rPr lang="en-US" altLang="ko-KR" sz="1800" dirty="0"/>
              <a:t>show()</a:t>
            </a:r>
          </a:p>
          <a:p>
            <a:pPr lvl="1">
              <a:spcBef>
                <a:spcPts val="0"/>
              </a:spcBef>
            </a:pPr>
            <a:endParaRPr lang="en-US" altLang="ko-KR" sz="1600" dirty="0"/>
          </a:p>
          <a:p>
            <a:pPr>
              <a:spcBef>
                <a:spcPts val="0"/>
              </a:spcBef>
            </a:pPr>
            <a:r>
              <a:rPr lang="ko-KR" altLang="en-US" sz="1800" dirty="0"/>
              <a:t>여러분 이제 새 </a:t>
            </a:r>
            <a:r>
              <a:rPr lang="en-US" altLang="ko-KR" sz="1800" dirty="0" err="1"/>
              <a:t>IPython</a:t>
            </a:r>
            <a:r>
              <a:rPr lang="en-US" altLang="ko-KR" sz="1800" dirty="0"/>
              <a:t> </a:t>
            </a:r>
            <a:r>
              <a:rPr lang="ko-KR" altLang="en-US" sz="1800" dirty="0"/>
              <a:t>노트북 </a:t>
            </a:r>
            <a:r>
              <a:rPr lang="en-US" altLang="ko-KR" sz="1800" dirty="0"/>
              <a:t>(</a:t>
            </a:r>
            <a:r>
              <a:rPr lang="ko-KR" altLang="en-US" sz="1800" dirty="0"/>
              <a:t>예를</a:t>
            </a:r>
            <a:r>
              <a:rPr lang="ko-KR" altLang="en-US" sz="1800" baseline="0" dirty="0"/>
              <a:t> 들어</a:t>
            </a:r>
            <a:r>
              <a:rPr lang="en-US" altLang="ko-KR" sz="1800" dirty="0"/>
              <a:t>) lab3.ipynb (</a:t>
            </a:r>
            <a:r>
              <a:rPr lang="en-US" altLang="ko-KR" sz="1200" b="0" i="0" kern="1200" dirty="0" err="1">
                <a:solidFill>
                  <a:schemeClr val="tx1"/>
                </a:solidFill>
                <a:effectLst/>
                <a:latin typeface="+mn-lt"/>
                <a:ea typeface="+mn-ea"/>
                <a:cs typeface="+mn-cs"/>
              </a:rPr>
              <a:t>IPython</a:t>
            </a:r>
            <a:r>
              <a:rPr lang="en-US" altLang="ko-KR" sz="1200" b="0" i="0" kern="1200" dirty="0">
                <a:solidFill>
                  <a:schemeClr val="tx1"/>
                </a:solidFill>
                <a:effectLst/>
                <a:latin typeface="+mn-lt"/>
                <a:ea typeface="+mn-ea"/>
                <a:cs typeface="+mn-cs"/>
              </a:rPr>
              <a:t> notebooks </a:t>
            </a:r>
            <a:r>
              <a:rPr lang="ko-KR" altLang="en-US" sz="1200" b="0" i="0" kern="1200" dirty="0">
                <a:solidFill>
                  <a:schemeClr val="tx1"/>
                </a:solidFill>
                <a:effectLst/>
                <a:latin typeface="+mn-lt"/>
                <a:ea typeface="+mn-ea"/>
                <a:cs typeface="+mn-cs"/>
              </a:rPr>
              <a:t>포맷</a:t>
            </a:r>
            <a:r>
              <a:rPr lang="en-US" altLang="ko-KR" sz="1200" b="0" i="0" kern="1200" dirty="0">
                <a:solidFill>
                  <a:schemeClr val="tx1"/>
                </a:solidFill>
                <a:effectLst/>
                <a:latin typeface="+mn-lt"/>
                <a:ea typeface="+mn-ea"/>
                <a:cs typeface="+mn-cs"/>
              </a:rPr>
              <a:t>)</a:t>
            </a:r>
            <a:r>
              <a:rPr lang="ko-KR" altLang="en-US" sz="1200" b="0" i="0" kern="1200" dirty="0">
                <a:solidFill>
                  <a:schemeClr val="tx1"/>
                </a:solidFill>
                <a:effectLst/>
                <a:latin typeface="+mn-lt"/>
                <a:ea typeface="+mn-ea"/>
                <a:cs typeface="+mn-cs"/>
              </a:rPr>
              <a:t>의 파일</a:t>
            </a:r>
            <a:r>
              <a:rPr lang="ko-KR" altLang="en-US" sz="1800" dirty="0"/>
              <a:t>을</a:t>
            </a:r>
            <a:r>
              <a:rPr lang="en-US" altLang="ko-KR" sz="1800" dirty="0"/>
              <a:t> </a:t>
            </a:r>
            <a:r>
              <a:rPr lang="ko-KR" altLang="en-US" sz="1800" dirty="0"/>
              <a:t>생성해서 본 </a:t>
            </a:r>
            <a:r>
              <a:rPr lang="en-US" altLang="ko-KR" sz="1800" dirty="0"/>
              <a:t>“</a:t>
            </a:r>
            <a:r>
              <a:rPr lang="ko-KR" altLang="en-US" sz="1800" dirty="0"/>
              <a:t>데이터</a:t>
            </a:r>
            <a:r>
              <a:rPr lang="en-US" altLang="ko-KR" sz="1800" dirty="0"/>
              <a:t> </a:t>
            </a:r>
            <a:r>
              <a:rPr lang="ko-KR" altLang="en-US" sz="1800" dirty="0"/>
              <a:t>시각화</a:t>
            </a:r>
            <a:r>
              <a:rPr lang="en-US" altLang="ko-KR" sz="1800" dirty="0"/>
              <a:t>” </a:t>
            </a:r>
            <a:r>
              <a:rPr lang="ko-KR" altLang="en-US" sz="1800" dirty="0"/>
              <a:t>자료의 코드들을</a:t>
            </a:r>
            <a:r>
              <a:rPr lang="en-US" altLang="ko-KR" sz="1800" dirty="0"/>
              <a:t> </a:t>
            </a:r>
            <a:r>
              <a:rPr lang="ko-KR" altLang="en-US" sz="1800" dirty="0" err="1"/>
              <a:t>한줄</a:t>
            </a:r>
            <a:r>
              <a:rPr lang="ko-KR" altLang="en-US" sz="1800" dirty="0"/>
              <a:t> </a:t>
            </a:r>
            <a:r>
              <a:rPr lang="ko-KR" altLang="en-US" sz="1800" dirty="0" err="1"/>
              <a:t>한줄</a:t>
            </a:r>
            <a:r>
              <a:rPr lang="ko-KR" altLang="en-US" sz="1800" dirty="0"/>
              <a:t> </a:t>
            </a:r>
            <a:r>
              <a:rPr lang="ko-KR" altLang="en-US" sz="1800" dirty="0" err="1"/>
              <a:t>키잉</a:t>
            </a:r>
            <a:r>
              <a:rPr lang="ko-KR" altLang="en-US" sz="1800" dirty="0"/>
              <a:t> 해가며 실행해보세요</a:t>
            </a:r>
            <a:endParaRPr lang="en-US" altLang="ko-KR" sz="1800" dirty="0"/>
          </a:p>
          <a:p>
            <a:pPr marL="0" indent="0">
              <a:spcBef>
                <a:spcPts val="0"/>
              </a:spcBef>
              <a:buNone/>
            </a:pPr>
            <a:r>
              <a:rPr lang="en-US" altLang="ko-KR" sz="1800" dirty="0">
                <a:solidFill>
                  <a:schemeClr val="bg1">
                    <a:lumMod val="50000"/>
                  </a:schemeClr>
                </a:solidFill>
              </a:rPr>
              <a:t>   Create a new </a:t>
            </a:r>
            <a:r>
              <a:rPr lang="en-US" altLang="ko-KR" sz="1800" dirty="0" err="1">
                <a:solidFill>
                  <a:schemeClr val="bg1">
                    <a:lumMod val="50000"/>
                  </a:schemeClr>
                </a:solidFill>
              </a:rPr>
              <a:t>IPython</a:t>
            </a:r>
            <a:r>
              <a:rPr lang="en-US" altLang="ko-KR" sz="1800" dirty="0">
                <a:solidFill>
                  <a:schemeClr val="bg1">
                    <a:lumMod val="50000"/>
                  </a:schemeClr>
                </a:solidFill>
              </a:rPr>
              <a:t> notebook and run the codes in this document “Visualizing Data”</a:t>
            </a:r>
          </a:p>
          <a:p>
            <a:pPr>
              <a:spcBef>
                <a:spcPts val="0"/>
              </a:spcBef>
            </a:pPr>
            <a:endParaRPr lang="en-US" altLang="ko-KR" sz="1800" dirty="0"/>
          </a:p>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1200" dirty="0"/>
              <a:t>마지막 페이지에 도착하시면 </a:t>
            </a:r>
            <a:r>
              <a:rPr lang="en-US" altLang="ko-KR" sz="1200" baseline="0" dirty="0"/>
              <a:t>Home Lab3</a:t>
            </a:r>
            <a:r>
              <a:rPr lang="ko-KR" altLang="en-US" sz="1200" baseline="0" dirty="0"/>
              <a:t>에 대한 설명을 만나실 수 있습니다</a:t>
            </a:r>
            <a:endParaRPr lang="en-US" altLang="ko-KR" sz="1200" baseline="0" dirty="0"/>
          </a:p>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1200" baseline="0" dirty="0"/>
          </a:p>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1200" baseline="0" dirty="0"/>
              <a:t>참고로</a:t>
            </a:r>
            <a:r>
              <a:rPr lang="en-US" altLang="ko-KR" sz="1200" baseline="0" dirty="0"/>
              <a:t>, </a:t>
            </a:r>
            <a:r>
              <a:rPr lang="en-US" altLang="ko-KR" sz="1200" baseline="0" dirty="0" err="1"/>
              <a:t>IPython</a:t>
            </a:r>
            <a:r>
              <a:rPr lang="ko-KR" altLang="en-US" sz="1200" baseline="0" dirty="0"/>
              <a:t>의 </a:t>
            </a:r>
            <a:r>
              <a:rPr lang="en-US" altLang="ko-KR" sz="1200" baseline="0" dirty="0"/>
              <a:t>%run </a:t>
            </a:r>
            <a:r>
              <a:rPr lang="ko-KR" altLang="en-US" sz="1200" baseline="0" dirty="0"/>
              <a:t>매직</a:t>
            </a:r>
            <a:r>
              <a:rPr lang="en-US" altLang="ko-KR" sz="1200" baseline="0" dirty="0"/>
              <a:t> </a:t>
            </a:r>
            <a:r>
              <a:rPr lang="ko-KR" altLang="en-US" sz="1200" baseline="0" dirty="0"/>
              <a:t>함수를 사용하시면 </a:t>
            </a:r>
            <a:r>
              <a:rPr lang="en-US" altLang="ko-KR" sz="1200" baseline="0" dirty="0" err="1"/>
              <a:t>IPython</a:t>
            </a:r>
            <a:r>
              <a:rPr lang="en-US" altLang="ko-KR" sz="1200" baseline="0" dirty="0"/>
              <a:t> </a:t>
            </a:r>
            <a:r>
              <a:rPr lang="ko-KR" altLang="en-US" sz="1200" baseline="0" dirty="0"/>
              <a:t>환경에서 쉘로 빠져 나가지 않아도 확장자가 </a:t>
            </a:r>
            <a:r>
              <a:rPr lang="en-US" altLang="ko-KR" sz="1200" baseline="0" dirty="0"/>
              <a:t>.</a:t>
            </a:r>
            <a:r>
              <a:rPr lang="en-US" altLang="ko-KR" sz="1200" baseline="0" dirty="0" err="1"/>
              <a:t>py</a:t>
            </a:r>
            <a:r>
              <a:rPr lang="ko-KR" altLang="en-US" sz="1200" baseline="0" dirty="0"/>
              <a:t>인</a:t>
            </a:r>
            <a:r>
              <a:rPr lang="en-US" altLang="ko-KR" sz="1200" baseline="0" dirty="0"/>
              <a:t>  </a:t>
            </a:r>
            <a:r>
              <a:rPr lang="ko-KR" altLang="en-US" sz="1200" baseline="0" dirty="0" err="1"/>
              <a:t>파이썬</a:t>
            </a:r>
            <a:r>
              <a:rPr lang="ko-KR" altLang="en-US" sz="1200" baseline="0" dirty="0"/>
              <a:t> 파일을 직접 실행시킬 수 있음을 알려드립니다</a:t>
            </a:r>
            <a:endParaRPr lang="en-US" altLang="ko-KR" sz="1200" baseline="0" dirty="0"/>
          </a:p>
        </p:txBody>
      </p:sp>
      <p:sp>
        <p:nvSpPr>
          <p:cNvPr id="4" name="슬라이드 번호 개체 틀 3"/>
          <p:cNvSpPr>
            <a:spLocks noGrp="1"/>
          </p:cNvSpPr>
          <p:nvPr>
            <p:ph type="sldNum" sz="quarter" idx="10"/>
          </p:nvPr>
        </p:nvSpPr>
        <p:spPr/>
        <p:txBody>
          <a:bodyPr/>
          <a:lstStyle/>
          <a:p>
            <a:fld id="{DD5EC6B8-D7CF-424A-8499-92E3F5CDD966}" type="slidenum">
              <a:rPr lang="ko-KR" altLang="en-US" smtClean="0"/>
              <a:t>2</a:t>
            </a:fld>
            <a:endParaRPr lang="ko-KR" altLang="en-US"/>
          </a:p>
        </p:txBody>
      </p:sp>
    </p:spTree>
    <p:extLst>
      <p:ext uri="{BB962C8B-B14F-4D97-AF65-F5344CB8AC3E}">
        <p14:creationId xmlns:p14="http://schemas.microsoft.com/office/powerpoint/2010/main" val="20928997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baseline="0" dirty="0"/>
              <a:t>지금까지 공부한 </a:t>
            </a:r>
            <a:r>
              <a:rPr lang="en-US" altLang="ko-KR" baseline="0" dirty="0" err="1"/>
              <a:t>matplotlib</a:t>
            </a:r>
            <a:r>
              <a:rPr lang="ko-KR" altLang="en-US" baseline="0" dirty="0"/>
              <a:t>을 이용하는 시각화 방법들을 응용해서 </a:t>
            </a:r>
            <a:r>
              <a:rPr lang="ko-KR" altLang="en-US" dirty="0"/>
              <a:t>세번째 </a:t>
            </a:r>
            <a:r>
              <a:rPr lang="en-US" altLang="ko-KR" dirty="0"/>
              <a:t>Home Lab</a:t>
            </a:r>
            <a:r>
              <a:rPr lang="ko-KR" altLang="en-US" dirty="0"/>
              <a:t>을 간단히 해보겠습니다</a:t>
            </a:r>
            <a:endParaRPr lang="en-US" altLang="ko-KR" dirty="0"/>
          </a:p>
          <a:p>
            <a:pPr marL="0" marR="0" indent="0" algn="l" defTabSz="914400" rtl="0" eaLnBrk="1" fontAlgn="auto" latinLnBrk="1" hangingPunct="1">
              <a:lnSpc>
                <a:spcPct val="100000"/>
              </a:lnSpc>
              <a:spcBef>
                <a:spcPts val="0"/>
              </a:spcBef>
              <a:spcAft>
                <a:spcPts val="0"/>
              </a:spcAft>
              <a:buClrTx/>
              <a:buSzTx/>
              <a:buFontTx/>
              <a:buNone/>
              <a:tabLst/>
              <a:defRPr/>
            </a:pPr>
            <a:endParaRPr lang="en-US" altLang="ko-KR" dirty="0"/>
          </a:p>
          <a:p>
            <a:r>
              <a:rPr lang="ko-KR" altLang="en-US" dirty="0"/>
              <a:t>이러닝에 올려드린 </a:t>
            </a:r>
            <a:r>
              <a:rPr lang="en-US" altLang="ko-KR" dirty="0"/>
              <a:t>data.csv</a:t>
            </a:r>
            <a:r>
              <a:rPr lang="en-US" altLang="ko-KR" baseline="0" dirty="0"/>
              <a:t> </a:t>
            </a:r>
            <a:r>
              <a:rPr lang="ko-KR" altLang="en-US" baseline="0" dirty="0"/>
              <a:t>파일의 내용을</a:t>
            </a:r>
            <a:r>
              <a:rPr lang="en-US" altLang="ko-KR" baseline="0" dirty="0"/>
              <a:t> plotting </a:t>
            </a:r>
            <a:r>
              <a:rPr lang="ko-KR" altLang="en-US" baseline="0" dirty="0"/>
              <a:t>해보는 내용입니다</a:t>
            </a:r>
            <a:endParaRPr lang="en-US" altLang="ko-KR" baseline="0" dirty="0"/>
          </a:p>
          <a:p>
            <a:r>
              <a:rPr lang="en-US" altLang="ko-KR" baseline="0" dirty="0"/>
              <a:t>data.csv </a:t>
            </a:r>
            <a:r>
              <a:rPr lang="ko-KR" altLang="en-US" baseline="0" dirty="0"/>
              <a:t>파일의 특성을 잘 파악할 수 있도록 여러분</a:t>
            </a:r>
            <a:r>
              <a:rPr lang="en-US" altLang="ko-KR" baseline="0" dirty="0"/>
              <a:t> </a:t>
            </a:r>
            <a:r>
              <a:rPr lang="ko-KR" altLang="en-US" baseline="0" dirty="0"/>
              <a:t>나름의 창의적인 방법으로 시각화 해보세요</a:t>
            </a:r>
            <a:endParaRPr lang="en-US" altLang="ko-KR" baseline="0" dirty="0"/>
          </a:p>
          <a:p>
            <a:endParaRPr lang="en-US" altLang="ko-KR" baseline="0" dirty="0"/>
          </a:p>
          <a:p>
            <a:pPr marL="0" marR="0" indent="0" algn="l" defTabSz="914400" rtl="0" eaLnBrk="1" fontAlgn="auto" latinLnBrk="1" hangingPunct="1">
              <a:lnSpc>
                <a:spcPct val="100000"/>
              </a:lnSpc>
              <a:spcBef>
                <a:spcPts val="0"/>
              </a:spcBef>
              <a:spcAft>
                <a:spcPts val="0"/>
              </a:spcAft>
              <a:buClrTx/>
              <a:buSzTx/>
              <a:buFontTx/>
              <a:buNone/>
              <a:tabLst/>
              <a:defRPr/>
            </a:pPr>
            <a:r>
              <a:rPr lang="ko-KR" altLang="en-US" baseline="0" dirty="0"/>
              <a:t>두 가지 예시를 드렸습니다만 여기에 국한하지 마시고 </a:t>
            </a:r>
            <a:endParaRPr lang="en-US" altLang="ko-KR" baseline="0" dirty="0"/>
          </a:p>
          <a:p>
            <a:pPr marL="0" marR="0" indent="0" algn="l" defTabSz="914400" rtl="0" eaLnBrk="1" fontAlgn="auto" latinLnBrk="1" hangingPunct="1">
              <a:lnSpc>
                <a:spcPct val="100000"/>
              </a:lnSpc>
              <a:spcBef>
                <a:spcPts val="0"/>
              </a:spcBef>
              <a:spcAft>
                <a:spcPts val="0"/>
              </a:spcAft>
              <a:buClrTx/>
              <a:buSzTx/>
              <a:buFontTx/>
              <a:buNone/>
              <a:tabLst/>
              <a:defRPr/>
            </a:pPr>
            <a:r>
              <a:rPr lang="ko-KR" altLang="en-US" baseline="0" dirty="0"/>
              <a:t>여러분의 놀라운 창의력으로 대단히 효과적이고 </a:t>
            </a:r>
            <a:r>
              <a:rPr lang="ko-KR" altLang="en-US" baseline="0" dirty="0" err="1"/>
              <a:t>나이스</a:t>
            </a:r>
            <a:r>
              <a:rPr lang="ko-KR" altLang="en-US" baseline="0" dirty="0"/>
              <a:t> 한 시각화 방법을 제안해 주시기를 기대합니다</a:t>
            </a:r>
            <a:endParaRPr lang="en-US" altLang="ko-KR" baseline="0" dirty="0"/>
          </a:p>
          <a:p>
            <a:r>
              <a:rPr lang="ko-KR" altLang="en-US" dirty="0"/>
              <a:t> </a:t>
            </a:r>
          </a:p>
        </p:txBody>
      </p:sp>
      <p:sp>
        <p:nvSpPr>
          <p:cNvPr id="4" name="슬라이드 번호 개체 틀 3"/>
          <p:cNvSpPr>
            <a:spLocks noGrp="1"/>
          </p:cNvSpPr>
          <p:nvPr>
            <p:ph type="sldNum" sz="quarter" idx="10"/>
          </p:nvPr>
        </p:nvSpPr>
        <p:spPr/>
        <p:txBody>
          <a:bodyPr/>
          <a:lstStyle/>
          <a:p>
            <a:fld id="{DD5EC6B8-D7CF-424A-8499-92E3F5CDD966}" type="slidenum">
              <a:rPr lang="ko-KR" altLang="en-US" smtClean="0"/>
              <a:t>9</a:t>
            </a:fld>
            <a:endParaRPr lang="ko-KR" altLang="en-US"/>
          </a:p>
        </p:txBody>
      </p:sp>
    </p:spTree>
    <p:extLst>
      <p:ext uri="{BB962C8B-B14F-4D97-AF65-F5344CB8AC3E}">
        <p14:creationId xmlns:p14="http://schemas.microsoft.com/office/powerpoint/2010/main" val="24619117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1524000" y="1122363"/>
            <a:ext cx="9144000" cy="2387600"/>
          </a:xfrm>
        </p:spPr>
        <p:txBody>
          <a:bodyPr anchor="ctr"/>
          <a:lstStyle>
            <a:lvl1pPr marL="0" indent="0" algn="ctr">
              <a:lnSpc>
                <a:spcPct val="100000"/>
              </a:lnSpc>
              <a:buFont typeface="+mj-lt"/>
              <a:buNone/>
              <a:defRPr sz="6000" b="1"/>
            </a:lvl1pPr>
          </a:lstStyle>
          <a:p>
            <a:r>
              <a:rPr lang="ko-KR" altLang="en-US" dirty="0"/>
              <a:t>마스터 제목 스타일 편집</a:t>
            </a:r>
          </a:p>
        </p:txBody>
      </p:sp>
      <p:sp>
        <p:nvSpPr>
          <p:cNvPr id="3" name="부제목 2"/>
          <p:cNvSpPr>
            <a:spLocks noGrp="1"/>
          </p:cNvSpPr>
          <p:nvPr>
            <p:ph type="subTitle" idx="1"/>
          </p:nvPr>
        </p:nvSpPr>
        <p:spPr>
          <a:xfrm>
            <a:off x="1524000" y="3602038"/>
            <a:ext cx="9144000" cy="1655762"/>
          </a:xfrm>
        </p:spPr>
        <p:txBody>
          <a:bodyPr/>
          <a:lstStyle>
            <a:lvl1pPr marL="0" indent="0" algn="ctr">
              <a:lnSpc>
                <a:spcPct val="100000"/>
              </a:lnSpc>
              <a:buFont typeface="+mj-lt"/>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dirty="0"/>
              <a:t>클릭하여 마스터 부제목 스타일 편집</a:t>
            </a:r>
          </a:p>
        </p:txBody>
      </p:sp>
      <p:sp>
        <p:nvSpPr>
          <p:cNvPr id="4" name="날짜 개체 틀 3"/>
          <p:cNvSpPr>
            <a:spLocks noGrp="1"/>
          </p:cNvSpPr>
          <p:nvPr>
            <p:ph type="dt" sz="half" idx="10"/>
          </p:nvPr>
        </p:nvSpPr>
        <p:spPr/>
        <p:txBody>
          <a:bodyPr/>
          <a:lstStyle>
            <a:lvl1pPr marL="228600" indent="-228600">
              <a:lnSpc>
                <a:spcPct val="100000"/>
              </a:lnSpc>
              <a:buFont typeface="+mj-lt"/>
              <a:buAutoNum type="arabicPeriod"/>
              <a:defRPr/>
            </a:lvl1pPr>
          </a:lstStyle>
          <a:p>
            <a:fld id="{572B6814-541E-4333-8D27-333A44922E75}" type="datetime1">
              <a:rPr lang="ko-KR" altLang="en-US" smtClean="0"/>
              <a:t>2021-03-02</a:t>
            </a:fld>
            <a:endParaRPr lang="ko-KR" altLang="en-US"/>
          </a:p>
        </p:txBody>
      </p:sp>
      <p:sp>
        <p:nvSpPr>
          <p:cNvPr id="5" name="바닥글 개체 틀 4"/>
          <p:cNvSpPr>
            <a:spLocks noGrp="1"/>
          </p:cNvSpPr>
          <p:nvPr>
            <p:ph type="ftr" sz="quarter" idx="11"/>
          </p:nvPr>
        </p:nvSpPr>
        <p:spPr/>
        <p:txBody>
          <a:bodyPr/>
          <a:lstStyle>
            <a:lvl1pPr marL="228600" indent="-228600">
              <a:lnSpc>
                <a:spcPct val="100000"/>
              </a:lnSpc>
              <a:buFont typeface="+mj-lt"/>
              <a:buAutoNum type="arabicPeriod"/>
              <a:defRPr/>
            </a:lvl1pPr>
          </a:lstStyle>
          <a:p>
            <a:endParaRPr lang="ko-KR" altLang="en-US"/>
          </a:p>
        </p:txBody>
      </p:sp>
      <p:sp>
        <p:nvSpPr>
          <p:cNvPr id="6" name="슬라이드 번호 개체 틀 5"/>
          <p:cNvSpPr>
            <a:spLocks noGrp="1"/>
          </p:cNvSpPr>
          <p:nvPr>
            <p:ph type="sldNum" sz="quarter" idx="12"/>
          </p:nvPr>
        </p:nvSpPr>
        <p:spPr/>
        <p:txBody>
          <a:bodyPr/>
          <a:lstStyle>
            <a:lvl1pPr marL="228600" indent="-228600">
              <a:lnSpc>
                <a:spcPct val="100000"/>
              </a:lnSpc>
              <a:buFont typeface="+mj-lt"/>
              <a:buAutoNum type="arabicPeriod"/>
              <a:defRPr/>
            </a:lvl1pPr>
          </a:lstStyle>
          <a:p>
            <a:pPr marL="0" indent="0">
              <a:buFont typeface="+mj-lt"/>
              <a:buNone/>
            </a:pPr>
            <a:fld id="{F476CAE7-ABBB-4B5E-ACD1-72C2FED42ED1}" type="slidenum">
              <a:rPr lang="ko-KR" altLang="en-US" smtClean="0"/>
              <a:pPr marL="0" indent="0">
                <a:buFont typeface="+mj-lt"/>
                <a:buNone/>
              </a:pPr>
              <a:t>‹#›</a:t>
            </a:fld>
            <a:endParaRPr lang="ko-KR" altLang="en-US" dirty="0"/>
          </a:p>
        </p:txBody>
      </p:sp>
    </p:spTree>
    <p:extLst>
      <p:ext uri="{BB962C8B-B14F-4D97-AF65-F5344CB8AC3E}">
        <p14:creationId xmlns:p14="http://schemas.microsoft.com/office/powerpoint/2010/main" val="37606717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1E2AF72C-250F-49EE-9051-206F453A77C6}" type="datetime1">
              <a:rPr lang="ko-KR" altLang="en-US" smtClean="0"/>
              <a:t>2021-03-02</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F476CAE7-ABBB-4B5E-ACD1-72C2FED42ED1}" type="slidenum">
              <a:rPr lang="ko-KR" altLang="en-US" smtClean="0"/>
              <a:t>‹#›</a:t>
            </a:fld>
            <a:endParaRPr lang="ko-KR" altLang="en-US"/>
          </a:p>
        </p:txBody>
      </p:sp>
    </p:spTree>
    <p:extLst>
      <p:ext uri="{BB962C8B-B14F-4D97-AF65-F5344CB8AC3E}">
        <p14:creationId xmlns:p14="http://schemas.microsoft.com/office/powerpoint/2010/main" val="38249381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838200" y="365125"/>
            <a:ext cx="7734300" cy="5811838"/>
          </a:xfrm>
        </p:spPr>
        <p:txBody>
          <a:bodyPr vert="eaVert"/>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A10688CE-AFD3-4325-837C-DD3EAFF8EAF4}" type="datetime1">
              <a:rPr lang="ko-KR" altLang="en-US" smtClean="0"/>
              <a:t>2021-03-02</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F476CAE7-ABBB-4B5E-ACD1-72C2FED42ED1}" type="slidenum">
              <a:rPr lang="ko-KR" altLang="en-US" smtClean="0"/>
              <a:t>‹#›</a:t>
            </a:fld>
            <a:endParaRPr lang="ko-KR" altLang="en-US"/>
          </a:p>
        </p:txBody>
      </p:sp>
    </p:spTree>
    <p:extLst>
      <p:ext uri="{BB962C8B-B14F-4D97-AF65-F5344CB8AC3E}">
        <p14:creationId xmlns:p14="http://schemas.microsoft.com/office/powerpoint/2010/main" val="31498292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a:t>마스터 제목 스타일 편집</a:t>
            </a:r>
          </a:p>
        </p:txBody>
      </p:sp>
      <p:sp>
        <p:nvSpPr>
          <p:cNvPr id="3" name="내용 개체 틀 2"/>
          <p:cNvSpPr>
            <a:spLocks noGrp="1"/>
          </p:cNvSpPr>
          <p:nvPr>
            <p:ph idx="1"/>
          </p:nvPr>
        </p:nvSpPr>
        <p:spPr/>
        <p:txBody>
          <a:bodyPr/>
          <a:lstStyle/>
          <a:p>
            <a:pPr lvl="0"/>
            <a:r>
              <a:rPr lang="ko-KR" altLang="en-US" dirty="0"/>
              <a:t>마스터 텍스트 스타일 편집</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p>
            <a:fld id="{F8719E66-1D0C-4B85-9B21-FAFF67531727}" type="datetime1">
              <a:rPr lang="ko-KR" altLang="en-US" smtClean="0"/>
              <a:t>2021-03-02</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F476CAE7-ABBB-4B5E-ACD1-72C2FED42ED1}" type="slidenum">
              <a:rPr lang="ko-KR" altLang="en-US" smtClean="0"/>
              <a:t>‹#›</a:t>
            </a:fld>
            <a:endParaRPr lang="ko-KR" altLang="en-US"/>
          </a:p>
        </p:txBody>
      </p:sp>
    </p:spTree>
    <p:extLst>
      <p:ext uri="{BB962C8B-B14F-4D97-AF65-F5344CB8AC3E}">
        <p14:creationId xmlns:p14="http://schemas.microsoft.com/office/powerpoint/2010/main" val="39617202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p>
        </p:txBody>
      </p:sp>
      <p:sp>
        <p:nvSpPr>
          <p:cNvPr id="3" name="텍스트 개체 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 편집</a:t>
            </a:r>
          </a:p>
        </p:txBody>
      </p:sp>
      <p:sp>
        <p:nvSpPr>
          <p:cNvPr id="4" name="날짜 개체 틀 3"/>
          <p:cNvSpPr>
            <a:spLocks noGrp="1"/>
          </p:cNvSpPr>
          <p:nvPr>
            <p:ph type="dt" sz="half" idx="10"/>
          </p:nvPr>
        </p:nvSpPr>
        <p:spPr/>
        <p:txBody>
          <a:bodyPr/>
          <a:lstStyle/>
          <a:p>
            <a:fld id="{2D89328C-A493-485A-9B01-6FC08038834E}" type="datetime1">
              <a:rPr lang="ko-KR" altLang="en-US" smtClean="0"/>
              <a:t>2021-03-02</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F476CAE7-ABBB-4B5E-ACD1-72C2FED42ED1}" type="slidenum">
              <a:rPr lang="ko-KR" altLang="en-US" smtClean="0"/>
              <a:t>‹#›</a:t>
            </a:fld>
            <a:endParaRPr lang="ko-KR" altLang="en-US"/>
          </a:p>
        </p:txBody>
      </p:sp>
    </p:spTree>
    <p:extLst>
      <p:ext uri="{BB962C8B-B14F-4D97-AF65-F5344CB8AC3E}">
        <p14:creationId xmlns:p14="http://schemas.microsoft.com/office/powerpoint/2010/main" val="26849111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838200" y="1825625"/>
            <a:ext cx="5181600" cy="435133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6172200" y="1825625"/>
            <a:ext cx="5181600" cy="435133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6BC51601-942C-49B4-BBD8-2A11C5CF9FCE}" type="datetime1">
              <a:rPr lang="ko-KR" altLang="en-US" smtClean="0"/>
              <a:t>2021-03-02</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F476CAE7-ABBB-4B5E-ACD1-72C2FED42ED1}" type="slidenum">
              <a:rPr lang="ko-KR" altLang="en-US" smtClean="0"/>
              <a:t>‹#›</a:t>
            </a:fld>
            <a:endParaRPr lang="ko-KR" altLang="en-US"/>
          </a:p>
        </p:txBody>
      </p:sp>
    </p:spTree>
    <p:extLst>
      <p:ext uri="{BB962C8B-B14F-4D97-AF65-F5344CB8AC3E}">
        <p14:creationId xmlns:p14="http://schemas.microsoft.com/office/powerpoint/2010/main" val="17186745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839788" y="365125"/>
            <a:ext cx="10515600" cy="1325563"/>
          </a:xfrm>
        </p:spPr>
        <p:txBody>
          <a:bodyPr/>
          <a:lstStyle/>
          <a:p>
            <a:r>
              <a:rPr lang="ko-KR" altLang="en-US"/>
              <a:t>마스터 제목 스타일 편집</a:t>
            </a:r>
          </a:p>
        </p:txBody>
      </p:sp>
      <p:sp>
        <p:nvSpPr>
          <p:cNvPr id="3" name="텍스트 개체 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 편집</a:t>
            </a:r>
          </a:p>
        </p:txBody>
      </p:sp>
      <p:sp>
        <p:nvSpPr>
          <p:cNvPr id="4" name="내용 개체 틀 3"/>
          <p:cNvSpPr>
            <a:spLocks noGrp="1"/>
          </p:cNvSpPr>
          <p:nvPr>
            <p:ph sz="half" idx="2"/>
          </p:nvPr>
        </p:nvSpPr>
        <p:spPr>
          <a:xfrm>
            <a:off x="839788" y="2505075"/>
            <a:ext cx="5157787" cy="368458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 편집</a:t>
            </a:r>
          </a:p>
        </p:txBody>
      </p:sp>
      <p:sp>
        <p:nvSpPr>
          <p:cNvPr id="6" name="내용 개체 틀 5"/>
          <p:cNvSpPr>
            <a:spLocks noGrp="1"/>
          </p:cNvSpPr>
          <p:nvPr>
            <p:ph sz="quarter" idx="4"/>
          </p:nvPr>
        </p:nvSpPr>
        <p:spPr>
          <a:xfrm>
            <a:off x="6172200" y="2505075"/>
            <a:ext cx="5183188" cy="368458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FBD287DB-B88C-4F93-BC90-278B76B6EE44}" type="datetime1">
              <a:rPr lang="ko-KR" altLang="en-US" smtClean="0"/>
              <a:t>2021-03-02</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F476CAE7-ABBB-4B5E-ACD1-72C2FED42ED1}" type="slidenum">
              <a:rPr lang="ko-KR" altLang="en-US" smtClean="0"/>
              <a:t>‹#›</a:t>
            </a:fld>
            <a:endParaRPr lang="ko-KR" altLang="en-US"/>
          </a:p>
        </p:txBody>
      </p:sp>
    </p:spTree>
    <p:extLst>
      <p:ext uri="{BB962C8B-B14F-4D97-AF65-F5344CB8AC3E}">
        <p14:creationId xmlns:p14="http://schemas.microsoft.com/office/powerpoint/2010/main" val="25437469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B12AA5B2-D179-4127-8F21-5E3D2AF9BAD0}" type="datetime1">
              <a:rPr lang="ko-KR" altLang="en-US" smtClean="0"/>
              <a:t>2021-03-02</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F476CAE7-ABBB-4B5E-ACD1-72C2FED42ED1}" type="slidenum">
              <a:rPr lang="ko-KR" altLang="en-US" smtClean="0"/>
              <a:t>‹#›</a:t>
            </a:fld>
            <a:endParaRPr lang="ko-KR" altLang="en-US"/>
          </a:p>
        </p:txBody>
      </p:sp>
    </p:spTree>
    <p:extLst>
      <p:ext uri="{BB962C8B-B14F-4D97-AF65-F5344CB8AC3E}">
        <p14:creationId xmlns:p14="http://schemas.microsoft.com/office/powerpoint/2010/main" val="19011639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F5B0498D-35D9-4DEB-897C-FE1E1BE8B799}" type="datetime1">
              <a:rPr lang="ko-KR" altLang="en-US" smtClean="0"/>
              <a:t>2021-03-02</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F476CAE7-ABBB-4B5E-ACD1-72C2FED42ED1}" type="slidenum">
              <a:rPr lang="ko-KR" altLang="en-US" smtClean="0"/>
              <a:t>‹#›</a:t>
            </a:fld>
            <a:endParaRPr lang="ko-KR" altLang="en-US"/>
          </a:p>
        </p:txBody>
      </p:sp>
    </p:spTree>
    <p:extLst>
      <p:ext uri="{BB962C8B-B14F-4D97-AF65-F5344CB8AC3E}">
        <p14:creationId xmlns:p14="http://schemas.microsoft.com/office/powerpoint/2010/main" val="31920495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 편집</a:t>
            </a:r>
          </a:p>
        </p:txBody>
      </p:sp>
      <p:sp>
        <p:nvSpPr>
          <p:cNvPr id="5" name="날짜 개체 틀 4"/>
          <p:cNvSpPr>
            <a:spLocks noGrp="1"/>
          </p:cNvSpPr>
          <p:nvPr>
            <p:ph type="dt" sz="half" idx="10"/>
          </p:nvPr>
        </p:nvSpPr>
        <p:spPr/>
        <p:txBody>
          <a:bodyPr/>
          <a:lstStyle/>
          <a:p>
            <a:fld id="{368BD6A7-9C34-45C3-810A-76C27A88C7AA}" type="datetime1">
              <a:rPr lang="ko-KR" altLang="en-US" smtClean="0"/>
              <a:t>2021-03-02</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F476CAE7-ABBB-4B5E-ACD1-72C2FED42ED1}" type="slidenum">
              <a:rPr lang="ko-KR" altLang="en-US" smtClean="0"/>
              <a:t>‹#›</a:t>
            </a:fld>
            <a:endParaRPr lang="ko-KR" altLang="en-US"/>
          </a:p>
        </p:txBody>
      </p:sp>
    </p:spTree>
    <p:extLst>
      <p:ext uri="{BB962C8B-B14F-4D97-AF65-F5344CB8AC3E}">
        <p14:creationId xmlns:p14="http://schemas.microsoft.com/office/powerpoint/2010/main" val="35330312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 편집</a:t>
            </a:r>
          </a:p>
        </p:txBody>
      </p:sp>
      <p:sp>
        <p:nvSpPr>
          <p:cNvPr id="5" name="날짜 개체 틀 4"/>
          <p:cNvSpPr>
            <a:spLocks noGrp="1"/>
          </p:cNvSpPr>
          <p:nvPr>
            <p:ph type="dt" sz="half" idx="10"/>
          </p:nvPr>
        </p:nvSpPr>
        <p:spPr/>
        <p:txBody>
          <a:bodyPr/>
          <a:lstStyle/>
          <a:p>
            <a:fld id="{489F52E8-1F6C-4C55-9EDB-2391665479E5}" type="datetime1">
              <a:rPr lang="ko-KR" altLang="en-US" smtClean="0"/>
              <a:t>2021-03-02</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F476CAE7-ABBB-4B5E-ACD1-72C2FED42ED1}" type="slidenum">
              <a:rPr lang="ko-KR" altLang="en-US" smtClean="0"/>
              <a:t>‹#›</a:t>
            </a:fld>
            <a:endParaRPr lang="ko-KR" altLang="en-US"/>
          </a:p>
        </p:txBody>
      </p:sp>
    </p:spTree>
    <p:extLst>
      <p:ext uri="{BB962C8B-B14F-4D97-AF65-F5344CB8AC3E}">
        <p14:creationId xmlns:p14="http://schemas.microsoft.com/office/powerpoint/2010/main" val="1002660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838200" y="313151"/>
            <a:ext cx="11353800" cy="1085741"/>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838200" y="1578279"/>
            <a:ext cx="10515600" cy="4598684"/>
          </a:xfrm>
          <a:prstGeom prst="rect">
            <a:avLst/>
          </a:prstGeom>
        </p:spPr>
        <p:txBody>
          <a:bodyPr vert="horz" lIns="91440" tIns="45720" rIns="91440" bIns="45720" rtlCol="0">
            <a:normAutofit/>
          </a:bodyPr>
          <a:lstStyle/>
          <a:p>
            <a:pPr lvl="0"/>
            <a:r>
              <a:rPr lang="ko-KR" altLang="en-US" dirty="0"/>
              <a:t>마스터 텍스트 스타일 편집</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lnSpc>
                <a:spcPct val="100000"/>
              </a:lnSpc>
              <a:defRPr sz="1200">
                <a:solidFill>
                  <a:schemeClr val="tx1">
                    <a:tint val="75000"/>
                  </a:schemeClr>
                </a:solidFill>
                <a:latin typeface="a펜고딕L" panose="02020600000000000000" pitchFamily="18" charset="-127"/>
                <a:ea typeface="a펜고딕L" panose="02020600000000000000" pitchFamily="18" charset="-127"/>
              </a:defRPr>
            </a:lvl1pPr>
          </a:lstStyle>
          <a:p>
            <a:fld id="{262D3B09-B348-4938-95B7-1005046A4F58}" type="datetime1">
              <a:rPr lang="ko-KR" altLang="en-US" smtClean="0"/>
              <a:pPr/>
              <a:t>2021-03-02</a:t>
            </a:fld>
            <a:endParaRPr lang="ko-KR" altLang="en-US"/>
          </a:p>
        </p:txBody>
      </p:sp>
      <p:sp>
        <p:nvSpPr>
          <p:cNvPr id="5" name="바닥글 개체 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lnSpc>
                <a:spcPct val="100000"/>
              </a:lnSpc>
              <a:defRPr sz="1200">
                <a:solidFill>
                  <a:schemeClr val="tx1">
                    <a:tint val="75000"/>
                  </a:schemeClr>
                </a:solidFill>
                <a:latin typeface="a펜고딕L" panose="02020600000000000000" pitchFamily="18" charset="-127"/>
                <a:ea typeface="a펜고딕L" panose="02020600000000000000" pitchFamily="18" charset="-127"/>
              </a:defRPr>
            </a:lvl1pPr>
          </a:lstStyle>
          <a:p>
            <a:endParaRPr lang="ko-KR" altLang="en-US"/>
          </a:p>
        </p:txBody>
      </p:sp>
      <p:sp>
        <p:nvSpPr>
          <p:cNvPr id="6" name="슬라이드 번호 개체 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lnSpc>
                <a:spcPct val="100000"/>
              </a:lnSpc>
              <a:defRPr sz="1200">
                <a:solidFill>
                  <a:schemeClr val="tx1">
                    <a:tint val="75000"/>
                  </a:schemeClr>
                </a:solidFill>
                <a:latin typeface="a펜고딕L" panose="02020600000000000000" pitchFamily="18" charset="-127"/>
                <a:ea typeface="a펜고딕L" panose="02020600000000000000" pitchFamily="18" charset="-127"/>
              </a:defRPr>
            </a:lvl1pPr>
          </a:lstStyle>
          <a:p>
            <a:fld id="{F476CAE7-ABBB-4B5E-ACD1-72C2FED42ED1}" type="slidenum">
              <a:rPr lang="ko-KR" altLang="en-US" smtClean="0"/>
              <a:pPr/>
              <a:t>‹#›</a:t>
            </a:fld>
            <a:endParaRPr lang="ko-KR" altLang="en-US"/>
          </a:p>
        </p:txBody>
      </p:sp>
    </p:spTree>
    <p:extLst>
      <p:ext uri="{BB962C8B-B14F-4D97-AF65-F5344CB8AC3E}">
        <p14:creationId xmlns:p14="http://schemas.microsoft.com/office/powerpoint/2010/main" val="8516020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1" hangingPunct="1">
        <a:lnSpc>
          <a:spcPct val="100000"/>
        </a:lnSpc>
        <a:spcBef>
          <a:spcPct val="0"/>
        </a:spcBef>
        <a:buNone/>
        <a:defRPr sz="4400" kern="1200">
          <a:solidFill>
            <a:schemeClr val="tx1"/>
          </a:solidFill>
          <a:latin typeface="a펜고딕L" panose="02020600000000000000" pitchFamily="18" charset="-127"/>
          <a:ea typeface="a펜고딕L" panose="02020600000000000000" pitchFamily="18" charset="-127"/>
          <a:cs typeface="+mj-cs"/>
        </a:defRPr>
      </a:lvl1pPr>
    </p:titleStyle>
    <p:bodyStyle>
      <a:lvl1pPr marL="228600" indent="-228600" algn="l" defTabSz="914400" rtl="0" eaLnBrk="1" latinLnBrk="1" hangingPunct="1">
        <a:lnSpc>
          <a:spcPct val="100000"/>
        </a:lnSpc>
        <a:spcBef>
          <a:spcPts val="600"/>
        </a:spcBef>
        <a:buClr>
          <a:srgbClr val="C00000"/>
        </a:buClr>
        <a:buFont typeface="Arial" panose="020B0604020202020204" pitchFamily="34" charset="0"/>
        <a:buChar char="•"/>
        <a:defRPr sz="2800" kern="1200">
          <a:solidFill>
            <a:schemeClr val="tx1"/>
          </a:solidFill>
          <a:latin typeface="a펜고딕L" panose="02020600000000000000" pitchFamily="18" charset="-127"/>
          <a:ea typeface="a펜고딕L" panose="02020600000000000000" pitchFamily="18" charset="-127"/>
          <a:cs typeface="+mn-cs"/>
        </a:defRPr>
      </a:lvl1pPr>
      <a:lvl2pPr marL="685800" indent="-228600" algn="l" defTabSz="914400" rtl="0" eaLnBrk="1" latinLnBrk="1" hangingPunct="1">
        <a:lnSpc>
          <a:spcPct val="100000"/>
        </a:lnSpc>
        <a:spcBef>
          <a:spcPts val="600"/>
        </a:spcBef>
        <a:buClr>
          <a:srgbClr val="00B050"/>
        </a:buClr>
        <a:buFont typeface="Arial" panose="020B0604020202020204" pitchFamily="34" charset="0"/>
        <a:buChar char="•"/>
        <a:defRPr sz="2400" kern="1200">
          <a:solidFill>
            <a:schemeClr val="tx1"/>
          </a:solidFill>
          <a:latin typeface="a펜고딕L" panose="02020600000000000000" pitchFamily="18" charset="-127"/>
          <a:ea typeface="a펜고딕L" panose="02020600000000000000" pitchFamily="18" charset="-127"/>
          <a:cs typeface="+mn-cs"/>
        </a:defRPr>
      </a:lvl2pPr>
      <a:lvl3pPr marL="1143000" indent="-228600" algn="l" defTabSz="914400" rtl="0" eaLnBrk="1" latinLnBrk="1" hangingPunct="1">
        <a:lnSpc>
          <a:spcPct val="100000"/>
        </a:lnSpc>
        <a:spcBef>
          <a:spcPts val="600"/>
        </a:spcBef>
        <a:buClr>
          <a:srgbClr val="00B0F0"/>
        </a:buClr>
        <a:buFont typeface="Arial" panose="020B0604020202020204" pitchFamily="34" charset="0"/>
        <a:buChar char="•"/>
        <a:defRPr sz="2000" kern="1200">
          <a:solidFill>
            <a:schemeClr val="tx1"/>
          </a:solidFill>
          <a:latin typeface="a펜고딕L" panose="02020600000000000000" pitchFamily="18" charset="-127"/>
          <a:ea typeface="a펜고딕L" panose="02020600000000000000" pitchFamily="18" charset="-127"/>
          <a:cs typeface="+mn-cs"/>
        </a:defRPr>
      </a:lvl3pPr>
      <a:lvl4pPr marL="1600200" indent="-228600" algn="l" defTabSz="914400" rtl="0" eaLnBrk="1" latinLnBrk="1" hangingPunct="1">
        <a:lnSpc>
          <a:spcPct val="100000"/>
        </a:lnSpc>
        <a:spcBef>
          <a:spcPts val="600"/>
        </a:spcBef>
        <a:buClr>
          <a:srgbClr val="7030A0"/>
        </a:buClr>
        <a:buFont typeface="Arial" panose="020B0604020202020204" pitchFamily="34" charset="0"/>
        <a:buChar char="•"/>
        <a:defRPr sz="1800" kern="1200">
          <a:solidFill>
            <a:schemeClr val="tx1"/>
          </a:solidFill>
          <a:latin typeface="a펜고딕L" panose="02020600000000000000" pitchFamily="18" charset="-127"/>
          <a:ea typeface="a펜고딕L" panose="02020600000000000000" pitchFamily="18" charset="-127"/>
          <a:cs typeface="+mn-cs"/>
        </a:defRPr>
      </a:lvl4pPr>
      <a:lvl5pPr marL="2057400" indent="-228600" algn="l" defTabSz="914400" rtl="0" eaLnBrk="1" latinLnBrk="1" hangingPunct="1">
        <a:lnSpc>
          <a:spcPct val="100000"/>
        </a:lnSpc>
        <a:spcBef>
          <a:spcPts val="600"/>
        </a:spcBef>
        <a:buClr>
          <a:srgbClr val="FFFF00"/>
        </a:buClr>
        <a:buFont typeface="Arial" panose="020B0604020202020204" pitchFamily="34" charset="0"/>
        <a:buChar char="•"/>
        <a:defRPr sz="1800" kern="1200">
          <a:solidFill>
            <a:schemeClr val="tx1"/>
          </a:solidFill>
          <a:latin typeface="a펜고딕L" panose="02020600000000000000" pitchFamily="18" charset="-127"/>
          <a:ea typeface="a펜고딕L" panose="02020600000000000000" pitchFamily="18" charset="-127"/>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audio" Target="../media/media1.m4a"/><Relationship Id="rId2" Type="http://schemas.microsoft.com/office/2007/relationships/media" Target="../media/media1.m4a"/><Relationship Id="rId1" Type="http://schemas.openxmlformats.org/officeDocument/2006/relationships/tags" Target="../tags/tag1.xml"/><Relationship Id="rId6" Type="http://schemas.openxmlformats.org/officeDocument/2006/relationships/image" Target="../media/image1.png"/><Relationship Id="rId5" Type="http://schemas.openxmlformats.org/officeDocument/2006/relationships/notesSlide" Target="../notesSlides/notesSlide1.xml"/><Relationship Id="rId4"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audio" Target="../media/media2.m4a"/><Relationship Id="rId2" Type="http://schemas.microsoft.com/office/2007/relationships/media" Target="../media/media2.m4a"/><Relationship Id="rId1" Type="http://schemas.openxmlformats.org/officeDocument/2006/relationships/tags" Target="../tags/tag2.xml"/><Relationship Id="rId6" Type="http://schemas.openxmlformats.org/officeDocument/2006/relationships/image" Target="../media/image1.png"/><Relationship Id="rId5" Type="http://schemas.openxmlformats.org/officeDocument/2006/relationships/notesSlide" Target="../notesSlides/notesSlide2.xml"/><Relationship Id="rId4"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docs.bokeh.org/en/latest/"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2.png"/><Relationship Id="rId3" Type="http://schemas.openxmlformats.org/officeDocument/2006/relationships/audio" Target="../media/media3.m4a"/><Relationship Id="rId7" Type="http://schemas.openxmlformats.org/officeDocument/2006/relationships/image" Target="../media/image7.png"/><Relationship Id="rId12" Type="http://schemas.openxmlformats.org/officeDocument/2006/relationships/image" Target="../media/image11.png"/><Relationship Id="rId2" Type="http://schemas.microsoft.com/office/2007/relationships/media" Target="../media/media3.m4a"/><Relationship Id="rId1" Type="http://schemas.openxmlformats.org/officeDocument/2006/relationships/tags" Target="../tags/tag3.xml"/><Relationship Id="rId6" Type="http://schemas.openxmlformats.org/officeDocument/2006/relationships/hyperlink" Target="http://cyber.inu.ac.kr/" TargetMode="External"/><Relationship Id="rId11" Type="http://schemas.openxmlformats.org/officeDocument/2006/relationships/image" Target="../media/image10.png"/><Relationship Id="rId5" Type="http://schemas.openxmlformats.org/officeDocument/2006/relationships/notesSlide" Target="../notesSlides/notesSlide3.xml"/><Relationship Id="rId10" Type="http://schemas.openxmlformats.org/officeDocument/2006/relationships/image" Target="../media/image9.png"/><Relationship Id="rId4" Type="http://schemas.openxmlformats.org/officeDocument/2006/relationships/slideLayout" Target="../slideLayouts/slideLayout2.xml"/><Relationship Id="rId9"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a:xfrm>
            <a:off x="1362635" y="665163"/>
            <a:ext cx="9144000" cy="2387600"/>
          </a:xfrm>
        </p:spPr>
        <p:txBody>
          <a:bodyPr>
            <a:normAutofit fontScale="90000"/>
          </a:bodyPr>
          <a:lstStyle/>
          <a:p>
            <a:r>
              <a:rPr lang="en-US" altLang="ko-KR" dirty="0"/>
              <a:t>Lab3. matplotlib </a:t>
            </a:r>
            <a:r>
              <a:rPr lang="ko-KR" altLang="en-US" sz="5300" dirty="0"/>
              <a:t>데이터 시각화</a:t>
            </a:r>
            <a:br>
              <a:rPr lang="en-US" altLang="ko-KR" dirty="0"/>
            </a:br>
            <a:r>
              <a:rPr lang="en-US" altLang="ko-KR" dirty="0">
                <a:solidFill>
                  <a:schemeClr val="accent6">
                    <a:lumMod val="50000"/>
                  </a:schemeClr>
                </a:solidFill>
              </a:rPr>
              <a:t>Visualizing Data</a:t>
            </a:r>
            <a:endParaRPr lang="ko-KR" altLang="en-US" dirty="0">
              <a:solidFill>
                <a:schemeClr val="accent6">
                  <a:lumMod val="50000"/>
                </a:schemeClr>
              </a:solidFill>
            </a:endParaRPr>
          </a:p>
        </p:txBody>
      </p:sp>
      <p:sp>
        <p:nvSpPr>
          <p:cNvPr id="3" name="부제목 2"/>
          <p:cNvSpPr>
            <a:spLocks noGrp="1"/>
          </p:cNvSpPr>
          <p:nvPr>
            <p:ph type="subTitle" idx="1"/>
          </p:nvPr>
        </p:nvSpPr>
        <p:spPr>
          <a:xfrm>
            <a:off x="3935391" y="3602038"/>
            <a:ext cx="2152257" cy="1655762"/>
          </a:xfrm>
        </p:spPr>
        <p:txBody>
          <a:bodyPr>
            <a:normAutofit fontScale="85000" lnSpcReduction="20000"/>
          </a:bodyPr>
          <a:lstStyle/>
          <a:p>
            <a:pPr marL="457200" indent="-457200" algn="l">
              <a:buFont typeface="+mj-lt"/>
              <a:buAutoNum type="arabicPeriod"/>
            </a:pPr>
            <a:r>
              <a:rPr lang="ko-KR" altLang="en-US" dirty="0"/>
              <a:t>간단한</a:t>
            </a:r>
            <a:r>
              <a:rPr lang="en-US" altLang="ko-KR" dirty="0"/>
              <a:t> </a:t>
            </a:r>
            <a:r>
              <a:rPr lang="ko-KR" altLang="en-US" dirty="0"/>
              <a:t>그래프 </a:t>
            </a:r>
            <a:endParaRPr lang="en-US" altLang="ko-KR" dirty="0"/>
          </a:p>
          <a:p>
            <a:pPr marL="457200" indent="-457200" algn="l">
              <a:buFont typeface="+mj-lt"/>
              <a:buAutoNum type="arabicPeriod"/>
            </a:pPr>
            <a:r>
              <a:rPr lang="ko-KR" altLang="en-US" dirty="0"/>
              <a:t>막대 그래프 </a:t>
            </a:r>
            <a:endParaRPr lang="en-US" altLang="ko-KR" dirty="0"/>
          </a:p>
          <a:p>
            <a:pPr marL="457200" indent="-457200" algn="l">
              <a:buFont typeface="+mj-lt"/>
              <a:buAutoNum type="arabicPeriod"/>
            </a:pPr>
            <a:r>
              <a:rPr lang="ko-KR" altLang="en-US" dirty="0"/>
              <a:t>히스토그램 </a:t>
            </a:r>
            <a:endParaRPr lang="en-US" altLang="ko-KR" dirty="0"/>
          </a:p>
          <a:p>
            <a:pPr marL="457200" indent="-457200" algn="l">
              <a:buFont typeface="+mj-lt"/>
              <a:buAutoNum type="arabicPeriod"/>
            </a:pPr>
            <a:r>
              <a:rPr lang="ko-KR" altLang="en-US" dirty="0"/>
              <a:t>선 그래프</a:t>
            </a:r>
            <a:endParaRPr lang="en-US" altLang="ko-KR" dirty="0"/>
          </a:p>
          <a:p>
            <a:pPr marL="457200" indent="-457200" algn="l">
              <a:buFont typeface="+mj-lt"/>
              <a:buAutoNum type="arabicPeriod"/>
            </a:pPr>
            <a:r>
              <a:rPr lang="ko-KR" altLang="en-US" dirty="0" err="1"/>
              <a:t>산점도</a:t>
            </a:r>
            <a:endParaRPr lang="en-US" altLang="ko-KR" dirty="0"/>
          </a:p>
          <a:p>
            <a:pPr algn="r"/>
            <a:endParaRPr lang="en-US" altLang="ko-KR" dirty="0"/>
          </a:p>
          <a:p>
            <a:pPr algn="r"/>
            <a:endParaRPr lang="en-US" altLang="ko-KR" dirty="0"/>
          </a:p>
          <a:p>
            <a:pPr algn="r"/>
            <a:endParaRPr lang="en-US" altLang="ko-KR" dirty="0"/>
          </a:p>
        </p:txBody>
      </p:sp>
      <p:sp>
        <p:nvSpPr>
          <p:cNvPr id="4" name="슬라이드 번호 개체 틀 3"/>
          <p:cNvSpPr>
            <a:spLocks noGrp="1"/>
          </p:cNvSpPr>
          <p:nvPr>
            <p:ph type="sldNum" sz="quarter" idx="12"/>
          </p:nvPr>
        </p:nvSpPr>
        <p:spPr/>
        <p:txBody>
          <a:bodyPr/>
          <a:lstStyle/>
          <a:p>
            <a:pPr marL="0" indent="0">
              <a:buNone/>
            </a:pPr>
            <a:fld id="{3106C740-F6C6-4638-A784-0AEBA7F1170C}" type="slidenum">
              <a:rPr lang="ko-KR" altLang="en-US" smtClean="0"/>
              <a:pPr marL="0" indent="0">
                <a:buNone/>
              </a:pPr>
              <a:t>1</a:t>
            </a:fld>
            <a:endParaRPr lang="ko-KR" altLang="en-US" dirty="0"/>
          </a:p>
        </p:txBody>
      </p:sp>
      <p:sp>
        <p:nvSpPr>
          <p:cNvPr id="6" name="부제목 2"/>
          <p:cNvSpPr txBox="1">
            <a:spLocks/>
          </p:cNvSpPr>
          <p:nvPr/>
        </p:nvSpPr>
        <p:spPr>
          <a:xfrm>
            <a:off x="6571293" y="3602038"/>
            <a:ext cx="3283907" cy="1655762"/>
          </a:xfrm>
          <a:prstGeom prst="rect">
            <a:avLst/>
          </a:prstGeom>
        </p:spPr>
        <p:txBody>
          <a:bodyPr vert="horz" lIns="91440" tIns="45720" rIns="91440" bIns="45720" rtlCol="0">
            <a:normAutofit fontScale="85000" lnSpcReduction="20000"/>
          </a:bodyPr>
          <a:lstStyle>
            <a:lvl1pPr marL="0" indent="0" algn="ctr" defTabSz="914400" rtl="0" eaLnBrk="1" latinLnBrk="1" hangingPunct="1">
              <a:lnSpc>
                <a:spcPct val="100000"/>
              </a:lnSpc>
              <a:spcBef>
                <a:spcPts val="600"/>
              </a:spcBef>
              <a:buClr>
                <a:srgbClr val="C00000"/>
              </a:buClr>
              <a:buFont typeface="+mj-lt"/>
              <a:buNone/>
              <a:defRPr sz="2400" kern="1200">
                <a:solidFill>
                  <a:schemeClr val="tx1"/>
                </a:solidFill>
                <a:latin typeface="a펜고딕L" panose="02020600000000000000" pitchFamily="18" charset="-127"/>
                <a:ea typeface="a펜고딕L" panose="02020600000000000000" pitchFamily="18" charset="-127"/>
                <a:cs typeface="+mn-cs"/>
              </a:defRPr>
            </a:lvl1pPr>
            <a:lvl2pPr marL="457200" indent="0" algn="ctr" defTabSz="914400" rtl="0" eaLnBrk="1" latinLnBrk="1" hangingPunct="1">
              <a:lnSpc>
                <a:spcPct val="100000"/>
              </a:lnSpc>
              <a:spcBef>
                <a:spcPts val="600"/>
              </a:spcBef>
              <a:buClr>
                <a:srgbClr val="00B050"/>
              </a:buClr>
              <a:buFont typeface="Arial" panose="020B0604020202020204" pitchFamily="34" charset="0"/>
              <a:buNone/>
              <a:defRPr sz="2000" kern="1200">
                <a:solidFill>
                  <a:schemeClr val="tx1"/>
                </a:solidFill>
                <a:latin typeface="a펜고딕L" panose="02020600000000000000" pitchFamily="18" charset="-127"/>
                <a:ea typeface="a펜고딕L" panose="02020600000000000000" pitchFamily="18" charset="-127"/>
                <a:cs typeface="+mn-cs"/>
              </a:defRPr>
            </a:lvl2pPr>
            <a:lvl3pPr marL="914400" indent="0" algn="ctr" defTabSz="914400" rtl="0" eaLnBrk="1" latinLnBrk="1" hangingPunct="1">
              <a:lnSpc>
                <a:spcPct val="100000"/>
              </a:lnSpc>
              <a:spcBef>
                <a:spcPts val="600"/>
              </a:spcBef>
              <a:buClr>
                <a:srgbClr val="00B0F0"/>
              </a:buClr>
              <a:buFont typeface="Arial" panose="020B0604020202020204" pitchFamily="34" charset="0"/>
              <a:buNone/>
              <a:defRPr sz="1800" kern="1200">
                <a:solidFill>
                  <a:schemeClr val="tx1"/>
                </a:solidFill>
                <a:latin typeface="a펜고딕L" panose="02020600000000000000" pitchFamily="18" charset="-127"/>
                <a:ea typeface="a펜고딕L" panose="02020600000000000000" pitchFamily="18" charset="-127"/>
                <a:cs typeface="+mn-cs"/>
              </a:defRPr>
            </a:lvl3pPr>
            <a:lvl4pPr marL="1371600" indent="0" algn="ctr" defTabSz="914400" rtl="0" eaLnBrk="1" latinLnBrk="1" hangingPunct="1">
              <a:lnSpc>
                <a:spcPct val="100000"/>
              </a:lnSpc>
              <a:spcBef>
                <a:spcPts val="600"/>
              </a:spcBef>
              <a:buClr>
                <a:srgbClr val="7030A0"/>
              </a:buClr>
              <a:buFont typeface="Arial" panose="020B0604020202020204" pitchFamily="34" charset="0"/>
              <a:buNone/>
              <a:defRPr sz="1600" kern="1200">
                <a:solidFill>
                  <a:schemeClr val="tx1"/>
                </a:solidFill>
                <a:latin typeface="a펜고딕L" panose="02020600000000000000" pitchFamily="18" charset="-127"/>
                <a:ea typeface="a펜고딕L" panose="02020600000000000000" pitchFamily="18" charset="-127"/>
                <a:cs typeface="+mn-cs"/>
              </a:defRPr>
            </a:lvl4pPr>
            <a:lvl5pPr marL="1828800" indent="0" algn="ctr" defTabSz="914400" rtl="0" eaLnBrk="1" latinLnBrk="1" hangingPunct="1">
              <a:lnSpc>
                <a:spcPct val="100000"/>
              </a:lnSpc>
              <a:spcBef>
                <a:spcPts val="600"/>
              </a:spcBef>
              <a:buClr>
                <a:srgbClr val="FFFF00"/>
              </a:buClr>
              <a:buFont typeface="Arial" panose="020B0604020202020204" pitchFamily="34" charset="0"/>
              <a:buNone/>
              <a:defRPr sz="1600" kern="1200">
                <a:solidFill>
                  <a:schemeClr val="tx1"/>
                </a:solidFill>
                <a:latin typeface="a펜고딕L" panose="02020600000000000000" pitchFamily="18" charset="-127"/>
                <a:ea typeface="a펜고딕L" panose="02020600000000000000" pitchFamily="18" charset="-127"/>
                <a:cs typeface="+mn-cs"/>
              </a:defRPr>
            </a:lvl5pPr>
            <a:lvl6pPr marL="22860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altLang="ko-KR" dirty="0">
                <a:solidFill>
                  <a:schemeClr val="accent6">
                    <a:lumMod val="50000"/>
                  </a:schemeClr>
                </a:solidFill>
              </a:rPr>
              <a:t>Simple Graph</a:t>
            </a:r>
          </a:p>
          <a:p>
            <a:pPr algn="l"/>
            <a:r>
              <a:rPr lang="en-US" altLang="ko-KR" dirty="0">
                <a:solidFill>
                  <a:schemeClr val="accent6">
                    <a:lumMod val="50000"/>
                  </a:schemeClr>
                </a:solidFill>
              </a:rPr>
              <a:t>Bar</a:t>
            </a:r>
            <a:r>
              <a:rPr lang="ko-KR" altLang="en-US" dirty="0">
                <a:solidFill>
                  <a:schemeClr val="accent6">
                    <a:lumMod val="50000"/>
                  </a:schemeClr>
                </a:solidFill>
              </a:rPr>
              <a:t> </a:t>
            </a:r>
            <a:r>
              <a:rPr lang="en-US" altLang="ko-KR" dirty="0">
                <a:solidFill>
                  <a:schemeClr val="accent6">
                    <a:lumMod val="50000"/>
                  </a:schemeClr>
                </a:solidFill>
              </a:rPr>
              <a:t>Chart</a:t>
            </a:r>
          </a:p>
          <a:p>
            <a:pPr algn="l"/>
            <a:r>
              <a:rPr lang="en-US" altLang="ko-KR" dirty="0">
                <a:solidFill>
                  <a:schemeClr val="accent6">
                    <a:lumMod val="50000"/>
                  </a:schemeClr>
                </a:solidFill>
              </a:rPr>
              <a:t>Histogram</a:t>
            </a:r>
          </a:p>
          <a:p>
            <a:pPr algn="l"/>
            <a:r>
              <a:rPr lang="en-US" altLang="ko-KR" dirty="0">
                <a:solidFill>
                  <a:schemeClr val="accent6">
                    <a:lumMod val="50000"/>
                  </a:schemeClr>
                </a:solidFill>
              </a:rPr>
              <a:t>Line Chart</a:t>
            </a:r>
          </a:p>
          <a:p>
            <a:pPr algn="l"/>
            <a:r>
              <a:rPr lang="en-US" altLang="ko-KR" dirty="0">
                <a:solidFill>
                  <a:schemeClr val="accent6">
                    <a:lumMod val="50000"/>
                  </a:schemeClr>
                </a:solidFill>
              </a:rPr>
              <a:t>Scatterplot</a:t>
            </a:r>
          </a:p>
          <a:p>
            <a:pPr algn="l"/>
            <a:endParaRPr lang="en-US" altLang="ko-KR" dirty="0">
              <a:solidFill>
                <a:schemeClr val="accent6">
                  <a:lumMod val="50000"/>
                </a:schemeClr>
              </a:solidFill>
            </a:endParaRPr>
          </a:p>
          <a:p>
            <a:pPr algn="l"/>
            <a:endParaRPr lang="en-US" altLang="ko-KR" dirty="0">
              <a:solidFill>
                <a:schemeClr val="accent6">
                  <a:lumMod val="50000"/>
                </a:schemeClr>
              </a:solidFill>
            </a:endParaRPr>
          </a:p>
          <a:p>
            <a:pPr algn="l"/>
            <a:endParaRPr lang="en-US" altLang="ko-KR" dirty="0">
              <a:solidFill>
                <a:schemeClr val="accent6">
                  <a:lumMod val="50000"/>
                </a:schemeClr>
              </a:solidFill>
            </a:endParaRPr>
          </a:p>
          <a:p>
            <a:pPr algn="l"/>
            <a:endParaRPr lang="en-US" altLang="ko-KR" dirty="0">
              <a:solidFill>
                <a:schemeClr val="accent6">
                  <a:lumMod val="50000"/>
                </a:schemeClr>
              </a:solidFill>
            </a:endParaRPr>
          </a:p>
        </p:txBody>
      </p:sp>
      <p:pic>
        <p:nvPicPr>
          <p:cNvPr id="17" name="오디오 16">
            <a:hlinkClick r:id="" action="ppaction://media"/>
          </p:cNvPr>
          <p:cNvPicPr>
            <a:picLocks noChangeAspect="1"/>
          </p:cNvPicPr>
          <p:nvPr>
            <a:audioFile r:link="rId3"/>
            <p:extLst>
              <p:ext uri="{DAA4B4D4-6D71-4841-9C94-3DE7FCFB9230}">
                <p14:media xmlns:p14="http://schemas.microsoft.com/office/powerpoint/2010/main" r:embed="rId2"/>
              </p:ext>
            </p:extLst>
          </p:nvPr>
        </p:nvPicPr>
        <p:blipFill>
          <a:blip r:embed="rId6"/>
          <a:stretch>
            <a:fillRect/>
          </a:stretch>
        </p:blipFill>
        <p:spPr>
          <a:xfrm>
            <a:off x="11366500" y="6032500"/>
            <a:ext cx="609600" cy="609600"/>
          </a:xfrm>
          <a:prstGeom prst="rect">
            <a:avLst/>
          </a:prstGeom>
        </p:spPr>
      </p:pic>
    </p:spTree>
    <p:custDataLst>
      <p:tags r:id="rId1"/>
    </p:custDataLst>
    <p:extLst>
      <p:ext uri="{BB962C8B-B14F-4D97-AF65-F5344CB8AC3E}">
        <p14:creationId xmlns:p14="http://schemas.microsoft.com/office/powerpoint/2010/main" val="2893331221"/>
      </p:ext>
    </p:extLst>
  </p:cSld>
  <p:clrMapOvr>
    <a:masterClrMapping/>
  </p:clrMapOvr>
  <mc:AlternateContent xmlns:mc="http://schemas.openxmlformats.org/markup-compatibility/2006" xmlns:p14="http://schemas.microsoft.com/office/powerpoint/2010/main">
    <mc:Choice Requires="p14">
      <p:transition spd="slow" p14:dur="2000" advTm="34854"/>
    </mc:Choice>
    <mc:Fallback xmlns="">
      <p:transition spd="slow" advTm="34854"/>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17"/>
                                        </p:tgtEl>
                                      </p:cBhvr>
                                    </p:cmd>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iterate type="lt">
                                    <p:tmAbs val="100"/>
                                  </p:iterate>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35" fill="hold" display="0">
                  <p:stCondLst>
                    <p:cond delay="indefinite"/>
                  </p:stCondLst>
                  <p:endCondLst>
                    <p:cond evt="onStopAudio" delay="0">
                      <p:tgtEl>
                        <p:sldTgt/>
                      </p:tgtEl>
                    </p:cond>
                  </p:endCondLst>
                </p:cTn>
                <p:tgtEl>
                  <p:spTgt spid="17"/>
                </p:tgtEl>
              </p:cMediaNode>
            </p:audio>
          </p:childTnLst>
        </p:cTn>
      </p:par>
    </p:tnLst>
    <p:bldLst>
      <p:bldP spid="2" grpId="0"/>
      <p:bldP spid="3" grpId="0" uiExpand="1" build="p"/>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dirty="0" err="1"/>
              <a:t>matplolib</a:t>
            </a:r>
            <a:endParaRPr lang="ko-KR" altLang="en-US" dirty="0">
              <a:solidFill>
                <a:schemeClr val="bg1">
                  <a:lumMod val="50000"/>
                </a:schemeClr>
              </a:solidFill>
            </a:endParaRPr>
          </a:p>
        </p:txBody>
      </p:sp>
      <p:sp>
        <p:nvSpPr>
          <p:cNvPr id="3" name="내용 개체 틀 2"/>
          <p:cNvSpPr>
            <a:spLocks noGrp="1"/>
          </p:cNvSpPr>
          <p:nvPr>
            <p:ph idx="1"/>
          </p:nvPr>
        </p:nvSpPr>
        <p:spPr>
          <a:xfrm>
            <a:off x="838199" y="1398892"/>
            <a:ext cx="11120719" cy="5322583"/>
          </a:xfrm>
        </p:spPr>
        <p:txBody>
          <a:bodyPr>
            <a:noAutofit/>
          </a:bodyPr>
          <a:lstStyle/>
          <a:p>
            <a:pPr>
              <a:spcBef>
                <a:spcPts val="0"/>
              </a:spcBef>
            </a:pPr>
            <a:r>
              <a:rPr lang="ko-KR" altLang="en-US" sz="1800" dirty="0"/>
              <a:t>데이터과학자가</a:t>
            </a:r>
            <a:r>
              <a:rPr lang="en-US" altLang="ko-KR" sz="1800" dirty="0"/>
              <a:t> </a:t>
            </a:r>
            <a:r>
              <a:rPr lang="ko-KR" altLang="en-US" sz="1800" dirty="0"/>
              <a:t>갖춰야 할 기본 기술 중 하나가 데이터 시각화 입니다</a:t>
            </a:r>
            <a:r>
              <a:rPr lang="en-US" altLang="ko-KR" sz="1800" dirty="0"/>
              <a:t>. </a:t>
            </a:r>
          </a:p>
          <a:p>
            <a:pPr>
              <a:spcBef>
                <a:spcPts val="0"/>
              </a:spcBef>
            </a:pPr>
            <a:r>
              <a:rPr lang="ko-KR" altLang="en-US" sz="1800" dirty="0"/>
              <a:t>좋은 시각화를 만드는 것은 상당히 어렵습니다</a:t>
            </a:r>
            <a:endParaRPr lang="en-US" altLang="ko-KR" sz="1800" dirty="0"/>
          </a:p>
          <a:p>
            <a:pPr marL="0" indent="0">
              <a:spcBef>
                <a:spcPts val="0"/>
              </a:spcBef>
              <a:buNone/>
            </a:pPr>
            <a:r>
              <a:rPr lang="en-US" altLang="ko-KR" sz="1800" dirty="0">
                <a:solidFill>
                  <a:schemeClr val="bg1">
                    <a:lumMod val="50000"/>
                  </a:schemeClr>
                </a:solidFill>
              </a:rPr>
              <a:t>   A fundamental part of the data scientist’s toolkit is data visualization. </a:t>
            </a:r>
          </a:p>
          <a:p>
            <a:pPr marL="0" indent="0">
              <a:spcBef>
                <a:spcPts val="0"/>
              </a:spcBef>
              <a:buNone/>
            </a:pPr>
            <a:r>
              <a:rPr lang="en-US" altLang="ko-KR" sz="1800" dirty="0">
                <a:solidFill>
                  <a:schemeClr val="bg1">
                    <a:lumMod val="50000"/>
                  </a:schemeClr>
                </a:solidFill>
              </a:rPr>
              <a:t>   Although it is very easy to create visualizations, it’s much harder to produce good ones.</a:t>
            </a:r>
          </a:p>
          <a:p>
            <a:pPr>
              <a:spcBef>
                <a:spcPts val="0"/>
              </a:spcBef>
            </a:pPr>
            <a:endParaRPr lang="en-US" altLang="ko-KR" sz="1800" dirty="0"/>
          </a:p>
          <a:p>
            <a:pPr>
              <a:spcBef>
                <a:spcPts val="0"/>
              </a:spcBef>
            </a:pPr>
            <a:r>
              <a:rPr lang="en-US" altLang="ko-KR" sz="1800" dirty="0" err="1"/>
              <a:t>matplotlib.pyplot</a:t>
            </a:r>
            <a:r>
              <a:rPr lang="en-US" altLang="ko-KR" sz="1800" dirty="0"/>
              <a:t> </a:t>
            </a:r>
            <a:r>
              <a:rPr lang="ko-KR" altLang="en-US" sz="1800" dirty="0"/>
              <a:t>모듈을 </a:t>
            </a:r>
            <a:r>
              <a:rPr lang="ko-KR" altLang="en-US" sz="1800" dirty="0" err="1"/>
              <a:t>임포트</a:t>
            </a:r>
            <a:r>
              <a:rPr lang="ko-KR" altLang="en-US" sz="1800" dirty="0"/>
              <a:t> 해야 합니다</a:t>
            </a:r>
            <a:endParaRPr lang="en-US" altLang="ko-KR" sz="1800" dirty="0"/>
          </a:p>
          <a:p>
            <a:pPr marL="0" indent="0">
              <a:spcBef>
                <a:spcPts val="0"/>
              </a:spcBef>
              <a:buNone/>
            </a:pPr>
            <a:r>
              <a:rPr lang="en-US" altLang="ko-KR" sz="1800" dirty="0">
                <a:solidFill>
                  <a:schemeClr val="bg1">
                    <a:lumMod val="50000"/>
                  </a:schemeClr>
                </a:solidFill>
              </a:rPr>
              <a:t>   The </a:t>
            </a:r>
            <a:r>
              <a:rPr lang="en-US" altLang="ko-KR" sz="1800" dirty="0" err="1">
                <a:solidFill>
                  <a:schemeClr val="bg1">
                    <a:lumMod val="50000"/>
                  </a:schemeClr>
                </a:solidFill>
              </a:rPr>
              <a:t>matplotlib.pyplot</a:t>
            </a:r>
            <a:r>
              <a:rPr lang="en-US" altLang="ko-KR" sz="1800" dirty="0">
                <a:solidFill>
                  <a:schemeClr val="bg1">
                    <a:lumMod val="50000"/>
                  </a:schemeClr>
                </a:solidFill>
              </a:rPr>
              <a:t> module must be imported</a:t>
            </a:r>
          </a:p>
          <a:p>
            <a:pPr lvl="1">
              <a:spcBef>
                <a:spcPts val="0"/>
              </a:spcBef>
            </a:pPr>
            <a:r>
              <a:rPr lang="en-US" altLang="ko-KR" sz="1800" dirty="0"/>
              <a:t>from </a:t>
            </a:r>
            <a:r>
              <a:rPr lang="en-US" altLang="ko-KR" sz="1800" dirty="0" err="1"/>
              <a:t>matplotlib</a:t>
            </a:r>
            <a:r>
              <a:rPr lang="en-US" altLang="ko-KR" sz="1800" dirty="0"/>
              <a:t> import </a:t>
            </a:r>
            <a:r>
              <a:rPr lang="en-US" altLang="ko-KR" sz="1800" dirty="0" err="1"/>
              <a:t>pyplot</a:t>
            </a:r>
            <a:r>
              <a:rPr lang="en-US" altLang="ko-KR" sz="1800" dirty="0"/>
              <a:t> as </a:t>
            </a:r>
            <a:r>
              <a:rPr lang="en-US" altLang="ko-KR" sz="1800" dirty="0" err="1"/>
              <a:t>plt</a:t>
            </a:r>
            <a:endParaRPr lang="en-US" altLang="ko-KR" sz="1800" dirty="0"/>
          </a:p>
          <a:p>
            <a:pPr lvl="1">
              <a:spcBef>
                <a:spcPts val="0"/>
              </a:spcBef>
            </a:pPr>
            <a:endParaRPr lang="en-US" altLang="ko-KR" sz="1800" dirty="0"/>
          </a:p>
          <a:p>
            <a:pPr>
              <a:spcBef>
                <a:spcPts val="0"/>
              </a:spcBef>
            </a:pPr>
            <a:r>
              <a:rPr lang="en-US" altLang="ko-KR" sz="1800" dirty="0" err="1"/>
              <a:t>matplotlib.pyplot</a:t>
            </a:r>
            <a:r>
              <a:rPr lang="en-US" altLang="ko-KR" sz="1800" dirty="0"/>
              <a:t> </a:t>
            </a:r>
            <a:r>
              <a:rPr lang="ko-KR" altLang="en-US" sz="1800" dirty="0"/>
              <a:t>시각화가 완성되면 저장하거나 화면에 띄웁니다</a:t>
            </a:r>
            <a:endParaRPr lang="en-US" altLang="ko-KR" sz="1800" dirty="0"/>
          </a:p>
          <a:p>
            <a:pPr marL="0" indent="0">
              <a:spcBef>
                <a:spcPts val="0"/>
              </a:spcBef>
              <a:buNone/>
            </a:pPr>
            <a:r>
              <a:rPr lang="en-US" altLang="ko-KR" sz="1800" dirty="0">
                <a:solidFill>
                  <a:schemeClr val="bg1">
                    <a:lumMod val="50000"/>
                  </a:schemeClr>
                </a:solidFill>
              </a:rPr>
              <a:t>   When </a:t>
            </a:r>
            <a:r>
              <a:rPr lang="en-US" altLang="ko-KR" sz="1800" dirty="0" err="1">
                <a:solidFill>
                  <a:schemeClr val="bg1">
                    <a:lumMod val="50000"/>
                  </a:schemeClr>
                </a:solidFill>
              </a:rPr>
              <a:t>matplotlib.pyplot</a:t>
            </a:r>
            <a:r>
              <a:rPr lang="en-US" altLang="ko-KR" sz="1800" dirty="0">
                <a:solidFill>
                  <a:schemeClr val="bg1">
                    <a:lumMod val="50000"/>
                  </a:schemeClr>
                </a:solidFill>
              </a:rPr>
              <a:t> visualization is complete, save or display it</a:t>
            </a:r>
          </a:p>
          <a:p>
            <a:pPr lvl="1">
              <a:spcBef>
                <a:spcPts val="0"/>
              </a:spcBef>
            </a:pPr>
            <a:r>
              <a:rPr lang="en-US" altLang="ko-KR" sz="1800" dirty="0" err="1"/>
              <a:t>savefig</a:t>
            </a:r>
            <a:r>
              <a:rPr lang="en-US" altLang="ko-KR" sz="1800" dirty="0"/>
              <a:t>()</a:t>
            </a:r>
          </a:p>
          <a:p>
            <a:pPr lvl="1">
              <a:spcBef>
                <a:spcPts val="0"/>
              </a:spcBef>
            </a:pPr>
            <a:r>
              <a:rPr lang="en-US" altLang="ko-KR" sz="1800" dirty="0"/>
              <a:t>show()</a:t>
            </a:r>
          </a:p>
          <a:p>
            <a:pPr lvl="1">
              <a:spcBef>
                <a:spcPts val="0"/>
              </a:spcBef>
            </a:pPr>
            <a:endParaRPr lang="en-US" altLang="ko-KR" sz="1600" dirty="0"/>
          </a:p>
          <a:p>
            <a:pPr>
              <a:spcBef>
                <a:spcPts val="0"/>
              </a:spcBef>
            </a:pPr>
            <a:r>
              <a:rPr lang="en-US" altLang="ko-KR" sz="1800" dirty="0"/>
              <a:t>(Home Lab3) </a:t>
            </a:r>
            <a:r>
              <a:rPr lang="ko-KR" altLang="en-US" sz="1800" dirty="0"/>
              <a:t>새 </a:t>
            </a:r>
            <a:r>
              <a:rPr lang="en-US" altLang="ko-KR" sz="1800" dirty="0" err="1"/>
              <a:t>IPython</a:t>
            </a:r>
            <a:r>
              <a:rPr lang="en-US" altLang="ko-KR" sz="1800" dirty="0"/>
              <a:t> </a:t>
            </a:r>
            <a:r>
              <a:rPr lang="ko-KR" altLang="en-US" sz="1800" dirty="0"/>
              <a:t>노트북 </a:t>
            </a:r>
            <a:r>
              <a:rPr lang="en-US" altLang="ko-KR" sz="1800" dirty="0"/>
              <a:t>(</a:t>
            </a:r>
            <a:r>
              <a:rPr lang="ko-KR" altLang="en-US" sz="1800" dirty="0"/>
              <a:t>예</a:t>
            </a:r>
            <a:r>
              <a:rPr lang="en-US" altLang="ko-KR" sz="1800" dirty="0"/>
              <a:t>) lab3.ipynb</a:t>
            </a:r>
            <a:r>
              <a:rPr lang="ko-KR" altLang="en-US" sz="1800" dirty="0"/>
              <a:t>을</a:t>
            </a:r>
            <a:r>
              <a:rPr lang="en-US" altLang="ko-KR" sz="1800" dirty="0"/>
              <a:t> </a:t>
            </a:r>
            <a:r>
              <a:rPr lang="ko-KR" altLang="en-US" sz="1800" dirty="0"/>
              <a:t>생성해서 본 </a:t>
            </a:r>
            <a:r>
              <a:rPr lang="en-US" altLang="ko-KR" sz="1800" dirty="0"/>
              <a:t>“</a:t>
            </a:r>
            <a:r>
              <a:rPr lang="ko-KR" altLang="en-US" sz="1800" dirty="0"/>
              <a:t>데이터</a:t>
            </a:r>
            <a:r>
              <a:rPr lang="en-US" altLang="ko-KR" sz="1800" dirty="0"/>
              <a:t> </a:t>
            </a:r>
            <a:r>
              <a:rPr lang="ko-KR" altLang="en-US" sz="1800" dirty="0"/>
              <a:t>시각화</a:t>
            </a:r>
            <a:r>
              <a:rPr lang="en-US" altLang="ko-KR" sz="1800" dirty="0"/>
              <a:t>” </a:t>
            </a:r>
            <a:r>
              <a:rPr lang="ko-KR" altLang="en-US" sz="1800" dirty="0"/>
              <a:t>자료의 코드들을</a:t>
            </a:r>
            <a:r>
              <a:rPr lang="en-US" altLang="ko-KR" sz="1800" dirty="0"/>
              <a:t> </a:t>
            </a:r>
            <a:r>
              <a:rPr lang="ko-KR" altLang="en-US" sz="1800" dirty="0"/>
              <a:t>실행해보세요</a:t>
            </a:r>
            <a:endParaRPr lang="en-US" altLang="ko-KR" sz="1800" dirty="0"/>
          </a:p>
          <a:p>
            <a:pPr marL="0" indent="0">
              <a:spcBef>
                <a:spcPts val="0"/>
              </a:spcBef>
              <a:buNone/>
            </a:pPr>
            <a:r>
              <a:rPr lang="en-US" altLang="ko-KR" sz="1800" dirty="0">
                <a:solidFill>
                  <a:schemeClr val="bg1">
                    <a:lumMod val="50000"/>
                  </a:schemeClr>
                </a:solidFill>
              </a:rPr>
              <a:t>                       Create a new </a:t>
            </a:r>
            <a:r>
              <a:rPr lang="en-US" altLang="ko-KR" sz="1800" dirty="0" err="1">
                <a:solidFill>
                  <a:schemeClr val="bg1">
                    <a:lumMod val="50000"/>
                  </a:schemeClr>
                </a:solidFill>
              </a:rPr>
              <a:t>IPython</a:t>
            </a:r>
            <a:r>
              <a:rPr lang="en-US" altLang="ko-KR" sz="1800" dirty="0">
                <a:solidFill>
                  <a:schemeClr val="bg1">
                    <a:lumMod val="50000"/>
                  </a:schemeClr>
                </a:solidFill>
              </a:rPr>
              <a:t> notebook and run the codes in this document “Visualizing Data”</a:t>
            </a:r>
          </a:p>
          <a:p>
            <a:pPr>
              <a:spcBef>
                <a:spcPts val="0"/>
              </a:spcBef>
            </a:pPr>
            <a:endParaRPr lang="en-US" altLang="ko-KR" sz="1800" dirty="0"/>
          </a:p>
          <a:p>
            <a:pPr>
              <a:spcBef>
                <a:spcPts val="0"/>
              </a:spcBef>
            </a:pPr>
            <a:r>
              <a:rPr lang="en-US" altLang="ko-KR" sz="1800" dirty="0"/>
              <a:t>(</a:t>
            </a:r>
            <a:r>
              <a:rPr lang="ko-KR" altLang="en-US" sz="1800" dirty="0"/>
              <a:t>참고</a:t>
            </a:r>
            <a:r>
              <a:rPr lang="en-US" altLang="ko-KR" sz="1800" dirty="0"/>
              <a:t>) </a:t>
            </a:r>
            <a:r>
              <a:rPr lang="en-US" altLang="ko-KR" sz="1800" dirty="0" err="1"/>
              <a:t>IPython</a:t>
            </a:r>
            <a:r>
              <a:rPr lang="en-US" altLang="ko-KR" sz="1800" dirty="0"/>
              <a:t> built-in magic command %run</a:t>
            </a:r>
          </a:p>
          <a:p>
            <a:pPr lvl="1">
              <a:spcBef>
                <a:spcPts val="0"/>
              </a:spcBef>
            </a:pPr>
            <a:r>
              <a:rPr lang="en-US" altLang="ko-KR" sz="1600" dirty="0"/>
              <a:t>(</a:t>
            </a:r>
            <a:r>
              <a:rPr lang="ko-KR" altLang="en-US" sz="1600" dirty="0"/>
              <a:t>예</a:t>
            </a:r>
            <a:r>
              <a:rPr lang="en-US" altLang="ko-KR" sz="1600" dirty="0"/>
              <a:t>) %run lab3.py</a:t>
            </a:r>
            <a:r>
              <a:rPr lang="ko-KR" altLang="en-US" sz="1600" dirty="0"/>
              <a:t> 은 </a:t>
            </a:r>
            <a:r>
              <a:rPr lang="en-US" altLang="ko-KR" sz="1600" dirty="0"/>
              <a:t>&gt;&gt;&gt; python lab3.py</a:t>
            </a:r>
            <a:r>
              <a:rPr lang="ko-KR" altLang="en-US" sz="1400" dirty="0"/>
              <a:t> 와 동일</a:t>
            </a:r>
            <a:endParaRPr lang="en-US" altLang="ko-KR" sz="1400" dirty="0"/>
          </a:p>
          <a:p>
            <a:pPr>
              <a:spcBef>
                <a:spcPts val="0"/>
              </a:spcBef>
            </a:pPr>
            <a:endParaRPr lang="ko-KR" altLang="en-US" sz="1800" dirty="0"/>
          </a:p>
        </p:txBody>
      </p:sp>
      <p:sp>
        <p:nvSpPr>
          <p:cNvPr id="4" name="슬라이드 번호 개체 틀 3"/>
          <p:cNvSpPr>
            <a:spLocks noGrp="1"/>
          </p:cNvSpPr>
          <p:nvPr>
            <p:ph type="sldNum" sz="quarter" idx="12"/>
          </p:nvPr>
        </p:nvSpPr>
        <p:spPr/>
        <p:txBody>
          <a:bodyPr/>
          <a:lstStyle/>
          <a:p>
            <a:fld id="{F476CAE7-ABBB-4B5E-ACD1-72C2FED42ED1}" type="slidenum">
              <a:rPr lang="ko-KR" altLang="en-US" smtClean="0"/>
              <a:t>2</a:t>
            </a:fld>
            <a:endParaRPr lang="ko-KR" altLang="en-US"/>
          </a:p>
        </p:txBody>
      </p:sp>
      <p:pic>
        <p:nvPicPr>
          <p:cNvPr id="20" name="오디오 19">
            <a:hlinkClick r:id="" action="ppaction://media"/>
          </p:cNvPr>
          <p:cNvPicPr>
            <a:picLocks noChangeAspect="1"/>
          </p:cNvPicPr>
          <p:nvPr>
            <a:audioFile r:link="rId3"/>
            <p:extLst>
              <p:ext uri="{DAA4B4D4-6D71-4841-9C94-3DE7FCFB9230}">
                <p14:media xmlns:p14="http://schemas.microsoft.com/office/powerpoint/2010/main" r:embed="rId2"/>
              </p:ext>
            </p:extLst>
          </p:nvPr>
        </p:nvPicPr>
        <p:blipFill>
          <a:blip r:embed="rId6"/>
          <a:stretch>
            <a:fillRect/>
          </a:stretch>
        </p:blipFill>
        <p:spPr>
          <a:xfrm>
            <a:off x="11366500" y="6032500"/>
            <a:ext cx="609600" cy="609600"/>
          </a:xfrm>
          <a:prstGeom prst="rect">
            <a:avLst/>
          </a:prstGeom>
        </p:spPr>
      </p:pic>
    </p:spTree>
    <p:custDataLst>
      <p:tags r:id="rId1"/>
    </p:custDataLst>
    <p:extLst>
      <p:ext uri="{BB962C8B-B14F-4D97-AF65-F5344CB8AC3E}">
        <p14:creationId xmlns:p14="http://schemas.microsoft.com/office/powerpoint/2010/main" val="1578535471"/>
      </p:ext>
    </p:extLst>
  </p:cSld>
  <p:clrMapOvr>
    <a:masterClrMapping/>
  </p:clrMapOvr>
  <mc:AlternateContent xmlns:mc="http://schemas.openxmlformats.org/markup-compatibility/2006" xmlns:p14="http://schemas.microsoft.com/office/powerpoint/2010/main">
    <mc:Choice Requires="p14">
      <p:transition spd="slow" p14:dur="2000" advTm="83830"/>
    </mc:Choice>
    <mc:Fallback xmlns="">
      <p:transition spd="slow" advTm="8383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0"/>
                                        </p:tgtEl>
                                      </p:cBhvr>
                                    </p:cmd>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4" end="14"/>
                                            </p:txEl>
                                          </p:spTgt>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3">
                                            <p:txEl>
                                              <p:pRg st="17" end="17"/>
                                            </p:txEl>
                                          </p:spTgt>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
                                            <p:txEl>
                                              <p:pRg st="18" end="1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55" fill="hold" display="0">
                  <p:stCondLst>
                    <p:cond delay="indefinite"/>
                  </p:stCondLst>
                  <p:endCondLst>
                    <p:cond evt="onStopAudio" delay="0">
                      <p:tgtEl>
                        <p:sldTgt/>
                      </p:tgtEl>
                    </p:cond>
                  </p:endCondLst>
                </p:cTn>
                <p:tgtEl>
                  <p:spTgt spid="20"/>
                </p:tgtEl>
              </p:cMediaNode>
            </p:audio>
          </p:childTnLst>
        </p:cTn>
      </p:par>
    </p:tnLst>
    <p:bldLst>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pPr>
              <a:buClr>
                <a:srgbClr val="FF0000"/>
              </a:buClr>
            </a:pPr>
            <a:r>
              <a:rPr lang="en-US" altLang="ko-KR" dirty="0">
                <a:solidFill>
                  <a:srgbClr val="FF0000"/>
                </a:solidFill>
              </a:rPr>
              <a:t>1.</a:t>
            </a:r>
            <a:r>
              <a:rPr lang="en-US" altLang="ko-KR" dirty="0"/>
              <a:t> </a:t>
            </a:r>
            <a:r>
              <a:rPr lang="ko-KR" altLang="en-US" dirty="0"/>
              <a:t>간단한 그래프 </a:t>
            </a:r>
            <a:r>
              <a:rPr lang="en-US" altLang="ko-KR" dirty="0">
                <a:solidFill>
                  <a:schemeClr val="accent6">
                    <a:lumMod val="50000"/>
                  </a:schemeClr>
                </a:solidFill>
              </a:rPr>
              <a:t>Simple Graph </a:t>
            </a:r>
            <a:r>
              <a:rPr lang="en-US" altLang="ko-KR" dirty="0"/>
              <a:t>: GDP by Year</a:t>
            </a:r>
            <a:br>
              <a:rPr lang="en-US" altLang="ko-KR" dirty="0"/>
            </a:br>
            <a:endParaRPr lang="ko-KR" altLang="en-US" dirty="0">
              <a:solidFill>
                <a:schemeClr val="accent6">
                  <a:lumMod val="50000"/>
                </a:schemeClr>
              </a:solidFill>
            </a:endParaRPr>
          </a:p>
        </p:txBody>
      </p:sp>
      <p:sp>
        <p:nvSpPr>
          <p:cNvPr id="3" name="내용 개체 틀 2"/>
          <p:cNvSpPr>
            <a:spLocks noGrp="1"/>
          </p:cNvSpPr>
          <p:nvPr>
            <p:ph idx="1"/>
          </p:nvPr>
        </p:nvSpPr>
        <p:spPr>
          <a:xfrm>
            <a:off x="838200" y="1400537"/>
            <a:ext cx="6627471" cy="5457464"/>
          </a:xfrm>
          <a:ln>
            <a:solidFill>
              <a:srgbClr val="00B050"/>
            </a:solidFill>
          </a:ln>
        </p:spPr>
        <p:txBody>
          <a:bodyPr>
            <a:noAutofit/>
          </a:bodyPr>
          <a:lstStyle/>
          <a:p>
            <a:pPr marL="0" indent="0">
              <a:spcBef>
                <a:spcPts val="0"/>
              </a:spcBef>
              <a:buNone/>
            </a:pPr>
            <a:r>
              <a:rPr lang="en-US" altLang="ko-KR" sz="1200" dirty="0"/>
              <a:t>import </a:t>
            </a:r>
            <a:r>
              <a:rPr lang="en-US" altLang="ko-KR" sz="1200" dirty="0" err="1"/>
              <a:t>matplotlib.pyplot</a:t>
            </a:r>
            <a:r>
              <a:rPr lang="en-US" altLang="ko-KR" sz="1200" dirty="0"/>
              <a:t> as </a:t>
            </a:r>
            <a:r>
              <a:rPr lang="en-US" altLang="ko-KR" sz="1200" dirty="0" err="1"/>
              <a:t>plt</a:t>
            </a:r>
            <a:endParaRPr lang="en-US" altLang="ko-KR" sz="1200" dirty="0"/>
          </a:p>
          <a:p>
            <a:pPr marL="0" indent="0">
              <a:spcBef>
                <a:spcPts val="0"/>
              </a:spcBef>
              <a:buNone/>
            </a:pPr>
            <a:r>
              <a:rPr lang="en-US" altLang="ko-KR" sz="1200" dirty="0"/>
              <a:t>%</a:t>
            </a:r>
            <a:r>
              <a:rPr lang="en-US" altLang="ko-KR" sz="1200" dirty="0" err="1"/>
              <a:t>pylab</a:t>
            </a:r>
            <a:r>
              <a:rPr lang="en-US" altLang="ko-KR" sz="1200" dirty="0"/>
              <a:t> inline</a:t>
            </a:r>
          </a:p>
          <a:p>
            <a:pPr marL="0" indent="0">
              <a:spcBef>
                <a:spcPts val="0"/>
              </a:spcBef>
              <a:buNone/>
            </a:pPr>
            <a:endParaRPr lang="en-US" altLang="ko-KR" sz="1200" dirty="0"/>
          </a:p>
          <a:p>
            <a:pPr marL="0" indent="0">
              <a:spcBef>
                <a:spcPts val="0"/>
              </a:spcBef>
              <a:buNone/>
            </a:pPr>
            <a:r>
              <a:rPr lang="en-US" altLang="ko-KR" sz="1200" dirty="0"/>
              <a:t>from collections import Counter</a:t>
            </a:r>
          </a:p>
          <a:p>
            <a:pPr marL="0" indent="0">
              <a:spcBef>
                <a:spcPts val="0"/>
              </a:spcBef>
              <a:buNone/>
            </a:pPr>
            <a:endParaRPr lang="en-US" altLang="ko-KR" sz="1200" dirty="0"/>
          </a:p>
          <a:p>
            <a:pPr marL="0" indent="0">
              <a:spcBef>
                <a:spcPts val="0"/>
              </a:spcBef>
              <a:buNone/>
            </a:pPr>
            <a:r>
              <a:rPr lang="en-US" altLang="ko-KR" sz="1200" dirty="0"/>
              <a:t>import </a:t>
            </a:r>
            <a:r>
              <a:rPr lang="en-US" altLang="ko-KR" sz="1200" dirty="0" err="1"/>
              <a:t>matplotlib</a:t>
            </a:r>
            <a:endParaRPr lang="en-US" altLang="ko-KR" sz="1200" dirty="0"/>
          </a:p>
          <a:p>
            <a:pPr marL="0" indent="0">
              <a:spcBef>
                <a:spcPts val="0"/>
              </a:spcBef>
              <a:buNone/>
            </a:pPr>
            <a:r>
              <a:rPr lang="en-US" altLang="ko-KR" sz="1200" dirty="0" err="1"/>
              <a:t>matplotlib.rc</a:t>
            </a:r>
            <a:r>
              <a:rPr lang="en-US" altLang="ko-KR" sz="1200" dirty="0"/>
              <a:t>('</a:t>
            </a:r>
            <a:r>
              <a:rPr lang="en-US" altLang="ko-KR" sz="1200" dirty="0" err="1"/>
              <a:t>font',family</a:t>
            </a:r>
            <a:r>
              <a:rPr lang="en-US" altLang="ko-KR" sz="1200" dirty="0"/>
              <a:t>='</a:t>
            </a:r>
            <a:r>
              <a:rPr lang="en-US" altLang="ko-KR" sz="1200" dirty="0" err="1"/>
              <a:t>NanumGothic</a:t>
            </a:r>
            <a:r>
              <a:rPr lang="en-US" altLang="ko-KR" sz="1200" dirty="0"/>
              <a:t>') </a:t>
            </a:r>
          </a:p>
          <a:p>
            <a:pPr marL="0" indent="0">
              <a:spcBef>
                <a:spcPts val="0"/>
              </a:spcBef>
              <a:buNone/>
            </a:pPr>
            <a:r>
              <a:rPr lang="en-US" altLang="ko-KR" sz="1200" dirty="0"/>
              <a:t># </a:t>
            </a:r>
            <a:r>
              <a:rPr lang="ko-KR" altLang="en-US" sz="1200" dirty="0"/>
              <a:t>한글 </a:t>
            </a:r>
            <a:r>
              <a:rPr lang="ko-KR" altLang="en-US" sz="1200" dirty="0" err="1"/>
              <a:t>폰트명은</a:t>
            </a:r>
            <a:r>
              <a:rPr lang="ko-KR" altLang="en-US" sz="1200" dirty="0"/>
              <a:t> 시스템에 따라 변경 가능 </a:t>
            </a:r>
            <a:endParaRPr lang="en-US" altLang="ko-KR" sz="1200" dirty="0"/>
          </a:p>
          <a:p>
            <a:pPr marL="0" indent="0">
              <a:spcBef>
                <a:spcPts val="0"/>
              </a:spcBef>
              <a:buNone/>
            </a:pPr>
            <a:r>
              <a:rPr lang="en-US" altLang="ko-KR" sz="1200" dirty="0"/>
              <a:t>""" </a:t>
            </a:r>
            <a:r>
              <a:rPr lang="ko-KR" altLang="en-US" sz="1200" dirty="0"/>
              <a:t>그림 </a:t>
            </a:r>
            <a:r>
              <a:rPr lang="en-US" altLang="ko-KR" sz="1200" dirty="0"/>
              <a:t>3-1. </a:t>
            </a:r>
            <a:r>
              <a:rPr lang="ko-KR" altLang="en-US" sz="1200" dirty="0"/>
              <a:t>간단한 선 그래프 </a:t>
            </a:r>
            <a:r>
              <a:rPr lang="en-US" altLang="ko-KR" sz="1200" dirty="0"/>
              <a:t>"""</a:t>
            </a:r>
          </a:p>
          <a:p>
            <a:pPr marL="0" indent="0">
              <a:spcBef>
                <a:spcPts val="0"/>
              </a:spcBef>
              <a:buNone/>
            </a:pPr>
            <a:endParaRPr lang="en-US" altLang="ko-KR" sz="1200" dirty="0"/>
          </a:p>
          <a:p>
            <a:pPr marL="0" indent="0">
              <a:spcBef>
                <a:spcPts val="0"/>
              </a:spcBef>
              <a:buNone/>
            </a:pPr>
            <a:r>
              <a:rPr lang="en-US" altLang="ko-KR" sz="1200" dirty="0" err="1"/>
              <a:t>def</a:t>
            </a:r>
            <a:r>
              <a:rPr lang="en-US" altLang="ko-KR" sz="1200" dirty="0"/>
              <a:t> </a:t>
            </a:r>
            <a:r>
              <a:rPr lang="en-US" altLang="ko-KR" sz="1200" dirty="0" err="1"/>
              <a:t>make_simple_line_chart</a:t>
            </a:r>
            <a:r>
              <a:rPr lang="en-US" altLang="ko-KR" sz="1200" dirty="0"/>
              <a:t>():</a:t>
            </a:r>
          </a:p>
          <a:p>
            <a:pPr marL="0" indent="0">
              <a:spcBef>
                <a:spcPts val="0"/>
              </a:spcBef>
              <a:buNone/>
            </a:pPr>
            <a:r>
              <a:rPr lang="en-US" altLang="ko-KR" sz="1200" dirty="0"/>
              <a:t>    """ </a:t>
            </a:r>
            <a:r>
              <a:rPr lang="ko-KR" altLang="en-US" sz="1200" dirty="0"/>
              <a:t>그림 </a:t>
            </a:r>
            <a:r>
              <a:rPr lang="en-US" altLang="ko-KR" sz="1200" dirty="0"/>
              <a:t>3-1. </a:t>
            </a:r>
            <a:r>
              <a:rPr lang="ko-KR" altLang="en-US" sz="1200" dirty="0"/>
              <a:t>간단한 선 그래프 </a:t>
            </a:r>
            <a:r>
              <a:rPr lang="en-US" altLang="ko-KR" sz="1200" dirty="0"/>
              <a:t>"""</a:t>
            </a:r>
          </a:p>
          <a:p>
            <a:pPr marL="0" indent="0">
              <a:spcBef>
                <a:spcPts val="0"/>
              </a:spcBef>
              <a:buNone/>
            </a:pPr>
            <a:endParaRPr lang="en-US" altLang="ko-KR" sz="1200" dirty="0"/>
          </a:p>
          <a:p>
            <a:pPr marL="0" indent="0">
              <a:spcBef>
                <a:spcPts val="0"/>
              </a:spcBef>
              <a:buNone/>
            </a:pPr>
            <a:r>
              <a:rPr lang="en-US" altLang="ko-KR" sz="1200" dirty="0"/>
              <a:t>    years = [1950, 1960, 1970, 1980, 1990, 2000, 2010]</a:t>
            </a:r>
          </a:p>
          <a:p>
            <a:pPr marL="0" indent="0">
              <a:spcBef>
                <a:spcPts val="0"/>
              </a:spcBef>
              <a:buNone/>
            </a:pPr>
            <a:r>
              <a:rPr lang="en-US" altLang="ko-KR" sz="1200" dirty="0"/>
              <a:t>    </a:t>
            </a:r>
            <a:r>
              <a:rPr lang="en-US" altLang="ko-KR" sz="1200" dirty="0" err="1"/>
              <a:t>gdp</a:t>
            </a:r>
            <a:r>
              <a:rPr lang="en-US" altLang="ko-KR" sz="1200" dirty="0"/>
              <a:t> = [300.2, 543.3, 1075.9, 2862.5, 5979.6, 10289.7, 14958.3]</a:t>
            </a:r>
          </a:p>
          <a:p>
            <a:pPr marL="0" indent="0">
              <a:spcBef>
                <a:spcPts val="0"/>
              </a:spcBef>
              <a:buNone/>
            </a:pPr>
            <a:endParaRPr lang="en-US" altLang="ko-KR" sz="1200" dirty="0"/>
          </a:p>
          <a:p>
            <a:pPr marL="0" indent="0">
              <a:spcBef>
                <a:spcPts val="0"/>
              </a:spcBef>
              <a:buNone/>
            </a:pPr>
            <a:r>
              <a:rPr lang="en-US" altLang="ko-KR" sz="1200" dirty="0"/>
              <a:t>    # create a line chart, years on x-axis, </a:t>
            </a:r>
            <a:r>
              <a:rPr lang="en-US" altLang="ko-KR" sz="1200" dirty="0" err="1"/>
              <a:t>gdp</a:t>
            </a:r>
            <a:r>
              <a:rPr lang="en-US" altLang="ko-KR" sz="1200" dirty="0"/>
              <a:t> on y-axis</a:t>
            </a:r>
          </a:p>
          <a:p>
            <a:pPr marL="0" indent="0">
              <a:spcBef>
                <a:spcPts val="0"/>
              </a:spcBef>
              <a:buNone/>
            </a:pPr>
            <a:r>
              <a:rPr lang="en-US" altLang="ko-KR" sz="1200" dirty="0"/>
              <a:t>    </a:t>
            </a:r>
            <a:r>
              <a:rPr lang="en-US" altLang="ko-KR" sz="1200" dirty="0" err="1"/>
              <a:t>plt.plot</a:t>
            </a:r>
            <a:r>
              <a:rPr lang="en-US" altLang="ko-KR" sz="1200" dirty="0"/>
              <a:t>(years, </a:t>
            </a:r>
            <a:r>
              <a:rPr lang="en-US" altLang="ko-KR" sz="1200" dirty="0" err="1"/>
              <a:t>gdp</a:t>
            </a:r>
            <a:r>
              <a:rPr lang="en-US" altLang="ko-KR" sz="1200" dirty="0"/>
              <a:t>, color='green', marker='v', </a:t>
            </a:r>
            <a:r>
              <a:rPr lang="en-US" altLang="ko-KR" sz="1200" dirty="0" err="1"/>
              <a:t>linestyle</a:t>
            </a:r>
            <a:r>
              <a:rPr lang="en-US" altLang="ko-KR" sz="1200" dirty="0"/>
              <a:t>='solid')</a:t>
            </a:r>
          </a:p>
          <a:p>
            <a:pPr marL="0" indent="0">
              <a:spcBef>
                <a:spcPts val="0"/>
              </a:spcBef>
              <a:buNone/>
            </a:pPr>
            <a:r>
              <a:rPr lang="en-US" altLang="ko-KR" sz="1200" dirty="0"/>
              <a:t>    # </a:t>
            </a:r>
            <a:r>
              <a:rPr lang="en-US" altLang="ko-KR" sz="1200" dirty="0" err="1"/>
              <a:t>makrer</a:t>
            </a:r>
            <a:r>
              <a:rPr lang="en-US" altLang="ko-KR" sz="1200" dirty="0"/>
              <a:t>, </a:t>
            </a:r>
            <a:r>
              <a:rPr lang="en-US" altLang="ko-KR" sz="1200" dirty="0" err="1"/>
              <a:t>linestyle</a:t>
            </a:r>
            <a:r>
              <a:rPr lang="ko-KR" altLang="en-US" sz="1200" dirty="0"/>
              <a:t>등 표시 방법은 </a:t>
            </a:r>
            <a:r>
              <a:rPr lang="en-US" altLang="ko-KR" sz="1200" dirty="0"/>
              <a:t>http://matplotlib.org/api/lines_api.html </a:t>
            </a:r>
            <a:r>
              <a:rPr lang="ko-KR" altLang="en-US" sz="1200" dirty="0"/>
              <a:t>참조</a:t>
            </a:r>
          </a:p>
          <a:p>
            <a:pPr marL="0" indent="0">
              <a:spcBef>
                <a:spcPts val="0"/>
              </a:spcBef>
              <a:buNone/>
            </a:pPr>
            <a:endParaRPr lang="ko-KR" altLang="en-US" sz="1200" dirty="0"/>
          </a:p>
          <a:p>
            <a:pPr marL="0" indent="0">
              <a:spcBef>
                <a:spcPts val="0"/>
              </a:spcBef>
              <a:buNone/>
            </a:pPr>
            <a:r>
              <a:rPr lang="ko-KR" altLang="en-US" sz="1200" dirty="0"/>
              <a:t>    </a:t>
            </a:r>
            <a:r>
              <a:rPr lang="en-US" altLang="ko-KR" sz="1200" dirty="0"/>
              <a:t># add a title</a:t>
            </a:r>
          </a:p>
          <a:p>
            <a:pPr marL="0" indent="0">
              <a:spcBef>
                <a:spcPts val="0"/>
              </a:spcBef>
              <a:buNone/>
            </a:pPr>
            <a:r>
              <a:rPr lang="en-US" altLang="ko-KR" sz="1200" dirty="0"/>
              <a:t>    </a:t>
            </a:r>
            <a:r>
              <a:rPr lang="en-US" altLang="ko-KR" sz="1200" dirty="0" err="1"/>
              <a:t>plt.title</a:t>
            </a:r>
            <a:r>
              <a:rPr lang="en-US" altLang="ko-KR" sz="1200" dirty="0"/>
              <a:t>("</a:t>
            </a:r>
            <a:r>
              <a:rPr lang="ko-KR" altLang="en-US" sz="1200" dirty="0"/>
              <a:t>명목 </a:t>
            </a:r>
            <a:r>
              <a:rPr lang="en-US" altLang="ko-KR" sz="1200" dirty="0"/>
              <a:t>GDP")</a:t>
            </a:r>
          </a:p>
          <a:p>
            <a:pPr marL="0" indent="0">
              <a:spcBef>
                <a:spcPts val="0"/>
              </a:spcBef>
              <a:buNone/>
            </a:pPr>
            <a:endParaRPr lang="en-US" altLang="ko-KR" sz="1200" dirty="0"/>
          </a:p>
          <a:p>
            <a:pPr marL="0" indent="0">
              <a:spcBef>
                <a:spcPts val="0"/>
              </a:spcBef>
              <a:buNone/>
            </a:pPr>
            <a:r>
              <a:rPr lang="en-US" altLang="ko-KR" sz="1200" dirty="0"/>
              <a:t>    # add a label to the y-axis</a:t>
            </a:r>
          </a:p>
          <a:p>
            <a:pPr marL="0" indent="0">
              <a:spcBef>
                <a:spcPts val="0"/>
              </a:spcBef>
              <a:buNone/>
            </a:pPr>
            <a:r>
              <a:rPr lang="en-US" altLang="ko-KR" sz="1200" dirty="0"/>
              <a:t>    </a:t>
            </a:r>
            <a:r>
              <a:rPr lang="en-US" altLang="ko-KR" sz="1200" dirty="0" err="1"/>
              <a:t>plt.ylabel</a:t>
            </a:r>
            <a:r>
              <a:rPr lang="en-US" altLang="ko-KR" sz="1200" dirty="0"/>
              <a:t>("Billions of $")</a:t>
            </a:r>
          </a:p>
          <a:p>
            <a:pPr marL="0" indent="0">
              <a:spcBef>
                <a:spcPts val="0"/>
              </a:spcBef>
              <a:buNone/>
            </a:pPr>
            <a:r>
              <a:rPr lang="en-US" altLang="ko-KR" sz="1200" dirty="0"/>
              <a:t>    </a:t>
            </a:r>
            <a:r>
              <a:rPr lang="en-US" altLang="ko-KR" sz="1200" dirty="0" err="1"/>
              <a:t>plt.show</a:t>
            </a:r>
            <a:r>
              <a:rPr lang="en-US" altLang="ko-KR" sz="1200" dirty="0"/>
              <a:t>()</a:t>
            </a:r>
          </a:p>
          <a:p>
            <a:pPr marL="0" indent="0">
              <a:spcBef>
                <a:spcPts val="0"/>
              </a:spcBef>
              <a:buNone/>
            </a:pPr>
            <a:endParaRPr lang="en-US" altLang="ko-KR" sz="1200" dirty="0"/>
          </a:p>
          <a:p>
            <a:pPr marL="0" indent="0">
              <a:spcBef>
                <a:spcPts val="0"/>
              </a:spcBef>
              <a:buNone/>
            </a:pPr>
            <a:r>
              <a:rPr lang="en-US" altLang="ko-KR" sz="1200" dirty="0" err="1"/>
              <a:t>make_simple_line_chart</a:t>
            </a:r>
            <a:r>
              <a:rPr lang="en-US" altLang="ko-KR" sz="1200" dirty="0"/>
              <a:t>()</a:t>
            </a:r>
            <a:endParaRPr lang="ko-KR" altLang="en-US" sz="1200" dirty="0"/>
          </a:p>
        </p:txBody>
      </p:sp>
      <p:sp>
        <p:nvSpPr>
          <p:cNvPr id="4" name="슬라이드 번호 개체 틀 3"/>
          <p:cNvSpPr>
            <a:spLocks noGrp="1"/>
          </p:cNvSpPr>
          <p:nvPr>
            <p:ph type="sldNum" sz="quarter" idx="12"/>
          </p:nvPr>
        </p:nvSpPr>
        <p:spPr/>
        <p:txBody>
          <a:bodyPr/>
          <a:lstStyle/>
          <a:p>
            <a:fld id="{F476CAE7-ABBB-4B5E-ACD1-72C2FED42ED1}" type="slidenum">
              <a:rPr lang="ko-KR" altLang="en-US" smtClean="0"/>
              <a:t>3</a:t>
            </a:fld>
            <a:endParaRPr lang="ko-KR" altLang="en-US"/>
          </a:p>
        </p:txBody>
      </p:sp>
      <p:pic>
        <p:nvPicPr>
          <p:cNvPr id="6" name="그림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75508" y="2497783"/>
            <a:ext cx="4561610" cy="3006775"/>
          </a:xfrm>
          <a:prstGeom prst="rect">
            <a:avLst/>
          </a:prstGeom>
        </p:spPr>
      </p:pic>
    </p:spTree>
    <p:extLst>
      <p:ext uri="{BB962C8B-B14F-4D97-AF65-F5344CB8AC3E}">
        <p14:creationId xmlns:p14="http://schemas.microsoft.com/office/powerpoint/2010/main" val="26026893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sz="4000" dirty="0">
                <a:solidFill>
                  <a:srgbClr val="FF0000"/>
                </a:solidFill>
              </a:rPr>
              <a:t>2.</a:t>
            </a:r>
            <a:r>
              <a:rPr lang="en-US" altLang="ko-KR" sz="4000" dirty="0"/>
              <a:t> </a:t>
            </a:r>
            <a:r>
              <a:rPr lang="ko-KR" altLang="en-US" dirty="0"/>
              <a:t>막대 그래프 </a:t>
            </a:r>
            <a:r>
              <a:rPr lang="en-US" altLang="ko-KR" dirty="0">
                <a:solidFill>
                  <a:schemeClr val="accent6">
                    <a:lumMod val="50000"/>
                  </a:schemeClr>
                </a:solidFill>
              </a:rPr>
              <a:t>Bar Chart </a:t>
            </a:r>
            <a:r>
              <a:rPr lang="en-US" altLang="ko-KR" dirty="0"/>
              <a:t>: Academy Awards</a:t>
            </a:r>
            <a:endParaRPr lang="ko-KR" altLang="en-US" dirty="0"/>
          </a:p>
        </p:txBody>
      </p:sp>
      <p:sp>
        <p:nvSpPr>
          <p:cNvPr id="3" name="내용 개체 틀 2"/>
          <p:cNvSpPr>
            <a:spLocks noGrp="1"/>
          </p:cNvSpPr>
          <p:nvPr>
            <p:ph idx="1"/>
          </p:nvPr>
        </p:nvSpPr>
        <p:spPr>
          <a:xfrm>
            <a:off x="838200" y="1398891"/>
            <a:ext cx="7865963" cy="5459109"/>
          </a:xfrm>
          <a:ln>
            <a:solidFill>
              <a:srgbClr val="00B050"/>
            </a:solidFill>
          </a:ln>
        </p:spPr>
        <p:txBody>
          <a:bodyPr>
            <a:noAutofit/>
          </a:bodyPr>
          <a:lstStyle/>
          <a:p>
            <a:pPr marL="0" indent="0">
              <a:spcBef>
                <a:spcPts val="0"/>
              </a:spcBef>
              <a:buNone/>
            </a:pPr>
            <a:r>
              <a:rPr lang="en-US" altLang="ko-KR" sz="1400" dirty="0" err="1"/>
              <a:t>def</a:t>
            </a:r>
            <a:r>
              <a:rPr lang="en-US" altLang="ko-KR" sz="1400" dirty="0"/>
              <a:t> </a:t>
            </a:r>
            <a:r>
              <a:rPr lang="en-US" altLang="ko-KR" sz="1400" dirty="0" err="1"/>
              <a:t>make_simple_bar_chart</a:t>
            </a:r>
            <a:r>
              <a:rPr lang="en-US" altLang="ko-KR" sz="1400" dirty="0"/>
              <a:t>():</a:t>
            </a:r>
          </a:p>
          <a:p>
            <a:pPr marL="0" indent="0">
              <a:spcBef>
                <a:spcPts val="0"/>
              </a:spcBef>
              <a:buNone/>
            </a:pPr>
            <a:r>
              <a:rPr lang="en-US" altLang="ko-KR" sz="1400" dirty="0"/>
              <a:t>    from collections import Counter</a:t>
            </a:r>
          </a:p>
          <a:p>
            <a:pPr marL="0" indent="0">
              <a:spcBef>
                <a:spcPts val="0"/>
              </a:spcBef>
              <a:buNone/>
            </a:pPr>
            <a:endParaRPr lang="en-US" altLang="ko-KR" sz="1400" dirty="0"/>
          </a:p>
          <a:p>
            <a:pPr marL="0" indent="0">
              <a:spcBef>
                <a:spcPts val="0"/>
              </a:spcBef>
              <a:buNone/>
            </a:pPr>
            <a:r>
              <a:rPr lang="en-US" altLang="ko-KR" sz="1400" dirty="0"/>
              <a:t>    """ </a:t>
            </a:r>
            <a:r>
              <a:rPr lang="ko-KR" altLang="en-US" sz="1400" dirty="0"/>
              <a:t>그림 </a:t>
            </a:r>
            <a:r>
              <a:rPr lang="en-US" altLang="ko-KR" sz="1400" dirty="0"/>
              <a:t>3-2. </a:t>
            </a:r>
            <a:r>
              <a:rPr lang="ko-KR" altLang="en-US" sz="1400" dirty="0"/>
              <a:t>간단한 막대 그래프 </a:t>
            </a:r>
            <a:r>
              <a:rPr lang="en-US" altLang="ko-KR" sz="1400" dirty="0"/>
              <a:t>"""</a:t>
            </a:r>
          </a:p>
          <a:p>
            <a:pPr marL="0" indent="0">
              <a:spcBef>
                <a:spcPts val="0"/>
              </a:spcBef>
              <a:buNone/>
            </a:pPr>
            <a:endParaRPr lang="en-US" altLang="ko-KR" sz="1400" dirty="0"/>
          </a:p>
          <a:p>
            <a:pPr marL="0" indent="0">
              <a:spcBef>
                <a:spcPts val="0"/>
              </a:spcBef>
              <a:buNone/>
            </a:pPr>
            <a:r>
              <a:rPr lang="en-US" altLang="ko-KR" sz="1400" dirty="0"/>
              <a:t>    movies = ["Annie Hall", "Ben-</a:t>
            </a:r>
            <a:r>
              <a:rPr lang="en-US" altLang="ko-KR" sz="1400" dirty="0" err="1"/>
              <a:t>Hur</a:t>
            </a:r>
            <a:r>
              <a:rPr lang="en-US" altLang="ko-KR" sz="1400" dirty="0"/>
              <a:t>", "Casablanca", "Gandhi", "West Side Story"]</a:t>
            </a:r>
          </a:p>
          <a:p>
            <a:pPr marL="0" indent="0">
              <a:spcBef>
                <a:spcPts val="0"/>
              </a:spcBef>
              <a:buNone/>
            </a:pPr>
            <a:r>
              <a:rPr lang="en-US" altLang="ko-KR" sz="1400" dirty="0"/>
              <a:t>    </a:t>
            </a:r>
            <a:r>
              <a:rPr lang="en-US" altLang="ko-KR" sz="1400" dirty="0" err="1"/>
              <a:t>num_oscars</a:t>
            </a:r>
            <a:r>
              <a:rPr lang="en-US" altLang="ko-KR" sz="1400" dirty="0"/>
              <a:t> = [5, 11, 3, 8, 10]</a:t>
            </a:r>
          </a:p>
          <a:p>
            <a:pPr marL="0" indent="0">
              <a:spcBef>
                <a:spcPts val="0"/>
              </a:spcBef>
              <a:buNone/>
            </a:pPr>
            <a:endParaRPr lang="en-US" altLang="ko-KR" sz="1400" dirty="0"/>
          </a:p>
          <a:p>
            <a:pPr marL="0" indent="0">
              <a:spcBef>
                <a:spcPts val="0"/>
              </a:spcBef>
              <a:buNone/>
            </a:pPr>
            <a:r>
              <a:rPr lang="en-US" altLang="ko-KR" sz="1400" dirty="0"/>
              <a:t>    # bars are by default width 0.8, so we'll add 0.1 to the left coordinates</a:t>
            </a:r>
          </a:p>
          <a:p>
            <a:pPr marL="0" indent="0">
              <a:spcBef>
                <a:spcPts val="0"/>
              </a:spcBef>
              <a:buNone/>
            </a:pPr>
            <a:r>
              <a:rPr lang="en-US" altLang="ko-KR" sz="1400" dirty="0"/>
              <a:t>    # so that each bar is centered</a:t>
            </a:r>
          </a:p>
          <a:p>
            <a:pPr marL="0" indent="0">
              <a:spcBef>
                <a:spcPts val="0"/>
              </a:spcBef>
              <a:buNone/>
            </a:pPr>
            <a:r>
              <a:rPr lang="en-US" altLang="ko-KR" sz="1400" dirty="0"/>
              <a:t>    </a:t>
            </a:r>
            <a:r>
              <a:rPr lang="en-US" altLang="ko-KR" sz="1400" dirty="0" err="1"/>
              <a:t>xs</a:t>
            </a:r>
            <a:r>
              <a:rPr lang="en-US" altLang="ko-KR" sz="1400" dirty="0"/>
              <a:t> = [</a:t>
            </a:r>
            <a:r>
              <a:rPr lang="en-US" altLang="ko-KR" sz="1400" dirty="0" err="1"/>
              <a:t>i</a:t>
            </a:r>
            <a:r>
              <a:rPr lang="en-US" altLang="ko-KR" sz="1400" dirty="0"/>
              <a:t> + 0.1 for </a:t>
            </a:r>
            <a:r>
              <a:rPr lang="en-US" altLang="ko-KR" sz="1400" dirty="0" err="1"/>
              <a:t>i</a:t>
            </a:r>
            <a:r>
              <a:rPr lang="en-US" altLang="ko-KR" sz="1400" dirty="0"/>
              <a:t>, _ in enumerate(movies)]  # </a:t>
            </a:r>
            <a:r>
              <a:rPr lang="ko-KR" altLang="en-US" sz="1400" dirty="0"/>
              <a:t>밑줄 문자</a:t>
            </a:r>
            <a:r>
              <a:rPr lang="en-US" altLang="ko-KR" sz="1400" dirty="0"/>
              <a:t> ‘_’ </a:t>
            </a:r>
            <a:r>
              <a:rPr lang="ko-KR" altLang="en-US" sz="1400" dirty="0"/>
              <a:t>좌우에 빈칸 넣어 구분</a:t>
            </a:r>
            <a:endParaRPr lang="en-US" altLang="ko-KR" sz="1400" dirty="0"/>
          </a:p>
          <a:p>
            <a:pPr marL="0" indent="0">
              <a:spcBef>
                <a:spcPts val="0"/>
              </a:spcBef>
              <a:buNone/>
            </a:pPr>
            <a:r>
              <a:rPr lang="en-US" altLang="ko-KR" sz="1400" dirty="0"/>
              <a:t>    # </a:t>
            </a:r>
            <a:r>
              <a:rPr lang="en-US" altLang="ko-KR" sz="1400" dirty="0" err="1"/>
              <a:t>xs</a:t>
            </a:r>
            <a:r>
              <a:rPr lang="en-US" altLang="ko-KR" sz="1400" dirty="0"/>
              <a:t> = [0.1, 1.1, 2.1, 3.1, 4.1], </a:t>
            </a:r>
            <a:r>
              <a:rPr lang="ko-KR" altLang="en-US" sz="1400" dirty="0"/>
              <a:t>일반적으로 </a:t>
            </a:r>
            <a:r>
              <a:rPr lang="en-US" altLang="ko-KR" sz="1400" dirty="0"/>
              <a:t>_ </a:t>
            </a:r>
            <a:r>
              <a:rPr lang="ko-KR" altLang="en-US" sz="1400" dirty="0"/>
              <a:t>변수는 쓰지 않는 변수를 할당할 때 사용함</a:t>
            </a:r>
          </a:p>
          <a:p>
            <a:pPr marL="0" indent="0">
              <a:spcBef>
                <a:spcPts val="0"/>
              </a:spcBef>
              <a:buNone/>
            </a:pPr>
            <a:endParaRPr lang="ko-KR" altLang="en-US" sz="1400" dirty="0"/>
          </a:p>
          <a:p>
            <a:pPr marL="0" indent="0">
              <a:spcBef>
                <a:spcPts val="0"/>
              </a:spcBef>
              <a:buNone/>
            </a:pPr>
            <a:r>
              <a:rPr lang="ko-KR" altLang="en-US" sz="1400" dirty="0"/>
              <a:t>    </a:t>
            </a:r>
            <a:r>
              <a:rPr lang="en-US" altLang="ko-KR" sz="1400" dirty="0"/>
              <a:t># plot bars with left x-coordinates [</a:t>
            </a:r>
            <a:r>
              <a:rPr lang="en-US" altLang="ko-KR" sz="1400" dirty="0" err="1"/>
              <a:t>xs</a:t>
            </a:r>
            <a:r>
              <a:rPr lang="en-US" altLang="ko-KR" sz="1400" dirty="0"/>
              <a:t>], heights [</a:t>
            </a:r>
            <a:r>
              <a:rPr lang="en-US" altLang="ko-KR" sz="1400" dirty="0" err="1"/>
              <a:t>num_oscars</a:t>
            </a:r>
            <a:r>
              <a:rPr lang="en-US" altLang="ko-KR" sz="1400" dirty="0"/>
              <a:t>]</a:t>
            </a:r>
          </a:p>
          <a:p>
            <a:pPr marL="0" indent="0">
              <a:spcBef>
                <a:spcPts val="0"/>
              </a:spcBef>
              <a:buNone/>
            </a:pPr>
            <a:r>
              <a:rPr lang="en-US" altLang="ko-KR" sz="1400" dirty="0"/>
              <a:t>    </a:t>
            </a:r>
            <a:r>
              <a:rPr lang="en-US" altLang="ko-KR" sz="1400" dirty="0" err="1"/>
              <a:t>plt.bar</a:t>
            </a:r>
            <a:r>
              <a:rPr lang="en-US" altLang="ko-KR" sz="1400" dirty="0"/>
              <a:t>(</a:t>
            </a:r>
            <a:r>
              <a:rPr lang="en-US" altLang="ko-KR" sz="1400" dirty="0" err="1"/>
              <a:t>xs</a:t>
            </a:r>
            <a:r>
              <a:rPr lang="en-US" altLang="ko-KR" sz="1400" dirty="0"/>
              <a:t>, </a:t>
            </a:r>
            <a:r>
              <a:rPr lang="en-US" altLang="ko-KR" sz="1400" dirty="0" err="1"/>
              <a:t>num_oscars</a:t>
            </a:r>
            <a:r>
              <a:rPr lang="en-US" altLang="ko-KR" sz="1400" dirty="0"/>
              <a:t>)</a:t>
            </a:r>
          </a:p>
          <a:p>
            <a:pPr marL="0" indent="0">
              <a:spcBef>
                <a:spcPts val="0"/>
              </a:spcBef>
              <a:buNone/>
            </a:pPr>
            <a:r>
              <a:rPr lang="en-US" altLang="ko-KR" sz="1400" dirty="0"/>
              <a:t>    </a:t>
            </a:r>
            <a:r>
              <a:rPr lang="en-US" altLang="ko-KR" sz="1400" dirty="0" err="1"/>
              <a:t>plt.ylabel</a:t>
            </a:r>
            <a:r>
              <a:rPr lang="en-US" altLang="ko-KR" sz="1400" dirty="0"/>
              <a:t>("# of Academy Awards")</a:t>
            </a:r>
          </a:p>
          <a:p>
            <a:pPr marL="0" indent="0">
              <a:spcBef>
                <a:spcPts val="0"/>
              </a:spcBef>
              <a:buNone/>
            </a:pPr>
            <a:r>
              <a:rPr lang="en-US" altLang="ko-KR" sz="1400" dirty="0"/>
              <a:t>    </a:t>
            </a:r>
            <a:r>
              <a:rPr lang="en-US" altLang="ko-KR" sz="1400" dirty="0" err="1"/>
              <a:t>plt.title</a:t>
            </a:r>
            <a:r>
              <a:rPr lang="en-US" altLang="ko-KR" sz="1400" dirty="0"/>
              <a:t>("My Favorite Movies")</a:t>
            </a:r>
          </a:p>
          <a:p>
            <a:pPr marL="0" indent="0">
              <a:spcBef>
                <a:spcPts val="0"/>
              </a:spcBef>
              <a:buNone/>
            </a:pPr>
            <a:endParaRPr lang="en-US" altLang="ko-KR" sz="1400" dirty="0"/>
          </a:p>
          <a:p>
            <a:pPr marL="0" indent="0">
              <a:spcBef>
                <a:spcPts val="0"/>
              </a:spcBef>
              <a:buNone/>
            </a:pPr>
            <a:r>
              <a:rPr lang="en-US" altLang="ko-KR" sz="1400" dirty="0"/>
              <a:t>    # label x-axis with movie names at bar centers</a:t>
            </a:r>
          </a:p>
          <a:p>
            <a:pPr marL="0" indent="0">
              <a:spcBef>
                <a:spcPts val="0"/>
              </a:spcBef>
              <a:buNone/>
            </a:pPr>
            <a:r>
              <a:rPr lang="en-US" altLang="ko-KR" sz="1400" dirty="0"/>
              <a:t>    </a:t>
            </a:r>
            <a:r>
              <a:rPr lang="en-US" altLang="ko-KR" sz="1400" dirty="0" err="1"/>
              <a:t>plt.xticks</a:t>
            </a:r>
            <a:r>
              <a:rPr lang="en-US" altLang="ko-KR" sz="1400" dirty="0"/>
              <a:t>([</a:t>
            </a:r>
            <a:r>
              <a:rPr lang="en-US" altLang="ko-KR" sz="1400" dirty="0" err="1"/>
              <a:t>i</a:t>
            </a:r>
            <a:r>
              <a:rPr lang="en-US" altLang="ko-KR" sz="1400" dirty="0"/>
              <a:t> + 0.5 for </a:t>
            </a:r>
            <a:r>
              <a:rPr lang="en-US" altLang="ko-KR" sz="1400" dirty="0" err="1"/>
              <a:t>i</a:t>
            </a:r>
            <a:r>
              <a:rPr lang="en-US" altLang="ko-KR" sz="1400" dirty="0"/>
              <a:t>, _ in enumerate(movies)], movies) # </a:t>
            </a:r>
            <a:r>
              <a:rPr lang="ko-KR" altLang="en-US" sz="1400" dirty="0"/>
              <a:t>밑줄 문자</a:t>
            </a:r>
            <a:r>
              <a:rPr lang="en-US" altLang="ko-KR" sz="1400" dirty="0"/>
              <a:t> ‘_’ </a:t>
            </a:r>
            <a:r>
              <a:rPr lang="ko-KR" altLang="en-US" sz="1400" dirty="0"/>
              <a:t>좌우에 빈칸 넣어 구분</a:t>
            </a:r>
            <a:endParaRPr lang="en-US" altLang="ko-KR" sz="1400" dirty="0"/>
          </a:p>
          <a:p>
            <a:pPr marL="0" indent="0">
              <a:spcBef>
                <a:spcPts val="0"/>
              </a:spcBef>
              <a:buNone/>
            </a:pPr>
            <a:endParaRPr lang="en-US" altLang="ko-KR" sz="1400" dirty="0"/>
          </a:p>
          <a:p>
            <a:pPr marL="0" indent="0">
              <a:spcBef>
                <a:spcPts val="0"/>
              </a:spcBef>
              <a:buNone/>
            </a:pPr>
            <a:endParaRPr lang="en-US" altLang="ko-KR" sz="1400" dirty="0"/>
          </a:p>
          <a:p>
            <a:pPr marL="0" indent="0">
              <a:spcBef>
                <a:spcPts val="0"/>
              </a:spcBef>
              <a:buNone/>
            </a:pPr>
            <a:r>
              <a:rPr lang="en-US" altLang="ko-KR" sz="1400" dirty="0"/>
              <a:t>    </a:t>
            </a:r>
            <a:r>
              <a:rPr lang="en-US" altLang="ko-KR" sz="1400" dirty="0" err="1"/>
              <a:t>plt.show</a:t>
            </a:r>
            <a:r>
              <a:rPr lang="en-US" altLang="ko-KR" sz="1400" dirty="0"/>
              <a:t>()</a:t>
            </a:r>
          </a:p>
          <a:p>
            <a:pPr marL="0" indent="0">
              <a:spcBef>
                <a:spcPts val="0"/>
              </a:spcBef>
              <a:buNone/>
            </a:pPr>
            <a:endParaRPr lang="en-US" altLang="ko-KR" sz="1400" dirty="0"/>
          </a:p>
          <a:p>
            <a:pPr marL="0" indent="0">
              <a:spcBef>
                <a:spcPts val="0"/>
              </a:spcBef>
              <a:buNone/>
            </a:pPr>
            <a:r>
              <a:rPr lang="en-US" altLang="ko-KR" sz="1400" dirty="0" err="1"/>
              <a:t>make_simple_bar_chart</a:t>
            </a:r>
            <a:r>
              <a:rPr lang="en-US" altLang="ko-KR" sz="1400" dirty="0"/>
              <a:t>()</a:t>
            </a:r>
            <a:endParaRPr lang="ko-KR" altLang="en-US" sz="1400" dirty="0"/>
          </a:p>
        </p:txBody>
      </p:sp>
      <p:sp>
        <p:nvSpPr>
          <p:cNvPr id="4" name="슬라이드 번호 개체 틀 3"/>
          <p:cNvSpPr>
            <a:spLocks noGrp="1"/>
          </p:cNvSpPr>
          <p:nvPr>
            <p:ph type="sldNum" sz="quarter" idx="12"/>
          </p:nvPr>
        </p:nvSpPr>
        <p:spPr/>
        <p:txBody>
          <a:bodyPr/>
          <a:lstStyle/>
          <a:p>
            <a:fld id="{F476CAE7-ABBB-4B5E-ACD1-72C2FED42ED1}" type="slidenum">
              <a:rPr lang="ko-KR" altLang="en-US" smtClean="0"/>
              <a:t>4</a:t>
            </a:fld>
            <a:endParaRPr lang="ko-KR" altLang="en-US"/>
          </a:p>
        </p:txBody>
      </p:sp>
      <p:pic>
        <p:nvPicPr>
          <p:cNvPr id="5" name="그림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38930" y="2294261"/>
            <a:ext cx="4653070" cy="3018208"/>
          </a:xfrm>
          <a:prstGeom prst="rect">
            <a:avLst/>
          </a:prstGeom>
        </p:spPr>
      </p:pic>
    </p:spTree>
    <p:extLst>
      <p:ext uri="{BB962C8B-B14F-4D97-AF65-F5344CB8AC3E}">
        <p14:creationId xmlns:p14="http://schemas.microsoft.com/office/powerpoint/2010/main" val="37707819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a:solidFill>
                  <a:srgbClr val="FF0000"/>
                </a:solidFill>
              </a:rPr>
              <a:t>3.</a:t>
            </a:r>
            <a:r>
              <a:rPr lang="en-US" altLang="ko-KR" dirty="0"/>
              <a:t> </a:t>
            </a:r>
            <a:r>
              <a:rPr lang="ko-KR" altLang="en-US" dirty="0"/>
              <a:t>히스토그램 </a:t>
            </a:r>
            <a:r>
              <a:rPr lang="en-US" altLang="ko-KR" dirty="0">
                <a:solidFill>
                  <a:schemeClr val="accent6">
                    <a:lumMod val="50000"/>
                  </a:schemeClr>
                </a:solidFill>
              </a:rPr>
              <a:t>Histogram</a:t>
            </a:r>
            <a:r>
              <a:rPr lang="en-US" altLang="ko-KR" dirty="0"/>
              <a:t> : Distribution of Exam</a:t>
            </a:r>
            <a:endParaRPr lang="ko-KR" altLang="en-US" dirty="0"/>
          </a:p>
        </p:txBody>
      </p:sp>
      <p:sp>
        <p:nvSpPr>
          <p:cNvPr id="3" name="내용 개체 틀 2"/>
          <p:cNvSpPr>
            <a:spLocks noGrp="1"/>
          </p:cNvSpPr>
          <p:nvPr>
            <p:ph idx="1"/>
          </p:nvPr>
        </p:nvSpPr>
        <p:spPr>
          <a:xfrm>
            <a:off x="838201" y="1553227"/>
            <a:ext cx="6702468" cy="4623736"/>
          </a:xfrm>
          <a:ln>
            <a:solidFill>
              <a:srgbClr val="00B050"/>
            </a:solidFill>
          </a:ln>
        </p:spPr>
        <p:txBody>
          <a:bodyPr>
            <a:noAutofit/>
          </a:bodyPr>
          <a:lstStyle/>
          <a:p>
            <a:pPr marL="0" indent="0">
              <a:spcBef>
                <a:spcPts val="0"/>
              </a:spcBef>
              <a:buNone/>
            </a:pPr>
            <a:r>
              <a:rPr lang="en-US" altLang="ko-KR" sz="1400" dirty="0" err="1"/>
              <a:t>def</a:t>
            </a:r>
            <a:r>
              <a:rPr lang="en-US" altLang="ko-KR" sz="1400" dirty="0"/>
              <a:t> </a:t>
            </a:r>
            <a:r>
              <a:rPr lang="en-US" altLang="ko-KR" sz="1400" dirty="0" err="1"/>
              <a:t>make_histogram</a:t>
            </a:r>
            <a:r>
              <a:rPr lang="en-US" altLang="ko-KR" sz="1400" dirty="0"/>
              <a:t>():</a:t>
            </a:r>
          </a:p>
          <a:p>
            <a:pPr marL="0" indent="0">
              <a:spcBef>
                <a:spcPts val="0"/>
              </a:spcBef>
              <a:buNone/>
            </a:pPr>
            <a:r>
              <a:rPr lang="en-US" altLang="ko-KR" sz="1400" dirty="0"/>
              <a:t>    """ </a:t>
            </a:r>
            <a:r>
              <a:rPr lang="ko-KR" altLang="en-US" sz="1400" dirty="0"/>
              <a:t>그림 </a:t>
            </a:r>
            <a:r>
              <a:rPr lang="en-US" altLang="ko-KR" sz="1400" dirty="0"/>
              <a:t>3-3. </a:t>
            </a:r>
            <a:r>
              <a:rPr lang="ko-KR" altLang="en-US" sz="1400" dirty="0"/>
              <a:t>막대 그래프로 히스토그램 그리기 </a:t>
            </a:r>
            <a:r>
              <a:rPr lang="en-US" altLang="ko-KR" sz="1400" dirty="0"/>
              <a:t>"""</a:t>
            </a:r>
          </a:p>
          <a:p>
            <a:pPr marL="0" indent="0">
              <a:spcBef>
                <a:spcPts val="0"/>
              </a:spcBef>
              <a:buNone/>
            </a:pPr>
            <a:endParaRPr lang="en-US" altLang="ko-KR" sz="1400" dirty="0"/>
          </a:p>
          <a:p>
            <a:pPr marL="0" indent="0">
              <a:spcBef>
                <a:spcPts val="0"/>
              </a:spcBef>
              <a:buNone/>
            </a:pPr>
            <a:r>
              <a:rPr lang="en-US" altLang="ko-KR" sz="1400" dirty="0"/>
              <a:t>    grades = [83,95,91,87,70,0,85,82,100,67,73,77,0]</a:t>
            </a:r>
          </a:p>
          <a:p>
            <a:pPr marL="0" indent="0">
              <a:spcBef>
                <a:spcPts val="0"/>
              </a:spcBef>
              <a:buNone/>
            </a:pPr>
            <a:r>
              <a:rPr lang="en-US" altLang="ko-KR" sz="1400" dirty="0"/>
              <a:t>    decile = lambda grade: grade // 10 * 10</a:t>
            </a:r>
          </a:p>
          <a:p>
            <a:pPr marL="0" indent="0">
              <a:spcBef>
                <a:spcPts val="0"/>
              </a:spcBef>
              <a:buNone/>
            </a:pPr>
            <a:r>
              <a:rPr lang="en-US" altLang="ko-KR" sz="1400" dirty="0"/>
              <a:t>    histogram = Counter(decile(grade) for grade in grades)</a:t>
            </a:r>
          </a:p>
          <a:p>
            <a:pPr marL="0" indent="0">
              <a:spcBef>
                <a:spcPts val="0"/>
              </a:spcBef>
              <a:buNone/>
            </a:pPr>
            <a:r>
              <a:rPr lang="en-US" altLang="ko-KR" sz="1400" dirty="0"/>
              <a:t>    # Counter([grade // 10 * 10 for grade in grades])</a:t>
            </a:r>
          </a:p>
          <a:p>
            <a:pPr marL="0" indent="0">
              <a:spcBef>
                <a:spcPts val="0"/>
              </a:spcBef>
              <a:buNone/>
            </a:pPr>
            <a:r>
              <a:rPr lang="en-US" altLang="ko-KR" sz="1400" dirty="0"/>
              <a:t>    # Counter({80: 4, 70: 3, 0: 2, 90: 2, 100: 1, 60: 1})</a:t>
            </a:r>
          </a:p>
          <a:p>
            <a:pPr marL="0" indent="0">
              <a:spcBef>
                <a:spcPts val="0"/>
              </a:spcBef>
              <a:buNone/>
            </a:pPr>
            <a:endParaRPr lang="en-US" altLang="ko-KR" sz="1400" dirty="0"/>
          </a:p>
          <a:p>
            <a:pPr marL="0" indent="0">
              <a:spcBef>
                <a:spcPts val="0"/>
              </a:spcBef>
              <a:buNone/>
            </a:pPr>
            <a:r>
              <a:rPr lang="en-US" altLang="ko-KR" sz="1400" dirty="0"/>
              <a:t>    </a:t>
            </a:r>
            <a:r>
              <a:rPr lang="en-US" altLang="ko-KR" sz="1400" dirty="0" err="1"/>
              <a:t>plt.bar</a:t>
            </a:r>
            <a:r>
              <a:rPr lang="en-US" altLang="ko-KR" sz="1400" dirty="0"/>
              <a:t>([x - 4 for x in </a:t>
            </a:r>
            <a:r>
              <a:rPr lang="en-US" altLang="ko-KR" sz="1400" dirty="0" err="1"/>
              <a:t>histogram.keys</a:t>
            </a:r>
            <a:r>
              <a:rPr lang="en-US" altLang="ko-KR" sz="1400" dirty="0"/>
              <a:t>()], # shift each bar to the left by 4</a:t>
            </a:r>
          </a:p>
          <a:p>
            <a:pPr marL="0" indent="0">
              <a:spcBef>
                <a:spcPts val="0"/>
              </a:spcBef>
              <a:buNone/>
            </a:pPr>
            <a:r>
              <a:rPr lang="en-US" altLang="ko-KR" sz="1400" dirty="0"/>
              <a:t>            </a:t>
            </a:r>
            <a:r>
              <a:rPr lang="en-US" altLang="ko-KR" sz="1400" dirty="0" err="1"/>
              <a:t>histogram.values</a:t>
            </a:r>
            <a:r>
              <a:rPr lang="en-US" altLang="ko-KR" sz="1400" dirty="0"/>
              <a:t>(),                # give each bar its correct height</a:t>
            </a:r>
          </a:p>
          <a:p>
            <a:pPr marL="0" indent="0">
              <a:spcBef>
                <a:spcPts val="0"/>
              </a:spcBef>
              <a:buNone/>
            </a:pPr>
            <a:r>
              <a:rPr lang="en-US" altLang="ko-KR" sz="1400" dirty="0"/>
              <a:t>            8)                                 # give each bar a width of 8</a:t>
            </a:r>
          </a:p>
          <a:p>
            <a:pPr marL="0" indent="0">
              <a:spcBef>
                <a:spcPts val="0"/>
              </a:spcBef>
              <a:buNone/>
            </a:pPr>
            <a:r>
              <a:rPr lang="en-US" altLang="ko-KR" sz="1400" dirty="0"/>
              <a:t>    </a:t>
            </a:r>
            <a:r>
              <a:rPr lang="en-US" altLang="ko-KR" sz="1400" dirty="0" err="1"/>
              <a:t>plt.axis</a:t>
            </a:r>
            <a:r>
              <a:rPr lang="en-US" altLang="ko-KR" sz="1400" dirty="0"/>
              <a:t>([-5, 105, 0, 5])                  # x-axis from -5 to 105,</a:t>
            </a:r>
          </a:p>
          <a:p>
            <a:pPr marL="0" indent="0">
              <a:spcBef>
                <a:spcPts val="0"/>
              </a:spcBef>
              <a:buNone/>
            </a:pPr>
            <a:r>
              <a:rPr lang="en-US" altLang="ko-KR" sz="1400" dirty="0"/>
              <a:t>                                               # y-axis from 0 to 5</a:t>
            </a:r>
          </a:p>
          <a:p>
            <a:pPr marL="0" indent="0">
              <a:spcBef>
                <a:spcPts val="0"/>
              </a:spcBef>
              <a:buNone/>
            </a:pPr>
            <a:r>
              <a:rPr lang="en-US" altLang="ko-KR" sz="1400" dirty="0"/>
              <a:t>    </a:t>
            </a:r>
            <a:r>
              <a:rPr lang="en-US" altLang="ko-KR" sz="1400" dirty="0" err="1"/>
              <a:t>plt.xticks</a:t>
            </a:r>
            <a:r>
              <a:rPr lang="en-US" altLang="ko-KR" sz="1400" dirty="0"/>
              <a:t>([10 * </a:t>
            </a:r>
            <a:r>
              <a:rPr lang="en-US" altLang="ko-KR" sz="1400" dirty="0" err="1"/>
              <a:t>i</a:t>
            </a:r>
            <a:r>
              <a:rPr lang="en-US" altLang="ko-KR" sz="1400" dirty="0"/>
              <a:t> for </a:t>
            </a:r>
            <a:r>
              <a:rPr lang="en-US" altLang="ko-KR" sz="1400" dirty="0" err="1"/>
              <a:t>i</a:t>
            </a:r>
            <a:r>
              <a:rPr lang="en-US" altLang="ko-KR" sz="1400" dirty="0"/>
              <a:t> in range(11)])    # x-axis labels at 0, 10, ..., 100</a:t>
            </a:r>
          </a:p>
          <a:p>
            <a:pPr marL="0" indent="0">
              <a:spcBef>
                <a:spcPts val="0"/>
              </a:spcBef>
              <a:buNone/>
            </a:pPr>
            <a:r>
              <a:rPr lang="en-US" altLang="ko-KR" sz="1400" dirty="0"/>
              <a:t>    </a:t>
            </a:r>
            <a:r>
              <a:rPr lang="en-US" altLang="ko-KR" sz="1400" dirty="0" err="1"/>
              <a:t>plt.xlabel</a:t>
            </a:r>
            <a:r>
              <a:rPr lang="en-US" altLang="ko-KR" sz="1400" dirty="0"/>
              <a:t>("Decile")</a:t>
            </a:r>
          </a:p>
          <a:p>
            <a:pPr marL="0" indent="0">
              <a:spcBef>
                <a:spcPts val="0"/>
              </a:spcBef>
              <a:buNone/>
            </a:pPr>
            <a:r>
              <a:rPr lang="en-US" altLang="ko-KR" sz="1400" dirty="0"/>
              <a:t>    </a:t>
            </a:r>
            <a:r>
              <a:rPr lang="en-US" altLang="ko-KR" sz="1400" dirty="0" err="1"/>
              <a:t>plt.ylabel</a:t>
            </a:r>
            <a:r>
              <a:rPr lang="en-US" altLang="ko-KR" sz="1400" dirty="0"/>
              <a:t>("# of Students")</a:t>
            </a:r>
          </a:p>
          <a:p>
            <a:pPr marL="0" indent="0">
              <a:spcBef>
                <a:spcPts val="0"/>
              </a:spcBef>
              <a:buNone/>
            </a:pPr>
            <a:r>
              <a:rPr lang="en-US" altLang="ko-KR" sz="1400" dirty="0"/>
              <a:t>    </a:t>
            </a:r>
            <a:r>
              <a:rPr lang="en-US" altLang="ko-KR" sz="1400" dirty="0" err="1"/>
              <a:t>plt.title</a:t>
            </a:r>
            <a:r>
              <a:rPr lang="en-US" altLang="ko-KR" sz="1400" dirty="0"/>
              <a:t>("Distribution of Exam 1 Grades")</a:t>
            </a:r>
          </a:p>
          <a:p>
            <a:pPr marL="0" indent="0">
              <a:spcBef>
                <a:spcPts val="0"/>
              </a:spcBef>
              <a:buNone/>
            </a:pPr>
            <a:r>
              <a:rPr lang="en-US" altLang="ko-KR" sz="1400" dirty="0"/>
              <a:t>    </a:t>
            </a:r>
            <a:r>
              <a:rPr lang="en-US" altLang="ko-KR" sz="1400" dirty="0" err="1"/>
              <a:t>plt.show</a:t>
            </a:r>
            <a:r>
              <a:rPr lang="en-US" altLang="ko-KR" sz="1400" dirty="0"/>
              <a:t>()</a:t>
            </a:r>
          </a:p>
          <a:p>
            <a:pPr marL="0" indent="0">
              <a:spcBef>
                <a:spcPts val="0"/>
              </a:spcBef>
              <a:buNone/>
            </a:pPr>
            <a:endParaRPr lang="en-US" altLang="ko-KR" sz="1400" dirty="0"/>
          </a:p>
          <a:p>
            <a:pPr marL="0" indent="0">
              <a:spcBef>
                <a:spcPts val="0"/>
              </a:spcBef>
              <a:buNone/>
            </a:pPr>
            <a:r>
              <a:rPr lang="en-US" altLang="ko-KR" sz="1400" dirty="0" err="1"/>
              <a:t>make_histogram</a:t>
            </a:r>
            <a:r>
              <a:rPr lang="en-US" altLang="ko-KR" sz="1400" dirty="0"/>
              <a:t>()</a:t>
            </a:r>
            <a:endParaRPr lang="ko-KR" altLang="en-US" sz="1400" dirty="0"/>
          </a:p>
        </p:txBody>
      </p:sp>
      <p:sp>
        <p:nvSpPr>
          <p:cNvPr id="4" name="슬라이드 번호 개체 틀 3"/>
          <p:cNvSpPr>
            <a:spLocks noGrp="1"/>
          </p:cNvSpPr>
          <p:nvPr>
            <p:ph type="sldNum" sz="quarter" idx="12"/>
          </p:nvPr>
        </p:nvSpPr>
        <p:spPr/>
        <p:txBody>
          <a:bodyPr/>
          <a:lstStyle/>
          <a:p>
            <a:fld id="{F476CAE7-ABBB-4B5E-ACD1-72C2FED42ED1}" type="slidenum">
              <a:rPr lang="ko-KR" altLang="en-US" smtClean="0"/>
              <a:t>5</a:t>
            </a:fld>
            <a:endParaRPr lang="ko-KR" altLang="en-US"/>
          </a:p>
        </p:txBody>
      </p:sp>
      <p:pic>
        <p:nvPicPr>
          <p:cNvPr id="5" name="그림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39987" y="1951396"/>
            <a:ext cx="4776288" cy="3531405"/>
          </a:xfrm>
          <a:prstGeom prst="rect">
            <a:avLst/>
          </a:prstGeom>
        </p:spPr>
      </p:pic>
    </p:spTree>
    <p:extLst>
      <p:ext uri="{BB962C8B-B14F-4D97-AF65-F5344CB8AC3E}">
        <p14:creationId xmlns:p14="http://schemas.microsoft.com/office/powerpoint/2010/main" val="38200856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838200" y="365126"/>
            <a:ext cx="11353800" cy="950108"/>
          </a:xfrm>
        </p:spPr>
        <p:txBody>
          <a:bodyPr>
            <a:noAutofit/>
          </a:bodyPr>
          <a:lstStyle/>
          <a:p>
            <a:r>
              <a:rPr lang="en-US" altLang="ko-KR" sz="3200" dirty="0">
                <a:solidFill>
                  <a:srgbClr val="FF0000"/>
                </a:solidFill>
              </a:rPr>
              <a:t>4.</a:t>
            </a:r>
            <a:r>
              <a:rPr lang="en-US" altLang="ko-KR" sz="3200" dirty="0"/>
              <a:t> </a:t>
            </a:r>
            <a:r>
              <a:rPr lang="ko-KR" altLang="en-US" sz="3200" dirty="0"/>
              <a:t>선 그래프 </a:t>
            </a:r>
            <a:r>
              <a:rPr lang="en-US" altLang="ko-KR" sz="3200" dirty="0">
                <a:solidFill>
                  <a:schemeClr val="accent6">
                    <a:lumMod val="50000"/>
                  </a:schemeClr>
                </a:solidFill>
              </a:rPr>
              <a:t>Line chart </a:t>
            </a:r>
            <a:r>
              <a:rPr lang="en-US" altLang="ko-KR" sz="3200" dirty="0"/>
              <a:t>: Bias(</a:t>
            </a:r>
            <a:r>
              <a:rPr lang="ko-KR" altLang="en-US" sz="3200" dirty="0"/>
              <a:t>편향</a:t>
            </a:r>
            <a:r>
              <a:rPr lang="en-US" altLang="ko-KR" sz="3200" dirty="0"/>
              <a:t>)-Variance(</a:t>
            </a:r>
            <a:r>
              <a:rPr lang="ko-KR" altLang="en-US" sz="3200" dirty="0"/>
              <a:t>분산</a:t>
            </a:r>
            <a:r>
              <a:rPr lang="en-US" altLang="ko-KR" sz="3200" dirty="0"/>
              <a:t>)</a:t>
            </a:r>
            <a:r>
              <a:rPr lang="ko-KR" altLang="en-US" sz="3200" dirty="0"/>
              <a:t> </a:t>
            </a:r>
            <a:r>
              <a:rPr lang="en-US" altLang="ko-KR" sz="3200" dirty="0"/>
              <a:t>Tradeoff</a:t>
            </a:r>
            <a:endParaRPr lang="ko-KR" altLang="en-US" sz="3200" dirty="0"/>
          </a:p>
        </p:txBody>
      </p:sp>
      <p:sp>
        <p:nvSpPr>
          <p:cNvPr id="3" name="내용 개체 틀 2"/>
          <p:cNvSpPr>
            <a:spLocks noGrp="1"/>
          </p:cNvSpPr>
          <p:nvPr>
            <p:ph idx="1"/>
          </p:nvPr>
        </p:nvSpPr>
        <p:spPr>
          <a:xfrm>
            <a:off x="838200" y="1409178"/>
            <a:ext cx="6577208" cy="5448822"/>
          </a:xfrm>
          <a:ln>
            <a:solidFill>
              <a:srgbClr val="00B050"/>
            </a:solidFill>
          </a:ln>
        </p:spPr>
        <p:txBody>
          <a:bodyPr>
            <a:noAutofit/>
          </a:bodyPr>
          <a:lstStyle/>
          <a:p>
            <a:pPr marL="0" indent="0">
              <a:spcBef>
                <a:spcPts val="0"/>
              </a:spcBef>
              <a:buNone/>
            </a:pPr>
            <a:r>
              <a:rPr lang="en-US" altLang="ko-KR" sz="1400" dirty="0" err="1"/>
              <a:t>def</a:t>
            </a:r>
            <a:r>
              <a:rPr lang="en-US" altLang="ko-KR" sz="1400" dirty="0"/>
              <a:t> </a:t>
            </a:r>
            <a:r>
              <a:rPr lang="en-US" altLang="ko-KR" sz="1400" dirty="0" err="1"/>
              <a:t>make_several_line_charts</a:t>
            </a:r>
            <a:r>
              <a:rPr lang="en-US" altLang="ko-KR" sz="1400" dirty="0"/>
              <a:t>():</a:t>
            </a:r>
          </a:p>
          <a:p>
            <a:pPr marL="0" indent="0">
              <a:spcBef>
                <a:spcPts val="0"/>
              </a:spcBef>
              <a:buNone/>
            </a:pPr>
            <a:r>
              <a:rPr lang="en-US" altLang="ko-KR" sz="1400" dirty="0"/>
              <a:t>    """ </a:t>
            </a:r>
            <a:r>
              <a:rPr lang="ko-KR" altLang="en-US" sz="1400" dirty="0"/>
              <a:t>그림 </a:t>
            </a:r>
            <a:r>
              <a:rPr lang="en-US" altLang="ko-KR" sz="1400" dirty="0"/>
              <a:t>3-6. </a:t>
            </a:r>
            <a:r>
              <a:rPr lang="ko-KR" altLang="en-US" sz="1400" dirty="0"/>
              <a:t>여러 개의 선 그래프와 범례 동시에 그리기 </a:t>
            </a:r>
            <a:r>
              <a:rPr lang="en-US" altLang="ko-KR" sz="1400" dirty="0"/>
              <a:t>"""</a:t>
            </a:r>
          </a:p>
          <a:p>
            <a:pPr marL="0" indent="0">
              <a:spcBef>
                <a:spcPts val="0"/>
              </a:spcBef>
              <a:buNone/>
            </a:pPr>
            <a:endParaRPr lang="en-US" altLang="ko-KR" sz="1400" dirty="0"/>
          </a:p>
          <a:p>
            <a:pPr marL="0" indent="0">
              <a:spcBef>
                <a:spcPts val="0"/>
              </a:spcBef>
              <a:buNone/>
            </a:pPr>
            <a:r>
              <a:rPr lang="en-US" altLang="ko-KR" sz="1400" dirty="0"/>
              <a:t>    variance     = [1,2,4,8,16,32,64,128,256]</a:t>
            </a:r>
          </a:p>
          <a:p>
            <a:pPr marL="0" indent="0">
              <a:spcBef>
                <a:spcPts val="0"/>
              </a:spcBef>
              <a:buNone/>
            </a:pPr>
            <a:r>
              <a:rPr lang="en-US" altLang="ko-KR" sz="1400" dirty="0"/>
              <a:t>    </a:t>
            </a:r>
            <a:r>
              <a:rPr lang="en-US" altLang="ko-KR" sz="1400" dirty="0" err="1"/>
              <a:t>bias_squared</a:t>
            </a:r>
            <a:r>
              <a:rPr lang="en-US" altLang="ko-KR" sz="1400" dirty="0"/>
              <a:t> = [256,128,64,32,16,8,4,2,1]</a:t>
            </a:r>
          </a:p>
          <a:p>
            <a:pPr marL="0" indent="0">
              <a:spcBef>
                <a:spcPts val="0"/>
              </a:spcBef>
              <a:buNone/>
            </a:pPr>
            <a:r>
              <a:rPr lang="en-US" altLang="ko-KR" sz="1400" dirty="0"/>
              <a:t>    </a:t>
            </a:r>
            <a:r>
              <a:rPr lang="en-US" altLang="ko-KR" sz="1400" dirty="0" err="1"/>
              <a:t>total_error</a:t>
            </a:r>
            <a:r>
              <a:rPr lang="en-US" altLang="ko-KR" sz="1400" dirty="0"/>
              <a:t>  = [x + y for x, y in zip(variance, </a:t>
            </a:r>
            <a:r>
              <a:rPr lang="en-US" altLang="ko-KR" sz="1400" dirty="0" err="1"/>
              <a:t>bias_squared</a:t>
            </a:r>
            <a:r>
              <a:rPr lang="en-US" altLang="ko-KR" sz="1400" dirty="0"/>
              <a:t>)]</a:t>
            </a:r>
          </a:p>
          <a:p>
            <a:pPr marL="0" indent="0">
              <a:spcBef>
                <a:spcPts val="0"/>
              </a:spcBef>
              <a:buNone/>
            </a:pPr>
            <a:r>
              <a:rPr lang="en-US" altLang="ko-KR" sz="1400" dirty="0"/>
              <a:t>    # [257, 130, 68, 40, 32, 40, 68, 130, 257]</a:t>
            </a:r>
          </a:p>
          <a:p>
            <a:pPr marL="0" indent="0">
              <a:spcBef>
                <a:spcPts val="0"/>
              </a:spcBef>
              <a:buNone/>
            </a:pPr>
            <a:endParaRPr lang="en-US" altLang="ko-KR" sz="1400" dirty="0"/>
          </a:p>
          <a:p>
            <a:pPr marL="0" indent="0">
              <a:spcBef>
                <a:spcPts val="0"/>
              </a:spcBef>
              <a:buNone/>
            </a:pPr>
            <a:r>
              <a:rPr lang="en-US" altLang="ko-KR" sz="1400" dirty="0"/>
              <a:t>    </a:t>
            </a:r>
            <a:r>
              <a:rPr lang="en-US" altLang="ko-KR" sz="1400" dirty="0" err="1"/>
              <a:t>xs</a:t>
            </a:r>
            <a:r>
              <a:rPr lang="en-US" altLang="ko-KR" sz="1400" dirty="0"/>
              <a:t> = range(</a:t>
            </a:r>
            <a:r>
              <a:rPr lang="en-US" altLang="ko-KR" sz="1400" dirty="0" err="1"/>
              <a:t>len</a:t>
            </a:r>
            <a:r>
              <a:rPr lang="en-US" altLang="ko-KR" sz="1400" dirty="0"/>
              <a:t>(variance))</a:t>
            </a:r>
          </a:p>
          <a:p>
            <a:pPr marL="0" indent="0">
              <a:spcBef>
                <a:spcPts val="0"/>
              </a:spcBef>
              <a:buNone/>
            </a:pPr>
            <a:endParaRPr lang="en-US" altLang="ko-KR" sz="1400" dirty="0"/>
          </a:p>
          <a:p>
            <a:pPr marL="0" indent="0">
              <a:spcBef>
                <a:spcPts val="0"/>
              </a:spcBef>
              <a:buNone/>
            </a:pPr>
            <a:r>
              <a:rPr lang="en-US" altLang="ko-KR" sz="1400" dirty="0"/>
              <a:t>    # we can make multiple calls to </a:t>
            </a:r>
            <a:r>
              <a:rPr lang="en-US" altLang="ko-KR" sz="1400" dirty="0" err="1"/>
              <a:t>plt.plot</a:t>
            </a:r>
            <a:endParaRPr lang="en-US" altLang="ko-KR" sz="1400" dirty="0"/>
          </a:p>
          <a:p>
            <a:pPr marL="0" indent="0">
              <a:spcBef>
                <a:spcPts val="0"/>
              </a:spcBef>
              <a:buNone/>
            </a:pPr>
            <a:r>
              <a:rPr lang="en-US" altLang="ko-KR" sz="1400" dirty="0"/>
              <a:t>    # to show multiple series on the same chart</a:t>
            </a:r>
          </a:p>
          <a:p>
            <a:pPr marL="0" indent="0">
              <a:spcBef>
                <a:spcPts val="0"/>
              </a:spcBef>
              <a:buNone/>
            </a:pPr>
            <a:r>
              <a:rPr lang="en-US" altLang="ko-KR" sz="1400" dirty="0"/>
              <a:t>    </a:t>
            </a:r>
            <a:r>
              <a:rPr lang="en-US" altLang="ko-KR" sz="1400" dirty="0" err="1"/>
              <a:t>plt.plot</a:t>
            </a:r>
            <a:r>
              <a:rPr lang="en-US" altLang="ko-KR" sz="1400" dirty="0"/>
              <a:t>(</a:t>
            </a:r>
            <a:r>
              <a:rPr lang="en-US" altLang="ko-KR" sz="1400" dirty="0" err="1"/>
              <a:t>xs</a:t>
            </a:r>
            <a:r>
              <a:rPr lang="en-US" altLang="ko-KR" sz="1400" dirty="0"/>
              <a:t>, variance,     'g-',  label='variance')    # green solid line</a:t>
            </a:r>
          </a:p>
          <a:p>
            <a:pPr marL="0" indent="0">
              <a:spcBef>
                <a:spcPts val="0"/>
              </a:spcBef>
              <a:buNone/>
            </a:pPr>
            <a:r>
              <a:rPr lang="en-US" altLang="ko-KR" sz="1400" dirty="0"/>
              <a:t>    </a:t>
            </a:r>
            <a:r>
              <a:rPr lang="en-US" altLang="ko-KR" sz="1400" dirty="0" err="1"/>
              <a:t>plt.plot</a:t>
            </a:r>
            <a:r>
              <a:rPr lang="en-US" altLang="ko-KR" sz="1400" dirty="0"/>
              <a:t>(</a:t>
            </a:r>
            <a:r>
              <a:rPr lang="en-US" altLang="ko-KR" sz="1400" dirty="0" err="1"/>
              <a:t>xs</a:t>
            </a:r>
            <a:r>
              <a:rPr lang="en-US" altLang="ko-KR" sz="1400" dirty="0"/>
              <a:t>, </a:t>
            </a:r>
            <a:r>
              <a:rPr lang="en-US" altLang="ko-KR" sz="1400" dirty="0" err="1"/>
              <a:t>bias_squared</a:t>
            </a:r>
            <a:r>
              <a:rPr lang="en-US" altLang="ko-KR" sz="1400" dirty="0"/>
              <a:t>, 'r-.', label='bias^2')      # red dot-dashed line</a:t>
            </a:r>
          </a:p>
          <a:p>
            <a:pPr marL="0" indent="0">
              <a:spcBef>
                <a:spcPts val="0"/>
              </a:spcBef>
              <a:buNone/>
            </a:pPr>
            <a:r>
              <a:rPr lang="en-US" altLang="ko-KR" sz="1400" dirty="0"/>
              <a:t>    </a:t>
            </a:r>
            <a:r>
              <a:rPr lang="en-US" altLang="ko-KR" sz="1400" dirty="0" err="1"/>
              <a:t>plt.plot</a:t>
            </a:r>
            <a:r>
              <a:rPr lang="en-US" altLang="ko-KR" sz="1400" dirty="0"/>
              <a:t>(</a:t>
            </a:r>
            <a:r>
              <a:rPr lang="en-US" altLang="ko-KR" sz="1400" dirty="0" err="1"/>
              <a:t>xs</a:t>
            </a:r>
            <a:r>
              <a:rPr lang="en-US" altLang="ko-KR" sz="1400" dirty="0"/>
              <a:t>, </a:t>
            </a:r>
            <a:r>
              <a:rPr lang="en-US" altLang="ko-KR" sz="1400" dirty="0" err="1"/>
              <a:t>total_error</a:t>
            </a:r>
            <a:r>
              <a:rPr lang="en-US" altLang="ko-KR" sz="1400" dirty="0"/>
              <a:t>,  'b:',  label='total error') # blue dotted line</a:t>
            </a:r>
          </a:p>
          <a:p>
            <a:pPr marL="0" indent="0">
              <a:spcBef>
                <a:spcPts val="0"/>
              </a:spcBef>
              <a:buNone/>
            </a:pPr>
            <a:endParaRPr lang="en-US" altLang="ko-KR" sz="1400" dirty="0"/>
          </a:p>
          <a:p>
            <a:pPr marL="0" indent="0">
              <a:spcBef>
                <a:spcPts val="0"/>
              </a:spcBef>
              <a:buNone/>
            </a:pPr>
            <a:r>
              <a:rPr lang="en-US" altLang="ko-KR" sz="1400" dirty="0"/>
              <a:t>    # because we've assigned labels to each series</a:t>
            </a:r>
          </a:p>
          <a:p>
            <a:pPr marL="0" indent="0">
              <a:spcBef>
                <a:spcPts val="0"/>
              </a:spcBef>
              <a:buNone/>
            </a:pPr>
            <a:r>
              <a:rPr lang="en-US" altLang="ko-KR" sz="1400" dirty="0"/>
              <a:t>    # we can get a legend for free</a:t>
            </a:r>
          </a:p>
          <a:p>
            <a:pPr marL="0" indent="0">
              <a:spcBef>
                <a:spcPts val="0"/>
              </a:spcBef>
              <a:buNone/>
            </a:pPr>
            <a:r>
              <a:rPr lang="en-US" altLang="ko-KR" sz="1400" dirty="0"/>
              <a:t>    # </a:t>
            </a:r>
            <a:r>
              <a:rPr lang="en-US" altLang="ko-KR" sz="1400" dirty="0" err="1"/>
              <a:t>loc</a:t>
            </a:r>
            <a:r>
              <a:rPr lang="en-US" altLang="ko-KR" sz="1400" dirty="0"/>
              <a:t>=9 means "top center"</a:t>
            </a:r>
          </a:p>
          <a:p>
            <a:pPr marL="0" indent="0">
              <a:spcBef>
                <a:spcPts val="0"/>
              </a:spcBef>
              <a:buNone/>
            </a:pPr>
            <a:r>
              <a:rPr lang="en-US" altLang="ko-KR" sz="1400" dirty="0"/>
              <a:t>    </a:t>
            </a:r>
            <a:r>
              <a:rPr lang="en-US" altLang="ko-KR" sz="1400" dirty="0" err="1"/>
              <a:t>plt.legend</a:t>
            </a:r>
            <a:r>
              <a:rPr lang="en-US" altLang="ko-KR" sz="1400" dirty="0"/>
              <a:t>(</a:t>
            </a:r>
            <a:r>
              <a:rPr lang="en-US" altLang="ko-KR" sz="1400" dirty="0" err="1"/>
              <a:t>loc</a:t>
            </a:r>
            <a:r>
              <a:rPr lang="en-US" altLang="ko-KR" sz="1400" dirty="0"/>
              <a:t>=9)</a:t>
            </a:r>
          </a:p>
          <a:p>
            <a:pPr marL="0" indent="0">
              <a:spcBef>
                <a:spcPts val="0"/>
              </a:spcBef>
              <a:buNone/>
            </a:pPr>
            <a:r>
              <a:rPr lang="en-US" altLang="ko-KR" sz="1400" dirty="0"/>
              <a:t>    </a:t>
            </a:r>
            <a:r>
              <a:rPr lang="en-US" altLang="ko-KR" sz="1400" dirty="0" err="1"/>
              <a:t>plt.xlabel</a:t>
            </a:r>
            <a:r>
              <a:rPr lang="en-US" altLang="ko-KR" sz="1400" dirty="0"/>
              <a:t>("model complexity")</a:t>
            </a:r>
          </a:p>
          <a:p>
            <a:pPr marL="0" indent="0">
              <a:spcBef>
                <a:spcPts val="0"/>
              </a:spcBef>
              <a:buNone/>
            </a:pPr>
            <a:r>
              <a:rPr lang="en-US" altLang="ko-KR" sz="1400" dirty="0"/>
              <a:t>    </a:t>
            </a:r>
            <a:r>
              <a:rPr lang="en-US" altLang="ko-KR" sz="1400" dirty="0" err="1"/>
              <a:t>plt.title</a:t>
            </a:r>
            <a:r>
              <a:rPr lang="en-US" altLang="ko-KR" sz="1400" dirty="0"/>
              <a:t>("The Bias-Variance Tradeoff")</a:t>
            </a:r>
          </a:p>
          <a:p>
            <a:pPr marL="0" indent="0">
              <a:spcBef>
                <a:spcPts val="0"/>
              </a:spcBef>
              <a:buNone/>
            </a:pPr>
            <a:r>
              <a:rPr lang="en-US" altLang="ko-KR" sz="1400" dirty="0"/>
              <a:t>    </a:t>
            </a:r>
            <a:r>
              <a:rPr lang="en-US" altLang="ko-KR" sz="1400" dirty="0" err="1"/>
              <a:t>plt.show</a:t>
            </a:r>
            <a:r>
              <a:rPr lang="en-US" altLang="ko-KR" sz="1400" dirty="0"/>
              <a:t>()</a:t>
            </a:r>
          </a:p>
          <a:p>
            <a:pPr marL="0" indent="0">
              <a:spcBef>
                <a:spcPts val="0"/>
              </a:spcBef>
              <a:buNone/>
            </a:pPr>
            <a:endParaRPr lang="en-US" altLang="ko-KR" sz="1400" dirty="0"/>
          </a:p>
          <a:p>
            <a:pPr marL="0" indent="0">
              <a:spcBef>
                <a:spcPts val="0"/>
              </a:spcBef>
              <a:buNone/>
            </a:pPr>
            <a:r>
              <a:rPr lang="en-US" altLang="ko-KR" sz="1400" dirty="0" err="1"/>
              <a:t>make_several_line_charts</a:t>
            </a:r>
            <a:r>
              <a:rPr lang="en-US" altLang="ko-KR" sz="1400" dirty="0"/>
              <a:t>()</a:t>
            </a:r>
            <a:endParaRPr lang="ko-KR" altLang="en-US" sz="1400" dirty="0"/>
          </a:p>
          <a:p>
            <a:endParaRPr lang="ko-KR" altLang="en-US" sz="1400" dirty="0"/>
          </a:p>
        </p:txBody>
      </p:sp>
      <p:sp>
        <p:nvSpPr>
          <p:cNvPr id="4" name="슬라이드 번호 개체 틀 3"/>
          <p:cNvSpPr>
            <a:spLocks noGrp="1"/>
          </p:cNvSpPr>
          <p:nvPr>
            <p:ph type="sldNum" sz="quarter" idx="12"/>
          </p:nvPr>
        </p:nvSpPr>
        <p:spPr/>
        <p:txBody>
          <a:bodyPr/>
          <a:lstStyle/>
          <a:p>
            <a:fld id="{F476CAE7-ABBB-4B5E-ACD1-72C2FED42ED1}" type="slidenum">
              <a:rPr lang="ko-KR" altLang="en-US" smtClean="0"/>
              <a:t>6</a:t>
            </a:fld>
            <a:endParaRPr lang="ko-KR" altLang="en-US"/>
          </a:p>
        </p:txBody>
      </p:sp>
      <p:pic>
        <p:nvPicPr>
          <p:cNvPr id="5" name="그림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40390" y="2257816"/>
            <a:ext cx="4763585" cy="3531405"/>
          </a:xfrm>
          <a:prstGeom prst="rect">
            <a:avLst/>
          </a:prstGeom>
        </p:spPr>
      </p:pic>
    </p:spTree>
    <p:extLst>
      <p:ext uri="{BB962C8B-B14F-4D97-AF65-F5344CB8AC3E}">
        <p14:creationId xmlns:p14="http://schemas.microsoft.com/office/powerpoint/2010/main" val="15608641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838200" y="365126"/>
            <a:ext cx="11353800" cy="950108"/>
          </a:xfrm>
        </p:spPr>
        <p:txBody>
          <a:bodyPr>
            <a:normAutofit fontScale="90000"/>
          </a:bodyPr>
          <a:lstStyle/>
          <a:p>
            <a:r>
              <a:rPr lang="en-US" altLang="ko-KR" sz="3600" dirty="0">
                <a:solidFill>
                  <a:srgbClr val="FF0000"/>
                </a:solidFill>
              </a:rPr>
              <a:t>5.</a:t>
            </a:r>
            <a:r>
              <a:rPr lang="en-US" altLang="ko-KR" sz="3600" dirty="0"/>
              <a:t> </a:t>
            </a:r>
            <a:r>
              <a:rPr lang="ko-KR" altLang="en-US" sz="3600" dirty="0" err="1"/>
              <a:t>산점도</a:t>
            </a:r>
            <a:r>
              <a:rPr lang="ko-KR" altLang="en-US" sz="3600" dirty="0"/>
              <a:t> </a:t>
            </a:r>
            <a:r>
              <a:rPr lang="en-US" altLang="ko-KR" sz="3600" dirty="0">
                <a:solidFill>
                  <a:schemeClr val="accent6">
                    <a:lumMod val="50000"/>
                  </a:schemeClr>
                </a:solidFill>
              </a:rPr>
              <a:t>Scatterplots</a:t>
            </a:r>
            <a:r>
              <a:rPr lang="en-US" altLang="ko-KR" sz="3600" dirty="0"/>
              <a:t> : relationship between the number of friends and the number of minutes on the site every day</a:t>
            </a:r>
            <a:endParaRPr lang="ko-KR" altLang="en-US" sz="3600" dirty="0"/>
          </a:p>
        </p:txBody>
      </p:sp>
      <p:sp>
        <p:nvSpPr>
          <p:cNvPr id="3" name="내용 개체 틀 2"/>
          <p:cNvSpPr>
            <a:spLocks noGrp="1"/>
          </p:cNvSpPr>
          <p:nvPr>
            <p:ph idx="1"/>
          </p:nvPr>
        </p:nvSpPr>
        <p:spPr>
          <a:xfrm>
            <a:off x="838200" y="1553227"/>
            <a:ext cx="7247965" cy="5168248"/>
          </a:xfrm>
          <a:ln>
            <a:solidFill>
              <a:srgbClr val="00B050"/>
            </a:solidFill>
          </a:ln>
        </p:spPr>
        <p:txBody>
          <a:bodyPr>
            <a:noAutofit/>
          </a:bodyPr>
          <a:lstStyle/>
          <a:p>
            <a:pPr marL="0" indent="0">
              <a:spcBef>
                <a:spcPts val="0"/>
              </a:spcBef>
              <a:buNone/>
            </a:pPr>
            <a:r>
              <a:rPr lang="en-US" altLang="ko-KR" sz="1400" dirty="0" err="1"/>
              <a:t>def</a:t>
            </a:r>
            <a:r>
              <a:rPr lang="en-US" altLang="ko-KR" sz="1400" dirty="0"/>
              <a:t> </a:t>
            </a:r>
            <a:r>
              <a:rPr lang="en-US" altLang="ko-KR" sz="1400" dirty="0" err="1"/>
              <a:t>make_scatter_plot</a:t>
            </a:r>
            <a:r>
              <a:rPr lang="en-US" altLang="ko-KR" sz="1400" dirty="0"/>
              <a:t>():</a:t>
            </a:r>
          </a:p>
          <a:p>
            <a:pPr marL="0" indent="0">
              <a:spcBef>
                <a:spcPts val="0"/>
              </a:spcBef>
              <a:buNone/>
            </a:pPr>
            <a:r>
              <a:rPr lang="en-US" altLang="ko-KR" sz="1400" dirty="0"/>
              <a:t>    """ </a:t>
            </a:r>
            <a:r>
              <a:rPr lang="ko-KR" altLang="en-US" sz="1400" dirty="0"/>
              <a:t>그림 </a:t>
            </a:r>
            <a:r>
              <a:rPr lang="en-US" altLang="ko-KR" sz="1400" dirty="0"/>
              <a:t>3-7. </a:t>
            </a:r>
            <a:r>
              <a:rPr lang="ko-KR" altLang="en-US" sz="1400" dirty="0"/>
              <a:t>친구의 수와 사이트 체류 시간에 관한 </a:t>
            </a:r>
            <a:r>
              <a:rPr lang="ko-KR" altLang="en-US" sz="1400" dirty="0" err="1"/>
              <a:t>산점도</a:t>
            </a:r>
            <a:r>
              <a:rPr lang="ko-KR" altLang="en-US" sz="1400" dirty="0"/>
              <a:t> </a:t>
            </a:r>
            <a:r>
              <a:rPr lang="en-US" altLang="ko-KR" sz="1400" dirty="0"/>
              <a:t>"""</a:t>
            </a:r>
          </a:p>
          <a:p>
            <a:pPr marL="0" indent="0">
              <a:spcBef>
                <a:spcPts val="0"/>
              </a:spcBef>
              <a:buNone/>
            </a:pPr>
            <a:endParaRPr lang="en-US" altLang="ko-KR" sz="1400" dirty="0"/>
          </a:p>
          <a:p>
            <a:pPr marL="0" indent="0">
              <a:spcBef>
                <a:spcPts val="0"/>
              </a:spcBef>
              <a:buNone/>
            </a:pPr>
            <a:r>
              <a:rPr lang="en-US" altLang="ko-KR" sz="1400" dirty="0"/>
              <a:t>    friends = [ 70, 65, 72, 63, 71, 64, 60, 64, 67]</a:t>
            </a:r>
          </a:p>
          <a:p>
            <a:pPr marL="0" indent="0">
              <a:spcBef>
                <a:spcPts val="0"/>
              </a:spcBef>
              <a:buNone/>
            </a:pPr>
            <a:r>
              <a:rPr lang="en-US" altLang="ko-KR" sz="1400" dirty="0"/>
              <a:t>    minutes = [175, 170, 205, 120, 220, 130, 105, 145, 190]</a:t>
            </a:r>
          </a:p>
          <a:p>
            <a:pPr marL="0" indent="0">
              <a:spcBef>
                <a:spcPts val="0"/>
              </a:spcBef>
              <a:buNone/>
            </a:pPr>
            <a:r>
              <a:rPr lang="en-US" altLang="ko-KR" sz="1400" dirty="0"/>
              <a:t>    labels = ['a', 'b', 'c', 'd', 'e', 'f', 'g', 'h', '</a:t>
            </a:r>
            <a:r>
              <a:rPr lang="en-US" altLang="ko-KR" sz="1400" dirty="0" err="1"/>
              <a:t>i</a:t>
            </a:r>
            <a:r>
              <a:rPr lang="en-US" altLang="ko-KR" sz="1400" dirty="0"/>
              <a:t>']</a:t>
            </a:r>
          </a:p>
          <a:p>
            <a:pPr marL="0" indent="0">
              <a:spcBef>
                <a:spcPts val="0"/>
              </a:spcBef>
              <a:buNone/>
            </a:pPr>
            <a:endParaRPr lang="en-US" altLang="ko-KR" sz="1400" dirty="0"/>
          </a:p>
          <a:p>
            <a:pPr marL="0" indent="0">
              <a:spcBef>
                <a:spcPts val="0"/>
              </a:spcBef>
              <a:buNone/>
            </a:pPr>
            <a:r>
              <a:rPr lang="en-US" altLang="ko-KR" sz="1400" dirty="0"/>
              <a:t>    </a:t>
            </a:r>
            <a:r>
              <a:rPr lang="en-US" altLang="ko-KR" sz="1400" dirty="0" err="1"/>
              <a:t>plt.scatter</a:t>
            </a:r>
            <a:r>
              <a:rPr lang="en-US" altLang="ko-KR" sz="1400" dirty="0"/>
              <a:t>(friends, minutes)</a:t>
            </a:r>
          </a:p>
          <a:p>
            <a:pPr marL="0" indent="0">
              <a:spcBef>
                <a:spcPts val="0"/>
              </a:spcBef>
              <a:buNone/>
            </a:pPr>
            <a:endParaRPr lang="en-US" altLang="ko-KR" sz="1400" dirty="0"/>
          </a:p>
          <a:p>
            <a:pPr marL="0" indent="0">
              <a:spcBef>
                <a:spcPts val="0"/>
              </a:spcBef>
              <a:buNone/>
            </a:pPr>
            <a:r>
              <a:rPr lang="en-US" altLang="ko-KR" sz="1400" dirty="0"/>
              <a:t>    # label each point</a:t>
            </a:r>
          </a:p>
          <a:p>
            <a:pPr marL="0" indent="0">
              <a:spcBef>
                <a:spcPts val="0"/>
              </a:spcBef>
              <a:buNone/>
            </a:pPr>
            <a:r>
              <a:rPr lang="en-US" altLang="ko-KR" sz="1400" dirty="0"/>
              <a:t>    for label, </a:t>
            </a:r>
            <a:r>
              <a:rPr lang="en-US" altLang="ko-KR" sz="1400" dirty="0" err="1"/>
              <a:t>friend_count</a:t>
            </a:r>
            <a:r>
              <a:rPr lang="en-US" altLang="ko-KR" sz="1400" dirty="0"/>
              <a:t>, </a:t>
            </a:r>
            <a:r>
              <a:rPr lang="en-US" altLang="ko-KR" sz="1400" dirty="0" err="1"/>
              <a:t>minute_count</a:t>
            </a:r>
            <a:r>
              <a:rPr lang="en-US" altLang="ko-KR" sz="1400" dirty="0"/>
              <a:t> in zip(labels, friends, minutes):</a:t>
            </a:r>
          </a:p>
          <a:p>
            <a:pPr marL="0" indent="0">
              <a:spcBef>
                <a:spcPts val="0"/>
              </a:spcBef>
              <a:buNone/>
            </a:pPr>
            <a:r>
              <a:rPr lang="en-US" altLang="ko-KR" sz="1400" dirty="0"/>
              <a:t>        </a:t>
            </a:r>
            <a:r>
              <a:rPr lang="en-US" altLang="ko-KR" sz="1400" dirty="0" err="1"/>
              <a:t>plt.annotate</a:t>
            </a:r>
            <a:r>
              <a:rPr lang="en-US" altLang="ko-KR" sz="1400" dirty="0"/>
              <a:t>(label,</a:t>
            </a:r>
          </a:p>
          <a:p>
            <a:pPr marL="0" indent="0">
              <a:spcBef>
                <a:spcPts val="0"/>
              </a:spcBef>
              <a:buNone/>
            </a:pPr>
            <a:r>
              <a:rPr lang="en-US" altLang="ko-KR" sz="1400" dirty="0"/>
              <a:t>        	</a:t>
            </a:r>
            <a:r>
              <a:rPr lang="en-US" altLang="ko-KR" sz="1400" dirty="0" err="1"/>
              <a:t>xy</a:t>
            </a:r>
            <a:r>
              <a:rPr lang="en-US" altLang="ko-KR" sz="1400" dirty="0"/>
              <a:t>=(</a:t>
            </a:r>
            <a:r>
              <a:rPr lang="en-US" altLang="ko-KR" sz="1400" dirty="0" err="1"/>
              <a:t>friend_count</a:t>
            </a:r>
            <a:r>
              <a:rPr lang="en-US" altLang="ko-KR" sz="1400" dirty="0"/>
              <a:t>, </a:t>
            </a:r>
            <a:r>
              <a:rPr lang="en-US" altLang="ko-KR" sz="1400" dirty="0" err="1"/>
              <a:t>minute_count</a:t>
            </a:r>
            <a:r>
              <a:rPr lang="en-US" altLang="ko-KR" sz="1400" dirty="0"/>
              <a:t>), # put the label with its point</a:t>
            </a:r>
          </a:p>
          <a:p>
            <a:pPr marL="0" indent="0">
              <a:spcBef>
                <a:spcPts val="0"/>
              </a:spcBef>
              <a:buNone/>
            </a:pPr>
            <a:r>
              <a:rPr lang="en-US" altLang="ko-KR" sz="1400" dirty="0"/>
              <a:t>                 </a:t>
            </a:r>
            <a:r>
              <a:rPr lang="en-US" altLang="ko-KR" sz="1400" dirty="0" err="1"/>
              <a:t>xytext</a:t>
            </a:r>
            <a:r>
              <a:rPr lang="en-US" altLang="ko-KR" sz="1400" dirty="0"/>
              <a:t>=(5, -5), # but slightly offset, </a:t>
            </a:r>
            <a:r>
              <a:rPr lang="ko-KR" altLang="en-US" sz="1400" dirty="0"/>
              <a:t>각 점에 대한 </a:t>
            </a:r>
            <a:r>
              <a:rPr lang="ko-KR" altLang="en-US" sz="1400" dirty="0" err="1"/>
              <a:t>라베링이</a:t>
            </a:r>
            <a:r>
              <a:rPr lang="ko-KR" altLang="en-US" sz="1400" dirty="0"/>
              <a:t> 떨어진 거리 </a:t>
            </a:r>
            <a:r>
              <a:rPr lang="en-US" altLang="ko-KR" sz="1400" dirty="0"/>
              <a:t>x</a:t>
            </a:r>
            <a:r>
              <a:rPr lang="ko-KR" altLang="en-US" sz="1400" dirty="0"/>
              <a:t>축</a:t>
            </a:r>
            <a:r>
              <a:rPr lang="en-US" altLang="ko-KR" sz="1400" dirty="0"/>
              <a:t>, y</a:t>
            </a:r>
            <a:r>
              <a:rPr lang="ko-KR" altLang="en-US" sz="1400" dirty="0"/>
              <a:t>축</a:t>
            </a:r>
          </a:p>
          <a:p>
            <a:pPr marL="0" indent="0">
              <a:spcBef>
                <a:spcPts val="0"/>
              </a:spcBef>
              <a:buNone/>
            </a:pPr>
            <a:r>
              <a:rPr lang="ko-KR" altLang="en-US" sz="1400" dirty="0"/>
              <a:t>                 </a:t>
            </a:r>
            <a:r>
              <a:rPr lang="en-US" altLang="ko-KR" sz="1400" dirty="0" err="1"/>
              <a:t>textcoords</a:t>
            </a:r>
            <a:r>
              <a:rPr lang="en-US" altLang="ko-KR" sz="1400" dirty="0"/>
              <a:t>='offset points')</a:t>
            </a:r>
          </a:p>
          <a:p>
            <a:pPr marL="0" indent="0">
              <a:spcBef>
                <a:spcPts val="0"/>
              </a:spcBef>
              <a:buNone/>
            </a:pPr>
            <a:endParaRPr lang="en-US" altLang="ko-KR" sz="1400" dirty="0"/>
          </a:p>
          <a:p>
            <a:pPr marL="0" indent="0">
              <a:spcBef>
                <a:spcPts val="0"/>
              </a:spcBef>
              <a:buNone/>
            </a:pPr>
            <a:r>
              <a:rPr lang="en-US" altLang="ko-KR" sz="1400" dirty="0"/>
              <a:t>    </a:t>
            </a:r>
            <a:r>
              <a:rPr lang="en-US" altLang="ko-KR" sz="1400" dirty="0" err="1"/>
              <a:t>plt.title</a:t>
            </a:r>
            <a:r>
              <a:rPr lang="en-US" altLang="ko-KR" sz="1400" dirty="0"/>
              <a:t>("Daily Minutes vs. Number of Friends")</a:t>
            </a:r>
          </a:p>
          <a:p>
            <a:pPr marL="0" indent="0">
              <a:spcBef>
                <a:spcPts val="0"/>
              </a:spcBef>
              <a:buNone/>
            </a:pPr>
            <a:r>
              <a:rPr lang="en-US" altLang="ko-KR" sz="1400" dirty="0"/>
              <a:t>    </a:t>
            </a:r>
            <a:r>
              <a:rPr lang="en-US" altLang="ko-KR" sz="1400" dirty="0" err="1"/>
              <a:t>plt.xlabel</a:t>
            </a:r>
            <a:r>
              <a:rPr lang="en-US" altLang="ko-KR" sz="1400" dirty="0"/>
              <a:t>("# of friends")</a:t>
            </a:r>
          </a:p>
          <a:p>
            <a:pPr marL="0" indent="0">
              <a:spcBef>
                <a:spcPts val="0"/>
              </a:spcBef>
              <a:buNone/>
            </a:pPr>
            <a:r>
              <a:rPr lang="en-US" altLang="ko-KR" sz="1400" dirty="0"/>
              <a:t>    </a:t>
            </a:r>
            <a:r>
              <a:rPr lang="en-US" altLang="ko-KR" sz="1400" dirty="0" err="1"/>
              <a:t>plt.ylabel</a:t>
            </a:r>
            <a:r>
              <a:rPr lang="en-US" altLang="ko-KR" sz="1400" dirty="0"/>
              <a:t>("daily minutes spent on the site")</a:t>
            </a:r>
          </a:p>
          <a:p>
            <a:pPr marL="0" indent="0">
              <a:spcBef>
                <a:spcPts val="0"/>
              </a:spcBef>
              <a:buNone/>
            </a:pPr>
            <a:r>
              <a:rPr lang="en-US" altLang="ko-KR" sz="1400" dirty="0"/>
              <a:t>    </a:t>
            </a:r>
            <a:r>
              <a:rPr lang="en-US" altLang="ko-KR" sz="1400" dirty="0" err="1"/>
              <a:t>plt.show</a:t>
            </a:r>
            <a:r>
              <a:rPr lang="en-US" altLang="ko-KR" sz="1400" dirty="0"/>
              <a:t>()</a:t>
            </a:r>
          </a:p>
          <a:p>
            <a:pPr marL="0" indent="0">
              <a:spcBef>
                <a:spcPts val="0"/>
              </a:spcBef>
              <a:buNone/>
            </a:pPr>
            <a:endParaRPr lang="en-US" altLang="ko-KR" sz="1400" dirty="0"/>
          </a:p>
          <a:p>
            <a:pPr marL="0" indent="0">
              <a:spcBef>
                <a:spcPts val="0"/>
              </a:spcBef>
              <a:buNone/>
            </a:pPr>
            <a:r>
              <a:rPr lang="en-US" altLang="ko-KR" sz="1400" dirty="0" err="1"/>
              <a:t>make_scatter_plot</a:t>
            </a:r>
            <a:r>
              <a:rPr lang="en-US" altLang="ko-KR" sz="1400" dirty="0"/>
              <a:t>()</a:t>
            </a:r>
            <a:endParaRPr lang="ko-KR" altLang="en-US" sz="1400" dirty="0"/>
          </a:p>
          <a:p>
            <a:endParaRPr lang="ko-KR" altLang="en-US" sz="1400" dirty="0"/>
          </a:p>
        </p:txBody>
      </p:sp>
      <p:sp>
        <p:nvSpPr>
          <p:cNvPr id="4" name="슬라이드 번호 개체 틀 3"/>
          <p:cNvSpPr>
            <a:spLocks noGrp="1"/>
          </p:cNvSpPr>
          <p:nvPr>
            <p:ph type="sldNum" sz="quarter" idx="12"/>
          </p:nvPr>
        </p:nvSpPr>
        <p:spPr/>
        <p:txBody>
          <a:bodyPr/>
          <a:lstStyle/>
          <a:p>
            <a:fld id="{F476CAE7-ABBB-4B5E-ACD1-72C2FED42ED1}" type="slidenum">
              <a:rPr lang="ko-KR" altLang="en-US" smtClean="0"/>
              <a:t>7</a:t>
            </a:fld>
            <a:endParaRPr lang="ko-KR" altLang="en-US"/>
          </a:p>
        </p:txBody>
      </p:sp>
      <p:pic>
        <p:nvPicPr>
          <p:cNvPr id="5" name="그림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58558" y="1553227"/>
            <a:ext cx="4447283" cy="3178265"/>
          </a:xfrm>
          <a:prstGeom prst="rect">
            <a:avLst/>
          </a:prstGeom>
        </p:spPr>
      </p:pic>
    </p:spTree>
    <p:extLst>
      <p:ext uri="{BB962C8B-B14F-4D97-AF65-F5344CB8AC3E}">
        <p14:creationId xmlns:p14="http://schemas.microsoft.com/office/powerpoint/2010/main" val="11970317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ko-KR" altLang="en-US" dirty="0"/>
              <a:t>더 공부하고 싶다면</a:t>
            </a:r>
            <a:br>
              <a:rPr lang="en-US" altLang="ko-KR" dirty="0"/>
            </a:br>
            <a:r>
              <a:rPr lang="en-US" altLang="ko-KR" dirty="0">
                <a:solidFill>
                  <a:schemeClr val="accent6">
                    <a:lumMod val="50000"/>
                  </a:schemeClr>
                </a:solidFill>
              </a:rPr>
              <a:t>For Further Exploration</a:t>
            </a:r>
            <a:endParaRPr lang="ko-KR" altLang="en-US" dirty="0">
              <a:solidFill>
                <a:schemeClr val="accent6">
                  <a:lumMod val="50000"/>
                </a:schemeClr>
              </a:solidFill>
            </a:endParaRPr>
          </a:p>
        </p:txBody>
      </p:sp>
      <p:sp>
        <p:nvSpPr>
          <p:cNvPr id="3" name="내용 개체 틀 2"/>
          <p:cNvSpPr>
            <a:spLocks noGrp="1"/>
          </p:cNvSpPr>
          <p:nvPr>
            <p:ph idx="1"/>
          </p:nvPr>
        </p:nvSpPr>
        <p:spPr/>
        <p:txBody>
          <a:bodyPr>
            <a:normAutofit lnSpcReduction="10000"/>
          </a:bodyPr>
          <a:lstStyle/>
          <a:p>
            <a:r>
              <a:rPr lang="en-US" altLang="ko-KR" dirty="0" err="1"/>
              <a:t>seaborn</a:t>
            </a:r>
            <a:r>
              <a:rPr lang="en-US" altLang="ko-KR" dirty="0"/>
              <a:t> : </a:t>
            </a:r>
            <a:r>
              <a:rPr lang="en-US" altLang="ko-KR" dirty="0" err="1"/>
              <a:t>matplotlib</a:t>
            </a:r>
            <a:r>
              <a:rPr lang="ko-KR" altLang="en-US" dirty="0"/>
              <a:t>을 발전시킨 라이브러리</a:t>
            </a:r>
            <a:endParaRPr lang="en-US" altLang="ko-KR" dirty="0"/>
          </a:p>
          <a:p>
            <a:pPr lvl="1"/>
            <a:r>
              <a:rPr lang="en-US" altLang="ko-KR" dirty="0">
                <a:solidFill>
                  <a:schemeClr val="accent6">
                    <a:lumMod val="50000"/>
                  </a:schemeClr>
                </a:solidFill>
              </a:rPr>
              <a:t>built on top of </a:t>
            </a:r>
            <a:r>
              <a:rPr lang="en-US" altLang="ko-KR" dirty="0" err="1">
                <a:solidFill>
                  <a:schemeClr val="accent6">
                    <a:lumMod val="50000"/>
                  </a:schemeClr>
                </a:solidFill>
              </a:rPr>
              <a:t>matplotlib</a:t>
            </a:r>
            <a:r>
              <a:rPr lang="en-US" altLang="ko-KR" dirty="0">
                <a:solidFill>
                  <a:schemeClr val="accent6">
                    <a:lumMod val="50000"/>
                  </a:schemeClr>
                </a:solidFill>
              </a:rPr>
              <a:t> and allows you to easily produce prettier (and more complex) visualizations.</a:t>
            </a:r>
          </a:p>
          <a:p>
            <a:r>
              <a:rPr lang="en-US" altLang="ko-KR" dirty="0"/>
              <a:t>D3.js : </a:t>
            </a:r>
            <a:r>
              <a:rPr lang="ko-KR" altLang="en-US" dirty="0"/>
              <a:t>웹을 위한 </a:t>
            </a:r>
            <a:r>
              <a:rPr lang="ko-KR" altLang="en-US" dirty="0" err="1"/>
              <a:t>인터랙티브</a:t>
            </a:r>
            <a:r>
              <a:rPr lang="ko-KR" altLang="en-US" dirty="0"/>
              <a:t> 시각화 </a:t>
            </a:r>
            <a:r>
              <a:rPr lang="ko-KR" altLang="en-US" dirty="0" err="1"/>
              <a:t>자바스트립트</a:t>
            </a:r>
            <a:r>
              <a:rPr lang="ko-KR" altLang="en-US" dirty="0"/>
              <a:t> 라이브러리</a:t>
            </a:r>
            <a:endParaRPr lang="en-US" altLang="ko-KR" dirty="0"/>
          </a:p>
          <a:p>
            <a:pPr lvl="1"/>
            <a:r>
              <a:rPr lang="en-US" altLang="ko-KR" dirty="0">
                <a:solidFill>
                  <a:schemeClr val="accent6">
                    <a:lumMod val="50000"/>
                  </a:schemeClr>
                </a:solidFill>
              </a:rPr>
              <a:t>a JavaScript library for producing sophisticated interactive visualizations for the web. Although it is not in Python, it is both trendy and widely used, and it is well worth your while to be familiar with it.</a:t>
            </a:r>
          </a:p>
          <a:p>
            <a:r>
              <a:rPr lang="en-US" altLang="ko-KR" dirty="0" err="1"/>
              <a:t>Bokeh</a:t>
            </a:r>
            <a:r>
              <a:rPr lang="en-US" altLang="ko-KR" dirty="0"/>
              <a:t> : </a:t>
            </a:r>
            <a:r>
              <a:rPr lang="ko-KR" altLang="en-US" dirty="0" err="1"/>
              <a:t>파이썬용</a:t>
            </a:r>
            <a:r>
              <a:rPr lang="ko-KR" altLang="en-US" dirty="0"/>
              <a:t> </a:t>
            </a:r>
            <a:r>
              <a:rPr lang="en-US" altLang="ko-KR" dirty="0"/>
              <a:t>D3.js </a:t>
            </a:r>
            <a:r>
              <a:rPr lang="ko-KR" altLang="en-US" dirty="0"/>
              <a:t>스타일</a:t>
            </a:r>
            <a:r>
              <a:rPr lang="en-US" altLang="ko-KR" dirty="0"/>
              <a:t> </a:t>
            </a:r>
            <a:r>
              <a:rPr lang="ko-KR" altLang="en-US" dirty="0"/>
              <a:t>시각화 신생 라이브러리</a:t>
            </a:r>
            <a:endParaRPr lang="en-US" altLang="ko-KR" dirty="0"/>
          </a:p>
          <a:p>
            <a:pPr lvl="1"/>
            <a:r>
              <a:rPr lang="en-US" altLang="ko-KR" dirty="0">
                <a:hlinkClick r:id="rId2"/>
              </a:rPr>
              <a:t>https://docs.bokeh.org/en/latest/</a:t>
            </a:r>
            <a:endParaRPr lang="en-US" altLang="ko-KR" dirty="0"/>
          </a:p>
          <a:p>
            <a:pPr lvl="1"/>
            <a:r>
              <a:rPr lang="en-US" altLang="ko-KR" dirty="0">
                <a:solidFill>
                  <a:schemeClr val="accent6">
                    <a:lumMod val="50000"/>
                  </a:schemeClr>
                </a:solidFill>
              </a:rPr>
              <a:t>a newer library that brings D3-style visualizations into Python.</a:t>
            </a:r>
          </a:p>
        </p:txBody>
      </p:sp>
      <p:sp>
        <p:nvSpPr>
          <p:cNvPr id="4" name="슬라이드 번호 개체 틀 3"/>
          <p:cNvSpPr>
            <a:spLocks noGrp="1"/>
          </p:cNvSpPr>
          <p:nvPr>
            <p:ph type="sldNum" sz="quarter" idx="12"/>
          </p:nvPr>
        </p:nvSpPr>
        <p:spPr/>
        <p:txBody>
          <a:bodyPr/>
          <a:lstStyle/>
          <a:p>
            <a:fld id="{F476CAE7-ABBB-4B5E-ACD1-72C2FED42ED1}" type="slidenum">
              <a:rPr lang="ko-KR" altLang="en-US" smtClean="0"/>
              <a:t>8</a:t>
            </a:fld>
            <a:endParaRPr lang="ko-KR" altLang="en-US"/>
          </a:p>
        </p:txBody>
      </p:sp>
    </p:spTree>
    <p:extLst>
      <p:ext uri="{BB962C8B-B14F-4D97-AF65-F5344CB8AC3E}">
        <p14:creationId xmlns:p14="http://schemas.microsoft.com/office/powerpoint/2010/main" val="21360368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dirty="0"/>
              <a:t>★(Home Lab3) Visualizing Data★</a:t>
            </a:r>
            <a:endParaRPr lang="ko-KR" altLang="en-US" dirty="0"/>
          </a:p>
        </p:txBody>
      </p:sp>
      <p:sp>
        <p:nvSpPr>
          <p:cNvPr id="3" name="내용 개체 틀 2"/>
          <p:cNvSpPr>
            <a:spLocks noGrp="1"/>
          </p:cNvSpPr>
          <p:nvPr>
            <p:ph idx="1"/>
          </p:nvPr>
        </p:nvSpPr>
        <p:spPr>
          <a:xfrm>
            <a:off x="838199" y="1553226"/>
            <a:ext cx="7597697" cy="5079068"/>
          </a:xfrm>
        </p:spPr>
        <p:txBody>
          <a:bodyPr>
            <a:normAutofit fontScale="55000" lnSpcReduction="20000"/>
          </a:bodyPr>
          <a:lstStyle/>
          <a:p>
            <a:pPr marL="358775" indent="-358775">
              <a:lnSpc>
                <a:spcPct val="120000"/>
              </a:lnSpc>
              <a:spcBef>
                <a:spcPts val="0"/>
              </a:spcBef>
              <a:buFont typeface="+mj-lt"/>
              <a:buAutoNum type="arabicPeriod"/>
              <a:tabLst>
                <a:tab pos="358775" algn="l"/>
              </a:tabLst>
            </a:pPr>
            <a:r>
              <a:rPr lang="ko-KR" altLang="en-US" dirty="0"/>
              <a:t>앞에 설명한 </a:t>
            </a:r>
            <a:r>
              <a:rPr lang="en-US" altLang="ko-KR" dirty="0">
                <a:solidFill>
                  <a:srgbClr val="FF0000"/>
                </a:solidFill>
              </a:rPr>
              <a:t>1.~5</a:t>
            </a:r>
            <a:r>
              <a:rPr lang="en-US" altLang="ko-KR" dirty="0"/>
              <a:t>. </a:t>
            </a:r>
            <a:r>
              <a:rPr lang="ko-KR" altLang="en-US" dirty="0"/>
              <a:t>데이터 시각화 예제들을 모두 코딩하여 실행하여 보십시오</a:t>
            </a:r>
            <a:endParaRPr lang="en-US" altLang="ko-KR" dirty="0"/>
          </a:p>
          <a:p>
            <a:pPr marL="358775" indent="-358775">
              <a:lnSpc>
                <a:spcPct val="120000"/>
              </a:lnSpc>
              <a:spcBef>
                <a:spcPts val="0"/>
              </a:spcBef>
              <a:buFont typeface="+mj-lt"/>
              <a:buAutoNum type="arabicPeriod"/>
              <a:tabLst>
                <a:tab pos="358775" algn="l"/>
              </a:tabLst>
            </a:pPr>
            <a:r>
              <a:rPr lang="ko-KR" altLang="en-US" dirty="0"/>
              <a:t>그런 다음 이러닝의 </a:t>
            </a:r>
            <a:r>
              <a:rPr lang="en-US" altLang="ko-KR" dirty="0"/>
              <a:t>data.csv</a:t>
            </a:r>
            <a:r>
              <a:rPr lang="ko-KR" altLang="en-US" dirty="0"/>
              <a:t> 파일 안의 값들을 아래 내용을 포함하여 시각화 해보십시오</a:t>
            </a:r>
            <a:r>
              <a:rPr lang="en-US" altLang="ko-KR" dirty="0"/>
              <a:t> (“data.csv” </a:t>
            </a:r>
            <a:r>
              <a:rPr lang="ko-KR" altLang="en-US" dirty="0"/>
              <a:t>파일은 </a:t>
            </a:r>
            <a:r>
              <a:rPr lang="en-US" altLang="ko-KR" dirty="0"/>
              <a:t>x</a:t>
            </a:r>
            <a:r>
              <a:rPr lang="ko-KR" altLang="en-US" dirty="0"/>
              <a:t>축과 </a:t>
            </a:r>
            <a:r>
              <a:rPr lang="en-US" altLang="ko-KR" dirty="0"/>
              <a:t>y</a:t>
            </a:r>
            <a:r>
              <a:rPr lang="ko-KR" altLang="en-US" dirty="0"/>
              <a:t>축의 </a:t>
            </a:r>
            <a:r>
              <a:rPr lang="en-US" altLang="ko-KR" dirty="0"/>
              <a:t>2</a:t>
            </a:r>
            <a:r>
              <a:rPr lang="ko-KR" altLang="en-US" dirty="0"/>
              <a:t>차원 공간 상의</a:t>
            </a:r>
            <a:r>
              <a:rPr lang="en-US" altLang="ko-KR" dirty="0"/>
              <a:t> 100</a:t>
            </a:r>
            <a:r>
              <a:rPr lang="ko-KR" altLang="en-US" dirty="0"/>
              <a:t>개 좌표 값들을 한 라인에 한 </a:t>
            </a:r>
            <a:r>
              <a:rPr lang="ko-KR" altLang="en-US" dirty="0" err="1"/>
              <a:t>좌표씩</a:t>
            </a:r>
            <a:r>
              <a:rPr lang="ko-KR" altLang="en-US" dirty="0"/>
              <a:t> 콤마 </a:t>
            </a:r>
            <a:r>
              <a:rPr lang="en-US" altLang="ko-KR" dirty="0"/>
              <a:t>“,”</a:t>
            </a:r>
            <a:r>
              <a:rPr lang="ko-KR" altLang="en-US" dirty="0"/>
              <a:t>로 구분하여 기록한 파일입니다</a:t>
            </a:r>
            <a:r>
              <a:rPr lang="en-US" altLang="ko-KR" dirty="0"/>
              <a:t>)</a:t>
            </a:r>
          </a:p>
          <a:p>
            <a:pPr lvl="1">
              <a:lnSpc>
                <a:spcPct val="120000"/>
              </a:lnSpc>
              <a:spcBef>
                <a:spcPts val="0"/>
              </a:spcBef>
            </a:pPr>
            <a:r>
              <a:rPr lang="en-US" altLang="ko-KR" sz="2600" dirty="0"/>
              <a:t>title</a:t>
            </a:r>
          </a:p>
          <a:p>
            <a:pPr lvl="1">
              <a:lnSpc>
                <a:spcPct val="120000"/>
              </a:lnSpc>
              <a:spcBef>
                <a:spcPts val="0"/>
              </a:spcBef>
            </a:pPr>
            <a:r>
              <a:rPr lang="en-US" altLang="ko-KR" sz="2600" dirty="0"/>
              <a:t>x label</a:t>
            </a:r>
          </a:p>
          <a:p>
            <a:pPr lvl="1">
              <a:lnSpc>
                <a:spcPct val="120000"/>
              </a:lnSpc>
              <a:spcBef>
                <a:spcPts val="0"/>
              </a:spcBef>
            </a:pPr>
            <a:r>
              <a:rPr lang="en-US" altLang="ko-KR" sz="2600" dirty="0"/>
              <a:t>y label</a:t>
            </a:r>
          </a:p>
          <a:p>
            <a:pPr marL="457200" lvl="1" indent="0">
              <a:lnSpc>
                <a:spcPct val="120000"/>
              </a:lnSpc>
              <a:spcBef>
                <a:spcPts val="0"/>
              </a:spcBef>
              <a:buNone/>
            </a:pPr>
            <a:endParaRPr lang="en-US" altLang="ko-KR" dirty="0"/>
          </a:p>
          <a:p>
            <a:pPr marL="514350" indent="-514350">
              <a:lnSpc>
                <a:spcPct val="120000"/>
              </a:lnSpc>
              <a:spcBef>
                <a:spcPts val="0"/>
              </a:spcBef>
              <a:buFont typeface="+mj-lt"/>
              <a:buAutoNum type="arabicParenR"/>
            </a:pPr>
            <a:r>
              <a:rPr lang="en-US" altLang="ko-KR" dirty="0">
                <a:solidFill>
                  <a:schemeClr val="accent6">
                    <a:lumMod val="50000"/>
                  </a:schemeClr>
                </a:solidFill>
              </a:rPr>
              <a:t>Code and run all of the </a:t>
            </a:r>
            <a:r>
              <a:rPr lang="en-US" altLang="ko-KR" dirty="0">
                <a:solidFill>
                  <a:srgbClr val="FF0000"/>
                </a:solidFill>
              </a:rPr>
              <a:t>1. ~ 5.</a:t>
            </a:r>
            <a:r>
              <a:rPr lang="en-US" altLang="ko-KR" dirty="0">
                <a:solidFill>
                  <a:schemeClr val="accent6">
                    <a:lumMod val="50000"/>
                  </a:schemeClr>
                </a:solidFill>
              </a:rPr>
              <a:t> data visualization examples.</a:t>
            </a:r>
          </a:p>
          <a:p>
            <a:pPr marL="514350" indent="-514350">
              <a:lnSpc>
                <a:spcPct val="120000"/>
              </a:lnSpc>
              <a:spcBef>
                <a:spcPts val="0"/>
              </a:spcBef>
              <a:buFont typeface="+mj-lt"/>
              <a:buAutoNum type="arabicParenR"/>
            </a:pPr>
            <a:r>
              <a:rPr lang="en-US" altLang="ko-KR" dirty="0">
                <a:solidFill>
                  <a:schemeClr val="accent6">
                    <a:lumMod val="50000"/>
                  </a:schemeClr>
                </a:solidFill>
              </a:rPr>
              <a:t>Then visualize the values in the “data.csv” file uploaded in the 2nd week of the </a:t>
            </a:r>
            <a:r>
              <a:rPr lang="en-US" altLang="ko-KR" dirty="0" err="1">
                <a:solidFill>
                  <a:schemeClr val="accent6">
                    <a:lumMod val="50000"/>
                  </a:schemeClr>
                </a:solidFill>
              </a:rPr>
              <a:t>elearning</a:t>
            </a:r>
            <a:r>
              <a:rPr lang="en-US" altLang="ko-KR" dirty="0">
                <a:solidFill>
                  <a:schemeClr val="accent6">
                    <a:lumMod val="50000"/>
                  </a:schemeClr>
                </a:solidFill>
              </a:rPr>
              <a:t> site, including the followings contents:</a:t>
            </a:r>
          </a:p>
          <a:p>
            <a:pPr lvl="1">
              <a:lnSpc>
                <a:spcPct val="120000"/>
              </a:lnSpc>
              <a:spcBef>
                <a:spcPts val="0"/>
              </a:spcBef>
            </a:pPr>
            <a:r>
              <a:rPr lang="en-US" altLang="ko-KR" sz="2600" dirty="0">
                <a:solidFill>
                  <a:schemeClr val="accent6">
                    <a:lumMod val="50000"/>
                  </a:schemeClr>
                </a:solidFill>
              </a:rPr>
              <a:t>title</a:t>
            </a:r>
          </a:p>
          <a:p>
            <a:pPr lvl="1">
              <a:lnSpc>
                <a:spcPct val="120000"/>
              </a:lnSpc>
              <a:spcBef>
                <a:spcPts val="0"/>
              </a:spcBef>
            </a:pPr>
            <a:r>
              <a:rPr lang="en-US" altLang="ko-KR" sz="2600" dirty="0">
                <a:solidFill>
                  <a:schemeClr val="accent6">
                    <a:lumMod val="50000"/>
                  </a:schemeClr>
                </a:solidFill>
              </a:rPr>
              <a:t>x label</a:t>
            </a:r>
          </a:p>
          <a:p>
            <a:pPr lvl="1">
              <a:lnSpc>
                <a:spcPct val="120000"/>
              </a:lnSpc>
              <a:spcBef>
                <a:spcPts val="0"/>
              </a:spcBef>
            </a:pPr>
            <a:r>
              <a:rPr lang="en-US" altLang="ko-KR" sz="2600" dirty="0">
                <a:solidFill>
                  <a:schemeClr val="accent6">
                    <a:lumMod val="50000"/>
                  </a:schemeClr>
                </a:solidFill>
              </a:rPr>
              <a:t>y label</a:t>
            </a:r>
          </a:p>
          <a:p>
            <a:pPr lvl="1">
              <a:lnSpc>
                <a:spcPct val="120000"/>
              </a:lnSpc>
              <a:spcBef>
                <a:spcPts val="0"/>
              </a:spcBef>
            </a:pPr>
            <a:endParaRPr lang="en-US" altLang="ko-KR" sz="2600" dirty="0">
              <a:solidFill>
                <a:schemeClr val="accent6">
                  <a:lumMod val="50000"/>
                </a:schemeClr>
              </a:solidFill>
            </a:endParaRPr>
          </a:p>
          <a:p>
            <a:pPr marL="228600" lvl="1">
              <a:lnSpc>
                <a:spcPct val="120000"/>
              </a:lnSpc>
              <a:spcBef>
                <a:spcPts val="0"/>
              </a:spcBef>
              <a:buClr>
                <a:srgbClr val="FF3300"/>
              </a:buClr>
            </a:pPr>
            <a:r>
              <a:rPr lang="en-US" altLang="ko-KR" sz="2800" dirty="0"/>
              <a:t>(Online Submit) </a:t>
            </a:r>
            <a:r>
              <a:rPr lang="en-US" altLang="ko-KR" sz="2800" dirty="0">
                <a:solidFill>
                  <a:srgbClr val="FF0000"/>
                </a:solidFill>
              </a:rPr>
              <a:t>Deadline: 4.1(Wed.) 23:59 </a:t>
            </a:r>
            <a:r>
              <a:rPr lang="en-US" altLang="ko-KR" sz="2800" dirty="0">
                <a:hlinkClick r:id="rId6"/>
              </a:rPr>
              <a:t>http://cyber.inu.ac.kr</a:t>
            </a:r>
            <a:r>
              <a:rPr lang="en-US" altLang="ko-KR" sz="2800" dirty="0"/>
              <a:t> </a:t>
            </a:r>
            <a:endParaRPr lang="en-US" altLang="ko-KR" sz="2800" dirty="0">
              <a:solidFill>
                <a:srgbClr val="FF0000"/>
              </a:solidFill>
            </a:endParaRPr>
          </a:p>
          <a:p>
            <a:pPr lvl="1">
              <a:lnSpc>
                <a:spcPct val="120000"/>
              </a:lnSpc>
              <a:spcBef>
                <a:spcPts val="0"/>
              </a:spcBef>
            </a:pPr>
            <a:r>
              <a:rPr lang="en-US" altLang="ko-KR" sz="2800" dirty="0"/>
              <a:t>1&amp;2 </a:t>
            </a:r>
            <a:r>
              <a:rPr lang="ko-KR" altLang="en-US" sz="2800" dirty="0"/>
              <a:t>모두의 코드와</a:t>
            </a:r>
            <a:r>
              <a:rPr lang="en-US" altLang="ko-KR" sz="2800" dirty="0"/>
              <a:t> </a:t>
            </a:r>
            <a:r>
              <a:rPr lang="ko-KR" altLang="en-US" sz="2800" dirty="0" err="1"/>
              <a:t>실행결과를</a:t>
            </a:r>
            <a:r>
              <a:rPr lang="ko-KR" altLang="en-US" sz="2800" dirty="0"/>
              <a:t> 하나의 </a:t>
            </a:r>
            <a:r>
              <a:rPr lang="en-US" altLang="ko-KR" sz="2800" dirty="0" err="1"/>
              <a:t>IPython</a:t>
            </a:r>
            <a:r>
              <a:rPr lang="en-US" altLang="ko-KR" sz="2800" dirty="0"/>
              <a:t> </a:t>
            </a:r>
            <a:r>
              <a:rPr lang="ko-KR" altLang="en-US" sz="2800" dirty="0"/>
              <a:t>파일로 제출 </a:t>
            </a:r>
            <a:r>
              <a:rPr lang="en-US" altLang="ko-KR" sz="2800" dirty="0"/>
              <a:t>(</a:t>
            </a:r>
            <a:r>
              <a:rPr lang="ko-KR" altLang="en-US" sz="2800" dirty="0"/>
              <a:t>예</a:t>
            </a:r>
            <a:r>
              <a:rPr lang="en-US" altLang="ko-KR" sz="2800" dirty="0"/>
              <a:t>) lab3</a:t>
            </a:r>
            <a:r>
              <a:rPr lang="ko-KR" altLang="en-US" sz="2800" dirty="0"/>
              <a:t>성미영</a:t>
            </a:r>
            <a:r>
              <a:rPr lang="en-US" altLang="ko-KR" sz="2800" dirty="0"/>
              <a:t>.</a:t>
            </a:r>
            <a:r>
              <a:rPr lang="en-US" altLang="ko-KR" sz="2800" dirty="0" err="1"/>
              <a:t>ipynb</a:t>
            </a:r>
            <a:endParaRPr lang="en-US" altLang="ko-KR" dirty="0"/>
          </a:p>
          <a:p>
            <a:pPr lvl="1">
              <a:lnSpc>
                <a:spcPct val="120000"/>
              </a:lnSpc>
              <a:spcBef>
                <a:spcPts val="0"/>
              </a:spcBef>
            </a:pPr>
            <a:r>
              <a:rPr lang="en-US" altLang="ko-KR" sz="2900" dirty="0">
                <a:solidFill>
                  <a:schemeClr val="accent6">
                    <a:lumMod val="50000"/>
                  </a:schemeClr>
                </a:solidFill>
              </a:rPr>
              <a:t>Submit code and execution result of</a:t>
            </a:r>
            <a:r>
              <a:rPr lang="ko-KR" altLang="en-US" sz="2900" dirty="0">
                <a:solidFill>
                  <a:schemeClr val="accent6">
                    <a:lumMod val="50000"/>
                  </a:schemeClr>
                </a:solidFill>
              </a:rPr>
              <a:t> </a:t>
            </a:r>
            <a:r>
              <a:rPr lang="en-US" altLang="ko-KR" sz="2900" dirty="0">
                <a:solidFill>
                  <a:schemeClr val="accent6">
                    <a:lumMod val="50000"/>
                  </a:schemeClr>
                </a:solidFill>
              </a:rPr>
              <a:t>1&amp;2 as one </a:t>
            </a:r>
            <a:r>
              <a:rPr lang="en-US" altLang="ko-KR" sz="2900" dirty="0" err="1">
                <a:solidFill>
                  <a:schemeClr val="accent6">
                    <a:lumMod val="50000"/>
                  </a:schemeClr>
                </a:solidFill>
              </a:rPr>
              <a:t>IPython</a:t>
            </a:r>
            <a:r>
              <a:rPr lang="en-US" altLang="ko-KR" sz="2900" dirty="0">
                <a:solidFill>
                  <a:schemeClr val="accent6">
                    <a:lumMod val="50000"/>
                  </a:schemeClr>
                </a:solidFill>
              </a:rPr>
              <a:t> file (</a:t>
            </a:r>
            <a:r>
              <a:rPr lang="en-US" altLang="ko-KR" sz="2900" dirty="0" err="1">
                <a:solidFill>
                  <a:schemeClr val="accent6">
                    <a:lumMod val="50000"/>
                  </a:schemeClr>
                </a:solidFill>
              </a:rPr>
              <a:t>eg</a:t>
            </a:r>
            <a:r>
              <a:rPr lang="en-US" altLang="ko-KR" sz="2900" dirty="0">
                <a:solidFill>
                  <a:schemeClr val="accent6">
                    <a:lumMod val="50000"/>
                  </a:schemeClr>
                </a:solidFill>
              </a:rPr>
              <a:t>.) lab3(</a:t>
            </a:r>
            <a:r>
              <a:rPr lang="en-US" altLang="ko-KR" sz="2900" dirty="0" err="1">
                <a:solidFill>
                  <a:schemeClr val="accent6">
                    <a:lumMod val="50000"/>
                  </a:schemeClr>
                </a:solidFill>
              </a:rPr>
              <a:t>SungMeeYoung</a:t>
            </a:r>
            <a:r>
              <a:rPr lang="en-US" altLang="ko-KR" sz="2900" dirty="0">
                <a:solidFill>
                  <a:schemeClr val="accent6">
                    <a:lumMod val="50000"/>
                  </a:schemeClr>
                </a:solidFill>
              </a:rPr>
              <a:t>) .</a:t>
            </a:r>
            <a:r>
              <a:rPr lang="en-US" altLang="ko-KR" sz="2900" dirty="0" err="1">
                <a:solidFill>
                  <a:schemeClr val="accent6">
                    <a:lumMod val="50000"/>
                  </a:schemeClr>
                </a:solidFill>
              </a:rPr>
              <a:t>ipynb</a:t>
            </a:r>
            <a:endParaRPr lang="ko-KR" altLang="en-US" sz="2900" dirty="0">
              <a:solidFill>
                <a:schemeClr val="accent6">
                  <a:lumMod val="50000"/>
                </a:schemeClr>
              </a:solidFill>
            </a:endParaRPr>
          </a:p>
        </p:txBody>
      </p:sp>
      <p:sp>
        <p:nvSpPr>
          <p:cNvPr id="4" name="슬라이드 번호 개체 틀 3"/>
          <p:cNvSpPr>
            <a:spLocks noGrp="1"/>
          </p:cNvSpPr>
          <p:nvPr>
            <p:ph type="sldNum" sz="quarter" idx="12"/>
          </p:nvPr>
        </p:nvSpPr>
        <p:spPr/>
        <p:txBody>
          <a:bodyPr/>
          <a:lstStyle/>
          <a:p>
            <a:fld id="{F476CAE7-ABBB-4B5E-ACD1-72C2FED42ED1}" type="slidenum">
              <a:rPr lang="ko-KR" altLang="en-US" smtClean="0"/>
              <a:t>9</a:t>
            </a:fld>
            <a:endParaRPr lang="ko-KR" altLang="en-US"/>
          </a:p>
        </p:txBody>
      </p:sp>
      <p:pic>
        <p:nvPicPr>
          <p:cNvPr id="5" name="그림 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610599" y="2299559"/>
            <a:ext cx="1633067" cy="1080000"/>
          </a:xfrm>
          <a:prstGeom prst="rect">
            <a:avLst/>
          </a:prstGeom>
        </p:spPr>
      </p:pic>
      <p:pic>
        <p:nvPicPr>
          <p:cNvPr id="6" name="그림 5"/>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317148" y="2334324"/>
            <a:ext cx="1658950" cy="1080000"/>
          </a:xfrm>
          <a:prstGeom prst="rect">
            <a:avLst/>
          </a:prstGeom>
        </p:spPr>
      </p:pic>
      <p:sp>
        <p:nvSpPr>
          <p:cNvPr id="7" name="TextBox 6"/>
          <p:cNvSpPr txBox="1"/>
          <p:nvPr/>
        </p:nvSpPr>
        <p:spPr>
          <a:xfrm>
            <a:off x="9149202" y="1768821"/>
            <a:ext cx="2335896" cy="369332"/>
          </a:xfrm>
          <a:prstGeom prst="rect">
            <a:avLst/>
          </a:prstGeom>
          <a:noFill/>
        </p:spPr>
        <p:txBody>
          <a:bodyPr wrap="none" rtlCol="0">
            <a:spAutoFit/>
          </a:bodyPr>
          <a:lstStyle/>
          <a:p>
            <a:r>
              <a:rPr lang="en-US" altLang="ko-KR" dirty="0"/>
              <a:t>Visualizing Examples</a:t>
            </a:r>
            <a:endParaRPr lang="ko-KR" altLang="en-US" dirty="0"/>
          </a:p>
        </p:txBody>
      </p:sp>
      <p:pic>
        <p:nvPicPr>
          <p:cNvPr id="20" name="오디오 19">
            <a:hlinkClick r:id="" action="ppaction://media"/>
          </p:cNvPr>
          <p:cNvPicPr>
            <a:picLocks noChangeAspect="1"/>
          </p:cNvPicPr>
          <p:nvPr>
            <a:audioFile r:link="rId3"/>
            <p:extLst>
              <p:ext uri="{DAA4B4D4-6D71-4841-9C94-3DE7FCFB9230}">
                <p14:media xmlns:p14="http://schemas.microsoft.com/office/powerpoint/2010/main" r:embed="rId2"/>
              </p:ext>
            </p:extLst>
          </p:nvPr>
        </p:nvPicPr>
        <p:blipFill>
          <a:blip r:embed="rId9"/>
          <a:stretch>
            <a:fillRect/>
          </a:stretch>
        </p:blipFill>
        <p:spPr>
          <a:xfrm>
            <a:off x="11366500" y="6032500"/>
            <a:ext cx="609600" cy="609600"/>
          </a:xfrm>
          <a:prstGeom prst="rect">
            <a:avLst/>
          </a:prstGeom>
        </p:spPr>
      </p:pic>
      <p:pic>
        <p:nvPicPr>
          <p:cNvPr id="8" name="그림 7"/>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8610599" y="3552760"/>
            <a:ext cx="1633067" cy="1080000"/>
          </a:xfrm>
          <a:prstGeom prst="rect">
            <a:avLst/>
          </a:prstGeom>
        </p:spPr>
      </p:pic>
      <p:pic>
        <p:nvPicPr>
          <p:cNvPr id="9" name="그림 8"/>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0317148" y="3545326"/>
            <a:ext cx="1658949" cy="1080000"/>
          </a:xfrm>
          <a:prstGeom prst="rect">
            <a:avLst/>
          </a:prstGeom>
        </p:spPr>
      </p:pic>
      <p:pic>
        <p:nvPicPr>
          <p:cNvPr id="10" name="그림 9"/>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8610599" y="4805961"/>
            <a:ext cx="1587423" cy="1080000"/>
          </a:xfrm>
          <a:prstGeom prst="rect">
            <a:avLst/>
          </a:prstGeom>
        </p:spPr>
      </p:pic>
      <p:pic>
        <p:nvPicPr>
          <p:cNvPr id="15" name="그림 14"/>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10372725" y="4859961"/>
            <a:ext cx="1603372" cy="972000"/>
          </a:xfrm>
          <a:prstGeom prst="rect">
            <a:avLst/>
          </a:prstGeom>
        </p:spPr>
      </p:pic>
    </p:spTree>
    <p:custDataLst>
      <p:tags r:id="rId1"/>
    </p:custDataLst>
    <p:extLst>
      <p:ext uri="{BB962C8B-B14F-4D97-AF65-F5344CB8AC3E}">
        <p14:creationId xmlns:p14="http://schemas.microsoft.com/office/powerpoint/2010/main" val="1279091071"/>
      </p:ext>
    </p:extLst>
  </p:cSld>
  <p:clrMapOvr>
    <a:masterClrMapping/>
  </p:clrMapOvr>
  <mc:AlternateContent xmlns:mc="http://schemas.openxmlformats.org/markup-compatibility/2006" xmlns:p14="http://schemas.microsoft.com/office/powerpoint/2010/main">
    <mc:Choice Requires="p14">
      <p:transition spd="slow" p14:dur="2000" advTm="48026"/>
    </mc:Choice>
    <mc:Fallback xmlns="">
      <p:transition spd="slow" advTm="48026"/>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0"/>
                                        </p:tgtEl>
                                      </p:cBhvr>
                                    </p:cmd>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12" end="12"/>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
                                            <p:txEl>
                                              <p:pRg st="13" end="13"/>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7"/>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5"/>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6"/>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5"/>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6"/>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8"/>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9"/>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10"/>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61" fill="hold" display="0">
                  <p:stCondLst>
                    <p:cond delay="indefinite"/>
                  </p:stCondLst>
                  <p:endCondLst>
                    <p:cond evt="onStopAudio" delay="0">
                      <p:tgtEl>
                        <p:sldTgt/>
                      </p:tgtEl>
                    </p:cond>
                  </p:endCondLst>
                </p:cTn>
                <p:tgtEl>
                  <p:spTgt spid="20"/>
                </p:tgtEl>
              </p:cMediaNode>
            </p:audio>
          </p:childTnLst>
        </p:cTn>
      </p:par>
    </p:tnLst>
    <p:bldLst>
      <p:bldP spid="3" grpId="0" uiExpand="1" build="p"/>
      <p:bldP spid="7" grpId="0"/>
    </p:bldLst>
  </p:timing>
</p:sld>
</file>

<file path=ppt/tags/tag1.xml><?xml version="1.0" encoding="utf-8"?>
<p:tagLst xmlns:a="http://schemas.openxmlformats.org/drawingml/2006/main" xmlns:r="http://schemas.openxmlformats.org/officeDocument/2006/relationships" xmlns:p="http://schemas.openxmlformats.org/presentationml/2006/main">
  <p:tag name="TIMING" val="|1.3|20.1|2.5|1.5|1.3|1.2"/>
</p:tagLst>
</file>

<file path=ppt/tags/tag2.xml><?xml version="1.0" encoding="utf-8"?>
<p:tagLst xmlns:a="http://schemas.openxmlformats.org/drawingml/2006/main" xmlns:r="http://schemas.openxmlformats.org/officeDocument/2006/relationships" xmlns:p="http://schemas.openxmlformats.org/presentationml/2006/main">
  <p:tag name="TIMING" val="|14.4|5.2|4.4|5.5|1.3|4.1|1.2|3.5|27.1"/>
</p:tagLst>
</file>

<file path=ppt/tags/tag3.xml><?xml version="1.0" encoding="utf-8"?>
<p:tagLst xmlns:a="http://schemas.openxmlformats.org/drawingml/2006/main" xmlns:r="http://schemas.openxmlformats.org/officeDocument/2006/relationships" xmlns:p="http://schemas.openxmlformats.org/presentationml/2006/main">
  <p:tag name="TIMING" val="|6.7|5.4|18.4|1.1|1.3"/>
</p:tagLst>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7038</TotalTime>
  <Words>1961</Words>
  <Application>Microsoft Office PowerPoint</Application>
  <PresentationFormat>와이드스크린</PresentationFormat>
  <Paragraphs>239</Paragraphs>
  <Slides>9</Slides>
  <Notes>3</Notes>
  <HiddenSlides>0</HiddenSlides>
  <MMClips>3</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9</vt:i4>
      </vt:variant>
    </vt:vector>
  </HeadingPairs>
  <TitlesOfParts>
    <vt:vector size="13" baseType="lpstr">
      <vt:lpstr>a펜고딕L</vt:lpstr>
      <vt:lpstr>맑은 고딕</vt:lpstr>
      <vt:lpstr>Arial</vt:lpstr>
      <vt:lpstr>Office 테마</vt:lpstr>
      <vt:lpstr>Lab3. matplotlib 데이터 시각화 Visualizing Data</vt:lpstr>
      <vt:lpstr>matplolib</vt:lpstr>
      <vt:lpstr>1. 간단한 그래프 Simple Graph : GDP by Year </vt:lpstr>
      <vt:lpstr>2. 막대 그래프 Bar Chart : Academy Awards</vt:lpstr>
      <vt:lpstr>3. 히스토그램 Histogram : Distribution of Exam</vt:lpstr>
      <vt:lpstr>4. 선 그래프 Line chart : Bias(편향)-Variance(분산) Tradeoff</vt:lpstr>
      <vt:lpstr>5. 산점도 Scatterplots : relationship between the number of friends and the number of minutes on the site every day</vt:lpstr>
      <vt:lpstr>더 공부하고 싶다면 For Further Exploration</vt:lpstr>
      <vt:lpstr>★(Home Lab3) Visualizing Data★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Windows 사용자</dc:creator>
  <cp:lastModifiedBy>mysung</cp:lastModifiedBy>
  <cp:revision>500</cp:revision>
  <dcterms:created xsi:type="dcterms:W3CDTF">2019-03-20T06:26:07Z</dcterms:created>
  <dcterms:modified xsi:type="dcterms:W3CDTF">2021-03-02T12:43:07Z</dcterms:modified>
</cp:coreProperties>
</file>