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5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300" r:id="rId10"/>
    <p:sldId id="264" r:id="rId11"/>
    <p:sldId id="265" r:id="rId12"/>
    <p:sldId id="296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5" autoAdjust="0"/>
  </p:normalViewPr>
  <p:slideViewPr>
    <p:cSldViewPr snapToGrid="0">
      <p:cViewPr varScale="1">
        <p:scale>
          <a:sx n="75" d="100"/>
          <a:sy n="75" d="100"/>
        </p:scale>
        <p:origin x="109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C85752C-4E74-4352-9468-5EAE9FAFE528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654F3A-2F17-4AA2-8A18-622AD834D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en-US" altLang="ko-KR" dirty="0"/>
              <a:t>pandas </a:t>
            </a:r>
            <a:r>
              <a:rPr lang="ko-KR" altLang="en-US" dirty="0"/>
              <a:t>공부하겠습니다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4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 확인은 이 두 명령을 </a:t>
            </a:r>
            <a:r>
              <a:rPr lang="en-US" altLang="ko-KR" dirty="0"/>
              <a:t>python3 </a:t>
            </a:r>
            <a:r>
              <a:rPr lang="ko-KR" altLang="en-US" dirty="0"/>
              <a:t>노트북에서 실행시키면 됩니다</a:t>
            </a:r>
            <a:endParaRPr lang="en-US" altLang="ko-KR" dirty="0"/>
          </a:p>
          <a:p>
            <a:r>
              <a:rPr lang="ko-KR" altLang="en-US" dirty="0"/>
              <a:t>버전이 출력되면 설치가 잘 된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5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Pandas</a:t>
            </a:r>
            <a:r>
              <a:rPr lang="ko-KR" altLang="en-US" sz="1200" dirty="0"/>
              <a:t>에는 대표적으로 </a:t>
            </a:r>
            <a:r>
              <a:rPr lang="en-US" altLang="ko-KR" sz="1200" dirty="0"/>
              <a:t>Series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이 있습니다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배열과 유사하며 </a:t>
            </a:r>
            <a:r>
              <a:rPr lang="en-US" altLang="ko-KR" sz="1200" dirty="0"/>
              <a:t>index</a:t>
            </a:r>
            <a:r>
              <a:rPr lang="ko-KR" altLang="en-US" sz="1200" dirty="0"/>
              <a:t>가 존재합니다</a:t>
            </a:r>
            <a:endParaRPr lang="en-US" altLang="ko-KR" sz="1200" dirty="0"/>
          </a:p>
          <a:p>
            <a:r>
              <a:rPr lang="ko-KR" altLang="en-US" sz="1200" dirty="0"/>
              <a:t>일반적인 리스트나</a:t>
            </a:r>
            <a:r>
              <a:rPr lang="en-US" altLang="ko-KR" sz="1200" dirty="0"/>
              <a:t> </a:t>
            </a:r>
            <a:r>
              <a:rPr lang="ko-KR" altLang="en-US" sz="1200" dirty="0"/>
              <a:t>배열로부터 만들 수 있습니다</a:t>
            </a:r>
            <a:endParaRPr lang="en-US" altLang="ko-KR" sz="1200" dirty="0"/>
          </a:p>
          <a:p>
            <a:r>
              <a:rPr lang="en-US" altLang="ko-KR" sz="1200" dirty="0"/>
              <a:t>slicing </a:t>
            </a:r>
            <a:r>
              <a:rPr lang="ko-KR" altLang="en-US" sz="1200" dirty="0"/>
              <a:t>같은 배열 연산도 가능하며 다양한 메서드가 지원됩니다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7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69F-2C7E-430E-B5ED-8E27EA7D3EB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123-1188-4D17-B907-36574A9F9C17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CB2-9506-4C84-BCD0-A600C39AFF22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DE9-A56E-4641-97CF-68706A6ADD7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FD17-B75B-4123-ADB7-1C4318F7304F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E87-D83E-4FC2-92C0-48EDCBE9C57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9B02-B403-4B0A-8F3B-7FABDACDCDC1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2B64-395F-4203-8BC2-7D35CC6926B4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EBB-E8A9-4022-AC8E-1116C4833D61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9E27-1DD2-4219-8CF6-20DDDB5F6858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AA0-3DCF-419C-AB39-99644C528977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0515600" cy="10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36011"/>
            <a:ext cx="10515600" cy="504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8AA8975A-F875-4DAE-891C-142C206A733B}" type="datetime1">
              <a:rPr lang="ko-KR" altLang="en-US" smtClean="0"/>
              <a:pPr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4760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3106C740-F6C6-4638-A784-0AEBA7F11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33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FF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iris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en.wikipedia.org/wiki/Iris_flower_data_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Lab4.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499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FF0000"/>
                </a:solidFill>
              </a:rPr>
              <a:t>파이썬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필수 라이브러리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l"/>
            <a:r>
              <a:rPr lang="en-US" altLang="ko-KR" dirty="0" err="1"/>
              <a:t>numpy</a:t>
            </a:r>
            <a:endParaRPr lang="en-US" altLang="ko-KR" dirty="0"/>
          </a:p>
          <a:p>
            <a:pPr lvl="1" algn="l"/>
            <a:r>
              <a:rPr lang="en-US" altLang="ko-KR" dirty="0"/>
              <a:t>matplotlib</a:t>
            </a:r>
          </a:p>
          <a:p>
            <a:pPr lvl="1" algn="l"/>
            <a:r>
              <a:rPr lang="en-US" altLang="ko-KR" dirty="0">
                <a:solidFill>
                  <a:srgbClr val="FF0000"/>
                </a:solidFill>
              </a:rPr>
              <a:t>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" name="오디오 1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3"/>
    </mc:Choice>
    <mc:Fallback xmlns="">
      <p:transition spd="slow" advTm="38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94D8-46A6-4839-B5E4-3603725E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4CCF3-4CAE-4FB1-AF63-632AF644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76" y="1485900"/>
            <a:ext cx="5360924" cy="48133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iris dataset</a:t>
            </a:r>
            <a:r>
              <a:rPr lang="ko-KR" altLang="en-US" sz="1800" dirty="0"/>
              <a:t>을 가져오기 위한 방법으로는 여러가지가 있지만</a:t>
            </a:r>
            <a:r>
              <a:rPr lang="en-US" altLang="ko-KR" sz="1800" dirty="0"/>
              <a:t>, python </a:t>
            </a:r>
            <a:r>
              <a:rPr lang="ko-KR" altLang="en-US" sz="1800" dirty="0"/>
              <a:t>라이브러리 중 하나인 </a:t>
            </a:r>
            <a:r>
              <a:rPr lang="en-US" altLang="ko-KR" sz="1800" b="0" i="0" dirty="0">
                <a:effectLst/>
              </a:rPr>
              <a:t>scikit-learn</a:t>
            </a:r>
            <a:r>
              <a:rPr lang="ko-KR" altLang="en-US" sz="1800" b="0" i="0" dirty="0">
                <a:effectLst/>
              </a:rPr>
              <a:t>을 이용하면 편리하므로 콘솔창에서 </a:t>
            </a:r>
            <a:r>
              <a:rPr lang="en-US" altLang="ko-KR" sz="1800" b="0" i="0" dirty="0" err="1">
                <a:solidFill>
                  <a:srgbClr val="FF0000"/>
                </a:solidFill>
                <a:effectLst/>
              </a:rPr>
              <a:t>conda</a:t>
            </a:r>
            <a:r>
              <a:rPr lang="ko-KR" altLang="en-US" sz="1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ko-KR" sz="1800" b="0" i="0" dirty="0">
                <a:solidFill>
                  <a:srgbClr val="FF0000"/>
                </a:solidFill>
                <a:effectLst/>
              </a:rPr>
              <a:t>install </a:t>
            </a:r>
            <a:r>
              <a:rPr lang="en-US" altLang="ko-KR" sz="1800" b="0" i="0" dirty="0" err="1">
                <a:solidFill>
                  <a:srgbClr val="FF0000"/>
                </a:solidFill>
                <a:effectLst/>
              </a:rPr>
              <a:t>sklearn</a:t>
            </a:r>
            <a:r>
              <a:rPr lang="ko-KR" altLang="en-US" sz="1800" b="0" i="0" dirty="0">
                <a:effectLst/>
              </a:rPr>
              <a:t>을 통해 </a:t>
            </a:r>
            <a:r>
              <a:rPr lang="en-US" altLang="ko-KR" sz="1800" b="0" i="0" dirty="0">
                <a:effectLst/>
              </a:rPr>
              <a:t>scikit-learn</a:t>
            </a:r>
            <a:r>
              <a:rPr lang="ko-KR" altLang="en-US" sz="1800" b="0" i="0" dirty="0">
                <a:effectLst/>
              </a:rPr>
              <a:t>을 </a:t>
            </a:r>
            <a:r>
              <a:rPr lang="ko-KR" altLang="en-US" sz="1800" dirty="0"/>
              <a:t>설치하십시오</a:t>
            </a:r>
            <a:endParaRPr lang="en-US" altLang="ko-KR" sz="1800" b="0" i="0" dirty="0">
              <a:effectLst/>
            </a:endParaRPr>
          </a:p>
          <a:p>
            <a:r>
              <a:rPr lang="en-US" altLang="ko-KR" sz="1800" dirty="0" err="1"/>
              <a:t>iris.data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iris.feature_names</a:t>
            </a:r>
            <a:r>
              <a:rPr lang="ko-KR" altLang="en-US" sz="1800" dirty="0"/>
              <a:t>를 통해 데이터와 데이터의 이름을 가져올 수 있습니다</a:t>
            </a:r>
            <a:endParaRPr lang="en-US" altLang="ko-KR" sz="1800" dirty="0"/>
          </a:p>
          <a:p>
            <a:r>
              <a:rPr lang="ko-KR" altLang="en-US" sz="1800" dirty="0"/>
              <a:t>데이터 분석을 위해 만들어진 데이터이기 때문에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 라벨은 따로 저장되어 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iris.target</a:t>
            </a:r>
            <a:r>
              <a:rPr lang="ko-KR" altLang="en-US" sz="1800" dirty="0"/>
              <a:t>을 통해 가져올 수 있습니다</a:t>
            </a:r>
            <a:endParaRPr lang="en-US" altLang="ko-KR" sz="1800" dirty="0"/>
          </a:p>
          <a:p>
            <a:r>
              <a:rPr lang="ko-KR" altLang="en-US" sz="1800" dirty="0"/>
              <a:t>데이터 설명에 따르면 각각 </a:t>
            </a:r>
            <a:r>
              <a:rPr lang="en-US" altLang="ko-KR" sz="1800" dirty="0"/>
              <a:t>0:seatosa, 1:versicolor, 2:virginica </a:t>
            </a:r>
            <a:r>
              <a:rPr lang="ko-KR" altLang="en-US" sz="1800" dirty="0"/>
              <a:t>라는 이름을 가지고 있습니다</a:t>
            </a:r>
            <a:endParaRPr lang="en-US" altLang="ko-KR" sz="1800" dirty="0"/>
          </a:p>
          <a:p>
            <a:r>
              <a:rPr lang="en-US" altLang="ko-KR" sz="1800" dirty="0" err="1"/>
              <a:t>DataFrame.map</a:t>
            </a:r>
            <a:r>
              <a:rPr lang="en-US" altLang="ko-KR" sz="1800" dirty="0"/>
              <a:t> </a:t>
            </a:r>
            <a:r>
              <a:rPr lang="ko-KR" altLang="en-US" sz="1800" dirty="0"/>
              <a:t>함수는 데이터를 대치 할 수 있게 해줍니다</a:t>
            </a:r>
            <a:endParaRPr lang="en-US" altLang="ko-KR" sz="1800" dirty="0"/>
          </a:p>
          <a:p>
            <a:r>
              <a:rPr lang="en-US" altLang="ko-KR" sz="1800" dirty="0"/>
              <a:t>map</a:t>
            </a:r>
            <a:r>
              <a:rPr lang="ko-KR" altLang="en-US" sz="1800" dirty="0"/>
              <a:t> 함수를 이용해 각각의 숫자를 꽃의 이름에 맞게 대치해 주면 </a:t>
            </a:r>
            <a:r>
              <a:rPr lang="en-US" altLang="ko-KR" sz="1800" dirty="0"/>
              <a:t>iris dataset</a:t>
            </a:r>
            <a:r>
              <a:rPr lang="ko-KR" altLang="en-US" sz="1800" dirty="0"/>
              <a:t>이 완성됩니다</a:t>
            </a:r>
            <a:endParaRPr lang="en-US" altLang="ko-KR" sz="18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4C657C2-0ACB-49CA-8584-9BCCF4A8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4" y="1517904"/>
            <a:ext cx="660174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E82BB-7D7C-4AF3-8DDF-427E5928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27E8C-DA40-41E2-A9CC-ADE97C9E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389888"/>
            <a:ext cx="5546910" cy="47870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err="1"/>
              <a:t>DataFrame.iloc</a:t>
            </a:r>
            <a:r>
              <a:rPr lang="en-US" altLang="ko-KR" sz="2000" dirty="0"/>
              <a:t>[position]</a:t>
            </a:r>
            <a:r>
              <a:rPr lang="ko-KR" altLang="en-US" sz="2000" dirty="0"/>
              <a:t>을 통해 원하는 부분만 잘라서 사용할 수 있다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ko-KR" altLang="en-US" sz="2000" dirty="0"/>
              <a:t>나중에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공부할 때 </a:t>
            </a:r>
            <a:r>
              <a:rPr lang="en-US" altLang="ko-KR" sz="2000" dirty="0"/>
              <a:t>iris dataset</a:t>
            </a:r>
            <a:r>
              <a:rPr lang="ko-KR" altLang="en-US" sz="2000" dirty="0"/>
              <a:t>을 이용하게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우선은 </a:t>
            </a:r>
            <a:r>
              <a:rPr lang="en-US" altLang="ko-KR" sz="2000" dirty="0"/>
              <a:t>matplotlib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데이터들을 가시화해봅니다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en-US" altLang="ko-KR" sz="2000" dirty="0"/>
              <a:t>Scatter</a:t>
            </a:r>
            <a:r>
              <a:rPr lang="ko-KR" altLang="en-US" sz="2000" dirty="0"/>
              <a:t>의 입력인자에 분리시킨 데이터를 입력하고 </a:t>
            </a:r>
            <a:r>
              <a:rPr lang="en-US" altLang="ko-KR" sz="2000" dirty="0"/>
              <a:t>color </a:t>
            </a:r>
            <a:r>
              <a:rPr lang="ko-KR" altLang="en-US" sz="2000" dirty="0"/>
              <a:t>값을 </a:t>
            </a:r>
            <a:r>
              <a:rPr lang="en-US" altLang="ko-KR" sz="2000" dirty="0" err="1"/>
              <a:t>iris.target</a:t>
            </a:r>
            <a:r>
              <a:rPr lang="ko-KR" altLang="en-US" sz="2000" dirty="0"/>
              <a:t>의 값에 따라 바뀌도록 입력하면 그림과 같은 결과를 볼 수 있습니다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ko-KR" altLang="en-US" sz="2000" u="sng" dirty="0"/>
              <a:t>인자를 바꾸어 가며 산포도를 그려보면 붓꽃의 종류에 따른 특징의 관계를 확인해볼 수 있습니다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9762B-7480-4129-AB61-ACE8D714D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54" y="201522"/>
            <a:ext cx="5950146" cy="6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7457A-0141-4CD1-8E85-CA93173C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(Lab4) </a:t>
            </a:r>
            <a:r>
              <a:rPr lang="ko-KR" altLang="en-US" dirty="0"/>
              <a:t>아이리스</a:t>
            </a:r>
            <a:r>
              <a:rPr lang="en-US" altLang="ko-KR" dirty="0"/>
              <a:t> </a:t>
            </a:r>
            <a:r>
              <a:rPr lang="ko-KR" altLang="en-US" dirty="0"/>
              <a:t>데이터셋 시각화</a:t>
            </a:r>
            <a:br>
              <a:rPr lang="en-US" altLang="ko-KR" dirty="0"/>
            </a:br>
            <a:r>
              <a:rPr lang="en-US" altLang="ko-KR" dirty="0"/>
              <a:t>	    </a:t>
            </a:r>
            <a:r>
              <a:rPr lang="en-US" altLang="ko-KR" sz="3600" dirty="0">
                <a:solidFill>
                  <a:srgbClr val="00B0F0"/>
                </a:solidFill>
              </a:rPr>
              <a:t>Iris Dataset Visualization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CB53C-9CDB-461B-B0CF-250D89F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98" y="1338042"/>
            <a:ext cx="6565900" cy="5405210"/>
          </a:xfrm>
        </p:spPr>
        <p:txBody>
          <a:bodyPr>
            <a:normAutofit fontScale="85000" lnSpcReduction="20000"/>
          </a:bodyPr>
          <a:lstStyle/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학습 예시 외 붓꽃 데이터셋 변수 중 가장 의미 있는 관계 가시화 </a:t>
            </a:r>
            <a:r>
              <a:rPr lang="en-US" altLang="ko-KR" sz="2000" dirty="0"/>
              <a:t>)</a:t>
            </a:r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sz="1800" dirty="0"/>
              <a:t>붓꽃 데이터셋의 </a:t>
            </a:r>
            <a:r>
              <a:rPr lang="en-US" altLang="ko-KR" sz="1800" dirty="0"/>
              <a:t>4</a:t>
            </a:r>
            <a:r>
              <a:rPr lang="ko-KR" altLang="en-US" sz="1800" dirty="0"/>
              <a:t>가지 특성 사이의 </a:t>
            </a:r>
            <a:r>
              <a:rPr lang="en-US" altLang="ko-KR" sz="1800" dirty="0"/>
              <a:t>16</a:t>
            </a:r>
            <a:r>
              <a:rPr lang="ko-KR" altLang="en-US" sz="1800" dirty="0"/>
              <a:t>개 관계 중 학습 예시에서 다룬 꽃받침의 길이와 넓이 관계</a:t>
            </a:r>
            <a:r>
              <a:rPr lang="en-US" altLang="ko-KR" sz="1800" dirty="0"/>
              <a:t> </a:t>
            </a:r>
            <a:r>
              <a:rPr lang="ko-KR" altLang="en-US" sz="1800" dirty="0"/>
              <a:t>및 꽃잎의 길이와 넓이 관계 이외에 가장 의미 있다고 생각하는 관계를 그래프로 시각화해 보세요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1800" dirty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평균 가시화</a:t>
            </a:r>
            <a:r>
              <a:rPr lang="en-US" altLang="ko-KR" sz="2000" dirty="0"/>
              <a:t>)</a:t>
            </a:r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sz="1800" dirty="0"/>
              <a:t>붓꽃의 종류에 따라 각 데이터를 평균 내 봅니다 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1800" dirty="0"/>
              <a:t>matplotlib</a:t>
            </a:r>
            <a:r>
              <a:rPr lang="ko-KR" altLang="en-US" sz="1800" dirty="0"/>
              <a:t>을 통해 평균 낸 데이터를 다양한 그래프로 가시화 합니다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sz="1800" dirty="0"/>
              <a:t>가시화한 그래프 중 데이터를 가장 잘 나타내는 그래프를 제시하고 그 이유를 서술해봅니다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ko-KR" sz="1800" dirty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데이터셋 분할</a:t>
            </a:r>
            <a:r>
              <a:rPr lang="en-US" altLang="ko-KR" sz="2000" dirty="0"/>
              <a:t>) (python,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pandas </a:t>
            </a:r>
            <a:r>
              <a:rPr lang="ko-KR" altLang="en-US" sz="2000" dirty="0"/>
              <a:t>등 모두 가능</a:t>
            </a:r>
            <a:r>
              <a:rPr lang="en-US" altLang="ko-KR" sz="2000" dirty="0"/>
              <a:t>)</a:t>
            </a:r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  <a:tabLst>
                <a:tab pos="723900" algn="l"/>
              </a:tabLst>
            </a:pPr>
            <a:r>
              <a:rPr lang="en-US" altLang="ko-KR" sz="1800" dirty="0"/>
              <a:t>Iris 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¼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슬라이싱</a:t>
            </a:r>
            <a:r>
              <a:rPr lang="ko-KR" altLang="en-US" sz="1800" dirty="0"/>
              <a:t> 해서 </a:t>
            </a:r>
            <a:r>
              <a:rPr lang="en-US" altLang="ko-KR" sz="1800" dirty="0"/>
              <a:t>test_dataset.csv </a:t>
            </a:r>
            <a:r>
              <a:rPr lang="ko-KR" altLang="en-US" sz="1800" dirty="0"/>
              <a:t>파일로 만듭니다 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  <a:tabLst>
                <a:tab pos="723900" algn="l"/>
              </a:tabLst>
            </a:pPr>
            <a:r>
              <a:rPr lang="ko-KR" altLang="en-US" sz="1800" dirty="0" err="1"/>
              <a:t>슬라이싱</a:t>
            </a:r>
            <a:r>
              <a:rPr lang="ko-KR" altLang="en-US" sz="1800" dirty="0"/>
              <a:t> 후 남은</a:t>
            </a:r>
            <a:r>
              <a:rPr lang="en-US" altLang="ko-KR" sz="1800" dirty="0"/>
              <a:t> ¾ </a:t>
            </a:r>
            <a:r>
              <a:rPr lang="ko-KR" altLang="en-US" sz="1800" dirty="0"/>
              <a:t>데이터 셋을 </a:t>
            </a:r>
            <a:r>
              <a:rPr lang="en-US" altLang="ko-KR" sz="1800" dirty="0"/>
              <a:t>train_dataset.csv </a:t>
            </a:r>
            <a:r>
              <a:rPr lang="ko-KR" altLang="en-US" sz="1800" dirty="0"/>
              <a:t>파일로 만듭니다</a:t>
            </a:r>
            <a:endParaRPr lang="en-US" altLang="ko-KR" sz="18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723900" algn="l"/>
              </a:tabLst>
            </a:pP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주의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 붓꽃 종류별로 골고루 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개 데이터셋으로 분류해야 합니다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  <a:tabLst>
                <a:tab pos="723900" algn="l"/>
              </a:tabLst>
            </a:pPr>
            <a:endParaRPr lang="en-US" altLang="ko-KR" sz="1800" dirty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분할된 데이터셋 가시화</a:t>
            </a:r>
            <a:r>
              <a:rPr lang="en-US" altLang="ko-KR" sz="2000" dirty="0"/>
              <a:t>)</a:t>
            </a:r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ko-KR" sz="1800" dirty="0"/>
              <a:t>train_dataset.csv</a:t>
            </a:r>
            <a:r>
              <a:rPr lang="ko-KR" altLang="en-US" sz="1800" dirty="0"/>
              <a:t>와 </a:t>
            </a:r>
            <a:r>
              <a:rPr lang="en-US" altLang="ko-KR" sz="1800" dirty="0"/>
              <a:t>test_data.csv</a:t>
            </a:r>
            <a:r>
              <a:rPr lang="ko-KR" altLang="en-US" sz="1800" dirty="0"/>
              <a:t> 파일의 </a:t>
            </a:r>
            <a:r>
              <a:rPr lang="en-US" altLang="ko-KR" sz="1800" dirty="0"/>
              <a:t>2</a:t>
            </a:r>
            <a:r>
              <a:rPr lang="ko-KR" altLang="en-US" sz="1800" dirty="0"/>
              <a:t>개 데이터셋을 다시 불러들여와서 각각의 평균을 내봅니다</a:t>
            </a:r>
            <a:endParaRPr lang="en-US" altLang="ko-KR" sz="1800" dirty="0"/>
          </a:p>
          <a:p>
            <a:pPr marL="723900" lvl="1" indent="-2667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sz="1800" dirty="0"/>
              <a:t>평균을 낸 데이터셋 </a:t>
            </a:r>
            <a:r>
              <a:rPr lang="en-US" altLang="ko-KR" sz="1800" dirty="0"/>
              <a:t>2</a:t>
            </a:r>
            <a:r>
              <a:rPr lang="ko-KR" altLang="en-US" sz="1800" dirty="0"/>
              <a:t>개를 가시화하여 각각의 데이터가 비슷한 지 확인해봅니다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316FD-547B-4812-83CA-2D96382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3EEB42B-6CA2-436C-972B-01FD90011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8" y="1607366"/>
            <a:ext cx="5029902" cy="134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3FCCF-1F30-4404-80D7-C64811A9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19" y="2964920"/>
            <a:ext cx="335238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D443-8FB3-46D0-A05F-4586B064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en-US" altLang="ko-KR" sz="3600" dirty="0"/>
              <a:t>(</a:t>
            </a:r>
            <a:r>
              <a:rPr lang="en-US" altLang="ko-KR" dirty="0" err="1"/>
              <a:t>PANel</a:t>
            </a:r>
            <a:r>
              <a:rPr lang="en-US" altLang="ko-KR" dirty="0"/>
              <a:t> </a:t>
            </a:r>
            <a:r>
              <a:rPr lang="en-US" altLang="ko-KR" dirty="0" err="1"/>
              <a:t>DAta</a:t>
            </a:r>
            <a:r>
              <a:rPr lang="en-US" altLang="ko-KR" dirty="0"/>
              <a:t>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538B9-933B-44E5-BF52-1A8D5E7D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11"/>
            <a:ext cx="10363200" cy="50400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Pandas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최초 개발자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웨스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맥키니</a:t>
            </a:r>
            <a:r>
              <a:rPr lang="en-US" altLang="ko-KR" sz="2000" dirty="0">
                <a:solidFill>
                  <a:schemeClr val="accent1"/>
                </a:solidFill>
              </a:rPr>
              <a:t>Wes McKinney </a:t>
            </a:r>
            <a:r>
              <a:rPr lang="en-US" altLang="ko-KR" sz="2000" dirty="0"/>
              <a:t>(</a:t>
            </a:r>
            <a:r>
              <a:rPr lang="ko-KR" altLang="en-US" sz="2000" dirty="0"/>
              <a:t>수학자</a:t>
            </a:r>
            <a:r>
              <a:rPr lang="en-US" altLang="ko-KR" sz="2000" dirty="0"/>
              <a:t>, </a:t>
            </a:r>
            <a:r>
              <a:rPr lang="ko-KR" altLang="en-US" sz="2000" dirty="0"/>
              <a:t>통계학자</a:t>
            </a:r>
            <a:r>
              <a:rPr lang="en-US" altLang="ko-KR" sz="2000" dirty="0"/>
              <a:t>, </a:t>
            </a:r>
            <a:r>
              <a:rPr lang="ko-KR" altLang="en-US" sz="2000" dirty="0"/>
              <a:t>소프트웨어 개발자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b="0" i="0" dirty="0">
                <a:solidFill>
                  <a:srgbClr val="4D5156"/>
                </a:solidFill>
                <a:effectLst/>
              </a:rPr>
              <a:t>컴퓨터 프로그래밍에서 </a:t>
            </a:r>
            <a:r>
              <a:rPr lang="en-US" altLang="ko-KR" sz="2000" b="0" i="0" dirty="0">
                <a:solidFill>
                  <a:srgbClr val="4D5156"/>
                </a:solidFill>
                <a:effectLst/>
              </a:rPr>
              <a:t>pandas</a:t>
            </a:r>
            <a:r>
              <a:rPr lang="ko-KR" altLang="en-US" sz="2000" b="0" i="0" dirty="0">
                <a:solidFill>
                  <a:srgbClr val="4D5156"/>
                </a:solidFill>
                <a:effectLst/>
              </a:rPr>
              <a:t>는 데이터 조작 및 분석을 위해 </a:t>
            </a:r>
            <a:r>
              <a:rPr lang="en-US" altLang="ko-KR" sz="2000" b="0" i="0" dirty="0">
                <a:solidFill>
                  <a:srgbClr val="4D5156"/>
                </a:solidFill>
                <a:effectLst/>
              </a:rPr>
              <a:t>Python </a:t>
            </a:r>
            <a:r>
              <a:rPr lang="ko-KR" altLang="en-US" sz="2000" b="0" i="0" dirty="0">
                <a:solidFill>
                  <a:srgbClr val="4D5156"/>
                </a:solidFill>
                <a:effectLst/>
              </a:rPr>
              <a:t>프로그래밍 언어로 작성된 소프트웨어 라이브러리 입니다</a:t>
            </a:r>
            <a:endParaRPr lang="en-US" altLang="ko-KR" sz="2000" b="0" i="0" dirty="0">
              <a:solidFill>
                <a:srgbClr val="4D5156"/>
              </a:solidFill>
              <a:effectLst/>
            </a:endParaRPr>
          </a:p>
          <a:p>
            <a:pPr lvl="1"/>
            <a:r>
              <a:rPr lang="ko-KR" altLang="en-US" sz="2000" b="0" i="0" dirty="0">
                <a:solidFill>
                  <a:srgbClr val="4D5156"/>
                </a:solidFill>
                <a:effectLst/>
              </a:rPr>
              <a:t>숫자 테이블과 시계열을 조작하기위한 데이터 구조와 연산을 제공합니다</a:t>
            </a:r>
            <a:endParaRPr lang="en-US" altLang="ko-KR" sz="2000" b="0" i="0" dirty="0">
              <a:solidFill>
                <a:srgbClr val="4D5156"/>
              </a:solidFill>
              <a:effectLst/>
            </a:endParaRPr>
          </a:p>
          <a:p>
            <a:pPr lvl="1"/>
            <a:r>
              <a:rPr lang="en-US" altLang="ko-KR" sz="2000" b="0" i="0" dirty="0">
                <a:solidFill>
                  <a:srgbClr val="4D5156"/>
                </a:solidFill>
                <a:effectLst/>
              </a:rPr>
              <a:t>BSD </a:t>
            </a:r>
            <a:r>
              <a:rPr lang="ko-KR" altLang="en-US" sz="2000" b="0" i="0" dirty="0">
                <a:solidFill>
                  <a:srgbClr val="4D5156"/>
                </a:solidFill>
                <a:effectLst/>
              </a:rPr>
              <a:t>라이센스에 따라 출시된 무료 소프트웨어입니다</a:t>
            </a:r>
            <a:endParaRPr lang="en-US" altLang="ko-KR" sz="2000" b="0" i="0" dirty="0">
              <a:solidFill>
                <a:srgbClr val="4D5156"/>
              </a:solidFill>
              <a:effectLst/>
            </a:endParaRPr>
          </a:p>
          <a:p>
            <a:pPr lvl="2"/>
            <a:endParaRPr lang="en-US" altLang="ko-KR" dirty="0"/>
          </a:p>
          <a:p>
            <a:r>
              <a:rPr lang="en-US" altLang="ko-KR" sz="2400" dirty="0"/>
              <a:t>Pandas</a:t>
            </a:r>
            <a:r>
              <a:rPr lang="ko-KR" altLang="en-US" sz="2400" dirty="0"/>
              <a:t>를 써야 하는 이유</a:t>
            </a: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 err="1"/>
              <a:t>numpy</a:t>
            </a:r>
            <a:r>
              <a:rPr lang="ko-KR" altLang="en-US" sz="2000" dirty="0"/>
              <a:t>에 비해 유연한 연산이 가능하며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/>
              <a:t>대용량 데이터 관리가 효율적이고</a:t>
            </a:r>
            <a:r>
              <a:rPr lang="en-US" altLang="ko-KR" sz="2000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2D </a:t>
            </a:r>
            <a:r>
              <a:rPr lang="ko-KR" altLang="en-US" sz="2000" dirty="0"/>
              <a:t>데이터 분석에 특화되어 있어 많은 명령어와 기능이 존재합니다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그 외에도 많은 장점이 있습니다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40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460-AE9F-4A92-87DF-A714D88E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806D8-F21C-431C-AC7D-6F63F861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1577"/>
            <a:ext cx="5448300" cy="51878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/>
              <a:t>anaconda</a:t>
            </a:r>
            <a:r>
              <a:rPr lang="ko-KR" altLang="en-US" sz="2400" dirty="0"/>
              <a:t>를 이용한 방법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/>
              <a:t>Anaconda </a:t>
            </a:r>
            <a:r>
              <a:rPr lang="ko-KR" altLang="en-US" sz="2000" dirty="0"/>
              <a:t>콘솔창에서 </a:t>
            </a:r>
            <a:endParaRPr lang="en-US" altLang="ko-KR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 err="1">
                <a:solidFill>
                  <a:srgbClr val="FF0000"/>
                </a:solidFill>
              </a:rPr>
              <a:t>conda</a:t>
            </a:r>
            <a:r>
              <a:rPr lang="en-US" altLang="ko-KR" sz="2000" dirty="0">
                <a:solidFill>
                  <a:srgbClr val="FF0000"/>
                </a:solidFill>
              </a:rPr>
              <a:t> install pandas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/>
              <a:t>실행한 후 </a:t>
            </a:r>
            <a:r>
              <a:rPr lang="en-US" altLang="ko-KR" sz="2000" dirty="0"/>
              <a:t>y </a:t>
            </a:r>
            <a:r>
              <a:rPr lang="ko-KR" altLang="en-US" sz="2000" dirty="0"/>
              <a:t>입력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/>
              <a:t>pip</a:t>
            </a:r>
            <a:r>
              <a:rPr lang="ko-KR" altLang="en-US" sz="2400" dirty="0"/>
              <a:t>를 이용한 방법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/>
              <a:t>Anaconda </a:t>
            </a:r>
            <a:r>
              <a:rPr lang="ko-KR" altLang="en-US" sz="2000" dirty="0"/>
              <a:t>콘솔창에서 </a:t>
            </a:r>
            <a:endParaRPr lang="en-US" altLang="ko-KR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rgbClr val="FF0000"/>
                </a:solidFill>
              </a:rPr>
              <a:t>pip install pandas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/>
              <a:t>설치 확인은</a:t>
            </a:r>
            <a:r>
              <a:rPr lang="en-US" altLang="ko-KR" sz="2400" dirty="0"/>
              <a:t> python3 cell</a:t>
            </a:r>
            <a:r>
              <a:rPr lang="ko-KR" altLang="en-US" sz="2400" dirty="0"/>
              <a:t>에서</a:t>
            </a:r>
            <a:endParaRPr lang="en-US" altLang="ko-KR" sz="24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import pandas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pandas.__version</a:t>
            </a:r>
            <a:r>
              <a:rPr lang="en-US" altLang="ko-KR" sz="2000" dirty="0">
                <a:solidFill>
                  <a:srgbClr val="FF0000"/>
                </a:solidFill>
              </a:rPr>
              <a:t>__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4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2000" dirty="0"/>
              <a:t>버전 값이 오른쪽 사진과 같이 나와야 올바르게 설치가 완료된 것입니다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62B14-DCBF-4E68-ACEC-E43518B23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13" y="5640705"/>
            <a:ext cx="4915586" cy="8478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935C15-E54C-472E-922E-EDC30787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7" y="151925"/>
            <a:ext cx="4361153" cy="315416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078F99-E6E5-483E-A60B-B010A9439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7" y="3396897"/>
            <a:ext cx="4087748" cy="18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683E-6634-4664-92C4-AD34C030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51A9-975B-484C-BAEA-F1DB2E6B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67"/>
            <a:ext cx="5766607" cy="2500492"/>
          </a:xfrm>
        </p:spPr>
        <p:txBody>
          <a:bodyPr>
            <a:normAutofit fontScale="92500"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에는 기본 자료구조로 </a:t>
            </a:r>
            <a:r>
              <a:rPr lang="en-US" altLang="ko-KR" sz="2000" dirty="0"/>
              <a:t>Series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이 있습니다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Series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유사하며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존재합니다</a:t>
            </a:r>
            <a:endParaRPr lang="en-US" altLang="ko-KR" sz="2000" dirty="0"/>
          </a:p>
          <a:p>
            <a:r>
              <a:rPr lang="ko-KR" altLang="en-US" sz="2000" dirty="0"/>
              <a:t>일반적인 리스트나</a:t>
            </a:r>
            <a:r>
              <a:rPr lang="en-US" altLang="ko-KR" sz="2000" dirty="0"/>
              <a:t> </a:t>
            </a:r>
            <a:r>
              <a:rPr lang="ko-KR" altLang="en-US" sz="2000" dirty="0"/>
              <a:t>배열로부터 만들 수 있습니다</a:t>
            </a:r>
            <a:endParaRPr lang="en-US" altLang="ko-KR" sz="2000" dirty="0"/>
          </a:p>
          <a:p>
            <a:r>
              <a:rPr lang="en-US" altLang="ko-KR" sz="2000" dirty="0"/>
              <a:t>slicing </a:t>
            </a:r>
            <a:r>
              <a:rPr lang="ko-KR" altLang="en-US" sz="2000" dirty="0"/>
              <a:t>같은 배열 연산도 가능하며 다양한 메서드</a:t>
            </a:r>
            <a:r>
              <a:rPr lang="en-US" altLang="ko-KR" sz="2000" dirty="0"/>
              <a:t>(method)</a:t>
            </a:r>
            <a:r>
              <a:rPr lang="ko-KR" altLang="en-US" sz="2000" dirty="0"/>
              <a:t>가 지원됩니다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3307A3-520F-4168-A8CE-579BD4AA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07" y="1434140"/>
            <a:ext cx="5587193" cy="2386346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55EE3A9-5A74-4258-A723-BC8B5596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87253"/>
              </p:ext>
            </p:extLst>
          </p:nvPr>
        </p:nvGraphicFramePr>
        <p:xfrm>
          <a:off x="952961" y="3896129"/>
          <a:ext cx="10551854" cy="20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927">
                  <a:extLst>
                    <a:ext uri="{9D8B030D-6E8A-4147-A177-3AD203B41FA5}">
                      <a16:colId xmlns:a16="http://schemas.microsoft.com/office/drawing/2014/main" val="165806958"/>
                    </a:ext>
                  </a:extLst>
                </a:gridCol>
                <a:gridCol w="5275927">
                  <a:extLst>
                    <a:ext uri="{9D8B030D-6E8A-4147-A177-3AD203B41FA5}">
                      <a16:colId xmlns:a16="http://schemas.microsoft.com/office/drawing/2014/main" val="496538387"/>
                    </a:ext>
                  </a:extLst>
                </a:gridCol>
              </a:tblGrid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data.values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Series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attributes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19537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data.index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Series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929294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data[index]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위치하는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항목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05755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data[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begin:end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Begin~end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까지의 항목 출력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(slicing)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4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4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2B2C-F7F6-4B26-BF53-AB5859F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32099-887F-4721-85E2-18007F71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5" y="1426465"/>
            <a:ext cx="5238495" cy="26292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/>
              <a:t>DataFrame</a:t>
            </a:r>
            <a:r>
              <a:rPr lang="ko-KR" altLang="en-US" sz="2000" dirty="0"/>
              <a:t>은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배열과 유사합니다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dictionary</a:t>
            </a:r>
            <a:r>
              <a:rPr lang="ko-KR" altLang="en-US" sz="2000" dirty="0"/>
              <a:t>와 밀접한 관련이 있습니다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생성은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 </a:t>
            </a:r>
            <a:r>
              <a:rPr lang="en-US" altLang="ko-KR" sz="2000" dirty="0"/>
              <a:t>array</a:t>
            </a:r>
            <a:r>
              <a:rPr lang="ko-KR" altLang="en-US" sz="2000" dirty="0"/>
              <a:t>로부터</a:t>
            </a:r>
            <a:r>
              <a:rPr lang="en-US" altLang="ko-KR" sz="2000" dirty="0"/>
              <a:t> </a:t>
            </a:r>
            <a:r>
              <a:rPr lang="ko-KR" altLang="en-US" sz="2000" dirty="0"/>
              <a:t>생성하거나 </a:t>
            </a:r>
            <a:r>
              <a:rPr lang="en-US" altLang="ko-KR" sz="2000" dirty="0"/>
              <a:t>dictionary</a:t>
            </a:r>
            <a:r>
              <a:rPr lang="ko-KR" altLang="en-US" sz="2000" dirty="0"/>
              <a:t>로부터 생성하는 방법 등 여러가지가 있습니다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그 외에도 다양한 메서드가 지원됩니다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766D36-FB9E-4762-941E-91955E99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43" y="273846"/>
            <a:ext cx="6496957" cy="276263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F9D0FA-97B5-4859-B56D-1AE5611AE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62" y="3567519"/>
            <a:ext cx="61063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3026-DA80-4609-80F5-E7699F6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Operating on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31171-34F8-4624-A788-33B94F64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6667500" cy="345195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Series </a:t>
            </a:r>
            <a:r>
              <a:rPr lang="ko-KR" altLang="en-US" sz="2000" dirty="0"/>
              <a:t>데이터 사이의 연산은</a:t>
            </a:r>
            <a:r>
              <a:rPr lang="en-US" altLang="ko-KR" sz="2000" dirty="0"/>
              <a:t>, </a:t>
            </a:r>
            <a:r>
              <a:rPr lang="ko-KR" altLang="en-US" sz="2000" dirty="0"/>
              <a:t>기본적으로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기준으로 실행합니다</a:t>
            </a:r>
            <a:endParaRPr lang="en-US" altLang="ko-KR" sz="2000" dirty="0"/>
          </a:p>
          <a:p>
            <a:r>
              <a:rPr lang="ko-KR" altLang="en-US" sz="2000" dirty="0"/>
              <a:t>두개의 </a:t>
            </a:r>
            <a:r>
              <a:rPr lang="en-US" altLang="ko-KR" sz="2000" dirty="0"/>
              <a:t>Series </a:t>
            </a:r>
            <a:r>
              <a:rPr lang="ko-KR" altLang="en-US" sz="2000" dirty="0"/>
              <a:t>사이의 연산에서는</a:t>
            </a:r>
            <a:r>
              <a:rPr lang="en-US" altLang="ko-KR" sz="2000" dirty="0"/>
              <a:t>, index</a:t>
            </a:r>
            <a:r>
              <a:rPr lang="ko-KR" altLang="en-US" sz="2000" dirty="0"/>
              <a:t>가 같은 데이터가 존재한다면 그 데이터 사이의 연산을 실행 한 뒤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결과값을 저장합니다</a:t>
            </a:r>
            <a:endParaRPr lang="en-US" altLang="ko-KR" sz="2000" dirty="0"/>
          </a:p>
          <a:p>
            <a:r>
              <a:rPr lang="ko-KR" altLang="en-US" sz="2000" dirty="0"/>
              <a:t>만일 한쪽이라도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저장된 값이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결과값은 </a:t>
            </a:r>
            <a:r>
              <a:rPr lang="en-US" altLang="ko-KR" sz="2000" dirty="0" err="1">
                <a:solidFill>
                  <a:schemeClr val="accent1"/>
                </a:solidFill>
              </a:rPr>
              <a:t>NaN</a:t>
            </a:r>
            <a:r>
              <a:rPr lang="en-US" altLang="ko-KR" sz="2000" dirty="0"/>
              <a:t>(Not</a:t>
            </a:r>
            <a:r>
              <a:rPr lang="ko-KR" altLang="en-US" sz="2000" dirty="0"/>
              <a:t> </a:t>
            </a:r>
            <a:r>
              <a:rPr lang="en-US" altLang="ko-KR" sz="2000" dirty="0"/>
              <a:t>a Number)</a:t>
            </a:r>
            <a:r>
              <a:rPr lang="ko-KR" altLang="en-US" sz="2000" dirty="0"/>
              <a:t>이 됩니다</a:t>
            </a:r>
            <a:endParaRPr lang="en-US" altLang="ko-KR" sz="2000" dirty="0"/>
          </a:p>
          <a:p>
            <a:r>
              <a:rPr lang="ko-KR" altLang="en-US" sz="2000" dirty="0"/>
              <a:t>결과값이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으로 나오기를</a:t>
            </a:r>
            <a:r>
              <a:rPr lang="en-US" altLang="ko-KR" sz="2000" dirty="0"/>
              <a:t> </a:t>
            </a:r>
            <a:r>
              <a:rPr lang="ko-KR" altLang="en-US" sz="2000" dirty="0"/>
              <a:t>원치 않는다면</a:t>
            </a:r>
            <a:r>
              <a:rPr lang="en-US" altLang="ko-KR" sz="2000" dirty="0"/>
              <a:t>, add </a:t>
            </a:r>
            <a:r>
              <a:rPr lang="ko-KR" altLang="en-US" sz="2000" dirty="0"/>
              <a:t>등의 함수</a:t>
            </a:r>
            <a:r>
              <a:rPr lang="en-US" altLang="ko-KR" sz="2000" dirty="0" err="1"/>
              <a:t>fill_value</a:t>
            </a:r>
            <a:r>
              <a:rPr lang="ko-KR" altLang="en-US" sz="2000" dirty="0"/>
              <a:t> 옵션을 주면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값이 없어도 특정 값으로 채울 수 있습니다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F671E50-E6F3-4A50-9DA2-EFDA29D2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00" y="1008402"/>
            <a:ext cx="3943900" cy="573485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111CF07-6A68-4899-8ADA-E3DB54BF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4972264"/>
            <a:ext cx="237205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2DD9-2066-4128-A6CE-109F423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Operating on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6AE5-22A5-486C-89C6-2C59CADC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1" y="1186542"/>
            <a:ext cx="7049949" cy="2289611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사이의 연산은 </a:t>
            </a:r>
            <a:r>
              <a:rPr lang="en-US" altLang="ko-KR" sz="2000" dirty="0"/>
              <a:t>Series</a:t>
            </a:r>
            <a:r>
              <a:rPr lang="ko-KR" altLang="en-US" sz="2000" dirty="0"/>
              <a:t>의 연산과 크게 다르지</a:t>
            </a:r>
            <a:r>
              <a:rPr lang="en-US" altLang="ko-KR" sz="2000" dirty="0"/>
              <a:t> </a:t>
            </a:r>
            <a:r>
              <a:rPr lang="ko-KR" altLang="en-US" sz="2000" dirty="0"/>
              <a:t>않으며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 </a:t>
            </a:r>
            <a:r>
              <a:rPr lang="en-US" altLang="ko-KR" sz="2000" dirty="0"/>
              <a:t>index </a:t>
            </a:r>
            <a:r>
              <a:rPr lang="ko-KR" altLang="en-US" sz="2000" dirty="0"/>
              <a:t>처럼 </a:t>
            </a:r>
            <a:r>
              <a:rPr lang="en-US" altLang="ko-KR" sz="2000" dirty="0"/>
              <a:t>row </a:t>
            </a:r>
            <a:r>
              <a:rPr lang="ko-KR" altLang="en-US" sz="2000" dirty="0"/>
              <a:t>와 </a:t>
            </a:r>
            <a:r>
              <a:rPr lang="en-US" altLang="ko-KR" sz="2000" dirty="0"/>
              <a:t>col</a:t>
            </a:r>
            <a:r>
              <a:rPr lang="ko-KR" altLang="en-US" sz="2000" dirty="0"/>
              <a:t>이 데이터의 기준입니다</a:t>
            </a:r>
            <a:endParaRPr lang="en-US" altLang="ko-KR" sz="2000" dirty="0"/>
          </a:p>
          <a:p>
            <a:r>
              <a:rPr lang="en-US" altLang="ko-KR" sz="2000" dirty="0"/>
              <a:t>row</a:t>
            </a:r>
            <a:r>
              <a:rPr lang="ko-KR" altLang="en-US" sz="2000" dirty="0"/>
              <a:t>의 값이 같더라도 </a:t>
            </a:r>
            <a:r>
              <a:rPr lang="en-US" altLang="ko-KR" sz="2000" dirty="0"/>
              <a:t>col</a:t>
            </a:r>
            <a:r>
              <a:rPr lang="ko-KR" altLang="en-US" sz="2000" dirty="0"/>
              <a:t>의 값이 다르면 같은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위치하는 데이터가 아니라고 간주됩니다</a:t>
            </a:r>
            <a:endParaRPr lang="en-US" altLang="ko-KR" sz="2000" dirty="0"/>
          </a:p>
          <a:p>
            <a:r>
              <a:rPr lang="en-US" altLang="ko-KR" sz="2000" dirty="0"/>
              <a:t>Series</a:t>
            </a:r>
            <a:r>
              <a:rPr lang="ko-KR" altLang="en-US" sz="2000" dirty="0"/>
              <a:t>와 마찬가지로</a:t>
            </a:r>
            <a:r>
              <a:rPr lang="en-US" altLang="ko-KR" sz="2000" dirty="0"/>
              <a:t>, </a:t>
            </a:r>
            <a:r>
              <a:rPr lang="ko-KR" altLang="en-US" sz="2000" dirty="0"/>
              <a:t>연산 함수에 </a:t>
            </a:r>
            <a:r>
              <a:rPr lang="en-US" altLang="ko-KR" sz="2000" dirty="0" err="1"/>
              <a:t>fill_value</a:t>
            </a:r>
            <a:r>
              <a:rPr lang="en-US" altLang="ko-KR" sz="2000" dirty="0"/>
              <a:t> </a:t>
            </a:r>
            <a:r>
              <a:rPr lang="ko-KR" altLang="en-US" sz="2000" dirty="0"/>
              <a:t>옵션을 넣어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이 아닌 다른 값으로 출력 가능합니다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D2F063C-83EE-4904-A65A-B065DA7E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3" y="650645"/>
            <a:ext cx="4267796" cy="57539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1C64BB-C9DD-4C43-8658-3AEEACEBB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7" y="3476153"/>
            <a:ext cx="398200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A1F4D-E3CB-4A9D-8FF2-0096B269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2E1E5-4C1F-412A-84AE-BAE90B72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436012"/>
            <a:ext cx="10920984" cy="30985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Iris dataset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b="0" i="0" dirty="0">
                <a:effectLst/>
              </a:rPr>
              <a:t>Iris flower </a:t>
            </a:r>
            <a:r>
              <a:rPr lang="ko-KR" altLang="en-US" sz="2000" b="0" i="0" dirty="0">
                <a:effectLst/>
              </a:rPr>
              <a:t>데이터셋</a:t>
            </a:r>
            <a:r>
              <a:rPr lang="en-US" altLang="ko-KR" sz="2000" b="0" i="0" dirty="0">
                <a:effectLst/>
              </a:rPr>
              <a:t> </a:t>
            </a:r>
            <a:r>
              <a:rPr lang="ko-KR" altLang="en-US" sz="2000" b="0" i="0" dirty="0">
                <a:effectLst/>
              </a:rPr>
              <a:t>또는 </a:t>
            </a:r>
            <a:r>
              <a:rPr lang="en-US" altLang="ko-KR" sz="2000" b="0" i="0" dirty="0">
                <a:effectLst/>
              </a:rPr>
              <a:t>Fisher</a:t>
            </a:r>
            <a:r>
              <a:rPr lang="ko-KR" altLang="en-US" sz="2000" b="0" i="0" dirty="0">
                <a:effectLst/>
              </a:rPr>
              <a:t>의 </a:t>
            </a:r>
            <a:r>
              <a:rPr lang="en-US" altLang="ko-KR" sz="2000" b="0" i="0" dirty="0">
                <a:effectLst/>
              </a:rPr>
              <a:t>Iris </a:t>
            </a:r>
            <a:r>
              <a:rPr lang="ko-KR" altLang="en-US" sz="2000" b="0" i="0" dirty="0">
                <a:effectLst/>
              </a:rPr>
              <a:t>데이터셋은 영국 통계 학자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우생 학자이자 생물학자인 </a:t>
            </a:r>
            <a:r>
              <a:rPr lang="en-US" altLang="ko-KR" sz="2000" b="0" i="0" dirty="0">
                <a:effectLst/>
              </a:rPr>
              <a:t>Ronald Fisher</a:t>
            </a:r>
            <a:r>
              <a:rPr lang="ko-KR" altLang="en-US" sz="2000" b="0" i="0" dirty="0">
                <a:effectLst/>
              </a:rPr>
              <a:t>가 </a:t>
            </a:r>
            <a:r>
              <a:rPr lang="en-US" altLang="ko-KR" sz="2000" b="0" i="0" dirty="0">
                <a:effectLst/>
              </a:rPr>
              <a:t>1936 </a:t>
            </a:r>
            <a:r>
              <a:rPr lang="ko-KR" altLang="en-US" sz="2000" b="0" i="0" dirty="0">
                <a:effectLst/>
              </a:rPr>
              <a:t>년 논문에서 선형 판별 분석의 예로서 분류 학적 문제에서 다중 측정 사용을 소개 한 </a:t>
            </a:r>
            <a:r>
              <a:rPr lang="ko-KR" altLang="en-US" sz="2000" b="0" i="0" dirty="0" err="1">
                <a:effectLst/>
              </a:rPr>
              <a:t>다변량</a:t>
            </a:r>
            <a:r>
              <a:rPr lang="ko-KR" altLang="en-US" sz="2000" b="0" i="0" dirty="0">
                <a:effectLst/>
              </a:rPr>
              <a:t> 데이터 세트입니다</a:t>
            </a:r>
            <a:r>
              <a:rPr lang="en-US" altLang="ko-KR" sz="2000" b="0" i="0" dirty="0">
                <a:effectLst/>
              </a:rPr>
              <a:t>(</a:t>
            </a:r>
            <a:r>
              <a:rPr lang="ko-KR" altLang="en-US" sz="2000" b="0" i="0" dirty="0">
                <a:effectLst/>
              </a:rPr>
              <a:t>위키백과</a:t>
            </a:r>
            <a:r>
              <a:rPr lang="en-US" altLang="ko-KR" sz="2000" b="0" i="0" dirty="0">
                <a:effectLst/>
              </a:rPr>
              <a:t>)</a:t>
            </a:r>
          </a:p>
          <a:p>
            <a:pPr lvl="1"/>
            <a:r>
              <a:rPr lang="ko-KR" altLang="en-US" sz="2000" dirty="0"/>
              <a:t>오래전부터 사용해온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이자</a:t>
            </a:r>
            <a:r>
              <a:rPr lang="en-US" altLang="ko-KR" sz="2000" dirty="0"/>
              <a:t>, </a:t>
            </a:r>
            <a:r>
              <a:rPr lang="ko-KR" altLang="en-US" sz="2000" dirty="0"/>
              <a:t>예제를 위해 만들어진 데이터이기 때문에 입문자가 처음으로 다양한 모델을 생성하고 테스트 할 때 유용합니다</a:t>
            </a:r>
            <a:endParaRPr lang="en-US" altLang="ko-KR" sz="2000" dirty="0"/>
          </a:p>
          <a:p>
            <a:pPr lvl="1"/>
            <a:r>
              <a:rPr lang="en-US" altLang="ko-KR" sz="2000" dirty="0"/>
              <a:t>150</a:t>
            </a:r>
            <a:r>
              <a:rPr lang="ko-KR" altLang="en-US" sz="2000" dirty="0"/>
              <a:t>개의 데이터가 존재하며 꽃받침의 길이</a:t>
            </a:r>
            <a:r>
              <a:rPr lang="en-US" altLang="ko-KR" sz="2000" dirty="0"/>
              <a:t>(sepal length), </a:t>
            </a:r>
            <a:r>
              <a:rPr lang="ko-KR" altLang="en-US" sz="2000" dirty="0"/>
              <a:t>꽃받침의 너비</a:t>
            </a:r>
            <a:r>
              <a:rPr lang="en-US" altLang="ko-KR" sz="2000" dirty="0"/>
              <a:t>(sepal width), </a:t>
            </a:r>
            <a:r>
              <a:rPr lang="ko-KR" altLang="en-US" sz="2000" dirty="0"/>
              <a:t>꽃잎의 길이</a:t>
            </a:r>
            <a:r>
              <a:rPr lang="en-US" altLang="ko-KR" sz="2000" dirty="0"/>
              <a:t> (petal length), </a:t>
            </a:r>
            <a:r>
              <a:rPr lang="ko-KR" altLang="en-US" sz="2000" dirty="0"/>
              <a:t>꽃잎의 너비</a:t>
            </a:r>
            <a:r>
              <a:rPr lang="en-US" altLang="ko-KR" sz="2000" dirty="0"/>
              <a:t>(petal width)</a:t>
            </a:r>
            <a:r>
              <a:rPr lang="ko-KR" altLang="en-US" sz="2000" dirty="0"/>
              <a:t>와 꽃의 종류로 구성되어 있습니다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8E1074-929B-4593-8884-EEAC3B0F6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3" y="4534511"/>
            <a:ext cx="10102673" cy="13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FF67-952F-4A95-9B6D-D8463EFA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5F1E8-0EF1-48BC-A7EE-4BA19E58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11"/>
            <a:ext cx="7871926" cy="21345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IRIS data classification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붓꽃 데이터 분류하기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ko-KR" sz="2000" dirty="0">
                <a:hlinkClick r:id="rId2"/>
              </a:rPr>
              <a:t>https://en.wikipedia.org/wiki/Iris_flower_data_set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>
                <a:hlinkClick r:id="rId3"/>
              </a:rPr>
              <a:t>https://archive.ics.uci.edu/ml/machine-learning-databases/iris/</a:t>
            </a:r>
            <a:r>
              <a:rPr lang="en-US" altLang="ko-KR" sz="2000" dirty="0"/>
              <a:t> 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9C064-1AF9-4B3C-B277-3D38746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BC1B92-ADF5-4E3F-B5D6-BB1ADE461FF3}"/>
              </a:ext>
            </a:extLst>
          </p:cNvPr>
          <p:cNvGrpSpPr/>
          <p:nvPr/>
        </p:nvGrpSpPr>
        <p:grpSpPr>
          <a:xfrm>
            <a:off x="2072849" y="3804353"/>
            <a:ext cx="8046301" cy="2813307"/>
            <a:chOff x="2209800" y="3209290"/>
            <a:chExt cx="8046301" cy="28133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6901B5-B92D-4868-8AED-0DFCA6FAF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3209292"/>
              <a:ext cx="2520000" cy="27763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92901C-5440-42A7-8FE9-3D5FA804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9663" y="3209292"/>
              <a:ext cx="2520000" cy="28133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AC8780-D131-4195-8ECE-55F479E97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99851" y="3209290"/>
              <a:ext cx="2756250" cy="25200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5E4F3E3-2B26-4020-B967-E0E253311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012" y="1057275"/>
            <a:ext cx="3762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7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2|9|6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948</Words>
  <Application>Microsoft Office PowerPoint</Application>
  <PresentationFormat>와이드스크린</PresentationFormat>
  <Paragraphs>116</Paragraphs>
  <Slides>12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a펜고딕L</vt:lpstr>
      <vt:lpstr>맑은 고딕</vt:lpstr>
      <vt:lpstr>Arial</vt:lpstr>
      <vt:lpstr>Wingdings</vt:lpstr>
      <vt:lpstr>Office 테마</vt:lpstr>
      <vt:lpstr>Lab4. 파이썬 라이브러리 pandas</vt:lpstr>
      <vt:lpstr>pandas (PANel DAta System)</vt:lpstr>
      <vt:lpstr>pandas 설치</vt:lpstr>
      <vt:lpstr>1. Series</vt:lpstr>
      <vt:lpstr>2. DataFrame</vt:lpstr>
      <vt:lpstr>3. Operating on Data</vt:lpstr>
      <vt:lpstr>3. Operating on Data</vt:lpstr>
      <vt:lpstr>4. Iris Dataset</vt:lpstr>
      <vt:lpstr>4. Iris Dataset</vt:lpstr>
      <vt:lpstr>4. Iris Dataset</vt:lpstr>
      <vt:lpstr>4. Iris Dataset</vt:lpstr>
      <vt:lpstr>(Lab4) 아이리스 데이터셋 시각화      Iris Dataset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데이터사이언스</dc:title>
  <dc:creator>mysung</dc:creator>
  <cp:lastModifiedBy>mysung</cp:lastModifiedBy>
  <cp:revision>1163</cp:revision>
  <cp:lastPrinted>2020-03-14T07:51:46Z</cp:lastPrinted>
  <dcterms:created xsi:type="dcterms:W3CDTF">2020-01-12T05:25:44Z</dcterms:created>
  <dcterms:modified xsi:type="dcterms:W3CDTF">2021-03-09T08:01:18Z</dcterms:modified>
</cp:coreProperties>
</file>