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4" r:id="rId2"/>
    <p:sldId id="363" r:id="rId3"/>
    <p:sldId id="369" r:id="rId4"/>
    <p:sldId id="3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A9A40-EEFA-4066-8447-A88F02728F9D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FB8A-3F27-426D-9E68-D5FD70FEC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C576-018F-4C6C-9AC3-96A6ACF08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4E528-63F3-4E64-84E6-5084F2A5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DCA5D-F06B-447A-95F2-A9C605B9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31C6-AFCB-486C-B7BB-9C017D27ABA2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662F9-5163-4453-BF90-A866375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AB38-0FFF-4EF9-BAF1-16C2330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3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B29F-608D-438B-9376-02C946C7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FE392-E99E-4649-9992-71633D33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5E71-CC5E-4DA9-AA20-CB99F98E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D1D3-83C7-4CFC-8012-A55425CC7A80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F9FBC-87A8-4067-B447-EF08DC8C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D09E5-E388-480E-A52F-43B3B645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5BACA3-D26B-4007-A6D2-642C98D5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F7757-CA7B-42D4-9E07-1638D4EE9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2547C-0FCC-43D3-8378-A308049E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D511-4309-42B0-8AC1-BE36F343812B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E8D1-9807-4FBD-B08F-2F84C091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4EAD5-CC77-4097-91B2-2C88920A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A5D8-4261-4556-A4D3-F1AFF1AD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B2F92-8506-46A7-A978-BCF9A33F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4"/>
            <a:ext cx="10515600" cy="48332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7930-329C-49C4-94A8-635D611E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4324"/>
            <a:ext cx="2743200" cy="365125"/>
          </a:xfrm>
        </p:spPr>
        <p:txBody>
          <a:bodyPr/>
          <a:lstStyle/>
          <a:p>
            <a:fld id="{971269EE-C3AD-458A-84A9-134AB2D3852D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ED9F-D324-4766-8087-66277D3C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4324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35553-44D2-43A8-82E5-B0776986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4324"/>
            <a:ext cx="2743200" cy="365125"/>
          </a:xfrm>
        </p:spPr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51CA-BAE0-429E-81CB-05046038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4A95B-0644-45C4-A799-0151BCC8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03458-6494-46DD-84CE-E632F18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A3E7-3486-4E78-BE2A-8831C717813A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9C40-83BF-4631-ABF4-32FD4511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F87BD-67ED-435B-8FE2-C7A21882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3580-82C9-4097-BAB8-0F5E73B9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023D3-7F0E-49F1-B872-BAA05083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FB332-5ABD-4192-8376-98DB9C8A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4EEA-81DE-48CC-96A1-F81F78C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910B-CEFD-4896-8633-88A7C1CB45BA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5EC80-EAEA-4A80-84D7-CA710B09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7CD06-99B1-4FBB-802D-1C3ED06C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3CD1-5C8A-4B10-8159-CD481D0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0D794-7452-4D0B-9386-74C01D37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17609-BDB3-423C-8ED4-270C3D30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693D4-702E-4E9B-80D9-07E1E5C2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1885D-4576-45C3-926B-B0FCC9A5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AAB5EF-1ADF-4194-8527-46F942FE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697D-369C-412F-8D31-334B6BF3FE85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BE96DB-B39C-48AC-8942-A1F369F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633174-0879-4810-A762-D19A5146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A40A-DB74-42CA-A6C1-00B2107D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B2D6FA-8701-4545-BF30-4B8A161F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83C-F3E6-4BDF-B02E-A9280F0D9AA2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37603E-4DC7-402C-9A1B-C39D9AE9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1ED51-F879-4662-8C97-4341999A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B952F-977D-46BB-9BCF-71F1E7C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470-51F0-4D00-8D50-83555BAD7F47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28CAC-584B-4962-AE68-34B0CF24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D1ADC-F215-42AF-B18E-E954F86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23BE-AFF8-49FF-BFEE-F0D559EC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37D57-AE14-4D8A-AD24-9FB254FA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48C7E-0823-43E8-B121-FACCCF0E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F91C4-A625-4648-A9AE-F592116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AA7A-84EA-4391-B202-C1C748EA8B34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48B9-E07D-4D23-ACCF-63DA9C8C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417D4-7F53-449A-9247-1DFEF8B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7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8058F-1E51-4100-977A-D45B851E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81155-647E-43F1-891A-3A284D7E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49A85-82EF-49E4-B9BB-B4776670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4A568-A861-41BE-8671-B33DB252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1043-BF8E-4E80-9A51-57E92FCDF379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8D2A-8EF3-4C6C-A4C3-9AD567D9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07648F-3C2F-4240-85E0-AB90801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6F0EA-D7FD-4BB0-B484-AEE0482C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112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5DB5A-824A-474E-8B8B-65A8CD64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2229"/>
            <a:ext cx="10515600" cy="482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4817-2A42-4146-BD4B-F50F6F94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FD67B073-B463-49F2-AF30-570C49E4B668}" type="datetime1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BAEC-74D9-46C9-B2E4-CC371697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25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5C80-F6F2-4E60-A89F-A8B8627C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25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a펜고딕L" panose="02020600000000000000" pitchFamily="18" charset="-127"/>
                <a:ea typeface="a펜고딕L" panose="02020600000000000000" pitchFamily="18" charset="-127"/>
              </a:defRPr>
            </a:lvl1pPr>
          </a:lstStyle>
          <a:p>
            <a:fld id="{C4A3536A-7F1C-4B4F-BDFB-CAA0263DF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ts val="600"/>
        </a:spcBef>
        <a:buNone/>
        <a:defRPr sz="4000" kern="120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0000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7030A0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0070C0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600"/>
        </a:spcBef>
        <a:buClr>
          <a:srgbClr val="FFC000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펜고딕L" panose="02020600000000000000" pitchFamily="18" charset="-127"/>
          <a:ea typeface="a펜고딕L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deep%20learning/2017/05/14/backprop/" TargetMode="External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ratsgo.github.io/deep%20learning/2017/05/14/backprop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4.png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231n.github.io/optimization-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optimization-2" TargetMode="External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24F2-8354-4E2C-B384-884C99A2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466"/>
            <a:ext cx="9144000" cy="2387600"/>
          </a:xfrm>
        </p:spPr>
        <p:txBody>
          <a:bodyPr/>
          <a:lstStyle/>
          <a:p>
            <a:r>
              <a:rPr lang="ko-KR" altLang="en-US" dirty="0"/>
              <a:t>계산 그래프</a:t>
            </a:r>
            <a:br>
              <a:rPr lang="en-US" altLang="ko-KR" dirty="0"/>
            </a:br>
            <a:r>
              <a:rPr lang="en-US" altLang="ko-KR" dirty="0">
                <a:solidFill>
                  <a:srgbClr val="FF3300"/>
                </a:solidFill>
              </a:rPr>
              <a:t>Computational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en-US" altLang="ko-KR" dirty="0">
                <a:solidFill>
                  <a:srgbClr val="FF3300"/>
                </a:solidFill>
              </a:rPr>
              <a:t>Graph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0E3DE-9555-4397-B380-6E7FF8C6D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5080" lvl="1">
              <a:spcBef>
                <a:spcPts val="0"/>
              </a:spcBef>
            </a:pPr>
            <a:r>
              <a:rPr lang="en-US" altLang="ko-KR" spc="-45" dirty="0"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pc="-40" dirty="0"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pc="-20" dirty="0"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pc="20" dirty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pc="5" dirty="0"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pc="-20" dirty="0"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pc="5" dirty="0"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pc="35" dirty="0"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pc="20" dirty="0">
                <a:cs typeface="Times New Roman" panose="02020603050405020304" pitchFamily="18" charset="0"/>
                <a:hlinkClick r:id="rId2"/>
              </a:rPr>
              <a:t>io/optimization-2</a:t>
            </a:r>
            <a:endParaRPr lang="en-US" altLang="ko-KR" spc="20" dirty="0">
              <a:cs typeface="Times New Roman" panose="02020603050405020304" pitchFamily="18" charset="0"/>
            </a:endParaRPr>
          </a:p>
          <a:p>
            <a:pPr marR="5080" lvl="1">
              <a:spcBef>
                <a:spcPts val="0"/>
              </a:spcBef>
            </a:pPr>
            <a:r>
              <a:rPr lang="en-US" altLang="ko-KR" spc="20" dirty="0">
                <a:cs typeface="Times New Roman" panose="02020603050405020304" pitchFamily="18" charset="0"/>
                <a:hlinkClick r:id="rId3"/>
              </a:rPr>
              <a:t>https://ratsgo.github.io/deep%20learning/2017/05/14/backprop/</a:t>
            </a:r>
            <a:r>
              <a:rPr lang="en-US" altLang="ko-KR" spc="2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57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 </a:t>
            </a:r>
            <a:r>
              <a:rPr lang="ko-KR" altLang="en-US" dirty="0"/>
              <a:t>계산 그래프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7257"/>
            <a:ext cx="10515600" cy="1236728"/>
          </a:xfrm>
        </p:spPr>
        <p:txBody>
          <a:bodyPr>
            <a:noAutofit/>
          </a:bodyPr>
          <a:lstStyle/>
          <a:p>
            <a:pPr marR="5080" algn="just">
              <a:spcBef>
                <a:spcPts val="0"/>
              </a:spcBef>
            </a:pPr>
            <a:r>
              <a:rPr lang="ko-KR" altLang="en-US" sz="1600" dirty="0" err="1"/>
              <a:t>역전파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backward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propagation</a:t>
            </a:r>
            <a:r>
              <a:rPr lang="ko-KR" altLang="en-US" sz="1600" dirty="0"/>
              <a:t>은 결과와 정답의 차이로 계산된 손실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</a:t>
            </a:r>
            <a:r>
              <a:rPr lang="ko-KR" altLang="en-US" sz="1600" dirty="0"/>
              <a:t>을 연쇄법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chain rule</a:t>
            </a:r>
            <a:r>
              <a:rPr lang="ko-KR" altLang="en-US" sz="1600" dirty="0"/>
              <a:t>을 이용하여 </a:t>
            </a:r>
            <a:r>
              <a:rPr lang="ko-KR" altLang="en-US" sz="1600" dirty="0" err="1"/>
              <a:t>입력단까지</a:t>
            </a:r>
            <a:r>
              <a:rPr lang="ko-KR" altLang="en-US" sz="1600" dirty="0"/>
              <a:t> 다시 전달하는 과정을 의미합니다</a:t>
            </a:r>
            <a:r>
              <a:rPr lang="en-US" altLang="ko-KR" sz="1600" dirty="0"/>
              <a:t>.</a:t>
            </a:r>
            <a:endParaRPr lang="en-US" altLang="ko-KR" sz="1200" dirty="0"/>
          </a:p>
          <a:p>
            <a:pPr marR="5080" algn="just">
              <a:spcBef>
                <a:spcPts val="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계산 그래프</a:t>
            </a:r>
            <a:r>
              <a:rPr lang="en-US" altLang="ko-KR" sz="1600" b="1" dirty="0">
                <a:solidFill>
                  <a:srgbClr val="FF0000"/>
                </a:solidFill>
              </a:rPr>
              <a:t>(computational graph)</a:t>
            </a:r>
          </a:p>
          <a:p>
            <a:pPr marR="5080" lvl="1" algn="just">
              <a:spcBef>
                <a:spcPts val="0"/>
              </a:spcBef>
            </a:pPr>
            <a:r>
              <a:rPr lang="en-US" altLang="ko-KR" sz="1400" spc="-45" dirty="0"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z="1400" spc="-40" dirty="0"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z="1400" spc="-20" dirty="0"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z="1400" spc="20" dirty="0"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z="1400" spc="5" dirty="0"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z="1400" spc="-20" dirty="0"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z="1400" spc="5" dirty="0"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z="1400" spc="35" dirty="0"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z="1400" spc="20" dirty="0">
                <a:cs typeface="Times New Roman" panose="02020603050405020304" pitchFamily="18" charset="0"/>
                <a:hlinkClick r:id="rId2"/>
              </a:rPr>
              <a:t>io/optimization-2</a:t>
            </a:r>
            <a:endParaRPr lang="en-US" altLang="ko-KR" sz="1400" spc="20" dirty="0">
              <a:cs typeface="Times New Roman" panose="02020603050405020304" pitchFamily="18" charset="0"/>
            </a:endParaRPr>
          </a:p>
          <a:p>
            <a:pPr marR="5080" lvl="1" algn="just">
              <a:spcBef>
                <a:spcPts val="0"/>
              </a:spcBef>
            </a:pPr>
            <a:r>
              <a:rPr lang="en-US" altLang="ko-KR" sz="1400" spc="20" dirty="0">
                <a:cs typeface="Times New Roman" panose="02020603050405020304" pitchFamily="18" charset="0"/>
                <a:hlinkClick r:id="rId3"/>
              </a:rPr>
              <a:t>https://ratsgo.github.io/deep%20learning/2017/05/14/backprop/</a:t>
            </a:r>
            <a:r>
              <a:rPr lang="en-US" altLang="ko-KR" sz="1400" spc="2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72B13870-82BB-41F5-8CBB-8DEF639689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8995"/>
            <a:ext cx="7609155" cy="28659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61" y="2769759"/>
            <a:ext cx="3420428" cy="1593533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14484" y="5054243"/>
                <a:ext cx="1780976" cy="4719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1.3678)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−0.5345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5054243"/>
                <a:ext cx="1780976" cy="471989"/>
              </a:xfrm>
              <a:prstGeom prst="rect">
                <a:avLst/>
              </a:prstGeom>
              <a:blipFill>
                <a:blip r:embed="rId6"/>
                <a:stretch>
                  <a:fillRect b="-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14486" y="5596623"/>
                <a:ext cx="3592843" cy="4719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678)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−0.5345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0.3678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6" y="5596623"/>
                <a:ext cx="3592843" cy="471989"/>
              </a:xfrm>
              <a:prstGeom prst="rect">
                <a:avLst/>
              </a:prstGeom>
              <a:blipFill>
                <a:blip r:embed="rId7"/>
                <a:stretch>
                  <a:fillRect b="-375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14484" y="6165037"/>
                <a:ext cx="1617751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0.3932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6165037"/>
                <a:ext cx="16177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25930" y="6525562"/>
                <a:ext cx="1617751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0.1966</m:t>
                      </m:r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0.5898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30" y="6525562"/>
                <a:ext cx="16177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2798463"/>
            <a:ext cx="256192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wo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-1.00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xo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-2.00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-2.00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x1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인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-3.00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w2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에 대해서 미분하면 </a:t>
            </a:r>
            <a:r>
              <a:rPr lang="en-US" altLang="ko-KR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펜고딕L" panose="02020600000000000000" pitchFamily="18" charset="-127"/>
                <a:ea typeface="a펜고딕L" panose="02020600000000000000" pitchFamily="18" charset="-127"/>
              </a:rPr>
              <a:t>이 미분 값</a:t>
            </a:r>
            <a:endParaRPr lang="en-US" altLang="ko-KR" sz="1000" dirty="0">
              <a:solidFill>
                <a:srgbClr val="FF0000"/>
              </a:solidFill>
              <a:latin typeface="a펜고딕L" panose="02020600000000000000" pitchFamily="18" charset="-127"/>
              <a:ea typeface="a펜고딕L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4028" y="3540228"/>
            <a:ext cx="298132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514484" y="4698516"/>
                <a:ext cx="1168140" cy="27699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0.3678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84" y="4698516"/>
                <a:ext cx="116814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271584F-DAE5-4744-8456-719A3CA76D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9476" y="239119"/>
            <a:ext cx="5510213" cy="1133475"/>
          </a:xfrm>
          <a:prstGeom prst="rect">
            <a:avLst/>
          </a:prstGeom>
          <a:ln w="63500">
            <a:solidFill>
              <a:srgbClr val="00B0F0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0F332F-0C6F-45EC-A849-1417E7511790}"/>
              </a:ext>
            </a:extLst>
          </p:cNvPr>
          <p:cNvSpPr/>
          <p:nvPr/>
        </p:nvSpPr>
        <p:spPr>
          <a:xfrm>
            <a:off x="10143680" y="2769759"/>
            <a:ext cx="986009" cy="40476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434A4F0-D587-4E59-8B14-674E3718406C}"/>
              </a:ext>
            </a:extLst>
          </p:cNvPr>
          <p:cNvSpPr/>
          <p:nvPr/>
        </p:nvSpPr>
        <p:spPr>
          <a:xfrm>
            <a:off x="10143679" y="3554635"/>
            <a:ext cx="986009" cy="404762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 </a:t>
            </a:r>
            <a:r>
              <a:rPr lang="ko-KR" altLang="en-US" dirty="0"/>
              <a:t>계산 그래프</a:t>
            </a:r>
            <a:br>
              <a:rPr lang="en-US" altLang="ko-KR" dirty="0"/>
            </a:br>
            <a:r>
              <a:rPr lang="en-US" altLang="ko-KR" spc="-4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</a:t>
            </a:r>
            <a:r>
              <a:rPr lang="en-US" altLang="ko-KR" spc="-4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ttp</a:t>
            </a:r>
            <a:r>
              <a:rPr lang="en-US" altLang="ko-KR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</a:t>
            </a:r>
            <a:r>
              <a:rPr lang="en-US" altLang="ko-KR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ko-KR" spc="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/cs231n.gi</a:t>
            </a:r>
            <a:r>
              <a:rPr lang="en-US" altLang="ko-KR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thu</a:t>
            </a:r>
            <a:r>
              <a:rPr lang="en-US" altLang="ko-KR" spc="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</a:t>
            </a:r>
            <a:r>
              <a:rPr lang="en-US" altLang="ko-KR" spc="3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altLang="ko-KR" spc="2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io/optimization-2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3" y="1507991"/>
            <a:ext cx="7072313" cy="49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18E62-B2CF-4AFF-B8D1-7005BA10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(Lab9) </a:t>
            </a:r>
            <a:r>
              <a:rPr lang="ko-KR" altLang="en-US" dirty="0"/>
              <a:t>계산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2F9338-A482-4B72-93FE-7F5B142E8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CS231n: Convolutional Neural Networks for Visual Recognition </a:t>
                </a:r>
                <a:r>
                  <a:rPr lang="en-US" altLang="ko-KR" sz="2000" dirty="0">
                    <a:hlinkClick r:id="rId2"/>
                  </a:rPr>
                  <a:t>http://cs231n.stanford.edu/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참고하여</a:t>
                </a:r>
                <a:endParaRPr lang="en-US" altLang="ko-KR" sz="2000" dirty="0"/>
              </a:p>
              <a:p>
                <a:r>
                  <a:rPr lang="ko-KR" altLang="en-US" sz="2400" dirty="0"/>
                  <a:t>직관적인</a:t>
                </a:r>
                <a:r>
                  <a:rPr lang="en-US" altLang="ko-KR" sz="2400" dirty="0"/>
                  <a:t> </a:t>
                </a:r>
                <a:r>
                  <a:rPr lang="ko-KR" altLang="en-US" sz="2400" dirty="0" err="1"/>
                  <a:t>역전파</a:t>
                </a:r>
                <a:r>
                  <a:rPr lang="ko-KR" altLang="en-US" sz="2400" dirty="0"/>
                  <a:t> 이해 </a:t>
                </a:r>
                <a:r>
                  <a:rPr lang="en-US" altLang="ko-KR" sz="2400" dirty="0"/>
                  <a:t>(Intuitive understanding of backpropagation)</a:t>
                </a:r>
                <a:r>
                  <a:rPr lang="en-US" altLang="ko-KR" sz="2400" b="1" dirty="0"/>
                  <a:t> </a:t>
                </a:r>
                <a:r>
                  <a:rPr lang="en-US" altLang="ko-KR" sz="2000" spc="-45" dirty="0">
                    <a:cs typeface="Times New Roman" panose="02020603050405020304" pitchFamily="18" charset="0"/>
                    <a:hlinkClick r:id="rId3"/>
                  </a:rPr>
                  <a:t>h</a:t>
                </a:r>
                <a:r>
                  <a:rPr lang="en-US" altLang="ko-KR" sz="2000" spc="-40" dirty="0">
                    <a:cs typeface="Times New Roman" panose="02020603050405020304" pitchFamily="18" charset="0"/>
                    <a:hlinkClick r:id="rId3"/>
                  </a:rPr>
                  <a:t>ttp</a:t>
                </a:r>
                <a:r>
                  <a:rPr lang="en-US" altLang="ko-KR" sz="2000" spc="-20" dirty="0">
                    <a:cs typeface="Times New Roman" panose="02020603050405020304" pitchFamily="18" charset="0"/>
                    <a:hlinkClick r:id="rId3"/>
                  </a:rPr>
                  <a:t>:</a:t>
                </a:r>
                <a:r>
                  <a:rPr lang="en-US" altLang="ko-KR" sz="2000" spc="20" dirty="0">
                    <a:cs typeface="Times New Roman" panose="02020603050405020304" pitchFamily="18" charset="0"/>
                    <a:hlinkClick r:id="rId3"/>
                  </a:rPr>
                  <a:t>/</a:t>
                </a:r>
                <a:r>
                  <a:rPr lang="en-US" altLang="ko-KR" sz="2000" spc="5" dirty="0">
                    <a:cs typeface="Times New Roman" panose="02020603050405020304" pitchFamily="18" charset="0"/>
                    <a:hlinkClick r:id="rId3"/>
                  </a:rPr>
                  <a:t>/cs231n.gi</a:t>
                </a:r>
                <a:r>
                  <a:rPr lang="en-US" altLang="ko-KR" sz="2000" spc="-20" dirty="0">
                    <a:cs typeface="Times New Roman" panose="02020603050405020304" pitchFamily="18" charset="0"/>
                    <a:hlinkClick r:id="rId3"/>
                  </a:rPr>
                  <a:t>thu</a:t>
                </a:r>
                <a:r>
                  <a:rPr lang="en-US" altLang="ko-KR" sz="2000" spc="5" dirty="0">
                    <a:cs typeface="Times New Roman" panose="02020603050405020304" pitchFamily="18" charset="0"/>
                    <a:hlinkClick r:id="rId3"/>
                  </a:rPr>
                  <a:t>b</a:t>
                </a:r>
                <a:r>
                  <a:rPr lang="en-US" altLang="ko-KR" sz="2000" spc="35" dirty="0">
                    <a:cs typeface="Times New Roman" panose="02020603050405020304" pitchFamily="18" charset="0"/>
                    <a:hlinkClick r:id="rId3"/>
                  </a:rPr>
                  <a:t>.</a:t>
                </a:r>
                <a:r>
                  <a:rPr lang="en-US" altLang="ko-KR" sz="2000" spc="20" dirty="0">
                    <a:cs typeface="Times New Roman" panose="02020603050405020304" pitchFamily="18" charset="0"/>
                    <a:hlinkClick r:id="rId3"/>
                  </a:rPr>
                  <a:t>io/optimization-2</a:t>
                </a:r>
                <a:r>
                  <a:rPr lang="ko-KR" altLang="en-US" sz="2000" dirty="0"/>
                  <a:t> 내용을 코딩해서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확인해 봅니다</a:t>
                </a:r>
                <a:endParaRPr lang="en-US" altLang="ko-KR" sz="2000" dirty="0"/>
              </a:p>
              <a:p>
                <a:r>
                  <a:rPr lang="ko-KR" altLang="en-US" sz="2200" dirty="0"/>
                  <a:t>단순식과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경사 해석 </a:t>
                </a:r>
                <a:r>
                  <a:rPr lang="en-US" altLang="ko-KR" sz="2200" dirty="0"/>
                  <a:t>(Simple expressions and interpretation of the gradient)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𝑥𝑦</m:t>
                    </m:r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+</m:t>
                    </m:r>
                    <m:r>
                      <a:rPr lang="en-US" altLang="ko-K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𝑦</m:t>
                    </m:r>
                  </m:oMath>
                </a14:m>
                <a:endParaRPr lang="es-ES" altLang="ko-KR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max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⁡(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  <a:ea typeface="Roboto"/>
                </a:endParaRPr>
              </a:p>
              <a:p>
                <a:r>
                  <a:rPr lang="ko-KR" altLang="en-US" sz="2200" dirty="0"/>
                  <a:t>복합식의 연쇄법칙 </a:t>
                </a:r>
                <a:r>
                  <a:rPr lang="en-US" altLang="ko-KR" sz="2200" dirty="0"/>
                  <a:t>(Compound expressions with chain rule)</a:t>
                </a:r>
                <a:endParaRPr lang="en-US" altLang="ko-KR" sz="2000" dirty="0"/>
              </a:p>
              <a:p>
                <a:pPr marL="914400" lvl="1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altLang="ko-K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,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</m:ctrlPr>
                      </m:dPr>
                      <m:e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𝑥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+</m:t>
                        </m:r>
                        <m:r>
                          <a:rPr lang="en-US" altLang="ko-KR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𝑦</m:t>
                        </m:r>
                      </m:e>
                    </m:d>
                    <m:r>
                      <a:rPr lang="en-US" altLang="ko-KR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athJax_Math-italic"/>
                      </a:rPr>
                      <m:t>𝑧</m:t>
                    </m:r>
                  </m:oMath>
                </a14:m>
                <a:endParaRPr lang="es-ES" altLang="ko-KR" sz="2200" dirty="0"/>
              </a:p>
              <a:p>
                <a:r>
                  <a:rPr lang="ko-KR" altLang="en-US" sz="2200" dirty="0"/>
                  <a:t>시그모이드 예제 </a:t>
                </a:r>
                <a:r>
                  <a:rPr lang="en-US" altLang="ko-KR" sz="2200" dirty="0"/>
                  <a:t>(Sigmoid example) </a:t>
                </a:r>
              </a:p>
              <a:p>
                <a:pPr marL="971550" lvl="1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sz="2200" dirty="0"/>
                  <a:t>(</a:t>
                </a:r>
                <a:r>
                  <a:rPr lang="ko-KR" altLang="en-US" sz="2200" dirty="0">
                    <a:solidFill>
                      <a:srgbClr val="FF0000"/>
                    </a:solidFill>
                  </a:rPr>
                  <a:t>제출</a:t>
                </a:r>
                <a:r>
                  <a:rPr lang="en-US" altLang="ko-KR" sz="2200" dirty="0"/>
                  <a:t>)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:r>
                  <a:rPr lang="ko-KR" altLang="en-US" sz="2200" dirty="0"/>
                  <a:t>코드와 실행결과 </a:t>
                </a:r>
                <a:r>
                  <a:rPr lang="en-US" altLang="ko-KR" sz="2200" dirty="0"/>
                  <a:t>.</a:t>
                </a:r>
                <a:r>
                  <a:rPr lang="en-US" altLang="ko-KR" sz="2200" dirty="0" err="1"/>
                  <a:t>ipynb</a:t>
                </a:r>
                <a:r>
                  <a:rPr lang="ko-KR" altLang="en-US" sz="2200" dirty="0"/>
                  <a:t> 파일과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</a:t>
                </a:r>
                <a:r>
                  <a:rPr lang="en-US" altLang="ko-KR" sz="2200" dirty="0"/>
                  <a:t> </a:t>
                </a:r>
                <a:r>
                  <a:rPr lang="ko-KR" altLang="en-US" sz="2200"/>
                  <a:t>이를 인쇄한 </a:t>
                </a:r>
                <a:r>
                  <a:rPr lang="en-US" altLang="ko-KR" sz="2200"/>
                  <a:t>.pdf </a:t>
                </a:r>
                <a:r>
                  <a:rPr lang="ko-KR" altLang="en-US" sz="2200" dirty="0"/>
                  <a:t>파일을 이러닝에 제출합니다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2F9338-A482-4B72-93FE-7F5B142E8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2F477-A4AC-4B7C-9BAB-1B270E7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36A-7F1C-4B4F-BDFB-CAA0263DFAF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05742F-3056-4D46-9334-ED8F3CE1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4C4799-C382-466D-B0CA-704EA42E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300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a펜고딕L</vt:lpstr>
      <vt:lpstr>MathJax_Math-italic</vt:lpstr>
      <vt:lpstr>Roboto</vt:lpstr>
      <vt:lpstr>나눔바른고딕</vt:lpstr>
      <vt:lpstr>맑은 고딕</vt:lpstr>
      <vt:lpstr>Arial</vt:lpstr>
      <vt:lpstr>Cambria Math</vt:lpstr>
      <vt:lpstr>Times New Roman</vt:lpstr>
      <vt:lpstr>Office 테마</vt:lpstr>
      <vt:lpstr>계산 그래프 Computational Graph</vt:lpstr>
      <vt:lpstr>(중요) 계산 그래프 </vt:lpstr>
      <vt:lpstr>(중요) 계산 그래프 http://cs231n.github.io/optimization-2</vt:lpstr>
      <vt:lpstr>(Lab9) 계산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딥러닝에 대하여</dc:title>
  <dc:creator>강뱅 강뱅</dc:creator>
  <cp:lastModifiedBy>mysung</cp:lastModifiedBy>
  <cp:revision>699</cp:revision>
  <dcterms:created xsi:type="dcterms:W3CDTF">2020-03-08T14:23:32Z</dcterms:created>
  <dcterms:modified xsi:type="dcterms:W3CDTF">2021-03-22T13:57:14Z</dcterms:modified>
</cp:coreProperties>
</file>