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52"/>
  </p:notesMasterIdLst>
  <p:handoutMasterIdLst>
    <p:handoutMasterId r:id="rId53"/>
  </p:handoutMasterIdLst>
  <p:sldIdLst>
    <p:sldId id="641" r:id="rId2"/>
    <p:sldId id="642" r:id="rId3"/>
    <p:sldId id="643" r:id="rId4"/>
    <p:sldId id="644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52" r:id="rId13"/>
    <p:sldId id="653" r:id="rId14"/>
    <p:sldId id="656" r:id="rId15"/>
    <p:sldId id="657" r:id="rId16"/>
    <p:sldId id="658" r:id="rId17"/>
    <p:sldId id="659" r:id="rId18"/>
    <p:sldId id="660" r:id="rId19"/>
    <p:sldId id="661" r:id="rId20"/>
    <p:sldId id="662" r:id="rId21"/>
    <p:sldId id="663" r:id="rId22"/>
    <p:sldId id="635" r:id="rId23"/>
    <p:sldId id="633" r:id="rId24"/>
    <p:sldId id="588" r:id="rId25"/>
    <p:sldId id="570" r:id="rId26"/>
    <p:sldId id="604" r:id="rId27"/>
    <p:sldId id="571" r:id="rId28"/>
    <p:sldId id="592" r:id="rId29"/>
    <p:sldId id="593" r:id="rId30"/>
    <p:sldId id="572" r:id="rId31"/>
    <p:sldId id="594" r:id="rId32"/>
    <p:sldId id="596" r:id="rId33"/>
    <p:sldId id="597" r:id="rId34"/>
    <p:sldId id="598" r:id="rId35"/>
    <p:sldId id="599" r:id="rId36"/>
    <p:sldId id="602" r:id="rId37"/>
    <p:sldId id="603" r:id="rId38"/>
    <p:sldId id="600" r:id="rId39"/>
    <p:sldId id="601" r:id="rId40"/>
    <p:sldId id="590" r:id="rId41"/>
    <p:sldId id="591" r:id="rId42"/>
    <p:sldId id="638" r:id="rId43"/>
    <p:sldId id="636" r:id="rId44"/>
    <p:sldId id="605" r:id="rId45"/>
    <p:sldId id="573" r:id="rId46"/>
    <p:sldId id="606" r:id="rId47"/>
    <p:sldId id="607" r:id="rId48"/>
    <p:sldId id="574" r:id="rId49"/>
    <p:sldId id="608" r:id="rId50"/>
    <p:sldId id="609" r:id="rId5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8" autoAdjust="0"/>
    <p:restoredTop sz="90232" autoAdjust="0"/>
  </p:normalViewPr>
  <p:slideViewPr>
    <p:cSldViewPr snapToGrid="0">
      <p:cViewPr varScale="1">
        <p:scale>
          <a:sx n="96" d="100"/>
          <a:sy n="96" d="100"/>
        </p:scale>
        <p:origin x="57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1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8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70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29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5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4900" cap="none" dirty="0" smtClean="0"/>
              <a:t>Operating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Process Scheduling – 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schedulers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7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Come, First Serve (FCFS)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53" y="1347716"/>
            <a:ext cx="8229600" cy="1798093"/>
          </a:xfrm>
        </p:spPr>
        <p:txBody>
          <a:bodyPr/>
          <a:lstStyle/>
          <a:p>
            <a:r>
              <a:rPr lang="en-US" dirty="0" smtClean="0"/>
              <a:t>Simple scheduler</a:t>
            </a:r>
          </a:p>
          <a:p>
            <a:pPr lvl="1"/>
            <a:r>
              <a:rPr lang="en-US" dirty="0" smtClean="0"/>
              <a:t>Processes stored in a FIFO queue</a:t>
            </a:r>
          </a:p>
          <a:p>
            <a:pPr lvl="1"/>
            <a:r>
              <a:rPr lang="en-US" dirty="0" smtClean="0"/>
              <a:t>Served in order of arrival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29821" y="3099179"/>
          <a:ext cx="260444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92304" y="3807725"/>
            <a:ext cx="301615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408459" y="3807725"/>
            <a:ext cx="56410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972566" y="3807725"/>
            <a:ext cx="56410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00736" y="4285397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186283" y="42853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750390" y="42853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27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19107" y="42853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30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44852" y="5001904"/>
            <a:ext cx="8569493" cy="1856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Turnaround time = completion time - arrival time </a:t>
            </a:r>
          </a:p>
          <a:p>
            <a:pPr lvl="1"/>
            <a:r>
              <a:rPr lang="en-US" dirty="0" smtClean="0"/>
              <a:t>P1 = 24; P2 = 27; P3 = 30</a:t>
            </a:r>
          </a:p>
          <a:p>
            <a:pPr lvl="1"/>
            <a:r>
              <a:rPr lang="en-US" dirty="0" smtClean="0"/>
              <a:t>Average turnaround time: (0 + 24 + 27) / 3 = 27</a:t>
            </a:r>
          </a:p>
        </p:txBody>
      </p:sp>
    </p:spTree>
    <p:extLst>
      <p:ext uri="{BB962C8B-B14F-4D97-AF65-F5344CB8AC3E}">
        <p14:creationId xmlns:p14="http://schemas.microsoft.com/office/powerpoint/2010/main" val="263856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53" y="0"/>
            <a:ext cx="8229600" cy="1143000"/>
          </a:xfrm>
        </p:spPr>
        <p:txBody>
          <a:bodyPr/>
          <a:lstStyle/>
          <a:p>
            <a:r>
              <a:rPr lang="en-US" dirty="0" smtClean="0"/>
              <a:t>The Convoy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020160"/>
            <a:ext cx="8802805" cy="740391"/>
          </a:xfrm>
        </p:spPr>
        <p:txBody>
          <a:bodyPr/>
          <a:lstStyle/>
          <a:p>
            <a:r>
              <a:rPr lang="en-US" dirty="0" smtClean="0"/>
              <a:t>FCFS scheduler, but the arrival order has 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0518" y="2142669"/>
            <a:ext cx="301615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92304" y="2142669"/>
            <a:ext cx="56410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56411" y="2142669"/>
            <a:ext cx="56410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00736" y="2620341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799155" y="26203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3262" y="26203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19107" y="262034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30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7420" y="3500620"/>
            <a:ext cx="8966579" cy="3357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Turnaround time: P1 = 30; P2 =3; P3 = 6</a:t>
            </a:r>
          </a:p>
          <a:p>
            <a:pPr lvl="1"/>
            <a:r>
              <a:rPr lang="en-US" dirty="0" smtClean="0"/>
              <a:t>Average turnaround time: (30 + 3 + 6) / 3 = 13</a:t>
            </a:r>
          </a:p>
          <a:p>
            <a:pPr lvl="1"/>
            <a:r>
              <a:rPr lang="en-US" dirty="0" smtClean="0"/>
              <a:t>Much better than the previous arrival order!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Convoy effect </a:t>
            </a:r>
            <a:r>
              <a:rPr lang="en-US" dirty="0" smtClean="0"/>
              <a:t>(a.k.a. </a:t>
            </a:r>
            <a:r>
              <a:rPr lang="en-US" dirty="0" smtClean="0">
                <a:solidFill>
                  <a:schemeClr val="accent1"/>
                </a:solidFill>
              </a:rPr>
              <a:t>head-of-line blocking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Long process can impede short processes</a:t>
            </a:r>
          </a:p>
          <a:p>
            <a:pPr lvl="1"/>
            <a:r>
              <a:rPr lang="en-US" dirty="0" smtClean="0"/>
              <a:t>E.g.: CPU bound process followed by I/O bound process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00418" y="1645693"/>
          <a:ext cx="260444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56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7" y="0"/>
            <a:ext cx="8229600" cy="1143000"/>
          </a:xfrm>
        </p:spPr>
        <p:txBody>
          <a:bodyPr/>
          <a:lstStyle/>
          <a:p>
            <a:r>
              <a:rPr lang="en-US" dirty="0" smtClean="0"/>
              <a:t>Shortest Job First (SJF)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732" y="1132764"/>
            <a:ext cx="8229600" cy="1740090"/>
          </a:xfrm>
        </p:spPr>
        <p:txBody>
          <a:bodyPr/>
          <a:lstStyle/>
          <a:p>
            <a:r>
              <a:rPr lang="en-US" dirty="0" smtClean="0"/>
              <a:t>Schedule processes based on the length of their next CPU burst time</a:t>
            </a:r>
          </a:p>
          <a:p>
            <a:pPr lvl="1"/>
            <a:r>
              <a:rPr lang="en-US" dirty="0" smtClean="0"/>
              <a:t>Shortest processes go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9474" y="2846620"/>
          <a:ext cx="248844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796720" y="3489107"/>
            <a:ext cx="1321559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143066" y="3489136"/>
            <a:ext cx="56410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P4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07173" y="3489136"/>
            <a:ext cx="108954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51498" y="3966808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49917" y="39668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9465" y="39668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96103" y="396677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7118279" y="3489136"/>
            <a:ext cx="1501254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402643" y="396680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10732" y="5117910"/>
            <a:ext cx="8229600" cy="17400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Average turnaround time: (3 + 16 + 9 + 0) / 4 = 7</a:t>
            </a:r>
          </a:p>
          <a:p>
            <a:r>
              <a:rPr lang="en-US" dirty="0" smtClean="0"/>
              <a:t>SJF is </a:t>
            </a:r>
            <a:r>
              <a:rPr lang="en-US" dirty="0" smtClean="0">
                <a:solidFill>
                  <a:schemeClr val="accent1"/>
                </a:solidFill>
              </a:rPr>
              <a:t>optimal</a:t>
            </a:r>
            <a:r>
              <a:rPr lang="en-US" dirty="0" smtClean="0"/>
              <a:t>: guarantees minimum average wait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9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Arrival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53" y="1600201"/>
            <a:ext cx="8229600" cy="678976"/>
          </a:xfrm>
        </p:spPr>
        <p:txBody>
          <a:bodyPr/>
          <a:lstStyle/>
          <a:p>
            <a:r>
              <a:rPr lang="en-US" dirty="0" smtClean="0"/>
              <a:t>SJF scheduler, CPU burst lengths are 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29821" y="2369024"/>
          <a:ext cx="260444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92304" y="3077570"/>
            <a:ext cx="301615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408459" y="3077570"/>
            <a:ext cx="56410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972566" y="3077570"/>
            <a:ext cx="56410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00736" y="355524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186283" y="35552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750390" y="35552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27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319107" y="35552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30</a:t>
            </a:r>
            <a:endParaRPr lang="en-US" sz="20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44853" y="4352499"/>
            <a:ext cx="8229600" cy="2232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Scheduler must choose from available processes</a:t>
            </a:r>
          </a:p>
          <a:p>
            <a:pPr lvl="1"/>
            <a:r>
              <a:rPr lang="en-US" dirty="0" smtClean="0"/>
              <a:t>Can lead to head-of-line blocking</a:t>
            </a:r>
          </a:p>
          <a:p>
            <a:pPr lvl="1"/>
            <a:r>
              <a:rPr lang="en-US" dirty="0" smtClean="0"/>
              <a:t>Average turnaround time: (24 + 25 + 27) / 3 = 25.3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7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Shortest Time-To-Completion First (STCF)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57" y="1081585"/>
            <a:ext cx="8229600" cy="17298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Also known as Preemptive SJF (PSJF) or Shortest Remaining-Time First (SRTF)</a:t>
            </a:r>
          </a:p>
          <a:p>
            <a:pPr lvl="1"/>
            <a:r>
              <a:rPr lang="en-US" dirty="0" smtClean="0"/>
              <a:t>Processes with long bursts can be context switched out in favor or short processes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41110" y="2717034"/>
          <a:ext cx="260444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37457" y="3425580"/>
            <a:ext cx="568658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606115" y="3425580"/>
            <a:ext cx="56410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70222" y="3425580"/>
            <a:ext cx="56410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45889" y="390325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448860" y="3903252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967" y="3903252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81684" y="3903252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734329" y="3425580"/>
            <a:ext cx="2968328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485090" y="390552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30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8060" y="4681174"/>
            <a:ext cx="8229600" cy="21290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Turnaround time: P1 = 30; P2 = 3; P3 = 5</a:t>
            </a:r>
          </a:p>
          <a:p>
            <a:pPr lvl="1"/>
            <a:r>
              <a:rPr lang="en-US" dirty="0" smtClean="0"/>
              <a:t>Average turnaround time: (30 + 3 + 5) / 3 = 12.7</a:t>
            </a:r>
          </a:p>
          <a:p>
            <a:r>
              <a:rPr lang="en-US" dirty="0" smtClean="0"/>
              <a:t>STCF is also </a:t>
            </a:r>
            <a:r>
              <a:rPr lang="en-US" dirty="0" smtClean="0">
                <a:solidFill>
                  <a:schemeClr val="accent1"/>
                </a:solidFill>
              </a:rPr>
              <a:t>optimal</a:t>
            </a:r>
          </a:p>
          <a:p>
            <a:pPr lvl="1"/>
            <a:r>
              <a:rPr lang="en-US" dirty="0" smtClean="0"/>
              <a:t>Assuming you know future CPU burst times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6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600200"/>
            <a:ext cx="8802806" cy="4525963"/>
          </a:xfrm>
        </p:spPr>
        <p:txBody>
          <a:bodyPr/>
          <a:lstStyle/>
          <a:p>
            <a:r>
              <a:rPr lang="en-US" dirty="0" smtClean="0"/>
              <a:t>Imagine you are typing/clicking in a desktop app</a:t>
            </a:r>
          </a:p>
          <a:p>
            <a:pPr lvl="1"/>
            <a:r>
              <a:rPr lang="en-US" dirty="0" smtClean="0"/>
              <a:t>You don’t care about turnaround time</a:t>
            </a:r>
          </a:p>
          <a:p>
            <a:pPr lvl="1"/>
            <a:r>
              <a:rPr lang="en-US" dirty="0" smtClean="0"/>
              <a:t>What you care about is </a:t>
            </a:r>
            <a:r>
              <a:rPr lang="en-US" dirty="0" smtClean="0">
                <a:solidFill>
                  <a:schemeClr val="accent1"/>
                </a:solidFill>
              </a:rPr>
              <a:t>responsiveness</a:t>
            </a:r>
          </a:p>
          <a:p>
            <a:pPr lvl="2"/>
            <a:r>
              <a:rPr lang="en-US" dirty="0" smtClean="0"/>
              <a:t>E.g. if you start typing but the app doesn’t show the text for 10 seconds, you’ll become frustrated </a:t>
            </a:r>
          </a:p>
          <a:p>
            <a:r>
              <a:rPr lang="en-US" dirty="0" smtClean="0"/>
              <a:t>Response time = first run time – arrival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vs. Turnaround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Assume an STCF scheduler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41110" y="2482638"/>
          <a:ext cx="260444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37457" y="3191184"/>
            <a:ext cx="135426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45889" y="3668856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227913" y="3671131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386187" y="366885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391722" y="3191184"/>
            <a:ext cx="1531104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922826" y="3191184"/>
            <a:ext cx="168553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00650" y="366885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4618630"/>
            <a:ext cx="8650406" cy="155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Avg. turnaround time: (6 + 14 + 24) / 3 = 14.7</a:t>
            </a:r>
          </a:p>
          <a:p>
            <a:r>
              <a:rPr lang="en-US" dirty="0" smtClean="0"/>
              <a:t>Avg. response time: (0 + 6 + 14) / 3 = 6.7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(RR)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robin (</a:t>
            </a:r>
            <a:r>
              <a:rPr lang="en-US" dirty="0" err="1" smtClean="0"/>
              <a:t>a.k.a</a:t>
            </a:r>
            <a:r>
              <a:rPr lang="en-US" dirty="0" smtClean="0"/>
              <a:t> time slicing) scheduler is designed to reduce response times</a:t>
            </a:r>
          </a:p>
          <a:p>
            <a:pPr lvl="1"/>
            <a:r>
              <a:rPr lang="en-US" dirty="0" smtClean="0"/>
              <a:t>RR runs jobs for a </a:t>
            </a:r>
            <a:r>
              <a:rPr lang="en-US" dirty="0" smtClean="0">
                <a:solidFill>
                  <a:schemeClr val="accent1"/>
                </a:solidFill>
              </a:rPr>
              <a:t>time slice </a:t>
            </a:r>
            <a:r>
              <a:rPr lang="en-US" dirty="0" smtClean="0"/>
              <a:t>(a.k.a. scheduling quantum)</a:t>
            </a:r>
          </a:p>
          <a:p>
            <a:pPr lvl="1"/>
            <a:r>
              <a:rPr lang="en-US" dirty="0" smtClean="0"/>
              <a:t>Size of time slice is some multiple of the timer-interrupt 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83" y="170597"/>
            <a:ext cx="5030022" cy="1143000"/>
          </a:xfrm>
        </p:spPr>
        <p:txBody>
          <a:bodyPr/>
          <a:lstStyle/>
          <a:p>
            <a:r>
              <a:rPr lang="en-US" dirty="0" smtClean="0"/>
              <a:t>RR vs. STCF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879911" y="211541"/>
          <a:ext cx="260444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048436" y="2280411"/>
            <a:ext cx="135426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56868" y="2758083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245446" y="275580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261777" y="275580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402701" y="2278136"/>
            <a:ext cx="1824521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227222" y="2278136"/>
            <a:ext cx="2256731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72517" y="275580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63949" y="3245663"/>
            <a:ext cx="6680577" cy="725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Avg. turnaround time: (6 + 14 + 24) / 3 = </a:t>
            </a:r>
            <a:r>
              <a:rPr lang="en-US" b="1" dirty="0">
                <a:solidFill>
                  <a:schemeClr val="accent1"/>
                </a:solidFill>
              </a:rPr>
              <a:t>14.7</a:t>
            </a:r>
          </a:p>
          <a:p>
            <a:r>
              <a:rPr lang="en-US" dirty="0"/>
              <a:t>Avg. response time: (0 + 6 + 14) / 3 = </a:t>
            </a:r>
            <a:r>
              <a:rPr lang="en-US" b="1" dirty="0">
                <a:solidFill>
                  <a:schemeClr val="accent2"/>
                </a:solidFill>
              </a:rPr>
              <a:t>6.7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10888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04767" y="4938674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09303" y="4938674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72333" y="5540991"/>
            <a:ext cx="8298276" cy="1125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 second time slices</a:t>
            </a:r>
          </a:p>
          <a:p>
            <a:r>
              <a:rPr lang="en-US" dirty="0" smtClean="0"/>
              <a:t>Avg. turnaround time: (14 + 20 + 24) / 3 = </a:t>
            </a:r>
            <a:r>
              <a:rPr lang="en-US" b="1" dirty="0" smtClean="0">
                <a:solidFill>
                  <a:schemeClr val="accent2"/>
                </a:solidFill>
              </a:rPr>
              <a:t>19.3</a:t>
            </a:r>
          </a:p>
          <a:p>
            <a:r>
              <a:rPr lang="en-US" dirty="0" smtClean="0"/>
              <a:t>Avg. response time: (0 + 2 + 4) / 3 = </a:t>
            </a:r>
            <a:r>
              <a:rPr lang="en-US" b="1" dirty="0" smtClean="0">
                <a:solidFill>
                  <a:schemeClr val="accent1"/>
                </a:solidFill>
              </a:rPr>
              <a:t>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66558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2922228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377898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3833568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4291079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4746749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5202419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5658089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113759" y="4472487"/>
            <a:ext cx="45567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6569429" y="4472487"/>
            <a:ext cx="88972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P3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2776212" y="4938674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220642" y="49386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676313" y="49386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067062" y="493867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4524573" y="493867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4980243" y="493867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435913" y="493867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5903773" y="493867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18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6341594" y="493867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7239686" y="493867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93427" y="4183039"/>
            <a:ext cx="854349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2358" y="2783998"/>
            <a:ext cx="876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STCF</a:t>
            </a:r>
            <a:endParaRPr lang="en-US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6531" y="5461234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RR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06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82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3" y="56274"/>
            <a:ext cx="8229600" cy="1143000"/>
          </a:xfrm>
        </p:spPr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75545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RR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4246" y="1598985"/>
            <a:ext cx="4517408" cy="3696346"/>
          </a:xfrm>
        </p:spPr>
        <p:txBody>
          <a:bodyPr>
            <a:normAutofit fontScale="92500"/>
          </a:bodyPr>
          <a:lstStyle/>
          <a:p>
            <a:pPr>
              <a:buFont typeface="Calibri" panose="020F0502020204030204" pitchFamily="34" charset="0"/>
              <a:buChar char="+"/>
            </a:pPr>
            <a:r>
              <a:rPr lang="en-US" dirty="0" smtClean="0"/>
              <a:t>Excellent response times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 smtClean="0"/>
              <a:t>With </a:t>
            </a:r>
            <a:r>
              <a:rPr lang="en-US" i="1" dirty="0" smtClean="0"/>
              <a:t>N</a:t>
            </a:r>
            <a:r>
              <a:rPr lang="en-US" dirty="0" smtClean="0"/>
              <a:t> process and time slice of </a:t>
            </a:r>
            <a:r>
              <a:rPr lang="en-US" i="1" dirty="0" smtClean="0"/>
              <a:t>Q</a:t>
            </a:r>
            <a:r>
              <a:rPr lang="en-US" dirty="0" smtClean="0"/>
              <a:t>…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 smtClean="0"/>
              <a:t>No process waits more than (</a:t>
            </a:r>
            <a:r>
              <a:rPr lang="en-US" i="1" dirty="0" smtClean="0"/>
              <a:t>N</a:t>
            </a:r>
            <a:r>
              <a:rPr lang="en-US" dirty="0" smtClean="0"/>
              <a:t>-1)/</a:t>
            </a:r>
            <a:r>
              <a:rPr lang="en-US" i="1" dirty="0" smtClean="0"/>
              <a:t>Q </a:t>
            </a:r>
            <a:r>
              <a:rPr lang="en-US" dirty="0" smtClean="0"/>
              <a:t>time slices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dirty="0" smtClean="0"/>
              <a:t>Achieves fairness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 smtClean="0"/>
              <a:t>Each process receives 1/</a:t>
            </a:r>
            <a:r>
              <a:rPr lang="en-US" i="1" dirty="0" smtClean="0"/>
              <a:t>N</a:t>
            </a:r>
            <a:r>
              <a:rPr lang="en-US" dirty="0" smtClean="0"/>
              <a:t> CPU time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dirty="0" smtClean="0"/>
              <a:t>Worst possible turnaround times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i="1" dirty="0" smtClean="0"/>
              <a:t>Q</a:t>
            </a:r>
            <a:r>
              <a:rPr lang="en-US" dirty="0" smtClean="0"/>
              <a:t> is large </a:t>
            </a:r>
            <a:r>
              <a:rPr lang="en-US" dirty="0" smtClean="0">
                <a:sym typeface="Wingdings" panose="05000000000000000000" pitchFamily="2" charset="2"/>
              </a:rPr>
              <a:t> FIFO behavior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047641" y="975545"/>
            <a:ext cx="4041775" cy="639762"/>
          </a:xfrm>
        </p:spPr>
        <p:txBody>
          <a:bodyPr/>
          <a:lstStyle/>
          <a:p>
            <a:pPr algn="ctr"/>
            <a:r>
              <a:rPr lang="en-US" sz="2800" dirty="0" smtClean="0"/>
              <a:t>STCF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300129" y="1576316"/>
            <a:ext cx="3618687" cy="3841845"/>
          </a:xfrm>
        </p:spPr>
        <p:txBody>
          <a:bodyPr/>
          <a:lstStyle/>
          <a:p>
            <a:pPr>
              <a:buFont typeface="Calibri" panose="020F0502020204030204" pitchFamily="34" charset="0"/>
              <a:buChar char="+"/>
            </a:pPr>
            <a:r>
              <a:rPr lang="en-US" dirty="0" smtClean="0"/>
              <a:t>Achieves optimal, low turnaround times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dirty="0" smtClean="0"/>
              <a:t>Bad response times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dirty="0" smtClean="0"/>
              <a:t>Inherently unfair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 smtClean="0"/>
              <a:t>Short jobs finish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947322" y="1057701"/>
            <a:ext cx="0" cy="423763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4370" y="5418160"/>
            <a:ext cx="8488906" cy="12828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Optimizing for turnaround or response time is a trade-off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Achieving both requires more sophisticated algorithms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19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Time Slice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7203"/>
          </a:xfrm>
        </p:spPr>
        <p:txBody>
          <a:bodyPr/>
          <a:lstStyle/>
          <a:p>
            <a:r>
              <a:rPr lang="en-US" dirty="0" smtClean="0"/>
              <a:t>Smaller time slices = faster response times</a:t>
            </a:r>
          </a:p>
          <a:p>
            <a:r>
              <a:rPr lang="en-US" dirty="0"/>
              <a:t>S</a:t>
            </a:r>
            <a:r>
              <a:rPr lang="en-US" dirty="0" smtClean="0"/>
              <a:t>o why not select a very tiny time slice?</a:t>
            </a:r>
          </a:p>
          <a:p>
            <a:pPr lvl="1"/>
            <a:r>
              <a:rPr lang="en-US" dirty="0" smtClean="0"/>
              <a:t>E.g. 1µs</a:t>
            </a:r>
          </a:p>
          <a:p>
            <a:r>
              <a:rPr lang="en-US" dirty="0" smtClean="0"/>
              <a:t>Context switching overhead</a:t>
            </a:r>
          </a:p>
          <a:p>
            <a:pPr lvl="1"/>
            <a:r>
              <a:rPr lang="en-US" dirty="0" smtClean="0"/>
              <a:t>Each context switch wastes CPU time (~10µs)</a:t>
            </a:r>
          </a:p>
          <a:p>
            <a:pPr lvl="1"/>
            <a:r>
              <a:rPr lang="en-US" dirty="0" smtClean="0"/>
              <a:t>If time slice is too short, context switch overhead will dominate overall performance</a:t>
            </a:r>
          </a:p>
          <a:p>
            <a:r>
              <a:rPr lang="en-US" dirty="0" smtClean="0"/>
              <a:t>This results in another tradeoff</a:t>
            </a:r>
          </a:p>
          <a:p>
            <a:pPr lvl="1"/>
            <a:r>
              <a:rPr lang="en-US" dirty="0" smtClean="0"/>
              <a:t>Typical time slices are between 1ms and 100ms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4900" cap="none" dirty="0" smtClean="0"/>
              <a:t>Operating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Process Scheduling – II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schedulers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61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75" y="1600200"/>
            <a:ext cx="8598089" cy="49984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have already seen examples of priority schedulers</a:t>
            </a:r>
          </a:p>
          <a:p>
            <a:pPr lvl="1"/>
            <a:r>
              <a:rPr lang="en-US" dirty="0" smtClean="0"/>
              <a:t>SJF, STCF are both priority schedulers</a:t>
            </a:r>
          </a:p>
          <a:p>
            <a:pPr lvl="1"/>
            <a:r>
              <a:rPr lang="en-US" dirty="0" smtClean="0"/>
              <a:t>Priority = CPU burst time</a:t>
            </a:r>
          </a:p>
          <a:p>
            <a:r>
              <a:rPr lang="en-US" dirty="0" smtClean="0"/>
              <a:t>Problem with priority scheduling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Starvation</a:t>
            </a:r>
            <a:r>
              <a:rPr lang="en-US" dirty="0" smtClean="0"/>
              <a:t>: high priority tasks can dominate the CPU</a:t>
            </a:r>
          </a:p>
          <a:p>
            <a:r>
              <a:rPr lang="en-US" dirty="0" smtClean="0"/>
              <a:t>Possible solution: dynamically vary priorities</a:t>
            </a:r>
          </a:p>
          <a:p>
            <a:pPr lvl="1"/>
            <a:r>
              <a:rPr lang="en-US" dirty="0" smtClean="0"/>
              <a:t>Vary based on process behavior</a:t>
            </a:r>
          </a:p>
          <a:p>
            <a:pPr lvl="1"/>
            <a:r>
              <a:rPr lang="en-US" dirty="0" smtClean="0"/>
              <a:t>Vary based on wait time (i.e. length of time spent in the ready queue)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9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0"/>
            <a:ext cx="8229600" cy="1143000"/>
          </a:xfrm>
        </p:spPr>
        <p:txBody>
          <a:bodyPr/>
          <a:lstStyle/>
          <a:p>
            <a:r>
              <a:rPr lang="en-US" dirty="0" smtClean="0"/>
              <a:t>Simple Priority Scheduler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02784"/>
              </p:ext>
            </p:extLst>
          </p:nvPr>
        </p:nvGraphicFramePr>
        <p:xfrm>
          <a:off x="2299649" y="2709080"/>
          <a:ext cx="487137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103303" y="5091851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11734" y="5569523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490428" y="556724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316643" y="556724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22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647683" y="5089576"/>
            <a:ext cx="1132763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P5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780446" y="5089576"/>
            <a:ext cx="2256731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15000" y="556724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17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318815" y="6057103"/>
            <a:ext cx="6680577" cy="725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Avg. turnaround time: </a:t>
            </a:r>
            <a:r>
              <a:rPr lang="en-US" dirty="0" smtClean="0"/>
              <a:t>(17 </a:t>
            </a:r>
            <a:r>
              <a:rPr lang="en-US" dirty="0"/>
              <a:t>+ </a:t>
            </a:r>
            <a:r>
              <a:rPr lang="en-US" dirty="0" smtClean="0"/>
              <a:t>2 + 20 + 22 + 7) </a:t>
            </a:r>
            <a:r>
              <a:rPr lang="en-US" dirty="0"/>
              <a:t>/ </a:t>
            </a:r>
            <a:r>
              <a:rPr lang="en-US" dirty="0" smtClean="0"/>
              <a:t>5 = 13.6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Avg. response time: </a:t>
            </a:r>
            <a:r>
              <a:rPr lang="en-US" dirty="0" smtClean="0"/>
              <a:t>(7 </a:t>
            </a:r>
            <a:r>
              <a:rPr lang="en-US" dirty="0"/>
              <a:t>+ </a:t>
            </a:r>
            <a:r>
              <a:rPr lang="en-US" dirty="0" smtClean="0"/>
              <a:t>0 </a:t>
            </a:r>
            <a:r>
              <a:rPr lang="en-US" dirty="0"/>
              <a:t>+ </a:t>
            </a:r>
            <a:r>
              <a:rPr lang="en-US" dirty="0" smtClean="0"/>
              <a:t>17 + 20 + 2) </a:t>
            </a:r>
            <a:r>
              <a:rPr lang="en-US" dirty="0"/>
              <a:t>/ </a:t>
            </a:r>
            <a:r>
              <a:rPr lang="en-US" dirty="0" smtClean="0"/>
              <a:t>5 = 9.2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37176" y="5089576"/>
            <a:ext cx="77989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817073" y="5089576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P4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23191" y="556724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594897" y="556724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18" name="Content Placeholder 8"/>
          <p:cNvSpPr>
            <a:spLocks noGrp="1"/>
          </p:cNvSpPr>
          <p:nvPr>
            <p:ph idx="1"/>
          </p:nvPr>
        </p:nvSpPr>
        <p:spPr>
          <a:xfrm>
            <a:off x="464024" y="1122529"/>
            <a:ext cx="8229600" cy="16274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Associate a priority with each process</a:t>
            </a:r>
          </a:p>
          <a:p>
            <a:pPr lvl="1"/>
            <a:r>
              <a:rPr lang="en-US" dirty="0" smtClean="0"/>
              <a:t>Schedule high priority tasks first</a:t>
            </a:r>
          </a:p>
          <a:p>
            <a:pPr lvl="1"/>
            <a:r>
              <a:rPr lang="en-US" dirty="0" smtClean="0"/>
              <a:t>Lower numbers = high priority</a:t>
            </a:r>
          </a:p>
          <a:p>
            <a:pPr lvl="1"/>
            <a:r>
              <a:rPr lang="en-US" dirty="0" smtClean="0"/>
              <a:t>No preemption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4370" y="3323230"/>
            <a:ext cx="8488906" cy="12828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Cannot automatically balance response vs. turnaround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Prone to starvation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9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0"/>
            <a:ext cx="8229600" cy="1143000"/>
          </a:xfrm>
        </p:spPr>
        <p:txBody>
          <a:bodyPr/>
          <a:lstStyle/>
          <a:p>
            <a:r>
              <a:rPr lang="en-US" dirty="0" smtClean="0"/>
              <a:t>Earliest Deadline First (EDF)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07" y="1149824"/>
            <a:ext cx="8229600" cy="1763973"/>
          </a:xfrm>
        </p:spPr>
        <p:txBody>
          <a:bodyPr/>
          <a:lstStyle/>
          <a:p>
            <a:r>
              <a:rPr lang="en-US" dirty="0" smtClean="0"/>
              <a:t>Each process has a </a:t>
            </a:r>
            <a:r>
              <a:rPr lang="en-US" dirty="0" smtClean="0">
                <a:solidFill>
                  <a:schemeClr val="accent1"/>
                </a:solidFill>
              </a:rPr>
              <a:t>deadline</a:t>
            </a:r>
            <a:r>
              <a:rPr lang="en-US" dirty="0" smtClean="0"/>
              <a:t> it must finish by</a:t>
            </a:r>
          </a:p>
          <a:p>
            <a:r>
              <a:rPr lang="en-US" dirty="0" smtClean="0"/>
              <a:t>Priorities are assigned according to deadlines</a:t>
            </a:r>
          </a:p>
          <a:p>
            <a:pPr lvl="1"/>
            <a:r>
              <a:rPr lang="en-US" dirty="0" smtClean="0"/>
              <a:t>Tighter deadlines are given higher priority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6007" y="4981433"/>
            <a:ext cx="9027994" cy="1876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EDF is </a:t>
            </a:r>
            <a:r>
              <a:rPr lang="en-US" dirty="0" smtClean="0">
                <a:solidFill>
                  <a:schemeClr val="accent1"/>
                </a:solidFill>
              </a:rPr>
              <a:t>optimal </a:t>
            </a:r>
            <a:r>
              <a:rPr lang="en-US" dirty="0" smtClean="0"/>
              <a:t>(assuming preemption)</a:t>
            </a:r>
          </a:p>
          <a:p>
            <a:r>
              <a:rPr lang="en-US" dirty="0" smtClean="0"/>
              <a:t>But, it’s only useful if processes have known deadlines</a:t>
            </a:r>
          </a:p>
          <a:p>
            <a:pPr lvl="1"/>
            <a:r>
              <a:rPr lang="en-US" dirty="0" smtClean="0"/>
              <a:t>Typically used in </a:t>
            </a:r>
            <a:r>
              <a:rPr lang="en-US" dirty="0" smtClean="0">
                <a:solidFill>
                  <a:schemeClr val="accent1"/>
                </a:solidFill>
              </a:rPr>
              <a:t>real-time</a:t>
            </a:r>
            <a:r>
              <a:rPr lang="en-US" dirty="0" smtClean="0"/>
              <a:t> </a:t>
            </a:r>
            <a:r>
              <a:rPr lang="en-US" dirty="0" err="1" smtClean="0"/>
              <a:t>OSes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31836"/>
              </p:ext>
            </p:extLst>
          </p:nvPr>
        </p:nvGraphicFramePr>
        <p:xfrm>
          <a:off x="211542" y="2975211"/>
          <a:ext cx="358782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Deadline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115667" y="3684474"/>
            <a:ext cx="640578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58412" y="41610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65176" y="4161009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689546" y="416100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17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756245" y="3684474"/>
            <a:ext cx="50563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261876" y="3684474"/>
            <a:ext cx="504304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544004" y="416100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5766180" y="3684474"/>
            <a:ext cx="50496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271145" y="3684474"/>
            <a:ext cx="640578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P4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4620" y="4161009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048968" y="416100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6911723" y="3684474"/>
            <a:ext cx="504965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194511" y="416100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423945" y="3684474"/>
            <a:ext cx="1426628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628397" y="416100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28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84245" y="3991970"/>
            <a:ext cx="3650776" cy="36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3341" y="4362738"/>
            <a:ext cx="3650776" cy="36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2437" y="4733506"/>
            <a:ext cx="3650776" cy="36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5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 animBg="1"/>
      <p:bldP spid="21" grpId="0"/>
      <p:bldP spid="22" grpId="1" animBg="1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Queue (MLQ)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8964"/>
          </a:xfrm>
        </p:spPr>
        <p:txBody>
          <a:bodyPr>
            <a:normAutofit/>
          </a:bodyPr>
          <a:lstStyle/>
          <a:p>
            <a:r>
              <a:rPr lang="en-US" dirty="0" smtClean="0"/>
              <a:t>Key idea: divide the ready queue in two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High priority queue for interactive processes</a:t>
            </a:r>
          </a:p>
          <a:p>
            <a:pPr marL="1371600" lvl="2" indent="-514350"/>
            <a:r>
              <a:rPr lang="en-US" dirty="0" smtClean="0"/>
              <a:t>RR scheduling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Low priority queue for CPU bound processes</a:t>
            </a:r>
          </a:p>
          <a:p>
            <a:pPr marL="1371600" lvl="2" indent="-514350"/>
            <a:r>
              <a:rPr lang="en-US" dirty="0" smtClean="0"/>
              <a:t>FCFS scheduling</a:t>
            </a:r>
          </a:p>
          <a:p>
            <a:pPr marL="571500" indent="-514350"/>
            <a:r>
              <a:rPr lang="en-US" dirty="0" smtClean="0"/>
              <a:t>Simple, static configuration</a:t>
            </a:r>
          </a:p>
          <a:p>
            <a:pPr marL="971550" lvl="1" indent="-514350"/>
            <a:r>
              <a:rPr lang="en-US" dirty="0" smtClean="0"/>
              <a:t>Each process is assigned a priority on startup</a:t>
            </a:r>
          </a:p>
          <a:p>
            <a:pPr marL="971550" lvl="1" indent="-514350"/>
            <a:r>
              <a:rPr lang="en-US" dirty="0" smtClean="0"/>
              <a:t>Each queue is given a fixed amount of CPU time</a:t>
            </a:r>
          </a:p>
          <a:p>
            <a:pPr marL="1371600" lvl="2" indent="-514350"/>
            <a:r>
              <a:rPr lang="en-US" dirty="0" smtClean="0"/>
              <a:t>80% to processes in the high priority queue</a:t>
            </a:r>
          </a:p>
          <a:p>
            <a:pPr marL="1371600" lvl="2" indent="-514350"/>
            <a:r>
              <a:rPr lang="en-US" dirty="0" smtClean="0"/>
              <a:t>20% to processes in the low priority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01903" cy="1143000"/>
          </a:xfrm>
        </p:spPr>
        <p:txBody>
          <a:bodyPr/>
          <a:lstStyle/>
          <a:p>
            <a:r>
              <a:rPr lang="en-US" dirty="0" smtClean="0"/>
              <a:t>MLQ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945675"/>
              </p:ext>
            </p:extLst>
          </p:nvPr>
        </p:nvGraphicFramePr>
        <p:xfrm>
          <a:off x="5075763" y="129654"/>
          <a:ext cx="32729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63258" y="3518033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524813" y="3518033"/>
            <a:ext cx="1095275" cy="47767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P4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1707638" y="3518033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2258533" y="3518033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2802913" y="3518033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3347293" y="3518033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3891673" y="3518033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4436053" y="3518033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4980433" y="3518033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69443" y="3995705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555867" y="3995705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091016" y="3995705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637806" y="399570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195837" y="399570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668474" y="39957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214697" y="39957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4752255" y="39957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296637" y="39957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400214" y="39957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913705" y="4601544"/>
            <a:ext cx="6529715" cy="877782"/>
            <a:chOff x="913705" y="4601544"/>
            <a:chExt cx="6529715" cy="877782"/>
          </a:xfrm>
        </p:grpSpPr>
        <p:sp>
          <p:nvSpPr>
            <p:cNvPr id="37" name="Rectangle 36"/>
            <p:cNvSpPr/>
            <p:nvPr/>
          </p:nvSpPr>
          <p:spPr>
            <a:xfrm>
              <a:off x="1762112" y="460154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23667" y="4601544"/>
              <a:ext cx="1095275" cy="4776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P4</a:t>
              </a:r>
              <a:endParaRPr lang="en-US" sz="2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06492" y="460154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57387" y="460154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01767" y="460154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46147" y="460154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90527" y="460154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34907" y="460154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79287" y="460154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3705" y="507921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Time: 20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89800" y="507921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22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24949" y="507921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24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71739" y="507921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26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29770" y="507921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28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67328" y="507921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30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3551" y="507921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51109" y="507921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95491" y="507921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99068" y="507921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4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586583" y="5634224"/>
            <a:ext cx="6550187" cy="877782"/>
            <a:chOff x="1586583" y="5634224"/>
            <a:chExt cx="6550187" cy="877782"/>
          </a:xfrm>
        </p:grpSpPr>
        <p:sp>
          <p:nvSpPr>
            <p:cNvPr id="56" name="Rectangle 55"/>
            <p:cNvSpPr/>
            <p:nvPr/>
          </p:nvSpPr>
          <p:spPr>
            <a:xfrm>
              <a:off x="2455462" y="563422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17017" y="5634224"/>
              <a:ext cx="547637" cy="4776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P4</a:t>
              </a:r>
              <a:endParaRPr lang="en-US" sz="2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99842" y="563422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550737" y="563422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095117" y="563422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639497" y="563422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83877" y="563422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P1</a:t>
              </a:r>
              <a:endParaRPr lang="en-US" sz="24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28257" y="563422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P2</a:t>
              </a:r>
              <a:endParaRPr lang="en-US" sz="2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72637" y="5634224"/>
              <a:ext cx="544380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P3</a:t>
              </a:r>
              <a:endParaRPr lang="en-US" sz="2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86583" y="611189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Time: 40</a:t>
              </a:r>
              <a:endParaRPr lang="en-US" sz="2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83150" y="611189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42</a:t>
              </a:r>
              <a:endParaRPr lang="en-US" sz="2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18299" y="611189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44</a:t>
              </a:r>
              <a:endParaRPr lang="en-US" sz="2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65089" y="611189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46</a:t>
              </a:r>
              <a:endParaRPr lang="en-US" sz="2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23120" y="611189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48</a:t>
              </a:r>
              <a:endParaRPr lang="en-US" sz="2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60678" y="611189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5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06901" y="611189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5</a:t>
              </a:r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44459" y="611189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5</a:t>
              </a:r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88841" y="611189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5</a:t>
              </a:r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92418" y="611189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6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364654" y="5634224"/>
              <a:ext cx="547637" cy="4776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P5</a:t>
              </a:r>
              <a:endParaRPr lang="en-US" sz="2400" dirty="0"/>
            </a:p>
          </p:txBody>
        </p:sp>
      </p:grpSp>
      <p:sp>
        <p:nvSpPr>
          <p:cNvPr id="76" name="Right Brace 75"/>
          <p:cNvSpPr/>
          <p:nvPr/>
        </p:nvSpPr>
        <p:spPr>
          <a:xfrm rot="16200000">
            <a:off x="3114114" y="1079736"/>
            <a:ext cx="391886" cy="4292025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099373" y="2648092"/>
            <a:ext cx="2421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80% High priority, RR</a:t>
            </a:r>
            <a:endParaRPr lang="en-US" sz="2000" b="1" dirty="0"/>
          </a:p>
        </p:txBody>
      </p:sp>
      <p:sp>
        <p:nvSpPr>
          <p:cNvPr id="78" name="Right Brace 77"/>
          <p:cNvSpPr/>
          <p:nvPr/>
        </p:nvSpPr>
        <p:spPr>
          <a:xfrm rot="16200000">
            <a:off x="5887306" y="2688907"/>
            <a:ext cx="391886" cy="1073684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820147" y="2648092"/>
            <a:ext cx="2526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dirty="0" smtClean="0"/>
              <a:t>0% low priority, FCFS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605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/>
      <p:bldP spid="78" grpId="0" animBg="1"/>
      <p:bldP spid="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MLQ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Assumes you can classify processes into high and low priority</a:t>
            </a:r>
          </a:p>
          <a:p>
            <a:pPr lvl="1"/>
            <a:r>
              <a:rPr lang="en-US" dirty="0" smtClean="0"/>
              <a:t>How could you actually do this at run time?</a:t>
            </a:r>
          </a:p>
          <a:p>
            <a:pPr lvl="1"/>
            <a:r>
              <a:rPr lang="en-US" dirty="0" smtClean="0"/>
              <a:t>What of a processes’ behavior changes over time?</a:t>
            </a:r>
          </a:p>
          <a:p>
            <a:pPr lvl="2"/>
            <a:r>
              <a:rPr lang="en-US" dirty="0" smtClean="0"/>
              <a:t>i.e. CPU bound portion, followed by interactive portion</a:t>
            </a:r>
          </a:p>
          <a:p>
            <a:r>
              <a:rPr lang="en-US" dirty="0" smtClean="0"/>
              <a:t>Highly biased use of CPU time</a:t>
            </a:r>
          </a:p>
          <a:p>
            <a:pPr lvl="1"/>
            <a:r>
              <a:rPr lang="en-US" dirty="0" smtClean="0"/>
              <a:t>Potentially too much time dedicated to interactive processes</a:t>
            </a:r>
          </a:p>
          <a:p>
            <a:pPr lvl="1"/>
            <a:r>
              <a:rPr lang="en-US" dirty="0" smtClean="0"/>
              <a:t>Convoy problems for low priority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computer with </a:t>
            </a:r>
            <a:r>
              <a:rPr lang="en-US" i="1" dirty="0" smtClean="0"/>
              <a:t>N</a:t>
            </a:r>
            <a:r>
              <a:rPr lang="en-US" dirty="0" smtClean="0"/>
              <a:t> CPUs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 process/threads that are ready to run</a:t>
            </a:r>
          </a:p>
          <a:p>
            <a:r>
              <a:rPr lang="en-US" dirty="0" smtClean="0"/>
              <a:t>Questions we need to address:</a:t>
            </a:r>
          </a:p>
          <a:p>
            <a:pPr lvl="1"/>
            <a:r>
              <a:rPr lang="en-US" dirty="0" smtClean="0"/>
              <a:t>In what order should the processes be run?</a:t>
            </a:r>
          </a:p>
          <a:p>
            <a:pPr lvl="1"/>
            <a:r>
              <a:rPr lang="en-US" dirty="0" smtClean="0"/>
              <a:t>On what CPU should each process 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Feedback Queue (MLFQ)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Minimize response time and turnaround time</a:t>
            </a:r>
          </a:p>
          <a:p>
            <a:pPr lvl="1"/>
            <a:r>
              <a:rPr lang="en-US" dirty="0" smtClean="0"/>
              <a:t>Dynamically adjust process priorities over time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 assumptions or prior knowledge about burst times or process behavior</a:t>
            </a:r>
          </a:p>
          <a:p>
            <a:r>
              <a:rPr lang="en-US" dirty="0" smtClean="0"/>
              <a:t>High level design: generalized MLQ</a:t>
            </a:r>
          </a:p>
          <a:p>
            <a:pPr lvl="1"/>
            <a:r>
              <a:rPr lang="en-US" dirty="0" smtClean="0"/>
              <a:t>Several priority queues</a:t>
            </a:r>
          </a:p>
          <a:p>
            <a:pPr lvl="1"/>
            <a:r>
              <a:rPr lang="en-US" dirty="0" smtClean="0"/>
              <a:t>Move processes between queue based on observed behavior (i.e. their history)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4 Rules of MLFQ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5" y="1600200"/>
            <a:ext cx="9082585" cy="4684593"/>
          </a:xfrm>
        </p:spPr>
        <p:txBody>
          <a:bodyPr/>
          <a:lstStyle/>
          <a:p>
            <a:r>
              <a:rPr lang="en-US" b="1" dirty="0" smtClean="0"/>
              <a:t>Rule 1</a:t>
            </a:r>
            <a:r>
              <a:rPr lang="en-US" dirty="0" smtClean="0"/>
              <a:t>: If Priority(A) &gt; Priority(B), A runs, B doesn’t</a:t>
            </a:r>
          </a:p>
          <a:p>
            <a:r>
              <a:rPr lang="en-US" b="1" dirty="0" smtClean="0"/>
              <a:t>Rule 2</a:t>
            </a:r>
            <a:r>
              <a:rPr lang="en-US" dirty="0" smtClean="0"/>
              <a:t>: If Priority(A) = Priority(B), A &amp; B run in RR</a:t>
            </a:r>
          </a:p>
          <a:p>
            <a:r>
              <a:rPr lang="en-US" b="1" dirty="0" smtClean="0"/>
              <a:t>Rule 3</a:t>
            </a:r>
            <a:r>
              <a:rPr lang="en-US" dirty="0" smtClean="0"/>
              <a:t>: Processes start at the highest priority</a:t>
            </a:r>
          </a:p>
          <a:p>
            <a:r>
              <a:rPr lang="en-US" b="1" dirty="0" smtClean="0"/>
              <a:t>Rule 4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/>
              <a:t>Rule 4a</a:t>
            </a:r>
            <a:r>
              <a:rPr lang="en-US" dirty="0" smtClean="0"/>
              <a:t>: If a process uses an entire time slice while running, its priority is </a:t>
            </a:r>
            <a:r>
              <a:rPr lang="en-US" i="1" dirty="0" smtClean="0"/>
              <a:t>reduced</a:t>
            </a:r>
          </a:p>
          <a:p>
            <a:pPr lvl="1"/>
            <a:r>
              <a:rPr lang="en-US" b="1" dirty="0" smtClean="0"/>
              <a:t>Rule 4b</a:t>
            </a:r>
            <a:r>
              <a:rPr lang="en-US" dirty="0" smtClean="0"/>
              <a:t>: If a process gives up the CPU before its time slice is up, it remains at the </a:t>
            </a:r>
            <a:r>
              <a:rPr lang="en-US" i="1" dirty="0" smtClean="0"/>
              <a:t>same</a:t>
            </a:r>
            <a:r>
              <a:rPr lang="en-US" dirty="0" smtClean="0"/>
              <a:t> priority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78" y="0"/>
            <a:ext cx="8229600" cy="1143000"/>
          </a:xfrm>
        </p:spPr>
        <p:txBody>
          <a:bodyPr/>
          <a:lstStyle/>
          <a:p>
            <a:r>
              <a:rPr lang="en-US" dirty="0" smtClean="0"/>
              <a:t>MLFQ 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818593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CPU Bound Process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818593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Interactive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0597" y="1652546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Q0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0597" y="2320188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Q1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0597" y="2994569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Q2</a:t>
            </a:r>
            <a:endParaRPr lang="en-US" sz="24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5660" y="2217748"/>
            <a:ext cx="367807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5660" y="2888758"/>
            <a:ext cx="367807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5660" y="3566593"/>
            <a:ext cx="367807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66632" y="1669289"/>
            <a:ext cx="272955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01002" y="2336931"/>
            <a:ext cx="272955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49394" y="3011312"/>
            <a:ext cx="2306471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-3576" y="357963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16757" y="3579632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4814" y="3579632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732871" y="3579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090929" y="3579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448987" y="357963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936887" y="357963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424787" y="357963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935940" y="1652546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Q0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935940" y="2320188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Q1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35940" y="2994569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Q2</a:t>
            </a:r>
            <a:endParaRPr lang="en-US" sz="2400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011003" y="2217748"/>
            <a:ext cx="367807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11003" y="2888758"/>
            <a:ext cx="367807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11003" y="3566593"/>
            <a:ext cx="367807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030057" y="2336931"/>
            <a:ext cx="15012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655469" y="1669283"/>
            <a:ext cx="27295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64110" y="3011312"/>
            <a:ext cx="986815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761767" y="357963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782100" y="3579632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6140157" y="3579632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498214" y="3579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6856272" y="3579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214330" y="357963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7702230" y="357963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8190130" y="357963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7272355" y="3014397"/>
            <a:ext cx="1305263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ular Callout 45"/>
          <p:cNvSpPr/>
          <p:nvPr/>
        </p:nvSpPr>
        <p:spPr>
          <a:xfrm>
            <a:off x="6498214" y="103715"/>
            <a:ext cx="1560705" cy="783771"/>
          </a:xfrm>
          <a:prstGeom prst="wedgeRectCallout">
            <a:avLst>
              <a:gd name="adj1" fmla="val -22304"/>
              <a:gd name="adj2" fmla="val 135554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Hits Time Limit </a:t>
            </a:r>
            <a:endParaRPr lang="en-US" sz="2400" dirty="0"/>
          </a:p>
        </p:txBody>
      </p:sp>
      <p:sp>
        <p:nvSpPr>
          <p:cNvPr id="47" name="Rectangular Callout 46"/>
          <p:cNvSpPr/>
          <p:nvPr/>
        </p:nvSpPr>
        <p:spPr>
          <a:xfrm>
            <a:off x="7366228" y="1099599"/>
            <a:ext cx="1560705" cy="783771"/>
          </a:xfrm>
          <a:prstGeom prst="wedgeRectCallout">
            <a:avLst>
              <a:gd name="adj1" fmla="val -56408"/>
              <a:gd name="adj2" fmla="val 102470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Finished</a:t>
            </a:r>
            <a:endParaRPr lang="en-US" sz="2400" dirty="0"/>
          </a:p>
        </p:txBody>
      </p:sp>
      <p:sp>
        <p:nvSpPr>
          <p:cNvPr id="48" name="Text Placeholder 4"/>
          <p:cNvSpPr txBox="1">
            <a:spLocks/>
          </p:cNvSpPr>
          <p:nvPr/>
        </p:nvSpPr>
        <p:spPr>
          <a:xfrm>
            <a:off x="333582" y="4933884"/>
            <a:ext cx="2094932" cy="117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I/O Bound and CPU Bound Processes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846875" y="4411064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Q0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846875" y="5078706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Q1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846875" y="5753087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Q2</a:t>
            </a:r>
            <a:endParaRPr lang="en-US" sz="2400" b="1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2921938" y="4976266"/>
            <a:ext cx="367807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921938" y="5647276"/>
            <a:ext cx="367807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21938" y="6325111"/>
            <a:ext cx="367807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93295" y="4436180"/>
            <a:ext cx="223872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43834" y="4436180"/>
            <a:ext cx="223872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278579" y="5778203"/>
            <a:ext cx="413603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672702" y="6338150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3693035" y="63381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4051092" y="63381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4409149" y="63381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4767207" y="63381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5125265" y="633815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5613165" y="633815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6101065" y="633815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5532102" y="4436180"/>
            <a:ext cx="223872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282641" y="4436180"/>
            <a:ext cx="223872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047116" y="5778203"/>
            <a:ext cx="413603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818881" y="5778203"/>
            <a:ext cx="413603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424787" y="5769830"/>
            <a:ext cx="413603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ular Callout 71"/>
          <p:cNvSpPr/>
          <p:nvPr/>
        </p:nvSpPr>
        <p:spPr>
          <a:xfrm>
            <a:off x="4051819" y="3064774"/>
            <a:ext cx="1175725" cy="783771"/>
          </a:xfrm>
          <a:prstGeom prst="wedgeRectCallout">
            <a:avLst>
              <a:gd name="adj1" fmla="val -34933"/>
              <a:gd name="adj2" fmla="val 112918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Blocked on I/O</a:t>
            </a:r>
            <a:endParaRPr lang="en-US" sz="2400" dirty="0"/>
          </a:p>
        </p:txBody>
      </p:sp>
      <p:sp>
        <p:nvSpPr>
          <p:cNvPr id="73" name="Rectangular Callout 72"/>
          <p:cNvSpPr/>
          <p:nvPr/>
        </p:nvSpPr>
        <p:spPr>
          <a:xfrm>
            <a:off x="86279" y="126843"/>
            <a:ext cx="1560705" cy="783771"/>
          </a:xfrm>
          <a:prstGeom prst="wedgeRectCallout">
            <a:avLst>
              <a:gd name="adj1" fmla="val 15735"/>
              <a:gd name="adj2" fmla="val 137295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Hits Time Limit </a:t>
            </a:r>
            <a:endParaRPr lang="en-US" sz="2400" dirty="0"/>
          </a:p>
        </p:txBody>
      </p:sp>
      <p:sp>
        <p:nvSpPr>
          <p:cNvPr id="74" name="Rectangular Callout 73"/>
          <p:cNvSpPr/>
          <p:nvPr/>
        </p:nvSpPr>
        <p:spPr>
          <a:xfrm>
            <a:off x="1801813" y="126842"/>
            <a:ext cx="1560705" cy="783771"/>
          </a:xfrm>
          <a:prstGeom prst="wedgeRectCallout">
            <a:avLst>
              <a:gd name="adj1" fmla="val -69088"/>
              <a:gd name="adj2" fmla="val 220006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Hits Time Limit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8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33" grpId="0" animBg="1"/>
      <p:bldP spid="34" grpId="0" animBg="1"/>
      <p:bldP spid="35" grpId="0" animBg="1"/>
      <p:bldP spid="45" grpId="0" animBg="1"/>
      <p:bldP spid="46" grpId="0" animBg="1"/>
      <p:bldP spid="46" grpId="1" animBg="1"/>
      <p:bldP spid="47" grpId="0" animBg="1"/>
      <p:bldP spid="47" grpId="1" animBg="1"/>
      <p:bldP spid="55" grpId="0" animBg="1"/>
      <p:bldP spid="56" grpId="0" animBg="1"/>
      <p:bldP spid="57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MLFQ So Far…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427622"/>
            <a:ext cx="2354239" cy="674381"/>
          </a:xfrm>
        </p:spPr>
        <p:txBody>
          <a:bodyPr/>
          <a:lstStyle/>
          <a:p>
            <a:r>
              <a:rPr lang="en-US" dirty="0" smtClean="0"/>
              <a:t>Starvation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33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82581" y="1548422"/>
            <a:ext cx="15012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65601" y="2887914"/>
            <a:ext cx="986815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ular Callout 44"/>
          <p:cNvSpPr/>
          <p:nvPr/>
        </p:nvSpPr>
        <p:spPr>
          <a:xfrm>
            <a:off x="6989456" y="1385248"/>
            <a:ext cx="1963475" cy="2395182"/>
          </a:xfrm>
          <a:prstGeom prst="wedgeRectCallout">
            <a:avLst>
              <a:gd name="adj1" fmla="val -66834"/>
              <a:gd name="adj2" fmla="val -3342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High priority processes always take precedence over low priority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4786127" y="1548422"/>
            <a:ext cx="150125" cy="4281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84331" y="1548422"/>
            <a:ext cx="150125" cy="4281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79097" y="1548422"/>
            <a:ext cx="150125" cy="42817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89830" y="1548422"/>
            <a:ext cx="150125" cy="428177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593376" y="1548422"/>
            <a:ext cx="15012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91580" y="1548422"/>
            <a:ext cx="150125" cy="4281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986346" y="1548422"/>
            <a:ext cx="150125" cy="4281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186591" y="1548422"/>
            <a:ext cx="150125" cy="42817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390137" y="1548422"/>
            <a:ext cx="150125" cy="428177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ontent Placeholder 8"/>
          <p:cNvSpPr txBox="1">
            <a:spLocks/>
          </p:cNvSpPr>
          <p:nvPr/>
        </p:nvSpPr>
        <p:spPr>
          <a:xfrm>
            <a:off x="457199" y="5041205"/>
            <a:ext cx="2354239" cy="674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Cheating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582580" y="4157731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565600" y="5499753"/>
            <a:ext cx="986815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2763257" y="4142731"/>
            <a:ext cx="3927307" cy="2327196"/>
            <a:chOff x="2763257" y="4142731"/>
            <a:chExt cx="3927307" cy="2327196"/>
          </a:xfrm>
        </p:grpSpPr>
        <p:sp>
          <p:nvSpPr>
            <p:cNvPr id="58" name="TextBox 57"/>
            <p:cNvSpPr txBox="1"/>
            <p:nvPr/>
          </p:nvSpPr>
          <p:spPr>
            <a:xfrm>
              <a:off x="2937430" y="4142731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Q0</a:t>
              </a:r>
              <a:endParaRPr lang="en-US" sz="24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37430" y="4810373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Q1</a:t>
              </a:r>
              <a:endParaRPr lang="en-US" sz="24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937430" y="5484754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Q2</a:t>
              </a:r>
              <a:endParaRPr lang="en-US" sz="2400" b="1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012493" y="4707933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012493" y="5378943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012493" y="6056778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763257" y="606981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Time: 0</a:t>
              </a:r>
              <a:endParaRPr lang="en-US" sz="2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83590" y="6069817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41647" y="6069817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99704" y="606981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57762" y="606981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8</a:t>
              </a:r>
              <a:endParaRPr lang="en-US" sz="2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2158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037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916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14</a:t>
              </a:r>
              <a:endParaRPr lang="en-US" sz="2000" dirty="0"/>
            </a:p>
          </p:txBody>
        </p:sp>
      </p:grpSp>
      <p:sp>
        <p:nvSpPr>
          <p:cNvPr id="74" name="Rectangular Callout 73"/>
          <p:cNvSpPr/>
          <p:nvPr/>
        </p:nvSpPr>
        <p:spPr>
          <a:xfrm>
            <a:off x="6951923" y="4039737"/>
            <a:ext cx="2038539" cy="2108616"/>
          </a:xfrm>
          <a:prstGeom prst="wedgeRectCallout">
            <a:avLst>
              <a:gd name="adj1" fmla="val -70181"/>
              <a:gd name="adj2" fmla="val -3310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Unscrupulous process never gets demoted, monopolizes CPU time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4899199" y="4157731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842775" y="5499753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223612" y="4157731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167188" y="5499753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544396" y="4157731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487972" y="5499753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854056" y="4157731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797632" y="5499753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171630" y="4157731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115206" y="5499753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2760910" y="1527950"/>
            <a:ext cx="3927307" cy="2327196"/>
            <a:chOff x="2763257" y="4142731"/>
            <a:chExt cx="3927307" cy="2327196"/>
          </a:xfrm>
        </p:grpSpPr>
        <p:sp>
          <p:nvSpPr>
            <p:cNvPr id="101" name="TextBox 100"/>
            <p:cNvSpPr txBox="1"/>
            <p:nvPr/>
          </p:nvSpPr>
          <p:spPr>
            <a:xfrm>
              <a:off x="2937430" y="4142731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Q0</a:t>
              </a:r>
              <a:endParaRPr lang="en-US" sz="24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37430" y="4810373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Q1</a:t>
              </a:r>
              <a:endParaRPr lang="en-US" sz="24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37430" y="5484754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Q2</a:t>
              </a:r>
              <a:endParaRPr lang="en-US" sz="2400" b="1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012493" y="4707933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012493" y="5378943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012493" y="6056778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2763257" y="606981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Time: 0</a:t>
              </a:r>
              <a:endParaRPr lang="en-US" sz="2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83590" y="6069817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41647" y="6069817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499704" y="606981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857762" y="606981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8</a:t>
              </a:r>
              <a:endParaRPr lang="en-US" sz="20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158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7037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1916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14</a:t>
              </a:r>
              <a:endParaRPr lang="en-US" sz="2000" dirty="0"/>
            </a:p>
          </p:txBody>
        </p:sp>
      </p:grpSp>
      <p:sp>
        <p:nvSpPr>
          <p:cNvPr id="97" name="Rectangular Callout 96"/>
          <p:cNvSpPr/>
          <p:nvPr/>
        </p:nvSpPr>
        <p:spPr>
          <a:xfrm>
            <a:off x="3090912" y="2831313"/>
            <a:ext cx="3374287" cy="949117"/>
          </a:xfrm>
          <a:prstGeom prst="wedgeRectCallout">
            <a:avLst>
              <a:gd name="adj1" fmla="val 1116"/>
              <a:gd name="adj2" fmla="val 81608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sleep(1ms) just before time slice expires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89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0"/>
                            </p:stCondLst>
                            <p:childTnLst>
                              <p:par>
                                <p:cTn id="1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3" grpId="0" animBg="1"/>
      <p:bldP spid="35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/>
      <p:bldP spid="64" grpId="0" animBg="1"/>
      <p:bldP spid="65" grpId="0" animBg="1"/>
      <p:bldP spid="74" grpId="0" animBg="1"/>
      <p:bldP spid="84" grpId="0" animBg="1"/>
      <p:bldP spid="85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MLFQ Rule 5: Priority 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Rule 5</a:t>
            </a:r>
            <a:r>
              <a:rPr lang="en-US" dirty="0" smtClean="0"/>
              <a:t>: After some time period </a:t>
            </a:r>
            <a:r>
              <a:rPr lang="en-US" i="1" dirty="0" smtClean="0"/>
              <a:t>S</a:t>
            </a:r>
            <a:r>
              <a:rPr lang="en-US" dirty="0" smtClean="0"/>
              <a:t>, move all processes to the highest priority queue</a:t>
            </a:r>
          </a:p>
          <a:p>
            <a:r>
              <a:rPr lang="en-US" dirty="0" smtClean="0"/>
              <a:t>Solves two problems:</a:t>
            </a:r>
          </a:p>
          <a:p>
            <a:pPr lvl="1"/>
            <a:r>
              <a:rPr lang="en-US" dirty="0" smtClean="0"/>
              <a:t>Starvation: low priority processes will eventually become high priority, acquire CPU time</a:t>
            </a:r>
          </a:p>
          <a:p>
            <a:pPr lvl="1"/>
            <a:r>
              <a:rPr lang="en-US" dirty="0" smtClean="0"/>
              <a:t>Dynamic behavior: a CPU bound process that has become interactive will now be high priority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7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 flipH="1" flipV="1">
            <a:off x="7911154" y="2688616"/>
            <a:ext cx="5579" cy="2162099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363161" y="2688616"/>
            <a:ext cx="0" cy="2147252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Boost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6000" y="1937729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Without Priority Boost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937729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With Priority Boost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5762" y="2950924"/>
            <a:ext cx="15012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61014" y="4290416"/>
            <a:ext cx="986815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29308" y="2950924"/>
            <a:ext cx="150125" cy="4281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27512" y="2950924"/>
            <a:ext cx="150125" cy="4281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3923" y="2930452"/>
            <a:ext cx="3927307" cy="2327196"/>
            <a:chOff x="2763257" y="4142731"/>
            <a:chExt cx="3927307" cy="2327196"/>
          </a:xfrm>
        </p:grpSpPr>
        <p:sp>
          <p:nvSpPr>
            <p:cNvPr id="22" name="TextBox 21"/>
            <p:cNvSpPr txBox="1"/>
            <p:nvPr/>
          </p:nvSpPr>
          <p:spPr>
            <a:xfrm>
              <a:off x="2937430" y="4142731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Q0</a:t>
              </a:r>
              <a:endParaRPr lang="en-US" sz="2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7430" y="4810373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Q1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7430" y="5484754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Q2</a:t>
              </a:r>
              <a:endParaRPr lang="en-US" sz="2400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012493" y="4707933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012493" y="5378943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012493" y="6056778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63257" y="606981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Time: 0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83590" y="6069817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41647" y="6069817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99704" y="606981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57762" y="606981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8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58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037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916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14</a:t>
              </a:r>
              <a:endParaRPr lang="en-US" sz="2000" dirty="0"/>
            </a:p>
          </p:txBody>
        </p:sp>
      </p:grpSp>
      <p:sp>
        <p:nvSpPr>
          <p:cNvPr id="36" name="Rectangular Callout 35"/>
          <p:cNvSpPr/>
          <p:nvPr/>
        </p:nvSpPr>
        <p:spPr>
          <a:xfrm>
            <a:off x="5531894" y="1371607"/>
            <a:ext cx="1924791" cy="720108"/>
          </a:xfrm>
          <a:prstGeom prst="wedgeRectCallout">
            <a:avLst>
              <a:gd name="adj1" fmla="val -7747"/>
              <a:gd name="adj2" fmla="val 12235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Priority Boost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915358" y="2947195"/>
            <a:ext cx="271992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38649" y="3614837"/>
            <a:ext cx="271992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38893" y="2947194"/>
            <a:ext cx="15012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442439" y="2947194"/>
            <a:ext cx="150125" cy="4281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640643" y="2947194"/>
            <a:ext cx="150125" cy="4281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297904" y="2930452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Q0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97904" y="3598094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Q1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97904" y="4272475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Q2</a:t>
            </a:r>
            <a:endParaRPr lang="en-US" sz="2400" b="1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4372967" y="3495654"/>
            <a:ext cx="4504902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72967" y="4166664"/>
            <a:ext cx="4504902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72967" y="4844499"/>
            <a:ext cx="4504902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23731" y="4857538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5144064" y="485753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5502121" y="485753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5860178" y="48575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6218236" y="48575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6576294" y="485753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7064194" y="485753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7552094" y="485753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8076403" y="485071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8564303" y="485071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18</a:t>
            </a:r>
            <a:endParaRPr lang="en-US" sz="2000" dirty="0"/>
          </a:p>
        </p:txBody>
      </p:sp>
      <p:sp>
        <p:nvSpPr>
          <p:cNvPr id="68" name="Rectangle 67"/>
          <p:cNvSpPr/>
          <p:nvPr/>
        </p:nvSpPr>
        <p:spPr>
          <a:xfrm>
            <a:off x="4965166" y="4290416"/>
            <a:ext cx="694210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741423" y="2963940"/>
            <a:ext cx="15012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944969" y="2963940"/>
            <a:ext cx="150125" cy="4281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43173" y="2963940"/>
            <a:ext cx="150125" cy="4281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363161" y="2963940"/>
            <a:ext cx="262258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86727" y="2963939"/>
            <a:ext cx="15012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90273" y="2963939"/>
            <a:ext cx="150125" cy="4281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088477" y="2963939"/>
            <a:ext cx="150125" cy="4281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297457" y="2958936"/>
            <a:ext cx="15012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01003" y="2958936"/>
            <a:ext cx="150125" cy="4281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699207" y="2958936"/>
            <a:ext cx="150125" cy="4281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911154" y="2963940"/>
            <a:ext cx="262258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233805" y="3615477"/>
            <a:ext cx="262258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561623" y="4290416"/>
            <a:ext cx="262258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ular Callout 88"/>
          <p:cNvSpPr/>
          <p:nvPr/>
        </p:nvSpPr>
        <p:spPr>
          <a:xfrm>
            <a:off x="2991234" y="1379757"/>
            <a:ext cx="1924791" cy="720108"/>
          </a:xfrm>
          <a:prstGeom prst="wedgeRectCallout">
            <a:avLst>
              <a:gd name="adj1" fmla="val -7747"/>
              <a:gd name="adj2" fmla="val 14983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Starvation :(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008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2013" y="274638"/>
            <a:ext cx="864585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Revised Rule 4: Cheat Prevention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18364" y="1600200"/>
            <a:ext cx="8673152" cy="4525963"/>
          </a:xfrm>
        </p:spPr>
        <p:txBody>
          <a:bodyPr/>
          <a:lstStyle/>
          <a:p>
            <a:r>
              <a:rPr lang="en-US" b="1" dirty="0" smtClean="0"/>
              <a:t>Rule 4a </a:t>
            </a:r>
            <a:r>
              <a:rPr lang="en-US" dirty="0" smtClean="0"/>
              <a:t>and </a:t>
            </a:r>
            <a:r>
              <a:rPr lang="en-US" b="1" dirty="0" smtClean="0"/>
              <a:t>4b</a:t>
            </a:r>
            <a:r>
              <a:rPr lang="en-US" dirty="0" smtClean="0"/>
              <a:t> let a process game the scheduler</a:t>
            </a:r>
          </a:p>
          <a:p>
            <a:pPr lvl="1"/>
            <a:r>
              <a:rPr lang="en-US" dirty="0" smtClean="0"/>
              <a:t>Repeatedly yield just before the time limit expires</a:t>
            </a:r>
          </a:p>
          <a:p>
            <a:r>
              <a:rPr lang="en-US" dirty="0" smtClean="0"/>
              <a:t>Solution: better accounting</a:t>
            </a:r>
          </a:p>
          <a:p>
            <a:pPr lvl="1"/>
            <a:r>
              <a:rPr lang="en-US" b="1" dirty="0" smtClean="0"/>
              <a:t>Rule 4</a:t>
            </a:r>
            <a:r>
              <a:rPr lang="en-US" dirty="0" smtClean="0"/>
              <a:t>: Once a process uses up its time allotment at a given priority (regardless of whether it gave up the CPU), demote its priority</a:t>
            </a:r>
          </a:p>
          <a:p>
            <a:pPr lvl="1"/>
            <a:r>
              <a:rPr lang="en-US" dirty="0" smtClean="0"/>
              <a:t>Basically, keep track of </a:t>
            </a:r>
            <a:r>
              <a:rPr lang="en-US" dirty="0" smtClean="0">
                <a:solidFill>
                  <a:schemeClr val="accent1"/>
                </a:solidFill>
              </a:rPr>
              <a:t>total CPU time </a:t>
            </a:r>
            <a:r>
              <a:rPr lang="en-US" dirty="0" smtClean="0"/>
              <a:t>used by each process during each time interval </a:t>
            </a:r>
            <a:r>
              <a:rPr lang="en-US" i="1" dirty="0" smtClean="0"/>
              <a:t>S</a:t>
            </a:r>
          </a:p>
          <a:p>
            <a:pPr lvl="2"/>
            <a:r>
              <a:rPr lang="en-US" dirty="0" smtClean="0"/>
              <a:t>Instead of just looking at continuous CPU time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/>
          <p:nvPr/>
        </p:nvCxnSpPr>
        <p:spPr>
          <a:xfrm flipH="1" flipV="1">
            <a:off x="8488544" y="2985475"/>
            <a:ext cx="5579" cy="2162099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940551" y="2985475"/>
            <a:ext cx="0" cy="2147252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Cheating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4240" y="2306225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Without Cheat Prevention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2306225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With Cheat Prevention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16956" y="3269289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9976" y="4611311"/>
            <a:ext cx="986815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97633" y="3254289"/>
            <a:ext cx="3927307" cy="2327196"/>
            <a:chOff x="2763257" y="4142731"/>
            <a:chExt cx="3927307" cy="2327196"/>
          </a:xfrm>
        </p:grpSpPr>
        <p:sp>
          <p:nvSpPr>
            <p:cNvPr id="12" name="TextBox 11"/>
            <p:cNvSpPr txBox="1"/>
            <p:nvPr/>
          </p:nvSpPr>
          <p:spPr>
            <a:xfrm>
              <a:off x="2937430" y="4142731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Q0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37430" y="4810373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Q1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7430" y="5484754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Q2</a:t>
              </a:r>
              <a:endParaRPr lang="en-US" sz="2400" b="1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012493" y="4707933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12493" y="5378943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012493" y="6056778"/>
              <a:ext cx="36780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63257" y="606981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Time: 0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83590" y="6069817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41647" y="6069817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99704" y="606981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57762" y="606981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8</a:t>
              </a:r>
              <a:endParaRPr 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158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037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91620" y="606981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14</a:t>
              </a:r>
              <a:endParaRPr lang="en-US" sz="20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333575" y="3269289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77151" y="4611311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57988" y="3269289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01564" y="4611311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8772" y="3269289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22348" y="4611311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88432" y="3269289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32008" y="4611311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06006" y="3269289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49582" y="4611311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95701" y="3250169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78721" y="4592191"/>
            <a:ext cx="986815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812321" y="3250169"/>
            <a:ext cx="66152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55896" y="4592191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940551" y="3938674"/>
            <a:ext cx="231635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199482" y="4598328"/>
            <a:ext cx="56424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00244" y="4610680"/>
            <a:ext cx="290269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255208" y="3935680"/>
            <a:ext cx="66152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750452" y="4613055"/>
            <a:ext cx="290269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100108" y="4615128"/>
            <a:ext cx="290269" cy="428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450316" y="4617503"/>
            <a:ext cx="290269" cy="42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676378" y="3235169"/>
            <a:ext cx="4300031" cy="2324088"/>
            <a:chOff x="4676378" y="2464057"/>
            <a:chExt cx="4300031" cy="2324088"/>
          </a:xfrm>
        </p:grpSpPr>
        <p:sp>
          <p:nvSpPr>
            <p:cNvPr id="39" name="TextBox 38"/>
            <p:cNvSpPr txBox="1"/>
            <p:nvPr/>
          </p:nvSpPr>
          <p:spPr>
            <a:xfrm>
              <a:off x="4850551" y="2464057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Q0</a:t>
              </a:r>
              <a:endParaRPr 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50551" y="3131699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Q1</a:t>
              </a:r>
              <a:endParaRPr lang="en-US" sz="2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50551" y="3806080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Q2</a:t>
              </a:r>
              <a:endParaRPr lang="en-US" sz="2400" b="1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925614" y="3029259"/>
              <a:ext cx="38149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925614" y="3700269"/>
              <a:ext cx="38149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25614" y="4378104"/>
              <a:ext cx="3814971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76378" y="4388035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Time: 0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96711" y="4388035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54768" y="4388035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12825" y="4388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6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70883" y="4388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8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28941" y="438803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16841" y="438803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12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104741" y="438803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14</a:t>
              </a:r>
              <a:endParaRPr lang="en-US" sz="2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32057" y="438803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16</a:t>
              </a:r>
              <a:endParaRPr lang="en-US" sz="2000" dirty="0"/>
            </a:p>
          </p:txBody>
        </p:sp>
      </p:grpSp>
      <p:sp>
        <p:nvSpPr>
          <p:cNvPr id="72" name="Rectangular Callout 71"/>
          <p:cNvSpPr/>
          <p:nvPr/>
        </p:nvSpPr>
        <p:spPr>
          <a:xfrm>
            <a:off x="473885" y="1514317"/>
            <a:ext cx="3374287" cy="949117"/>
          </a:xfrm>
          <a:prstGeom prst="wedgeRectCallout">
            <a:avLst>
              <a:gd name="adj1" fmla="val 3543"/>
              <a:gd name="adj2" fmla="val 127622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sleep(1ms) just before time slice expires</a:t>
            </a:r>
            <a:endParaRPr lang="en-US" sz="2400" dirty="0"/>
          </a:p>
        </p:txBody>
      </p:sp>
      <p:sp>
        <p:nvSpPr>
          <p:cNvPr id="73" name="Rectangular Callout 72"/>
          <p:cNvSpPr/>
          <p:nvPr/>
        </p:nvSpPr>
        <p:spPr>
          <a:xfrm>
            <a:off x="4599296" y="1448350"/>
            <a:ext cx="2154809" cy="949117"/>
          </a:xfrm>
          <a:prstGeom prst="wedgeRectCallout">
            <a:avLst>
              <a:gd name="adj1" fmla="val 53861"/>
              <a:gd name="adj2" fmla="val 131936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Time allotment exhausted</a:t>
            </a:r>
            <a:endParaRPr lang="en-US" sz="2400" dirty="0"/>
          </a:p>
        </p:txBody>
      </p:sp>
      <p:sp>
        <p:nvSpPr>
          <p:cNvPr id="76" name="Rectangular Callout 75"/>
          <p:cNvSpPr/>
          <p:nvPr/>
        </p:nvSpPr>
        <p:spPr>
          <a:xfrm>
            <a:off x="6942382" y="1448349"/>
            <a:ext cx="2106084" cy="949117"/>
          </a:xfrm>
          <a:prstGeom prst="wedgeRectCallout">
            <a:avLst>
              <a:gd name="adj1" fmla="val -32138"/>
              <a:gd name="adj2" fmla="val 203114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Time allotment exhausted</a:t>
            </a:r>
            <a:endParaRPr lang="en-US" sz="2400" dirty="0"/>
          </a:p>
        </p:txBody>
      </p:sp>
      <p:sp>
        <p:nvSpPr>
          <p:cNvPr id="77" name="Rectangular Callout 76"/>
          <p:cNvSpPr/>
          <p:nvPr/>
        </p:nvSpPr>
        <p:spPr>
          <a:xfrm>
            <a:off x="6441513" y="5581485"/>
            <a:ext cx="1917461" cy="767136"/>
          </a:xfrm>
          <a:prstGeom prst="wedgeRectCallout">
            <a:avLst>
              <a:gd name="adj1" fmla="val 17917"/>
              <a:gd name="adj2" fmla="val -10734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Round robin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71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3" grpId="0" animBg="1"/>
      <p:bldP spid="64" grpId="0" animBg="1"/>
      <p:bldP spid="65" grpId="0" animBg="1"/>
      <p:bldP spid="66" grpId="0" animBg="1"/>
      <p:bldP spid="72" grpId="0" animBg="1"/>
      <p:bldP spid="73" grpId="0" animBg="1"/>
      <p:bldP spid="76" grpId="0" animBg="1"/>
      <p:bldP spid="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MLFQ Rule Review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04716" y="1600200"/>
            <a:ext cx="8809630" cy="4525963"/>
          </a:xfrm>
        </p:spPr>
        <p:txBody>
          <a:bodyPr/>
          <a:lstStyle/>
          <a:p>
            <a:r>
              <a:rPr lang="en-US" b="1" dirty="0"/>
              <a:t>Rule 1</a:t>
            </a:r>
            <a:r>
              <a:rPr lang="en-US" dirty="0"/>
              <a:t>: If Priority(A) &gt; Priority(B), A runs, B doesn’t</a:t>
            </a:r>
          </a:p>
          <a:p>
            <a:r>
              <a:rPr lang="en-US" b="1" dirty="0"/>
              <a:t>Rule 2</a:t>
            </a:r>
            <a:r>
              <a:rPr lang="en-US" dirty="0"/>
              <a:t>: If Priority(A) = Priority(B), A &amp; B run in RR</a:t>
            </a:r>
          </a:p>
          <a:p>
            <a:r>
              <a:rPr lang="en-US" b="1" dirty="0"/>
              <a:t>Rule 3</a:t>
            </a:r>
            <a:r>
              <a:rPr lang="en-US" dirty="0"/>
              <a:t>: Processes start at the highest </a:t>
            </a:r>
            <a:r>
              <a:rPr lang="en-US" dirty="0" smtClean="0"/>
              <a:t>priority</a:t>
            </a:r>
          </a:p>
          <a:p>
            <a:r>
              <a:rPr lang="en-US" b="1" dirty="0" smtClean="0"/>
              <a:t>Rule 4</a:t>
            </a:r>
            <a:r>
              <a:rPr lang="en-US" dirty="0" smtClean="0"/>
              <a:t>: Once a process uses up its time allotment at a given priority, demote it</a:t>
            </a:r>
            <a:endParaRPr lang="en-US" dirty="0"/>
          </a:p>
          <a:p>
            <a:r>
              <a:rPr lang="en-US" b="1" dirty="0" smtClean="0"/>
              <a:t>Rule </a:t>
            </a:r>
            <a:r>
              <a:rPr lang="en-US" b="1" dirty="0"/>
              <a:t>5</a:t>
            </a:r>
            <a:r>
              <a:rPr lang="en-US" dirty="0"/>
              <a:t>: After some time period </a:t>
            </a:r>
            <a:r>
              <a:rPr lang="en-US" i="1" dirty="0"/>
              <a:t>S</a:t>
            </a:r>
            <a:r>
              <a:rPr lang="en-US" dirty="0"/>
              <a:t>, move all processes to the highest priority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Parameterizing MLFQ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473958"/>
            <a:ext cx="8693623" cy="538404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MLFQ </a:t>
            </a:r>
            <a:r>
              <a:rPr lang="en-US" dirty="0" smtClean="0"/>
              <a:t>meets our goals</a:t>
            </a:r>
          </a:p>
          <a:p>
            <a:pPr lvl="1"/>
            <a:r>
              <a:rPr lang="en-US" dirty="0" smtClean="0"/>
              <a:t>Balances response time and turnaround time</a:t>
            </a:r>
          </a:p>
          <a:p>
            <a:pPr lvl="1"/>
            <a:r>
              <a:rPr lang="en-US" dirty="0" smtClean="0"/>
              <a:t>Does not require prior knowledge about processes</a:t>
            </a:r>
          </a:p>
          <a:p>
            <a:r>
              <a:rPr lang="en-US" dirty="0" smtClean="0"/>
              <a:t>But, it has many knobs to tune</a:t>
            </a:r>
          </a:p>
          <a:p>
            <a:pPr lvl="1"/>
            <a:r>
              <a:rPr lang="en-US" dirty="0" smtClean="0"/>
              <a:t>Number of queues?</a:t>
            </a:r>
          </a:p>
          <a:p>
            <a:pPr lvl="1"/>
            <a:r>
              <a:rPr lang="en-US" dirty="0"/>
              <a:t>How to divide CPU time between the queues?</a:t>
            </a:r>
          </a:p>
          <a:p>
            <a:pPr lvl="1"/>
            <a:r>
              <a:rPr lang="en-US" dirty="0" smtClean="0"/>
              <a:t>For each queue:</a:t>
            </a:r>
          </a:p>
          <a:p>
            <a:pPr lvl="2"/>
            <a:r>
              <a:rPr lang="en-US" dirty="0" smtClean="0"/>
              <a:t>Which scheduling regime to use?</a:t>
            </a:r>
          </a:p>
          <a:p>
            <a:pPr lvl="2"/>
            <a:r>
              <a:rPr lang="en-US" dirty="0" smtClean="0"/>
              <a:t>Time slice/quantum?</a:t>
            </a:r>
          </a:p>
          <a:p>
            <a:pPr lvl="1"/>
            <a:r>
              <a:rPr lang="en-US" dirty="0" smtClean="0"/>
              <a:t>Method for demoting priorities?</a:t>
            </a:r>
          </a:p>
          <a:p>
            <a:pPr lvl="1"/>
            <a:r>
              <a:rPr lang="en-US" dirty="0" smtClean="0"/>
              <a:t>Method for boosting priorities?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Influencing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4901"/>
            <a:ext cx="8229600" cy="53430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 of the processes</a:t>
            </a:r>
          </a:p>
          <a:p>
            <a:pPr lvl="1"/>
            <a:r>
              <a:rPr lang="en-US" dirty="0" smtClean="0"/>
              <a:t>Are they I/O bound or CPU bound?</a:t>
            </a:r>
          </a:p>
          <a:p>
            <a:pPr lvl="1"/>
            <a:r>
              <a:rPr lang="en-US" dirty="0" smtClean="0"/>
              <a:t>Do we have metadata about the processes?</a:t>
            </a:r>
          </a:p>
          <a:p>
            <a:pPr lvl="2"/>
            <a:r>
              <a:rPr lang="en-US" dirty="0" smtClean="0"/>
              <a:t>Example: deadlines</a:t>
            </a:r>
          </a:p>
          <a:p>
            <a:pPr lvl="1"/>
            <a:r>
              <a:rPr lang="en-US" dirty="0" smtClean="0"/>
              <a:t>Is their behavior predictable?</a:t>
            </a:r>
          </a:p>
          <a:p>
            <a:r>
              <a:rPr lang="en-US" dirty="0" smtClean="0"/>
              <a:t>Characteristics of the machine</a:t>
            </a:r>
          </a:p>
          <a:p>
            <a:pPr lvl="1"/>
            <a:r>
              <a:rPr lang="en-US" dirty="0" smtClean="0"/>
              <a:t>How many CPUs?</a:t>
            </a:r>
          </a:p>
          <a:p>
            <a:pPr lvl="1"/>
            <a:r>
              <a:rPr lang="en-US" dirty="0" smtClean="0"/>
              <a:t>Can we preempt processes?</a:t>
            </a:r>
          </a:p>
          <a:p>
            <a:pPr lvl="1"/>
            <a:r>
              <a:rPr lang="en-US" dirty="0" smtClean="0"/>
              <a:t>How is memory shared by the CPUs?</a:t>
            </a:r>
          </a:p>
          <a:p>
            <a:r>
              <a:rPr lang="en-US" dirty="0" smtClean="0"/>
              <a:t>Characteristics of the user</a:t>
            </a:r>
          </a:p>
          <a:p>
            <a:pPr lvl="1"/>
            <a:r>
              <a:rPr lang="en-US" dirty="0" smtClean="0"/>
              <a:t>Are the processes interactive (e.g. desktop apps)…</a:t>
            </a:r>
          </a:p>
          <a:p>
            <a:pPr lvl="1"/>
            <a:r>
              <a:rPr lang="en-US" dirty="0" smtClean="0"/>
              <a:t>Or are the processes background jobs?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3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MLFQ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40" y="1600200"/>
            <a:ext cx="8877869" cy="4998493"/>
          </a:xfrm>
        </p:spPr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OSes</a:t>
            </a:r>
            <a:r>
              <a:rPr lang="en-US" dirty="0" smtClean="0"/>
              <a:t> use MLFQ-like schedulers</a:t>
            </a:r>
          </a:p>
          <a:p>
            <a:pPr lvl="1"/>
            <a:r>
              <a:rPr lang="en-US" dirty="0" smtClean="0"/>
              <a:t>Example: Windows NT/2000/XP/Vista, Solaris, FreeBSD</a:t>
            </a:r>
          </a:p>
          <a:p>
            <a:r>
              <a:rPr lang="en-US" dirty="0" err="1" smtClean="0"/>
              <a:t>OSes</a:t>
            </a:r>
            <a:r>
              <a:rPr lang="en-US" dirty="0" smtClean="0"/>
              <a:t> ship with “reasonable” MLFQ parameters</a:t>
            </a:r>
          </a:p>
          <a:p>
            <a:pPr lvl="1"/>
            <a:r>
              <a:rPr lang="en-US" dirty="0" smtClean="0"/>
              <a:t>Variable length time slices</a:t>
            </a:r>
          </a:p>
          <a:p>
            <a:pPr lvl="2"/>
            <a:r>
              <a:rPr lang="en-US" dirty="0" smtClean="0"/>
              <a:t>High priority queues – short time slices</a:t>
            </a:r>
          </a:p>
          <a:p>
            <a:pPr lvl="2"/>
            <a:r>
              <a:rPr lang="en-US" dirty="0" smtClean="0"/>
              <a:t>Low priority queues – long time slices</a:t>
            </a:r>
          </a:p>
          <a:p>
            <a:pPr lvl="1"/>
            <a:r>
              <a:rPr lang="en-US" dirty="0" smtClean="0"/>
              <a:t>Priority 0 sometimes reserved for OS processes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OSes</a:t>
            </a:r>
            <a:r>
              <a:rPr lang="en-US" dirty="0" smtClean="0"/>
              <a:t> allow users/processes to give the scheduler “hints” about priorities</a:t>
            </a:r>
          </a:p>
          <a:p>
            <a:r>
              <a:rPr lang="en-US" dirty="0" smtClean="0"/>
              <a:t>Example: </a:t>
            </a:r>
            <a:r>
              <a:rPr lang="en-US" i="1" dirty="0" smtClean="0"/>
              <a:t>nice</a:t>
            </a:r>
            <a:r>
              <a:rPr lang="en-US" dirty="0" smtClean="0"/>
              <a:t> command on Linux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$ nice &lt;options&gt; &lt;command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…]&gt;</a:t>
            </a:r>
          </a:p>
          <a:p>
            <a:pPr lvl="1"/>
            <a:r>
              <a:rPr lang="en-US" dirty="0" smtClean="0"/>
              <a:t>Run the command at the specified priority</a:t>
            </a:r>
          </a:p>
          <a:p>
            <a:pPr lvl="1"/>
            <a:r>
              <a:rPr lang="en-US" dirty="0" smtClean="0"/>
              <a:t>Priorities range from -20 (high) to 19 (low)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050" name="Picture 2" descr="D:\Classes\5600\assets\windows_prio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8" y="1283814"/>
            <a:ext cx="8839201" cy="449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2012" y="3336878"/>
            <a:ext cx="3487003" cy="259307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4900" cap="none" dirty="0" smtClean="0"/>
              <a:t>Operating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Process Scheduling – III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scheduling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39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goal: 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5" y="1600200"/>
            <a:ext cx="8516202" cy="5039436"/>
          </a:xfrm>
        </p:spPr>
        <p:txBody>
          <a:bodyPr>
            <a:normAutofit/>
          </a:bodyPr>
          <a:lstStyle/>
          <a:p>
            <a:r>
              <a:rPr lang="en-US" dirty="0" smtClean="0"/>
              <a:t>We have examined schedulers designed to optimize performance</a:t>
            </a:r>
          </a:p>
          <a:p>
            <a:pPr lvl="1"/>
            <a:r>
              <a:rPr lang="en-US" dirty="0" smtClean="0"/>
              <a:t>Minimum response times</a:t>
            </a:r>
          </a:p>
          <a:p>
            <a:pPr lvl="1"/>
            <a:r>
              <a:rPr lang="en-US" dirty="0" smtClean="0"/>
              <a:t>Minimum turnaround times</a:t>
            </a:r>
          </a:p>
          <a:p>
            <a:r>
              <a:rPr lang="en-US" dirty="0" smtClean="0"/>
              <a:t>MLFQ achieves these goals, but it’s complicated</a:t>
            </a:r>
          </a:p>
          <a:p>
            <a:pPr lvl="1"/>
            <a:r>
              <a:rPr lang="en-US" dirty="0" smtClean="0"/>
              <a:t>Non-trivial to implement</a:t>
            </a:r>
          </a:p>
          <a:p>
            <a:pPr lvl="1"/>
            <a:r>
              <a:rPr lang="en-US" dirty="0" smtClean="0"/>
              <a:t>Challenging to parameterize and tune</a:t>
            </a:r>
          </a:p>
          <a:p>
            <a:r>
              <a:rPr lang="en-US" dirty="0" smtClean="0"/>
              <a:t>What about a simple algorithm that achieves </a:t>
            </a:r>
            <a:r>
              <a:rPr lang="en-US" dirty="0" smtClean="0">
                <a:solidFill>
                  <a:schemeClr val="accent1"/>
                </a:solidFill>
              </a:rPr>
              <a:t>fairness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74"/>
            <a:ext cx="8229600" cy="1143000"/>
          </a:xfrm>
        </p:spPr>
        <p:txBody>
          <a:bodyPr/>
          <a:lstStyle/>
          <a:p>
            <a:r>
              <a:rPr lang="en-US" dirty="0" smtClean="0"/>
              <a:t>Lottery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4" y="1106655"/>
            <a:ext cx="8802806" cy="1850296"/>
          </a:xfrm>
        </p:spPr>
        <p:txBody>
          <a:bodyPr>
            <a:normAutofit/>
          </a:bodyPr>
          <a:lstStyle/>
          <a:p>
            <a:r>
              <a:rPr lang="en-US" dirty="0" smtClean="0"/>
              <a:t>Key idea: give each process a bunch of </a:t>
            </a:r>
            <a:r>
              <a:rPr lang="en-US" dirty="0" smtClean="0">
                <a:solidFill>
                  <a:schemeClr val="accent1"/>
                </a:solidFill>
              </a:rPr>
              <a:t>tickets</a:t>
            </a:r>
          </a:p>
          <a:p>
            <a:pPr lvl="1"/>
            <a:r>
              <a:rPr lang="en-US" dirty="0" smtClean="0"/>
              <a:t>Each time slice, scheduler holds a </a:t>
            </a:r>
            <a:r>
              <a:rPr lang="en-US" dirty="0" smtClean="0">
                <a:solidFill>
                  <a:schemeClr val="accent1"/>
                </a:solidFill>
              </a:rPr>
              <a:t>lottery</a:t>
            </a:r>
          </a:p>
          <a:p>
            <a:pPr lvl="1"/>
            <a:r>
              <a:rPr lang="en-US" dirty="0" smtClean="0"/>
              <a:t>Process holding the winning ticket gets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694" y="5175913"/>
            <a:ext cx="8802806" cy="168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Probabilistic scheduling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Over time, run time for each process converges to the correct value (i.e. the # of tickets it holds)</a:t>
            </a:r>
          </a:p>
          <a:p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21592"/>
              </p:ext>
            </p:extLst>
          </p:nvPr>
        </p:nvGraphicFramePr>
        <p:xfrm>
          <a:off x="215402" y="2870043"/>
          <a:ext cx="42045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Ticket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0-74 (75 total)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75-99</a:t>
                      </a:r>
                      <a:r>
                        <a:rPr lang="en-US" baseline="0" dirty="0" smtClean="0"/>
                        <a:t> (25 total)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075398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619778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2170673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715053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3259433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3803813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4348193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4892573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81583" y="4740770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Time: 0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468007" y="474077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003156" y="474077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549946" y="474077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107977" y="474077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80614" y="47407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126837" y="47407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664395" y="47407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208777" y="47407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6312354" y="47407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5430953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5982502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6520882" y="4263098"/>
            <a:ext cx="54438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760326" y="47407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18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843085" y="47407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22</a:t>
            </a:r>
            <a:endParaRPr lang="en-US" sz="2000" dirty="0"/>
          </a:p>
        </p:txBody>
      </p:sp>
      <p:sp>
        <p:nvSpPr>
          <p:cNvPr id="44" name="Rectangular Callout 43"/>
          <p:cNvSpPr/>
          <p:nvPr/>
        </p:nvSpPr>
        <p:spPr>
          <a:xfrm>
            <a:off x="4708702" y="2870043"/>
            <a:ext cx="3986824" cy="978625"/>
          </a:xfrm>
          <a:prstGeom prst="wedgeRectCallout">
            <a:avLst>
              <a:gd name="adj1" fmla="val 8547"/>
              <a:gd name="adj2" fmla="val 83603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P1 ran 8 of 11 slices – 72%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P2 ran 3 of 11 slices – 27%</a:t>
            </a:r>
          </a:p>
        </p:txBody>
      </p:sp>
    </p:spTree>
    <p:extLst>
      <p:ext uri="{BB962C8B-B14F-4D97-AF65-F5344CB8AC3E}">
        <p14:creationId xmlns:p14="http://schemas.microsoft.com/office/powerpoint/2010/main" val="2042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9" grpId="0" animBg="1"/>
      <p:bldP spid="40" grpId="0" animBg="1"/>
      <p:bldP spid="41" grpId="0"/>
      <p:bldP spid="42" grpId="0"/>
      <p:bldP spid="4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9" y="0"/>
            <a:ext cx="8229600" cy="805218"/>
          </a:xfrm>
        </p:spPr>
        <p:txBody>
          <a:bodyPr/>
          <a:lstStyle/>
          <a:p>
            <a:r>
              <a:rPr lang="en-US" dirty="0" smtClean="0"/>
              <a:t>Implementation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97" y="859809"/>
            <a:ext cx="8918812" cy="59299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Very fast scheduler execution</a:t>
            </a:r>
          </a:p>
          <a:p>
            <a:pPr lvl="1"/>
            <a:r>
              <a:rPr lang="en-US" dirty="0" smtClean="0"/>
              <a:t>All the scheduler needs to do is run </a:t>
            </a:r>
            <a:r>
              <a:rPr lang="en-US" i="1" dirty="0" smtClean="0"/>
              <a:t>random()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need to manage </a:t>
            </a:r>
            <a:r>
              <a:rPr lang="en-US" i="1" dirty="0" smtClean="0"/>
              <a:t>O(log N)</a:t>
            </a:r>
            <a:r>
              <a:rPr lang="en-US" dirty="0" smtClean="0"/>
              <a:t> priority queues</a:t>
            </a:r>
          </a:p>
          <a:p>
            <a:r>
              <a:rPr lang="en-US" dirty="0" smtClean="0"/>
              <a:t>No need to store lots of state</a:t>
            </a:r>
            <a:endParaRPr lang="en-US" dirty="0"/>
          </a:p>
          <a:p>
            <a:pPr lvl="1"/>
            <a:r>
              <a:rPr lang="en-US" dirty="0"/>
              <a:t>Scheduler needs to know the total number of tickets</a:t>
            </a:r>
          </a:p>
          <a:p>
            <a:pPr lvl="1"/>
            <a:r>
              <a:rPr lang="en-US" dirty="0" smtClean="0"/>
              <a:t>No need to track process behavior or history</a:t>
            </a:r>
            <a:endParaRPr lang="en-US" dirty="0"/>
          </a:p>
          <a:p>
            <a:r>
              <a:rPr lang="en-US" dirty="0"/>
              <a:t>Automatically balances CPU time across processes</a:t>
            </a:r>
          </a:p>
          <a:p>
            <a:pPr lvl="1"/>
            <a:r>
              <a:rPr lang="en-US" dirty="0"/>
              <a:t>New processes get some tickets, adjust the overall size of the ticket </a:t>
            </a:r>
            <a:r>
              <a:rPr lang="en-US" dirty="0" smtClean="0"/>
              <a:t>pool</a:t>
            </a:r>
            <a:endParaRPr lang="en-US" dirty="0"/>
          </a:p>
          <a:p>
            <a:r>
              <a:rPr lang="en-US" dirty="0" smtClean="0"/>
              <a:t>Easy </a:t>
            </a:r>
            <a:r>
              <a:rPr lang="en-US" dirty="0"/>
              <a:t>to prioritize processes</a:t>
            </a:r>
          </a:p>
          <a:p>
            <a:pPr lvl="1"/>
            <a:r>
              <a:rPr lang="en-US" dirty="0"/>
              <a:t>Give high priority processes many tickets</a:t>
            </a:r>
          </a:p>
          <a:p>
            <a:pPr lvl="1"/>
            <a:r>
              <a:rPr lang="en-US" dirty="0"/>
              <a:t>Give low priority processes a few </a:t>
            </a:r>
            <a:r>
              <a:rPr lang="en-US" dirty="0" smtClean="0"/>
              <a:t>tickets</a:t>
            </a:r>
          </a:p>
          <a:p>
            <a:pPr lvl="1"/>
            <a:r>
              <a:rPr lang="en-US" dirty="0" smtClean="0"/>
              <a:t>Priorities can change via ticket inflation (i.e. minting tickets)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8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Lottery Scheduling Fair?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5" y="1600201"/>
            <a:ext cx="4435523" cy="4984844"/>
          </a:xfrm>
        </p:spPr>
        <p:txBody>
          <a:bodyPr>
            <a:normAutofit/>
          </a:bodyPr>
          <a:lstStyle/>
          <a:p>
            <a:r>
              <a:rPr lang="en-US" dirty="0" smtClean="0"/>
              <a:t>Does lottery scheduling achieve </a:t>
            </a:r>
            <a:r>
              <a:rPr lang="en-US" dirty="0"/>
              <a:t>fairness?</a:t>
            </a:r>
          </a:p>
          <a:p>
            <a:pPr lvl="1"/>
            <a:r>
              <a:rPr lang="en-US" dirty="0"/>
              <a:t>Assume two processes with equal tickets</a:t>
            </a:r>
          </a:p>
          <a:p>
            <a:pPr lvl="1"/>
            <a:r>
              <a:rPr lang="en-US" dirty="0"/>
              <a:t>Runtime of processes varies</a:t>
            </a:r>
          </a:p>
          <a:p>
            <a:pPr lvl="1"/>
            <a:r>
              <a:rPr lang="en-US" dirty="0" smtClean="0"/>
              <a:t>Unfairness ratio = 1 if both processes finish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3074" name="Picture 2" descr="D:\Classes\5600\assets\lottery_sched_fairn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528" y="2419890"/>
            <a:ext cx="4418745" cy="40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3336648" y="504517"/>
            <a:ext cx="2688839" cy="969441"/>
          </a:xfrm>
          <a:prstGeom prst="wedgeRectCallout">
            <a:avLst>
              <a:gd name="adj1" fmla="val 54716"/>
              <a:gd name="adj2" fmla="val 10311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Unfair to short job</a:t>
            </a:r>
            <a:r>
              <a:rPr lang="en-US" sz="2400" dirty="0"/>
              <a:t> </a:t>
            </a:r>
            <a:r>
              <a:rPr lang="en-US" sz="2400" dirty="0" smtClean="0"/>
              <a:t>due to randomness</a:t>
            </a:r>
          </a:p>
        </p:txBody>
      </p:sp>
      <p:sp>
        <p:nvSpPr>
          <p:cNvPr id="8" name="Right Brace 7"/>
          <p:cNvSpPr/>
          <p:nvPr/>
        </p:nvSpPr>
        <p:spPr>
          <a:xfrm rot="16200000">
            <a:off x="5995310" y="1494478"/>
            <a:ext cx="391887" cy="1606449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7685995" y="1526249"/>
            <a:ext cx="391886" cy="1542907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6177887" y="402383"/>
            <a:ext cx="2688839" cy="1173707"/>
          </a:xfrm>
          <a:prstGeom prst="wedgeRectCallout">
            <a:avLst>
              <a:gd name="adj1" fmla="val 13603"/>
              <a:gd name="adj2" fmla="val 8567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Randomness is amortized over long time scales</a:t>
            </a:r>
          </a:p>
        </p:txBody>
      </p:sp>
    </p:spTree>
    <p:extLst>
      <p:ext uri="{BB962C8B-B14F-4D97-AF65-F5344CB8AC3E}">
        <p14:creationId xmlns:p14="http://schemas.microsoft.com/office/powerpoint/2010/main" val="403834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5" y="1511490"/>
            <a:ext cx="8734567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Randomness is lets us build a simple and approximately fair scheduler</a:t>
            </a:r>
          </a:p>
          <a:p>
            <a:pPr lvl="1"/>
            <a:r>
              <a:rPr lang="en-US" dirty="0" smtClean="0"/>
              <a:t>But fairness is not guaranteed</a:t>
            </a:r>
          </a:p>
          <a:p>
            <a:r>
              <a:rPr lang="en-US" dirty="0" smtClean="0"/>
              <a:t>Why not build a deterministic, fair scheduler?</a:t>
            </a:r>
          </a:p>
          <a:p>
            <a:r>
              <a:rPr lang="en-US" dirty="0" smtClean="0"/>
              <a:t>Stride scheduling</a:t>
            </a:r>
          </a:p>
          <a:p>
            <a:pPr lvl="1"/>
            <a:r>
              <a:rPr lang="en-US" dirty="0" smtClean="0"/>
              <a:t>Each process is given some tickets</a:t>
            </a:r>
          </a:p>
          <a:p>
            <a:pPr lvl="1"/>
            <a:r>
              <a:rPr lang="en-US" dirty="0" smtClean="0"/>
              <a:t>Each process has a </a:t>
            </a:r>
            <a:r>
              <a:rPr lang="en-US" dirty="0" smtClean="0">
                <a:solidFill>
                  <a:schemeClr val="accent1"/>
                </a:solidFill>
              </a:rPr>
              <a:t>stride</a:t>
            </a:r>
            <a:r>
              <a:rPr lang="en-US" dirty="0" smtClean="0"/>
              <a:t> = a big # / # of tickets</a:t>
            </a:r>
          </a:p>
          <a:p>
            <a:pPr lvl="1"/>
            <a:r>
              <a:rPr lang="en-US" dirty="0" smtClean="0"/>
              <a:t>Each time a process runs, its </a:t>
            </a:r>
            <a:r>
              <a:rPr lang="en-US" dirty="0" smtClean="0">
                <a:solidFill>
                  <a:schemeClr val="accent1"/>
                </a:solidFill>
              </a:rPr>
              <a:t>pass</a:t>
            </a:r>
            <a:r>
              <a:rPr lang="en-US" dirty="0" smtClean="0"/>
              <a:t> += stride</a:t>
            </a:r>
          </a:p>
          <a:p>
            <a:pPr lvl="1"/>
            <a:r>
              <a:rPr lang="en-US" dirty="0" smtClean="0"/>
              <a:t>Scheduler chooses process with the lowest pass to run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Scheduling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79653"/>
              </p:ext>
            </p:extLst>
          </p:nvPr>
        </p:nvGraphicFramePr>
        <p:xfrm>
          <a:off x="433766" y="1572914"/>
          <a:ext cx="397886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Stride</a:t>
                      </a:r>
                    </a:p>
                    <a:p>
                      <a:pPr algn="ctr"/>
                      <a:r>
                        <a:rPr lang="en-US" dirty="0" smtClean="0"/>
                        <a:t>(K</a:t>
                      </a:r>
                      <a:r>
                        <a:rPr lang="en-US" baseline="0" dirty="0" smtClean="0"/>
                        <a:t> = 10000)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50079"/>
              </p:ext>
            </p:extLst>
          </p:nvPr>
        </p:nvGraphicFramePr>
        <p:xfrm>
          <a:off x="5420438" y="1574421"/>
          <a:ext cx="292516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 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 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 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Who runs?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8500025" y="2086964"/>
            <a:ext cx="0" cy="363827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97711" y="2224585"/>
            <a:ext cx="2995662" cy="36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3631" y="2588529"/>
            <a:ext cx="2995662" cy="36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93159" y="2957025"/>
            <a:ext cx="2995662" cy="36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09079" y="3320969"/>
            <a:ext cx="2995662" cy="36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97711" y="3703119"/>
            <a:ext cx="2995662" cy="36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13631" y="4067063"/>
            <a:ext cx="2995662" cy="36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3159" y="4435559"/>
            <a:ext cx="2995662" cy="36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09079" y="4806327"/>
            <a:ext cx="2995662" cy="36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13631" y="5174816"/>
            <a:ext cx="2995662" cy="427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396010" y="5239489"/>
            <a:ext cx="3986824" cy="1462813"/>
          </a:xfrm>
          <a:prstGeom prst="wedgeRectCallout">
            <a:avLst>
              <a:gd name="adj1" fmla="val 77867"/>
              <a:gd name="adj2" fmla="val -33486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P1 ran </a:t>
            </a:r>
            <a:r>
              <a:rPr lang="en-US" sz="2400" b="1" dirty="0" smtClean="0"/>
              <a:t>2 </a:t>
            </a:r>
            <a:r>
              <a:rPr lang="en-US" sz="2400" b="1" dirty="0"/>
              <a:t>of 8</a:t>
            </a:r>
            <a:r>
              <a:rPr lang="en-US" sz="2400" b="1" dirty="0" smtClean="0"/>
              <a:t> </a:t>
            </a:r>
            <a:r>
              <a:rPr lang="en-US" sz="2400" b="1" dirty="0"/>
              <a:t>slices – </a:t>
            </a:r>
            <a:r>
              <a:rPr lang="en-US" sz="2400" b="1" dirty="0" smtClean="0"/>
              <a:t>25%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P2 ran </a:t>
            </a:r>
            <a:r>
              <a:rPr lang="en-US" sz="2400" b="1" dirty="0" smtClean="0"/>
              <a:t>1 </a:t>
            </a:r>
            <a:r>
              <a:rPr lang="en-US" sz="2400" b="1" dirty="0"/>
              <a:t>of 8</a:t>
            </a:r>
            <a:r>
              <a:rPr lang="en-US" sz="2400" b="1" dirty="0" smtClean="0"/>
              <a:t> </a:t>
            </a:r>
            <a:r>
              <a:rPr lang="en-US" sz="2400" b="1" dirty="0"/>
              <a:t>slices – </a:t>
            </a:r>
            <a:r>
              <a:rPr lang="en-US" sz="2400" b="1" dirty="0" smtClean="0"/>
              <a:t>12.5%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P3 ran 5 of 8 slices – 62.5%</a:t>
            </a:r>
            <a:endParaRPr lang="en-US" sz="2400" b="1" dirty="0"/>
          </a:p>
        </p:txBody>
      </p:sp>
      <p:sp>
        <p:nvSpPr>
          <p:cNvPr id="19" name="Rectangular Callout 18"/>
          <p:cNvSpPr/>
          <p:nvPr/>
        </p:nvSpPr>
        <p:spPr>
          <a:xfrm>
            <a:off x="144477" y="3598231"/>
            <a:ext cx="4489889" cy="1462813"/>
          </a:xfrm>
          <a:prstGeom prst="wedgeRectCallout">
            <a:avLst>
              <a:gd name="adj1" fmla="val 11457"/>
              <a:gd name="adj2" fmla="val -74071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P1: 100 of 400 tickets – 25%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P2: 50 of 400 tickets – 12.5%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P3: 250 of 400 tickets – 62.5%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5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3" y="0"/>
            <a:ext cx="8229600" cy="1143000"/>
          </a:xfrm>
        </p:spPr>
        <p:txBody>
          <a:bodyPr/>
          <a:lstStyle/>
          <a:p>
            <a:r>
              <a:rPr lang="en-US" dirty="0" smtClean="0"/>
              <a:t>Basic Scheduler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153236"/>
            <a:ext cx="8795982" cy="5704764"/>
          </a:xfrm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Scheduler</a:t>
            </a:r>
            <a:r>
              <a:rPr lang="en-US" dirty="0" smtClean="0"/>
              <a:t> selects from the </a:t>
            </a:r>
            <a:r>
              <a:rPr lang="en-US" i="1" dirty="0" smtClean="0"/>
              <a:t>ready</a:t>
            </a:r>
            <a:r>
              <a:rPr lang="en-US" dirty="0" smtClean="0"/>
              <a:t> processes, and assigns them to a CPU</a:t>
            </a:r>
          </a:p>
          <a:p>
            <a:pPr lvl="1"/>
            <a:r>
              <a:rPr lang="en-US" dirty="0" smtClean="0"/>
              <a:t>System may have &gt;1 CPU</a:t>
            </a:r>
          </a:p>
          <a:p>
            <a:pPr lvl="1"/>
            <a:r>
              <a:rPr lang="en-US" dirty="0" smtClean="0"/>
              <a:t>Various different approaches for selecting processes</a:t>
            </a:r>
          </a:p>
          <a:p>
            <a:r>
              <a:rPr lang="en-US" dirty="0"/>
              <a:t>S</a:t>
            </a:r>
            <a:r>
              <a:rPr lang="en-US" dirty="0" smtClean="0"/>
              <a:t>cheduling decisions are made when a 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Switches from </a:t>
            </a:r>
            <a:r>
              <a:rPr lang="en-US" i="1" dirty="0" smtClean="0"/>
              <a:t>running</a:t>
            </a:r>
            <a:r>
              <a:rPr lang="en-US" dirty="0" smtClean="0"/>
              <a:t> to </a:t>
            </a:r>
            <a:r>
              <a:rPr lang="en-US" i="1" dirty="0" smtClean="0"/>
              <a:t>waiting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Terminates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Switches from </a:t>
            </a:r>
            <a:r>
              <a:rPr lang="en-US" i="1" dirty="0" smtClean="0"/>
              <a:t>running</a:t>
            </a:r>
            <a:r>
              <a:rPr lang="en-US" dirty="0" smtClean="0"/>
              <a:t> to </a:t>
            </a:r>
            <a:r>
              <a:rPr lang="en-US" i="1" dirty="0" smtClean="0"/>
              <a:t>ready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Switches from </a:t>
            </a:r>
            <a:r>
              <a:rPr lang="en-US" i="1" dirty="0" smtClean="0"/>
              <a:t>waiting</a:t>
            </a:r>
            <a:r>
              <a:rPr lang="en-US" dirty="0" smtClean="0"/>
              <a:t> to </a:t>
            </a:r>
            <a:r>
              <a:rPr lang="en-US" i="1" dirty="0" smtClean="0"/>
              <a:t>ready</a:t>
            </a:r>
          </a:p>
          <a:p>
            <a:r>
              <a:rPr lang="en-US" dirty="0" smtClean="0"/>
              <a:t>Scheduler may have access to additional information</a:t>
            </a:r>
          </a:p>
          <a:p>
            <a:pPr lvl="1"/>
            <a:r>
              <a:rPr lang="en-US" dirty="0" smtClean="0"/>
              <a:t>Process deadlines, data in shared memory,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5714998" y="3811492"/>
            <a:ext cx="391886" cy="707571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6625" y="3934444"/>
            <a:ext cx="212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 preemption</a:t>
            </a:r>
            <a:endParaRPr lang="en-US" sz="2400" b="1" dirty="0"/>
          </a:p>
        </p:txBody>
      </p:sp>
      <p:sp>
        <p:nvSpPr>
          <p:cNvPr id="8" name="Right Brace 7"/>
          <p:cNvSpPr/>
          <p:nvPr/>
        </p:nvSpPr>
        <p:spPr>
          <a:xfrm>
            <a:off x="5519055" y="4741814"/>
            <a:ext cx="391886" cy="707571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30682" y="4864766"/>
            <a:ext cx="1691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Preemption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169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Lingering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600200"/>
            <a:ext cx="8836925" cy="4855191"/>
          </a:xfrm>
        </p:spPr>
        <p:txBody>
          <a:bodyPr/>
          <a:lstStyle/>
          <a:p>
            <a:r>
              <a:rPr lang="en-US" dirty="0" smtClean="0"/>
              <a:t>Why choose lottery over stride scheduling?</a:t>
            </a:r>
          </a:p>
          <a:p>
            <a:pPr lvl="1"/>
            <a:r>
              <a:rPr lang="en-US" dirty="0" smtClean="0"/>
              <a:t>Stride schedulers need to store a lot more state</a:t>
            </a:r>
          </a:p>
          <a:p>
            <a:pPr lvl="1"/>
            <a:r>
              <a:rPr lang="en-US" dirty="0" smtClean="0"/>
              <a:t>How does a stride scheduler deal with new processes?</a:t>
            </a:r>
          </a:p>
          <a:p>
            <a:pPr lvl="2"/>
            <a:r>
              <a:rPr lang="en-US" dirty="0" smtClean="0"/>
              <a:t>Pass = 0, will dominate CPU until it catches up</a:t>
            </a:r>
          </a:p>
          <a:p>
            <a:r>
              <a:rPr lang="en-US" dirty="0" smtClean="0"/>
              <a:t>Both schedulers require tickets assignment</a:t>
            </a:r>
          </a:p>
          <a:p>
            <a:pPr lvl="1"/>
            <a:r>
              <a:rPr lang="en-US" dirty="0" smtClean="0"/>
              <a:t>How do you know how many tickets to assign to each process?</a:t>
            </a:r>
          </a:p>
          <a:p>
            <a:pPr lvl="1"/>
            <a:r>
              <a:rPr lang="en-US" dirty="0" smtClean="0"/>
              <a:t>This is an open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191"/>
            <a:ext cx="8229600" cy="531580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dispatcher</a:t>
            </a:r>
            <a:r>
              <a:rPr lang="en-US" dirty="0" smtClean="0"/>
              <a:t> gives control of the CPU to the process selected by the scheduler</a:t>
            </a:r>
          </a:p>
          <a:p>
            <a:pPr lvl="1"/>
            <a:r>
              <a:rPr lang="en-US" dirty="0" smtClean="0"/>
              <a:t>Switches context</a:t>
            </a:r>
          </a:p>
          <a:p>
            <a:pPr lvl="1"/>
            <a:r>
              <a:rPr lang="en-US" dirty="0" smtClean="0"/>
              <a:t>Switching to/from kernel mode/user mode</a:t>
            </a:r>
          </a:p>
          <a:p>
            <a:pPr lvl="1"/>
            <a:r>
              <a:rPr lang="en-US" dirty="0" smtClean="0"/>
              <a:t>Saving the old EIP, loading the new EIP</a:t>
            </a:r>
          </a:p>
          <a:p>
            <a:r>
              <a:rPr lang="en-US" dirty="0" smtClean="0"/>
              <a:t>Warning: dispatching incurs a cost</a:t>
            </a:r>
          </a:p>
          <a:p>
            <a:pPr lvl="1"/>
            <a:r>
              <a:rPr lang="en-US" dirty="0" smtClean="0"/>
              <a:t>Context switching and mode switch are expensive</a:t>
            </a:r>
          </a:p>
          <a:p>
            <a:pPr lvl="1"/>
            <a:r>
              <a:rPr lang="en-US" dirty="0" smtClean="0"/>
              <a:t>Adds </a:t>
            </a:r>
            <a:r>
              <a:rPr lang="en-US" dirty="0" smtClean="0">
                <a:solidFill>
                  <a:schemeClr val="accent2"/>
                </a:solidFill>
              </a:rPr>
              <a:t>latency</a:t>
            </a:r>
            <a:r>
              <a:rPr lang="en-US" dirty="0" smtClean="0"/>
              <a:t> to processing times</a:t>
            </a:r>
          </a:p>
          <a:p>
            <a:r>
              <a:rPr lang="en-US" dirty="0" smtClean="0"/>
              <a:t>It is advantageous to minimize process switching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Processes &amp;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that processes and threads are equivalent for scheduling purposes</a:t>
            </a:r>
          </a:p>
          <a:p>
            <a:pPr lvl="1"/>
            <a:r>
              <a:rPr lang="en-US" dirty="0" smtClean="0"/>
              <a:t>Kernel supports threads</a:t>
            </a:r>
          </a:p>
          <a:p>
            <a:pPr lvl="2"/>
            <a:r>
              <a:rPr lang="en-US" dirty="0" smtClean="0"/>
              <a:t>System-contention scope (SCS)</a:t>
            </a:r>
          </a:p>
          <a:p>
            <a:pPr lvl="1"/>
            <a:r>
              <a:rPr lang="en-US" dirty="0" smtClean="0"/>
              <a:t>Each process has &gt;=1 thread</a:t>
            </a:r>
          </a:p>
          <a:p>
            <a:r>
              <a:rPr lang="en-US" dirty="0" smtClean="0"/>
              <a:t>If kernel does not support threads</a:t>
            </a:r>
          </a:p>
          <a:p>
            <a:pPr lvl="1"/>
            <a:r>
              <a:rPr lang="en-US" dirty="0" smtClean="0"/>
              <a:t>Each process handles it’s own thread scheduling</a:t>
            </a:r>
          </a:p>
          <a:p>
            <a:pPr lvl="1"/>
            <a:r>
              <a:rPr lang="en-US" dirty="0" smtClean="0"/>
              <a:t>Process contention scope (PCS)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4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777"/>
            <a:ext cx="8229600" cy="822225"/>
          </a:xfrm>
        </p:spPr>
        <p:txBody>
          <a:bodyPr/>
          <a:lstStyle/>
          <a:p>
            <a:r>
              <a:rPr lang="en-US" dirty="0" smtClean="0"/>
              <a:t>Basic Process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" y="815448"/>
            <a:ext cx="4264417" cy="57218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Processes alternate between doing work and waiting</a:t>
            </a:r>
          </a:p>
          <a:p>
            <a:pPr lvl="1"/>
            <a:r>
              <a:rPr lang="en-US" dirty="0" smtClean="0"/>
              <a:t>Work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CPU Burst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Process behavior varies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I/O bound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CPU bound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Expected CPU burst distribution is important for scheduler design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 you expect more CPU or I/O bound processes?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15765" y="1276065"/>
            <a:ext cx="154219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 1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447128" y="1269241"/>
            <a:ext cx="1542197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 2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697902" y="1869743"/>
            <a:ext cx="1160060" cy="7574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97902" y="3366442"/>
            <a:ext cx="1160060" cy="7312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97902" y="4830162"/>
            <a:ext cx="1160060" cy="734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Code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29265" y="1872017"/>
            <a:ext cx="1160060" cy="3061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Code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9265" y="6127845"/>
            <a:ext cx="1160060" cy="6118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Code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97902" y="2700872"/>
            <a:ext cx="1160060" cy="5936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on I/O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9265" y="5461372"/>
            <a:ext cx="1160060" cy="5936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9265" y="5024652"/>
            <a:ext cx="1160060" cy="3480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sleep(1)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497479" y="6229060"/>
            <a:ext cx="0" cy="52430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97479" y="1869743"/>
            <a:ext cx="0" cy="757451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372696" y="4102284"/>
            <a:ext cx="249566" cy="657367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  <a:gd name="connsiteX0" fmla="*/ 136101 w 338506"/>
              <a:gd name="connsiteY0" fmla="*/ 0 h 1299277"/>
              <a:gd name="connsiteX1" fmla="*/ 338420 w 338506"/>
              <a:gd name="connsiteY1" fmla="*/ 137147 h 1299277"/>
              <a:gd name="connsiteX2" fmla="*/ 5781 w 338506"/>
              <a:gd name="connsiteY2" fmla="*/ 371065 h 1299277"/>
              <a:gd name="connsiteX3" fmla="*/ 323522 w 338506"/>
              <a:gd name="connsiteY3" fmla="*/ 598435 h 1299277"/>
              <a:gd name="connsiteX4" fmla="*/ 4554 w 338506"/>
              <a:gd name="connsiteY4" fmla="*/ 832058 h 1299277"/>
              <a:gd name="connsiteX5" fmla="*/ 337176 w 338506"/>
              <a:gd name="connsiteY5" fmla="*/ 1074665 h 1299277"/>
              <a:gd name="connsiteX6" fmla="*/ 14 w 338506"/>
              <a:gd name="connsiteY6" fmla="*/ 1299277 h 1299277"/>
              <a:gd name="connsiteX0" fmla="*/ 131560 w 333965"/>
              <a:gd name="connsiteY0" fmla="*/ 0 h 1074665"/>
              <a:gd name="connsiteX1" fmla="*/ 333879 w 333965"/>
              <a:gd name="connsiteY1" fmla="*/ 137147 h 1074665"/>
              <a:gd name="connsiteX2" fmla="*/ 1240 w 333965"/>
              <a:gd name="connsiteY2" fmla="*/ 371065 h 1074665"/>
              <a:gd name="connsiteX3" fmla="*/ 318981 w 333965"/>
              <a:gd name="connsiteY3" fmla="*/ 598435 h 1074665"/>
              <a:gd name="connsiteX4" fmla="*/ 13 w 333965"/>
              <a:gd name="connsiteY4" fmla="*/ 832058 h 1074665"/>
              <a:gd name="connsiteX5" fmla="*/ 332635 w 333965"/>
              <a:gd name="connsiteY5" fmla="*/ 1074665 h 1074665"/>
              <a:gd name="connsiteX0" fmla="*/ 133240 w 335645"/>
              <a:gd name="connsiteY0" fmla="*/ 0 h 1052807"/>
              <a:gd name="connsiteX1" fmla="*/ 335559 w 335645"/>
              <a:gd name="connsiteY1" fmla="*/ 137147 h 1052807"/>
              <a:gd name="connsiteX2" fmla="*/ 2920 w 335645"/>
              <a:gd name="connsiteY2" fmla="*/ 371065 h 1052807"/>
              <a:gd name="connsiteX3" fmla="*/ 320661 w 335645"/>
              <a:gd name="connsiteY3" fmla="*/ 598435 h 1052807"/>
              <a:gd name="connsiteX4" fmla="*/ 1693 w 335645"/>
              <a:gd name="connsiteY4" fmla="*/ 832058 h 1052807"/>
              <a:gd name="connsiteX5" fmla="*/ 186127 w 335645"/>
              <a:gd name="connsiteY5" fmla="*/ 1052807 h 1052807"/>
              <a:gd name="connsiteX0" fmla="*/ 179549 w 338725"/>
              <a:gd name="connsiteY0" fmla="*/ 0 h 1052807"/>
              <a:gd name="connsiteX1" fmla="*/ 335559 w 338725"/>
              <a:gd name="connsiteY1" fmla="*/ 137147 h 1052807"/>
              <a:gd name="connsiteX2" fmla="*/ 2920 w 338725"/>
              <a:gd name="connsiteY2" fmla="*/ 371065 h 1052807"/>
              <a:gd name="connsiteX3" fmla="*/ 320661 w 338725"/>
              <a:gd name="connsiteY3" fmla="*/ 598435 h 1052807"/>
              <a:gd name="connsiteX4" fmla="*/ 1693 w 338725"/>
              <a:gd name="connsiteY4" fmla="*/ 832058 h 1052807"/>
              <a:gd name="connsiteX5" fmla="*/ 186127 w 338725"/>
              <a:gd name="connsiteY5" fmla="*/ 1052807 h 105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25" h="1052807">
                <a:moveTo>
                  <a:pt x="179549" y="0"/>
                </a:moveTo>
                <a:cubicBezTo>
                  <a:pt x="179435" y="8574"/>
                  <a:pt x="364997" y="75303"/>
                  <a:pt x="335559" y="137147"/>
                </a:cubicBezTo>
                <a:cubicBezTo>
                  <a:pt x="306121" y="198991"/>
                  <a:pt x="5403" y="274026"/>
                  <a:pt x="2920" y="371065"/>
                </a:cubicBezTo>
                <a:cubicBezTo>
                  <a:pt x="437" y="468104"/>
                  <a:pt x="320865" y="498085"/>
                  <a:pt x="320661" y="598435"/>
                </a:cubicBezTo>
                <a:cubicBezTo>
                  <a:pt x="320457" y="698785"/>
                  <a:pt x="24115" y="756330"/>
                  <a:pt x="1693" y="832058"/>
                </a:cubicBezTo>
                <a:cubicBezTo>
                  <a:pt x="-20729" y="907786"/>
                  <a:pt x="186884" y="954779"/>
                  <a:pt x="186127" y="1052807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5372696" y="2627194"/>
            <a:ext cx="249566" cy="657367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  <a:gd name="connsiteX0" fmla="*/ 136101 w 338506"/>
              <a:gd name="connsiteY0" fmla="*/ 0 h 1299277"/>
              <a:gd name="connsiteX1" fmla="*/ 338420 w 338506"/>
              <a:gd name="connsiteY1" fmla="*/ 137147 h 1299277"/>
              <a:gd name="connsiteX2" fmla="*/ 5781 w 338506"/>
              <a:gd name="connsiteY2" fmla="*/ 371065 h 1299277"/>
              <a:gd name="connsiteX3" fmla="*/ 323522 w 338506"/>
              <a:gd name="connsiteY3" fmla="*/ 598435 h 1299277"/>
              <a:gd name="connsiteX4" fmla="*/ 4554 w 338506"/>
              <a:gd name="connsiteY4" fmla="*/ 832058 h 1299277"/>
              <a:gd name="connsiteX5" fmla="*/ 337176 w 338506"/>
              <a:gd name="connsiteY5" fmla="*/ 1074665 h 1299277"/>
              <a:gd name="connsiteX6" fmla="*/ 14 w 338506"/>
              <a:gd name="connsiteY6" fmla="*/ 1299277 h 1299277"/>
              <a:gd name="connsiteX0" fmla="*/ 131560 w 333965"/>
              <a:gd name="connsiteY0" fmla="*/ 0 h 1074665"/>
              <a:gd name="connsiteX1" fmla="*/ 333879 w 333965"/>
              <a:gd name="connsiteY1" fmla="*/ 137147 h 1074665"/>
              <a:gd name="connsiteX2" fmla="*/ 1240 w 333965"/>
              <a:gd name="connsiteY2" fmla="*/ 371065 h 1074665"/>
              <a:gd name="connsiteX3" fmla="*/ 318981 w 333965"/>
              <a:gd name="connsiteY3" fmla="*/ 598435 h 1074665"/>
              <a:gd name="connsiteX4" fmla="*/ 13 w 333965"/>
              <a:gd name="connsiteY4" fmla="*/ 832058 h 1074665"/>
              <a:gd name="connsiteX5" fmla="*/ 332635 w 333965"/>
              <a:gd name="connsiteY5" fmla="*/ 1074665 h 1074665"/>
              <a:gd name="connsiteX0" fmla="*/ 133240 w 335645"/>
              <a:gd name="connsiteY0" fmla="*/ 0 h 1052807"/>
              <a:gd name="connsiteX1" fmla="*/ 335559 w 335645"/>
              <a:gd name="connsiteY1" fmla="*/ 137147 h 1052807"/>
              <a:gd name="connsiteX2" fmla="*/ 2920 w 335645"/>
              <a:gd name="connsiteY2" fmla="*/ 371065 h 1052807"/>
              <a:gd name="connsiteX3" fmla="*/ 320661 w 335645"/>
              <a:gd name="connsiteY3" fmla="*/ 598435 h 1052807"/>
              <a:gd name="connsiteX4" fmla="*/ 1693 w 335645"/>
              <a:gd name="connsiteY4" fmla="*/ 832058 h 1052807"/>
              <a:gd name="connsiteX5" fmla="*/ 186127 w 335645"/>
              <a:gd name="connsiteY5" fmla="*/ 1052807 h 1052807"/>
              <a:gd name="connsiteX0" fmla="*/ 179549 w 338725"/>
              <a:gd name="connsiteY0" fmla="*/ 0 h 1052807"/>
              <a:gd name="connsiteX1" fmla="*/ 335559 w 338725"/>
              <a:gd name="connsiteY1" fmla="*/ 137147 h 1052807"/>
              <a:gd name="connsiteX2" fmla="*/ 2920 w 338725"/>
              <a:gd name="connsiteY2" fmla="*/ 371065 h 1052807"/>
              <a:gd name="connsiteX3" fmla="*/ 320661 w 338725"/>
              <a:gd name="connsiteY3" fmla="*/ 598435 h 1052807"/>
              <a:gd name="connsiteX4" fmla="*/ 1693 w 338725"/>
              <a:gd name="connsiteY4" fmla="*/ 832058 h 1052807"/>
              <a:gd name="connsiteX5" fmla="*/ 186127 w 338725"/>
              <a:gd name="connsiteY5" fmla="*/ 1052807 h 105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25" h="1052807">
                <a:moveTo>
                  <a:pt x="179549" y="0"/>
                </a:moveTo>
                <a:cubicBezTo>
                  <a:pt x="179435" y="8574"/>
                  <a:pt x="364997" y="75303"/>
                  <a:pt x="335559" y="137147"/>
                </a:cubicBezTo>
                <a:cubicBezTo>
                  <a:pt x="306121" y="198991"/>
                  <a:pt x="5403" y="274026"/>
                  <a:pt x="2920" y="371065"/>
                </a:cubicBezTo>
                <a:cubicBezTo>
                  <a:pt x="437" y="468104"/>
                  <a:pt x="320865" y="498085"/>
                  <a:pt x="320661" y="598435"/>
                </a:cubicBezTo>
                <a:cubicBezTo>
                  <a:pt x="320457" y="698785"/>
                  <a:pt x="24115" y="756330"/>
                  <a:pt x="1693" y="832058"/>
                </a:cubicBezTo>
                <a:cubicBezTo>
                  <a:pt x="-20729" y="907786"/>
                  <a:pt x="186884" y="954779"/>
                  <a:pt x="186127" y="1052807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497479" y="3249905"/>
            <a:ext cx="0" cy="847827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30852" y="1869743"/>
            <a:ext cx="0" cy="3063923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630852" y="6055050"/>
            <a:ext cx="0" cy="71935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 flipH="1">
            <a:off x="4987731" y="1872017"/>
            <a:ext cx="389450" cy="755177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/>
          <p:cNvSpPr/>
          <p:nvPr/>
        </p:nvSpPr>
        <p:spPr>
          <a:xfrm flipH="1">
            <a:off x="7107824" y="1872017"/>
            <a:ext cx="389450" cy="3061649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flipH="1">
            <a:off x="5011372" y="2731334"/>
            <a:ext cx="389450" cy="575479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 flipH="1">
            <a:off x="7107824" y="5008723"/>
            <a:ext cx="389450" cy="1046327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900162" y="1818808"/>
            <a:ext cx="1087569" cy="85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CPU Burst</a:t>
            </a:r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101114" y="2788240"/>
            <a:ext cx="886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Wait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5697902" y="4165973"/>
            <a:ext cx="1160060" cy="5936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on I/O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97902" y="5635382"/>
            <a:ext cx="1160060" cy="5936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on I/O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697902" y="6298442"/>
            <a:ext cx="1160060" cy="4193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5372696" y="5635382"/>
            <a:ext cx="249566" cy="657367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  <a:gd name="connsiteX0" fmla="*/ 136101 w 338506"/>
              <a:gd name="connsiteY0" fmla="*/ 0 h 1299277"/>
              <a:gd name="connsiteX1" fmla="*/ 338420 w 338506"/>
              <a:gd name="connsiteY1" fmla="*/ 137147 h 1299277"/>
              <a:gd name="connsiteX2" fmla="*/ 5781 w 338506"/>
              <a:gd name="connsiteY2" fmla="*/ 371065 h 1299277"/>
              <a:gd name="connsiteX3" fmla="*/ 323522 w 338506"/>
              <a:gd name="connsiteY3" fmla="*/ 598435 h 1299277"/>
              <a:gd name="connsiteX4" fmla="*/ 4554 w 338506"/>
              <a:gd name="connsiteY4" fmla="*/ 832058 h 1299277"/>
              <a:gd name="connsiteX5" fmla="*/ 337176 w 338506"/>
              <a:gd name="connsiteY5" fmla="*/ 1074665 h 1299277"/>
              <a:gd name="connsiteX6" fmla="*/ 14 w 338506"/>
              <a:gd name="connsiteY6" fmla="*/ 1299277 h 1299277"/>
              <a:gd name="connsiteX0" fmla="*/ 131560 w 333965"/>
              <a:gd name="connsiteY0" fmla="*/ 0 h 1074665"/>
              <a:gd name="connsiteX1" fmla="*/ 333879 w 333965"/>
              <a:gd name="connsiteY1" fmla="*/ 137147 h 1074665"/>
              <a:gd name="connsiteX2" fmla="*/ 1240 w 333965"/>
              <a:gd name="connsiteY2" fmla="*/ 371065 h 1074665"/>
              <a:gd name="connsiteX3" fmla="*/ 318981 w 333965"/>
              <a:gd name="connsiteY3" fmla="*/ 598435 h 1074665"/>
              <a:gd name="connsiteX4" fmla="*/ 13 w 333965"/>
              <a:gd name="connsiteY4" fmla="*/ 832058 h 1074665"/>
              <a:gd name="connsiteX5" fmla="*/ 332635 w 333965"/>
              <a:gd name="connsiteY5" fmla="*/ 1074665 h 1074665"/>
              <a:gd name="connsiteX0" fmla="*/ 133240 w 335645"/>
              <a:gd name="connsiteY0" fmla="*/ 0 h 1052807"/>
              <a:gd name="connsiteX1" fmla="*/ 335559 w 335645"/>
              <a:gd name="connsiteY1" fmla="*/ 137147 h 1052807"/>
              <a:gd name="connsiteX2" fmla="*/ 2920 w 335645"/>
              <a:gd name="connsiteY2" fmla="*/ 371065 h 1052807"/>
              <a:gd name="connsiteX3" fmla="*/ 320661 w 335645"/>
              <a:gd name="connsiteY3" fmla="*/ 598435 h 1052807"/>
              <a:gd name="connsiteX4" fmla="*/ 1693 w 335645"/>
              <a:gd name="connsiteY4" fmla="*/ 832058 h 1052807"/>
              <a:gd name="connsiteX5" fmla="*/ 186127 w 335645"/>
              <a:gd name="connsiteY5" fmla="*/ 1052807 h 1052807"/>
              <a:gd name="connsiteX0" fmla="*/ 179549 w 338725"/>
              <a:gd name="connsiteY0" fmla="*/ 0 h 1052807"/>
              <a:gd name="connsiteX1" fmla="*/ 335559 w 338725"/>
              <a:gd name="connsiteY1" fmla="*/ 137147 h 1052807"/>
              <a:gd name="connsiteX2" fmla="*/ 2920 w 338725"/>
              <a:gd name="connsiteY2" fmla="*/ 371065 h 1052807"/>
              <a:gd name="connsiteX3" fmla="*/ 320661 w 338725"/>
              <a:gd name="connsiteY3" fmla="*/ 598435 h 1052807"/>
              <a:gd name="connsiteX4" fmla="*/ 1693 w 338725"/>
              <a:gd name="connsiteY4" fmla="*/ 832058 h 1052807"/>
              <a:gd name="connsiteX5" fmla="*/ 186127 w 338725"/>
              <a:gd name="connsiteY5" fmla="*/ 1052807 h 105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25" h="1052807">
                <a:moveTo>
                  <a:pt x="179549" y="0"/>
                </a:moveTo>
                <a:cubicBezTo>
                  <a:pt x="179435" y="8574"/>
                  <a:pt x="364997" y="75303"/>
                  <a:pt x="335559" y="137147"/>
                </a:cubicBezTo>
                <a:cubicBezTo>
                  <a:pt x="306121" y="198991"/>
                  <a:pt x="5403" y="274026"/>
                  <a:pt x="2920" y="371065"/>
                </a:cubicBezTo>
                <a:cubicBezTo>
                  <a:pt x="437" y="468104"/>
                  <a:pt x="320865" y="498085"/>
                  <a:pt x="320661" y="598435"/>
                </a:cubicBezTo>
                <a:cubicBezTo>
                  <a:pt x="320457" y="698785"/>
                  <a:pt x="24115" y="756330"/>
                  <a:pt x="1693" y="832058"/>
                </a:cubicBezTo>
                <a:cubicBezTo>
                  <a:pt x="-20729" y="907786"/>
                  <a:pt x="186884" y="954779"/>
                  <a:pt x="186127" y="1052807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497479" y="4783003"/>
            <a:ext cx="0" cy="847827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7506150" y="4956449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72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14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Optimization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9600"/>
            <a:ext cx="9089409" cy="509402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Max CPU utilization</a:t>
            </a:r>
            <a:r>
              <a:rPr lang="en-US" dirty="0" smtClean="0"/>
              <a:t> – keep the CPU as busy as possible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Max throughput </a:t>
            </a:r>
            <a:r>
              <a:rPr lang="en-US" dirty="0" smtClean="0"/>
              <a:t>– # of processes that finish over time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Min turnaround time </a:t>
            </a:r>
            <a:r>
              <a:rPr lang="en-US" dirty="0" smtClean="0"/>
              <a:t>– amount of time to finish a process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Min waiting time </a:t>
            </a:r>
            <a:r>
              <a:rPr lang="en-US" dirty="0" smtClean="0"/>
              <a:t>– amount of time a </a:t>
            </a:r>
            <a:r>
              <a:rPr lang="en-US" i="1" dirty="0" smtClean="0"/>
              <a:t>ready</a:t>
            </a:r>
            <a:r>
              <a:rPr lang="en-US" dirty="0" smtClean="0"/>
              <a:t> process has been waiting to execute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Min response time </a:t>
            </a:r>
            <a:r>
              <a:rPr lang="en-US" dirty="0" smtClean="0"/>
              <a:t>– amount time between submitting a request and receiving a response</a:t>
            </a:r>
          </a:p>
          <a:p>
            <a:pPr lvl="1"/>
            <a:r>
              <a:rPr lang="en-US" dirty="0" smtClean="0"/>
              <a:t>E.g. time between clicking a button and seeing a response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Fairness</a:t>
            </a:r>
            <a:r>
              <a:rPr lang="en-US" dirty="0" smtClean="0"/>
              <a:t> – all processes receive min/max fair CPU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370" y="2613549"/>
            <a:ext cx="8488906" cy="25521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No scheduler can meet all these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Which criteria are most important depend on types of processes and expectations of the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E.g. response time is key on the desktop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Throughput is more important for </a:t>
            </a:r>
            <a:r>
              <a:rPr lang="en-US" sz="2400" dirty="0" err="1" smtClean="0"/>
              <a:t>MapReduce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820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72855</TotalTime>
  <Words>3201</Words>
  <Application>Microsoft Office PowerPoint</Application>
  <PresentationFormat>화면 슬라이드 쇼(4:3)</PresentationFormat>
  <Paragraphs>932</Paragraphs>
  <Slides>50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Arial</vt:lpstr>
      <vt:lpstr>Calibri</vt:lpstr>
      <vt:lpstr>Wingdings</vt:lpstr>
      <vt:lpstr>Office Theme</vt:lpstr>
      <vt:lpstr>Operating Systems</vt:lpstr>
      <vt:lpstr>Basics</vt:lpstr>
      <vt:lpstr>Setting the Stage</vt:lpstr>
      <vt:lpstr>Factors Influencing Scheduling</vt:lpstr>
      <vt:lpstr>Basic Scheduler Architecture</vt:lpstr>
      <vt:lpstr>Dispatch Latency</vt:lpstr>
      <vt:lpstr>A Note on Processes &amp; Threads</vt:lpstr>
      <vt:lpstr>Basic Process Behavior</vt:lpstr>
      <vt:lpstr>Scheduling Optimization Criteria</vt:lpstr>
      <vt:lpstr>Classic schedulers</vt:lpstr>
      <vt:lpstr>First Come, First Serve (FCFS)</vt:lpstr>
      <vt:lpstr>The Convoy Effect</vt:lpstr>
      <vt:lpstr>Shortest Job First (SJF)</vt:lpstr>
      <vt:lpstr>What About Arrival Time?</vt:lpstr>
      <vt:lpstr>Shortest Time-To-Completion First (STCF)</vt:lpstr>
      <vt:lpstr>Interactive Systems</vt:lpstr>
      <vt:lpstr>Response vs. Turnaround</vt:lpstr>
      <vt:lpstr>Round Robin (RR)</vt:lpstr>
      <vt:lpstr>RR vs. STCF</vt:lpstr>
      <vt:lpstr>Tradeoffs</vt:lpstr>
      <vt:lpstr>Selecting the Time Slice</vt:lpstr>
      <vt:lpstr>Operating Systems</vt:lpstr>
      <vt:lpstr>Priority schedulers</vt:lpstr>
      <vt:lpstr>Priority Scheduling</vt:lpstr>
      <vt:lpstr>Simple Priority Scheduler</vt:lpstr>
      <vt:lpstr>Earliest Deadline First (EDF)</vt:lpstr>
      <vt:lpstr>Multilevel Queue (MLQ)</vt:lpstr>
      <vt:lpstr>MLQ Example</vt:lpstr>
      <vt:lpstr>Problems with MLQ</vt:lpstr>
      <vt:lpstr>Multilevel Feedback Queue (MLFQ)</vt:lpstr>
      <vt:lpstr>First 4 Rules of MLFQ</vt:lpstr>
      <vt:lpstr>MLFQ Examples</vt:lpstr>
      <vt:lpstr>Problems With MLFQ So Far…</vt:lpstr>
      <vt:lpstr>MLFQ Rule 5: Priority Boost</vt:lpstr>
      <vt:lpstr>Priority Boost Example</vt:lpstr>
      <vt:lpstr>Revised Rule 4: Cheat Prevention</vt:lpstr>
      <vt:lpstr>Preventing Cheating</vt:lpstr>
      <vt:lpstr>MLFQ Rule Review</vt:lpstr>
      <vt:lpstr>Parameterizing MLFQ</vt:lpstr>
      <vt:lpstr>MLFQ In Practice</vt:lpstr>
      <vt:lpstr>Giving Advice</vt:lpstr>
      <vt:lpstr>Operating Systems</vt:lpstr>
      <vt:lpstr>Fair share scheduling</vt:lpstr>
      <vt:lpstr>New goal: fairness</vt:lpstr>
      <vt:lpstr>Lottery Scheduling</vt:lpstr>
      <vt:lpstr>Implementation Advantages</vt:lpstr>
      <vt:lpstr>Is Lottery Scheduling Fair?</vt:lpstr>
      <vt:lpstr>Stride Scheduling</vt:lpstr>
      <vt:lpstr>Stride Scheduling Example</vt:lpstr>
      <vt:lpstr>Lingering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Park Moonju</cp:lastModifiedBy>
  <cp:revision>1179</cp:revision>
  <cp:lastPrinted>2012-08-22T04:00:45Z</cp:lastPrinted>
  <dcterms:created xsi:type="dcterms:W3CDTF">2012-01-03T02:22:46Z</dcterms:created>
  <dcterms:modified xsi:type="dcterms:W3CDTF">2020-04-07T04:17:11Z</dcterms:modified>
</cp:coreProperties>
</file>