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7"/>
  </p:notesMasterIdLst>
  <p:handoutMasterIdLst>
    <p:handoutMasterId r:id="rId38"/>
  </p:handoutMasterIdLst>
  <p:sldIdLst>
    <p:sldId id="256" r:id="rId2"/>
    <p:sldId id="578" r:id="rId3"/>
    <p:sldId id="565" r:id="rId4"/>
    <p:sldId id="566" r:id="rId5"/>
    <p:sldId id="571" r:id="rId6"/>
    <p:sldId id="567" r:id="rId7"/>
    <p:sldId id="568" r:id="rId8"/>
    <p:sldId id="569" r:id="rId9"/>
    <p:sldId id="597" r:id="rId10"/>
    <p:sldId id="598" r:id="rId11"/>
    <p:sldId id="575" r:id="rId12"/>
    <p:sldId id="500" r:id="rId13"/>
    <p:sldId id="501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81" r:id="rId22"/>
    <p:sldId id="520" r:id="rId23"/>
    <p:sldId id="521" r:id="rId24"/>
    <p:sldId id="522" r:id="rId25"/>
    <p:sldId id="523" r:id="rId26"/>
    <p:sldId id="525" r:id="rId27"/>
    <p:sldId id="582" r:id="rId28"/>
    <p:sldId id="546" r:id="rId29"/>
    <p:sldId id="547" r:id="rId30"/>
    <p:sldId id="530" r:id="rId31"/>
    <p:sldId id="531" r:id="rId32"/>
    <p:sldId id="532" r:id="rId33"/>
    <p:sldId id="533" r:id="rId34"/>
    <p:sldId id="535" r:id="rId35"/>
    <p:sldId id="583" r:id="rId3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90232" autoAdjust="0"/>
  </p:normalViewPr>
  <p:slideViewPr>
    <p:cSldViewPr snapToGrid="0">
      <p:cViewPr varScale="1">
        <p:scale>
          <a:sx n="96" d="100"/>
          <a:sy n="96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8/22/2012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Christo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make an OS 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 Simple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0" y="762001"/>
            <a:ext cx="6950073" cy="74612"/>
          </a:xfrm>
          <a:custGeom>
            <a:avLst/>
            <a:gdLst>
              <a:gd name="connsiteX0" fmla="*/ 0 w 6950073"/>
              <a:gd name="connsiteY0" fmla="*/ 0 h 74612"/>
              <a:gd name="connsiteX1" fmla="*/ 6950073 w 6950073"/>
              <a:gd name="connsiteY1" fmla="*/ 0 h 74612"/>
              <a:gd name="connsiteX2" fmla="*/ 6950073 w 6950073"/>
              <a:gd name="connsiteY2" fmla="*/ 74612 h 74612"/>
              <a:gd name="connsiteX3" fmla="*/ 0 w 6950073"/>
              <a:gd name="connsiteY3" fmla="*/ 74612 h 74612"/>
              <a:gd name="connsiteX4" fmla="*/ 0 w 6950073"/>
              <a:gd name="connsiteY4" fmla="*/ 0 h 74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50073" h="74612">
                <a:moveTo>
                  <a:pt x="0" y="0"/>
                </a:moveTo>
                <a:lnTo>
                  <a:pt x="6950073" y="0"/>
                </a:lnTo>
                <a:lnTo>
                  <a:pt x="6950073" y="74612"/>
                </a:lnTo>
                <a:lnTo>
                  <a:pt x="0" y="74612"/>
                </a:lnTo>
                <a:lnTo>
                  <a:pt x="0" y="0"/>
                </a:lnTo>
              </a:path>
            </a:pathLst>
          </a:custGeom>
          <a:solidFill>
            <a:srgbClr val="B2B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762001"/>
            <a:ext cx="6950073" cy="74612"/>
          </a:xfrm>
          <a:custGeom>
            <a:avLst/>
            <a:gdLst>
              <a:gd name="connsiteX0" fmla="*/ 0 w 6950073"/>
              <a:gd name="connsiteY0" fmla="*/ 0 h 74612"/>
              <a:gd name="connsiteX1" fmla="*/ 6950073 w 6950073"/>
              <a:gd name="connsiteY1" fmla="*/ 0 h 74612"/>
              <a:gd name="connsiteX2" fmla="*/ 6950073 w 6950073"/>
              <a:gd name="connsiteY2" fmla="*/ 74612 h 74612"/>
              <a:gd name="connsiteX3" fmla="*/ 0 w 6950073"/>
              <a:gd name="connsiteY3" fmla="*/ 74612 h 74612"/>
              <a:gd name="connsiteX4" fmla="*/ 0 w 6950073"/>
              <a:gd name="connsiteY4" fmla="*/ 0 h 74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50073" h="74612">
                <a:moveTo>
                  <a:pt x="0" y="0"/>
                </a:moveTo>
                <a:lnTo>
                  <a:pt x="6950073" y="0"/>
                </a:lnTo>
                <a:lnTo>
                  <a:pt x="6950073" y="74612"/>
                </a:lnTo>
                <a:lnTo>
                  <a:pt x="0" y="74612"/>
                </a:lnTo>
                <a:lnTo>
                  <a:pt x="0" y="0"/>
                </a:lnTo>
              </a:path>
            </a:pathLst>
          </a:custGeom>
          <a:solidFill>
            <a:srgbClr val="B2B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0" y="762001"/>
            <a:ext cx="6950073" cy="74612"/>
          </a:xfrm>
          <a:custGeom>
            <a:avLst/>
            <a:gdLst>
              <a:gd name="connsiteX0" fmla="*/ 0 w 6950073"/>
              <a:gd name="connsiteY0" fmla="*/ 0 h 74612"/>
              <a:gd name="connsiteX1" fmla="*/ 6950073 w 6950073"/>
              <a:gd name="connsiteY1" fmla="*/ 0 h 74612"/>
              <a:gd name="connsiteX2" fmla="*/ 6950073 w 6950073"/>
              <a:gd name="connsiteY2" fmla="*/ 74612 h 74612"/>
              <a:gd name="connsiteX3" fmla="*/ 0 w 6950073"/>
              <a:gd name="connsiteY3" fmla="*/ 74612 h 74612"/>
              <a:gd name="connsiteX4" fmla="*/ 0 w 6950073"/>
              <a:gd name="connsiteY4" fmla="*/ 0 h 74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50073" h="74612">
                <a:moveTo>
                  <a:pt x="0" y="0"/>
                </a:moveTo>
                <a:lnTo>
                  <a:pt x="6950073" y="0"/>
                </a:lnTo>
                <a:lnTo>
                  <a:pt x="6950073" y="74612"/>
                </a:lnTo>
                <a:lnTo>
                  <a:pt x="0" y="74612"/>
                </a:lnTo>
                <a:lnTo>
                  <a:pt x="0" y="0"/>
                </a:lnTo>
              </a:path>
            </a:pathLst>
          </a:custGeom>
          <a:solidFill>
            <a:srgbClr val="B2B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76274" y="3038475"/>
            <a:ext cx="7905748" cy="1228724"/>
          </a:xfrm>
          <a:custGeom>
            <a:avLst/>
            <a:gdLst>
              <a:gd name="connsiteX0" fmla="*/ 9525 w 7905748"/>
              <a:gd name="connsiteY0" fmla="*/ 9525 h 1228724"/>
              <a:gd name="connsiteX1" fmla="*/ 7896223 w 7905748"/>
              <a:gd name="connsiteY1" fmla="*/ 9525 h 1228724"/>
              <a:gd name="connsiteX2" fmla="*/ 7896223 w 7905748"/>
              <a:gd name="connsiteY2" fmla="*/ 1219199 h 1228724"/>
              <a:gd name="connsiteX3" fmla="*/ 9525 w 7905748"/>
              <a:gd name="connsiteY3" fmla="*/ 1219199 h 1228724"/>
              <a:gd name="connsiteX4" fmla="*/ 9525 w 7905748"/>
              <a:gd name="connsiteY4" fmla="*/ 9525 h 1228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05748" h="1228724">
                <a:moveTo>
                  <a:pt x="9525" y="9525"/>
                </a:moveTo>
                <a:lnTo>
                  <a:pt x="7896223" y="9525"/>
                </a:lnTo>
                <a:lnTo>
                  <a:pt x="7896223" y="1219199"/>
                </a:lnTo>
                <a:lnTo>
                  <a:pt x="9525" y="1219199"/>
                </a:lnTo>
                <a:lnTo>
                  <a:pt x="9525" y="95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BA2C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869482" y="3867150"/>
            <a:ext cx="626565" cy="920798"/>
          </a:xfrm>
          <a:custGeom>
            <a:avLst/>
            <a:gdLst>
              <a:gd name="connsiteX0" fmla="*/ 607516 w 626565"/>
              <a:gd name="connsiteY0" fmla="*/ 19050 h 920798"/>
              <a:gd name="connsiteX1" fmla="*/ 19050 w 626565"/>
              <a:gd name="connsiteY1" fmla="*/ 901748 h 920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6565" h="920798">
                <a:moveTo>
                  <a:pt x="607516" y="19050"/>
                </a:moveTo>
                <a:lnTo>
                  <a:pt x="19050" y="901748"/>
                </a:lnTo>
              </a:path>
            </a:pathLst>
          </a:custGeom>
          <a:ln w="38100">
            <a:solidFill>
              <a:srgbClr val="FF5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867398" y="4716063"/>
            <a:ext cx="73969" cy="84536"/>
          </a:xfrm>
          <a:custGeom>
            <a:avLst/>
            <a:gdLst>
              <a:gd name="connsiteX0" fmla="*/ 10567 w 73969"/>
              <a:gd name="connsiteY0" fmla="*/ 0 h 84536"/>
              <a:gd name="connsiteX1" fmla="*/ 0 w 73969"/>
              <a:gd name="connsiteY1" fmla="*/ 84536 h 84536"/>
              <a:gd name="connsiteX2" fmla="*/ 73969 w 73969"/>
              <a:gd name="connsiteY2" fmla="*/ 42268 h 84536"/>
              <a:gd name="connsiteX3" fmla="*/ 10567 w 73969"/>
              <a:gd name="connsiteY3" fmla="*/ 0 h 84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3969" h="84536">
                <a:moveTo>
                  <a:pt x="10567" y="0"/>
                </a:moveTo>
                <a:lnTo>
                  <a:pt x="0" y="84536"/>
                </a:lnTo>
                <a:lnTo>
                  <a:pt x="73969" y="42268"/>
                </a:lnTo>
                <a:lnTo>
                  <a:pt x="10567" y="0"/>
                </a:lnTo>
              </a:path>
            </a:pathLst>
          </a:custGeom>
          <a:solidFill>
            <a:srgbClr val="FF5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86112" y="3871912"/>
            <a:ext cx="1628774" cy="104775"/>
          </a:xfrm>
          <a:custGeom>
            <a:avLst/>
            <a:gdLst>
              <a:gd name="connsiteX0" fmla="*/ 1614487 w 1628774"/>
              <a:gd name="connsiteY0" fmla="*/ 14287 h 104775"/>
              <a:gd name="connsiteX1" fmla="*/ 1481137 w 1628774"/>
              <a:gd name="connsiteY1" fmla="*/ 52387 h 104775"/>
              <a:gd name="connsiteX2" fmla="*/ 947737 w 1628774"/>
              <a:gd name="connsiteY2" fmla="*/ 52387 h 104775"/>
              <a:gd name="connsiteX3" fmla="*/ 814387 w 1628774"/>
              <a:gd name="connsiteY3" fmla="*/ 90487 h 104775"/>
              <a:gd name="connsiteX4" fmla="*/ 681037 w 1628774"/>
              <a:gd name="connsiteY4" fmla="*/ 52387 h 104775"/>
              <a:gd name="connsiteX5" fmla="*/ 147637 w 1628774"/>
              <a:gd name="connsiteY5" fmla="*/ 52387 h 104775"/>
              <a:gd name="connsiteX6" fmla="*/ 14287 w 1628774"/>
              <a:gd name="connsiteY6" fmla="*/ 14287 h 104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628774" h="104775">
                <a:moveTo>
                  <a:pt x="1614487" y="14287"/>
                </a:moveTo>
                <a:cubicBezTo>
                  <a:pt x="1614487" y="35329"/>
                  <a:pt x="1554784" y="52387"/>
                  <a:pt x="1481137" y="52387"/>
                </a:cubicBezTo>
                <a:lnTo>
                  <a:pt x="947737" y="52387"/>
                </a:lnTo>
                <a:cubicBezTo>
                  <a:pt x="874090" y="52387"/>
                  <a:pt x="814387" y="69445"/>
                  <a:pt x="814387" y="90487"/>
                </a:cubicBezTo>
                <a:cubicBezTo>
                  <a:pt x="814387" y="69445"/>
                  <a:pt x="754684" y="52387"/>
                  <a:pt x="681037" y="52387"/>
                </a:cubicBezTo>
                <a:lnTo>
                  <a:pt x="147637" y="52387"/>
                </a:lnTo>
                <a:cubicBezTo>
                  <a:pt x="73990" y="52387"/>
                  <a:pt x="14287" y="35329"/>
                  <a:pt x="14287" y="14287"/>
                </a:cubicBezTo>
              </a:path>
            </a:pathLst>
          </a:custGeom>
          <a:ln w="25400">
            <a:solidFill>
              <a:srgbClr val="FF5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024311" y="3948113"/>
            <a:ext cx="561974" cy="2085974"/>
          </a:xfrm>
          <a:custGeom>
            <a:avLst/>
            <a:gdLst>
              <a:gd name="connsiteX0" fmla="*/ 547687 w 561974"/>
              <a:gd name="connsiteY0" fmla="*/ 2071686 h 2085974"/>
              <a:gd name="connsiteX1" fmla="*/ 14287 w 561974"/>
              <a:gd name="connsiteY1" fmla="*/ 14287 h 2085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1974" h="2085974">
                <a:moveTo>
                  <a:pt x="547687" y="2071686"/>
                </a:moveTo>
                <a:lnTo>
                  <a:pt x="14287" y="14287"/>
                </a:lnTo>
              </a:path>
            </a:pathLst>
          </a:custGeom>
          <a:ln w="25400">
            <a:solidFill>
              <a:srgbClr val="FF5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92200"/>
            <a:ext cx="190500" cy="1905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24000"/>
            <a:ext cx="190500" cy="1778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692400"/>
            <a:ext cx="190500" cy="1778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4521200"/>
            <a:ext cx="190500" cy="17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01100" y="6464300"/>
            <a:ext cx="17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74700" y="190500"/>
            <a:ext cx="5499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Reading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byte-reversed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Listings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117600" y="1054100"/>
            <a:ext cx="66548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programmers,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invisible</a:t>
            </a:r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disassembly</a:t>
            </a:r>
          </a:p>
          <a:p>
            <a:pPr>
              <a:lnSpc>
                <a:spcPts val="2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29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63600" y="3175000"/>
            <a:ext cx="1092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8048365: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8048366: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804836c: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324100" y="3175000"/>
            <a:ext cx="3032882" cy="10977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5b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410200" y="3175000"/>
            <a:ext cx="3202800" cy="10977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Assembly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99CC"/>
                </a:solidFill>
                <a:latin typeface="Times New Roman" pitchFamily="18" charset="0"/>
                <a:cs typeface="Times New Roman" pitchFamily="18" charset="0"/>
              </a:rPr>
              <a:t>Rendition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%ebx</a:t>
            </a:r>
          </a:p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$0x12ab,%ebx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cmpl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$0x0,0x28(%ebx)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155700" y="4419600"/>
            <a:ext cx="2946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Deciphering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257300" y="4876800"/>
            <a:ext cx="19685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Reverse: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749800" y="4889500"/>
            <a:ext cx="16764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524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0x12ab</a:t>
            </a:r>
          </a:p>
          <a:p>
            <a:pPr>
              <a:lnSpc>
                <a:spcPts val="2800"/>
              </a:lnSpc>
              <a:tabLst>
                <a:tab pos="1524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0x000012ab</a:t>
            </a:r>
          </a:p>
          <a:p>
            <a:pPr>
              <a:lnSpc>
                <a:spcPts val="2900"/>
              </a:lnSpc>
              <a:tabLst>
                <a:tab pos="152400" algn="l"/>
                <a:tab pos="762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ab</a:t>
            </a:r>
          </a:p>
          <a:p>
            <a:pPr>
              <a:lnSpc>
                <a:spcPts val="2900"/>
              </a:lnSpc>
              <a:tabLst>
                <a:tab pos="152400" algn="l"/>
                <a:tab pos="7620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7853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360835"/>
            <a:ext cx="4040188" cy="63976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3000597"/>
            <a:ext cx="4040188" cy="31896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0x3F8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360835"/>
            <a:ext cx="4041775" cy="639762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3000597"/>
            <a:ext cx="4041775" cy="37208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0x3F8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/>
              <a:t>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/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694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Assume there is a serial port attached to port 0x3F8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39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404258"/>
            <a:ext cx="8229600" cy="3450772"/>
          </a:xfrm>
        </p:spPr>
        <p:txBody>
          <a:bodyPr/>
          <a:lstStyle/>
          <a:p>
            <a:r>
              <a:rPr lang="en-US" dirty="0" smtClean="0"/>
              <a:t>RAM shared by the CPU and a device</a:t>
            </a:r>
          </a:p>
          <a:p>
            <a:r>
              <a:rPr lang="en-US" dirty="0" smtClean="0"/>
              <a:t>Example: Console frame buffer</a:t>
            </a:r>
          </a:p>
          <a:p>
            <a:pPr lvl="1"/>
            <a:r>
              <a:rPr lang="en-US" dirty="0" smtClean="0"/>
              <a:t>Address range of 1920 bytes</a:t>
            </a:r>
          </a:p>
          <a:p>
            <a:pPr lvl="1"/>
            <a:r>
              <a:rPr lang="en-US" dirty="0" smtClean="0"/>
              <a:t>Corresponds to 24 lines of text, 80 characters wide</a:t>
            </a:r>
          </a:p>
          <a:p>
            <a:pPr lvl="1"/>
            <a:r>
              <a:rPr lang="en-US" dirty="0" smtClean="0"/>
              <a:t>CPU writes characters into the memory range…</a:t>
            </a:r>
          </a:p>
          <a:p>
            <a:pPr lvl="1"/>
            <a:r>
              <a:rPr lang="en-US" dirty="0" smtClean="0"/>
              <a:t>… Video hardware displays them on the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266" name="Picture 2" descr="D:\Classes\5600\assets\adm_atex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6" b="14605"/>
          <a:stretch/>
        </p:blipFill>
        <p:spPr bwMode="auto">
          <a:xfrm>
            <a:off x="4840288" y="4720046"/>
            <a:ext cx="3078162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31054"/>
              </p:ext>
            </p:extLst>
          </p:nvPr>
        </p:nvGraphicFramePr>
        <p:xfrm>
          <a:off x="1305911" y="4851763"/>
          <a:ext cx="201385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‘e’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‘h’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‘T’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90257" y="5268686"/>
            <a:ext cx="936172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Keyboard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memory mapped keyboard interface</a:t>
            </a:r>
          </a:p>
          <a:p>
            <a:pPr lvl="1"/>
            <a:r>
              <a:rPr lang="en-US" dirty="0" smtClean="0"/>
              <a:t>2 bytes: </a:t>
            </a:r>
            <a:r>
              <a:rPr lang="en-US" dirty="0" err="1" smtClean="0"/>
              <a:t>keycode</a:t>
            </a:r>
            <a:r>
              <a:rPr lang="en-US" dirty="0" smtClean="0"/>
              <a:t> byte and status byte</a:t>
            </a:r>
          </a:p>
          <a:p>
            <a:r>
              <a:rPr lang="en-US" dirty="0" smtClean="0"/>
              <a:t>When a key is pressed: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keycode</a:t>
            </a:r>
            <a:r>
              <a:rPr lang="en-US" dirty="0" smtClean="0"/>
              <a:t> byte is set to the character</a:t>
            </a:r>
          </a:p>
          <a:p>
            <a:pPr lvl="1"/>
            <a:r>
              <a:rPr lang="en-US" dirty="0" smtClean="0"/>
              <a:t>The status byte is set to 1</a:t>
            </a:r>
          </a:p>
          <a:p>
            <a:r>
              <a:rPr lang="en-US" dirty="0" smtClean="0"/>
              <a:t>When the key is read:</a:t>
            </a:r>
          </a:p>
          <a:p>
            <a:pPr lvl="1"/>
            <a:r>
              <a:rPr lang="en-US" dirty="0" smtClean="0"/>
              <a:t>CPU sets the status byte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664721"/>
              </p:ext>
            </p:extLst>
          </p:nvPr>
        </p:nvGraphicFramePr>
        <p:xfrm>
          <a:off x="6367768" y="4840514"/>
          <a:ext cx="248231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keycode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3862" y="1972178"/>
            <a:ext cx="3397134" cy="148513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39"/>
            <a:ext cx="8229600" cy="1143000"/>
          </a:xfrm>
        </p:spPr>
        <p:txBody>
          <a:bodyPr/>
          <a:lstStyle/>
          <a:p>
            <a:r>
              <a:rPr lang="en-US" dirty="0" smtClean="0"/>
              <a:t>Sample Program 1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63" y="1125709"/>
            <a:ext cx="8229600" cy="1296396"/>
          </a:xfrm>
        </p:spPr>
        <p:txBody>
          <a:bodyPr/>
          <a:lstStyle/>
          <a:p>
            <a:r>
              <a:rPr lang="en-US" dirty="0" smtClean="0"/>
              <a:t>Writes “Hello </a:t>
            </a:r>
            <a:r>
              <a:rPr lang="en-US" dirty="0"/>
              <a:t>W</a:t>
            </a:r>
            <a:r>
              <a:rPr lang="en-US" dirty="0" smtClean="0"/>
              <a:t>orld” to the frame buffer</a:t>
            </a:r>
          </a:p>
          <a:p>
            <a:r>
              <a:rPr lang="en-US" dirty="0" smtClean="0"/>
              <a:t>Then loops forever</a:t>
            </a:r>
            <a:endParaRPr lang="en-US" dirty="0"/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528078" y="3365768"/>
            <a:ext cx="2045850" cy="18141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1528077" y="3589371"/>
            <a:ext cx="1750247" cy="18262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528077" y="3824796"/>
            <a:ext cx="2308609" cy="17711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1528077" y="4054310"/>
            <a:ext cx="2691798" cy="39496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1528077" y="4510063"/>
            <a:ext cx="2823178" cy="40912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1528077" y="4940960"/>
            <a:ext cx="1892574" cy="18611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1528077" y="5170870"/>
            <a:ext cx="1618867" cy="229911"/>
          </a:xfrm>
          <a:prstGeom prst="roundRect">
            <a:avLst>
              <a:gd name="adj" fmla="val 514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1528077" y="5440527"/>
            <a:ext cx="1191885" cy="18458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6189088" y="5617903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49961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192347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2345750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o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276802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3200">
                <a:solidFill>
                  <a:srgbClr val="3C4B5E"/>
                </a:solidFill>
              </a:rPr>
              <a:t> 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190300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 dirty="0">
                <a:solidFill>
                  <a:srgbClr val="3C4B5E"/>
                </a:solidFill>
                <a:latin typeface="Helvetica LT Std Bold"/>
                <a:cs typeface="Helvetica LT Std Bold"/>
              </a:rPr>
              <a:t>W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361257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o</a:t>
            </a: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403643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r</a:t>
            </a: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45871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488098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 dirty="0">
                <a:solidFill>
                  <a:srgbClr val="3C4B5E"/>
                </a:solidFill>
                <a:latin typeface="Helvetica LT Std Bold"/>
                <a:cs typeface="Helvetica LT Std Bold"/>
              </a:rPr>
              <a:t>d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105828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e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61696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H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651175" y="5009890"/>
            <a:ext cx="809624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651175" y="4343140"/>
            <a:ext cx="809624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ECX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651175" y="3700203"/>
            <a:ext cx="809624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EDX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651174" y="5648065"/>
            <a:ext cx="8096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6181150" y="4357428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0xF000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624063" y="3670040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H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11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5755586" y="2157916"/>
            <a:ext cx="360362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</a:t>
            </a:r>
          </a:p>
        </p:txBody>
      </p:sp>
      <p:sp>
        <p:nvSpPr>
          <p:cNvPr id="43" name="Freeform 36"/>
          <p:cNvSpPr>
            <a:spLocks/>
          </p:cNvSpPr>
          <p:nvPr/>
        </p:nvSpPr>
        <p:spPr bwMode="auto">
          <a:xfrm>
            <a:off x="834450" y="5838565"/>
            <a:ext cx="6107113" cy="366713"/>
          </a:xfrm>
          <a:custGeom>
            <a:avLst/>
            <a:gdLst>
              <a:gd name="T0" fmla="*/ 16964 w 16965"/>
              <a:gd name="T1" fmla="*/ 0 h 1017"/>
              <a:gd name="T2" fmla="*/ 0 w 16965"/>
              <a:gd name="T3" fmla="*/ 0 h 1017"/>
              <a:gd name="T4" fmla="*/ 0 w 16965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65" h="1017">
                <a:moveTo>
                  <a:pt x="16964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272600" y="5838565"/>
            <a:ext cx="5668963" cy="366713"/>
          </a:xfrm>
          <a:custGeom>
            <a:avLst/>
            <a:gdLst>
              <a:gd name="T0" fmla="*/ 15748 w 15749"/>
              <a:gd name="T1" fmla="*/ 0 h 1017"/>
              <a:gd name="T2" fmla="*/ 0 w 15749"/>
              <a:gd name="T3" fmla="*/ 0 h 1017"/>
              <a:gd name="T4" fmla="*/ 0 w 15749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49" h="1017">
                <a:moveTo>
                  <a:pt x="15748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1740913" y="5838565"/>
            <a:ext cx="5202237" cy="366713"/>
          </a:xfrm>
          <a:custGeom>
            <a:avLst/>
            <a:gdLst>
              <a:gd name="T0" fmla="*/ 14449 w 14450"/>
              <a:gd name="T1" fmla="*/ 0 h 1017"/>
              <a:gd name="T2" fmla="*/ 0 w 14450"/>
              <a:gd name="T3" fmla="*/ 0 h 1017"/>
              <a:gd name="T4" fmla="*/ 0 w 1445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50" h="1017">
                <a:moveTo>
                  <a:pt x="1444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6" name="Freeform 39"/>
          <p:cNvSpPr>
            <a:spLocks/>
          </p:cNvSpPr>
          <p:nvPr/>
        </p:nvSpPr>
        <p:spPr bwMode="auto">
          <a:xfrm>
            <a:off x="2115563" y="5838565"/>
            <a:ext cx="4826000" cy="366713"/>
          </a:xfrm>
          <a:custGeom>
            <a:avLst/>
            <a:gdLst>
              <a:gd name="T0" fmla="*/ 13405 w 13406"/>
              <a:gd name="T1" fmla="*/ 0 h 1017"/>
              <a:gd name="T2" fmla="*/ 0 w 13406"/>
              <a:gd name="T3" fmla="*/ 0 h 1017"/>
              <a:gd name="T4" fmla="*/ 0 w 1340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06" h="1017">
                <a:moveTo>
                  <a:pt x="1340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2583875" y="5838565"/>
            <a:ext cx="4359275" cy="366713"/>
          </a:xfrm>
          <a:custGeom>
            <a:avLst/>
            <a:gdLst>
              <a:gd name="T0" fmla="*/ 12107 w 12108"/>
              <a:gd name="T1" fmla="*/ 0 h 1017"/>
              <a:gd name="T2" fmla="*/ 0 w 12108"/>
              <a:gd name="T3" fmla="*/ 0 h 1017"/>
              <a:gd name="T4" fmla="*/ 0 w 1210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08" h="1017">
                <a:moveTo>
                  <a:pt x="1210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3014088" y="5838565"/>
            <a:ext cx="3927475" cy="366713"/>
          </a:xfrm>
          <a:custGeom>
            <a:avLst/>
            <a:gdLst>
              <a:gd name="T0" fmla="*/ 10909 w 10910"/>
              <a:gd name="T1" fmla="*/ 0 h 1017"/>
              <a:gd name="T2" fmla="*/ 0 w 10910"/>
              <a:gd name="T3" fmla="*/ 0 h 1017"/>
              <a:gd name="T4" fmla="*/ 0 w 1091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10" h="1017">
                <a:moveTo>
                  <a:pt x="1090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3390325" y="5838565"/>
            <a:ext cx="3551238" cy="366713"/>
          </a:xfrm>
          <a:custGeom>
            <a:avLst/>
            <a:gdLst>
              <a:gd name="T0" fmla="*/ 9865 w 9866"/>
              <a:gd name="T1" fmla="*/ 0 h 1017"/>
              <a:gd name="T2" fmla="*/ 0 w 9866"/>
              <a:gd name="T3" fmla="*/ 0 h 1017"/>
              <a:gd name="T4" fmla="*/ 0 w 986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6" h="1017">
                <a:moveTo>
                  <a:pt x="986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3857050" y="5838565"/>
            <a:ext cx="3084513" cy="366713"/>
          </a:xfrm>
          <a:custGeom>
            <a:avLst/>
            <a:gdLst>
              <a:gd name="T0" fmla="*/ 8567 w 8568"/>
              <a:gd name="T1" fmla="*/ 0 h 1017"/>
              <a:gd name="T2" fmla="*/ 0 w 8568"/>
              <a:gd name="T3" fmla="*/ 0 h 1017"/>
              <a:gd name="T4" fmla="*/ 0 w 856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68" h="1017">
                <a:moveTo>
                  <a:pt x="856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1" name="Freeform 44"/>
          <p:cNvSpPr>
            <a:spLocks/>
          </p:cNvSpPr>
          <p:nvPr/>
        </p:nvSpPr>
        <p:spPr bwMode="auto">
          <a:xfrm>
            <a:off x="4325363" y="5838565"/>
            <a:ext cx="2617787" cy="366713"/>
          </a:xfrm>
          <a:custGeom>
            <a:avLst/>
            <a:gdLst>
              <a:gd name="T0" fmla="*/ 7269 w 7270"/>
              <a:gd name="T1" fmla="*/ 0 h 1017"/>
              <a:gd name="T2" fmla="*/ 0 w 7270"/>
              <a:gd name="T3" fmla="*/ 0 h 1017"/>
              <a:gd name="T4" fmla="*/ 0 w 727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70" h="1017">
                <a:moveTo>
                  <a:pt x="726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>
            <a:off x="4701600" y="5838565"/>
            <a:ext cx="2241550" cy="366713"/>
          </a:xfrm>
          <a:custGeom>
            <a:avLst/>
            <a:gdLst>
              <a:gd name="T0" fmla="*/ 6225 w 6226"/>
              <a:gd name="T1" fmla="*/ 0 h 1017"/>
              <a:gd name="T2" fmla="*/ 0 w 6226"/>
              <a:gd name="T3" fmla="*/ 0 h 1017"/>
              <a:gd name="T4" fmla="*/ 0 w 622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26" h="1017">
                <a:moveTo>
                  <a:pt x="622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>
            <a:off x="5168325" y="5838565"/>
            <a:ext cx="1774825" cy="366713"/>
          </a:xfrm>
          <a:custGeom>
            <a:avLst/>
            <a:gdLst>
              <a:gd name="T0" fmla="*/ 4927 w 4928"/>
              <a:gd name="T1" fmla="*/ 0 h 1017"/>
              <a:gd name="T2" fmla="*/ 0 w 4928"/>
              <a:gd name="T3" fmla="*/ 0 h 1017"/>
              <a:gd name="T4" fmla="*/ 0 w 492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28" h="1017">
                <a:moveTo>
                  <a:pt x="492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4" name="Freeform 47"/>
          <p:cNvSpPr>
            <a:spLocks/>
          </p:cNvSpPr>
          <p:nvPr/>
        </p:nvSpPr>
        <p:spPr bwMode="auto">
          <a:xfrm>
            <a:off x="5544563" y="5838565"/>
            <a:ext cx="1398587" cy="366713"/>
          </a:xfrm>
          <a:custGeom>
            <a:avLst/>
            <a:gdLst>
              <a:gd name="T0" fmla="*/ 3883 w 3884"/>
              <a:gd name="T1" fmla="*/ 0 h 1017"/>
              <a:gd name="T2" fmla="*/ 0 w 3884"/>
              <a:gd name="T3" fmla="*/ 0 h 1017"/>
              <a:gd name="T4" fmla="*/ 0 w 3884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4" h="1017">
                <a:moveTo>
                  <a:pt x="3883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5755586" y="2157916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</a:t>
            </a:r>
          </a:p>
        </p:txBody>
      </p: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5755586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</a:t>
            </a:r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5757173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 smtClean="0">
                <a:solidFill>
                  <a:schemeClr val="bg1"/>
                </a:solidFill>
                <a:latin typeface="Courier New" charset="0"/>
              </a:rPr>
              <a:t>Hell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5757173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</a:t>
            </a:r>
          </a:p>
        </p:txBody>
      </p:sp>
      <p:sp>
        <p:nvSpPr>
          <p:cNvPr id="59" name="Text Box 52"/>
          <p:cNvSpPr txBox="1">
            <a:spLocks noChangeArrowheads="1"/>
          </p:cNvSpPr>
          <p:nvPr/>
        </p:nvSpPr>
        <p:spPr bwMode="auto">
          <a:xfrm>
            <a:off x="5757173" y="2161091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 W</a:t>
            </a: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5758761" y="2161091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</a:t>
            </a:r>
            <a:r>
              <a:rPr lang="en-US" sz="2800" dirty="0" smtClean="0">
                <a:solidFill>
                  <a:schemeClr val="bg1"/>
                </a:solidFill>
                <a:latin typeface="Courier New" charset="0"/>
              </a:rPr>
              <a:t>Wo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5758761" y="2161091"/>
            <a:ext cx="279082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 Wor</a:t>
            </a: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5758761" y="2161091"/>
            <a:ext cx="279082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</a:t>
            </a:r>
            <a:r>
              <a:rPr lang="en-US" sz="2800" dirty="0" err="1">
                <a:solidFill>
                  <a:schemeClr val="bg1"/>
                </a:solidFill>
                <a:latin typeface="Courier New" charset="0"/>
              </a:rPr>
              <a:t>Worl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5755586" y="2162677"/>
            <a:ext cx="279082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World</a:t>
            </a:r>
          </a:p>
        </p:txBody>
      </p:sp>
      <p:sp>
        <p:nvSpPr>
          <p:cNvPr id="64" name="Text Box 57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10</a:t>
            </a:r>
          </a:p>
        </p:txBody>
      </p: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6624063" y="3670040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e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6181150" y="4357428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0xF001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9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625650" y="3670040"/>
            <a:ext cx="360363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l</a:t>
            </a:r>
          </a:p>
        </p:txBody>
      </p: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0xF001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0xF002</a:t>
            </a:r>
          </a:p>
        </p:txBody>
      </p:sp>
      <p:sp>
        <p:nvSpPr>
          <p:cNvPr id="71" name="Text Box 64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0xF003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8</a:t>
            </a:r>
          </a:p>
        </p:txBody>
      </p:sp>
      <p:sp>
        <p:nvSpPr>
          <p:cNvPr id="73" name="Text Box 66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0xF004</a:t>
            </a:r>
          </a:p>
        </p:txBody>
      </p:sp>
      <p:sp>
        <p:nvSpPr>
          <p:cNvPr id="74" name="Text Box 67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7</a:t>
            </a:r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6625650" y="3670040"/>
            <a:ext cx="360363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o</a:t>
            </a:r>
          </a:p>
        </p:txBody>
      </p: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0xF005</a:t>
            </a:r>
          </a:p>
        </p:txBody>
      </p:sp>
      <p:sp>
        <p:nvSpPr>
          <p:cNvPr id="77" name="Text Box 70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6</a:t>
            </a:r>
          </a:p>
        </p:txBody>
      </p:sp>
      <p:sp>
        <p:nvSpPr>
          <p:cNvPr id="78" name="Text Box 71"/>
          <p:cNvSpPr txBox="1">
            <a:spLocks noChangeArrowheads="1"/>
          </p:cNvSpPr>
          <p:nvPr/>
        </p:nvSpPr>
        <p:spPr bwMode="auto">
          <a:xfrm>
            <a:off x="6625650" y="3671628"/>
            <a:ext cx="360363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 </a:t>
            </a:r>
          </a:p>
        </p:txBody>
      </p:sp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0xF006</a:t>
            </a:r>
          </a:p>
        </p:txBody>
      </p:sp>
      <p:sp>
        <p:nvSpPr>
          <p:cNvPr id="80" name="Text Box 73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5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6625650" y="3671628"/>
            <a:ext cx="360363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W</a:t>
            </a:r>
          </a:p>
        </p:txBody>
      </p:sp>
      <p:sp>
        <p:nvSpPr>
          <p:cNvPr id="82" name="Text Box 75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0xF007</a:t>
            </a:r>
          </a:p>
        </p:txBody>
      </p:sp>
      <p:sp>
        <p:nvSpPr>
          <p:cNvPr id="83" name="Text Box 76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4</a:t>
            </a:r>
          </a:p>
        </p:txBody>
      </p: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6627238" y="3671628"/>
            <a:ext cx="360362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o</a:t>
            </a:r>
          </a:p>
        </p:txBody>
      </p:sp>
      <p:sp>
        <p:nvSpPr>
          <p:cNvPr id="85" name="Text Box 78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0xF008</a:t>
            </a:r>
          </a:p>
        </p:txBody>
      </p:sp>
      <p:sp>
        <p:nvSpPr>
          <p:cNvPr id="86" name="Text Box 79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3</a:t>
            </a:r>
          </a:p>
        </p:txBody>
      </p: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6627238" y="3671628"/>
            <a:ext cx="360362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r</a:t>
            </a:r>
          </a:p>
        </p:txBody>
      </p:sp>
      <p:sp>
        <p:nvSpPr>
          <p:cNvPr id="88" name="Text Box 81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0xF009</a:t>
            </a:r>
          </a:p>
        </p:txBody>
      </p: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2</a:t>
            </a:r>
          </a:p>
        </p:txBody>
      </p:sp>
      <p:sp>
        <p:nvSpPr>
          <p:cNvPr id="90" name="Text Box 83"/>
          <p:cNvSpPr txBox="1">
            <a:spLocks noChangeArrowheads="1"/>
          </p:cNvSpPr>
          <p:nvPr/>
        </p:nvSpPr>
        <p:spPr bwMode="auto">
          <a:xfrm>
            <a:off x="6627238" y="3673215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l</a:t>
            </a:r>
          </a:p>
        </p:txBody>
      </p:sp>
      <p:sp>
        <p:nvSpPr>
          <p:cNvPr id="91" name="Text Box 84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0xF00A</a:t>
            </a:r>
          </a:p>
        </p:txBody>
      </p:sp>
      <p:sp>
        <p:nvSpPr>
          <p:cNvPr id="92" name="Text Box 85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</a:t>
            </a:r>
          </a:p>
        </p:txBody>
      </p:sp>
      <p:sp>
        <p:nvSpPr>
          <p:cNvPr id="93" name="Text Box 86"/>
          <p:cNvSpPr txBox="1">
            <a:spLocks noChangeArrowheads="1"/>
          </p:cNvSpPr>
          <p:nvPr/>
        </p:nvSpPr>
        <p:spPr bwMode="auto">
          <a:xfrm>
            <a:off x="6627238" y="3673215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d</a:t>
            </a:r>
          </a:p>
        </p:txBody>
      </p:sp>
      <p:sp>
        <p:nvSpPr>
          <p:cNvPr id="94" name="Text Box 87"/>
          <p:cNvSpPr txBox="1">
            <a:spLocks noChangeArrowheads="1"/>
          </p:cNvSpPr>
          <p:nvPr/>
        </p:nvSpPr>
        <p:spPr bwMode="auto">
          <a:xfrm>
            <a:off x="6181150" y="4362190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0xF00B</a:t>
            </a:r>
          </a:p>
        </p:txBody>
      </p:sp>
      <p:sp>
        <p:nvSpPr>
          <p:cNvPr id="95" name="Text Box 88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 dirty="0">
                <a:solidFill>
                  <a:srgbClr val="3C4B5E"/>
                </a:solidFill>
                <a:latin typeface="Courier New" charset="0"/>
              </a:rPr>
              <a:t>0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auto">
          <a:xfrm>
            <a:off x="6170038" y="3670040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79563" y="4312978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8" name="AutoShape 3"/>
          <p:cNvSpPr>
            <a:spLocks noChangeArrowheads="1"/>
          </p:cNvSpPr>
          <p:nvPr/>
        </p:nvSpPr>
        <p:spPr bwMode="auto">
          <a:xfrm>
            <a:off x="6198613" y="4979728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523190" y="2585895"/>
            <a:ext cx="4145565" cy="3121620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str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:  'Hello World'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str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11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sub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jnz_loop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done: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done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6" grpId="17" animBg="1"/>
      <p:bldP spid="16" grpId="18" animBg="1"/>
      <p:bldP spid="16" grpId="19" animBg="1"/>
      <p:bldP spid="16" grpId="20" animBg="1"/>
      <p:bldP spid="16" grpId="21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7" grpId="13" animBg="1"/>
      <p:bldP spid="17" grpId="14" animBg="1"/>
      <p:bldP spid="17" grpId="15" animBg="1"/>
      <p:bldP spid="17" grpId="16" animBg="1"/>
      <p:bldP spid="17" grpId="17" animBg="1"/>
      <p:bldP spid="17" grpId="18" animBg="1"/>
      <p:bldP spid="17" grpId="19" animBg="1"/>
      <p:bldP spid="17" grpId="20" animBg="1"/>
      <p:bldP spid="17" grpId="21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8" grpId="15" animBg="1"/>
      <p:bldP spid="18" grpId="16" animBg="1"/>
      <p:bldP spid="18" grpId="17" animBg="1"/>
      <p:bldP spid="18" grpId="18" animBg="1"/>
      <p:bldP spid="18" grpId="19" animBg="1"/>
      <p:bldP spid="18" grpId="20" animBg="1"/>
      <p:bldP spid="18" grpId="21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  <p:bldP spid="19" grpId="12" animBg="1"/>
      <p:bldP spid="19" grpId="13" animBg="1"/>
      <p:bldP spid="19" grpId="14" animBg="1"/>
      <p:bldP spid="19" grpId="15" animBg="1"/>
      <p:bldP spid="19" grpId="16" animBg="1"/>
      <p:bldP spid="19" grpId="17" animBg="1"/>
      <p:bldP spid="19" grpId="18" animBg="1"/>
      <p:bldP spid="19" grpId="19" animBg="1"/>
      <p:bldP spid="19" grpId="20" animBg="1"/>
      <p:bldP spid="19" grpId="2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1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program, there is no OS</a:t>
            </a:r>
          </a:p>
          <a:p>
            <a:pPr lvl="1"/>
            <a:r>
              <a:rPr lang="en-US" dirty="0" smtClean="0"/>
              <a:t>Program interacts directly with hardware</a:t>
            </a:r>
          </a:p>
          <a:p>
            <a:r>
              <a:rPr lang="en-US" dirty="0" smtClean="0"/>
              <a:t>This approach might be used for highly-constrained, low-cost environments</a:t>
            </a:r>
          </a:p>
          <a:p>
            <a:pPr lvl="1"/>
            <a:r>
              <a:rPr lang="en-US" dirty="0" smtClean="0"/>
              <a:t>Example: simple embedded devices</a:t>
            </a:r>
          </a:p>
          <a:p>
            <a:r>
              <a:rPr lang="en-US" dirty="0" smtClean="0"/>
              <a:t>In a system like this, the program is usually written into read-only-memory (ROM) at the 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847217" y="5042648"/>
            <a:ext cx="2231561" cy="226336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-7993"/>
            <a:ext cx="866502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 2 – Keyboard to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8" y="1067192"/>
            <a:ext cx="8229600" cy="1143000"/>
          </a:xfrm>
        </p:spPr>
        <p:txBody>
          <a:bodyPr/>
          <a:lstStyle/>
          <a:p>
            <a:r>
              <a:rPr lang="en-US" dirty="0" smtClean="0"/>
              <a:t>Reads input from the keyboard and writes it to the frame buffer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59087" y="3232039"/>
            <a:ext cx="2386378" cy="22598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59086" y="3466878"/>
            <a:ext cx="2995943" cy="228521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59086" y="3695400"/>
            <a:ext cx="1692032" cy="22550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859086" y="3931304"/>
            <a:ext cx="1715771" cy="25665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859086" y="4382274"/>
            <a:ext cx="2995943" cy="23642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859086" y="4618701"/>
            <a:ext cx="2742453" cy="423946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853151" y="5268983"/>
            <a:ext cx="1703901" cy="243283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24357" y="2223785"/>
            <a:ext cx="4340967" cy="3556331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framebuf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0xF000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status = 0xF800</a:t>
            </a: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0xF801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[0xF800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[0xF801]</a:t>
            </a: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[0xF800],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7246" y="5846800"/>
            <a:ext cx="8657261" cy="97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can we turn this functionality into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4" grpId="0" animBg="1"/>
      <p:bldP spid="4" grpId="1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x86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1" y="1600200"/>
            <a:ext cx="4578336" cy="4833257"/>
          </a:xfrm>
        </p:spPr>
        <p:txBody>
          <a:bodyPr>
            <a:normAutofit/>
          </a:bodyPr>
          <a:lstStyle/>
          <a:p>
            <a:r>
              <a:rPr lang="en-US" dirty="0" smtClean="0"/>
              <a:t>x86 CPU uses ESP register to implement a push down stack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0x01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3"/>
                </a:solidFill>
              </a:rPr>
              <a:t>; EAX = 1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80072" y="122773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8782"/>
              </p:ext>
            </p:extLst>
          </p:nvPr>
        </p:nvGraphicFramePr>
        <p:xfrm>
          <a:off x="6174549" y="1840347"/>
          <a:ext cx="2830906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6170625" y="145856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8270381" y="1428756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067897" y="1634836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ESP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28911" y="5579642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25355" y="2246045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18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5185 L 1.38889E-6 2.22222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 and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10" y="1624012"/>
            <a:ext cx="859813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stack is used to implement function calls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call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/>
              <a:t>: call a function</a:t>
            </a:r>
          </a:p>
          <a:p>
            <a:pPr lvl="2"/>
            <a:r>
              <a:rPr lang="en-US" dirty="0" smtClean="0"/>
              <a:t>Calculates a return address (the address of the instruction following call)</a:t>
            </a:r>
          </a:p>
          <a:p>
            <a:pPr lvl="2"/>
            <a:r>
              <a:rPr lang="en-US" dirty="0" smtClean="0"/>
              <a:t>Pushes the return address on to the stack</a:t>
            </a:r>
          </a:p>
          <a:p>
            <a:pPr lvl="2"/>
            <a:r>
              <a:rPr lang="en-US" dirty="0" smtClean="0"/>
              <a:t>Jumps to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 (EIP =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: return from a function</a:t>
            </a:r>
          </a:p>
          <a:p>
            <a:pPr lvl="2"/>
            <a:r>
              <a:rPr lang="en-US" dirty="0" smtClean="0"/>
              <a:t>Pops the return address from the stack</a:t>
            </a:r>
          </a:p>
          <a:p>
            <a:pPr lvl="2"/>
            <a:r>
              <a:rPr lang="en-US" dirty="0" smtClean="0"/>
              <a:t>Jumps to the return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8"/>
            <a:ext cx="8229600" cy="943255"/>
          </a:xfrm>
        </p:spPr>
        <p:txBody>
          <a:bodyPr>
            <a:normAutofit/>
          </a:bodyPr>
          <a:lstStyle/>
          <a:p>
            <a:r>
              <a:rPr lang="en-US" dirty="0" smtClean="0"/>
              <a:t>Function Call Example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1097279" y="2294313"/>
            <a:ext cx="4184073" cy="43226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10.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2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11.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1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12.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13.	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20.	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21.	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8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22.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23.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2115" y="2467171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31677"/>
              </p:ext>
            </p:extLst>
          </p:nvPr>
        </p:nvGraphicFramePr>
        <p:xfrm>
          <a:off x="6246592" y="3079782"/>
          <a:ext cx="283090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242668" y="2698004"/>
            <a:ext cx="0" cy="25038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8342424" y="2668191"/>
            <a:ext cx="0" cy="24893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139940" y="2874271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ESP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6306056" y="3856785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18573" y="3496564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93540" y="4240021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3126" y="2553309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988" y="1062744"/>
            <a:ext cx="8598131" cy="123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we have code that calls </a:t>
            </a:r>
          </a:p>
          <a:p>
            <a:pPr marL="0" indent="0" algn="ctr"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 = add(1, 2);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0518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2.77778E-7 0.05185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5185 L -4.72222E-6 0.10602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5532 L 2.77778E-7 0.1166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81 L -4.72222E-6 0.15972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2014 L 2.77778E-7 0.30255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0532 L 0.00052 0.4777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15972 L 0.00053 0.10602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7777 L 0.00052 0.1747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8" grpId="0" animBg="1"/>
      <p:bldP spid="29" grpId="0" animBg="1"/>
      <p:bldP spid="30" grpId="0" animBg="1"/>
      <p:bldP spid="31" grpId="0" animBg="1"/>
      <p:bldP spid="31" grpId="1" animBg="1"/>
      <p:bldP spid="31" grpId="2" animBg="1"/>
      <p:bldP spid="31" grpId="3" animBg="1"/>
      <p:bldP spid="31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Our Simple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for device access</a:t>
            </a:r>
          </a:p>
          <a:p>
            <a:pPr lvl="1"/>
            <a:r>
              <a:rPr lang="en-US" dirty="0" smtClean="0"/>
              <a:t>Read from the keyboard</a:t>
            </a:r>
          </a:p>
          <a:p>
            <a:pPr lvl="1"/>
            <a:r>
              <a:rPr lang="en-US" dirty="0" smtClean="0"/>
              <a:t>Read and write to a simple disk</a:t>
            </a:r>
          </a:p>
          <a:p>
            <a:pPr lvl="1"/>
            <a:r>
              <a:rPr lang="en-US" dirty="0" smtClean="0"/>
              <a:t>Display text to the screen</a:t>
            </a:r>
          </a:p>
          <a:p>
            <a:r>
              <a:rPr lang="en-US" dirty="0" smtClean="0"/>
              <a:t>Ability to run a simple user program</a:t>
            </a:r>
          </a:p>
          <a:p>
            <a:r>
              <a:rPr lang="en-US" dirty="0" smtClean="0"/>
              <a:t>A basic command line for running programs</a:t>
            </a:r>
          </a:p>
          <a:p>
            <a:r>
              <a:rPr lang="en-US" dirty="0" smtClean="0"/>
              <a:t>32-bit x86</a:t>
            </a:r>
          </a:p>
          <a:p>
            <a:pPr lvl="1"/>
            <a:r>
              <a:rPr lang="en-US" dirty="0" smtClean="0"/>
              <a:t>IA32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 Ordering and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71" y="1600200"/>
            <a:ext cx="883919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 arguments are always pushed in reverse order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support functions with a variable number of arguments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/>
                </a:solidFill>
              </a:rPr>
              <a:t>“%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 %f %s”</a:t>
            </a:r>
            <a:r>
              <a:rPr lang="en-US" dirty="0" smtClean="0"/>
              <a:t>, a, pi,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Argument 1 tells you how many more arguments there are on the stack</a:t>
            </a:r>
          </a:p>
          <a:p>
            <a:r>
              <a:rPr lang="en-US" dirty="0" smtClean="0"/>
              <a:t>By convention, return values are always placed in EAX</a:t>
            </a:r>
          </a:p>
          <a:p>
            <a:pPr lvl="1"/>
            <a:r>
              <a:rPr lang="en-US" dirty="0" smtClean="0"/>
              <a:t>This is why (typical) functions may only return one value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515389" y="2294313"/>
            <a:ext cx="4765963" cy="432261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27.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59.	</a:t>
            </a:r>
            <a:r>
              <a:rPr lang="en-US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		…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2115" y="2467171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10091"/>
              </p:ext>
            </p:extLst>
          </p:nvPr>
        </p:nvGraphicFramePr>
        <p:xfrm>
          <a:off x="6246592" y="3079782"/>
          <a:ext cx="283090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242668" y="2698004"/>
            <a:ext cx="0" cy="25038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8342424" y="2668191"/>
            <a:ext cx="0" cy="24893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07739" y="3112670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06056" y="3487729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988" y="1579786"/>
            <a:ext cx="8598131" cy="720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the stack look like after calling </a:t>
            </a:r>
            <a:r>
              <a:rPr lang="en-US" b="1" dirty="0" smtClean="0"/>
              <a:t>f(7, 10)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15582" y="3852596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Minimal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We’ll now write a simple OS that can:</a:t>
            </a:r>
          </a:p>
          <a:p>
            <a:pPr lvl="1"/>
            <a:r>
              <a:rPr lang="en-US" dirty="0" smtClean="0"/>
              <a:t>Read keyboard input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it to the frame buffer</a:t>
            </a:r>
            <a:endParaRPr lang="en-US" dirty="0"/>
          </a:p>
          <a:p>
            <a:r>
              <a:rPr lang="en-US" i="1" dirty="0" err="1" smtClean="0"/>
              <a:t>getkey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Loops until a key has been pressed</a:t>
            </a:r>
          </a:p>
          <a:p>
            <a:pPr lvl="1"/>
            <a:r>
              <a:rPr lang="en-US" dirty="0" smtClean="0"/>
              <a:t>Loads the key into EAX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04359" y="4707650"/>
            <a:ext cx="4743382" cy="1800198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212904" y="4636893"/>
            <a:ext cx="4669004" cy="1870954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</a:p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[status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[status],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ret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47314" cy="1143000"/>
          </a:xfrm>
        </p:spPr>
        <p:txBody>
          <a:bodyPr>
            <a:normAutofit/>
          </a:bodyPr>
          <a:lstStyle/>
          <a:p>
            <a:r>
              <a:rPr lang="en-US" i="1" dirty="0" err="1"/>
              <a:t>p</a:t>
            </a:r>
            <a:r>
              <a:rPr lang="en-US" i="1" dirty="0" err="1" smtClean="0"/>
              <a:t>utchar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8157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Writes the 2 byte function argument to the frame buffer</a:t>
            </a:r>
          </a:p>
          <a:p>
            <a:pPr lvl="1"/>
            <a:r>
              <a:rPr lang="en-US" dirty="0" smtClean="0"/>
              <a:t>Maintains the frame buffer cursor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310" y="4037083"/>
            <a:ext cx="8062489" cy="1981627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913698" y="4526753"/>
            <a:ext cx="3191899" cy="210529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913698" y="4749002"/>
            <a:ext cx="3191899" cy="23058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913697" y="4979583"/>
            <a:ext cx="2712929" cy="21709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913698" y="5196678"/>
            <a:ext cx="1595949" cy="22052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913699" y="5431628"/>
            <a:ext cx="2495214" cy="21587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1913699" y="5647506"/>
            <a:ext cx="531508" cy="232959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32857" y="3966327"/>
            <a:ext cx="7063540" cy="2052383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variable holding a pointer to the frame buffer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putchar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word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esp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+ 4]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dword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word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ret</a:t>
            </a: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377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i="1" dirty="0" err="1" smtClean="0"/>
              <a:t>getkey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952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We can now rewrite Sample Program 2 using our simple OS</a:t>
            </a:r>
          </a:p>
        </p:txBody>
      </p:sp>
      <p:sp>
        <p:nvSpPr>
          <p:cNvPr id="35" name="AutoShape 15"/>
          <p:cNvSpPr>
            <a:spLocks noChangeArrowheads="1"/>
          </p:cNvSpPr>
          <p:nvPr/>
        </p:nvSpPr>
        <p:spPr bwMode="auto">
          <a:xfrm>
            <a:off x="6334002" y="3991560"/>
            <a:ext cx="1622451" cy="23865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6" name="AutoShape 16"/>
          <p:cNvSpPr>
            <a:spLocks noChangeArrowheads="1"/>
          </p:cNvSpPr>
          <p:nvPr/>
        </p:nvSpPr>
        <p:spPr bwMode="auto">
          <a:xfrm>
            <a:off x="6334002" y="4436587"/>
            <a:ext cx="1741486" cy="252091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7" name="AutoShape 17"/>
          <p:cNvSpPr>
            <a:spLocks noChangeArrowheads="1"/>
          </p:cNvSpPr>
          <p:nvPr/>
        </p:nvSpPr>
        <p:spPr bwMode="auto">
          <a:xfrm>
            <a:off x="6334002" y="4218045"/>
            <a:ext cx="1143096" cy="22330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6334002" y="4682570"/>
            <a:ext cx="1143096" cy="21319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9" name="AutoShape 19"/>
          <p:cNvSpPr>
            <a:spLocks noChangeArrowheads="1"/>
          </p:cNvSpPr>
          <p:nvPr/>
        </p:nvSpPr>
        <p:spPr bwMode="auto">
          <a:xfrm>
            <a:off x="6334002" y="4895764"/>
            <a:ext cx="1327869" cy="25312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0489" y="3864179"/>
            <a:ext cx="3522948" cy="1318198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4997654" y="3675151"/>
            <a:ext cx="3475783" cy="1611744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loop:    call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push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 call </a:t>
            </a: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putchar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pop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loop</a:t>
            </a: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11573" y="3420823"/>
            <a:ext cx="4340967" cy="3199069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framebuf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0xF000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status = 0xF800</a:t>
            </a: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0xF801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[0xF800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[0xF801]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73" y="2671156"/>
            <a:ext cx="4340967" cy="637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Old Code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36715" y="2671156"/>
            <a:ext cx="4340967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1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9" grpId="0" animBg="1"/>
      <p:bldP spid="3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686300"/>
          </a:xfrm>
        </p:spPr>
        <p:txBody>
          <a:bodyPr>
            <a:normAutofit/>
          </a:bodyPr>
          <a:lstStyle/>
          <a:p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Many programs can use </a:t>
            </a:r>
            <a:r>
              <a:rPr lang="en-US" i="1" dirty="0" err="1" smtClean="0"/>
              <a:t>get</a:t>
            </a:r>
            <a:r>
              <a:rPr lang="en-US" i="1" dirty="0" err="1" smtClean="0"/>
              <a:t>key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Programs don’t need to know details of the keyboard and frame buffer interfaces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Program could run on another OS that supports </a:t>
            </a:r>
            <a:r>
              <a:rPr lang="en-US" i="1" dirty="0" err="1" smtClean="0"/>
              <a:t>getkey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even if the hardware interface has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Basic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7314" cy="4525963"/>
          </a:xfrm>
        </p:spPr>
        <p:txBody>
          <a:bodyPr/>
          <a:lstStyle/>
          <a:p>
            <a:r>
              <a:rPr lang="en-US" dirty="0" smtClean="0"/>
              <a:t>Almost all </a:t>
            </a:r>
            <a:r>
              <a:rPr lang="en-US" dirty="0" err="1" smtClean="0"/>
              <a:t>OSes</a:t>
            </a:r>
            <a:r>
              <a:rPr lang="en-US" dirty="0" smtClean="0"/>
              <a:t> include a </a:t>
            </a:r>
            <a:r>
              <a:rPr lang="en-US" i="1" dirty="0" smtClean="0"/>
              <a:t>shell</a:t>
            </a:r>
          </a:p>
          <a:p>
            <a:pPr lvl="1"/>
            <a:r>
              <a:rPr lang="en-US" dirty="0" smtClean="0"/>
              <a:t>A program that takes commands from the user</a:t>
            </a:r>
          </a:p>
          <a:p>
            <a:pPr lvl="1"/>
            <a:r>
              <a:rPr lang="en-US" dirty="0" smtClean="0"/>
              <a:t>Earliest (and best) shells were command lines</a:t>
            </a:r>
          </a:p>
          <a:p>
            <a:pPr lvl="1"/>
            <a:r>
              <a:rPr lang="en-US" dirty="0" smtClean="0"/>
              <a:t>Modern shells are GUIs</a:t>
            </a:r>
          </a:p>
          <a:p>
            <a:r>
              <a:rPr lang="en-US" dirty="0" smtClean="0"/>
              <a:t>Let’s build a shell into our 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a command line from the keyboard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associated program from the disk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the program into memory and execute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5607"/>
          </a:xfrm>
        </p:spPr>
        <p:txBody>
          <a:bodyPr/>
          <a:lstStyle/>
          <a:p>
            <a:r>
              <a:rPr lang="en-US" dirty="0" smtClean="0"/>
              <a:t>Basic Program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975360"/>
            <a:ext cx="6003428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Memory regions are reserved</a:t>
            </a:r>
          </a:p>
          <a:p>
            <a:pPr lvl="1"/>
            <a:r>
              <a:rPr lang="en-US" dirty="0" smtClean="0"/>
              <a:t>Memory mapped hardware</a:t>
            </a:r>
          </a:p>
          <a:p>
            <a:pPr lvl="1"/>
            <a:r>
              <a:rPr lang="en-US" dirty="0" smtClean="0"/>
              <a:t>OS code</a:t>
            </a:r>
          </a:p>
          <a:p>
            <a:pPr lvl="1"/>
            <a:r>
              <a:rPr lang="en-US" dirty="0" smtClean="0"/>
              <a:t>IVT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To load and run a program:</a:t>
            </a:r>
          </a:p>
          <a:p>
            <a:pPr lvl="1"/>
            <a:r>
              <a:rPr lang="en-US" dirty="0" smtClean="0"/>
              <a:t>Read the program from disk into the program region of memory</a:t>
            </a:r>
          </a:p>
          <a:p>
            <a:pPr lvl="1"/>
            <a:r>
              <a:rPr lang="en-US" dirty="0" smtClean="0"/>
              <a:t>Use call to jump to the first instruction of the program</a:t>
            </a:r>
          </a:p>
          <a:p>
            <a:pPr lvl="2"/>
            <a:r>
              <a:rPr lang="en-US" dirty="0" smtClean="0"/>
              <a:t>Called the </a:t>
            </a:r>
            <a:r>
              <a:rPr lang="en-US" dirty="0" smtClean="0">
                <a:solidFill>
                  <a:schemeClr val="accent1"/>
                </a:solidFill>
              </a:rPr>
              <a:t>entry point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9579" y="169882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059579" y="554001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25348" y="577251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47790" y="152708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78128" y="121131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059579" y="2291353"/>
            <a:ext cx="1627221" cy="1366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059348" y="2747681"/>
            <a:ext cx="1627682" cy="346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getchar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7188539" y="3793396"/>
            <a:ext cx="1388225" cy="1605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 Region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062120" y="1694456"/>
            <a:ext cx="1622138" cy="4721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Hardware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4113" y="231927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59348" y="3197604"/>
            <a:ext cx="1627682" cy="346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35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0" y="1393371"/>
            <a:ext cx="5758543" cy="5355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Disk drive interface</a:t>
            </a:r>
          </a:p>
          <a:p>
            <a:pPr lvl="1"/>
            <a:r>
              <a:rPr lang="en-US" dirty="0" smtClean="0"/>
              <a:t>Reads and writes occur in 512-byte blocks</a:t>
            </a:r>
          </a:p>
          <a:p>
            <a:pPr lvl="1"/>
            <a:r>
              <a:rPr lang="en-US" dirty="0" smtClean="0"/>
              <a:t>Block numbers start at 0</a:t>
            </a:r>
          </a:p>
          <a:p>
            <a:r>
              <a:rPr lang="en-US" dirty="0" smtClean="0"/>
              <a:t>To write to block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Copy the data into range 0xF900 – 0xFAFF</a:t>
            </a:r>
          </a:p>
          <a:p>
            <a:pPr lvl="1"/>
            <a:r>
              <a:rPr lang="en-US" dirty="0" smtClean="0"/>
              <a:t>Write </a:t>
            </a:r>
            <a:r>
              <a:rPr lang="en-US" i="1" dirty="0" smtClean="0"/>
              <a:t>B </a:t>
            </a:r>
            <a:r>
              <a:rPr lang="en-US" dirty="0" smtClean="0"/>
              <a:t>to 0xF822</a:t>
            </a:r>
          </a:p>
          <a:p>
            <a:pPr lvl="1"/>
            <a:r>
              <a:rPr lang="en-US" dirty="0" smtClean="0"/>
              <a:t>Write ‘W’ to 0xF820</a:t>
            </a:r>
          </a:p>
          <a:p>
            <a:pPr lvl="2"/>
            <a:r>
              <a:rPr lang="en-US" dirty="0" smtClean="0"/>
              <a:t>Tells the drive to write the buffer</a:t>
            </a:r>
          </a:p>
          <a:p>
            <a:pPr lvl="1"/>
            <a:r>
              <a:rPr lang="en-US" dirty="0" smtClean="0"/>
              <a:t>Drive will write 0 to 0xF820 when the transfer is complete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19559"/>
              </p:ext>
            </p:extLst>
          </p:nvPr>
        </p:nvGraphicFramePr>
        <p:xfrm>
          <a:off x="6215367" y="2685142"/>
          <a:ext cx="27435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0xFAFF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512-byte buffer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0xF900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 address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/status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Disk Controller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0" y="1393371"/>
            <a:ext cx="5758543" cy="5355772"/>
          </a:xfrm>
        </p:spPr>
        <p:txBody>
          <a:bodyPr>
            <a:normAutofit/>
          </a:bodyPr>
          <a:lstStyle/>
          <a:p>
            <a:r>
              <a:rPr lang="en-US" dirty="0" smtClean="0"/>
              <a:t>To read from block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Write </a:t>
            </a:r>
            <a:r>
              <a:rPr lang="en-US" i="1" dirty="0" smtClean="0"/>
              <a:t>B </a:t>
            </a:r>
            <a:r>
              <a:rPr lang="en-US" dirty="0" smtClean="0"/>
              <a:t>to 0xF822</a:t>
            </a:r>
          </a:p>
          <a:p>
            <a:pPr lvl="1"/>
            <a:r>
              <a:rPr lang="en-US" dirty="0" smtClean="0"/>
              <a:t>Write ‘R’ to 0xF820</a:t>
            </a:r>
          </a:p>
          <a:p>
            <a:pPr lvl="2"/>
            <a:r>
              <a:rPr lang="en-US" dirty="0" smtClean="0"/>
              <a:t>Tells the drive to read data from the disk into the buffer</a:t>
            </a:r>
          </a:p>
          <a:p>
            <a:pPr lvl="1"/>
            <a:r>
              <a:rPr lang="en-US" dirty="0" smtClean="0"/>
              <a:t>Drive will write 0 to 0xF820 when the transfer is complete</a:t>
            </a:r>
          </a:p>
          <a:p>
            <a:pPr lvl="1"/>
            <a:r>
              <a:rPr lang="en-US" dirty="0" smtClean="0"/>
              <a:t>Data from </a:t>
            </a:r>
            <a:r>
              <a:rPr lang="en-US" i="1" dirty="0" smtClean="0"/>
              <a:t>B</a:t>
            </a:r>
            <a:r>
              <a:rPr lang="en-US" dirty="0" smtClean="0"/>
              <a:t> is now available in 0xF900 – 0xFAFF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871418"/>
              </p:ext>
            </p:extLst>
          </p:nvPr>
        </p:nvGraphicFramePr>
        <p:xfrm>
          <a:off x="6215367" y="2685142"/>
          <a:ext cx="27435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0xFAFF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512-byte buffer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0xF900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 address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/status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 (32 bit)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230084"/>
            <a:ext cx="8817428" cy="55408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EAX, EBX, ECX, EDX</a:t>
            </a:r>
          </a:p>
          <a:p>
            <a:pPr lvl="1"/>
            <a:r>
              <a:rPr lang="en-US" dirty="0" smtClean="0"/>
              <a:t>Used for pretty much anything</a:t>
            </a:r>
          </a:p>
          <a:p>
            <a:r>
              <a:rPr lang="en-US" dirty="0" smtClean="0"/>
              <a:t>Stack registers</a:t>
            </a:r>
          </a:p>
          <a:p>
            <a:pPr lvl="1"/>
            <a:r>
              <a:rPr lang="en-US" dirty="0" smtClean="0"/>
              <a:t>ESP: Points to the top of the stack</a:t>
            </a:r>
          </a:p>
          <a:p>
            <a:pPr lvl="2"/>
            <a:r>
              <a:rPr lang="en-US" dirty="0" smtClean="0"/>
              <a:t>The stack grows down, so this is the lowest address</a:t>
            </a:r>
          </a:p>
          <a:p>
            <a:pPr lvl="1"/>
            <a:r>
              <a:rPr lang="en-US" dirty="0" smtClean="0"/>
              <a:t>EBP: Points to the bottom of the current stack frame</a:t>
            </a:r>
          </a:p>
          <a:p>
            <a:pPr lvl="2"/>
            <a:r>
              <a:rPr lang="en-US" dirty="0" smtClean="0"/>
              <a:t>Not strictly necessary, may be used as a general purpose register</a:t>
            </a:r>
          </a:p>
          <a:p>
            <a:r>
              <a:rPr lang="en-US" dirty="0" smtClean="0"/>
              <a:t>Other registers</a:t>
            </a:r>
          </a:p>
          <a:p>
            <a:pPr lvl="1"/>
            <a:r>
              <a:rPr lang="en-US" dirty="0" smtClean="0"/>
              <a:t>EIP: Points to the currently executing instruction</a:t>
            </a:r>
          </a:p>
          <a:p>
            <a:pPr lvl="1"/>
            <a:r>
              <a:rPr lang="en-US" dirty="0" smtClean="0"/>
              <a:t>EFLAGS: Bit vector of flags</a:t>
            </a:r>
          </a:p>
          <a:p>
            <a:pPr lvl="2"/>
            <a:r>
              <a:rPr lang="en-US" dirty="0" smtClean="0"/>
              <a:t>Stores things like carry (after addition), equals zero (after a comparison),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Assume we have already implemented some functions</a:t>
            </a:r>
          </a:p>
          <a:p>
            <a:pPr lvl="1"/>
            <a:r>
              <a:rPr lang="en-US" i="1" dirty="0" err="1" smtClean="0"/>
              <a:t>read_disk_block</a:t>
            </a:r>
            <a:r>
              <a:rPr lang="en-US" i="1" dirty="0" smtClean="0"/>
              <a:t>()</a:t>
            </a:r>
            <a:r>
              <a:rPr lang="en-US" dirty="0" smtClean="0"/>
              <a:t> reads a block from the disk to some address in memory</a:t>
            </a:r>
          </a:p>
          <a:p>
            <a:pPr lvl="1"/>
            <a:r>
              <a:rPr lang="en-US" i="1" dirty="0" err="1" smtClean="0"/>
              <a:t>getline</a:t>
            </a:r>
            <a:r>
              <a:rPr lang="en-US" i="1" dirty="0" smtClean="0"/>
              <a:t>() </a:t>
            </a:r>
            <a:r>
              <a:rPr lang="en-US" dirty="0" smtClean="0"/>
              <a:t>reads a line from the keyboard and stores it into a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6842100" y="412785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7" y="1600200"/>
            <a:ext cx="500449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Assume the disk is divided into </a:t>
            </a:r>
            <a:r>
              <a:rPr lang="en-US" dirty="0" smtClean="0">
                <a:solidFill>
                  <a:schemeClr val="accent1"/>
                </a:solidFill>
              </a:rPr>
              <a:t>blocks</a:t>
            </a:r>
          </a:p>
          <a:p>
            <a:r>
              <a:rPr lang="en-US" dirty="0" smtClean="0"/>
              <a:t>We introduce a trivial file system</a:t>
            </a:r>
          </a:p>
          <a:p>
            <a:pPr lvl="1"/>
            <a:r>
              <a:rPr lang="en-US" dirty="0" smtClean="0"/>
              <a:t>Block 0 is the directory mapping of the file system</a:t>
            </a:r>
          </a:p>
          <a:p>
            <a:pPr lvl="1"/>
            <a:r>
              <a:rPr lang="en-US" dirty="0" smtClean="0"/>
              <a:t>Other blocks are program data blocks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22685"/>
              </p:ext>
            </p:extLst>
          </p:nvPr>
        </p:nvGraphicFramePr>
        <p:xfrm>
          <a:off x="6372532" y="1819474"/>
          <a:ext cx="240516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208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Valid?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Name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Addr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“file1.txt”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</a:t>
                      </a:r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program.com</a:t>
                      </a:r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0425" y="1807638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 0 (directory)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690064" y="330206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543504" y="3149668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598" y="319543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file1.txt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0062" y="314536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1 and 2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689700" y="397545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543141" y="3823058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78653" y="386882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program.com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698" y="3834054"/>
            <a:ext cx="110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3, 4 and 5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0253"/>
            <a:ext cx="82295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bool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valid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name[</a:t>
            </a:r>
            <a:r>
              <a:rPr lang="en-US" sz="1800" b="1" dirty="0">
                <a:solidFill>
                  <a:schemeClr val="accent4"/>
                </a:solidFill>
                <a:latin typeface="Courier New"/>
                <a:cs typeface="Courier New"/>
              </a:rPr>
              <a:t>16</a:t>
            </a:r>
            <a:r>
              <a:rPr lang="en-US" sz="1800" b="1" dirty="0">
                <a:latin typeface="Courier New"/>
                <a:cs typeface="Courier New"/>
              </a:rPr>
              <a:t>];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start;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len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};</a:t>
            </a:r>
            <a:br>
              <a:rPr lang="en-US" sz="1800" b="1" dirty="0" smtClean="0">
                <a:latin typeface="Courier New"/>
                <a:cs typeface="Courier New"/>
              </a:rPr>
            </a:b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 directory[BLK_SIZ/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sizeof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)]</a:t>
            </a:r>
            <a:br>
              <a:rPr lang="en-US" sz="1800" b="1" dirty="0">
                <a:latin typeface="Courier New"/>
                <a:cs typeface="Courier New"/>
              </a:rPr>
            </a:b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read_disk_block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/*</a:t>
            </a:r>
            <a:r>
              <a:rPr lang="en-US" sz="1800" b="1" dirty="0" err="1">
                <a:solidFill>
                  <a:schemeClr val="accent3"/>
                </a:solidFill>
                <a:latin typeface="Courier New"/>
                <a:cs typeface="Courier New"/>
              </a:rPr>
              <a:t>blk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#*/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/*</a:t>
            </a:r>
            <a:r>
              <a:rPr lang="en-US" sz="18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destination*/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directory);</a:t>
            </a: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08697"/>
              </p:ext>
            </p:extLst>
          </p:nvPr>
        </p:nvGraphicFramePr>
        <p:xfrm>
          <a:off x="6143926" y="1819474"/>
          <a:ext cx="240516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208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Valid?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Name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Addr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“file1.txt”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</a:t>
                      </a:r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program.com</a:t>
                      </a:r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1819" y="1807638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 0 (directory)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385256" y="3378270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238696" y="3225870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9790" y="327163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file1.txt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1456" y="314536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1 and 2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84892" y="4051660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238333" y="3899260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73845" y="3945023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program.com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092" y="383405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3, 4 and 5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185949"/>
            <a:ext cx="8915400" cy="5584966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>
                <a:cs typeface="Courier New"/>
              </a:rPr>
              <a:t>We can now write a very simple command line: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buffer[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80</a:t>
            </a:r>
            <a:r>
              <a:rPr lang="en-US" sz="1900" b="1" dirty="0">
                <a:latin typeface="Courier New"/>
                <a:cs typeface="Courier New"/>
              </a:rPr>
              <a:t>];</a:t>
            </a:r>
            <a:br>
              <a:rPr lang="en-US" sz="1900" b="1" dirty="0">
                <a:latin typeface="Courier New"/>
                <a:cs typeface="Courier New"/>
              </a:rPr>
            </a:b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dirent</a:t>
            </a:r>
            <a:r>
              <a:rPr lang="en-US" sz="1900" b="1" dirty="0">
                <a:latin typeface="Courier New"/>
                <a:cs typeface="Courier New"/>
              </a:rPr>
              <a:t> directory[NDIR];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, start, count;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void </a:t>
            </a:r>
            <a:r>
              <a:rPr lang="en-US" sz="1900" b="1" dirty="0">
                <a:latin typeface="Courier New"/>
                <a:cs typeface="Courier New"/>
              </a:rPr>
              <a:t>*</a:t>
            </a:r>
            <a:r>
              <a:rPr lang="en-US" sz="1900" b="1" dirty="0" err="1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 = …; 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/* probably 0x100 or so */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</a:t>
            </a:r>
            <a:r>
              <a:rPr lang="en-US" sz="1900" b="1" dirty="0">
                <a:solidFill>
                  <a:schemeClr val="accent1"/>
                </a:solidFill>
                <a:latin typeface="Courier New"/>
                <a:cs typeface="Courier New"/>
              </a:rPr>
              <a:t>while</a:t>
            </a:r>
            <a:r>
              <a:rPr lang="en-US" sz="1900" b="1" dirty="0">
                <a:latin typeface="Courier New"/>
                <a:cs typeface="Courier New"/>
              </a:rPr>
              <a:t> (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1</a:t>
            </a:r>
            <a:r>
              <a:rPr lang="en-US" sz="19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 err="1">
                <a:latin typeface="Courier New"/>
                <a:cs typeface="Courier New"/>
              </a:rPr>
              <a:t>getline</a:t>
            </a:r>
            <a:r>
              <a:rPr lang="en-US" sz="1900" b="1" dirty="0">
                <a:latin typeface="Courier New"/>
                <a:cs typeface="Courier New"/>
              </a:rPr>
              <a:t>(buffer);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</a:t>
            </a:r>
            <a:r>
              <a:rPr lang="en-US" sz="1900" b="1" dirty="0" err="1" smtClean="0">
                <a:latin typeface="Courier New"/>
                <a:cs typeface="Courier New"/>
              </a:rPr>
              <a:t>read_disk_block</a:t>
            </a:r>
            <a:r>
              <a:rPr lang="en-US" sz="1900" b="1" dirty="0" smtClean="0">
                <a:latin typeface="Courier New"/>
                <a:cs typeface="Courier New"/>
              </a:rPr>
              <a:t>(DIR_SECTOR, </a:t>
            </a:r>
            <a:r>
              <a:rPr lang="en-US" sz="1900" b="1" dirty="0">
                <a:latin typeface="Courier New"/>
                <a:cs typeface="Courier New"/>
              </a:rPr>
              <a:t>directory);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>
                <a:solidFill>
                  <a:schemeClr val="accent1"/>
                </a:solidFill>
                <a:latin typeface="Courier New"/>
                <a:cs typeface="Courier New"/>
              </a:rPr>
              <a:t>for</a:t>
            </a:r>
            <a:r>
              <a:rPr lang="en-US" sz="1900" b="1" dirty="0">
                <a:latin typeface="Courier New"/>
                <a:cs typeface="Courier New"/>
              </a:rPr>
              <a:t> (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 = 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>
                <a:latin typeface="Courier New"/>
                <a:cs typeface="Courier New"/>
              </a:rPr>
              <a:t>;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 &lt; NDIR;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900" b="1" dirty="0" smtClean="0">
                <a:latin typeface="Courier New"/>
                <a:cs typeface="Courier New"/>
              </a:rPr>
              <a:t> (</a:t>
            </a:r>
            <a:r>
              <a:rPr lang="en-US" sz="1900" b="1" dirty="0" err="1" smtClean="0">
                <a:latin typeface="Courier New"/>
                <a:cs typeface="Courier New"/>
              </a:rPr>
              <a:t>strcmp</a:t>
            </a:r>
            <a:r>
              <a:rPr lang="en-US" sz="1900" b="1" dirty="0" smtClean="0">
                <a:latin typeface="Courier New"/>
                <a:cs typeface="Courier New"/>
              </a:rPr>
              <a:t>(</a:t>
            </a:r>
            <a:r>
              <a:rPr lang="en-US" sz="1900" b="1" dirty="0" err="1" smtClean="0">
                <a:latin typeface="Courier New"/>
                <a:cs typeface="Courier New"/>
              </a:rPr>
              <a:t>buffer,directory</a:t>
            </a:r>
            <a:r>
              <a:rPr lang="en-US" sz="1900" b="1" dirty="0" smtClean="0">
                <a:latin typeface="Courier New"/>
                <a:cs typeface="Courier New"/>
              </a:rPr>
              <a:t>[</a:t>
            </a:r>
            <a:r>
              <a:rPr lang="en-US" sz="1900" b="1" dirty="0" err="1" smtClean="0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].name</a:t>
            </a:r>
            <a:r>
              <a:rPr lang="en-US" sz="1900" b="1" dirty="0" smtClean="0">
                <a:latin typeface="Courier New"/>
                <a:cs typeface="Courier New"/>
              </a:rPr>
              <a:t>)== </a:t>
            </a:r>
            <a:r>
              <a:rPr lang="en-US" sz="19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 smtClean="0">
                <a:latin typeface="Courier New"/>
                <a:cs typeface="Courier New"/>
              </a:rPr>
              <a:t> &amp;&amp; directory[</a:t>
            </a:r>
            <a:r>
              <a:rPr lang="en-US" sz="1900" b="1" dirty="0" err="1" smtClean="0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].valid</a:t>
            </a:r>
            <a:r>
              <a:rPr lang="en-US" sz="1900" b="1" dirty="0" smtClean="0">
                <a:latin typeface="Courier New"/>
                <a:cs typeface="Courier New"/>
              </a:rPr>
              <a:t>) {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for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(j = 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>
                <a:latin typeface="Courier New"/>
                <a:cs typeface="Courier New"/>
              </a:rPr>
              <a:t>; j &lt; directory[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</a:t>
            </a:r>
            <a:r>
              <a:rPr lang="en-US" sz="1900" b="1" dirty="0" err="1">
                <a:latin typeface="Courier New"/>
                <a:cs typeface="Courier New"/>
              </a:rPr>
              <a:t>len</a:t>
            </a:r>
            <a:r>
              <a:rPr lang="en-US" sz="1900" b="1" dirty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  </a:t>
            </a:r>
            <a:r>
              <a:rPr lang="en-US" sz="1900" b="1" dirty="0" err="1" smtClean="0">
                <a:latin typeface="Courier New"/>
                <a:cs typeface="Courier New"/>
              </a:rPr>
              <a:t>read_disk_block</a:t>
            </a:r>
            <a:r>
              <a:rPr lang="en-US" sz="1900" b="1" dirty="0" smtClean="0">
                <a:latin typeface="Courier New"/>
                <a:cs typeface="Courier New"/>
              </a:rPr>
              <a:t>(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block # */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directory[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</a:t>
            </a:r>
            <a:r>
              <a:rPr lang="en-US" sz="1900" b="1" dirty="0" smtClean="0">
                <a:latin typeface="Courier New"/>
                <a:cs typeface="Courier New"/>
              </a:rPr>
              <a:t>start + j</a:t>
            </a:r>
            <a:r>
              <a:rPr lang="en-US" sz="1900" b="1" dirty="0">
                <a:latin typeface="Courier New"/>
                <a:cs typeface="Courier New"/>
              </a:rPr>
              <a:t>, </a:t>
            </a:r>
            <a:br>
              <a:rPr lang="en-US" sz="1900" b="1" dirty="0">
                <a:latin typeface="Courier New"/>
                <a:cs typeface="Courier New"/>
              </a:rPr>
            </a:br>
            <a:r>
              <a:rPr lang="en-US" sz="1900" b="1" dirty="0">
                <a:latin typeface="Courier New"/>
                <a:cs typeface="Courier New"/>
              </a:rPr>
              <a:t>			</a:t>
            </a:r>
            <a:r>
              <a:rPr lang="en-US" sz="1900" b="1" dirty="0" smtClean="0">
                <a:latin typeface="Courier New"/>
                <a:cs typeface="Courier New"/>
              </a:rPr>
              <a:t>   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destination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*/</a:t>
            </a: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 + </a:t>
            </a:r>
            <a:r>
              <a:rPr lang="en-US" sz="1900" b="1" dirty="0" smtClean="0">
                <a:latin typeface="Courier New"/>
                <a:cs typeface="Courier New"/>
              </a:rPr>
              <a:t>j * </a:t>
            </a:r>
            <a:r>
              <a:rPr lang="en-US" sz="19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512</a:t>
            </a:r>
            <a:r>
              <a:rPr lang="en-US" sz="19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break</a:t>
            </a:r>
            <a:r>
              <a:rPr lang="en-US" sz="19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 err="1">
                <a:solidFill>
                  <a:schemeClr val="accent1"/>
                </a:solidFill>
                <a:latin typeface="Courier New"/>
                <a:cs typeface="Courier New"/>
              </a:rPr>
              <a:t>asm</a:t>
            </a:r>
            <a:r>
              <a:rPr lang="en-US" sz="1900" b="1" dirty="0" smtClean="0">
                <a:latin typeface="Courier New"/>
                <a:cs typeface="Courier New"/>
              </a:rPr>
              <a:t>(“call </a:t>
            </a:r>
            <a:r>
              <a:rPr lang="en-US" sz="1900" b="1" dirty="0" err="1" smtClean="0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”);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/* returns here when program is done 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Our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" y="1600200"/>
            <a:ext cx="591094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Crashes if it can’t find the specified program</a:t>
            </a:r>
          </a:p>
          <a:p>
            <a:r>
              <a:rPr lang="en-US" dirty="0" smtClean="0"/>
              <a:t>If the program crashes, the whole OS needs to be restarted</a:t>
            </a:r>
          </a:p>
          <a:p>
            <a:r>
              <a:rPr lang="en-US" dirty="0" smtClean="0"/>
              <a:t>Programs may not run if the OS is upgraded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Programs access OS APIs directly</a:t>
            </a:r>
          </a:p>
          <a:p>
            <a:pPr lvl="1"/>
            <a:r>
              <a:rPr lang="en-US" dirty="0" smtClean="0"/>
              <a:t>What if the addresses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76943" y="169882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776943" y="554001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42712" y="577251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5154" y="152708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95492" y="121131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37" name="Rectangle 36"/>
          <p:cNvSpPr/>
          <p:nvPr/>
        </p:nvSpPr>
        <p:spPr>
          <a:xfrm>
            <a:off x="6779484" y="1694456"/>
            <a:ext cx="1622138" cy="4721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Hardware</a:t>
            </a:r>
            <a:endParaRPr lang="en-US" sz="2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6776712" y="2291353"/>
            <a:ext cx="1627682" cy="1366048"/>
            <a:chOff x="6776712" y="2291353"/>
            <a:chExt cx="1627682" cy="1366048"/>
          </a:xfrm>
        </p:grpSpPr>
        <p:sp>
          <p:nvSpPr>
            <p:cNvPr id="34" name="Rectangle 33"/>
            <p:cNvSpPr/>
            <p:nvPr/>
          </p:nvSpPr>
          <p:spPr>
            <a:xfrm>
              <a:off x="6776943" y="2291353"/>
              <a:ext cx="1627221" cy="136604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76712" y="2747681"/>
              <a:ext cx="1627682" cy="3463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getchar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01477" y="2319273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OS 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76712" y="3197604"/>
              <a:ext cx="1627682" cy="3463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putchar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</p:grpSp>
      <p:cxnSp>
        <p:nvCxnSpPr>
          <p:cNvPr id="7" name="Elbow Connector 6"/>
          <p:cNvCxnSpPr>
            <a:endCxn id="35" idx="3"/>
          </p:cNvCxnSpPr>
          <p:nvPr/>
        </p:nvCxnSpPr>
        <p:spPr>
          <a:xfrm rot="5400000" flipH="1" flipV="1">
            <a:off x="7608834" y="3713626"/>
            <a:ext cx="1588349" cy="2772"/>
          </a:xfrm>
          <a:prstGeom prst="bentConnector4">
            <a:avLst>
              <a:gd name="adj1" fmla="val -809"/>
              <a:gd name="adj2" fmla="val 8346753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9" idx="3"/>
          </p:cNvCxnSpPr>
          <p:nvPr/>
        </p:nvCxnSpPr>
        <p:spPr>
          <a:xfrm rot="5400000" flipH="1" flipV="1">
            <a:off x="7571541" y="4200842"/>
            <a:ext cx="1662935" cy="2772"/>
          </a:xfrm>
          <a:prstGeom prst="bentConnector4">
            <a:avLst>
              <a:gd name="adj1" fmla="val -195"/>
              <a:gd name="adj2" fmla="val 17343218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78098" y="4181909"/>
            <a:ext cx="1624909" cy="110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52" name="Multiply 51"/>
          <p:cNvSpPr/>
          <p:nvPr/>
        </p:nvSpPr>
        <p:spPr>
          <a:xfrm>
            <a:off x="8179949" y="2699164"/>
            <a:ext cx="443346" cy="44334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8179949" y="3149817"/>
            <a:ext cx="443346" cy="44334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4.72222E-6 0.0578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with MS-DOS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208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Separate OS and program spaces</a:t>
            </a:r>
          </a:p>
          <a:p>
            <a:r>
              <a:rPr lang="en-US" dirty="0" smtClean="0"/>
              <a:t>System call table accessed via interrupt</a:t>
            </a:r>
          </a:p>
          <a:p>
            <a:r>
              <a:rPr lang="en-US" dirty="0" smtClean="0"/>
              <a:t>Command line is part of OS</a:t>
            </a:r>
          </a:p>
          <a:p>
            <a:r>
              <a:rPr lang="en-US" dirty="0" smtClean="0"/>
              <a:t>Similar keyboard controller, frame buffer, and disk controller</a:t>
            </a:r>
            <a:endParaRPr 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84480" y="1882544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784481" y="5723734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50248" y="595624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105606" y="1638768"/>
            <a:ext cx="55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Top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03028" y="1395041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6784479" y="4795412"/>
            <a:ext cx="1627221" cy="4300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MS-DOS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6784479" y="5273220"/>
            <a:ext cx="1622138" cy="4203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BIOS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885419" y="1950933"/>
            <a:ext cx="1432851" cy="2761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 Region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6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6" y="1426028"/>
            <a:ext cx="8736748" cy="1621969"/>
          </a:xfrm>
        </p:spPr>
        <p:txBody>
          <a:bodyPr>
            <a:normAutofit/>
          </a:bodyPr>
          <a:lstStyle/>
          <a:p>
            <a:r>
              <a:rPr lang="en-US" dirty="0" smtClean="0"/>
              <a:t>x86 has gone through 16, 32, and 64 bit versions</a:t>
            </a:r>
          </a:p>
          <a:p>
            <a:r>
              <a:rPr lang="en-US" dirty="0" smtClean="0"/>
              <a:t>Registers can be addressed in whole or in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6036" y="2873822"/>
            <a:ext cx="7217229" cy="849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RAX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034650" y="3624936"/>
            <a:ext cx="3608615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EAX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38957" y="4354275"/>
            <a:ext cx="1804308" cy="8490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838957" y="5116279"/>
            <a:ext cx="902154" cy="849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AH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741111" y="5116279"/>
            <a:ext cx="902154" cy="849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081" y="3036754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64 bits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1695" y="3787868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32 bits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74856" y="4517207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16 bits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41695" y="5279211"/>
            <a:ext cx="299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8 bit high and 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Assembly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405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0x00ABCDE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move 32-bit value to EAX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0xABCD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move 16-bit value to 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ah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0xAB</a:t>
            </a:r>
            <a:r>
              <a:rPr lang="en-US" sz="2800" dirty="0" smtClean="0"/>
              <a:t>	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0xCD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3) + 4) are equivalent to 2)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result stored in EAX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edx</a:t>
            </a:r>
            <a:r>
              <a:rPr lang="en-US" sz="2800" dirty="0" smtClean="0"/>
              <a:t>, [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sz="2800" dirty="0" smtClean="0"/>
              <a:t>]	</a:t>
            </a:r>
            <a:r>
              <a:rPr lang="en-US" sz="2800" dirty="0" smtClean="0">
                <a:solidFill>
                  <a:schemeClr val="accent3"/>
                </a:solidFill>
              </a:rPr>
              <a:t>; dereference the pointer in 	ESP, move the value to EDX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9605" y="3785190"/>
            <a:ext cx="3163186" cy="2461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8841" y="4270780"/>
            <a:ext cx="4015563" cy="2085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x86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56376" y="1219487"/>
          <a:ext cx="8120745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data</a:t>
                      </a:r>
                      <a:r>
                        <a:rPr lang="en-US" baseline="0" dirty="0" smtClean="0"/>
                        <a:t> from one place to another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 7</a:t>
                      </a:r>
                    </a:p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[0xF0FF]</a:t>
                      </a:r>
                    </a:p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],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/ 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/ subtract</a:t>
                      </a:r>
                      <a:r>
                        <a:rPr lang="en-US" baseline="0" dirty="0" smtClean="0"/>
                        <a:t> values in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r>
                        <a:rPr lang="en-US" baseline="0" dirty="0" smtClean="0"/>
                        <a:t> / decrement the value in a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EIP onto the stack and j</a:t>
                      </a:r>
                      <a:r>
                        <a:rPr lang="en-US" dirty="0" smtClean="0"/>
                        <a:t>ump to a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0x80FE4C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the top of the stack into 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 / 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or remove items to the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the</a:t>
                      </a:r>
                      <a:r>
                        <a:rPr lang="en-US" baseline="0" dirty="0" smtClean="0"/>
                        <a:t> given</a:t>
                      </a:r>
                      <a:r>
                        <a:rPr lang="en-US" dirty="0" smtClean="0"/>
                        <a:t> interrupt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0x80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given value into 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jmp</a:t>
                      </a:r>
                      <a:r>
                        <a:rPr lang="en-US" dirty="0" smtClean="0"/>
                        <a:t> 0x80FE4C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the</a:t>
                      </a:r>
                      <a:r>
                        <a:rPr lang="en-US" baseline="0" dirty="0" smtClean="0"/>
                        <a:t> value of two registers and store the value in the flags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edx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j</a:t>
                      </a:r>
                      <a:r>
                        <a:rPr lang="en-US" i="0" dirty="0" err="1" smtClean="0">
                          <a:solidFill>
                            <a:schemeClr val="accent2"/>
                          </a:solidFill>
                        </a:rPr>
                        <a:t>xx</a:t>
                      </a:r>
                      <a:endParaRPr lang="en-US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given value into EIP if the condition is 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jz</a:t>
                      </a:r>
                      <a:r>
                        <a:rPr lang="en-US" dirty="0" smtClean="0"/>
                        <a:t> 0x80FE4C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jnz</a:t>
                      </a:r>
                      <a:r>
                        <a:rPr lang="en-US" dirty="0" smtClean="0"/>
                        <a:t> 0x80FE4C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4713513" y="154125"/>
            <a:ext cx="4337779" cy="1044453"/>
          </a:xfrm>
          <a:prstGeom prst="wedgeRectCallout">
            <a:avLst>
              <a:gd name="adj1" fmla="val 39138"/>
              <a:gd name="adj2" fmla="val 13774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Intel assembly syntax, [] means dereference (e.g. *</a:t>
            </a:r>
            <a:r>
              <a:rPr lang="en-US" sz="2400" dirty="0" err="1" smtClean="0"/>
              <a:t>ptr</a:t>
            </a:r>
            <a:r>
              <a:rPr lang="en-US" sz="2400" dirty="0" smtClean="0"/>
              <a:t> in C)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9515" y="2455671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Basics</a:t>
            </a:r>
            <a:endParaRPr lang="en-US" sz="2000" dirty="0"/>
          </a:p>
        </p:txBody>
      </p:sp>
      <p:sp>
        <p:nvSpPr>
          <p:cNvPr id="8" name="Left Brace 7"/>
          <p:cNvSpPr/>
          <p:nvPr/>
        </p:nvSpPr>
        <p:spPr>
          <a:xfrm>
            <a:off x="469468" y="1883229"/>
            <a:ext cx="161903" cy="16002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85044" y="368301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Func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Left Brace 9"/>
          <p:cNvSpPr/>
          <p:nvPr/>
        </p:nvSpPr>
        <p:spPr>
          <a:xfrm>
            <a:off x="455212" y="3548745"/>
            <a:ext cx="176159" cy="70718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41" y="4255926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33937" y="5601642"/>
            <a:ext cx="15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 Flow</a:t>
            </a:r>
            <a:endParaRPr lang="en-US" sz="2000" dirty="0"/>
          </a:p>
        </p:txBody>
      </p:sp>
      <p:sp>
        <p:nvSpPr>
          <p:cNvPr id="13" name="Left Brace 12"/>
          <p:cNvSpPr/>
          <p:nvPr/>
        </p:nvSpPr>
        <p:spPr>
          <a:xfrm>
            <a:off x="519144" y="5029200"/>
            <a:ext cx="161903" cy="16002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4170" y="1863706"/>
            <a:ext cx="5236029" cy="4092797"/>
          </a:xfrm>
        </p:spPr>
        <p:txBody>
          <a:bodyPr/>
          <a:lstStyle/>
          <a:p>
            <a:r>
              <a:rPr lang="en-US" dirty="0" smtClean="0"/>
              <a:t>Example: 64KB of memory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Addresses from 0 to 65535</a:t>
            </a:r>
          </a:p>
          <a:p>
            <a:r>
              <a:rPr lang="en-US" dirty="0" smtClean="0"/>
              <a:t>Not all memory is free</a:t>
            </a:r>
          </a:p>
          <a:p>
            <a:pPr lvl="1"/>
            <a:r>
              <a:rPr lang="en-US" dirty="0" smtClean="0"/>
              <a:t>Specific ranges get used by devices, system services, the BIOS, etc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1042" y="1790212"/>
            <a:ext cx="1545771" cy="10014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mapped devices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41042" y="2819408"/>
            <a:ext cx="1545771" cy="1807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 Memory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41041" y="4654146"/>
            <a:ext cx="154577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BIOS Code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141042" y="5394771"/>
            <a:ext cx="1545771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Vector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6809" y="587868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8030" y="5160227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0x00FF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206" y="4441770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0x0DFF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2420" y="2634742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9251" y="1633256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4416" y="1633256"/>
            <a:ext cx="564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Top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21347" y="5878684"/>
            <a:ext cx="983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Bottom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42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0826" y="3265714"/>
          <a:ext cx="20138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4114426" y="5475514"/>
            <a:ext cx="391886" cy="112122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114426" y="4414157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6055" y="5812971"/>
            <a:ext cx="2895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ah</a:t>
            </a:r>
            <a:r>
              <a:rPr lang="en-US" sz="2000" dirty="0" smtClean="0"/>
              <a:t>, [</a:t>
            </a:r>
            <a:r>
              <a:rPr lang="en-US" sz="2000" dirty="0" smtClean="0">
                <a:solidFill>
                  <a:schemeClr val="accent2"/>
                </a:solidFill>
              </a:rPr>
              <a:t>0xC0</a:t>
            </a:r>
            <a:r>
              <a:rPr lang="en-US" sz="2000" dirty="0" smtClean="0"/>
              <a:t>]    </a:t>
            </a:r>
            <a:r>
              <a:rPr lang="en-US" sz="2000" dirty="0" smtClean="0">
                <a:solidFill>
                  <a:schemeClr val="accent3"/>
                </a:solidFill>
              </a:rPr>
              <a:t>; AH = ‘a’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6054" y="4567887"/>
            <a:ext cx="3356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ax</a:t>
            </a:r>
            <a:r>
              <a:rPr lang="en-US" sz="2000" dirty="0" smtClean="0"/>
              <a:t>, [</a:t>
            </a:r>
            <a:r>
              <a:rPr lang="en-US" sz="2000" dirty="0" smtClean="0">
                <a:solidFill>
                  <a:schemeClr val="accent2"/>
                </a:solidFill>
              </a:rPr>
              <a:t>0xC4</a:t>
            </a:r>
            <a:r>
              <a:rPr lang="en-US" sz="2000" dirty="0" smtClean="0"/>
              <a:t>]    </a:t>
            </a:r>
            <a:r>
              <a:rPr lang="en-US" sz="2000" dirty="0" smtClean="0">
                <a:solidFill>
                  <a:schemeClr val="accent3"/>
                </a:solidFill>
              </a:rPr>
              <a:t>; AX = 0x0510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96954" y="1417393"/>
            <a:ext cx="8458201" cy="1706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can be addressed as:</a:t>
            </a:r>
          </a:p>
          <a:p>
            <a:pPr lvl="1"/>
            <a:r>
              <a:rPr lang="en-US" dirty="0" smtClean="0"/>
              <a:t>Individual bytes</a:t>
            </a:r>
          </a:p>
          <a:p>
            <a:pPr lvl="1"/>
            <a:r>
              <a:rPr lang="en-US" dirty="0" smtClean="0"/>
              <a:t>Multi-byte words, double words, quad words, etc.</a:t>
            </a:r>
          </a:p>
        </p:txBody>
      </p:sp>
    </p:spTree>
    <p:extLst>
      <p:ext uri="{BB962C8B-B14F-4D97-AF65-F5344CB8AC3E}">
        <p14:creationId xmlns:p14="http://schemas.microsoft.com/office/powerpoint/2010/main" val="28925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88400" y="64643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74700" y="190500"/>
            <a:ext cx="2413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rgbClr val="003366"/>
                </a:solidFill>
                <a:latin typeface="Tahoma" pitchFamily="18" charset="0"/>
                <a:cs typeface="Tahoma" pitchFamily="18" charset="0"/>
              </a:rPr>
              <a:t>ordering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1104900"/>
            <a:ext cx="7073900" cy="335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14300" algn="l"/>
                <a:tab pos="571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multi-byte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>
              <a:lnSpc>
                <a:spcPts val="3300"/>
              </a:lnSpc>
              <a:tabLst>
                <a:tab pos="114300" algn="l"/>
                <a:tab pos="571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Conventions</a:t>
            </a:r>
          </a:p>
          <a:p>
            <a:pPr>
              <a:lnSpc>
                <a:spcPts val="29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(most)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Sun’s,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IBMs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“Big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Endian”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machines</a:t>
            </a:r>
          </a:p>
          <a:p>
            <a:pPr>
              <a:lnSpc>
                <a:spcPts val="26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last)</a:t>
            </a:r>
          </a:p>
          <a:p>
            <a:pPr>
              <a:lnSpc>
                <a:spcPts val="28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(most)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Intel’s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“Little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Endian”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machines</a:t>
            </a:r>
          </a:p>
          <a:p>
            <a:pPr>
              <a:lnSpc>
                <a:spcPts val="25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first)</a:t>
            </a:r>
          </a:p>
          <a:p>
            <a:pPr>
              <a:lnSpc>
                <a:spcPts val="3400"/>
              </a:lnSpc>
              <a:tabLst>
                <a:tab pos="114300" algn="l"/>
                <a:tab pos="571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30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4-byte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0x01234567</a:t>
            </a:r>
          </a:p>
          <a:p>
            <a:pPr>
              <a:lnSpc>
                <a:spcPts val="2900"/>
              </a:lnSpc>
              <a:tabLst>
                <a:tab pos="1143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&amp;x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0x100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61" y="4572000"/>
            <a:ext cx="5848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55700"/>
            <a:ext cx="215900" cy="2159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365500"/>
            <a:ext cx="215900" cy="21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8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70528</TotalTime>
  <Words>2611</Words>
  <Application>Microsoft Office PowerPoint</Application>
  <PresentationFormat>화면 슬라이드 쇼(4:3)</PresentationFormat>
  <Paragraphs>643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Helvetica LT Std Bold</vt:lpstr>
      <vt:lpstr>Helvetica LT Std Light</vt:lpstr>
      <vt:lpstr>ＭＳ Ｐゴシック</vt:lpstr>
      <vt:lpstr>宋体</vt:lpstr>
      <vt:lpstr>宋体</vt:lpstr>
      <vt:lpstr>Arial</vt:lpstr>
      <vt:lpstr>Calibri</vt:lpstr>
      <vt:lpstr>Courier New</vt:lpstr>
      <vt:lpstr>Tahoma</vt:lpstr>
      <vt:lpstr>Times New Roman</vt:lpstr>
      <vt:lpstr>Office Theme</vt:lpstr>
      <vt:lpstr>Operating Systems</vt:lpstr>
      <vt:lpstr>Goals of Our Simple OS</vt:lpstr>
      <vt:lpstr>x86 Registers (32 bit)</vt:lpstr>
      <vt:lpstr>Register Layout</vt:lpstr>
      <vt:lpstr>x86 Assembly Examples</vt:lpstr>
      <vt:lpstr>Important x86 Instructions</vt:lpstr>
      <vt:lpstr>Typical Memory Layout</vt:lpstr>
      <vt:lpstr>Memory Addressing</vt:lpstr>
      <vt:lpstr>PowerPoint 프레젠테이션</vt:lpstr>
      <vt:lpstr>PowerPoint 프레젠테이션</vt:lpstr>
      <vt:lpstr>I/O Port Example</vt:lpstr>
      <vt:lpstr>Memory Mapped Devices</vt:lpstr>
      <vt:lpstr>Example Keyboard Controller</vt:lpstr>
      <vt:lpstr>Sample Program 1 – Hello World</vt:lpstr>
      <vt:lpstr>Sample Program 1 – Hello World</vt:lpstr>
      <vt:lpstr>Sample Program 2 – Keyboard to Screen</vt:lpstr>
      <vt:lpstr>The x86 Stack</vt:lpstr>
      <vt:lpstr>Function Calls and the Stack</vt:lpstr>
      <vt:lpstr>Function Call Example</vt:lpstr>
      <vt:lpstr>Argument Ordering and Return Values</vt:lpstr>
      <vt:lpstr>Pop Quiz</vt:lpstr>
      <vt:lpstr>A Minimal Operating System</vt:lpstr>
      <vt:lpstr>putchar()</vt:lpstr>
      <vt:lpstr>Using getkey() and putchar()</vt:lpstr>
      <vt:lpstr>Why Do We Care?</vt:lpstr>
      <vt:lpstr>Let’s Build a Basic Shell</vt:lpstr>
      <vt:lpstr>Basic Program Loading</vt:lpstr>
      <vt:lpstr>Example Disk Controller</vt:lpstr>
      <vt:lpstr>Example Disk Controller (cont.)</vt:lpstr>
      <vt:lpstr>Additional OS APIs</vt:lpstr>
      <vt:lpstr>Basic File System</vt:lpstr>
      <vt:lpstr>File System Structures</vt:lpstr>
      <vt:lpstr>Basic Command Line</vt:lpstr>
      <vt:lpstr>Limitations of Our OS</vt:lpstr>
      <vt:lpstr>Similarities with MS-DOS 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1073</cp:revision>
  <cp:lastPrinted>2012-08-22T04:00:45Z</cp:lastPrinted>
  <dcterms:created xsi:type="dcterms:W3CDTF">2012-01-03T02:22:46Z</dcterms:created>
  <dcterms:modified xsi:type="dcterms:W3CDTF">2020-03-23T04:47:25Z</dcterms:modified>
</cp:coreProperties>
</file>