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23"/>
  </p:notesMasterIdLst>
  <p:handoutMasterIdLst>
    <p:handoutMasterId r:id="rId24"/>
  </p:handoutMasterIdLst>
  <p:sldIdLst>
    <p:sldId id="256" r:id="rId2"/>
    <p:sldId id="645" r:id="rId3"/>
    <p:sldId id="560" r:id="rId4"/>
    <p:sldId id="646" r:id="rId5"/>
    <p:sldId id="561" r:id="rId6"/>
    <p:sldId id="562" r:id="rId7"/>
    <p:sldId id="563" r:id="rId8"/>
    <p:sldId id="564" r:id="rId9"/>
    <p:sldId id="647" r:id="rId10"/>
    <p:sldId id="565" r:id="rId11"/>
    <p:sldId id="568" r:id="rId12"/>
    <p:sldId id="569" r:id="rId13"/>
    <p:sldId id="651" r:id="rId14"/>
    <p:sldId id="570" r:id="rId15"/>
    <p:sldId id="650" r:id="rId16"/>
    <p:sldId id="649" r:id="rId17"/>
    <p:sldId id="567" r:id="rId18"/>
    <p:sldId id="566" r:id="rId19"/>
    <p:sldId id="652" r:id="rId20"/>
    <p:sldId id="572" r:id="rId21"/>
    <p:sldId id="524" r:id="rId2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3EA"/>
    <a:srgbClr val="DEE7D1"/>
    <a:srgbClr val="E9EDF4"/>
    <a:srgbClr val="D0D8E8"/>
    <a:srgbClr val="EDEAF0"/>
    <a:srgbClr val="D8D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0232" autoAdjust="0"/>
  </p:normalViewPr>
  <p:slideViewPr>
    <p:cSldViewPr snapToGrid="0">
      <p:cViewPr varScale="1">
        <p:scale>
          <a:sx n="96" d="100"/>
          <a:sy n="96" d="100"/>
        </p:scale>
        <p:origin x="702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83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5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4900" cap="none" dirty="0" smtClean="0"/>
              <a:t>Operating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 and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64921" cy="519949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Sections</a:t>
            </a:r>
            <a:r>
              <a:rPr lang="en-US" dirty="0" smtClean="0"/>
              <a:t> are the various pieces of code and data that get linked together by the compiler</a:t>
            </a:r>
          </a:p>
          <a:p>
            <a:r>
              <a:rPr lang="en-US" dirty="0" smtClean="0"/>
              <a:t>Each </a:t>
            </a:r>
            <a:r>
              <a:rPr lang="en-US" dirty="0" smtClean="0">
                <a:solidFill>
                  <a:schemeClr val="accent1"/>
                </a:solidFill>
              </a:rPr>
              <a:t>segment</a:t>
            </a:r>
            <a:r>
              <a:rPr lang="en-US" dirty="0" smtClean="0"/>
              <a:t> contains one or more sections</a:t>
            </a:r>
          </a:p>
          <a:p>
            <a:pPr lvl="1"/>
            <a:r>
              <a:rPr lang="en-US" dirty="0" smtClean="0"/>
              <a:t>Each segment contains sections that are related</a:t>
            </a:r>
          </a:p>
          <a:p>
            <a:pPr lvl="2"/>
            <a:r>
              <a:rPr lang="en-US" dirty="0" smtClean="0"/>
              <a:t>E.g. all code sections</a:t>
            </a:r>
          </a:p>
          <a:p>
            <a:pPr lvl="1"/>
            <a:r>
              <a:rPr lang="en-US" dirty="0" smtClean="0"/>
              <a:t>Segments are the basic units for the </a:t>
            </a:r>
            <a:r>
              <a:rPr lang="en-US" dirty="0" smtClean="0">
                <a:solidFill>
                  <a:schemeClr val="accent1"/>
                </a:solidFill>
              </a:rPr>
              <a:t>loader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2" descr="D:\Classes\5600\assets\200px-Elf-layout--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239" y="2940062"/>
            <a:ext cx="2969610" cy="329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7459723" y="2305941"/>
            <a:ext cx="1586126" cy="512524"/>
          </a:xfrm>
          <a:prstGeom prst="wedgeRectCallout">
            <a:avLst>
              <a:gd name="adj1" fmla="val 4678"/>
              <a:gd name="adj2" fmla="val 18078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Segments</a:t>
            </a:r>
            <a:endParaRPr lang="en-US" sz="2400" dirty="0"/>
          </a:p>
        </p:txBody>
      </p:sp>
      <p:sp>
        <p:nvSpPr>
          <p:cNvPr id="7" name="Rectangular Callout 6"/>
          <p:cNvSpPr/>
          <p:nvPr/>
        </p:nvSpPr>
        <p:spPr>
          <a:xfrm>
            <a:off x="5707614" y="1227382"/>
            <a:ext cx="2681545" cy="883961"/>
          </a:xfrm>
          <a:prstGeom prst="wedgeRectCallout">
            <a:avLst>
              <a:gd name="adj1" fmla="val -20933"/>
              <a:gd name="adj2" fmla="val 27909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Multiple sections in one segments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11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Sections are the various pieces of code and data that </a:t>
            </a:r>
            <a:r>
              <a:rPr lang="en-US" dirty="0" smtClean="0"/>
              <a:t>compose a program</a:t>
            </a:r>
          </a:p>
          <a:p>
            <a:r>
              <a:rPr lang="en-US" dirty="0" smtClean="0"/>
              <a:t>Key sections: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.text </a:t>
            </a:r>
            <a:r>
              <a:rPr lang="en-US" dirty="0" smtClean="0"/>
              <a:t>– Executable code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r>
              <a:rPr lang="en-US" dirty="0" err="1" smtClean="0">
                <a:solidFill>
                  <a:schemeClr val="accent1"/>
                </a:solidFill>
              </a:rPr>
              <a:t>bss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Global variables initialized to zero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.data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r>
              <a:rPr lang="en-US" dirty="0" err="1" smtClean="0">
                <a:solidFill>
                  <a:schemeClr val="accent1"/>
                </a:solidFill>
              </a:rPr>
              <a:t>rodata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Initialized data and strings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r>
              <a:rPr lang="en-US" dirty="0" err="1" smtClean="0">
                <a:solidFill>
                  <a:schemeClr val="accent1"/>
                </a:solidFill>
              </a:rPr>
              <a:t>strtab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Names of functions and variables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r>
              <a:rPr lang="en-US" dirty="0" err="1" smtClean="0">
                <a:solidFill>
                  <a:schemeClr val="accent1"/>
                </a:solidFill>
              </a:rPr>
              <a:t>symtab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Debug symbols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0376" y="3384645"/>
            <a:ext cx="4967785" cy="2776815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90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big_big_array</a:t>
            </a:r>
            <a:r>
              <a:rPr lang="en-US" dirty="0"/>
              <a:t>[</a:t>
            </a:r>
            <a:r>
              <a:rPr lang="en-US" dirty="0">
                <a:solidFill>
                  <a:schemeClr val="accent4"/>
                </a:solidFill>
              </a:rPr>
              <a:t>10</a:t>
            </a:r>
            <a:r>
              <a:rPr lang="en-US" dirty="0"/>
              <a:t>*</a:t>
            </a:r>
            <a:r>
              <a:rPr lang="en-US" dirty="0">
                <a:solidFill>
                  <a:schemeClr val="accent4"/>
                </a:solidFill>
              </a:rPr>
              <a:t>1024</a:t>
            </a:r>
            <a:r>
              <a:rPr lang="en-US" dirty="0"/>
              <a:t>*</a:t>
            </a:r>
            <a:r>
              <a:rPr lang="en-US" dirty="0">
                <a:solidFill>
                  <a:schemeClr val="accent4"/>
                </a:solidFill>
              </a:rPr>
              <a:t>1024</a:t>
            </a:r>
            <a:r>
              <a:rPr lang="en-US" dirty="0" smtClean="0"/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char </a:t>
            </a:r>
            <a:r>
              <a:rPr lang="en-US" dirty="0">
                <a:solidFill>
                  <a:schemeClr val="accent1"/>
                </a:solidFill>
              </a:rPr>
              <a:t>*</a:t>
            </a:r>
            <a:r>
              <a:rPr lang="en-US" dirty="0" err="1"/>
              <a:t>a_string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"Hello, World!"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/>
              <a:t>a_var_with_value</a:t>
            </a:r>
            <a:r>
              <a:rPr lang="en-US" dirty="0"/>
              <a:t> = </a:t>
            </a:r>
            <a:r>
              <a:rPr lang="en-US" dirty="0">
                <a:solidFill>
                  <a:schemeClr val="accent4"/>
                </a:solidFill>
              </a:rPr>
              <a:t>0x100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/>
              <a:t>main(</a:t>
            </a:r>
            <a:r>
              <a:rPr lang="en-US" dirty="0">
                <a:solidFill>
                  <a:schemeClr val="accent1"/>
                </a:solidFill>
              </a:rPr>
              <a:t>void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big_big_array</a:t>
            </a:r>
            <a:r>
              <a:rPr lang="en-US" dirty="0"/>
              <a:t>[</a:t>
            </a:r>
            <a:r>
              <a:rPr lang="en-US" dirty="0">
                <a:solidFill>
                  <a:schemeClr val="accent4"/>
                </a:solidFill>
              </a:rPr>
              <a:t>0</a:t>
            </a:r>
            <a:r>
              <a:rPr lang="en-US" dirty="0"/>
              <a:t>] = </a:t>
            </a:r>
            <a:r>
              <a:rPr lang="en-US" dirty="0">
                <a:solidFill>
                  <a:schemeClr val="accent4"/>
                </a:solidFill>
              </a:rPr>
              <a:t>100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"%s\n"</a:t>
            </a:r>
            <a:r>
              <a:rPr lang="en-US" dirty="0"/>
              <a:t>, </a:t>
            </a:r>
            <a:r>
              <a:rPr lang="en-US" dirty="0" err="1"/>
              <a:t>a_string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a_var_with_value</a:t>
            </a:r>
            <a:r>
              <a:rPr lang="en-US" dirty="0"/>
              <a:t> += </a:t>
            </a:r>
            <a:r>
              <a:rPr lang="en-US" dirty="0">
                <a:solidFill>
                  <a:schemeClr val="accent4"/>
                </a:solidFill>
              </a:rPr>
              <a:t>20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77839" y="6253458"/>
            <a:ext cx="2256429" cy="512524"/>
          </a:xfrm>
          <a:prstGeom prst="wedgeRectCallout">
            <a:avLst>
              <a:gd name="adj1" fmla="val -21117"/>
              <a:gd name="adj2" fmla="val -108699"/>
            </a:avLst>
          </a:prstGeom>
          <a:solidFill>
            <a:schemeClr val="accent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Code </a:t>
            </a:r>
            <a:r>
              <a:rPr lang="en-US" sz="2400" dirty="0" smtClean="0">
                <a:sym typeface="Wingdings" panose="05000000000000000000" pitchFamily="2" charset="2"/>
              </a:rPr>
              <a:t> .text</a:t>
            </a:r>
            <a:endParaRPr lang="en-US" sz="2400" dirty="0"/>
          </a:p>
        </p:txBody>
      </p:sp>
      <p:sp>
        <p:nvSpPr>
          <p:cNvPr id="7" name="Rectangular Callout 6"/>
          <p:cNvSpPr/>
          <p:nvPr/>
        </p:nvSpPr>
        <p:spPr>
          <a:xfrm>
            <a:off x="6739720" y="898512"/>
            <a:ext cx="2199564" cy="889343"/>
          </a:xfrm>
          <a:prstGeom prst="wedgeRectCallout">
            <a:avLst>
              <a:gd name="adj1" fmla="val -90950"/>
              <a:gd name="adj2" fmla="val 43852"/>
            </a:avLst>
          </a:prstGeom>
          <a:solidFill>
            <a:schemeClr val="accent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Empty 10 MB array </a:t>
            </a:r>
            <a:r>
              <a:rPr lang="en-US" sz="2400" dirty="0" smtClean="0">
                <a:sym typeface="Wingdings" panose="05000000000000000000" pitchFamily="2" charset="2"/>
              </a:rPr>
              <a:t> .</a:t>
            </a:r>
            <a:r>
              <a:rPr lang="en-US" sz="2400" dirty="0" err="1" smtClean="0">
                <a:sym typeface="Wingdings" panose="05000000000000000000" pitchFamily="2" charset="2"/>
              </a:rPr>
              <a:t>bss</a:t>
            </a:r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229737" y="543669"/>
            <a:ext cx="3482454" cy="545876"/>
          </a:xfrm>
          <a:prstGeom prst="wedgeRectCallout">
            <a:avLst>
              <a:gd name="adj1" fmla="val 42296"/>
              <a:gd name="adj2" fmla="val 228864"/>
            </a:avLst>
          </a:prstGeom>
          <a:solidFill>
            <a:schemeClr val="accent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String variable </a:t>
            </a:r>
            <a:r>
              <a:rPr lang="en-US" sz="2400" dirty="0" smtClean="0">
                <a:sym typeface="Wingdings" panose="05000000000000000000" pitchFamily="2" charset="2"/>
              </a:rPr>
              <a:t> .data</a:t>
            </a:r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2074459" y="5486434"/>
            <a:ext cx="3482454" cy="545876"/>
          </a:xfrm>
          <a:prstGeom prst="wedgeRectCallout">
            <a:avLst>
              <a:gd name="adj1" fmla="val -23935"/>
              <a:gd name="adj2" fmla="val -181162"/>
            </a:avLst>
          </a:prstGeom>
          <a:solidFill>
            <a:schemeClr val="accent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String constant </a:t>
            </a:r>
            <a:r>
              <a:rPr lang="en-US" sz="2400" dirty="0" smtClean="0">
                <a:sym typeface="Wingdings" panose="05000000000000000000" pitchFamily="2" charset="2"/>
              </a:rPr>
              <a:t> .</a:t>
            </a:r>
            <a:r>
              <a:rPr lang="en-US" sz="2400" dirty="0" err="1" smtClean="0">
                <a:sym typeface="Wingdings" panose="05000000000000000000" pitchFamily="2" charset="2"/>
              </a:rPr>
              <a:t>rodata</a:t>
            </a:r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12" name="Rectangular Callout 11"/>
          <p:cNvSpPr/>
          <p:nvPr/>
        </p:nvSpPr>
        <p:spPr>
          <a:xfrm>
            <a:off x="6264322" y="3166280"/>
            <a:ext cx="2527111" cy="982639"/>
          </a:xfrm>
          <a:prstGeom prst="wedgeRectCallout">
            <a:avLst>
              <a:gd name="adj1" fmla="val -139445"/>
              <a:gd name="adj2" fmla="val -74006"/>
            </a:avLst>
          </a:prstGeom>
          <a:solidFill>
            <a:schemeClr val="accent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Initialized global variable </a:t>
            </a:r>
            <a:r>
              <a:rPr lang="en-US" sz="2400" dirty="0" smtClean="0">
                <a:sym typeface="Wingdings" panose="05000000000000000000" pitchFamily="2" charset="2"/>
              </a:rPr>
              <a:t> .data</a:t>
            </a:r>
            <a:endParaRPr lang="en-US" sz="2400" dirty="0" smtClean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668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9865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$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readelf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--headers </a:t>
            </a:r>
            <a:r>
              <a:rPr lang="en-US" sz="1600" dirty="0">
                <a:solidFill>
                  <a:schemeClr val="bg1"/>
                </a:solidFill>
              </a:rPr>
              <a:t>./</a:t>
            </a:r>
            <a:r>
              <a:rPr lang="en-US" sz="1600" dirty="0" smtClean="0">
                <a:solidFill>
                  <a:schemeClr val="bg1"/>
                </a:solidFill>
              </a:rPr>
              <a:t>test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Section to Segment mapping: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Segment Sections...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00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01     .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interp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02     .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interp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note.ABI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-tag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note.gnu.build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-id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gnu.hash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dynsym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dynstr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gnu.version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gnu.version_r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rela.dyn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rela.plt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init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plt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.text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fini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rodata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eh_frame_hdr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eh_frame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03     .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ctors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dtors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jcr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.dynamic .got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got.plt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.data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bss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04     .dynamic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05     .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note.ABI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-tag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note.gnu.build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-id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06     .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eh_frame_hdr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07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08     .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ctors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dtors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jcr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.dynamic .got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There are 36 section headers, starting at offset 0x1460: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Section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Headers:</a:t>
            </a:r>
          </a:p>
          <a:p>
            <a:pPr>
              <a:tabLst>
                <a:tab pos="398463" algn="l"/>
                <a:tab pos="1884363" algn="l"/>
                <a:tab pos="2970213" algn="l"/>
                <a:tab pos="3884613" algn="l"/>
                <a:tab pos="4799013" algn="l"/>
                <a:tab pos="5713413" algn="l"/>
                <a:tab pos="6057900" algn="l"/>
                <a:tab pos="6572250" algn="l"/>
                <a:tab pos="7026275" algn="l"/>
                <a:tab pos="7486650" algn="l"/>
              </a:tabLs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[Nr]	Name	Type	Address	Offset	Size	ES	Flags	Link	Info	Align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398463" algn="l"/>
                <a:tab pos="1884363" algn="l"/>
                <a:tab pos="2970213" algn="l"/>
                <a:tab pos="3884613" algn="l"/>
                <a:tab pos="4799013" algn="l"/>
                <a:tab pos="5713413" algn="l"/>
                <a:tab pos="6057900" algn="l"/>
                <a:tab pos="6572250" algn="l"/>
                <a:tab pos="7026275" algn="l"/>
                <a:tab pos="7486650" algn="l"/>
              </a:tabLs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[ 0]		NULL	00000000	00000000	00000000	00		0	0	0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398463" algn="l"/>
                <a:tab pos="1884363" algn="l"/>
                <a:tab pos="2970213" algn="l"/>
                <a:tab pos="3884613" algn="l"/>
                <a:tab pos="4799013" algn="l"/>
                <a:tab pos="5713413" algn="l"/>
                <a:tab pos="6057900" algn="l"/>
                <a:tab pos="6572250" algn="l"/>
                <a:tab pos="7026275" algn="l"/>
                <a:tab pos="7486650" algn="l"/>
              </a:tabLs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[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]	.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interp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	PROGBITS	00400238	00000238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0000001c	00	A	0	0	1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398463" algn="l"/>
                <a:tab pos="1884363" algn="l"/>
                <a:tab pos="2970213" algn="l"/>
                <a:tab pos="3884613" algn="l"/>
                <a:tab pos="4799013" algn="l"/>
                <a:tab pos="5713413" algn="l"/>
                <a:tab pos="6057900" algn="l"/>
                <a:tab pos="6572250" algn="l"/>
                <a:tab pos="7026275" algn="l"/>
                <a:tab pos="7486650" algn="l"/>
              </a:tabLs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[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]	.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note.ABI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-tag	NOTE	00400254	00000254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00000020	00	A	0	0	4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398463" algn="l"/>
                <a:tab pos="1884363" algn="l"/>
                <a:tab pos="2970213" algn="l"/>
                <a:tab pos="3884613" algn="l"/>
                <a:tab pos="4799013" algn="l"/>
                <a:tab pos="5713413" algn="l"/>
                <a:tab pos="6057900" algn="l"/>
                <a:tab pos="6572250" algn="l"/>
                <a:tab pos="7026275" algn="l"/>
                <a:tab pos="7486650" algn="l"/>
              </a:tabLs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[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]	.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note.gnu.build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-I	NOTE	00400274	00000274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00000024	00	A	0	0	4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398463" algn="l"/>
                <a:tab pos="1884363" algn="l"/>
                <a:tab pos="2970213" algn="l"/>
                <a:tab pos="3884613" algn="l"/>
                <a:tab pos="4799013" algn="l"/>
                <a:tab pos="5713413" algn="l"/>
                <a:tab pos="6057900" algn="l"/>
                <a:tab pos="6572250" algn="l"/>
                <a:tab pos="7026275" algn="l"/>
                <a:tab pos="7486650" algn="l"/>
              </a:tabLs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[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]	.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gnu.hash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	GNU_HASH	00400298	00000298	0000001c  00	A	5	0	8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398463" algn="l"/>
                <a:tab pos="1884363" algn="l"/>
                <a:tab pos="2970213" algn="l"/>
                <a:tab pos="3884613" algn="l"/>
                <a:tab pos="4799013" algn="l"/>
                <a:tab pos="5713413" algn="l"/>
                <a:tab pos="6057900" algn="l"/>
                <a:tab pos="6572250" algn="l"/>
                <a:tab pos="7026275" algn="l"/>
                <a:tab pos="7486650" algn="l"/>
              </a:tabLs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[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]	.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dynsym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	DYNSYM	004002b8	000002b8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00000078	18	A	6	1	8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398463" algn="l"/>
                <a:tab pos="1884363" algn="l"/>
                <a:tab pos="2970213" algn="l"/>
                <a:tab pos="3884613" algn="l"/>
                <a:tab pos="4799013" algn="l"/>
                <a:tab pos="5713413" algn="l"/>
                <a:tab pos="6057900" algn="l"/>
                <a:tab pos="6572250" algn="l"/>
                <a:tab pos="7026275" algn="l"/>
                <a:tab pos="7486650" algn="l"/>
              </a:tabLs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[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]	.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dynstr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	STRTAB	00400330	00000330	00000044	00	A	0	0	1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398463" algn="l"/>
                <a:tab pos="1884363" algn="l"/>
                <a:tab pos="2970213" algn="l"/>
                <a:tab pos="3884613" algn="l"/>
                <a:tab pos="4799013" algn="l"/>
                <a:tab pos="5713413" algn="l"/>
                <a:tab pos="6057900" algn="l"/>
                <a:tab pos="6572250" algn="l"/>
                <a:tab pos="7026275" algn="l"/>
                <a:tab pos="7486650" algn="l"/>
              </a:tabLst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[ 7]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gnu.version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VERSYM	00400374	00000374	0000000a	02	A	5	0	2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8538" y="1745673"/>
            <a:ext cx="501535" cy="260466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37163" y="1745673"/>
            <a:ext cx="720437" cy="260466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43498" y="2006139"/>
            <a:ext cx="928255" cy="260466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7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5387" y="4483223"/>
            <a:ext cx="851322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$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readelf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--sections ./test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...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Section Headers: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460375" algn="l"/>
                <a:tab pos="1085850" algn="l"/>
                <a:tab pos="1884363" algn="l"/>
                <a:tab pos="2914650" algn="l"/>
                <a:tab pos="4000500" algn="l"/>
                <a:tab pos="5032375" algn="l"/>
                <a:tab pos="6057900" algn="l"/>
                <a:tab pos="6627813" algn="l"/>
                <a:tab pos="7088188" algn="l"/>
                <a:tab pos="7604125" algn="l"/>
              </a:tabLs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pPr>
              <a:tabLst>
                <a:tab pos="460375" algn="l"/>
                <a:tab pos="1485900" algn="l"/>
                <a:tab pos="2627313" algn="l"/>
                <a:tab pos="3713163" algn="l"/>
                <a:tab pos="4799013" algn="l"/>
                <a:tab pos="5884863" algn="l"/>
                <a:tab pos="6229350" algn="l"/>
                <a:tab pos="6799263" algn="l"/>
                <a:tab pos="7259638" algn="l"/>
                <a:tab pos="7713663" algn="l"/>
              </a:tabLs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[Nr]	Name	Type	Address	Offset	Size	ES	Flags  	Link 	Info	Align</a:t>
            </a:r>
          </a:p>
          <a:p>
            <a:pPr>
              <a:tabLst>
                <a:tab pos="460375" algn="l"/>
                <a:tab pos="1485900" algn="l"/>
                <a:tab pos="2627313" algn="l"/>
                <a:tab pos="3713163" algn="l"/>
                <a:tab pos="4799013" algn="l"/>
                <a:tab pos="5884863" algn="l"/>
                <a:tab pos="6229350" algn="l"/>
                <a:tab pos="6799263" algn="l"/>
                <a:tab pos="7259638" algn="l"/>
                <a:tab pos="7713663" algn="l"/>
              </a:tabLs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[13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] .text 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PROGBITS	00400460	00000460	00000218	00	AX	0	0	16</a:t>
            </a:r>
          </a:p>
          <a:p>
            <a:pPr>
              <a:tabLst>
                <a:tab pos="460375" algn="l"/>
                <a:tab pos="1485900" algn="l"/>
                <a:tab pos="2627313" algn="l"/>
                <a:tab pos="3713163" algn="l"/>
                <a:tab pos="4799013" algn="l"/>
                <a:tab pos="5884863" algn="l"/>
                <a:tab pos="6229350" algn="l"/>
                <a:tab pos="6799263" algn="l"/>
                <a:tab pos="7259638" algn="l"/>
                <a:tab pos="7713663" algn="l"/>
              </a:tabLs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96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.text Example Header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15387" y="682083"/>
            <a:ext cx="4028902" cy="3827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>
                <a:solidFill>
                  <a:schemeClr val="accent1"/>
                </a:solidFill>
              </a:rPr>
              <a:t>typedef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struct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       Elf32_Word </a:t>
            </a:r>
            <a:r>
              <a:rPr lang="en-US" sz="2000" dirty="0" err="1" smtClean="0"/>
              <a:t>p_type</a:t>
            </a:r>
            <a:r>
              <a:rPr lang="en-US" sz="2000" dirty="0" smtClean="0"/>
              <a:t>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       Elf32_Off  </a:t>
            </a:r>
            <a:r>
              <a:rPr lang="en-US" sz="2000" dirty="0" err="1" smtClean="0"/>
              <a:t>p_offset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accent6"/>
                </a:solidFill>
              </a:rPr>
              <a:t>5</a:t>
            </a:r>
            <a:r>
              <a:rPr lang="en-US" sz="2000" dirty="0" smtClean="0"/>
              <a:t>          Elf32_Addr </a:t>
            </a:r>
            <a:r>
              <a:rPr lang="en-US" sz="2000" dirty="0" err="1" smtClean="0"/>
              <a:t>p_vaddr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       Elf32_Addr </a:t>
            </a:r>
            <a:r>
              <a:rPr lang="en-US" sz="2000" dirty="0" err="1" smtClean="0"/>
              <a:t>p_paddr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       Elf32_Word </a:t>
            </a:r>
            <a:r>
              <a:rPr lang="en-US" sz="2000" dirty="0" err="1" smtClean="0"/>
              <a:t>p_filesz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       Elf32_Word </a:t>
            </a:r>
            <a:r>
              <a:rPr lang="en-US" sz="2000" dirty="0" err="1" smtClean="0"/>
              <a:t>p_memsz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       Elf32_Word </a:t>
            </a:r>
            <a:r>
              <a:rPr lang="en-US" sz="2000" dirty="0" err="1" smtClean="0"/>
              <a:t>p_flags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10</a:t>
            </a:r>
            <a:r>
              <a:rPr lang="en-US" sz="2000" dirty="0" smtClean="0"/>
              <a:t>         Elf32_Word </a:t>
            </a:r>
            <a:r>
              <a:rPr lang="en-US" sz="2000" dirty="0" err="1" smtClean="0"/>
              <a:t>p_align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}</a:t>
            </a:r>
            <a:endParaRPr lang="en-US" sz="2000" dirty="0"/>
          </a:p>
        </p:txBody>
      </p:sp>
      <p:sp>
        <p:nvSpPr>
          <p:cNvPr id="7" name="Rectangular Callout 6"/>
          <p:cNvSpPr/>
          <p:nvPr/>
        </p:nvSpPr>
        <p:spPr>
          <a:xfrm>
            <a:off x="3754446" y="1480112"/>
            <a:ext cx="2576473" cy="934628"/>
          </a:xfrm>
          <a:prstGeom prst="wedgeRectCallout">
            <a:avLst>
              <a:gd name="adj1" fmla="val -72164"/>
              <a:gd name="adj2" fmla="val 39288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Address to load section in memory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97726" y="4039221"/>
            <a:ext cx="1708907" cy="800320"/>
          </a:xfrm>
          <a:prstGeom prst="wedgeRectCallout">
            <a:avLst>
              <a:gd name="adj1" fmla="val 52226"/>
              <a:gd name="adj2" fmla="val 18918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for the program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4994838" y="2620635"/>
            <a:ext cx="3135010" cy="707305"/>
          </a:xfrm>
          <a:prstGeom prst="wedgeRectCallout">
            <a:avLst>
              <a:gd name="adj1" fmla="val -70971"/>
              <a:gd name="adj2" fmla="val 36386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Offset of data in the file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7370618" y="4839541"/>
            <a:ext cx="1618707" cy="586799"/>
          </a:xfrm>
          <a:prstGeom prst="wedgeRectCallout">
            <a:avLst>
              <a:gd name="adj1" fmla="val -74313"/>
              <a:gd name="adj2" fmla="val 13968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Executable</a:t>
            </a:r>
            <a:endParaRPr lang="en-US" sz="2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5741075" y="3731053"/>
            <a:ext cx="3259086" cy="930329"/>
          </a:xfrm>
          <a:prstGeom prst="wedgeRectCallout">
            <a:avLst>
              <a:gd name="adj1" fmla="val -40947"/>
              <a:gd name="adj2" fmla="val 18254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How many bytes (in hex) are in the section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706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5387" y="4483223"/>
            <a:ext cx="851322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$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readelf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--sections ./test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...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Section Headers: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460375" algn="l"/>
                <a:tab pos="1085850" algn="l"/>
                <a:tab pos="1884363" algn="l"/>
                <a:tab pos="2914650" algn="l"/>
                <a:tab pos="4000500" algn="l"/>
                <a:tab pos="5032375" algn="l"/>
                <a:tab pos="6057900" algn="l"/>
                <a:tab pos="6627813" algn="l"/>
                <a:tab pos="7088188" algn="l"/>
                <a:tab pos="7604125" algn="l"/>
              </a:tabLs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pPr>
              <a:tabLst>
                <a:tab pos="460375" algn="l"/>
                <a:tab pos="1485900" algn="l"/>
                <a:tab pos="2627313" algn="l"/>
                <a:tab pos="3713163" algn="l"/>
                <a:tab pos="4799013" algn="l"/>
                <a:tab pos="5884863" algn="l"/>
                <a:tab pos="6229350" algn="l"/>
                <a:tab pos="6799263" algn="l"/>
                <a:tab pos="7259638" algn="l"/>
                <a:tab pos="7713663" algn="l"/>
              </a:tabLs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[Nr]	Name	Type	Address	Offset	Size	ES	Flags  	Link 	Info	Align</a:t>
            </a:r>
          </a:p>
          <a:p>
            <a:pPr>
              <a:tabLst>
                <a:tab pos="460375" algn="l"/>
                <a:tab pos="1485900" algn="l"/>
                <a:tab pos="2627313" algn="l"/>
                <a:tab pos="3713163" algn="l"/>
                <a:tab pos="4799013" algn="l"/>
                <a:tab pos="5884863" algn="l"/>
                <a:tab pos="6229350" algn="l"/>
                <a:tab pos="6799263" algn="l"/>
                <a:tab pos="7259638" algn="l"/>
                <a:tab pos="7713663" algn="l"/>
              </a:tabLs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25] .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bss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NOBITS	00601040	00001034	02800020 	00	WA 	0 	0 	32</a:t>
            </a:r>
          </a:p>
          <a:p>
            <a:pPr>
              <a:tabLst>
                <a:tab pos="460375" algn="l"/>
                <a:tab pos="1485900" algn="l"/>
                <a:tab pos="2627313" algn="l"/>
                <a:tab pos="3713163" algn="l"/>
                <a:tab pos="4799013" algn="l"/>
                <a:tab pos="5884863" algn="l"/>
                <a:tab pos="6229350" algn="l"/>
                <a:tab pos="6799263" algn="l"/>
                <a:tab pos="7259638" algn="l"/>
                <a:tab pos="7713663" algn="l"/>
              </a:tabLst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[26] .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comment	PROGBITS	00000000 	00001034	000002a	01	MS	0	0	1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96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bss</a:t>
            </a:r>
            <a:r>
              <a:rPr lang="en-US" dirty="0" smtClean="0"/>
              <a:t> Example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88" y="759669"/>
            <a:ext cx="4197183" cy="54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int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/>
              <a:t>big_big_array</a:t>
            </a:r>
            <a:r>
              <a:rPr lang="en-US" sz="2000" dirty="0"/>
              <a:t>[</a:t>
            </a:r>
            <a:r>
              <a:rPr lang="en-US" sz="2000" dirty="0">
                <a:solidFill>
                  <a:schemeClr val="accent4"/>
                </a:solidFill>
              </a:rPr>
              <a:t>10</a:t>
            </a:r>
            <a:r>
              <a:rPr lang="en-US" sz="2000" dirty="0"/>
              <a:t>*</a:t>
            </a:r>
            <a:r>
              <a:rPr lang="en-US" sz="2000" dirty="0">
                <a:solidFill>
                  <a:schemeClr val="accent4"/>
                </a:solidFill>
              </a:rPr>
              <a:t>1024</a:t>
            </a:r>
            <a:r>
              <a:rPr lang="en-US" sz="2000" dirty="0"/>
              <a:t>*</a:t>
            </a:r>
            <a:r>
              <a:rPr lang="en-US" sz="2000" dirty="0">
                <a:solidFill>
                  <a:schemeClr val="accent4"/>
                </a:solidFill>
              </a:rPr>
              <a:t>1024</a:t>
            </a:r>
            <a:r>
              <a:rPr lang="en-US" sz="2000" dirty="0"/>
              <a:t>];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716138" y="759669"/>
            <a:ext cx="4028902" cy="3827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>
                <a:solidFill>
                  <a:schemeClr val="accent1"/>
                </a:solidFill>
              </a:rPr>
              <a:t>typedef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struct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       Elf32_Word </a:t>
            </a:r>
            <a:r>
              <a:rPr lang="en-US" sz="2000" dirty="0" err="1" smtClean="0"/>
              <a:t>p_type</a:t>
            </a:r>
            <a:r>
              <a:rPr lang="en-US" sz="2000" dirty="0" smtClean="0"/>
              <a:t>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       Elf32_Off  </a:t>
            </a:r>
            <a:r>
              <a:rPr lang="en-US" sz="2000" dirty="0" err="1" smtClean="0"/>
              <a:t>p_offset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accent6"/>
                </a:solidFill>
              </a:rPr>
              <a:t>5</a:t>
            </a:r>
            <a:r>
              <a:rPr lang="en-US" sz="2000" dirty="0" smtClean="0"/>
              <a:t>          Elf32_Addr </a:t>
            </a:r>
            <a:r>
              <a:rPr lang="en-US" sz="2000" dirty="0" err="1" smtClean="0"/>
              <a:t>p_vaddr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       Elf32_Addr </a:t>
            </a:r>
            <a:r>
              <a:rPr lang="en-US" sz="2000" dirty="0" err="1" smtClean="0"/>
              <a:t>p_paddr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       Elf32_Word </a:t>
            </a:r>
            <a:r>
              <a:rPr lang="en-US" sz="2000" dirty="0" err="1" smtClean="0"/>
              <a:t>p_filesz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       Elf32_Word </a:t>
            </a:r>
            <a:r>
              <a:rPr lang="en-US" sz="2000" dirty="0" err="1" smtClean="0"/>
              <a:t>p_memsz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       Elf32_Word </a:t>
            </a:r>
            <a:r>
              <a:rPr lang="en-US" sz="2000" dirty="0" err="1" smtClean="0"/>
              <a:t>p_flags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10</a:t>
            </a:r>
            <a:r>
              <a:rPr lang="en-US" sz="2000" dirty="0" smtClean="0"/>
              <a:t>         Elf32_Word </a:t>
            </a:r>
            <a:r>
              <a:rPr lang="en-US" sz="2000" dirty="0" err="1" smtClean="0"/>
              <a:t>p_align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}</a:t>
            </a:r>
            <a:endParaRPr lang="en-US" sz="2000" dirty="0"/>
          </a:p>
        </p:txBody>
      </p:sp>
      <p:sp>
        <p:nvSpPr>
          <p:cNvPr id="7" name="Rectangular Callout 6"/>
          <p:cNvSpPr/>
          <p:nvPr/>
        </p:nvSpPr>
        <p:spPr>
          <a:xfrm>
            <a:off x="397822" y="2457729"/>
            <a:ext cx="2576473" cy="934628"/>
          </a:xfrm>
          <a:prstGeom prst="wedgeRectCallout">
            <a:avLst>
              <a:gd name="adj1" fmla="val 48933"/>
              <a:gd name="adj2" fmla="val 33240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Address to load section in memory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225188" y="3622842"/>
            <a:ext cx="1331713" cy="800320"/>
          </a:xfrm>
          <a:prstGeom prst="wedgeRectCallout">
            <a:avLst>
              <a:gd name="adj1" fmla="val 72657"/>
              <a:gd name="adj2" fmla="val 23419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Contains no data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1486866" y="1277170"/>
            <a:ext cx="3145700" cy="1048026"/>
          </a:xfrm>
          <a:prstGeom prst="wedgeRectCallout">
            <a:avLst>
              <a:gd name="adj1" fmla="val 32976"/>
              <a:gd name="adj2" fmla="val 39101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Offset of data in the file</a:t>
            </a:r>
          </a:p>
          <a:p>
            <a:pPr algn="ctr"/>
            <a:r>
              <a:rPr lang="en-US" sz="2400" dirty="0" smtClean="0"/>
              <a:t>(Notice the length = 0)</a:t>
            </a:r>
            <a:endParaRPr lang="en-US" sz="2400" dirty="0"/>
          </a:p>
        </p:txBody>
      </p:sp>
      <p:sp>
        <p:nvSpPr>
          <p:cNvPr id="12" name="Rectangular Callout 11"/>
          <p:cNvSpPr/>
          <p:nvPr/>
        </p:nvSpPr>
        <p:spPr>
          <a:xfrm>
            <a:off x="7719301" y="4911584"/>
            <a:ext cx="1319952" cy="586799"/>
          </a:xfrm>
          <a:prstGeom prst="wedgeRectCallout">
            <a:avLst>
              <a:gd name="adj1" fmla="val -112315"/>
              <a:gd name="adj2" fmla="val 13023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Writable</a:t>
            </a:r>
            <a:endParaRPr lang="en-US" sz="2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4275462" y="4158822"/>
            <a:ext cx="3259136" cy="930329"/>
          </a:xfrm>
          <a:prstGeom prst="wedgeRectCallout">
            <a:avLst>
              <a:gd name="adj1" fmla="val -4387"/>
              <a:gd name="adj2" fmla="val 13370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hex(4*10*1024*1024) = 0x2800020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296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29" y="1600200"/>
            <a:ext cx="876351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Each segment contains one or more sections</a:t>
            </a:r>
          </a:p>
          <a:p>
            <a:pPr lvl="1"/>
            <a:r>
              <a:rPr lang="en-US" dirty="0" smtClean="0"/>
              <a:t>All of the sections in a segment are related, e.g.: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ll sections contain compiled code</a:t>
            </a:r>
          </a:p>
          <a:p>
            <a:pPr lvl="2"/>
            <a:r>
              <a:rPr lang="en-US" dirty="0" smtClean="0"/>
              <a:t>Or, all sections contain initialized data</a:t>
            </a:r>
          </a:p>
          <a:p>
            <a:pPr lvl="2"/>
            <a:r>
              <a:rPr lang="en-US" dirty="0" smtClean="0"/>
              <a:t>Or, all sections contain debug information</a:t>
            </a:r>
          </a:p>
          <a:p>
            <a:pPr lvl="2"/>
            <a:r>
              <a:rPr lang="en-US" dirty="0" smtClean="0"/>
              <a:t>… etc…</a:t>
            </a:r>
          </a:p>
          <a:p>
            <a:r>
              <a:rPr lang="en-US" dirty="0" smtClean="0"/>
              <a:t>Segments are used by the loader to:</a:t>
            </a:r>
          </a:p>
          <a:p>
            <a:pPr lvl="1"/>
            <a:r>
              <a:rPr lang="en-US" dirty="0" smtClean="0"/>
              <a:t>Place data and code in memory</a:t>
            </a:r>
          </a:p>
          <a:p>
            <a:pPr lvl="1"/>
            <a:r>
              <a:rPr lang="en-US" dirty="0" smtClean="0"/>
              <a:t>Determine memory permissions (read/write/execute)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0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88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typedef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struct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  Elf32_Word </a:t>
            </a:r>
            <a:r>
              <a:rPr lang="en-US" dirty="0" err="1"/>
              <a:t>p_type</a:t>
            </a:r>
            <a:r>
              <a:rPr lang="en-US" dirty="0" smtClean="0"/>
              <a:t>;	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/>
              <a:t>Elf32_Off  </a:t>
            </a:r>
            <a:r>
              <a:rPr lang="en-US" dirty="0" err="1" smtClean="0"/>
              <a:t>p_offset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6"/>
                </a:solidFill>
              </a:rPr>
              <a:t>5</a:t>
            </a:r>
            <a:r>
              <a:rPr lang="en-US" dirty="0"/>
              <a:t>          </a:t>
            </a:r>
            <a:r>
              <a:rPr lang="en-US" dirty="0" smtClean="0"/>
              <a:t>Elf32_Addr </a:t>
            </a:r>
            <a:r>
              <a:rPr lang="en-US" dirty="0" err="1"/>
              <a:t>p_vaddr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Elf32_Addr </a:t>
            </a:r>
            <a:r>
              <a:rPr lang="en-US" dirty="0" err="1"/>
              <a:t>p_paddr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Elf32_Word </a:t>
            </a:r>
            <a:r>
              <a:rPr lang="en-US" dirty="0" err="1"/>
              <a:t>p_filesz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Elf32_Word </a:t>
            </a:r>
            <a:r>
              <a:rPr lang="en-US" dirty="0" err="1"/>
              <a:t>p_memsz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Elf32_Word </a:t>
            </a:r>
            <a:r>
              <a:rPr lang="en-US" dirty="0" err="1"/>
              <a:t>p_flags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         </a:t>
            </a:r>
            <a:r>
              <a:rPr lang="en-US" dirty="0" smtClean="0"/>
              <a:t>Elf32_Word </a:t>
            </a:r>
            <a:r>
              <a:rPr lang="en-US" dirty="0" err="1"/>
              <a:t>p_align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099713" y="1455797"/>
            <a:ext cx="3273190" cy="512524"/>
          </a:xfrm>
          <a:prstGeom prst="wedgeRectCallout">
            <a:avLst>
              <a:gd name="adj1" fmla="val -76989"/>
              <a:gd name="adj2" fmla="val 7237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of segment</a:t>
            </a:r>
            <a:endParaRPr lang="en-US" sz="2400" dirty="0"/>
          </a:p>
        </p:txBody>
      </p:sp>
      <p:sp>
        <p:nvSpPr>
          <p:cNvPr id="6" name="Rectangular Callout 5"/>
          <p:cNvSpPr/>
          <p:nvPr/>
        </p:nvSpPr>
        <p:spPr>
          <a:xfrm>
            <a:off x="5154303" y="2136672"/>
            <a:ext cx="3348251" cy="835526"/>
          </a:xfrm>
          <a:prstGeom prst="wedgeRectCallout">
            <a:avLst>
              <a:gd name="adj1" fmla="val -79491"/>
              <a:gd name="adj2" fmla="val 1442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Offset within the ELF file for the segment data</a:t>
            </a:r>
            <a:endParaRPr lang="en-US" sz="2400" dirty="0"/>
          </a:p>
        </p:txBody>
      </p:sp>
      <p:sp>
        <p:nvSpPr>
          <p:cNvPr id="7" name="Rectangular Callout 6"/>
          <p:cNvSpPr/>
          <p:nvPr/>
        </p:nvSpPr>
        <p:spPr>
          <a:xfrm>
            <a:off x="5306704" y="3411201"/>
            <a:ext cx="3273190" cy="753639"/>
          </a:xfrm>
          <a:prstGeom prst="wedgeRectCallout">
            <a:avLst>
              <a:gd name="adj1" fmla="val -79491"/>
              <a:gd name="adj2" fmla="val 1442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Size of the segment data on disk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5306703" y="2455149"/>
            <a:ext cx="3348251" cy="835526"/>
          </a:xfrm>
          <a:prstGeom prst="wedgeRectCallout">
            <a:avLst>
              <a:gd name="adj1" fmla="val -80306"/>
              <a:gd name="adj2" fmla="val 4709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Location to load the segment into memory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5595580" y="3529538"/>
            <a:ext cx="3348251" cy="835526"/>
          </a:xfrm>
          <a:prstGeom prst="wedgeRectCallout">
            <a:avLst>
              <a:gd name="adj1" fmla="val -79899"/>
              <a:gd name="adj2" fmla="val 3892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Size of the segment in memory</a:t>
            </a:r>
            <a:endParaRPr lang="en-US" sz="2400" dirty="0"/>
          </a:p>
        </p:txBody>
      </p:sp>
      <p:sp>
        <p:nvSpPr>
          <p:cNvPr id="10" name="Rectangular Callout 9"/>
          <p:cNvSpPr/>
          <p:nvPr/>
        </p:nvSpPr>
        <p:spPr>
          <a:xfrm>
            <a:off x="4940491" y="4749476"/>
            <a:ext cx="3207222" cy="1555790"/>
          </a:xfrm>
          <a:prstGeom prst="wedgeRectCallout">
            <a:avLst>
              <a:gd name="adj1" fmla="val -71588"/>
              <a:gd name="adj2" fmla="val -4997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Flags describing the section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Examples: executable, read-only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416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1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5"/>
                </a:solidFill>
              </a:rPr>
              <a:t>$ </a:t>
            </a:r>
            <a:r>
              <a:rPr lang="en-US" sz="1400" dirty="0" err="1">
                <a:solidFill>
                  <a:schemeClr val="bg1"/>
                </a:solidFill>
              </a:rPr>
              <a:t>readelf</a:t>
            </a:r>
            <a:r>
              <a:rPr lang="en-US" sz="1400" dirty="0">
                <a:solidFill>
                  <a:schemeClr val="bg1"/>
                </a:solidFill>
              </a:rPr>
              <a:t> --segments </a:t>
            </a:r>
            <a:r>
              <a:rPr lang="en-US" sz="1400" dirty="0" smtClean="0">
                <a:solidFill>
                  <a:schemeClr val="bg1"/>
                </a:solidFill>
              </a:rPr>
              <a:t>./test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Elf file type is EXEC (Executable file)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Entry point 0x400460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There are 9 program headers, starting at offset 64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131286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Program Headers:</a:t>
            </a:r>
          </a:p>
          <a:p>
            <a:pPr marL="0" indent="0">
              <a:buNone/>
              <a:tabLst>
                <a:tab pos="1430338" algn="l"/>
                <a:tab pos="2516188" algn="l"/>
                <a:tab pos="3541713" algn="l"/>
                <a:tab pos="4572000" algn="l"/>
                <a:tab pos="5602288" algn="l"/>
                <a:tab pos="6689725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Type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Offset          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VirtAddr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PhysAddr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FileSiz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   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MemSiz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 	Flags	Align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1430338" algn="l"/>
                <a:tab pos="2516188" algn="l"/>
                <a:tab pos="3541713" algn="l"/>
                <a:tab pos="4572000" algn="l"/>
                <a:tab pos="5602288" algn="l"/>
                <a:tab pos="6689725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PHDR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0x00000040	0x00400040 	0x00400040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0x000001f8 	0x000001f8  	R E    	8</a:t>
            </a:r>
          </a:p>
          <a:p>
            <a:pPr marL="0" indent="0">
              <a:buNone/>
              <a:tabLst>
                <a:tab pos="1430338" algn="l"/>
                <a:tab pos="2516188" algn="l"/>
                <a:tab pos="3541713" algn="l"/>
                <a:tab pos="4572000" algn="l"/>
                <a:tab pos="5602288" algn="l"/>
                <a:tab pos="6689725" algn="l"/>
              </a:tabLst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INTERP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0x00000238 	0x00400238 	0x00400238	0x0000001c 	0x0000001c  	R      	1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1430338" algn="l"/>
                <a:tab pos="2516188" algn="l"/>
                <a:tab pos="3541713" algn="l"/>
                <a:tab pos="4572000" algn="l"/>
                <a:tab pos="5602288" algn="l"/>
                <a:tab pos="6689725" algn="l"/>
              </a:tabLst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LOAD           	0x00000000 	0x00400000 	0x00400000	0x0000077c 	0x0000077c  	R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200000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1430338" algn="l"/>
                <a:tab pos="2516188" algn="l"/>
                <a:tab pos="3541713" algn="l"/>
                <a:tab pos="4572000" algn="l"/>
                <a:tab pos="5602288" algn="l"/>
                <a:tab pos="6689725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LOAD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0x00000e28 	0x00600e28 	0x00600e28	0x0000020c 	0x02800238  	RW     	200000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1430338" algn="l"/>
                <a:tab pos="2516188" algn="l"/>
                <a:tab pos="3541713" algn="l"/>
                <a:tab pos="4572000" algn="l"/>
                <a:tab pos="5602288" algn="l"/>
                <a:tab pos="6689725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DYNAMIC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0x00000e50 	0x00600e50 	0x00600e50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0x00000190 	0x00000190  	RW     	8</a:t>
            </a:r>
          </a:p>
          <a:p>
            <a:pPr marL="0" indent="0">
              <a:buNone/>
              <a:tabLst>
                <a:tab pos="1430338" algn="l"/>
                <a:tab pos="2516188" algn="l"/>
                <a:tab pos="3541713" algn="l"/>
                <a:tab pos="4572000" algn="l"/>
                <a:tab pos="5602288" algn="l"/>
                <a:tab pos="6689725" algn="l"/>
              </a:tabLst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NOTE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0x00000254 	0x00400254 	0x00400254	0x00000044 	0x00000044  	R      	4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1430338" algn="l"/>
                <a:tab pos="2516188" algn="l"/>
                <a:tab pos="3541713" algn="l"/>
                <a:tab pos="4572000" algn="l"/>
                <a:tab pos="5602288" algn="l"/>
                <a:tab pos="6689725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GNU_EH_FRAME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0x000006a8 	0x004006a8 	0x004006a8	0x0000002c 	0x0000002c  	R      	4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1430338" algn="l"/>
                <a:tab pos="2516188" algn="l"/>
                <a:tab pos="3541713" algn="l"/>
                <a:tab pos="4572000" algn="l"/>
                <a:tab pos="5602288" algn="l"/>
                <a:tab pos="6689725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GNU_STACK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0x00000000 	0x00000000 	0x00000000	0x00000000 	0x00000000  	RW     	8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1430338" algn="l"/>
                <a:tab pos="2516188" algn="l"/>
                <a:tab pos="3541713" algn="l"/>
                <a:tab pos="4572000" algn="l"/>
                <a:tab pos="5602288" algn="l"/>
                <a:tab pos="6689725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GNU_RELRO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0x00000e28 	0x00600e28 	0x00600e28	0x000001d8 	0x000001d8  	R      	1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Section to Segment mapping: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Segment Sections...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00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01     .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interp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02     .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interp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note.ABI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-tag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note.gnu.build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-id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gnu.hash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dynsym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dynstr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gnu.version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gnu.version_r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rela.dyn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rela.plt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init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plt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.text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fini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rodata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eh_frame_hdr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eh_frame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03     .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ctors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dtors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jcr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.dynamic .got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got.plt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.data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bss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04     .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dynamic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89" y="5381105"/>
            <a:ext cx="717666" cy="49322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377" y="2310938"/>
            <a:ext cx="7952509" cy="296487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7326283" y="738595"/>
            <a:ext cx="1618707" cy="586799"/>
          </a:xfrm>
          <a:prstGeom prst="wedgeRectCallout">
            <a:avLst>
              <a:gd name="adj1" fmla="val -67808"/>
              <a:gd name="adj2" fmla="val 23034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Executable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63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141316" y="1168507"/>
            <a:ext cx="5347855" cy="5609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/>
                </a:solidFill>
              </a:rPr>
              <a:t>#include &lt;</a:t>
            </a:r>
            <a:r>
              <a:rPr lang="en-US" dirty="0" err="1" smtClean="0">
                <a:solidFill>
                  <a:schemeClr val="accent2"/>
                </a:solidFill>
              </a:rPr>
              <a:t>stdio.h</a:t>
            </a:r>
            <a:r>
              <a:rPr lang="en-US" dirty="0" smtClean="0">
                <a:solidFill>
                  <a:schemeClr val="accent2"/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big_big_array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4"/>
                </a:solidFill>
              </a:rPr>
              <a:t>10</a:t>
            </a:r>
            <a:r>
              <a:rPr lang="en-US" dirty="0" smtClean="0"/>
              <a:t> * </a:t>
            </a:r>
            <a:r>
              <a:rPr lang="en-US" dirty="0" smtClean="0">
                <a:solidFill>
                  <a:schemeClr val="accent4"/>
                </a:solidFill>
              </a:rPr>
              <a:t>1024</a:t>
            </a:r>
            <a:r>
              <a:rPr lang="en-US" dirty="0" smtClean="0"/>
              <a:t> * </a:t>
            </a:r>
            <a:r>
              <a:rPr lang="en-US" dirty="0" smtClean="0">
                <a:solidFill>
                  <a:schemeClr val="accent4"/>
                </a:solidFill>
              </a:rPr>
              <a:t>1024</a:t>
            </a:r>
            <a:r>
              <a:rPr lang="en-US" dirty="0" smtClean="0"/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char</a:t>
            </a:r>
            <a:r>
              <a:rPr lang="en-US" dirty="0" smtClean="0"/>
              <a:t> *</a:t>
            </a:r>
            <a:r>
              <a:rPr lang="en-US" dirty="0" err="1" smtClean="0"/>
              <a:t>a_string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2"/>
                </a:solidFill>
              </a:rPr>
              <a:t>"Hello, World!"</a:t>
            </a:r>
            <a:r>
              <a:rPr lang="en-US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a_var_with_value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4"/>
                </a:solidFill>
              </a:rPr>
              <a:t>100</a:t>
            </a:r>
            <a:r>
              <a:rPr lang="en-US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main(</a:t>
            </a:r>
            <a:r>
              <a:rPr lang="en-US" dirty="0" smtClean="0">
                <a:solidFill>
                  <a:schemeClr val="accent1"/>
                </a:solidFill>
              </a:rPr>
              <a:t>void</a:t>
            </a:r>
            <a:r>
              <a:rPr lang="en-US" dirty="0" smtClean="0"/>
              <a:t>) {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dirty="0" err="1" smtClean="0"/>
              <a:t>big_big_array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] = </a:t>
            </a:r>
            <a:r>
              <a:rPr lang="en-US" dirty="0" smtClean="0">
                <a:solidFill>
                  <a:schemeClr val="accent4"/>
                </a:solidFill>
              </a:rPr>
              <a:t>100</a:t>
            </a:r>
            <a:r>
              <a:rPr lang="en-US" dirty="0" smtClean="0"/>
              <a:t>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"%s\n"</a:t>
            </a:r>
            <a:r>
              <a:rPr lang="en-US" dirty="0" smtClean="0"/>
              <a:t>, </a:t>
            </a:r>
            <a:r>
              <a:rPr lang="en-US" dirty="0" err="1" smtClean="0"/>
              <a:t>a_string</a:t>
            </a:r>
            <a:r>
              <a:rPr lang="en-US" dirty="0" smtClean="0"/>
              <a:t>);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dirty="0" err="1" smtClean="0"/>
              <a:t>a_var_with_value</a:t>
            </a:r>
            <a:r>
              <a:rPr lang="en-US" dirty="0" smtClean="0"/>
              <a:t> += </a:t>
            </a:r>
            <a:r>
              <a:rPr lang="en-US" dirty="0" smtClean="0">
                <a:solidFill>
                  <a:schemeClr val="accent4"/>
                </a:solidFill>
              </a:rPr>
              <a:t>20</a:t>
            </a:r>
            <a:r>
              <a:rPr lang="en-US" dirty="0" smtClean="0"/>
              <a:t>;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"main is : %p\n"</a:t>
            </a:r>
            <a:r>
              <a:rPr lang="en-US" dirty="0" smtClean="0"/>
              <a:t>, &amp;main);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981"/>
            <a:ext cx="8229600" cy="1143000"/>
          </a:xfrm>
        </p:spPr>
        <p:txBody>
          <a:bodyPr/>
          <a:lstStyle/>
          <a:p>
            <a:r>
              <a:rPr lang="en-US" dirty="0" smtClean="0"/>
              <a:t>What About Static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94466" y="1293072"/>
            <a:ext cx="3458095" cy="5360006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/>
                </a:solidFill>
              </a:rPr>
              <a:t>$ </a:t>
            </a:r>
            <a:r>
              <a:rPr lang="en-US" sz="1800" dirty="0" smtClean="0">
                <a:solidFill>
                  <a:schemeClr val="bg1"/>
                </a:solidFill>
              </a:rPr>
              <a:t>strings –t d ./test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  568 	/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lib64/ld-linux-x86-64.so.2</a:t>
            </a: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 817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__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gmon_start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__</a:t>
            </a: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 832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libc.so.6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 842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puts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 847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printf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 854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__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libc_start_main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 872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GLIBC_2.2.5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1300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fff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1314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=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1559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l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$ L</a:t>
            </a: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1564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$(L</a:t>
            </a: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1569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|$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0H</a:t>
            </a: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1676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Hello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, World!</a:t>
            </a: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1690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main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is : %p</a:t>
            </a: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1807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;*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3$"</a:t>
            </a:r>
          </a:p>
        </p:txBody>
      </p:sp>
      <p:sp>
        <p:nvSpPr>
          <p:cNvPr id="6" name="Rectangle 5"/>
          <p:cNvSpPr/>
          <p:nvPr/>
        </p:nvSpPr>
        <p:spPr>
          <a:xfrm>
            <a:off x="5721926" y="2626821"/>
            <a:ext cx="1277389" cy="692727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21926" y="5589684"/>
            <a:ext cx="2324793" cy="69815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double-click on an .exe, how does the OS turn the file on disk into a process?</a:t>
            </a:r>
          </a:p>
          <a:p>
            <a:endParaRPr lang="en-US" dirty="0" smtClean="0"/>
          </a:p>
          <a:p>
            <a:r>
              <a:rPr lang="en-US" dirty="0" smtClean="0"/>
              <a:t>What information must the .exe file contain in order to run as a program?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282" y="44657"/>
            <a:ext cx="8229600" cy="864201"/>
          </a:xfrm>
        </p:spPr>
        <p:txBody>
          <a:bodyPr/>
          <a:lstStyle/>
          <a:p>
            <a:r>
              <a:rPr lang="en-US" dirty="0" smtClean="0"/>
              <a:t>The Program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02" y="984017"/>
            <a:ext cx="5245331" cy="57374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OS functionality that loads programs into memory, creates processes</a:t>
            </a:r>
          </a:p>
          <a:p>
            <a:pPr lvl="1"/>
            <a:r>
              <a:rPr lang="en-US" dirty="0" smtClean="0"/>
              <a:t>Places segments into memory</a:t>
            </a:r>
          </a:p>
          <a:p>
            <a:pPr lvl="2"/>
            <a:r>
              <a:rPr lang="en-US" dirty="0" smtClean="0"/>
              <a:t>Expands segments like .</a:t>
            </a:r>
            <a:r>
              <a:rPr lang="en-US" dirty="0" err="1" smtClean="0"/>
              <a:t>bss</a:t>
            </a:r>
            <a:endParaRPr lang="en-US" dirty="0" smtClean="0"/>
          </a:p>
          <a:p>
            <a:pPr lvl="1"/>
            <a:r>
              <a:rPr lang="en-US" dirty="0" smtClean="0"/>
              <a:t>Loads necessary dynamic libraries</a:t>
            </a:r>
          </a:p>
          <a:p>
            <a:pPr lvl="1"/>
            <a:r>
              <a:rPr lang="en-US" dirty="0" smtClean="0"/>
              <a:t>Performs relocation</a:t>
            </a:r>
          </a:p>
          <a:p>
            <a:pPr lvl="1"/>
            <a:r>
              <a:rPr lang="en-US" dirty="0" smtClean="0"/>
              <a:t>Allocated the initial stack frame</a:t>
            </a:r>
          </a:p>
          <a:p>
            <a:pPr lvl="1"/>
            <a:r>
              <a:rPr lang="en-US" dirty="0" smtClean="0"/>
              <a:t>Sets EIP to the programs entry point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12559" y="2404943"/>
            <a:ext cx="1198696" cy="3776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86894"/>
              </p:ext>
            </p:extLst>
          </p:nvPr>
        </p:nvGraphicFramePr>
        <p:xfrm>
          <a:off x="5374750" y="4334547"/>
          <a:ext cx="136328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3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ELF Header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.text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rodata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bss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81593" y="3923814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ELF Program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17445" y="1960453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712559" y="5866311"/>
            <a:ext cx="1198696" cy="31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.text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12559" y="5551274"/>
            <a:ext cx="1198696" cy="31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.data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12559" y="5238584"/>
            <a:ext cx="1198696" cy="31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rodata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712559" y="4606617"/>
            <a:ext cx="1198696" cy="64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bss</a:t>
            </a:r>
            <a:endParaRPr lang="en-US" dirty="0"/>
          </a:p>
        </p:txBody>
      </p:sp>
      <p:sp>
        <p:nvSpPr>
          <p:cNvPr id="21" name="Up Arrow Callout 20"/>
          <p:cNvSpPr/>
          <p:nvPr/>
        </p:nvSpPr>
        <p:spPr>
          <a:xfrm>
            <a:off x="7817445" y="3598876"/>
            <a:ext cx="988925" cy="921499"/>
          </a:xfrm>
          <a:prstGeom prst="upArrowCallou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2" name="Down Arrow Callout 21"/>
          <p:cNvSpPr/>
          <p:nvPr/>
        </p:nvSpPr>
        <p:spPr>
          <a:xfrm>
            <a:off x="7817444" y="2507123"/>
            <a:ext cx="988926" cy="936568"/>
          </a:xfrm>
          <a:prstGeom prst="downArrowCallou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605847" y="4910051"/>
            <a:ext cx="980902" cy="107511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605847" y="5247321"/>
            <a:ext cx="980902" cy="47394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605847" y="5384866"/>
            <a:ext cx="1014153" cy="24391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605847" y="5020717"/>
            <a:ext cx="809106" cy="9744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/>
          <p:cNvSpPr/>
          <p:nvPr/>
        </p:nvSpPr>
        <p:spPr>
          <a:xfrm>
            <a:off x="7486996" y="4664332"/>
            <a:ext cx="133004" cy="517268"/>
          </a:xfrm>
          <a:prstGeom prst="leftBrac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7043651" y="2236583"/>
            <a:ext cx="820499" cy="71010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ESP</a:t>
            </a:r>
            <a:endParaRPr lang="en-US" b="1" dirty="0"/>
          </a:p>
        </p:txBody>
      </p:sp>
      <p:sp>
        <p:nvSpPr>
          <p:cNvPr id="37" name="Right Arrow 36"/>
          <p:cNvSpPr/>
          <p:nvPr/>
        </p:nvSpPr>
        <p:spPr>
          <a:xfrm>
            <a:off x="6948304" y="5320771"/>
            <a:ext cx="820499" cy="71010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EIP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440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5" grpId="0" animBg="1"/>
      <p:bldP spid="35" grpId="1" animBg="1"/>
      <p:bldP spid="36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Single-Process Address </a:t>
            </a:r>
            <a:r>
              <a:rPr lang="en-US" dirty="0"/>
              <a:t>A</a:t>
            </a:r>
            <a:r>
              <a:rPr lang="en-US" dirty="0" smtClean="0"/>
              <a:t>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58354" cy="50189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stack is used for local variables and function calls</a:t>
            </a:r>
          </a:p>
          <a:p>
            <a:pPr lvl="1"/>
            <a:r>
              <a:rPr lang="en-US" dirty="0" smtClean="0"/>
              <a:t>Grows downwards</a:t>
            </a:r>
          </a:p>
          <a:p>
            <a:r>
              <a:rPr lang="en-US" dirty="0" smtClean="0"/>
              <a:t>Heap is allocated dynamically (</a:t>
            </a:r>
            <a:r>
              <a:rPr lang="en-US" dirty="0" err="1" smtClean="0"/>
              <a:t>malloc</a:t>
            </a:r>
            <a:r>
              <a:rPr lang="en-US" dirty="0" smtClean="0"/>
              <a:t>/new)</a:t>
            </a:r>
          </a:p>
          <a:p>
            <a:pPr lvl="1"/>
            <a:r>
              <a:rPr lang="en-US" dirty="0" smtClean="0"/>
              <a:t>Grows upwards</a:t>
            </a:r>
          </a:p>
          <a:p>
            <a:r>
              <a:rPr lang="en-US" dirty="0"/>
              <a:t>When the stack and heap meet, there is no more memory left in the process</a:t>
            </a:r>
          </a:p>
          <a:p>
            <a:pPr lvl="1"/>
            <a:r>
              <a:rPr lang="en-US" dirty="0" smtClean="0"/>
              <a:t>Process will probably crash</a:t>
            </a:r>
          </a:p>
          <a:p>
            <a:r>
              <a:rPr lang="en-US" dirty="0" smtClean="0"/>
              <a:t>Static data and global variables are fixed at compile time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12559" y="2404943"/>
            <a:ext cx="1198696" cy="3776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17445" y="1960453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12559" y="5866311"/>
            <a:ext cx="1198696" cy="31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.text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12559" y="5551274"/>
            <a:ext cx="1198696" cy="31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12559" y="5238584"/>
            <a:ext cx="1198696" cy="31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rodata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712559" y="4606617"/>
            <a:ext cx="1198696" cy="64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bss</a:t>
            </a:r>
            <a:endParaRPr lang="en-US" dirty="0"/>
          </a:p>
        </p:txBody>
      </p:sp>
      <p:sp>
        <p:nvSpPr>
          <p:cNvPr id="17" name="Up Arrow Callout 16"/>
          <p:cNvSpPr/>
          <p:nvPr/>
        </p:nvSpPr>
        <p:spPr>
          <a:xfrm>
            <a:off x="7817445" y="3598876"/>
            <a:ext cx="988925" cy="921499"/>
          </a:xfrm>
          <a:prstGeom prst="upArrowCallou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8" name="Down Arrow Callout 17"/>
          <p:cNvSpPr/>
          <p:nvPr/>
        </p:nvSpPr>
        <p:spPr>
          <a:xfrm>
            <a:off x="7817444" y="2507123"/>
            <a:ext cx="988926" cy="936568"/>
          </a:xfrm>
          <a:prstGeom prst="downArrowCallou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obey specific file formats</a:t>
            </a:r>
          </a:p>
          <a:p>
            <a:pPr lvl="1"/>
            <a:r>
              <a:rPr lang="en-US" dirty="0" smtClean="0"/>
              <a:t>CP/M and DOS: COM executables (*.com)</a:t>
            </a:r>
          </a:p>
          <a:p>
            <a:pPr lvl="1"/>
            <a:r>
              <a:rPr lang="en-US" dirty="0" smtClean="0"/>
              <a:t>DOS: MZ executables (*.exe)</a:t>
            </a:r>
          </a:p>
          <a:p>
            <a:pPr lvl="2"/>
            <a:r>
              <a:rPr lang="en-US" dirty="0" smtClean="0"/>
              <a:t>Named after </a:t>
            </a:r>
            <a:r>
              <a:rPr lang="en-US" dirty="0"/>
              <a:t>Mark </a:t>
            </a:r>
            <a:r>
              <a:rPr lang="en-US" dirty="0" err="1" smtClean="0"/>
              <a:t>Zbikowski</a:t>
            </a:r>
            <a:r>
              <a:rPr lang="en-US" dirty="0" smtClean="0"/>
              <a:t>, a DOS developer</a:t>
            </a:r>
          </a:p>
          <a:p>
            <a:pPr lvl="1"/>
            <a:r>
              <a:rPr lang="en-US" dirty="0" smtClean="0"/>
              <a:t>Windows Portable Executable (PE, PE32+) (*.exe)</a:t>
            </a:r>
          </a:p>
          <a:p>
            <a:pPr lvl="2"/>
            <a:r>
              <a:rPr lang="en-US" dirty="0" smtClean="0"/>
              <a:t>Modified version of Unix COFF executable format</a:t>
            </a:r>
          </a:p>
          <a:p>
            <a:pPr lvl="2"/>
            <a:r>
              <a:rPr lang="en-US" dirty="0" smtClean="0"/>
              <a:t>PE files start with an MZ header. Why?</a:t>
            </a:r>
          </a:p>
          <a:p>
            <a:pPr lvl="1"/>
            <a:r>
              <a:rPr lang="en-US" dirty="0" smtClean="0"/>
              <a:t>Unix/Linux: Executable and Linkable Format (ELF)</a:t>
            </a:r>
          </a:p>
          <a:p>
            <a:pPr lvl="1"/>
            <a:r>
              <a:rPr lang="en-US" dirty="0" smtClean="0"/>
              <a:t>Mac OSX: Mach object file format (Mach-O)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3936"/>
          </a:xfrm>
        </p:spPr>
        <p:txBody>
          <a:bodyPr/>
          <a:lstStyle/>
          <a:p>
            <a:r>
              <a:rPr lang="en-US" dirty="0" err="1" smtClean="0"/>
              <a:t>test.c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0537"/>
            <a:ext cx="8229600" cy="56091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#</a:t>
            </a:r>
            <a:r>
              <a:rPr lang="en-US" dirty="0">
                <a:solidFill>
                  <a:schemeClr val="accent2"/>
                </a:solidFill>
              </a:rPr>
              <a:t>include &lt;</a:t>
            </a:r>
            <a:r>
              <a:rPr lang="en-US" dirty="0" err="1">
                <a:solidFill>
                  <a:schemeClr val="accent2"/>
                </a:solidFill>
              </a:rPr>
              <a:t>stdio.h</a:t>
            </a:r>
            <a:r>
              <a:rPr lang="en-US" dirty="0">
                <a:solidFill>
                  <a:schemeClr val="accent2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 smtClean="0"/>
              <a:t>big_big_array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4"/>
                </a:solidFill>
              </a:rPr>
              <a:t>10</a:t>
            </a:r>
            <a:r>
              <a:rPr lang="en-US" dirty="0" smtClean="0"/>
              <a:t> * </a:t>
            </a:r>
            <a:r>
              <a:rPr lang="en-US" dirty="0" smtClean="0">
                <a:solidFill>
                  <a:schemeClr val="accent4"/>
                </a:solidFill>
              </a:rPr>
              <a:t>1024</a:t>
            </a:r>
            <a:r>
              <a:rPr lang="en-US" dirty="0" smtClean="0"/>
              <a:t> * </a:t>
            </a:r>
            <a:r>
              <a:rPr lang="en-US" dirty="0" smtClean="0">
                <a:solidFill>
                  <a:schemeClr val="accent4"/>
                </a:solidFill>
              </a:rPr>
              <a:t>1024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char</a:t>
            </a:r>
            <a:r>
              <a:rPr lang="en-US" dirty="0"/>
              <a:t> *</a:t>
            </a:r>
            <a:r>
              <a:rPr lang="en-US" dirty="0" err="1"/>
              <a:t>a_string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"Hello, World!"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a_var_with_value</a:t>
            </a:r>
            <a:r>
              <a:rPr lang="en-US" dirty="0"/>
              <a:t> = </a:t>
            </a:r>
            <a:r>
              <a:rPr lang="en-US" dirty="0" smtClean="0">
                <a:solidFill>
                  <a:schemeClr val="accent4"/>
                </a:solidFill>
              </a:rPr>
              <a:t>100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main(</a:t>
            </a:r>
            <a:r>
              <a:rPr lang="en-US" dirty="0">
                <a:solidFill>
                  <a:schemeClr val="accent1"/>
                </a:solidFill>
              </a:rPr>
              <a:t>void</a:t>
            </a:r>
            <a:r>
              <a:rPr lang="en-US" dirty="0"/>
              <a:t>) {</a:t>
            </a:r>
          </a:p>
          <a:p>
            <a:pPr marL="400050" lvl="1" indent="0">
              <a:buNone/>
            </a:pPr>
            <a:r>
              <a:rPr lang="en-US" dirty="0" err="1" smtClean="0"/>
              <a:t>big_big_array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/>
              <a:t>] = </a:t>
            </a:r>
            <a:r>
              <a:rPr lang="en-US" dirty="0">
                <a:solidFill>
                  <a:schemeClr val="accent4"/>
                </a:solidFill>
              </a:rPr>
              <a:t>100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"%s\n"</a:t>
            </a:r>
            <a:r>
              <a:rPr lang="en-US" dirty="0"/>
              <a:t>, </a:t>
            </a:r>
            <a:r>
              <a:rPr lang="en-US" dirty="0" err="1"/>
              <a:t>a_string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 err="1" smtClean="0"/>
              <a:t>a_var_with_value</a:t>
            </a:r>
            <a:r>
              <a:rPr lang="en-US" dirty="0" smtClean="0"/>
              <a:t> </a:t>
            </a:r>
            <a:r>
              <a:rPr lang="en-US" dirty="0"/>
              <a:t>+= </a:t>
            </a:r>
            <a:r>
              <a:rPr lang="en-US" dirty="0">
                <a:solidFill>
                  <a:schemeClr val="accent4"/>
                </a:solidFill>
              </a:rPr>
              <a:t>20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"main is : %p\n"</a:t>
            </a:r>
            <a:r>
              <a:rPr lang="en-US" dirty="0"/>
              <a:t>, &amp;main);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4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ELF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5" y="1600200"/>
            <a:ext cx="6039135" cy="4868839"/>
          </a:xfrm>
        </p:spPr>
        <p:txBody>
          <a:bodyPr>
            <a:normAutofit/>
          </a:bodyPr>
          <a:lstStyle/>
          <a:p>
            <a:r>
              <a:rPr lang="en-US" dirty="0" smtClean="0"/>
              <a:t>ELF Header</a:t>
            </a:r>
          </a:p>
          <a:p>
            <a:pPr lvl="1"/>
            <a:r>
              <a:rPr lang="en-US" dirty="0" smtClean="0"/>
              <a:t>Contains compatibility info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Entry point </a:t>
            </a:r>
            <a:r>
              <a:rPr lang="en-US" dirty="0" smtClean="0"/>
              <a:t>of the executable code</a:t>
            </a:r>
          </a:p>
          <a:p>
            <a:r>
              <a:rPr lang="en-US" dirty="0" smtClean="0"/>
              <a:t>Program header table</a:t>
            </a:r>
          </a:p>
          <a:p>
            <a:pPr lvl="1"/>
            <a:r>
              <a:rPr lang="en-US" dirty="0" smtClean="0"/>
              <a:t>Lists all the segments in the file</a:t>
            </a:r>
          </a:p>
          <a:p>
            <a:pPr lvl="1"/>
            <a:r>
              <a:rPr lang="en-US" dirty="0" smtClean="0"/>
              <a:t>Used to load and execute the program</a:t>
            </a:r>
          </a:p>
          <a:p>
            <a:r>
              <a:rPr lang="en-US" dirty="0" smtClean="0"/>
              <a:t>Section header table</a:t>
            </a:r>
          </a:p>
          <a:p>
            <a:pPr lvl="1"/>
            <a:r>
              <a:rPr lang="en-US" dirty="0" smtClean="0"/>
              <a:t>Used by the linker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D:\Classes\5600\assets\200px-Elf-layout--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239" y="2234321"/>
            <a:ext cx="2969610" cy="329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2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ELF Header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1946"/>
            <a:ext cx="8229600" cy="54727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typedef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struct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1</a:t>
            </a:r>
            <a:r>
              <a:rPr lang="en-US" dirty="0"/>
              <a:t>	</a:t>
            </a:r>
            <a:r>
              <a:rPr lang="en-US" dirty="0" smtClean="0"/>
              <a:t>unsigned </a:t>
            </a:r>
            <a:r>
              <a:rPr lang="en-US" dirty="0"/>
              <a:t>char </a:t>
            </a:r>
            <a:r>
              <a:rPr lang="en-US" dirty="0" err="1"/>
              <a:t>e_ident</a:t>
            </a:r>
            <a:r>
              <a:rPr lang="en-US" dirty="0"/>
              <a:t>[EI_NIDENT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Elf32_Half </a:t>
            </a:r>
            <a:r>
              <a:rPr lang="en-US" dirty="0" err="1" smtClean="0"/>
              <a:t>e_type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5 </a:t>
            </a:r>
            <a:r>
              <a:rPr lang="en-US" dirty="0" smtClean="0"/>
              <a:t>	Elf32_Half </a:t>
            </a:r>
            <a:r>
              <a:rPr lang="en-US" dirty="0" err="1" smtClean="0"/>
              <a:t>e_machine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Elf32_Word </a:t>
            </a:r>
            <a:r>
              <a:rPr lang="en-US" dirty="0" err="1" smtClean="0"/>
              <a:t>e_version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Elf32_Addr </a:t>
            </a:r>
            <a:r>
              <a:rPr lang="en-US" dirty="0" err="1" smtClean="0"/>
              <a:t>e_entry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Elf32_Off </a:t>
            </a:r>
            <a:r>
              <a:rPr lang="en-US" dirty="0" err="1" smtClean="0"/>
              <a:t>e_phoff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Elf32_Off </a:t>
            </a:r>
            <a:r>
              <a:rPr lang="en-US" dirty="0" err="1" smtClean="0"/>
              <a:t>e_shoff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10</a:t>
            </a:r>
            <a:r>
              <a:rPr lang="en-US" dirty="0" smtClean="0"/>
              <a:t>	Elf32_Word </a:t>
            </a:r>
            <a:r>
              <a:rPr lang="en-US" dirty="0" err="1" smtClean="0"/>
              <a:t>e_flags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Elf32_Half </a:t>
            </a:r>
            <a:r>
              <a:rPr lang="en-US" dirty="0" err="1" smtClean="0"/>
              <a:t>e_ehsize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Elf32_Half </a:t>
            </a:r>
            <a:r>
              <a:rPr lang="en-US" dirty="0" err="1" smtClean="0"/>
              <a:t>e_phentsize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Elf32_Half </a:t>
            </a:r>
            <a:r>
              <a:rPr lang="en-US" dirty="0" err="1" smtClean="0"/>
              <a:t>e_phnum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Elf32_Half </a:t>
            </a:r>
            <a:r>
              <a:rPr lang="en-US" dirty="0" err="1" smtClean="0"/>
              <a:t>e_shentsize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15</a:t>
            </a:r>
            <a:r>
              <a:rPr lang="en-US" dirty="0" smtClean="0"/>
              <a:t>	Elf32_Half </a:t>
            </a:r>
            <a:r>
              <a:rPr lang="en-US" dirty="0" err="1" smtClean="0"/>
              <a:t>e_shnum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Elf32_Half </a:t>
            </a:r>
            <a:r>
              <a:rPr lang="en-US" dirty="0" err="1"/>
              <a:t>e_shstrndx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Elf32_Ehdr;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4744871" y="2278442"/>
            <a:ext cx="3273190" cy="512524"/>
          </a:xfrm>
          <a:prstGeom prst="wedgeRectCallout">
            <a:avLst>
              <a:gd name="adj1" fmla="val -70318"/>
              <a:gd name="adj2" fmla="val -2082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ISA of executable code </a:t>
            </a:r>
            <a:endParaRPr lang="en-US" sz="2400" dirty="0"/>
          </a:p>
        </p:txBody>
      </p:sp>
      <p:sp>
        <p:nvSpPr>
          <p:cNvPr id="6" name="Rectangular Callout 5"/>
          <p:cNvSpPr/>
          <p:nvPr/>
        </p:nvSpPr>
        <p:spPr>
          <a:xfrm>
            <a:off x="4296769" y="2944907"/>
            <a:ext cx="3591637" cy="512524"/>
          </a:xfrm>
          <a:prstGeom prst="wedgeRectCallout">
            <a:avLst>
              <a:gd name="adj1" fmla="val -68835"/>
              <a:gd name="adj2" fmla="val 4308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Offset of program headers</a:t>
            </a:r>
            <a:endParaRPr lang="en-US" sz="2400" dirty="0"/>
          </a:p>
        </p:txBody>
      </p:sp>
      <p:sp>
        <p:nvSpPr>
          <p:cNvPr id="7" name="Rectangular Callout 6"/>
          <p:cNvSpPr/>
          <p:nvPr/>
        </p:nvSpPr>
        <p:spPr>
          <a:xfrm>
            <a:off x="4296769" y="3588627"/>
            <a:ext cx="3591637" cy="512524"/>
          </a:xfrm>
          <a:prstGeom prst="wedgeRectCallout">
            <a:avLst>
              <a:gd name="adj1" fmla="val -70355"/>
              <a:gd name="adj2" fmla="val -751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Offset of section headers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4490113" y="4625856"/>
            <a:ext cx="3098043" cy="512524"/>
          </a:xfrm>
          <a:prstGeom prst="wedgeRectCallout">
            <a:avLst>
              <a:gd name="adj1" fmla="val -68835"/>
              <a:gd name="adj2" fmla="val 4308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# of program headers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4490112" y="5313524"/>
            <a:ext cx="3098043" cy="512524"/>
          </a:xfrm>
          <a:prstGeom prst="wedgeRectCallout">
            <a:avLst>
              <a:gd name="adj1" fmla="val -68835"/>
              <a:gd name="adj2" fmla="val 4308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# of section headers</a:t>
            </a:r>
            <a:endParaRPr lang="en-US" sz="2400" dirty="0"/>
          </a:p>
        </p:txBody>
      </p:sp>
      <p:sp>
        <p:nvSpPr>
          <p:cNvPr id="10" name="Rectangular Callout 9"/>
          <p:cNvSpPr/>
          <p:nvPr/>
        </p:nvSpPr>
        <p:spPr>
          <a:xfrm>
            <a:off x="4453718" y="2692421"/>
            <a:ext cx="3277737" cy="1530020"/>
          </a:xfrm>
          <a:prstGeom prst="wedgeRectCallout">
            <a:avLst>
              <a:gd name="adj1" fmla="val -70318"/>
              <a:gd name="adj2" fmla="val -2082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Entry point of executable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What should EIP be set to initially?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07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ELF Header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696"/>
            <a:ext cx="8229600" cy="5732059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accent5"/>
                </a:solidFill>
              </a:rPr>
              <a:t>$ </a:t>
            </a:r>
            <a:r>
              <a:rPr lang="en-US" sz="1400" dirty="0" err="1" smtClean="0">
                <a:solidFill>
                  <a:schemeClr val="bg1"/>
                </a:solidFill>
              </a:rPr>
              <a:t>gcc</a:t>
            </a:r>
            <a:r>
              <a:rPr lang="en-US" sz="1400" dirty="0" smtClean="0">
                <a:solidFill>
                  <a:schemeClr val="bg1"/>
                </a:solidFill>
              </a:rPr>
              <a:t> –g –o test </a:t>
            </a:r>
            <a:r>
              <a:rPr lang="en-US" sz="1400" dirty="0" err="1" smtClean="0">
                <a:solidFill>
                  <a:schemeClr val="bg1"/>
                </a:solidFill>
              </a:rPr>
              <a:t>test.c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5"/>
                </a:solidFill>
              </a:rPr>
              <a:t>$</a:t>
            </a:r>
            <a:r>
              <a:rPr lang="en-US" sz="1400" dirty="0" smtClean="0"/>
              <a:t> </a:t>
            </a:r>
            <a:r>
              <a:rPr lang="en-US" sz="1400" dirty="0" err="1">
                <a:solidFill>
                  <a:schemeClr val="bg1"/>
                </a:solidFill>
              </a:rPr>
              <a:t>readelf</a:t>
            </a:r>
            <a:r>
              <a:rPr lang="en-US" sz="1400" dirty="0">
                <a:solidFill>
                  <a:schemeClr val="bg1"/>
                </a:solidFill>
              </a:rPr>
              <a:t> --header </a:t>
            </a:r>
            <a:r>
              <a:rPr lang="en-US" sz="1400" dirty="0" smtClean="0">
                <a:solidFill>
                  <a:schemeClr val="bg1"/>
                </a:solidFill>
              </a:rPr>
              <a:t>test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ELF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Header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Magic: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7f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45 4c 46 02 01 01 00 00 00 00 00 00 00 00 00</a:t>
            </a: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Class:                  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ELF64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Data:                   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2's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complement, little endian</a:t>
            </a: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Version:                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1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(current)</a:t>
            </a: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OS/ABI:                 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UNIX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System V</a:t>
            </a: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ABI Version:            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0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Type:                   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EXEC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(Executable file)</a:t>
            </a: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Machine:                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Advanced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Micro Devices X86-64</a:t>
            </a: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Version:                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0x1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Entry point address:    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0x400460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Start of program headers: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64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(bytes into file)</a:t>
            </a: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Start of section headers: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5216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(bytes into file)</a:t>
            </a: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Flags:                  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0x0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Size of this header:    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64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(bytes)</a:t>
            </a: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Size of program headers: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56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(bytes)</a:t>
            </a: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Number of program headers: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9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Size of section headers: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64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(bytes)</a:t>
            </a: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Number of section headers: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36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Section header string table index: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33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78922" y="2246110"/>
            <a:ext cx="44799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78922" y="3779315"/>
            <a:ext cx="2295204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78922" y="4540293"/>
            <a:ext cx="129488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78922" y="5312520"/>
            <a:ext cx="73029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22667" y="5826998"/>
            <a:ext cx="19126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78922" y="6331802"/>
            <a:ext cx="19126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78922" y="4297884"/>
            <a:ext cx="73029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5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161"/>
            <a:ext cx="8229600" cy="1143000"/>
          </a:xfrm>
        </p:spPr>
        <p:txBody>
          <a:bodyPr/>
          <a:lstStyle/>
          <a:p>
            <a:r>
              <a:rPr lang="en-US" dirty="0" smtClean="0"/>
              <a:t>Investigating the Entry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538"/>
            <a:ext cx="8229600" cy="21426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/>
              <a:t>main(</a:t>
            </a:r>
            <a:r>
              <a:rPr lang="en-US" dirty="0">
                <a:solidFill>
                  <a:schemeClr val="accent1"/>
                </a:solidFill>
              </a:rPr>
              <a:t>void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"main is : %p\n"</a:t>
            </a:r>
            <a:r>
              <a:rPr lang="en-US" dirty="0"/>
              <a:t>, &amp;main);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chemeClr val="accent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9904" y="3555706"/>
            <a:ext cx="79225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$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gcc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-g </a:t>
            </a:r>
            <a:r>
              <a:rPr lang="en-US" sz="2400" dirty="0">
                <a:solidFill>
                  <a:schemeClr val="bg1"/>
                </a:solidFill>
              </a:rPr>
              <a:t>-o test </a:t>
            </a:r>
            <a:r>
              <a:rPr lang="en-US" sz="2400" dirty="0" err="1">
                <a:solidFill>
                  <a:schemeClr val="bg1"/>
                </a:solidFill>
              </a:rPr>
              <a:t>test.c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</a:rPr>
              <a:t>$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readelf</a:t>
            </a:r>
            <a:r>
              <a:rPr lang="en-US" sz="2400" dirty="0">
                <a:solidFill>
                  <a:schemeClr val="bg1"/>
                </a:solidFill>
              </a:rPr>
              <a:t> --headers ./test | </a:t>
            </a:r>
            <a:r>
              <a:rPr lang="en-US" sz="2400" dirty="0" err="1">
                <a:solidFill>
                  <a:schemeClr val="bg1"/>
                </a:solidFill>
              </a:rPr>
              <a:t>grep</a:t>
            </a:r>
            <a:r>
              <a:rPr lang="en-US" sz="2400" dirty="0">
                <a:solidFill>
                  <a:schemeClr val="bg1"/>
                </a:solidFill>
              </a:rPr>
              <a:t> Entry </a:t>
            </a:r>
            <a:r>
              <a:rPr lang="en-US" sz="2400" dirty="0"/>
              <a:t>point'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Entry point address:               0x400460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$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./</a:t>
            </a:r>
            <a:r>
              <a:rPr lang="en-US" sz="2400" dirty="0" smtClean="0">
                <a:solidFill>
                  <a:schemeClr val="bg1"/>
                </a:solidFill>
              </a:rPr>
              <a:t>test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Hello World!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main is :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0x400544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34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1662"/>
          </a:xfrm>
        </p:spPr>
        <p:txBody>
          <a:bodyPr/>
          <a:lstStyle/>
          <a:p>
            <a:r>
              <a:rPr lang="en-US" dirty="0" smtClean="0"/>
              <a:t>Entry point != &amp;main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7861" y="953722"/>
            <a:ext cx="7922526" cy="57246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$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./</a:t>
            </a:r>
            <a:r>
              <a:rPr lang="en-US" dirty="0" smtClean="0">
                <a:solidFill>
                  <a:schemeClr val="bg1"/>
                </a:solidFill>
              </a:rPr>
              <a:t>test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Hello World!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main is 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0x400544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$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readelf</a:t>
            </a:r>
            <a:r>
              <a:rPr lang="en-US" dirty="0">
                <a:solidFill>
                  <a:schemeClr val="bg1"/>
                </a:solidFill>
              </a:rPr>
              <a:t> --headers ./test | </a:t>
            </a:r>
            <a:r>
              <a:rPr lang="en-US" dirty="0" err="1">
                <a:solidFill>
                  <a:schemeClr val="bg1"/>
                </a:solidFill>
              </a:rPr>
              <a:t>grep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Entry </a:t>
            </a:r>
            <a:r>
              <a:rPr lang="en-US" dirty="0"/>
              <a:t>point'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Entry point address:   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0x400460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$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objdump</a:t>
            </a:r>
            <a:r>
              <a:rPr lang="en-US" dirty="0" smtClean="0">
                <a:solidFill>
                  <a:schemeClr val="bg1"/>
                </a:solidFill>
              </a:rPr>
              <a:t> --disassemble –M intel ./test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pPr>
              <a:tabLst>
                <a:tab pos="1030288" algn="l"/>
                <a:tab pos="3141663" algn="l"/>
              </a:tabLs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0000000000400460 &lt;_start&gt;:</a:t>
            </a:r>
          </a:p>
          <a:p>
            <a:pPr>
              <a:tabLst>
                <a:tab pos="1030288" algn="l"/>
                <a:tab pos="3141663" algn="l"/>
              </a:tabLs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400460:	31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xor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ebp,ebp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1030288" algn="l"/>
                <a:tab pos="3141663" algn="l"/>
              </a:tabLs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400462:	49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89 d1    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r9,rdx</a:t>
            </a:r>
          </a:p>
          <a:p>
            <a:pPr>
              <a:tabLst>
                <a:tab pos="1030288" algn="l"/>
                <a:tab pos="3141663" algn="l"/>
              </a:tabLs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400465:	5e                      	pop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rsi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1030288" algn="l"/>
                <a:tab pos="3141663" algn="l"/>
              </a:tabLs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400466:	48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89 e2    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rdx,rsp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1030288" algn="l"/>
                <a:tab pos="3141663" algn="l"/>
              </a:tabLs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400469:	48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83 e4 f0 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and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rsp,0xfffffffffffffff0</a:t>
            </a:r>
          </a:p>
          <a:p>
            <a:pPr>
              <a:tabLst>
                <a:tab pos="1030288" algn="l"/>
                <a:tab pos="3141663" algn="l"/>
              </a:tabLs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40046d:	50                      	push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rax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1030288" algn="l"/>
                <a:tab pos="3141663" algn="l"/>
              </a:tabLs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40046e:	54                      	push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rsp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1030288" algn="l"/>
                <a:tab pos="3141663" algn="l"/>
              </a:tabLs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40046f:	49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c7 c0 20 06 40 00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r8,0x400620</a:t>
            </a:r>
          </a:p>
          <a:p>
            <a:pPr>
              <a:tabLst>
                <a:tab pos="1030288" algn="l"/>
                <a:tab pos="3141663" algn="l"/>
              </a:tabLs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400476:	48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c7 c1 90 05 40 00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rcx,0x400590</a:t>
            </a:r>
          </a:p>
          <a:p>
            <a:pPr>
              <a:tabLst>
                <a:tab pos="1030288" algn="l"/>
                <a:tab pos="3141663" algn="l"/>
              </a:tabLs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40047d:	48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c7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c7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44 05 40 00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rdi,0x400544</a:t>
            </a:r>
          </a:p>
          <a:p>
            <a:pPr>
              <a:tabLst>
                <a:tab pos="1030288" algn="l"/>
                <a:tab pos="3141663" algn="l"/>
              </a:tabLs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400484:	e8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c7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call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400450 &lt;__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libc_start_main@plt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64838" y="2362711"/>
            <a:ext cx="91428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29900" y="3196309"/>
            <a:ext cx="156491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66332" y="6233058"/>
            <a:ext cx="353588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46899" y="5937463"/>
            <a:ext cx="181192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06394" y="1824708"/>
            <a:ext cx="97653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811340" y="873148"/>
            <a:ext cx="4117867" cy="171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Most compilers insert extra code into compiled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code typically runs before and after main()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508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79427</TotalTime>
  <Words>2299</Words>
  <Application>Microsoft Office PowerPoint</Application>
  <PresentationFormat>화면 슬라이드 쇼(4:3)</PresentationFormat>
  <Paragraphs>384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Operating Systems</vt:lpstr>
      <vt:lpstr>How to Run a Program?</vt:lpstr>
      <vt:lpstr>Program Formats</vt:lpstr>
      <vt:lpstr>test.c</vt:lpstr>
      <vt:lpstr>ELF File Format</vt:lpstr>
      <vt:lpstr>ELF Header Format</vt:lpstr>
      <vt:lpstr>ELF Header Example</vt:lpstr>
      <vt:lpstr>Investigating the Entry Point</vt:lpstr>
      <vt:lpstr>Entry point != &amp;main</vt:lpstr>
      <vt:lpstr>Sections and Segments</vt:lpstr>
      <vt:lpstr>Common Sections</vt:lpstr>
      <vt:lpstr>Section Example</vt:lpstr>
      <vt:lpstr>PowerPoint 프레젠테이션</vt:lpstr>
      <vt:lpstr>.text Example Header</vt:lpstr>
      <vt:lpstr>.bss Example Header</vt:lpstr>
      <vt:lpstr>Segments</vt:lpstr>
      <vt:lpstr>Segment Header</vt:lpstr>
      <vt:lpstr>PowerPoint 프레젠테이션</vt:lpstr>
      <vt:lpstr>What About Static Data?</vt:lpstr>
      <vt:lpstr>The Program Loader</vt:lpstr>
      <vt:lpstr>Single-Process Address Apace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Park Moonju</cp:lastModifiedBy>
  <cp:revision>1270</cp:revision>
  <cp:lastPrinted>2012-08-22T04:00:45Z</cp:lastPrinted>
  <dcterms:created xsi:type="dcterms:W3CDTF">2012-01-03T02:22:46Z</dcterms:created>
  <dcterms:modified xsi:type="dcterms:W3CDTF">2020-03-25T23:55:14Z</dcterms:modified>
</cp:coreProperties>
</file>