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92"/>
  </p:notesMasterIdLst>
  <p:handoutMasterIdLst>
    <p:handoutMasterId r:id="rId93"/>
  </p:handoutMasterIdLst>
  <p:sldIdLst>
    <p:sldId id="256" r:id="rId2"/>
    <p:sldId id="584" r:id="rId3"/>
    <p:sldId id="572" r:id="rId4"/>
    <p:sldId id="670" r:id="rId5"/>
    <p:sldId id="573" r:id="rId6"/>
    <p:sldId id="578" r:id="rId7"/>
    <p:sldId id="671" r:id="rId8"/>
    <p:sldId id="672" r:id="rId9"/>
    <p:sldId id="673" r:id="rId10"/>
    <p:sldId id="674" r:id="rId11"/>
    <p:sldId id="675" r:id="rId12"/>
    <p:sldId id="676" r:id="rId13"/>
    <p:sldId id="677" r:id="rId14"/>
    <p:sldId id="591" r:id="rId15"/>
    <p:sldId id="678" r:id="rId16"/>
    <p:sldId id="567" r:id="rId17"/>
    <p:sldId id="585" r:id="rId18"/>
    <p:sldId id="679" r:id="rId19"/>
    <p:sldId id="565" r:id="rId20"/>
    <p:sldId id="586" r:id="rId21"/>
    <p:sldId id="579" r:id="rId22"/>
    <p:sldId id="587" r:id="rId23"/>
    <p:sldId id="599" r:id="rId24"/>
    <p:sldId id="588" r:id="rId25"/>
    <p:sldId id="589" r:id="rId26"/>
    <p:sldId id="580" r:id="rId27"/>
    <p:sldId id="680" r:id="rId28"/>
    <p:sldId id="590" r:id="rId29"/>
    <p:sldId id="596" r:id="rId30"/>
    <p:sldId id="597" r:id="rId31"/>
    <p:sldId id="605" r:id="rId32"/>
    <p:sldId id="594" r:id="rId33"/>
    <p:sldId id="598" r:id="rId34"/>
    <p:sldId id="601" r:id="rId35"/>
    <p:sldId id="603" r:id="rId36"/>
    <p:sldId id="592" r:id="rId37"/>
    <p:sldId id="593" r:id="rId38"/>
    <p:sldId id="595" r:id="rId39"/>
    <p:sldId id="602" r:id="rId40"/>
    <p:sldId id="600" r:id="rId41"/>
    <p:sldId id="581" r:id="rId42"/>
    <p:sldId id="681" r:id="rId43"/>
    <p:sldId id="604" r:id="rId44"/>
    <p:sldId id="606" r:id="rId45"/>
    <p:sldId id="607" r:id="rId46"/>
    <p:sldId id="608" r:id="rId47"/>
    <p:sldId id="610" r:id="rId48"/>
    <p:sldId id="609" r:id="rId49"/>
    <p:sldId id="611" r:id="rId50"/>
    <p:sldId id="614" r:id="rId51"/>
    <p:sldId id="613" r:id="rId52"/>
    <p:sldId id="615" r:id="rId53"/>
    <p:sldId id="616" r:id="rId54"/>
    <p:sldId id="612" r:id="rId55"/>
    <p:sldId id="617" r:id="rId56"/>
    <p:sldId id="618" r:id="rId57"/>
    <p:sldId id="682" r:id="rId58"/>
    <p:sldId id="619" r:id="rId59"/>
    <p:sldId id="622" r:id="rId60"/>
    <p:sldId id="623" r:id="rId61"/>
    <p:sldId id="621" r:id="rId62"/>
    <p:sldId id="624" r:id="rId63"/>
    <p:sldId id="625" r:id="rId64"/>
    <p:sldId id="626" r:id="rId65"/>
    <p:sldId id="627" r:id="rId66"/>
    <p:sldId id="628" r:id="rId67"/>
    <p:sldId id="629" r:id="rId68"/>
    <p:sldId id="630" r:id="rId69"/>
    <p:sldId id="631" r:id="rId70"/>
    <p:sldId id="632" r:id="rId71"/>
    <p:sldId id="633" r:id="rId72"/>
    <p:sldId id="683" r:id="rId73"/>
    <p:sldId id="635" r:id="rId74"/>
    <p:sldId id="636" r:id="rId75"/>
    <p:sldId id="620" r:id="rId76"/>
    <p:sldId id="637" r:id="rId77"/>
    <p:sldId id="638" r:id="rId78"/>
    <p:sldId id="639" r:id="rId79"/>
    <p:sldId id="640" r:id="rId80"/>
    <p:sldId id="641" r:id="rId81"/>
    <p:sldId id="642" r:id="rId82"/>
    <p:sldId id="643" r:id="rId83"/>
    <p:sldId id="644" r:id="rId84"/>
    <p:sldId id="645" r:id="rId85"/>
    <p:sldId id="685" r:id="rId86"/>
    <p:sldId id="686" r:id="rId87"/>
    <p:sldId id="687" r:id="rId88"/>
    <p:sldId id="688" r:id="rId89"/>
    <p:sldId id="689" r:id="rId90"/>
    <p:sldId id="646" r:id="rId9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362E6-0FEB-4D92-A5CC-2F650FFE4AE0}">
          <p14:sldIdLst>
            <p14:sldId id="256"/>
            <p14:sldId id="584"/>
            <p14:sldId id="572"/>
            <p14:sldId id="670"/>
            <p14:sldId id="573"/>
            <p14:sldId id="578"/>
            <p14:sldId id="671"/>
            <p14:sldId id="672"/>
            <p14:sldId id="673"/>
            <p14:sldId id="674"/>
            <p14:sldId id="675"/>
            <p14:sldId id="676"/>
            <p14:sldId id="677"/>
            <p14:sldId id="591"/>
            <p14:sldId id="678"/>
            <p14:sldId id="567"/>
            <p14:sldId id="585"/>
            <p14:sldId id="679"/>
            <p14:sldId id="565"/>
            <p14:sldId id="586"/>
            <p14:sldId id="579"/>
            <p14:sldId id="587"/>
            <p14:sldId id="599"/>
            <p14:sldId id="588"/>
            <p14:sldId id="589"/>
            <p14:sldId id="580"/>
            <p14:sldId id="680"/>
            <p14:sldId id="590"/>
            <p14:sldId id="596"/>
            <p14:sldId id="597"/>
            <p14:sldId id="605"/>
            <p14:sldId id="594"/>
            <p14:sldId id="598"/>
            <p14:sldId id="601"/>
            <p14:sldId id="603"/>
            <p14:sldId id="592"/>
            <p14:sldId id="593"/>
            <p14:sldId id="595"/>
            <p14:sldId id="602"/>
            <p14:sldId id="600"/>
            <p14:sldId id="581"/>
            <p14:sldId id="681"/>
            <p14:sldId id="604"/>
            <p14:sldId id="606"/>
            <p14:sldId id="607"/>
            <p14:sldId id="608"/>
            <p14:sldId id="610"/>
            <p14:sldId id="609"/>
            <p14:sldId id="611"/>
            <p14:sldId id="614"/>
            <p14:sldId id="613"/>
            <p14:sldId id="615"/>
            <p14:sldId id="616"/>
            <p14:sldId id="612"/>
            <p14:sldId id="617"/>
            <p14:sldId id="618"/>
            <p14:sldId id="682"/>
            <p14:sldId id="619"/>
            <p14:sldId id="622"/>
            <p14:sldId id="623"/>
            <p14:sldId id="621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83"/>
            <p14:sldId id="635"/>
            <p14:sldId id="636"/>
            <p14:sldId id="620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85"/>
            <p14:sldId id="686"/>
            <p14:sldId id="687"/>
            <p14:sldId id="688"/>
            <p14:sldId id="689"/>
            <p14:sldId id="6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0232" autoAdjust="0"/>
  </p:normalViewPr>
  <p:slideViewPr>
    <p:cSldViewPr snapToGrid="0">
      <p:cViewPr varScale="1">
        <p:scale>
          <a:sx n="87" d="100"/>
          <a:sy n="87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4CA533A-11C8-45E7-9284-3B238C0BC3C5}" type="slidenum">
              <a:rPr lang="en-US" altLang="en-US">
                <a:latin typeface="Helvetica" panose="020B0604020202020204" pitchFamily="34" charset="0"/>
              </a:rPr>
              <a:pPr/>
              <a:t>88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6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7A584C-E2A4-4A9E-9834-B7FBD225CF76}" type="slidenum">
              <a:rPr lang="en-US" altLang="en-US">
                <a:latin typeface="Helvetica" panose="020B0604020202020204" pitchFamily="34" charset="0"/>
              </a:rPr>
              <a:pPr/>
              <a:t>89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F0FE337-73CD-44AC-BF07-E492F6911391}" type="slidenum">
              <a:rPr lang="en-US" altLang="en-US">
                <a:latin typeface="Helvetica" panose="020B0604020202020204" pitchFamily="34" charset="0"/>
              </a:rPr>
              <a:pPr/>
              <a:t>85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1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06A4C7-8B74-408B-A3C5-950423B0F173}" type="slidenum">
              <a:rPr lang="en-US" altLang="en-US">
                <a:latin typeface="Helvetica" panose="020B0604020202020204" pitchFamily="34" charset="0"/>
              </a:rPr>
              <a:pPr/>
              <a:t>86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3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38700C-EFD7-416D-8D38-F07864C72A59}" type="slidenum">
              <a:rPr lang="en-US" altLang="en-US">
                <a:latin typeface="Helvetica" panose="020B0604020202020204" pitchFamily="34" charset="0"/>
              </a:rPr>
              <a:pPr/>
              <a:t>87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0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1452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Virtual </a:t>
            </a:r>
            <a:r>
              <a:rPr lang="en-US" b="1" dirty="0" smtClean="0">
                <a:solidFill>
                  <a:schemeClr val="tx1"/>
                </a:solidFill>
              </a:rPr>
              <a:t>Memory - I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Fixed-Address </a:t>
            </a:r>
            <a:r>
              <a:rPr lang="en-US" dirty="0"/>
              <a:t>C</a:t>
            </a:r>
            <a:r>
              <a:rPr lang="en-US" dirty="0" smtClean="0"/>
              <a:t>ompilation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Copy of Each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each program once, with fixed addresses</a:t>
            </a:r>
          </a:p>
          <a:p>
            <a:r>
              <a:rPr lang="en-US" dirty="0" smtClean="0"/>
              <a:t>OS may only load program at the specified offset in memory</a:t>
            </a:r>
          </a:p>
          <a:p>
            <a:r>
              <a:rPr lang="en-US" dirty="0" smtClean="0"/>
              <a:t>Typically, only one process may be run at any time</a:t>
            </a:r>
          </a:p>
          <a:p>
            <a:r>
              <a:rPr lang="en-US" dirty="0" smtClean="0"/>
              <a:t>Example: MS-DOS 1.0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03441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Multiple Copies of Each Program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Compile each program multiple times</a:t>
            </a:r>
          </a:p>
          <a:p>
            <a:r>
              <a:rPr lang="en-US" dirty="0"/>
              <a:t>Once for each possible starting address</a:t>
            </a:r>
          </a:p>
          <a:p>
            <a:r>
              <a:rPr lang="en-US" dirty="0"/>
              <a:t>Load the appropriate compiled program when the user starts the program</a:t>
            </a:r>
          </a:p>
          <a:p>
            <a:r>
              <a:rPr lang="en-US" dirty="0"/>
              <a:t>Bad idea</a:t>
            </a:r>
          </a:p>
          <a:p>
            <a:pPr lvl="1"/>
            <a:r>
              <a:rPr lang="en-US" dirty="0"/>
              <a:t>Multiple copies of the same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Load-Time </a:t>
            </a:r>
            <a:r>
              <a:rPr lang="en-US" dirty="0" err="1"/>
              <a:t>F</a:t>
            </a:r>
            <a:r>
              <a:rPr lang="en-US" dirty="0" err="1" smtClean="0"/>
              <a:t>ixup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721" y="1299950"/>
            <a:ext cx="8229600" cy="32752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addresses at load-time instead of compile-time</a:t>
            </a:r>
          </a:p>
          <a:p>
            <a:r>
              <a:rPr lang="en-US" dirty="0" smtClean="0"/>
              <a:t>The program contains a list of locations that must be modified at startup</a:t>
            </a:r>
          </a:p>
          <a:p>
            <a:pPr lvl="1"/>
            <a:r>
              <a:rPr lang="en-US" dirty="0" smtClean="0"/>
              <a:t>All relative to some starting address</a:t>
            </a:r>
          </a:p>
          <a:p>
            <a:r>
              <a:rPr lang="en-US" dirty="0" smtClean="0"/>
              <a:t>Used in some OSes that run on low-end microcontrollers without virtual memory hardware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185" y="4851095"/>
            <a:ext cx="1527489" cy="369332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7160" y="4574096"/>
            <a:ext cx="2432565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0x000	CALL xxx</a:t>
            </a:r>
          </a:p>
          <a:p>
            <a:pPr marL="460375"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...</a:t>
            </a:r>
          </a:p>
          <a:p>
            <a:pPr marL="0"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0x300	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7159" y="5818646"/>
            <a:ext cx="2432565" cy="646331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000: 	xxx=+300 </a:t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185" y="5818646"/>
            <a:ext cx="1527489" cy="646331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Fix-up</a:t>
            </a:r>
            <a:b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information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3921" y="5172315"/>
            <a:ext cx="1352659" cy="646331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After loading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4458" y="5035761"/>
            <a:ext cx="2685459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0x200	CALL 0x500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...</a:t>
            </a:r>
          </a:p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0x500	...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135272" y="5303374"/>
            <a:ext cx="6141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Position-Independent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programs in a way that is independent of their starting address</a:t>
            </a:r>
          </a:p>
          <a:p>
            <a:pPr lvl="1"/>
            <a:r>
              <a:rPr lang="en-US" dirty="0" smtClean="0"/>
              <a:t>PC-relative address (PC=IP)</a:t>
            </a:r>
          </a:p>
          <a:p>
            <a:r>
              <a:rPr lang="en-US" dirty="0" smtClean="0"/>
              <a:t>Slightly less efficient than absolute addresses</a:t>
            </a:r>
          </a:p>
          <a:p>
            <a:r>
              <a:rPr lang="en-US" dirty="0" smtClean="0"/>
              <a:t>Commonly used today for security reasons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4585" y="4932405"/>
            <a:ext cx="1940783" cy="646331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PC-relative addressing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7235" y="4932406"/>
            <a:ext cx="1559974" cy="646331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Absolute addressing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1503" y="5654587"/>
            <a:ext cx="2811439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0x200	CALL 0x500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r>
              <a:rPr lang="en-US" dirty="0" smtClean="0">
                <a:latin typeface="Courier New"/>
                <a:cs typeface="Courier New"/>
              </a:rPr>
              <a:t>0x500 	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2125" y="5654587"/>
            <a:ext cx="2906974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0x200	CALL IP+0x300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	...</a:t>
            </a:r>
          </a:p>
          <a:p>
            <a:r>
              <a:rPr lang="en-US" dirty="0" smtClean="0">
                <a:latin typeface="Courier New"/>
                <a:cs typeface="Courier New"/>
              </a:rPr>
              <a:t>0x500 ...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address translation</a:t>
            </a:r>
          </a:p>
          <a:p>
            <a:r>
              <a:rPr lang="en-US" dirty="0" smtClean="0"/>
              <a:t>Most popular way of sharing memory between multiple processes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OS X</a:t>
            </a:r>
          </a:p>
          <a:p>
            <a:pPr lvl="1"/>
            <a:r>
              <a:rPr lang="en-US" dirty="0" smtClean="0"/>
              <a:t>Windows</a:t>
            </a:r>
          </a:p>
          <a:p>
            <a:r>
              <a:rPr lang="en-US" dirty="0" smtClean="0"/>
              <a:t>Program is compiled to run at a fixed location in </a:t>
            </a:r>
            <a:r>
              <a:rPr lang="en-US" dirty="0" smtClean="0">
                <a:solidFill>
                  <a:schemeClr val="accent1"/>
                </a:solidFill>
              </a:rPr>
              <a:t>virtual memory</a:t>
            </a:r>
          </a:p>
          <a:p>
            <a:r>
              <a:rPr lang="en-US" dirty="0" smtClean="0"/>
              <a:t>The OS uses the </a:t>
            </a:r>
            <a:r>
              <a:rPr lang="en-US" dirty="0" smtClean="0">
                <a:solidFill>
                  <a:schemeClr val="accent1"/>
                </a:solidFill>
              </a:rPr>
              <a:t>MMU</a:t>
            </a:r>
            <a:r>
              <a:rPr lang="en-US" dirty="0" smtClean="0"/>
              <a:t> to map these locations to physical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325627" y="3732792"/>
            <a:ext cx="1201003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038507"/>
            <a:ext cx="8802806" cy="1800805"/>
          </a:xfrm>
        </p:spPr>
        <p:txBody>
          <a:bodyPr>
            <a:normAutofit/>
          </a:bodyPr>
          <a:lstStyle/>
          <a:p>
            <a:r>
              <a:rPr lang="en-US" dirty="0"/>
              <a:t>What do we mean by </a:t>
            </a:r>
            <a:r>
              <a:rPr lang="en-US" dirty="0">
                <a:solidFill>
                  <a:schemeClr val="accent1"/>
                </a:solidFill>
              </a:rPr>
              <a:t>virtual memory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Processes use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(or </a:t>
            </a:r>
            <a:r>
              <a:rPr lang="en-US" dirty="0">
                <a:solidFill>
                  <a:schemeClr val="accent1"/>
                </a:solidFill>
              </a:rPr>
              <a:t>logical</a:t>
            </a:r>
            <a:r>
              <a:rPr lang="en-US" dirty="0"/>
              <a:t>) addresses</a:t>
            </a:r>
          </a:p>
          <a:p>
            <a:pPr lvl="1"/>
            <a:r>
              <a:rPr lang="en-US" dirty="0"/>
              <a:t>Virtual addresses are translated to physical addresses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7477" y="3680410"/>
            <a:ext cx="1201003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58326" y="63952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8326" y="354534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27477" y="3680410"/>
            <a:ext cx="1201003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7475" y="5037761"/>
            <a:ext cx="1201003" cy="51115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1327" y="2838385"/>
            <a:ext cx="200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Physical Memory</a:t>
            </a:r>
          </a:p>
          <a:p>
            <a:pPr algn="ctr"/>
            <a:r>
              <a:rPr lang="en-US" sz="2000" b="1" dirty="0" smtClean="0"/>
              <a:t>(Reality)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3972" y="2839312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3473" y="64241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473" y="354812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27477" y="5762465"/>
            <a:ext cx="1201005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27477" y="4512778"/>
            <a:ext cx="1201005" cy="3855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25623" y="6080702"/>
            <a:ext cx="1201003" cy="51115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2695432" y="3911899"/>
            <a:ext cx="2347415" cy="1126789"/>
          </a:xfrm>
          <a:prstGeom prst="wedgeRectCallout">
            <a:avLst>
              <a:gd name="adj1" fmla="val -77124"/>
              <a:gd name="adj2" fmla="val 155228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the memory belongs to me!</a:t>
            </a:r>
            <a:endParaRPr lang="en-US" sz="2400" dirty="0"/>
          </a:p>
        </p:txBody>
      </p:sp>
      <p:sp>
        <p:nvSpPr>
          <p:cNvPr id="28" name="Rectangular Callout 27"/>
          <p:cNvSpPr/>
          <p:nvPr/>
        </p:nvSpPr>
        <p:spPr>
          <a:xfrm>
            <a:off x="3257265" y="5533303"/>
            <a:ext cx="2347415" cy="1126789"/>
          </a:xfrm>
          <a:prstGeom prst="wedgeRectCallout">
            <a:avLst>
              <a:gd name="adj1" fmla="val -82938"/>
              <a:gd name="adj2" fmla="val 19573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am master of all I survey!</a:t>
            </a:r>
            <a:endParaRPr lang="en-US" sz="2400" dirty="0"/>
          </a:p>
        </p:txBody>
      </p:sp>
      <p:sp>
        <p:nvSpPr>
          <p:cNvPr id="29" name="Right Arrow 28"/>
          <p:cNvSpPr/>
          <p:nvPr/>
        </p:nvSpPr>
        <p:spPr>
          <a:xfrm>
            <a:off x="4933665" y="4916735"/>
            <a:ext cx="2224633" cy="55955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30" name="Left Arrow 29"/>
          <p:cNvSpPr/>
          <p:nvPr/>
        </p:nvSpPr>
        <p:spPr>
          <a:xfrm>
            <a:off x="2463421" y="5978333"/>
            <a:ext cx="1967552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Virtual Address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3657623" y="2961564"/>
            <a:ext cx="2388358" cy="1610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Magical Address Translation Black Box</a:t>
            </a:r>
            <a:endParaRPr lang="en-US" dirty="0"/>
          </a:p>
        </p:txBody>
      </p:sp>
      <p:sp>
        <p:nvSpPr>
          <p:cNvPr id="34" name="Bent Arrow 33"/>
          <p:cNvSpPr/>
          <p:nvPr/>
        </p:nvSpPr>
        <p:spPr>
          <a:xfrm>
            <a:off x="3036627" y="3630304"/>
            <a:ext cx="682388" cy="2348029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5554597" y="3991223"/>
            <a:ext cx="1407457" cy="685618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/>
      <p:bldP spid="23" grpId="0" animBg="1"/>
      <p:bldP spid="24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MMU and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6367"/>
          </a:xfrm>
        </p:spPr>
        <p:txBody>
          <a:bodyPr>
            <a:normAutofit/>
          </a:bodyPr>
          <a:lstStyle/>
          <a:p>
            <a:r>
              <a:rPr lang="en-US" dirty="0" smtClean="0"/>
              <a:t>The Memory Management Unit (MMU) translates between virtual addresses and physical addresses</a:t>
            </a:r>
          </a:p>
          <a:p>
            <a:pPr lvl="1"/>
            <a:r>
              <a:rPr lang="en-US" dirty="0" smtClean="0"/>
              <a:t>Process uses </a:t>
            </a:r>
            <a:r>
              <a:rPr lang="en-US" dirty="0" smtClean="0">
                <a:solidFill>
                  <a:schemeClr val="accent1"/>
                </a:solidFill>
              </a:rPr>
              <a:t>virtual address </a:t>
            </a:r>
            <a:r>
              <a:rPr lang="en-US" dirty="0" smtClean="0"/>
              <a:t>for calls and data load/store</a:t>
            </a:r>
          </a:p>
          <a:p>
            <a:pPr lvl="1"/>
            <a:r>
              <a:rPr lang="en-US" dirty="0" smtClean="0"/>
              <a:t>MMU translates virtual addresses to </a:t>
            </a:r>
            <a:r>
              <a:rPr lang="en-US" dirty="0" smtClean="0">
                <a:solidFill>
                  <a:schemeClr val="accent1"/>
                </a:solidFill>
              </a:rPr>
              <a:t>physical addresses</a:t>
            </a:r>
          </a:p>
          <a:p>
            <a:pPr lvl="1"/>
            <a:r>
              <a:rPr lang="en-US" dirty="0" smtClean="0"/>
              <a:t>The physical addresses are the true locations of code and data in RAM</a:t>
            </a:r>
            <a:endParaRPr lang="en-US" dirty="0"/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0520"/>
          </a:xfrm>
        </p:spPr>
        <p:txBody>
          <a:bodyPr>
            <a:normAutofit/>
          </a:bodyPr>
          <a:lstStyle/>
          <a:p>
            <a:r>
              <a:rPr lang="en-US" dirty="0" smtClean="0"/>
              <a:t>In a system with virtual memory, each memory access must be translated</a:t>
            </a:r>
          </a:p>
          <a:p>
            <a:endParaRPr lang="en-US" dirty="0" smtClean="0"/>
          </a:p>
          <a:p>
            <a:r>
              <a:rPr lang="en-US" dirty="0" smtClean="0"/>
              <a:t>Modern systems have hardware support that facilitates address translation</a:t>
            </a:r>
          </a:p>
          <a:p>
            <a:pPr lvl="1"/>
            <a:r>
              <a:rPr lang="en-US" dirty="0" smtClean="0"/>
              <a:t>Implemented in the </a:t>
            </a:r>
            <a:r>
              <a:rPr lang="en-US" dirty="0" smtClean="0">
                <a:solidFill>
                  <a:schemeClr val="accent1"/>
                </a:solidFill>
              </a:rPr>
              <a:t>Memory Management Unit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MMU</a:t>
            </a:r>
            <a:r>
              <a:rPr lang="en-US" dirty="0" smtClean="0"/>
              <a:t>) of the CPU</a:t>
            </a:r>
          </a:p>
          <a:p>
            <a:pPr lvl="1"/>
            <a:r>
              <a:rPr lang="en-US" dirty="0" smtClean="0"/>
              <a:t>Cooperates with the OS to translate virtual addresses into physical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1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356746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ways to implement an MMU</a:t>
            </a:r>
          </a:p>
          <a:p>
            <a:pPr lvl="1"/>
            <a:r>
              <a:rPr lang="en-US" dirty="0" smtClean="0"/>
              <a:t>Base and bound registers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Page tables</a:t>
            </a:r>
          </a:p>
          <a:p>
            <a:pPr lvl="1"/>
            <a:r>
              <a:rPr lang="en-US" dirty="0" smtClean="0"/>
              <a:t>Multi-level page tables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discuss each of these approaches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8389" y="1828139"/>
            <a:ext cx="368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Old, simple, limited functionality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69638" y="3186534"/>
            <a:ext cx="3501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Modern, complex, lots of functionality</a:t>
            </a:r>
            <a:endParaRPr lang="en-US" sz="2000" b="1" dirty="0"/>
          </a:p>
        </p:txBody>
      </p:sp>
      <p:sp>
        <p:nvSpPr>
          <p:cNvPr id="7" name="Down Arrow 6"/>
          <p:cNvSpPr/>
          <p:nvPr/>
        </p:nvSpPr>
        <p:spPr>
          <a:xfrm>
            <a:off x="6692884" y="2347414"/>
            <a:ext cx="655093" cy="839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 registers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Bounds 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12" y="1108877"/>
            <a:ext cx="8229600" cy="1730004"/>
          </a:xfrm>
        </p:spPr>
        <p:txBody>
          <a:bodyPr/>
          <a:lstStyle/>
          <a:p>
            <a:r>
              <a:rPr lang="en-US" dirty="0" smtClean="0"/>
              <a:t>A simple mechanism for address translation</a:t>
            </a:r>
          </a:p>
          <a:p>
            <a:r>
              <a:rPr lang="en-US" dirty="0" smtClean="0"/>
              <a:t>Maps a contiguous virtual address region to </a:t>
            </a:r>
            <a:r>
              <a:rPr lang="en-US" smtClean="0"/>
              <a:t>a contiguous physical </a:t>
            </a:r>
            <a:r>
              <a:rPr lang="en-US" dirty="0" smtClean="0"/>
              <a:t>address region</a:t>
            </a:r>
            <a:endParaRPr lang="en-US" dirty="0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72864" y="3419185"/>
            <a:ext cx="1201003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03713" y="61340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03713" y="328411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772864" y="3419185"/>
            <a:ext cx="1201003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862" y="4751275"/>
            <a:ext cx="1201003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6714" y="2884009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03713" y="56857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05264" y="456660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0x10FF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39024" y="3866003"/>
            <a:ext cx="1201003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7370" y="2994985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5650" y="48004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16870" y="368133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0x1001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3029805" y="4708479"/>
            <a:ext cx="2156346" cy="2006221"/>
          </a:xfrm>
          <a:prstGeom prst="wedgeRectCallout">
            <a:avLst>
              <a:gd name="adj1" fmla="val -92352"/>
              <a:gd name="adj2" fmla="val -5382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65488"/>
              </p:ext>
            </p:extLst>
          </p:nvPr>
        </p:nvGraphicFramePr>
        <p:xfrm>
          <a:off x="3147604" y="4789829"/>
          <a:ext cx="1943012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21164399">
            <a:off x="4984576" y="5833312"/>
            <a:ext cx="1936108" cy="3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3478741">
            <a:off x="256147" y="5103616"/>
            <a:ext cx="3391613" cy="3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9071577">
            <a:off x="4674038" y="5475343"/>
            <a:ext cx="2525909" cy="3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 animBg="1"/>
      <p:bldP spid="52" grpId="0" animBg="1"/>
      <p:bldP spid="53" grpId="0"/>
      <p:bldP spid="55" grpId="0"/>
      <p:bldP spid="56" grpId="0"/>
      <p:bldP spid="14" grpId="0" animBg="1"/>
      <p:bldP spid="18" grpId="0" animBg="1"/>
      <p:bldP spid="63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vs.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16054"/>
          </a:xfrm>
        </p:spPr>
        <p:txBody>
          <a:bodyPr/>
          <a:lstStyle/>
          <a:p>
            <a:r>
              <a:rPr lang="en-US" dirty="0" smtClean="0"/>
              <a:t>Clearly, physical memory has limitations</a:t>
            </a:r>
          </a:p>
          <a:p>
            <a:pPr lvl="1"/>
            <a:r>
              <a:rPr lang="en-US" dirty="0" smtClean="0"/>
              <a:t>No protection or isolation</a:t>
            </a:r>
          </a:p>
          <a:p>
            <a:pPr lvl="1"/>
            <a:r>
              <a:rPr lang="en-US" dirty="0" smtClean="0"/>
              <a:t>Fixed pointer addresses</a:t>
            </a:r>
          </a:p>
          <a:p>
            <a:pPr lvl="1"/>
            <a:r>
              <a:rPr lang="en-US" dirty="0" smtClean="0"/>
              <a:t>Limited size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Virtualization can solve these problems!</a:t>
            </a:r>
          </a:p>
          <a:p>
            <a:pPr lvl="1"/>
            <a:r>
              <a:rPr lang="en-US" dirty="0" smtClean="0"/>
              <a:t>As well as enable additional, cool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Bounds Example</a:t>
            </a:r>
            <a:endParaRPr lang="en-US" dirty="0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04163" y="1703474"/>
            <a:ext cx="1269706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773879" y="44183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73879" y="156840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704163" y="1703474"/>
            <a:ext cx="126970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04161" y="3035564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76364" y="120533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73879" y="397001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75430" y="285089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0x10FF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38278" y="2186097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976" y="1316310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423" y="312054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643" y="20014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0x1001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300265" y="3777968"/>
            <a:ext cx="2156346" cy="2006221"/>
          </a:xfrm>
          <a:prstGeom prst="wedgeRectCallout">
            <a:avLst>
              <a:gd name="adj1" fmla="val -1212"/>
              <a:gd name="adj2" fmla="val -783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18928"/>
              </p:ext>
            </p:extLst>
          </p:nvPr>
        </p:nvGraphicFramePr>
        <p:xfrm>
          <a:off x="418064" y="3859318"/>
          <a:ext cx="1943012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78982" y="1186895"/>
            <a:ext cx="3698544" cy="4927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0x0023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[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1) Fetch instruction</a:t>
            </a:r>
          </a:p>
          <a:p>
            <a:pPr marL="0" indent="0">
              <a:buNone/>
            </a:pPr>
            <a:r>
              <a:rPr lang="en-US" sz="2400" dirty="0" smtClean="0"/>
              <a:t>0x0023 + 0x00FF = 0x0122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2) Translate memory access</a:t>
            </a:r>
          </a:p>
          <a:p>
            <a:pPr marL="0" indent="0">
              <a:buNone/>
            </a:pPr>
            <a:r>
              <a:rPr lang="en-US" sz="2400" dirty="0" smtClean="0"/>
              <a:t>0x0F76 + 0x00FF = 0x1075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3) Move value to register</a:t>
            </a:r>
          </a:p>
          <a:p>
            <a:pPr marL="0" indent="0">
              <a:buNone/>
            </a:pPr>
            <a:r>
              <a:rPr lang="en-US" sz="2400" dirty="0" smtClean="0"/>
              <a:t>[0x1075]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eax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7186010" y="3567825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7186010" y="2849413"/>
            <a:ext cx="545447" cy="55955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2147560" y="2849412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Left Arrow 26"/>
          <p:cNvSpPr/>
          <p:nvPr/>
        </p:nvSpPr>
        <p:spPr>
          <a:xfrm>
            <a:off x="2147560" y="2024196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31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Isolation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04163" y="1703474"/>
            <a:ext cx="1269706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3879" y="44183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3879" y="156840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04163" y="1703474"/>
            <a:ext cx="126970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04161" y="3035564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6364" y="120533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73879" y="397001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5430" y="285089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0x10FF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8278" y="2888969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976" y="1316310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423" y="38234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43" y="270430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0x1001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300265" y="4480840"/>
            <a:ext cx="2156346" cy="2006221"/>
          </a:xfrm>
          <a:prstGeom prst="wedgeRectCallout">
            <a:avLst>
              <a:gd name="adj1" fmla="val -1212"/>
              <a:gd name="adj2" fmla="val -783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67344"/>
              </p:ext>
            </p:extLst>
          </p:nvPr>
        </p:nvGraphicFramePr>
        <p:xfrm>
          <a:off x="418064" y="4562190"/>
          <a:ext cx="1943012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2878982" y="1186895"/>
            <a:ext cx="3698544" cy="4927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0x0023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[0x4234]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1) Fetch instruction</a:t>
            </a:r>
          </a:p>
          <a:p>
            <a:pPr marL="0" indent="0">
              <a:buNone/>
            </a:pPr>
            <a:r>
              <a:rPr lang="en-US" sz="2400" dirty="0" smtClean="0"/>
              <a:t>0x0023 + 0x00FF = 0x0122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2) Translate memory access</a:t>
            </a:r>
          </a:p>
          <a:p>
            <a:pPr marL="0" indent="0">
              <a:buNone/>
            </a:pPr>
            <a:r>
              <a:rPr lang="en-US" sz="2400" dirty="0" smtClean="0"/>
              <a:t>0x4234 + 0x00FF = 0x4333</a:t>
            </a:r>
          </a:p>
          <a:p>
            <a:pPr marL="0" indent="0">
              <a:buNone/>
            </a:pPr>
            <a:r>
              <a:rPr lang="en-US" sz="2400" dirty="0" smtClean="0"/>
              <a:t>0x1333 &gt; 0x10FF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(BASE + BOUND)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Raise Protection Exception!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7186010" y="3567825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7186010" y="2291339"/>
            <a:ext cx="545447" cy="55955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Left Arrow 21"/>
          <p:cNvSpPr/>
          <p:nvPr/>
        </p:nvSpPr>
        <p:spPr>
          <a:xfrm>
            <a:off x="2147560" y="3552284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3" name="Left Arrow 22"/>
          <p:cNvSpPr/>
          <p:nvPr/>
        </p:nvSpPr>
        <p:spPr>
          <a:xfrm>
            <a:off x="2147560" y="2090983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8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5" y="150125"/>
            <a:ext cx="9021170" cy="1143000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869743"/>
            <a:ext cx="8802806" cy="4469641"/>
          </a:xfrm>
        </p:spPr>
        <p:txBody>
          <a:bodyPr/>
          <a:lstStyle/>
          <a:p>
            <a:r>
              <a:rPr lang="en-US" dirty="0" smtClean="0"/>
              <a:t>BASE and BOUND are protected registers</a:t>
            </a:r>
          </a:p>
          <a:p>
            <a:pPr lvl="1"/>
            <a:r>
              <a:rPr lang="en-US" dirty="0" smtClean="0"/>
              <a:t>Only code in Ring 0 may modify BASE and BOUND</a:t>
            </a:r>
          </a:p>
          <a:p>
            <a:pPr lvl="1"/>
            <a:r>
              <a:rPr lang="en-US" dirty="0" smtClean="0"/>
              <a:t>Prevents processes from modifying their own sandbox</a:t>
            </a:r>
          </a:p>
          <a:p>
            <a:r>
              <a:rPr lang="en-US" dirty="0" smtClean="0"/>
              <a:t>Each CPU has one BASE and one BOUND register</a:t>
            </a:r>
          </a:p>
          <a:p>
            <a:pPr lvl="1"/>
            <a:r>
              <a:rPr lang="en-US" dirty="0" smtClean="0"/>
              <a:t>Just like ESP, EIP, EAX, etc…</a:t>
            </a:r>
          </a:p>
          <a:p>
            <a:pPr lvl="1"/>
            <a:r>
              <a:rPr lang="en-US" dirty="0" smtClean="0"/>
              <a:t>Thus, BASE and BOUND must be saved a restored during context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Bound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 smtClean="0"/>
              <a:t>PhysAddr</a:t>
            </a:r>
            <a:r>
              <a:rPr lang="en-US" sz="2800" dirty="0" smtClean="0"/>
              <a:t> = </a:t>
            </a:r>
            <a:r>
              <a:rPr lang="en-US" sz="2800" dirty="0" err="1" smtClean="0"/>
              <a:t>VirtualAddress</a:t>
            </a:r>
            <a:r>
              <a:rPr lang="en-US" sz="2800" dirty="0" smtClean="0"/>
              <a:t> + BASE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if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PhysAddr</a:t>
            </a:r>
            <a:r>
              <a:rPr lang="en-US" sz="2800" dirty="0" smtClean="0"/>
              <a:t> &gt;= BASE + BOUND)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	</a:t>
            </a:r>
            <a:r>
              <a:rPr lang="en-US" sz="2800" dirty="0" err="1" smtClean="0"/>
              <a:t>RaiseException</a:t>
            </a:r>
            <a:r>
              <a:rPr lang="en-US" sz="2800" dirty="0" smtClean="0"/>
              <a:t>(PROTECTION_FAULT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Register </a:t>
            </a:r>
            <a:r>
              <a:rPr lang="en-US" sz="2800" dirty="0"/>
              <a:t>= </a:t>
            </a:r>
            <a:r>
              <a:rPr lang="en-US" sz="2800" dirty="0" err="1"/>
              <a:t>AccessMemory</a:t>
            </a:r>
            <a:r>
              <a:rPr lang="en-US" sz="2800" dirty="0"/>
              <a:t>(</a:t>
            </a:r>
            <a:r>
              <a:rPr lang="en-US" sz="2800" dirty="0" err="1"/>
              <a:t>PhysAddr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842449"/>
            <a:ext cx="6100550" cy="4496935"/>
          </a:xfrm>
        </p:spPr>
        <p:txBody>
          <a:bodyPr/>
          <a:lstStyle/>
          <a:p>
            <a:r>
              <a:rPr lang="en-US" dirty="0" smtClean="0"/>
              <a:t>Simple hardware implementation</a:t>
            </a:r>
          </a:p>
          <a:p>
            <a:r>
              <a:rPr lang="en-US" dirty="0" smtClean="0"/>
              <a:t>Simple to manage each process’ virtual space</a:t>
            </a:r>
          </a:p>
          <a:p>
            <a:r>
              <a:rPr lang="en-US" dirty="0" smtClean="0"/>
              <a:t>Processes can be loaded at arbitrary fixed addresses</a:t>
            </a:r>
          </a:p>
          <a:p>
            <a:r>
              <a:rPr lang="en-US" dirty="0" smtClean="0"/>
              <a:t>Offers protection and isolation</a:t>
            </a:r>
          </a:p>
          <a:p>
            <a:r>
              <a:rPr lang="en-US" dirty="0" smtClean="0"/>
              <a:t>Offers flexible placement of data in memory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Base and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5117909"/>
            <a:ext cx="1787856" cy="8666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933063" y="2425892"/>
            <a:ext cx="1787856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510585" y="4757876"/>
            <a:ext cx="2165234" cy="1126789"/>
          </a:xfrm>
          <a:prstGeom prst="wedgeRectCallout">
            <a:avLst>
              <a:gd name="adj1" fmla="val 71131"/>
              <a:gd name="adj2" fmla="val 26840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I’m loaded at address 0x00AF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4278572" y="1979352"/>
            <a:ext cx="2307477" cy="1051304"/>
          </a:xfrm>
          <a:prstGeom prst="wedgeRectCallout">
            <a:avLst>
              <a:gd name="adj1" fmla="val 71131"/>
              <a:gd name="adj2" fmla="val 26840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No, I’m loaded at address 0x00AF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3050275" y="3401281"/>
            <a:ext cx="3431037" cy="1126789"/>
          </a:xfrm>
          <a:prstGeom prst="wedgeRectCallout">
            <a:avLst>
              <a:gd name="adj1" fmla="val 71131"/>
              <a:gd name="adj2" fmla="val 26840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Previous BASE </a:t>
            </a:r>
            <a:r>
              <a:rPr lang="en-US" sz="2400" dirty="0" smtClean="0">
                <a:sym typeface="Wingdings" panose="05000000000000000000" pitchFamily="2" charset="2"/>
              </a:rPr>
              <a:t> 0x00FF</a:t>
            </a:r>
          </a:p>
          <a:p>
            <a:pPr algn="ctr"/>
            <a:r>
              <a:rPr lang="en-US" sz="2400" dirty="0" smtClean="0">
                <a:sym typeface="Wingdings" panose="05000000000000000000" pitchFamily="2" charset="2"/>
              </a:rPr>
              <a:t>New BASE  0x10A0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40741E-7 L -2.77778E-6 -0.1879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Base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5063320" cy="51452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Processes can overwrite their own code</a:t>
            </a:r>
          </a:p>
          <a:p>
            <a:pPr lvl="1"/>
            <a:r>
              <a:rPr lang="en-US" dirty="0" smtClean="0"/>
              <a:t>Processes aren’t protected from themselves</a:t>
            </a:r>
          </a:p>
          <a:p>
            <a:r>
              <a:rPr lang="en-US" dirty="0" smtClean="0"/>
              <a:t>No sharing of memory</a:t>
            </a:r>
          </a:p>
          <a:p>
            <a:pPr lvl="1"/>
            <a:r>
              <a:rPr lang="en-US" dirty="0" smtClean="0"/>
              <a:t>Code (read-only) is mixed in with data (read/write)</a:t>
            </a:r>
          </a:p>
          <a:p>
            <a:r>
              <a:rPr lang="en-US" dirty="0" smtClean="0"/>
              <a:t>Process memory cannot grow dynamically</a:t>
            </a:r>
          </a:p>
          <a:p>
            <a:pPr lvl="1"/>
            <a:r>
              <a:rPr lang="en-US" dirty="0" smtClean="0"/>
              <a:t>May lead to </a:t>
            </a:r>
            <a:r>
              <a:rPr lang="en-US" dirty="0" smtClean="0">
                <a:solidFill>
                  <a:schemeClr val="accent1"/>
                </a:solidFill>
              </a:rPr>
              <a:t>internal fragmentation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4913193"/>
            <a:ext cx="1787856" cy="11600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/bin/bash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933063" y="2425892"/>
            <a:ext cx="1787856" cy="113617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/bin/bash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3063" y="3173104"/>
            <a:ext cx="1787856" cy="3002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3063" y="5686566"/>
            <a:ext cx="1787856" cy="3002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3062" y="2793241"/>
            <a:ext cx="1787856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3063" y="5293056"/>
            <a:ext cx="1787856" cy="3002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4087503" y="5256534"/>
            <a:ext cx="2607729" cy="956904"/>
          </a:xfrm>
          <a:prstGeom prst="wedgeRectCallout">
            <a:avLst>
              <a:gd name="adj1" fmla="val 67798"/>
              <a:gd name="adj2" fmla="val 988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 is duplicated in memory :(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6422508" y="3093492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33062" y="1787857"/>
            <a:ext cx="1787856" cy="41966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0"/>
            <a:ext cx="8229600" cy="1143000"/>
          </a:xfrm>
        </p:spPr>
        <p:txBody>
          <a:bodyPr/>
          <a:lstStyle/>
          <a:p>
            <a:r>
              <a:rPr lang="en-US" dirty="0" smtClean="0"/>
              <a:t>Internal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8" y="1139589"/>
            <a:ext cx="5622879" cy="54591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BOUND determines the max amount of memory available to a process</a:t>
            </a:r>
          </a:p>
          <a:p>
            <a:r>
              <a:rPr lang="en-US" dirty="0" smtClean="0"/>
              <a:t>How much memory do we allocate?</a:t>
            </a:r>
          </a:p>
          <a:p>
            <a:pPr lvl="1"/>
            <a:r>
              <a:rPr lang="en-US" dirty="0" smtClean="0"/>
              <a:t>Empty space leads to internal fragmentation</a:t>
            </a:r>
          </a:p>
          <a:p>
            <a:r>
              <a:rPr lang="en-US" dirty="0" smtClean="0"/>
              <a:t>What if we don’t allocate enough?</a:t>
            </a:r>
          </a:p>
          <a:p>
            <a:pPr lvl="1"/>
            <a:r>
              <a:rPr lang="en-US" dirty="0" smtClean="0"/>
              <a:t>Increasing BOUND after the process is running doesn’t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3063" y="2743200"/>
            <a:ext cx="1787856" cy="32413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933063" y="5540991"/>
            <a:ext cx="1787856" cy="4458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>
            <a:off x="6933063" y="4804012"/>
            <a:ext cx="1787856" cy="6005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Down Arrow Callout 14"/>
          <p:cNvSpPr/>
          <p:nvPr/>
        </p:nvSpPr>
        <p:spPr>
          <a:xfrm>
            <a:off x="6933063" y="2743200"/>
            <a:ext cx="1787856" cy="614149"/>
          </a:xfrm>
          <a:prstGeom prst="downArrowCallou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3268639" y="1571638"/>
            <a:ext cx="3180933" cy="956904"/>
          </a:xfrm>
          <a:prstGeom prst="wedgeRectCallout">
            <a:avLst>
              <a:gd name="adj1" fmla="val 76808"/>
              <a:gd name="adj2" fmla="val 19957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Wasted space = internal fragmentation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933063" y="4148918"/>
            <a:ext cx="1787856" cy="12555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33062" y="2743200"/>
            <a:ext cx="1787856" cy="133748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3268639" y="1582359"/>
            <a:ext cx="3180933" cy="1374822"/>
          </a:xfrm>
          <a:prstGeom prst="wedgeRectCallout">
            <a:avLst>
              <a:gd name="adj1" fmla="val 71230"/>
              <a:gd name="adj2" fmla="val -10587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Increasing BOUND doesn’t move the stack away from the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9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6" grpId="1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Segmented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9" y="1194179"/>
            <a:ext cx="8952932" cy="5145205"/>
          </a:xfrm>
        </p:spPr>
        <p:txBody>
          <a:bodyPr>
            <a:normAutofit/>
          </a:bodyPr>
          <a:lstStyle/>
          <a:p>
            <a:r>
              <a:rPr lang="en-US" dirty="0" smtClean="0"/>
              <a:t>Having a single BASE and a single BOUND means code, stack, and heap are all in one memory region</a:t>
            </a:r>
          </a:p>
          <a:p>
            <a:pPr lvl="1"/>
            <a:r>
              <a:rPr lang="en-US" dirty="0" smtClean="0"/>
              <a:t>Leads to internal fragmentation</a:t>
            </a:r>
          </a:p>
          <a:p>
            <a:pPr lvl="1"/>
            <a:r>
              <a:rPr lang="en-US" dirty="0" smtClean="0"/>
              <a:t>Prevents dynamically growing the stack and heap</a:t>
            </a:r>
          </a:p>
          <a:p>
            <a:r>
              <a:rPr lang="en-US" dirty="0">
                <a:solidFill>
                  <a:schemeClr val="accent1"/>
                </a:solidFill>
              </a:rPr>
              <a:t>Segmentation</a:t>
            </a:r>
            <a:r>
              <a:rPr lang="en-US" dirty="0"/>
              <a:t> is a generalization of the base and bounds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Give each process several pairs of base/bounds</a:t>
            </a:r>
          </a:p>
          <a:p>
            <a:pPr lvl="2"/>
            <a:r>
              <a:rPr lang="en-US" dirty="0" smtClean="0"/>
              <a:t>May or may not be stored in dedicated registers</a:t>
            </a:r>
          </a:p>
          <a:p>
            <a:pPr lvl="1"/>
            <a:r>
              <a:rPr lang="en-US" dirty="0" smtClean="0"/>
              <a:t>Each pair defines a </a:t>
            </a:r>
            <a:r>
              <a:rPr lang="en-US" dirty="0" smtClean="0">
                <a:solidFill>
                  <a:schemeClr val="accent1"/>
                </a:solidFill>
              </a:rPr>
              <a:t>segment</a:t>
            </a:r>
          </a:p>
          <a:p>
            <a:pPr lvl="1"/>
            <a:r>
              <a:rPr lang="en-US" dirty="0" smtClean="0"/>
              <a:t>Each segment can be moved or resized independently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4522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code and data of a process get split into several segments</a:t>
            </a:r>
          </a:p>
          <a:p>
            <a:pPr lvl="1"/>
            <a:r>
              <a:rPr lang="en-US" dirty="0" smtClean="0"/>
              <a:t>3 segments is common: code, heap, and stack</a:t>
            </a:r>
          </a:p>
          <a:p>
            <a:pPr lvl="1"/>
            <a:r>
              <a:rPr lang="en-US" dirty="0" smtClean="0"/>
              <a:t>Some architectures support &gt;3 segments per process</a:t>
            </a:r>
          </a:p>
          <a:p>
            <a:r>
              <a:rPr lang="en-US" dirty="0" smtClean="0"/>
              <a:t>Each process views its segments as a contiguous region of memory</a:t>
            </a:r>
          </a:p>
          <a:p>
            <a:pPr lvl="1"/>
            <a:r>
              <a:rPr lang="en-US" dirty="0" smtClean="0"/>
              <a:t>But in physical memory, the segments can be placed in arbitrary locations</a:t>
            </a:r>
          </a:p>
          <a:p>
            <a:r>
              <a:rPr lang="en-US" dirty="0" smtClean="0"/>
              <a:t>Question: given a virtual address, how does the CPU determine which segment is being addressed?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0"/>
            <a:ext cx="8229600" cy="1143000"/>
          </a:xfrm>
        </p:spPr>
        <p:txBody>
          <a:bodyPr/>
          <a:lstStyle/>
          <a:p>
            <a:r>
              <a:rPr lang="en-US" dirty="0" smtClean="0"/>
              <a:t>Protection and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" y="1337061"/>
            <a:ext cx="4469642" cy="4525963"/>
          </a:xfrm>
        </p:spPr>
        <p:txBody>
          <a:bodyPr/>
          <a:lstStyle/>
          <a:p>
            <a:r>
              <a:rPr lang="en-US" dirty="0" smtClean="0"/>
              <a:t>Physical memory does not offer </a:t>
            </a:r>
            <a:r>
              <a:rPr lang="en-US" dirty="0" smtClean="0">
                <a:solidFill>
                  <a:schemeClr val="accent1"/>
                </a:solidFill>
              </a:rPr>
              <a:t>protection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isolation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2770496"/>
            <a:ext cx="178785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  <a:p>
            <a:pPr algn="ctr"/>
            <a:r>
              <a:rPr lang="en-US" dirty="0" smtClean="0"/>
              <a:t>w/ Secret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936088" y="4628866"/>
            <a:ext cx="1787856" cy="11191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Evil Process</a:t>
            </a:r>
            <a:endParaRPr lang="en-US" dirty="0"/>
          </a:p>
        </p:txBody>
      </p:sp>
      <p:sp>
        <p:nvSpPr>
          <p:cNvPr id="12" name="Curved Down Arrow 11"/>
          <p:cNvSpPr/>
          <p:nvPr/>
        </p:nvSpPr>
        <p:spPr>
          <a:xfrm rot="16200000">
            <a:off x="5768195" y="3913119"/>
            <a:ext cx="1582674" cy="567133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16200000">
            <a:off x="4578549" y="3214324"/>
            <a:ext cx="3636427" cy="892676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583098" y="4988023"/>
            <a:ext cx="2373102" cy="1321405"/>
          </a:xfrm>
          <a:prstGeom prst="wedgeRectCallout">
            <a:avLst>
              <a:gd name="adj1" fmla="val 100437"/>
              <a:gd name="adj2" fmla="val -1124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I’m in your process, stealing your data ;)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2224586" y="3104864"/>
            <a:ext cx="2583765" cy="1364776"/>
          </a:xfrm>
          <a:prstGeom prst="wedgeRectCallout">
            <a:avLst>
              <a:gd name="adj1" fmla="val 89957"/>
              <a:gd name="adj2" fmla="val -563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Oh sorry, I didn’t mean to overwrite your </a:t>
            </a:r>
            <a:r>
              <a:rPr lang="en-US" sz="2400" i="1" dirty="0" err="1" smtClean="0"/>
              <a:t>task_struct</a:t>
            </a:r>
            <a:r>
              <a:rPr lang="en-US" sz="2400" dirty="0" err="1" smtClean="0"/>
              <a:t>s</a:t>
            </a:r>
            <a:r>
              <a:rPr lang="en-US" sz="2400" dirty="0" smtClean="0"/>
              <a:t> 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0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Segments and Offsets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30101" cy="5663821"/>
          </a:xfrm>
        </p:spPr>
        <p:txBody>
          <a:bodyPr/>
          <a:lstStyle/>
          <a:p>
            <a:r>
              <a:rPr lang="en-US" dirty="0" smtClean="0"/>
              <a:t>Key idea: split virtual addresses into a segment index and an offset</a:t>
            </a:r>
          </a:p>
          <a:p>
            <a:r>
              <a:rPr lang="en-US" dirty="0" smtClean="0"/>
              <a:t>Example: suppose we have 14-bit addresses</a:t>
            </a:r>
          </a:p>
          <a:p>
            <a:pPr lvl="1"/>
            <a:r>
              <a:rPr lang="en-US" dirty="0" smtClean="0"/>
              <a:t>Top 2 bits are the segment</a:t>
            </a:r>
          </a:p>
          <a:p>
            <a:pPr lvl="1"/>
            <a:r>
              <a:rPr lang="en-US" dirty="0" smtClean="0"/>
              <a:t>Bottom 12 bits are the offset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possible segments per process</a:t>
            </a:r>
          </a:p>
          <a:p>
            <a:pPr lvl="1"/>
            <a:r>
              <a:rPr lang="en-US" dirty="0" smtClean="0"/>
              <a:t>00, 01, 10, 11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47740"/>
              </p:ext>
            </p:extLst>
          </p:nvPr>
        </p:nvGraphicFramePr>
        <p:xfrm>
          <a:off x="1469409" y="3990075"/>
          <a:ext cx="60960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1794680" y="4517409"/>
            <a:ext cx="191069" cy="76427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873389" y="2344002"/>
            <a:ext cx="191069" cy="5088343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36669" y="5008729"/>
            <a:ext cx="130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Segment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84015" y="5008729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71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OS manages segments and their indexes</a:t>
            </a:r>
          </a:p>
          <a:p>
            <a:pPr lvl="1"/>
            <a:r>
              <a:rPr lang="en-US" dirty="0" smtClean="0"/>
              <a:t>Creates segments for new processes in free physical memory</a:t>
            </a:r>
          </a:p>
          <a:p>
            <a:pPr lvl="1"/>
            <a:r>
              <a:rPr lang="en-US" dirty="0" smtClean="0"/>
              <a:t>Builds a table mapping segments indexes to base addresses and bounds</a:t>
            </a:r>
          </a:p>
          <a:p>
            <a:pPr lvl="1"/>
            <a:r>
              <a:rPr lang="en-US" dirty="0" smtClean="0"/>
              <a:t>Swaps out the tables and segment registers during context switches</a:t>
            </a:r>
          </a:p>
          <a:p>
            <a:pPr lvl="1"/>
            <a:r>
              <a:rPr lang="en-US" dirty="0" smtClean="0"/>
              <a:t>Frees segments from physical memory</a:t>
            </a:r>
          </a:p>
          <a:p>
            <a:r>
              <a:rPr lang="en-US" dirty="0" smtClean="0"/>
              <a:t>The CPU translates virtual addresses to physical addresses on demand</a:t>
            </a:r>
          </a:p>
          <a:p>
            <a:pPr lvl="1"/>
            <a:r>
              <a:rPr lang="en-US" dirty="0" smtClean="0"/>
              <a:t>Uses the segment registers/segment tables built by the 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839337"/>
          </a:xfrm>
        </p:spPr>
        <p:txBody>
          <a:bodyPr/>
          <a:lstStyle/>
          <a:p>
            <a:r>
              <a:rPr lang="en-US" dirty="0" smtClean="0"/>
              <a:t>Segmentation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90466" y="5087207"/>
            <a:ext cx="1153234" cy="1051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3559" y="59072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0391" y="19307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0x3FFF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9706" y="1271890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990466" y="5768662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34441"/>
              </p:ext>
            </p:extLst>
          </p:nvPr>
        </p:nvGraphicFramePr>
        <p:xfrm>
          <a:off x="2657689" y="5225742"/>
          <a:ext cx="3752153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r>
                        <a:rPr lang="en-US" baseline="0" dirty="0" smtClean="0"/>
                        <a:t> (Code)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HS</a:t>
                      </a:r>
                      <a:r>
                        <a:rPr lang="en-US" baseline="0" dirty="0" smtClean="0"/>
                        <a:t> (Heap)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0xB000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r>
                        <a:rPr lang="en-US" baseline="0" dirty="0" smtClean="0"/>
                        <a:t> (Stack)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Content Placeholder 3"/>
          <p:cNvSpPr txBox="1">
            <a:spLocks/>
          </p:cNvSpPr>
          <p:nvPr/>
        </p:nvSpPr>
        <p:spPr>
          <a:xfrm>
            <a:off x="2312826" y="1005596"/>
            <a:ext cx="4940491" cy="483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0x0023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[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1) Fetch 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0x0023 (EIP)  -  00000000100011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0x0020 (CS) + 0x0023 = 0x0043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2) Translate memory access</a:t>
            </a:r>
          </a:p>
          <a:p>
            <a:pPr marL="0" indent="0">
              <a:buNone/>
            </a:pPr>
            <a:r>
              <a:rPr lang="en-US" sz="2400" dirty="0" smtClean="0"/>
              <a:t>0x2015 </a:t>
            </a:r>
            <a:r>
              <a:rPr lang="en-US" sz="2400" dirty="0"/>
              <a:t>(ESP</a:t>
            </a:r>
            <a:r>
              <a:rPr lang="en-US" sz="2400" dirty="0" smtClean="0"/>
              <a:t>) – 10000000010101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0x0400 (SS) </a:t>
            </a:r>
            <a:r>
              <a:rPr lang="en-US" sz="2400" dirty="0"/>
              <a:t>+</a:t>
            </a:r>
            <a:r>
              <a:rPr lang="en-US" sz="2400" dirty="0" smtClean="0"/>
              <a:t> 0x0015 = 0x0415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3559" y="4913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909653" y="1330664"/>
            <a:ext cx="2180220" cy="4945878"/>
            <a:chOff x="6909653" y="1330664"/>
            <a:chExt cx="2180220" cy="4945878"/>
          </a:xfrm>
        </p:grpSpPr>
        <p:sp>
          <p:nvSpPr>
            <p:cNvPr id="5" name="Rectangle 4"/>
            <p:cNvSpPr/>
            <p:nvPr/>
          </p:nvSpPr>
          <p:spPr>
            <a:xfrm>
              <a:off x="7826990" y="1794687"/>
              <a:ext cx="1153234" cy="4351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09653" y="590721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538" y="1610444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26990" y="1794687"/>
              <a:ext cx="1153234" cy="641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 Memory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2720" y="1330664"/>
              <a:ext cx="2007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Physical Memory</a:t>
              </a:r>
              <a:endParaRPr lang="en-US" sz="20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26990" y="5536651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6990" y="2743203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26990" y="4937082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26990" y="3111693"/>
              <a:ext cx="1153234" cy="3002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26990" y="4582240"/>
              <a:ext cx="1153234" cy="3002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26990" y="3492694"/>
              <a:ext cx="1153234" cy="3002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16897" y="560859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0x0020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39339" y="25740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0xB100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36133" y="28823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0xB000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16897" y="5342242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0x0120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16897" y="504107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0x0400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16897" y="477472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0x0500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3559" y="39189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559" y="29248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90466" y="4103643"/>
            <a:ext cx="1153234" cy="983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66" y="3111693"/>
            <a:ext cx="1153234" cy="99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90466" y="2155503"/>
            <a:ext cx="1153234" cy="95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90466" y="4774725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90466" y="3741003"/>
            <a:ext cx="1153234" cy="3559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4" name="Left Brace 53"/>
          <p:cNvSpPr/>
          <p:nvPr/>
        </p:nvSpPr>
        <p:spPr>
          <a:xfrm rot="16200000">
            <a:off x="4360462" y="2204119"/>
            <a:ext cx="191069" cy="272957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6200000">
            <a:off x="5445791" y="1454674"/>
            <a:ext cx="191069" cy="1773542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6200000">
            <a:off x="4360463" y="3976234"/>
            <a:ext cx="191069" cy="272957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445792" y="3226789"/>
            <a:ext cx="191069" cy="1773542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669853" y="5608594"/>
            <a:ext cx="3758244" cy="3693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51779" y="2417837"/>
            <a:ext cx="689547" cy="3936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766450" y="2436132"/>
            <a:ext cx="689547" cy="3936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766449" y="4201823"/>
            <a:ext cx="689547" cy="3936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851779" y="4208247"/>
            <a:ext cx="689547" cy="3936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69854" y="6361495"/>
            <a:ext cx="3758244" cy="3693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4" grpId="0" animBg="1"/>
      <p:bldP spid="55" grpId="0" animBg="1"/>
      <p:bldP spid="56" grpId="0" animBg="1"/>
      <p:bldP spid="57" grpId="0" animBg="1"/>
      <p:bldP spid="46" grpId="0" animBg="1"/>
      <p:bldP spid="46" grpId="1" animBg="1"/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3"/>
                </a:solidFill>
              </a:rPr>
              <a:t>// </a:t>
            </a:r>
            <a:r>
              <a:rPr lang="en-US" sz="2800" dirty="0">
                <a:solidFill>
                  <a:schemeClr val="accent3"/>
                </a:solidFill>
              </a:rPr>
              <a:t>get top 2 bits of 14-bit 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Segment </a:t>
            </a:r>
            <a:r>
              <a:rPr lang="en-US" sz="2800" dirty="0"/>
              <a:t>= (</a:t>
            </a:r>
            <a:r>
              <a:rPr lang="en-US" sz="2800" dirty="0" err="1"/>
              <a:t>VirtualAddress</a:t>
            </a:r>
            <a:r>
              <a:rPr lang="en-US" sz="2800" dirty="0"/>
              <a:t> &amp; SEG_MASK) &gt;&gt; SEG_SHIFT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3"/>
                </a:solidFill>
              </a:rPr>
              <a:t>// </a:t>
            </a:r>
            <a:r>
              <a:rPr lang="en-US" sz="2800" dirty="0">
                <a:solidFill>
                  <a:schemeClr val="accent3"/>
                </a:solidFill>
              </a:rPr>
              <a:t>now get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Offset </a:t>
            </a:r>
            <a:r>
              <a:rPr lang="en-US" sz="2800" dirty="0"/>
              <a:t>= </a:t>
            </a:r>
            <a:r>
              <a:rPr lang="en-US" sz="2800" dirty="0" err="1"/>
              <a:t>VirtualAddress</a:t>
            </a:r>
            <a:r>
              <a:rPr lang="en-US" sz="2800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if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/>
              <a:t>(Offset &gt;= Bounds[Segment])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	</a:t>
            </a:r>
            <a:r>
              <a:rPr lang="en-US" sz="2800" dirty="0" err="1" smtClean="0"/>
              <a:t>RaiseException</a:t>
            </a:r>
            <a:r>
              <a:rPr lang="en-US" sz="2800" dirty="0" smtClean="0"/>
              <a:t>(PROTECTION_FAULT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else</a:t>
            </a:r>
            <a:endParaRPr lang="en-US" sz="28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	</a:t>
            </a:r>
            <a:r>
              <a:rPr lang="en-US" sz="2800" dirty="0" err="1" smtClean="0"/>
              <a:t>PhysAddr</a:t>
            </a:r>
            <a:r>
              <a:rPr lang="en-US" sz="2800" dirty="0" smtClean="0"/>
              <a:t> </a:t>
            </a:r>
            <a:r>
              <a:rPr lang="en-US" sz="2800" dirty="0"/>
              <a:t>= Base[Segment] +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Register </a:t>
            </a:r>
            <a:r>
              <a:rPr lang="en-US" sz="2800" dirty="0"/>
              <a:t>= </a:t>
            </a:r>
            <a:r>
              <a:rPr lang="en-US" sz="2800" dirty="0" err="1"/>
              <a:t>AccessMemory</a:t>
            </a:r>
            <a:r>
              <a:rPr lang="en-US" sz="2800" dirty="0"/>
              <a:t>(</a:t>
            </a:r>
            <a:r>
              <a:rPr lang="en-US" sz="2800" dirty="0" err="1"/>
              <a:t>PhysAddr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274860"/>
          </a:xfrm>
        </p:spPr>
        <p:txBody>
          <a:bodyPr/>
          <a:lstStyle/>
          <a:p>
            <a:r>
              <a:rPr lang="en-US" dirty="0" smtClean="0"/>
              <a:t>In the previous example, we use a 14-bit address space with 2 bits reserved for the segment index</a:t>
            </a:r>
          </a:p>
          <a:p>
            <a:pPr lvl="1"/>
            <a:r>
              <a:rPr lang="en-US" dirty="0" smtClean="0"/>
              <a:t>This limits us to 4 segments per process</a:t>
            </a:r>
          </a:p>
          <a:p>
            <a:pPr lvl="1"/>
            <a:r>
              <a:rPr lang="en-US" dirty="0" smtClean="0"/>
              <a:t>Each segment is 2</a:t>
            </a:r>
            <a:r>
              <a:rPr lang="en-US" baseline="30000" dirty="0" smtClean="0"/>
              <a:t>12</a:t>
            </a:r>
            <a:r>
              <a:rPr lang="en-US" dirty="0" smtClean="0"/>
              <a:t> = 4KB in size</a:t>
            </a:r>
          </a:p>
          <a:p>
            <a:r>
              <a:rPr lang="en-US" dirty="0" smtClean="0"/>
              <a:t>Real segmentation systems tend to have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More bits for the segments index (16-bits for x86)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More bits for the offset (16-bits for x86)</a:t>
            </a:r>
          </a:p>
          <a:p>
            <a:pPr marL="341313" indent="-341313"/>
            <a:r>
              <a:rPr lang="en-US" dirty="0" smtClean="0"/>
              <a:t>However, segments are </a:t>
            </a:r>
            <a:r>
              <a:rPr lang="en-US" dirty="0" smtClean="0">
                <a:solidFill>
                  <a:schemeClr val="accent1"/>
                </a:solidFill>
              </a:rPr>
              <a:t>course-grained</a:t>
            </a:r>
          </a:p>
          <a:p>
            <a:pPr marL="741363" lvl="1" indent="-341313"/>
            <a:r>
              <a:rPr lang="en-US" dirty="0" smtClean="0"/>
              <a:t>Limited number of segments per process (typically ~4)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385" y="1194180"/>
            <a:ext cx="6325722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Many CPUs (including x86) support permissions on segments</a:t>
            </a:r>
          </a:p>
          <a:p>
            <a:pPr lvl="1"/>
            <a:r>
              <a:rPr lang="en-US" dirty="0" smtClean="0"/>
              <a:t>Read, write, and executable</a:t>
            </a:r>
          </a:p>
          <a:p>
            <a:r>
              <a:rPr lang="en-US" dirty="0" smtClean="0"/>
              <a:t>Disallowed operations trigger an exception</a:t>
            </a:r>
          </a:p>
          <a:p>
            <a:pPr lvl="1"/>
            <a:r>
              <a:rPr lang="en-US" dirty="0" smtClean="0"/>
              <a:t>E.g. Trying to write to the code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466" y="5087207"/>
            <a:ext cx="1153234" cy="1051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620384" y="4685556"/>
            <a:ext cx="4114786" cy="2001847"/>
          </a:xfrm>
          <a:prstGeom prst="wedgeRectCallout">
            <a:avLst>
              <a:gd name="adj1" fmla="val -73532"/>
              <a:gd name="adj2" fmla="val -75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559" y="59072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391" y="19307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0x3FFF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849" y="1271890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990466" y="5782310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65582"/>
              </p:ext>
            </p:extLst>
          </p:nvPr>
        </p:nvGraphicFramePr>
        <p:xfrm>
          <a:off x="2697660" y="4761077"/>
          <a:ext cx="3951670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0xB000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0xE500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3559" y="4913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559" y="39189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559" y="29248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466" y="4103643"/>
            <a:ext cx="1153234" cy="983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0466" y="3111693"/>
            <a:ext cx="1153234" cy="99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0466" y="2155503"/>
            <a:ext cx="1153234" cy="95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466" y="4774725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466" y="3741003"/>
            <a:ext cx="1153234" cy="3559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69752" y="4774725"/>
            <a:ext cx="1383532" cy="18444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90466" y="2809275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rodata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80286 introduced segmented memory</a:t>
            </a:r>
          </a:p>
          <a:p>
            <a:pPr lvl="1"/>
            <a:r>
              <a:rPr lang="en-US" dirty="0" smtClean="0"/>
              <a:t>CS – code segment register</a:t>
            </a:r>
          </a:p>
          <a:p>
            <a:pPr lvl="1"/>
            <a:r>
              <a:rPr lang="en-US" dirty="0" smtClean="0"/>
              <a:t>SS – stack segment register</a:t>
            </a:r>
          </a:p>
          <a:p>
            <a:pPr lvl="1"/>
            <a:r>
              <a:rPr lang="en-US" dirty="0" smtClean="0"/>
              <a:t>DS – data segment register</a:t>
            </a:r>
          </a:p>
          <a:p>
            <a:pPr lvl="1"/>
            <a:r>
              <a:rPr lang="en-US" dirty="0" smtClean="0"/>
              <a:t>ES, FS, GS – extra segment registers</a:t>
            </a:r>
          </a:p>
          <a:p>
            <a:r>
              <a:rPr lang="en-US" dirty="0" smtClean="0"/>
              <a:t>In 16-bit (real mode) x86 assembly, </a:t>
            </a:r>
            <a:r>
              <a:rPr lang="en-US" dirty="0" err="1" smtClean="0"/>
              <a:t>segment:offset</a:t>
            </a:r>
            <a:r>
              <a:rPr lang="en-US" dirty="0" smtClean="0"/>
              <a:t> notation is common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ds:eax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], </a:t>
            </a:r>
            <a:r>
              <a:rPr lang="en-US" dirty="0" smtClean="0">
                <a:solidFill>
                  <a:schemeClr val="accent4"/>
                </a:solidFill>
              </a:rPr>
              <a:t>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// move 42 to the data segment, offset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	   </a:t>
            </a:r>
            <a:r>
              <a:rPr lang="en-US" dirty="0" smtClean="0">
                <a:solidFill>
                  <a:schemeClr val="accent3"/>
                </a:solidFill>
              </a:rPr>
              <a:t>// by the value in </a:t>
            </a:r>
            <a:r>
              <a:rPr lang="en-US" dirty="0" err="1" smtClean="0">
                <a:solidFill>
                  <a:schemeClr val="accent3"/>
                </a:solidFill>
              </a:rPr>
              <a:t>eax</a:t>
            </a:r>
            <a:endParaRPr lang="en-US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], </a:t>
            </a:r>
            <a:r>
              <a:rPr lang="en-US" dirty="0" smtClean="0">
                <a:solidFill>
                  <a:schemeClr val="accent4"/>
                </a:solidFill>
              </a:rPr>
              <a:t>23</a:t>
            </a:r>
            <a:r>
              <a:rPr lang="en-US" dirty="0" smtClean="0">
                <a:solidFill>
                  <a:schemeClr val="accent3"/>
                </a:solidFill>
              </a:rPr>
              <a:t>	   // uses the SS segment by default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Segments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registers and their associated functionality still exist in today’s x86 CPUs</a:t>
            </a:r>
          </a:p>
          <a:p>
            <a:r>
              <a:rPr lang="en-US" dirty="0" smtClean="0"/>
              <a:t>However, the 80386 introduced page tables</a:t>
            </a:r>
          </a:p>
          <a:p>
            <a:pPr lvl="1"/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“disable” segmentation</a:t>
            </a:r>
          </a:p>
          <a:p>
            <a:pPr lvl="1"/>
            <a:r>
              <a:rPr lang="en-US" dirty="0" smtClean="0"/>
              <a:t>The Linux kernel sets up four segments during </a:t>
            </a:r>
            <a:r>
              <a:rPr lang="en-US" dirty="0" err="1" smtClean="0"/>
              <a:t>bootup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22692"/>
              </p:ext>
            </p:extLst>
          </p:nvPr>
        </p:nvGraphicFramePr>
        <p:xfrm>
          <a:off x="241108" y="4467746"/>
          <a:ext cx="5181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KERNEL_CS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KERNEL_DS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USER_CS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USER_DS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5766175" y="3950638"/>
            <a:ext cx="2756849" cy="1308039"/>
          </a:xfrm>
          <a:prstGeom prst="wedgeRectCallout">
            <a:avLst>
              <a:gd name="adj1" fmla="val -117845"/>
              <a:gd name="adj2" fmla="val 1927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Pages are used to virtualize memory, not segments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684287" y="5390864"/>
            <a:ext cx="2920623" cy="1000705"/>
          </a:xfrm>
          <a:prstGeom prst="wedgeRectCallout">
            <a:avLst>
              <a:gd name="adj1" fmla="val -70566"/>
              <a:gd name="adj2" fmla="val -38320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Used to label pages with protection levels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1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Segmentation Fault?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try to read/write memory outside a segment assigned to your process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5</a:t>
            </a:r>
            <a:r>
              <a:rPr lang="en-US" dirty="0" smtClean="0"/>
              <a:t>];</a:t>
            </a:r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“Hello World”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3"/>
                </a:solidFill>
              </a:rPr>
              <a:t>// why does it </a:t>
            </a:r>
            <a:r>
              <a:rPr lang="en-US" dirty="0" err="1" smtClean="0">
                <a:solidFill>
                  <a:schemeClr val="accent3"/>
                </a:solidFill>
              </a:rPr>
              <a:t>seg</a:t>
            </a:r>
            <a:r>
              <a:rPr lang="en-US" dirty="0" smtClean="0">
                <a:solidFill>
                  <a:schemeClr val="accent3"/>
                </a:solidFill>
              </a:rPr>
              <a:t> fault when you return?</a:t>
            </a:r>
          </a:p>
          <a:p>
            <a:r>
              <a:rPr lang="en-US" dirty="0" smtClean="0"/>
              <a:t>Today “segmentation fault” is an anachronism</a:t>
            </a:r>
          </a:p>
          <a:p>
            <a:pPr lvl="1"/>
            <a:r>
              <a:rPr lang="en-US" dirty="0" smtClean="0"/>
              <a:t>All modern systems use page tables, not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748383" y="3126250"/>
            <a:ext cx="1153234" cy="99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ular Callout 70"/>
          <p:cNvSpPr/>
          <p:nvPr/>
        </p:nvSpPr>
        <p:spPr>
          <a:xfrm>
            <a:off x="3900526" y="2248166"/>
            <a:ext cx="2736362" cy="2006221"/>
          </a:xfrm>
          <a:prstGeom prst="wedgeRectCallout">
            <a:avLst>
              <a:gd name="adj1" fmla="val 95546"/>
              <a:gd name="adj2" fmla="val 9438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466" y="5087207"/>
            <a:ext cx="1153234" cy="1051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ular Callout 69"/>
          <p:cNvSpPr/>
          <p:nvPr/>
        </p:nvSpPr>
        <p:spPr>
          <a:xfrm>
            <a:off x="2620384" y="4685556"/>
            <a:ext cx="2736362" cy="2006221"/>
          </a:xfrm>
          <a:prstGeom prst="wedgeRectCallout">
            <a:avLst>
              <a:gd name="adj1" fmla="val -73532"/>
              <a:gd name="adj2" fmla="val -75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3559" y="59072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0391" y="19307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0x3FFF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849" y="1271890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990466" y="5836902"/>
            <a:ext cx="1153234" cy="3002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03792"/>
              </p:ext>
            </p:extLst>
          </p:nvPr>
        </p:nvGraphicFramePr>
        <p:xfrm>
          <a:off x="2697660" y="4774725"/>
          <a:ext cx="258978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0xB000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0xE500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3559" y="4913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559" y="39189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559" y="29248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90466" y="4103643"/>
            <a:ext cx="1153234" cy="983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66" y="3111693"/>
            <a:ext cx="1153234" cy="99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90466" y="2155503"/>
            <a:ext cx="1153234" cy="95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90466" y="4774725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90466" y="3741003"/>
            <a:ext cx="1153234" cy="3559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748383" y="5101764"/>
            <a:ext cx="1153234" cy="1051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61476" y="592176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78308" y="19453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0x3FFF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9766" y="1286447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2’s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61476" y="49276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61476" y="393353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61476" y="29394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748383" y="4118200"/>
            <a:ext cx="1153234" cy="983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748383" y="2170060"/>
            <a:ext cx="1153234" cy="95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748383" y="5852999"/>
            <a:ext cx="1153234" cy="3002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48383" y="4797642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48383" y="3803392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90466" y="2470118"/>
            <a:ext cx="1153234" cy="6394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744273" y="2472285"/>
            <a:ext cx="1153234" cy="6394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  <a:endParaRPr lang="en-US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51839"/>
              </p:ext>
            </p:extLst>
          </p:nvPr>
        </p:nvGraphicFramePr>
        <p:xfrm>
          <a:off x="3988565" y="2300075"/>
          <a:ext cx="258978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0xE500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88565" y="2661802"/>
            <a:ext cx="2569184" cy="381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84115" y="3756926"/>
            <a:ext cx="2569184" cy="381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703973" y="5116138"/>
            <a:ext cx="2569184" cy="381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99523" y="6267524"/>
            <a:ext cx="2569184" cy="381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703973" y="5503253"/>
            <a:ext cx="2569184" cy="76427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84115" y="3043451"/>
            <a:ext cx="2569184" cy="7189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ular Callout 76"/>
          <p:cNvSpPr/>
          <p:nvPr/>
        </p:nvSpPr>
        <p:spPr>
          <a:xfrm>
            <a:off x="2956968" y="1042901"/>
            <a:ext cx="2563551" cy="953191"/>
          </a:xfrm>
          <a:prstGeom prst="wedgeRectCallout">
            <a:avLst>
              <a:gd name="adj1" fmla="val 20041"/>
              <a:gd name="adj2" fmla="val 11520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Same 00 and 01 physical segments</a:t>
            </a:r>
            <a:endParaRPr lang="en-US" sz="2400" dirty="0"/>
          </a:p>
        </p:txBody>
      </p:sp>
      <p:sp>
        <p:nvSpPr>
          <p:cNvPr id="78" name="Rectangular Callout 77"/>
          <p:cNvSpPr/>
          <p:nvPr/>
        </p:nvSpPr>
        <p:spPr>
          <a:xfrm>
            <a:off x="4279686" y="1042901"/>
            <a:ext cx="2687496" cy="953191"/>
          </a:xfrm>
          <a:prstGeom prst="wedgeRectCallout">
            <a:avLst>
              <a:gd name="adj1" fmla="val -10936"/>
              <a:gd name="adj2" fmla="val 163884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Different 01 and 10 physical segments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55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7" grpId="0" animBg="1"/>
      <p:bldP spid="77" grpId="1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Pointers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11" y="1313546"/>
            <a:ext cx="8523027" cy="54079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 following code: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foo(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a,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b) {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a *b – a / b;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foo(</a:t>
            </a:r>
            <a:r>
              <a:rPr lang="en-US" dirty="0" smtClean="0">
                <a:solidFill>
                  <a:schemeClr val="accent4"/>
                </a:solidFill>
              </a:rPr>
              <a:t>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12</a:t>
            </a:r>
            <a:r>
              <a:rPr lang="en-US" dirty="0" smtClean="0"/>
              <a:t>);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Compiled, it might look like this: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000FE4D8 &lt;foo&gt;: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000FE4D8: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[esp+4]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000FE4DB: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[esp+8]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000FE4DF: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000FE21A:	push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000FE21D:	push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000FE21F:	call 0x000FE4D8</a:t>
            </a:r>
          </a:p>
          <a:p>
            <a:r>
              <a:rPr lang="en-US" dirty="0" smtClean="0"/>
              <a:t>… </a:t>
            </a:r>
            <a:r>
              <a:rPr lang="en-US" dirty="0" smtClean="0">
                <a:solidFill>
                  <a:schemeClr val="accent2"/>
                </a:solidFill>
              </a:rPr>
              <a:t>but this assembly assumes foo() is at address 0x000FE4D8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Segmentation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46411"/>
            <a:ext cx="8802806" cy="56638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the advantages of base and bound</a:t>
            </a:r>
          </a:p>
          <a:p>
            <a:r>
              <a:rPr lang="en-US" dirty="0" smtClean="0"/>
              <a:t>Better support for sparse address spaces</a:t>
            </a:r>
          </a:p>
          <a:p>
            <a:pPr lvl="1"/>
            <a:r>
              <a:rPr lang="en-US" dirty="0" smtClean="0"/>
              <a:t>Code, heap, and stack are in separate segments</a:t>
            </a:r>
          </a:p>
          <a:p>
            <a:pPr lvl="1"/>
            <a:r>
              <a:rPr lang="en-US" dirty="0" smtClean="0"/>
              <a:t>Segment sizes are variable</a:t>
            </a:r>
          </a:p>
          <a:p>
            <a:pPr lvl="1"/>
            <a:r>
              <a:rPr lang="en-US" dirty="0" smtClean="0"/>
              <a:t>Prevents internal fragmentation</a:t>
            </a:r>
          </a:p>
          <a:p>
            <a:r>
              <a:rPr lang="en-US" dirty="0" smtClean="0"/>
              <a:t>Supports shared memory</a:t>
            </a:r>
          </a:p>
          <a:p>
            <a:r>
              <a:rPr lang="en-US" dirty="0" smtClean="0"/>
              <a:t>Per segment permissions</a:t>
            </a:r>
          </a:p>
          <a:p>
            <a:pPr lvl="1"/>
            <a:r>
              <a:rPr lang="en-US" dirty="0" smtClean="0"/>
              <a:t>Prevents overwriting code, or executing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6660108" cy="5145205"/>
          </a:xfrm>
        </p:spPr>
        <p:txBody>
          <a:bodyPr/>
          <a:lstStyle/>
          <a:p>
            <a:r>
              <a:rPr lang="en-US" dirty="0" smtClean="0"/>
              <a:t>Problem: variable size segments can lead to </a:t>
            </a:r>
            <a:r>
              <a:rPr lang="en-US" dirty="0" smtClean="0">
                <a:solidFill>
                  <a:schemeClr val="accent1"/>
                </a:solidFill>
              </a:rPr>
              <a:t>external fragmentation</a:t>
            </a:r>
          </a:p>
          <a:p>
            <a:pPr lvl="1"/>
            <a:r>
              <a:rPr lang="en-US" dirty="0" smtClean="0"/>
              <a:t>Memory gets broken into random size, non-contiguous pieces</a:t>
            </a:r>
          </a:p>
          <a:p>
            <a:r>
              <a:rPr lang="en-US" dirty="0" smtClean="0"/>
              <a:t>Example: there is enough free memory to start a new process</a:t>
            </a:r>
          </a:p>
          <a:p>
            <a:pPr lvl="1"/>
            <a:r>
              <a:rPr lang="en-US" dirty="0" smtClean="0"/>
              <a:t>But the memory is fragmented :(</a:t>
            </a:r>
          </a:p>
          <a:p>
            <a:r>
              <a:rPr lang="en-US" dirty="0" smtClean="0"/>
              <a:t>Compaction can fix the problem</a:t>
            </a:r>
          </a:p>
          <a:p>
            <a:pPr lvl="1"/>
            <a:r>
              <a:rPr lang="en-US" dirty="0" smtClean="0"/>
              <a:t>But it is extremely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6990" y="1794687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6990" y="1794687"/>
            <a:ext cx="1153234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720" y="133066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826990" y="5536651"/>
            <a:ext cx="1153234" cy="6091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6990" y="2511191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6990" y="4937082"/>
            <a:ext cx="1153234" cy="371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6990" y="3054612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6990" y="4582240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6990" y="3586985"/>
            <a:ext cx="1153234" cy="4753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21189" y="2666900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21189" y="3884279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21189" y="4254014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26990" y="5542337"/>
            <a:ext cx="1153234" cy="6091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826990" y="4870189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26990" y="5170440"/>
            <a:ext cx="1153234" cy="371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826990" y="3008658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826990" y="4569938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826990" y="3308909"/>
            <a:ext cx="1153234" cy="4753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16424 0.0013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16424 0.0011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16424 -0.0006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Paged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Segments improve on base and bound, but they still aren’t granular enough</a:t>
            </a:r>
          </a:p>
          <a:p>
            <a:pPr lvl="1"/>
            <a:r>
              <a:rPr lang="en-US" dirty="0" smtClean="0"/>
              <a:t>Segments lead to external fragmentation</a:t>
            </a:r>
          </a:p>
          <a:p>
            <a:r>
              <a:rPr lang="en-US" dirty="0" smtClean="0"/>
              <a:t>The paged memory model is a generalization of the segmented memory model</a:t>
            </a:r>
          </a:p>
          <a:p>
            <a:pPr lvl="1"/>
            <a:r>
              <a:rPr lang="en-US" dirty="0" smtClean="0"/>
              <a:t>Physical memory is divided up into </a:t>
            </a:r>
            <a:r>
              <a:rPr lang="en-US" dirty="0" smtClean="0">
                <a:solidFill>
                  <a:schemeClr val="accent1"/>
                </a:solidFill>
              </a:rPr>
              <a:t>physical pages </a:t>
            </a:r>
            <a:r>
              <a:rPr lang="en-US" dirty="0" smtClean="0"/>
              <a:t>(a.k.a. </a:t>
            </a:r>
            <a:r>
              <a:rPr lang="en-US" dirty="0" smtClean="0">
                <a:solidFill>
                  <a:schemeClr val="accent1"/>
                </a:solidFill>
              </a:rPr>
              <a:t>frames</a:t>
            </a:r>
            <a:r>
              <a:rPr lang="en-US" dirty="0" smtClean="0"/>
              <a:t>) of fixed sizes</a:t>
            </a:r>
          </a:p>
          <a:p>
            <a:pPr lvl="1"/>
            <a:r>
              <a:rPr lang="en-US" dirty="0" smtClean="0"/>
              <a:t>Code and data exist in </a:t>
            </a:r>
            <a:r>
              <a:rPr lang="en-US" dirty="0" smtClean="0">
                <a:solidFill>
                  <a:schemeClr val="accent1"/>
                </a:solidFill>
              </a:rPr>
              <a:t>virtual pages</a:t>
            </a:r>
          </a:p>
          <a:p>
            <a:pPr lvl="1"/>
            <a:r>
              <a:rPr lang="en-US" dirty="0" smtClean="0"/>
              <a:t>A table maps virtual pages </a:t>
            </a:r>
            <a:r>
              <a:rPr lang="en-US" dirty="0" smtClean="0">
                <a:sym typeface="Wingdings" panose="05000000000000000000" pitchFamily="2" charset="2"/>
              </a:rPr>
              <a:t> physical pages </a:t>
            </a:r>
            <a:r>
              <a:rPr lang="en-US" smtClean="0">
                <a:sym typeface="Wingdings" panose="05000000000000000000" pitchFamily="2" charset="2"/>
              </a:rPr>
              <a:t>(frames)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777922"/>
          </a:xfrm>
        </p:spPr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791571"/>
            <a:ext cx="8802806" cy="328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Suppose we have a 64-byte virtual address space</a:t>
            </a:r>
          </a:p>
          <a:p>
            <a:pPr lvl="1"/>
            <a:r>
              <a:rPr lang="en-US" sz="2400" dirty="0" smtClean="0"/>
              <a:t>Lets specify 16 bytes per page</a:t>
            </a:r>
          </a:p>
          <a:p>
            <a:r>
              <a:rPr lang="en-US" sz="2800" dirty="0"/>
              <a:t>How many bits do virtual addresses need to be in this system?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6</a:t>
            </a:r>
            <a:r>
              <a:rPr lang="en-US" sz="2400" dirty="0"/>
              <a:t> = 64 </a:t>
            </a:r>
            <a:r>
              <a:rPr lang="en-US" sz="2400" dirty="0" smtClean="0"/>
              <a:t>bytes, thus </a:t>
            </a:r>
            <a:r>
              <a:rPr lang="en-US" sz="2400" dirty="0">
                <a:solidFill>
                  <a:schemeClr val="accent1"/>
                </a:solidFill>
              </a:rPr>
              <a:t>6 bit </a:t>
            </a:r>
            <a:r>
              <a:rPr lang="en-US" sz="2400" dirty="0" smtClean="0">
                <a:solidFill>
                  <a:schemeClr val="accent1"/>
                </a:solidFill>
              </a:rPr>
              <a:t>addresses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49301" y="5277501"/>
            <a:ext cx="1153234" cy="6012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2036" y="568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5018" y="34224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5018" y="51202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5018" y="45543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5018" y="3988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49301" y="4715092"/>
            <a:ext cx="1153234" cy="5624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49301" y="4147888"/>
            <a:ext cx="1153234" cy="5672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9301" y="3601133"/>
            <a:ext cx="1153234" cy="5467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22" y="3022378"/>
            <a:ext cx="1878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130915" y="2130156"/>
            <a:ext cx="4727085" cy="4226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43302" y="3107658"/>
            <a:ext cx="6714698" cy="201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How many bits of the virtual address are needed to select the physical page?</a:t>
            </a:r>
          </a:p>
          <a:p>
            <a:pPr lvl="1"/>
            <a:r>
              <a:rPr lang="en-US" sz="2400" dirty="0" smtClean="0"/>
              <a:t>64 bytes / 16 bytes per page = 4 pages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4, thus </a:t>
            </a:r>
            <a:r>
              <a:rPr lang="en-US" sz="2400" dirty="0" smtClean="0">
                <a:solidFill>
                  <a:schemeClr val="accent1"/>
                </a:solidFill>
              </a:rPr>
              <a:t>2 bits to select the page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44507"/>
              </p:ext>
            </p:extLst>
          </p:nvPr>
        </p:nvGraphicFramePr>
        <p:xfrm>
          <a:off x="2092247" y="5145991"/>
          <a:ext cx="26125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Left Brace 36"/>
          <p:cNvSpPr/>
          <p:nvPr/>
        </p:nvSpPr>
        <p:spPr>
          <a:xfrm rot="16200000">
            <a:off x="2417518" y="5673325"/>
            <a:ext cx="191069" cy="76427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 rot="16200000">
            <a:off x="3762961" y="5233184"/>
            <a:ext cx="191069" cy="162181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25538" y="6164645"/>
            <a:ext cx="195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Virtual Page #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73586" y="6164645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35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777922"/>
          </a:xfrm>
        </p:spPr>
        <p:txBody>
          <a:bodyPr/>
          <a:lstStyle/>
          <a:p>
            <a:r>
              <a:rPr lang="en-US" dirty="0" smtClean="0"/>
              <a:t>Toy Example, Continued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201" y="5035383"/>
            <a:ext cx="1153234" cy="6012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936" y="5444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918" y="3180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918" y="4878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918" y="43121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918" y="37462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3201" y="4472974"/>
            <a:ext cx="1153234" cy="5624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201" y="3905770"/>
            <a:ext cx="1153234" cy="5672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3201" y="3359015"/>
            <a:ext cx="1153234" cy="5467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0522" y="2780260"/>
            <a:ext cx="1878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541243" y="5741988"/>
            <a:ext cx="1153234" cy="6012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3978" y="6150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66960" y="3886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66960" y="5584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6960" y="5018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66960" y="4452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41243" y="5179579"/>
            <a:ext cx="1153234" cy="5624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41243" y="4612375"/>
            <a:ext cx="1153234" cy="5672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41243" y="4065620"/>
            <a:ext cx="1153234" cy="5467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66960" y="1209250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7541243" y="3464373"/>
            <a:ext cx="1153234" cy="6012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49940" y="16093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66960" y="27411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49940" y="2175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112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541243" y="2901964"/>
            <a:ext cx="1153234" cy="5624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541243" y="2334760"/>
            <a:ext cx="1153234" cy="5672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41243" y="1788005"/>
            <a:ext cx="1153234" cy="5467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66960" y="32838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80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3638"/>
              </p:ext>
            </p:extLst>
          </p:nvPr>
        </p:nvGraphicFramePr>
        <p:xfrm>
          <a:off x="2916997" y="4814888"/>
          <a:ext cx="32056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Page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Page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 (2)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 (7)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(4)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Content Placeholder 3"/>
          <p:cNvSpPr txBox="1">
            <a:spLocks/>
          </p:cNvSpPr>
          <p:nvPr/>
        </p:nvSpPr>
        <p:spPr>
          <a:xfrm>
            <a:off x="3500540" y="1048720"/>
            <a:ext cx="2088108" cy="340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[21]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u="sng" dirty="0" smtClean="0"/>
              <a:t>Translation</a:t>
            </a:r>
          </a:p>
          <a:p>
            <a:pPr marL="0" indent="0" algn="r">
              <a:buNone/>
            </a:pPr>
            <a:r>
              <a:rPr lang="en-US" sz="2400" dirty="0" smtClean="0"/>
              <a:t>21 – 010101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dirty="0" smtClean="0"/>
              <a:t>117 </a:t>
            </a:r>
            <a:r>
              <a:rPr lang="en-US" sz="2400" dirty="0"/>
              <a:t>– </a:t>
            </a:r>
            <a:r>
              <a:rPr lang="en-US" sz="2400" dirty="0" smtClean="0"/>
              <a:t>1110101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</p:txBody>
      </p:sp>
      <p:sp>
        <p:nvSpPr>
          <p:cNvPr id="38" name="Left Brace 37"/>
          <p:cNvSpPr/>
          <p:nvPr/>
        </p:nvSpPr>
        <p:spPr>
          <a:xfrm rot="16200000">
            <a:off x="4601119" y="2748507"/>
            <a:ext cx="191069" cy="218835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6200000">
            <a:off x="5075951" y="2579874"/>
            <a:ext cx="191069" cy="57936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5400000">
            <a:off x="5057654" y="3385835"/>
            <a:ext cx="191069" cy="57936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/>
          <p:cNvSpPr/>
          <p:nvPr/>
        </p:nvSpPr>
        <p:spPr>
          <a:xfrm rot="5400000">
            <a:off x="4510417" y="3490837"/>
            <a:ext cx="191069" cy="382026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9" idx="1"/>
          </p:cNvCxnSpPr>
          <p:nvPr/>
        </p:nvCxnSpPr>
        <p:spPr>
          <a:xfrm flipH="1">
            <a:off x="5153189" y="2965089"/>
            <a:ext cx="18297" cy="5424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</p:cNvCxnSpPr>
          <p:nvPr/>
        </p:nvCxnSpPr>
        <p:spPr>
          <a:xfrm flipH="1">
            <a:off x="4605952" y="2953459"/>
            <a:ext cx="90702" cy="5540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7054549" y="1853370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Right Arrow 48"/>
          <p:cNvSpPr/>
          <p:nvPr/>
        </p:nvSpPr>
        <p:spPr>
          <a:xfrm rot="10800000">
            <a:off x="1748306" y="4596480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2926949" y="5557322"/>
            <a:ext cx="3187248" cy="3693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925636" cy="5663821"/>
          </a:xfrm>
        </p:spPr>
        <p:txBody>
          <a:bodyPr/>
          <a:lstStyle/>
          <a:p>
            <a:r>
              <a:rPr lang="en-US" dirty="0" smtClean="0"/>
              <a:t>Assume a 32-bit virtual and physical address space</a:t>
            </a:r>
          </a:p>
          <a:p>
            <a:pPr lvl="1"/>
            <a:r>
              <a:rPr lang="en-US" dirty="0" smtClean="0"/>
              <a:t>Fix the page size at 4KB (4096 bytes, 2</a:t>
            </a:r>
            <a:r>
              <a:rPr lang="en-US" baseline="30000" dirty="0" smtClean="0"/>
              <a:t>12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many total pages will there be?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/ 2</a:t>
            </a:r>
            <a:r>
              <a:rPr lang="en-US" baseline="30000" dirty="0" smtClean="0"/>
              <a:t>12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/>
                </a:solidFill>
              </a:rPr>
              <a:t>1048576</a:t>
            </a:r>
            <a:r>
              <a:rPr lang="en-US" dirty="0" smtClean="0"/>
              <a:t> (2</a:t>
            </a:r>
            <a:r>
              <a:rPr lang="en-US" baseline="30000" dirty="0" smtClean="0"/>
              <a:t>20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many bits of a virtual address are needed to select the physical page?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20 bits </a:t>
            </a:r>
            <a:r>
              <a:rPr lang="en-US" dirty="0" smtClean="0"/>
              <a:t>(since there are 1048576 total pages)</a:t>
            </a:r>
          </a:p>
          <a:p>
            <a:r>
              <a:rPr lang="en-US" dirty="0" smtClean="0"/>
              <a:t>Assume that each page table entry is 4 bytes large</a:t>
            </a:r>
          </a:p>
          <a:p>
            <a:pPr lvl="1"/>
            <a:r>
              <a:rPr lang="en-US" dirty="0" smtClean="0"/>
              <a:t>How big will the page table be?</a:t>
            </a:r>
          </a:p>
          <a:p>
            <a:pPr lvl="1"/>
            <a:r>
              <a:rPr lang="en-US" dirty="0" smtClean="0"/>
              <a:t>1048586 * 4 bytes = </a:t>
            </a:r>
            <a:r>
              <a:rPr lang="en-US" dirty="0" smtClean="0">
                <a:solidFill>
                  <a:schemeClr val="accent1"/>
                </a:solidFill>
              </a:rPr>
              <a:t>4MB of 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254991" y="4755093"/>
            <a:ext cx="5636525" cy="953191"/>
          </a:xfrm>
          <a:prstGeom prst="wedgeRectCallout">
            <a:avLst>
              <a:gd name="adj1" fmla="val -21348"/>
              <a:gd name="adj2" fmla="val 8513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process needs its own page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100 processes = 400MB of page tables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99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919" y="1141300"/>
            <a:ext cx="3589365" cy="16019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 1 requires:</a:t>
            </a:r>
          </a:p>
          <a:p>
            <a:pPr lvl="1"/>
            <a:r>
              <a:rPr lang="en-US" sz="2000" dirty="0"/>
              <a:t>2</a:t>
            </a:r>
            <a:r>
              <a:rPr lang="en-US" sz="2000" dirty="0" smtClean="0"/>
              <a:t> KB for code (1 page)</a:t>
            </a:r>
          </a:p>
          <a:p>
            <a:pPr lvl="1"/>
            <a:r>
              <a:rPr lang="en-US" sz="2000" dirty="0" smtClean="0"/>
              <a:t>7 KB for stack (2 pages)</a:t>
            </a:r>
          </a:p>
          <a:p>
            <a:pPr lvl="1"/>
            <a:r>
              <a:rPr lang="en-US" sz="2000" dirty="0" smtClean="0"/>
              <a:t>12 KB for heap (3 pages)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41611" y="1937991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20434" y="6050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887" y="175374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97341" y="1104782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841611" y="5833176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41611" y="4587930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1611" y="2238242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41611" y="5188429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41611" y="4888178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1611" y="1937991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45837"/>
              </p:ext>
            </p:extLst>
          </p:nvPr>
        </p:nvGraphicFramePr>
        <p:xfrm>
          <a:off x="3356720" y="2981660"/>
          <a:ext cx="3198242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…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+ 1 … j –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+ 3 … k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994845" y="5798635"/>
            <a:ext cx="7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94845" y="5153888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j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94845" y="4834011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94845" y="4518849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94845" y="2238242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94845" y="191836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k + 1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848728" y="1405728"/>
            <a:ext cx="2241145" cy="5014118"/>
            <a:chOff x="6848728" y="1405728"/>
            <a:chExt cx="2241145" cy="5014118"/>
          </a:xfrm>
        </p:grpSpPr>
        <p:sp>
          <p:nvSpPr>
            <p:cNvPr id="6" name="Rectangle 5"/>
            <p:cNvSpPr/>
            <p:nvPr/>
          </p:nvSpPr>
          <p:spPr>
            <a:xfrm>
              <a:off x="7826990" y="1937991"/>
              <a:ext cx="1153234" cy="4351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05813" y="60505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7266" y="1753748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baseline="30000" dirty="0" smtClean="0"/>
                <a:t>30</a:t>
              </a:r>
              <a:endParaRPr lang="en-US" baseline="30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990" y="1937991"/>
              <a:ext cx="1153234" cy="641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 Memory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2720" y="1405728"/>
              <a:ext cx="2007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Physical Memory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26990" y="3813308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26990" y="2886507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26990" y="5080386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26990" y="3461988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26990" y="4678913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26990" y="4296774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59949" y="5045845"/>
              <a:ext cx="939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/>
                <a:t>Frame</a:t>
              </a:r>
              <a:r>
                <a:rPr lang="en-US" dirty="0" smtClean="0"/>
                <a:t> </a:t>
              </a:r>
              <a:r>
                <a:rPr lang="en-US" dirty="0"/>
                <a:t>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8728" y="4629592"/>
              <a:ext cx="950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/>
                <a:t>Frame</a:t>
              </a:r>
              <a:r>
                <a:rPr lang="en-US" dirty="0" smtClean="0"/>
                <a:t> b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72773" y="4262233"/>
              <a:ext cx="926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/>
                <a:t>Frame</a:t>
              </a:r>
              <a:r>
                <a:rPr lang="en-US" dirty="0" smtClean="0"/>
                <a:t> 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48728" y="3778767"/>
              <a:ext cx="950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/>
                <a:t>Frame</a:t>
              </a:r>
              <a:r>
                <a:rPr lang="en-US" dirty="0" smtClean="0"/>
                <a:t> d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55140" y="3427447"/>
              <a:ext cx="944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/>
                <a:t>Frame</a:t>
              </a:r>
              <a:r>
                <a:rPr lang="en-US" dirty="0" smtClean="0"/>
                <a:t> 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00024" y="2851966"/>
              <a:ext cx="899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/>
                <a:t>Frame</a:t>
              </a:r>
              <a:r>
                <a:rPr lang="en-US" dirty="0" smtClean="0"/>
                <a:t> f</a:t>
              </a:r>
              <a:endParaRPr lang="en-US" dirty="0"/>
            </a:p>
          </p:txBody>
        </p:sp>
      </p:grpSp>
      <p:sp>
        <p:nvSpPr>
          <p:cNvPr id="52" name="Rectangular Callout 51"/>
          <p:cNvSpPr/>
          <p:nvPr/>
        </p:nvSpPr>
        <p:spPr>
          <a:xfrm>
            <a:off x="3406848" y="1091629"/>
            <a:ext cx="3150902" cy="1760337"/>
          </a:xfrm>
          <a:prstGeom prst="wedgeRectCallout">
            <a:avLst>
              <a:gd name="adj1" fmla="val -21348"/>
              <a:gd name="adj2" fmla="val 8513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vast majority of each process’ page table is empty, i.e. the table is sparse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41611" y="4286548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26990" y="5648509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94845" y="4250456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74376" y="5613968"/>
            <a:ext cx="93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Frame</a:t>
            </a:r>
            <a:r>
              <a:rPr lang="en-US" dirty="0" smtClean="0"/>
              <a:t> g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343752">
            <a:off x="1304121" y="5104592"/>
            <a:ext cx="2169994" cy="105861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[ j+3, g,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/>
      <p:bldP spid="56" grpId="0"/>
      <p:bldP spid="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creates the page table for each process</a:t>
            </a:r>
          </a:p>
          <a:p>
            <a:pPr lvl="1"/>
            <a:r>
              <a:rPr lang="en-US" dirty="0" smtClean="0"/>
              <a:t>Page tables are typically stored in kernel memory</a:t>
            </a:r>
          </a:p>
          <a:p>
            <a:pPr lvl="1"/>
            <a:r>
              <a:rPr lang="en-US" dirty="0" smtClean="0"/>
              <a:t>OS stores a pointer to the page table in a special register in the CPU (CR3 register in x86)</a:t>
            </a:r>
          </a:p>
          <a:p>
            <a:pPr lvl="1"/>
            <a:r>
              <a:rPr lang="en-US" dirty="0" smtClean="0"/>
              <a:t>On context switch, the OS swaps the pointer for the old processes table for the new processes table</a:t>
            </a:r>
          </a:p>
          <a:p>
            <a:r>
              <a:rPr lang="en-US" dirty="0" smtClean="0"/>
              <a:t>The CPU uses the page table to translate virtual addresses into physical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Page Table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80"/>
            <a:ext cx="8802806" cy="689212"/>
          </a:xfrm>
        </p:spPr>
        <p:txBody>
          <a:bodyPr/>
          <a:lstStyle/>
          <a:p>
            <a:r>
              <a:rPr lang="en-US" dirty="0" smtClean="0"/>
              <a:t>On x86, page table entries (PTE) are 4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34414"/>
              </p:ext>
            </p:extLst>
          </p:nvPr>
        </p:nvGraphicFramePr>
        <p:xfrm>
          <a:off x="556807" y="1874672"/>
          <a:ext cx="7975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9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Frame Number (PFN)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43301" y="2820537"/>
            <a:ext cx="8802806" cy="3744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Bits related to permissions</a:t>
            </a:r>
          </a:p>
          <a:p>
            <a:pPr lvl="1"/>
            <a:r>
              <a:rPr lang="en-US" dirty="0"/>
              <a:t>W – writable bit – is the page writable, or read-only?</a:t>
            </a:r>
          </a:p>
          <a:p>
            <a:pPr lvl="1"/>
            <a:r>
              <a:rPr lang="en-US" dirty="0"/>
              <a:t>U/S – user/supervisor bit – can user-mode processes access this page?</a:t>
            </a:r>
          </a:p>
          <a:p>
            <a:r>
              <a:rPr lang="en-US" dirty="0"/>
              <a:t>Hardware caching related bits: G, PAT, PCD, PWT</a:t>
            </a:r>
          </a:p>
          <a:p>
            <a:r>
              <a:rPr lang="en-US" dirty="0" smtClean="0"/>
              <a:t>Bits related to swapping</a:t>
            </a:r>
          </a:p>
          <a:p>
            <a:pPr lvl="1"/>
            <a:r>
              <a:rPr lang="en-US" dirty="0" smtClean="0"/>
              <a:t>P – present bit – is this page in physical memory?</a:t>
            </a:r>
          </a:p>
          <a:p>
            <a:pPr lvl="1"/>
            <a:r>
              <a:rPr lang="en-US" dirty="0" smtClean="0"/>
              <a:t>A – accessed bit – has this page been read recently?</a:t>
            </a:r>
          </a:p>
          <a:p>
            <a:pPr lvl="1"/>
            <a:r>
              <a:rPr lang="en-US" dirty="0" smtClean="0"/>
              <a:t>D – dirty bit – has this page been written recently?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344830" y="4967784"/>
            <a:ext cx="2796059" cy="954927"/>
          </a:xfrm>
          <a:prstGeom prst="wedgeRectCallout">
            <a:avLst>
              <a:gd name="adj1" fmla="val -83826"/>
              <a:gd name="adj2" fmla="val -32059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will revisit these later in the lecture…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5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52" y="114759"/>
            <a:ext cx="8229600" cy="1143000"/>
          </a:xfrm>
        </p:spPr>
        <p:txBody>
          <a:bodyPr/>
          <a:lstStyle/>
          <a:p>
            <a:r>
              <a:rPr lang="en-US" dirty="0" smtClean="0"/>
              <a:t>Compilation and Program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94" y="1572905"/>
            <a:ext cx="4503761" cy="508720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Compiled programs include fixed pointer addresses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000FE4D8 &lt;foo&gt;: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	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	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	call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0x000FE4D8</a:t>
            </a:r>
            <a:endParaRPr lang="en-US" dirty="0" smtClean="0"/>
          </a:p>
          <a:p>
            <a:r>
              <a:rPr lang="en-US" dirty="0" smtClean="0"/>
              <a:t>Problem: what if the program is not loaded at corresponding address?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5071577"/>
            <a:ext cx="178785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933063" y="3405118"/>
            <a:ext cx="1787856" cy="11191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4628655" y="4757876"/>
            <a:ext cx="2047164" cy="1126789"/>
          </a:xfrm>
          <a:prstGeom prst="wedgeRectCallout">
            <a:avLst>
              <a:gd name="adj1" fmla="val 71131"/>
              <a:gd name="adj2" fmla="val 26840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0x000FE4D8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4628655" y="3397445"/>
            <a:ext cx="2047164" cy="1126789"/>
          </a:xfrm>
          <a:prstGeom prst="wedgeRectCallout">
            <a:avLst>
              <a:gd name="adj1" fmla="val 67798"/>
              <a:gd name="adj2" fmla="val 988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0x0DEB49A3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8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6382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Extract the VPN from the virtual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VPN </a:t>
            </a:r>
            <a:r>
              <a:rPr lang="en-US" dirty="0"/>
              <a:t>= (</a:t>
            </a:r>
            <a:r>
              <a:rPr lang="en-US" dirty="0" err="1"/>
              <a:t>VirtualAddress</a:t>
            </a:r>
            <a:r>
              <a:rPr lang="en-US" dirty="0"/>
              <a:t> &amp; VPN_MASK) &gt;&gt; </a:t>
            </a:r>
            <a:r>
              <a:rPr lang="en-US" dirty="0" smtClean="0"/>
              <a:t>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Form the address of the page-table entry (PTE)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PTEAddr</a:t>
            </a:r>
            <a:r>
              <a:rPr lang="en-US" dirty="0" smtClean="0"/>
              <a:t> </a:t>
            </a:r>
            <a:r>
              <a:rPr lang="en-US" dirty="0"/>
              <a:t>= PTBR + (VPN * </a:t>
            </a:r>
            <a:r>
              <a:rPr lang="en-US" dirty="0" err="1"/>
              <a:t>sizeof</a:t>
            </a:r>
            <a:r>
              <a:rPr lang="en-US" dirty="0"/>
              <a:t>(PTE</a:t>
            </a:r>
            <a:r>
              <a:rPr lang="en-US" dirty="0" smtClean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Fetch the PTE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PTE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PTEAddr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PTE.Valid</a:t>
            </a:r>
            <a:r>
              <a:rPr lang="en-US" dirty="0"/>
              <a:t> ==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 smtClean="0"/>
              <a:t>) </a:t>
            </a:r>
            <a:r>
              <a:rPr lang="en-US" dirty="0">
                <a:solidFill>
                  <a:schemeClr val="accent3"/>
                </a:solidFill>
              </a:rPr>
              <a:t>// Check if process can access the </a:t>
            </a:r>
            <a:r>
              <a:rPr lang="en-US" dirty="0" smtClean="0">
                <a:solidFill>
                  <a:schemeClr val="accent3"/>
                </a:solidFill>
              </a:rPr>
              <a:t>page</a:t>
            </a:r>
            <a:endParaRPr lang="en-US" dirty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RaiseException</a:t>
            </a:r>
            <a:r>
              <a:rPr lang="en-US" dirty="0" smtClean="0"/>
              <a:t>(SEGMENTATION_FAULT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else </a:t>
            </a: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PTE.ProtectBits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Access is OK: form physical address and fetch </a:t>
            </a:r>
            <a:r>
              <a:rPr lang="en-US" dirty="0" smtClean="0">
                <a:solidFill>
                  <a:schemeClr val="accent3"/>
                </a:solidFill>
              </a:rPr>
              <a:t>it</a:t>
            </a:r>
            <a:endParaRPr lang="en-US" dirty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offset </a:t>
            </a:r>
            <a:r>
              <a:rPr lang="en-US" dirty="0"/>
              <a:t>= </a:t>
            </a:r>
            <a:r>
              <a:rPr lang="en-US" dirty="0" err="1"/>
              <a:t>VirtualAddress</a:t>
            </a:r>
            <a:r>
              <a:rPr lang="en-US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PhysAddr</a:t>
            </a:r>
            <a:r>
              <a:rPr lang="en-US" dirty="0" smtClean="0"/>
              <a:t> </a:t>
            </a:r>
            <a:r>
              <a:rPr lang="en-US" dirty="0"/>
              <a:t>= (PTE.PFN &lt;&lt; PFN_SHIFT) |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Register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PhysAddr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Tricks With Permissions and Shared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" y="1194179"/>
            <a:ext cx="8993875" cy="5145205"/>
          </a:xfrm>
        </p:spPr>
        <p:txBody>
          <a:bodyPr/>
          <a:lstStyle/>
          <a:p>
            <a:r>
              <a:rPr lang="en-US" dirty="0" smtClean="0"/>
              <a:t>Recall how fork() is implemented</a:t>
            </a:r>
          </a:p>
          <a:p>
            <a:pPr lvl="1"/>
            <a:r>
              <a:rPr lang="en-US" dirty="0" smtClean="0"/>
              <a:t>OS creates a copy of all pages controlled by the parent</a:t>
            </a:r>
          </a:p>
          <a:p>
            <a:r>
              <a:rPr lang="en-US" dirty="0" smtClean="0"/>
              <a:t>fork() is a </a:t>
            </a:r>
            <a:r>
              <a:rPr lang="en-US" dirty="0" err="1" smtClean="0"/>
              <a:t>slooooow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Copying all that memory takes a </a:t>
            </a:r>
            <a:r>
              <a:rPr lang="en-US" dirty="0" err="1" smtClean="0"/>
              <a:t>looooong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Can we improve the efficiency of fork()?</a:t>
            </a:r>
          </a:p>
          <a:p>
            <a:pPr lvl="1"/>
            <a:r>
              <a:rPr lang="en-US" dirty="0" smtClean="0"/>
              <a:t>Yes, if we are clever with shared pages and permissions!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rather than copy all of the parents pages, create a new page table for the child that maps to all of the parents pages</a:t>
            </a:r>
          </a:p>
          <a:p>
            <a:pPr lvl="1"/>
            <a:r>
              <a:rPr lang="en-US" dirty="0" smtClean="0"/>
              <a:t>Mark all of the pages as read-only</a:t>
            </a:r>
          </a:p>
          <a:p>
            <a:pPr lvl="1"/>
            <a:r>
              <a:rPr lang="en-US" dirty="0" smtClean="0"/>
              <a:t>If parent or child writes to a page, a protection exception will be triggered</a:t>
            </a:r>
          </a:p>
          <a:p>
            <a:pPr lvl="1"/>
            <a:r>
              <a:rPr lang="en-US" dirty="0" smtClean="0"/>
              <a:t>The OS catches the exception, makes a copy of the target page, then restarts the write operation</a:t>
            </a:r>
          </a:p>
          <a:p>
            <a:r>
              <a:rPr lang="en-US" dirty="0" smtClean="0"/>
              <a:t>Thus, all unmodified data is shared</a:t>
            </a:r>
          </a:p>
          <a:p>
            <a:pPr lvl="1"/>
            <a:r>
              <a:rPr lang="en-US" dirty="0" smtClean="0"/>
              <a:t>Only pages that are written to get copied, on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6990" y="1937991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5813" y="6050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7266" y="175374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30</a:t>
            </a:r>
            <a:endParaRPr lang="en-US" baseline="30000" dirty="0"/>
          </a:p>
        </p:txBody>
      </p:sp>
      <p:sp>
        <p:nvSpPr>
          <p:cNvPr id="9" name="Rectangle 8"/>
          <p:cNvSpPr/>
          <p:nvPr/>
        </p:nvSpPr>
        <p:spPr>
          <a:xfrm>
            <a:off x="7826990" y="1937991"/>
            <a:ext cx="1153234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720" y="1405728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826990" y="3813308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6990" y="2886507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6990" y="5080386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9949" y="5045845"/>
            <a:ext cx="93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Frame</a:t>
            </a:r>
            <a:r>
              <a:rPr lang="en-US" dirty="0" smtClean="0"/>
              <a:t> </a:t>
            </a:r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48728" y="3778767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Frame</a:t>
            </a:r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00024" y="2851966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Frame</a:t>
            </a:r>
            <a:r>
              <a:rPr lang="en-US" dirty="0" smtClean="0"/>
              <a:t> f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85782"/>
              </p:ext>
            </p:extLst>
          </p:nvPr>
        </p:nvGraphicFramePr>
        <p:xfrm>
          <a:off x="477041" y="2231426"/>
          <a:ext cx="3976439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Writable?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21174" y="1787738"/>
            <a:ext cx="2173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Parents Page Table</a:t>
            </a:r>
            <a:endParaRPr lang="en-US" sz="20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29817"/>
              </p:ext>
            </p:extLst>
          </p:nvPr>
        </p:nvGraphicFramePr>
        <p:xfrm>
          <a:off x="519661" y="4567154"/>
          <a:ext cx="397643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Writable?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463794" y="4123466"/>
            <a:ext cx="2010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Childs Page Table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3310570" y="2978631"/>
            <a:ext cx="272955" cy="3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12844" y="3363043"/>
            <a:ext cx="272955" cy="3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ular Callout 32"/>
          <p:cNvSpPr/>
          <p:nvPr/>
        </p:nvSpPr>
        <p:spPr>
          <a:xfrm>
            <a:off x="4911440" y="4323521"/>
            <a:ext cx="2796059" cy="545912"/>
          </a:xfrm>
          <a:prstGeom prst="wedgeRectCallout">
            <a:avLst>
              <a:gd name="adj1" fmla="val 33320"/>
              <a:gd name="adj2" fmla="val 11794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Protection Exception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826990" y="5082841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06247" y="3327473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Frame</a:t>
            </a:r>
            <a:r>
              <a:rPr lang="en-US" dirty="0" smtClean="0"/>
              <a:t> 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12844" y="3361802"/>
            <a:ext cx="272955" cy="3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37866" y="5683067"/>
            <a:ext cx="272955" cy="3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826990" y="3385682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482717" y="3348792"/>
            <a:ext cx="272955" cy="3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0" name="Right Arrow 39"/>
          <p:cNvSpPr/>
          <p:nvPr/>
        </p:nvSpPr>
        <p:spPr>
          <a:xfrm rot="19186709">
            <a:off x="6809134" y="3678540"/>
            <a:ext cx="1036263" cy="56978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9186709">
            <a:off x="6988574" y="5398174"/>
            <a:ext cx="1036263" cy="56978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2" name="Multiply 31"/>
          <p:cNvSpPr/>
          <p:nvPr/>
        </p:nvSpPr>
        <p:spPr>
          <a:xfrm>
            <a:off x="7119928" y="5130955"/>
            <a:ext cx="873456" cy="8734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9186709">
            <a:off x="6978263" y="5398173"/>
            <a:ext cx="1036263" cy="56978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3" grpId="0" animBg="1"/>
      <p:bldP spid="33" grpId="1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31" grpId="0" animBg="1"/>
      <p:bldP spid="31" grpId="1" animBg="1"/>
      <p:bldP spid="32" grpId="0" animBg="1"/>
      <p:bldP spid="32" grpId="1" animBg="1"/>
      <p:bldP spid="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Page Tables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46411"/>
            <a:ext cx="8802806" cy="56638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the advantages of segmentation</a:t>
            </a:r>
          </a:p>
          <a:p>
            <a:r>
              <a:rPr lang="en-US" dirty="0" smtClean="0"/>
              <a:t>Even better support for sparse address spaces</a:t>
            </a:r>
          </a:p>
          <a:p>
            <a:pPr lvl="1"/>
            <a:r>
              <a:rPr lang="en-US" dirty="0" smtClean="0"/>
              <a:t>Each page is relatively small</a:t>
            </a:r>
          </a:p>
          <a:p>
            <a:pPr lvl="1"/>
            <a:r>
              <a:rPr lang="en-US" dirty="0" smtClean="0"/>
              <a:t>Fine-grained page allocations to each process</a:t>
            </a:r>
          </a:p>
          <a:p>
            <a:pPr lvl="1"/>
            <a:r>
              <a:rPr lang="en-US" dirty="0" smtClean="0"/>
              <a:t>Limits internal fragmentation</a:t>
            </a:r>
          </a:p>
          <a:p>
            <a:r>
              <a:rPr lang="en-US" dirty="0" smtClean="0"/>
              <a:t>All pages are the same size</a:t>
            </a:r>
          </a:p>
          <a:p>
            <a:pPr lvl="1"/>
            <a:r>
              <a:rPr lang="en-US" dirty="0" smtClean="0"/>
              <a:t>Each to keep track of free memory (say, with a bitmap)</a:t>
            </a:r>
          </a:p>
          <a:p>
            <a:pPr lvl="1"/>
            <a:r>
              <a:rPr lang="en-US" dirty="0" smtClean="0"/>
              <a:t>Prevents external fragmentation</a:t>
            </a:r>
          </a:p>
          <a:p>
            <a:r>
              <a:rPr lang="en-US" dirty="0" smtClean="0"/>
              <a:t>Per page permissions</a:t>
            </a:r>
          </a:p>
          <a:p>
            <a:pPr lvl="1"/>
            <a:r>
              <a:rPr lang="en-US" dirty="0" smtClean="0"/>
              <a:t>Prevents overwriting code, or executing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tables are huge</a:t>
            </a:r>
          </a:p>
          <a:p>
            <a:pPr lvl="1"/>
            <a:r>
              <a:rPr lang="en-US" dirty="0" smtClean="0"/>
              <a:t>On a 32-bit machine with 4KB pages, each process’ table is 4MB</a:t>
            </a:r>
          </a:p>
          <a:p>
            <a:pPr lvl="1"/>
            <a:r>
              <a:rPr lang="en-US" dirty="0" smtClean="0"/>
              <a:t>On a 64-bit machine with 4KB pages, there are 2</a:t>
            </a:r>
            <a:r>
              <a:rPr lang="en-US" baseline="30000" dirty="0" smtClean="0"/>
              <a:t>52</a:t>
            </a:r>
            <a:r>
              <a:rPr lang="en-US" dirty="0" smtClean="0"/>
              <a:t> entries per table </a:t>
            </a:r>
            <a:r>
              <a:rPr lang="en-US" dirty="0" smtClean="0">
                <a:sym typeface="Wingdings" panose="05000000000000000000" pitchFamily="2" charset="2"/>
              </a:rPr>
              <a:t> 2</a:t>
            </a:r>
            <a:r>
              <a:rPr lang="en-US" altLang="ko-KR" baseline="30000" dirty="0" smtClean="0"/>
              <a:t>52</a:t>
            </a:r>
            <a:r>
              <a:rPr lang="en-US" dirty="0" smtClean="0">
                <a:sym typeface="Wingdings" panose="05000000000000000000" pitchFamily="2" charset="2"/>
              </a:rPr>
              <a:t> * 4 bytes = 16PB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And the vast majority of entries are empty/invalid!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Page table indirection adds significant overhead to all memory accesses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Tables are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" y="1296537"/>
            <a:ext cx="8802806" cy="5561463"/>
          </a:xfrm>
        </p:spPr>
        <p:txBody>
          <a:bodyPr>
            <a:normAutofit fontScale="92500" lnSpcReduction="10000"/>
          </a:bodyPr>
          <a:lstStyle/>
          <a:p>
            <a:pPr marL="22860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0x1024 </a:t>
            </a:r>
            <a:r>
              <a:rPr lang="en-US" sz="2400" dirty="0" err="1" smtClean="0"/>
              <a:t>mov</a:t>
            </a:r>
            <a:r>
              <a:rPr lang="en-US" sz="2400" dirty="0" smtClean="0"/>
              <a:t> [</a:t>
            </a:r>
            <a:r>
              <a:rPr lang="en-US" sz="2400" dirty="0" err="1" smtClean="0"/>
              <a:t>edi</a:t>
            </a:r>
            <a:r>
              <a:rPr lang="en-US" sz="2400" dirty="0" smtClean="0"/>
              <a:t> + </a:t>
            </a:r>
            <a:r>
              <a:rPr lang="en-US" sz="2400" dirty="0" err="1" smtClean="0"/>
              <a:t>eax</a:t>
            </a:r>
            <a:r>
              <a:rPr lang="en-US" sz="2400" dirty="0" smtClean="0"/>
              <a:t> * </a:t>
            </a:r>
            <a:r>
              <a:rPr lang="en-US" sz="2400" dirty="0" smtClean="0">
                <a:solidFill>
                  <a:schemeClr val="accent4"/>
                </a:solidFill>
              </a:rPr>
              <a:t>4</a:t>
            </a:r>
            <a:r>
              <a:rPr lang="en-US" sz="2400" dirty="0" smtClean="0"/>
              <a:t>],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0x0</a:t>
            </a:r>
          </a:p>
          <a:p>
            <a:pPr marL="22860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0x1028 </a:t>
            </a:r>
            <a:r>
              <a:rPr lang="en-US" sz="2400" dirty="0" err="1" smtClean="0"/>
              <a:t>inc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endParaRPr lang="en-US" sz="2400" dirty="0" smtClean="0"/>
          </a:p>
          <a:p>
            <a:pPr marL="22860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0x102C </a:t>
            </a:r>
            <a:r>
              <a:rPr lang="en-US" sz="2400" dirty="0" err="1" smtClean="0"/>
              <a:t>cmp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0x03E8</a:t>
            </a:r>
          </a:p>
          <a:p>
            <a:pPr marL="22860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0x1030 </a:t>
            </a:r>
            <a:r>
              <a:rPr lang="en-US" sz="2400" dirty="0" err="1" smtClean="0"/>
              <a:t>jne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0x1024</a:t>
            </a:r>
          </a:p>
          <a:p>
            <a:r>
              <a:rPr lang="en-US" dirty="0" smtClean="0"/>
              <a:t>How many memory accesses occur during each iteration of the loop?</a:t>
            </a:r>
          </a:p>
          <a:p>
            <a:pPr lvl="1"/>
            <a:r>
              <a:rPr lang="en-US" dirty="0"/>
              <a:t>4 instructions are read from memory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edi</a:t>
            </a:r>
            <a:r>
              <a:rPr lang="en-US" dirty="0" smtClean="0"/>
              <a:t> + </a:t>
            </a:r>
            <a:r>
              <a:rPr lang="en-US" dirty="0" err="1" smtClean="0"/>
              <a:t>eax</a:t>
            </a:r>
            <a:r>
              <a:rPr lang="en-US" dirty="0" smtClean="0"/>
              <a:t> * 4] writes to one location in memory</a:t>
            </a:r>
          </a:p>
          <a:p>
            <a:pPr lvl="1"/>
            <a:r>
              <a:rPr lang="en-US" dirty="0" smtClean="0"/>
              <a:t>5 page table lookups 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ach memory access must be translated</a:t>
            </a:r>
          </a:p>
          <a:p>
            <a:pPr lvl="2"/>
            <a:r>
              <a:rPr lang="en-US" dirty="0" smtClean="0"/>
              <a:t>… and the page tables themselves are in memory</a:t>
            </a:r>
          </a:p>
          <a:p>
            <a:r>
              <a:rPr lang="en-US" dirty="0" smtClean="0"/>
              <a:t>Naïve page table implementation </a:t>
            </a:r>
            <a:r>
              <a:rPr lang="en-US" dirty="0" smtClean="0">
                <a:solidFill>
                  <a:schemeClr val="accent2"/>
                </a:solidFill>
              </a:rPr>
              <a:t>doubles</a:t>
            </a:r>
            <a:r>
              <a:rPr lang="en-US" dirty="0" smtClean="0"/>
              <a:t> memory access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is the rescue: TLB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Page Table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tables give us a great deal of flexibility and granularity to implement virtual memory</a:t>
            </a:r>
          </a:p>
          <a:p>
            <a:r>
              <a:rPr lang="en-US" dirty="0" smtClean="0"/>
              <a:t>However, page tables are large, thus they must go in RAM (as opposed to in a CPU register)</a:t>
            </a:r>
          </a:p>
          <a:p>
            <a:pPr lvl="1"/>
            <a:r>
              <a:rPr lang="en-US" dirty="0" smtClean="0"/>
              <a:t>Each virtual memory access must be translated</a:t>
            </a:r>
          </a:p>
          <a:p>
            <a:pPr lvl="1"/>
            <a:r>
              <a:rPr lang="en-US" dirty="0" smtClean="0"/>
              <a:t>Each translation requires a table lookup in memory</a:t>
            </a:r>
          </a:p>
          <a:p>
            <a:pPr lvl="1"/>
            <a:r>
              <a:rPr lang="en-US" dirty="0" smtClean="0"/>
              <a:t>Thus, memory overhead is doubled</a:t>
            </a:r>
          </a:p>
          <a:p>
            <a:r>
              <a:rPr lang="en-US" dirty="0" smtClean="0"/>
              <a:t>How can we use page tables without this memory lookup overhead?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0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idea: cache page table entries directly in the CPU’s MMU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Translation </a:t>
            </a:r>
            <a:r>
              <a:rPr lang="en-US" dirty="0" err="1" smtClean="0">
                <a:solidFill>
                  <a:schemeClr val="accent1"/>
                </a:solidFill>
              </a:rPr>
              <a:t>Lookaside</a:t>
            </a:r>
            <a:r>
              <a:rPr lang="en-US" dirty="0" smtClean="0">
                <a:solidFill>
                  <a:schemeClr val="accent1"/>
                </a:solidFill>
              </a:rPr>
              <a:t> Buffer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TLB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i="1" dirty="0" smtClean="0">
                <a:sym typeface="Wingdings" panose="05000000000000000000" pitchFamily="2" charset="2"/>
              </a:rPr>
              <a:t> </a:t>
            </a:r>
            <a:r>
              <a:rPr lang="en-US" i="1" dirty="0" smtClean="0"/>
              <a:t>address translation cache</a:t>
            </a:r>
          </a:p>
          <a:p>
            <a:r>
              <a:rPr lang="en-US" dirty="0" smtClean="0"/>
              <a:t>TLB stores recently used PTEs</a:t>
            </a:r>
          </a:p>
          <a:p>
            <a:pPr lvl="1"/>
            <a:r>
              <a:rPr lang="en-US" dirty="0" smtClean="0"/>
              <a:t>Subsequent requests for the same virtual page can be filled from the TLB cache</a:t>
            </a:r>
          </a:p>
          <a:p>
            <a:r>
              <a:rPr lang="en-US" dirty="0" smtClean="0"/>
              <a:t>Directly addresses speed issue of page tables</a:t>
            </a:r>
          </a:p>
          <a:p>
            <a:pPr lvl="1"/>
            <a:r>
              <a:rPr lang="en-US" dirty="0" smtClean="0"/>
              <a:t>On-die CPU cache is very, very fast</a:t>
            </a:r>
          </a:p>
          <a:p>
            <a:pPr lvl="1"/>
            <a:r>
              <a:rPr lang="en-US" dirty="0" smtClean="0"/>
              <a:t>Translations that hit the TLB don’t need to be looked up from the page table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Memory has Limited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80681" cy="4525963"/>
          </a:xfrm>
        </p:spPr>
        <p:txBody>
          <a:bodyPr/>
          <a:lstStyle/>
          <a:p>
            <a:r>
              <a:rPr lang="en-US" dirty="0" smtClean="0"/>
              <a:t>RAM is cheap, but not as cheap as solid state or cloud storage</a:t>
            </a:r>
          </a:p>
          <a:p>
            <a:r>
              <a:rPr lang="en-US" dirty="0" smtClean="0"/>
              <a:t>What happens when you run out of 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5199797"/>
            <a:ext cx="178785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3063" y="4350226"/>
            <a:ext cx="1787856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3063" y="3468806"/>
            <a:ext cx="1787856" cy="7711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3063" y="2374709"/>
            <a:ext cx="1787856" cy="88710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56412" y="2818261"/>
            <a:ext cx="1787856" cy="7620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Process 42"/>
          <p:cNvSpPr/>
          <p:nvPr/>
        </p:nvSpPr>
        <p:spPr>
          <a:xfrm>
            <a:off x="232014" y="1869739"/>
            <a:ext cx="559444" cy="402693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8666328" y="1869738"/>
            <a:ext cx="193374" cy="402693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6424361" y="1467046"/>
            <a:ext cx="946055" cy="402693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TLB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2470245"/>
            <a:ext cx="8802806" cy="3869139"/>
          </a:xfrm>
        </p:spPr>
        <p:txBody>
          <a:bodyPr/>
          <a:lstStyle/>
          <a:p>
            <a:r>
              <a:rPr lang="en-US" dirty="0" smtClean="0"/>
              <a:t>VPN &amp; PFN – virtual and physical pages</a:t>
            </a:r>
          </a:p>
          <a:p>
            <a:r>
              <a:rPr lang="en-US" dirty="0" smtClean="0"/>
              <a:t>G – is this page global (i.e. accessible by all processes)?</a:t>
            </a:r>
          </a:p>
          <a:p>
            <a:r>
              <a:rPr lang="en-US" dirty="0" smtClean="0"/>
              <a:t>ASID – address space ID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 – dirty bit – </a:t>
            </a:r>
            <a:r>
              <a:rPr lang="en-US" dirty="0"/>
              <a:t>has this page been written recently</a:t>
            </a:r>
            <a:r>
              <a:rPr lang="en-US" dirty="0" smtClean="0"/>
              <a:t>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 – valid bit – is this entry in the TLB valid?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 – cache coherency bits – for multi-core systems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79041" y="1111366"/>
            <a:ext cx="8740983" cy="369332"/>
            <a:chOff x="150125" y="1766458"/>
            <a:chExt cx="8740983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5012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33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541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8749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4957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116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737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3581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9789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5997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220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841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4621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30829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37037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4324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4945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5661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1869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8077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7428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8049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70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589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6508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5427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4346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3265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2184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1103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0022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89422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9" name="Flowchart: Process 38"/>
          <p:cNvSpPr/>
          <p:nvPr/>
        </p:nvSpPr>
        <p:spPr>
          <a:xfrm>
            <a:off x="7356143" y="1467050"/>
            <a:ext cx="1501253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6059606" y="1467047"/>
            <a:ext cx="364755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232013" y="1467050"/>
            <a:ext cx="5823528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Page Number (VPN)</a:t>
            </a:r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>
            <a:off x="8472954" y="1869737"/>
            <a:ext cx="193374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279580" y="1869743"/>
            <a:ext cx="193374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7724633" y="1869743"/>
            <a:ext cx="554947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791458" y="1869743"/>
            <a:ext cx="6933175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Frame Number (PFN)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6063643" y="3889611"/>
            <a:ext cx="2796059" cy="641446"/>
          </a:xfrm>
          <a:prstGeom prst="wedgeRectCallout">
            <a:avLst>
              <a:gd name="adj1" fmla="val -34039"/>
              <a:gd name="adj2" fmla="val 10198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More on this later…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2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Control Flow </a:t>
            </a:r>
            <a:r>
              <a:rPr lang="en-US" dirty="0" err="1" smtClean="0"/>
              <a:t>Psuedocode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0240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VPN </a:t>
            </a:r>
            <a:r>
              <a:rPr lang="en-US" dirty="0"/>
              <a:t>= (</a:t>
            </a:r>
            <a:r>
              <a:rPr lang="en-US" dirty="0" err="1"/>
              <a:t>VirtualAddress</a:t>
            </a:r>
            <a:r>
              <a:rPr lang="en-US" dirty="0"/>
              <a:t> &amp; VPN_MASK) &gt;&gt; 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(</a:t>
            </a:r>
            <a:r>
              <a:rPr lang="en-US" dirty="0"/>
              <a:t>Success, </a:t>
            </a:r>
            <a:r>
              <a:rPr lang="en-US" dirty="0" err="1"/>
              <a:t>TlbEntry</a:t>
            </a:r>
            <a:r>
              <a:rPr lang="en-US" dirty="0"/>
              <a:t>) = </a:t>
            </a:r>
            <a:r>
              <a:rPr lang="en-US" dirty="0" err="1"/>
              <a:t>TLB_Lookup</a:t>
            </a:r>
            <a:r>
              <a:rPr lang="en-US" dirty="0"/>
              <a:t>(VPN)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(Success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// TLB Hit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TlbEntry.ProtectBits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Offset </a:t>
            </a:r>
            <a:r>
              <a:rPr lang="en-US" dirty="0"/>
              <a:t>= </a:t>
            </a:r>
            <a:r>
              <a:rPr lang="en-US" dirty="0" err="1"/>
              <a:t>VirtualAddress</a:t>
            </a:r>
            <a:r>
              <a:rPr lang="en-US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PhysAddr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TlbEntry.PFN</a:t>
            </a:r>
            <a:r>
              <a:rPr lang="en-US" dirty="0"/>
              <a:t> &lt;&lt; SHIFT) |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AccessMemory</a:t>
            </a:r>
            <a:r>
              <a:rPr lang="en-US" dirty="0" smtClean="0"/>
              <a:t>(</a:t>
            </a:r>
            <a:r>
              <a:rPr lang="en-US" dirty="0" err="1" smtClean="0"/>
              <a:t>PhysAddr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/>
                </a:solidFill>
              </a:rPr>
              <a:t>// 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PTEAddr</a:t>
            </a:r>
            <a:r>
              <a:rPr lang="en-US" dirty="0" smtClean="0"/>
              <a:t> </a:t>
            </a:r>
            <a:r>
              <a:rPr lang="en-US" dirty="0"/>
              <a:t>= PTBR + (VPN * </a:t>
            </a:r>
            <a:r>
              <a:rPr lang="en-US" dirty="0" err="1"/>
              <a:t>sizeof</a:t>
            </a:r>
            <a:r>
              <a:rPr lang="en-US" dirty="0"/>
              <a:t>(PTE))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PTE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PTEAddr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PTE.Valid</a:t>
            </a:r>
            <a:r>
              <a:rPr lang="en-US" dirty="0"/>
              <a:t> ==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RaiseException</a:t>
            </a:r>
            <a:r>
              <a:rPr lang="en-US" dirty="0" smtClean="0"/>
              <a:t>(SEGMENTATION_FAULT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 </a:t>
            </a: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PTE.ProtectBits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TLB_Insert</a:t>
            </a:r>
            <a:r>
              <a:rPr lang="en-US" dirty="0" smtClean="0"/>
              <a:t>(VPN</a:t>
            </a:r>
            <a:r>
              <a:rPr lang="en-US" dirty="0"/>
              <a:t>, PTE.PFN, </a:t>
            </a:r>
            <a:r>
              <a:rPr lang="en-US" dirty="0" err="1"/>
              <a:t>PTE.ProtectBits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RetryInstruction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6290601" y="4285843"/>
            <a:ext cx="376329" cy="234696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6789761" y="4360905"/>
            <a:ext cx="2088107" cy="1951184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Load the page table entry from memory, add it to the TLB, and retry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>
          <a:xfrm rot="10800000">
            <a:off x="6556732" y="1937981"/>
            <a:ext cx="376329" cy="1762835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055894" y="1724616"/>
            <a:ext cx="1740088" cy="1951184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Make sure we have permission, then proceed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56400" y="1187360"/>
            <a:ext cx="15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Fast Path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04004" y="3837685"/>
            <a:ext cx="165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Slow Path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853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(no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194179"/>
            <a:ext cx="9000699" cy="5479576"/>
          </a:xfrm>
        </p:spPr>
        <p:txBody>
          <a:bodyPr/>
          <a:lstStyle/>
          <a:p>
            <a:r>
              <a:rPr lang="en-US" dirty="0" smtClean="0"/>
              <a:t>Assuming no hardware caching</a:t>
            </a:r>
          </a:p>
          <a:p>
            <a:r>
              <a:rPr lang="en-US" dirty="0" smtClean="0"/>
              <a:t>Suppose we have a 10KB array of integers</a:t>
            </a:r>
          </a:p>
          <a:p>
            <a:pPr lvl="1"/>
            <a:r>
              <a:rPr lang="en-US" dirty="0" smtClean="0"/>
              <a:t>Assume 4KB pages</a:t>
            </a:r>
          </a:p>
          <a:p>
            <a:r>
              <a:rPr lang="en-US" dirty="0" smtClean="0"/>
              <a:t>With no TLB, how many memory accesses are required to read the whole array?</a:t>
            </a:r>
          </a:p>
          <a:p>
            <a:pPr lvl="1"/>
            <a:r>
              <a:rPr lang="en-US" dirty="0" smtClean="0"/>
              <a:t>10KB / 4 = 2560 integers in the array</a:t>
            </a:r>
          </a:p>
          <a:p>
            <a:pPr lvl="1"/>
            <a:r>
              <a:rPr lang="en-US" dirty="0" smtClean="0"/>
              <a:t>Each requires one page table lookup, one memory read</a:t>
            </a:r>
          </a:p>
          <a:p>
            <a:pPr lvl="1"/>
            <a:r>
              <a:rPr lang="en-US" dirty="0" smtClean="0"/>
              <a:t>5120 reads, plus more for the instructions themselves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(with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415" y="1194179"/>
            <a:ext cx="5691115" cy="54386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example, now with TLB</a:t>
            </a:r>
          </a:p>
          <a:p>
            <a:pPr lvl="1"/>
            <a:r>
              <a:rPr lang="en-US" dirty="0" smtClean="0"/>
              <a:t>10KB integer array</a:t>
            </a:r>
          </a:p>
          <a:p>
            <a:pPr lvl="1"/>
            <a:r>
              <a:rPr lang="en-US" dirty="0" smtClean="0"/>
              <a:t>4KB pages</a:t>
            </a:r>
          </a:p>
          <a:p>
            <a:pPr lvl="1"/>
            <a:r>
              <a:rPr lang="en-US" dirty="0" smtClean="0"/>
              <a:t>Assume the TLB starts off cold (i.e. empty)</a:t>
            </a:r>
          </a:p>
          <a:p>
            <a:r>
              <a:rPr lang="en-US" dirty="0" smtClean="0"/>
              <a:t>How many memory accesses to read the array?</a:t>
            </a:r>
          </a:p>
          <a:p>
            <a:pPr lvl="1"/>
            <a:r>
              <a:rPr lang="en-US" dirty="0" smtClean="0"/>
              <a:t>2560 to read the integers</a:t>
            </a:r>
          </a:p>
          <a:p>
            <a:pPr lvl="1"/>
            <a:r>
              <a:rPr lang="en-US" dirty="0" smtClean="0"/>
              <a:t>3 page table lookups</a:t>
            </a:r>
          </a:p>
          <a:p>
            <a:pPr lvl="1"/>
            <a:r>
              <a:rPr lang="en-US" dirty="0" smtClean="0"/>
              <a:t>2563 total reads</a:t>
            </a:r>
          </a:p>
          <a:p>
            <a:pPr lvl="1"/>
            <a:r>
              <a:rPr lang="en-US" dirty="0" smtClean="0"/>
              <a:t>TLB hit rate: 99.88%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6161" y="1948459"/>
            <a:ext cx="1394344" cy="1608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3320" y="1126422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846161" y="2346526"/>
            <a:ext cx="139434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6161" y="2947025"/>
            <a:ext cx="139434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6161" y="2646774"/>
            <a:ext cx="139434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40505" y="2912484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40505" y="2592607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40505" y="2277445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+ 2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7146" y="2877483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01702"/>
              </p:ext>
            </p:extLst>
          </p:nvPr>
        </p:nvGraphicFramePr>
        <p:xfrm>
          <a:off x="846161" y="4221404"/>
          <a:ext cx="12563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12088" y="3816625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TLB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863170" y="4694148"/>
            <a:ext cx="232012" cy="218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44654" y="4694148"/>
            <a:ext cx="232012" cy="218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307" y="5064912"/>
            <a:ext cx="429669" cy="21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93792" y="5064912"/>
            <a:ext cx="232012" cy="21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12306" y="5426577"/>
            <a:ext cx="429669" cy="218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93791" y="5426577"/>
            <a:ext cx="232012" cy="218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185 L 4.72222E-6 -0.046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463 L 4.72222E-6 -0.0967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TLB, like any cache, is effective because of </a:t>
            </a:r>
            <a:r>
              <a:rPr lang="en-US" dirty="0" smtClean="0">
                <a:solidFill>
                  <a:schemeClr val="accent1"/>
                </a:solidFill>
              </a:rPr>
              <a:t>locality</a:t>
            </a:r>
          </a:p>
          <a:p>
            <a:pPr lvl="1"/>
            <a:r>
              <a:rPr lang="en-US" b="1" dirty="0" smtClean="0"/>
              <a:t>Spatial locality</a:t>
            </a:r>
            <a:r>
              <a:rPr lang="en-US" dirty="0" smtClean="0"/>
              <a:t>: if you access memory address </a:t>
            </a:r>
            <a:r>
              <a:rPr lang="en-US" i="1" dirty="0" smtClean="0"/>
              <a:t>x</a:t>
            </a:r>
            <a:r>
              <a:rPr lang="en-US" dirty="0" smtClean="0"/>
              <a:t>, it is likely you will access </a:t>
            </a:r>
            <a:r>
              <a:rPr lang="en-US" i="1" dirty="0" smtClean="0"/>
              <a:t>x + 1</a:t>
            </a:r>
            <a:r>
              <a:rPr lang="en-US" dirty="0" smtClean="0"/>
              <a:t> soon</a:t>
            </a:r>
          </a:p>
          <a:p>
            <a:pPr lvl="2"/>
            <a:r>
              <a:rPr lang="en-US" dirty="0" smtClean="0"/>
              <a:t>Most of the time,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x + 1</a:t>
            </a:r>
            <a:r>
              <a:rPr lang="en-US" dirty="0" smtClean="0"/>
              <a:t> are in the same page</a:t>
            </a:r>
          </a:p>
          <a:p>
            <a:pPr lvl="1"/>
            <a:r>
              <a:rPr lang="en-US" b="1" dirty="0" smtClean="0"/>
              <a:t>Temporal locality</a:t>
            </a:r>
            <a:r>
              <a:rPr lang="en-US" dirty="0" smtClean="0"/>
              <a:t>: if you access memory address </a:t>
            </a:r>
            <a:r>
              <a:rPr lang="en-US" i="1" dirty="0" smtClean="0"/>
              <a:t>x</a:t>
            </a:r>
            <a:r>
              <a:rPr lang="en-US" dirty="0" smtClean="0"/>
              <a:t>, it is likely you will access </a:t>
            </a:r>
            <a:r>
              <a:rPr lang="en-US" i="1" dirty="0" smtClean="0"/>
              <a:t>x</a:t>
            </a:r>
            <a:r>
              <a:rPr lang="en-US" dirty="0" smtClean="0"/>
              <a:t> again soon</a:t>
            </a:r>
          </a:p>
          <a:p>
            <a:pPr lvl="2"/>
            <a:r>
              <a:rPr lang="en-US" dirty="0" smtClean="0"/>
              <a:t>The page containing </a:t>
            </a:r>
            <a:r>
              <a:rPr lang="en-US" i="1" dirty="0" smtClean="0"/>
              <a:t>x</a:t>
            </a:r>
            <a:r>
              <a:rPr lang="en-US" dirty="0" smtClean="0"/>
              <a:t> will still be in the TLB, hopefully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With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1671851"/>
          </a:xfrm>
        </p:spPr>
        <p:txBody>
          <a:bodyPr/>
          <a:lstStyle/>
          <a:p>
            <a:r>
              <a:rPr lang="en-US" dirty="0" smtClean="0"/>
              <a:t>Recall: TLB entries have an ASID (address space ID) field. What is this for?</a:t>
            </a:r>
          </a:p>
          <a:p>
            <a:pPr lvl="1"/>
            <a:r>
              <a:rPr lang="en-US" dirty="0" smtClean="0"/>
              <a:t>Here’s a hint: think about context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65729"/>
              </p:ext>
            </p:extLst>
          </p:nvPr>
        </p:nvGraphicFramePr>
        <p:xfrm>
          <a:off x="885900" y="3303761"/>
          <a:ext cx="1755399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2661" y="2891596"/>
            <a:ext cx="251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1’s Page Table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83402"/>
              </p:ext>
            </p:extLst>
          </p:nvPr>
        </p:nvGraphicFramePr>
        <p:xfrm>
          <a:off x="6467834" y="3333923"/>
          <a:ext cx="17553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0329" y="2916169"/>
            <a:ext cx="2363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2 Page Table</a:t>
            </a:r>
            <a:endParaRPr lang="en-US" sz="20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23304"/>
              </p:ext>
            </p:extLst>
          </p:nvPr>
        </p:nvGraphicFramePr>
        <p:xfrm>
          <a:off x="3855497" y="3291706"/>
          <a:ext cx="12563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21424" y="2886927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TLB</a:t>
            </a:r>
            <a:endParaRPr lang="en-US" sz="2000" b="1" dirty="0"/>
          </a:p>
        </p:txBody>
      </p:sp>
      <p:sp>
        <p:nvSpPr>
          <p:cNvPr id="24" name="Right Arrow 23"/>
          <p:cNvSpPr/>
          <p:nvPr/>
        </p:nvSpPr>
        <p:spPr>
          <a:xfrm rot="13651254">
            <a:off x="4743479" y="4332062"/>
            <a:ext cx="825982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ular Callout 25"/>
          <p:cNvSpPr/>
          <p:nvPr/>
        </p:nvSpPr>
        <p:spPr>
          <a:xfrm>
            <a:off x="6037018" y="5108462"/>
            <a:ext cx="2749898" cy="1318162"/>
          </a:xfrm>
          <a:prstGeom prst="wedgeRectCallout">
            <a:avLst>
              <a:gd name="adj1" fmla="val 16862"/>
              <a:gd name="adj2" fmla="val -103240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VPNs are the same, but PFN mappings have changed!</a:t>
            </a:r>
            <a:endParaRPr lang="en-US" sz="24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43301" y="5108462"/>
            <a:ext cx="5616054" cy="149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Problem: TLB entries may not be valid after a context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 animBg="1"/>
      <p:bldP spid="26" grpId="0" animBg="1"/>
      <p:bldP spid="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098643"/>
            <a:ext cx="8802806" cy="561605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the TLB (mark all entries as invalid) after each context switch</a:t>
            </a:r>
          </a:p>
          <a:p>
            <a:pPr marL="914400" lvl="1" indent="-514350"/>
            <a:r>
              <a:rPr lang="en-US" dirty="0" smtClean="0"/>
              <a:t>Works, but forces each process to start with a cold cache</a:t>
            </a:r>
          </a:p>
          <a:p>
            <a:pPr marL="914400" lvl="1" indent="-514350"/>
            <a:r>
              <a:rPr lang="en-US" dirty="0" smtClean="0"/>
              <a:t>Only solution on x86 (until ~2008)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 an ASID (address space ID) with each process</a:t>
            </a:r>
          </a:p>
          <a:p>
            <a:pPr marL="914400" lvl="1" indent="-514350"/>
            <a:r>
              <a:rPr lang="en-US" dirty="0" smtClean="0"/>
              <a:t>ASID is just like a process ID in the kernel</a:t>
            </a:r>
          </a:p>
          <a:p>
            <a:pPr marL="914400" lvl="1" indent="-514350"/>
            <a:r>
              <a:rPr lang="en-US" dirty="0" smtClean="0"/>
              <a:t>CPU can compare the ASID of the active process to the ASID stored in each TLB entry</a:t>
            </a:r>
          </a:p>
          <a:p>
            <a:pPr marL="914400" lvl="1" indent="-514350"/>
            <a:r>
              <a:rPr lang="en-US" dirty="0" smtClean="0"/>
              <a:t>If they don’t match, the TLB entry is invalid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160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many CPUs (like x86), the TLB is managed by the hardware</a:t>
            </a:r>
          </a:p>
          <a:p>
            <a:r>
              <a:rPr lang="en-US" dirty="0" smtClean="0"/>
              <a:t>Problem: space in the TLB is limited (usually KB)</a:t>
            </a:r>
          </a:p>
          <a:p>
            <a:pPr lvl="1"/>
            <a:r>
              <a:rPr lang="en-US" dirty="0" smtClean="0"/>
              <a:t>Once the TLB fills up, how does the CPU decide what entries to replace (evict)?</a:t>
            </a:r>
          </a:p>
          <a:p>
            <a:r>
              <a:rPr lang="en-US" dirty="0" smtClean="0"/>
              <a:t>Typical replacement policies:</a:t>
            </a:r>
          </a:p>
          <a:p>
            <a:pPr lvl="1"/>
            <a:r>
              <a:rPr lang="en-US" dirty="0" smtClean="0"/>
              <a:t>FIFO: easy to implement, but certain access patterns result in worst-case TLB hit rates</a:t>
            </a:r>
          </a:p>
          <a:p>
            <a:pPr lvl="1"/>
            <a:r>
              <a:rPr lang="en-US" dirty="0" smtClean="0"/>
              <a:t>Random: easy to implement, fair, but suboptimal hit rates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LRU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/>
                </a:solidFill>
              </a:rPr>
              <a:t>Least Recently Used</a:t>
            </a:r>
            <a:r>
              <a:rPr lang="en-US" dirty="0" smtClean="0"/>
              <a:t>): algorithm typically used in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vs. Software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far, discussion has focused on hardware managed TLBs (e.g. x86) </a:t>
            </a:r>
          </a:p>
          <a:p>
            <a:pPr marL="457200" lvl="1" indent="0">
              <a:buNone/>
            </a:pPr>
            <a:r>
              <a:rPr lang="en-US" dirty="0" smtClean="0"/>
              <a:t>	PTE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PTEAddr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TLB_Insert</a:t>
            </a:r>
            <a:r>
              <a:rPr lang="en-US" dirty="0" smtClean="0"/>
              <a:t>(VPN</a:t>
            </a:r>
            <a:r>
              <a:rPr lang="en-US" dirty="0"/>
              <a:t>, PTE.PFN, </a:t>
            </a:r>
            <a:r>
              <a:rPr lang="en-US" dirty="0" err="1"/>
              <a:t>PTE.ProtectBits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CPU dictates the page table format, reads page table entries from memory</a:t>
            </a:r>
          </a:p>
          <a:p>
            <a:pPr lvl="1"/>
            <a:r>
              <a:rPr lang="en-US" dirty="0" smtClean="0"/>
              <a:t>CPU manages all TLB entries</a:t>
            </a:r>
          </a:p>
          <a:p>
            <a:r>
              <a:rPr lang="en-US" dirty="0" smtClean="0"/>
              <a:t>However, software managed TLBs are also possible (e.g. MIPS and SPARC)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Managed TLB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VPN </a:t>
            </a:r>
            <a:r>
              <a:rPr lang="en-US" dirty="0"/>
              <a:t>= (</a:t>
            </a:r>
            <a:r>
              <a:rPr lang="en-US" dirty="0" err="1"/>
              <a:t>VirtualAddress</a:t>
            </a:r>
            <a:r>
              <a:rPr lang="en-US" dirty="0"/>
              <a:t> &amp; VPN_MASK) &gt;&gt; 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(Success</a:t>
            </a:r>
            <a:r>
              <a:rPr lang="en-US" dirty="0"/>
              <a:t>, </a:t>
            </a:r>
            <a:r>
              <a:rPr lang="en-US" dirty="0" err="1"/>
              <a:t>TlbEntry</a:t>
            </a:r>
            <a:r>
              <a:rPr lang="en-US" dirty="0"/>
              <a:t>) = </a:t>
            </a:r>
            <a:r>
              <a:rPr lang="en-US" dirty="0" err="1"/>
              <a:t>TLB_Lookup</a:t>
            </a:r>
            <a:r>
              <a:rPr lang="en-US" dirty="0"/>
              <a:t>(VPN)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(Success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// TLB Hit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TlbEntry.ProtectBits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Offset </a:t>
            </a:r>
            <a:r>
              <a:rPr lang="en-US" dirty="0"/>
              <a:t>= </a:t>
            </a:r>
            <a:r>
              <a:rPr lang="en-US" dirty="0" err="1"/>
              <a:t>VirtualAddress</a:t>
            </a:r>
            <a:r>
              <a:rPr lang="en-US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PhysAddr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TlbEntry.PFN</a:t>
            </a:r>
            <a:r>
              <a:rPr lang="en-US" dirty="0"/>
              <a:t> &lt;&lt; SHIFT) |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Register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PhysAddr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/>
                </a:solidFill>
              </a:rPr>
              <a:t>// 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RaiseException</a:t>
            </a:r>
            <a:r>
              <a:rPr lang="en-US" dirty="0" smtClean="0"/>
              <a:t>(TLB_MISS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053989" y="2770496"/>
            <a:ext cx="4810835" cy="1883391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 hardware does not: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Try to read the page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Add/remove entries from the TLB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6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379521" y="1413241"/>
            <a:ext cx="1198696" cy="5093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7" y="32196"/>
            <a:ext cx="8229600" cy="1143000"/>
          </a:xfrm>
        </p:spPr>
        <p:txBody>
          <a:bodyPr/>
          <a:lstStyle/>
          <a:p>
            <a:r>
              <a:rPr lang="en-US" dirty="0" smtClean="0"/>
              <a:t>Program Load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72261"/>
            <a:ext cx="5452282" cy="3753901"/>
          </a:xfrm>
        </p:spPr>
        <p:txBody>
          <a:bodyPr/>
          <a:lstStyle/>
          <a:p>
            <a:r>
              <a:rPr lang="en-US" dirty="0" smtClean="0"/>
              <a:t>Loader must place each process in memory</a:t>
            </a:r>
          </a:p>
          <a:p>
            <a:r>
              <a:rPr lang="en-US" dirty="0" smtClean="0"/>
              <a:t>Program may not be placed at the correct location!</a:t>
            </a:r>
          </a:p>
          <a:p>
            <a:pPr lvl="1"/>
            <a:r>
              <a:rPr lang="en-US" dirty="0" smtClean="0"/>
              <a:t>Example: two copies of the same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5140" y="104516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30760" y="651945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79521" y="3796314"/>
            <a:ext cx="2680791" cy="2153917"/>
            <a:chOff x="6379521" y="3796314"/>
            <a:chExt cx="2680791" cy="2153917"/>
          </a:xfrm>
        </p:grpSpPr>
        <p:sp>
          <p:nvSpPr>
            <p:cNvPr id="43" name="Rectangle 42"/>
            <p:cNvSpPr/>
            <p:nvPr/>
          </p:nvSpPr>
          <p:spPr>
            <a:xfrm>
              <a:off x="6379521" y="5352537"/>
              <a:ext cx="1198696" cy="597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50" name="Up Arrow Callout 49"/>
            <p:cNvSpPr/>
            <p:nvPr/>
          </p:nvSpPr>
          <p:spPr>
            <a:xfrm>
              <a:off x="6488704" y="4551754"/>
              <a:ext cx="988925" cy="700397"/>
            </a:xfrm>
            <a:prstGeom prst="upArrowCallout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51" name="Down Arrow Callout 50"/>
            <p:cNvSpPr/>
            <p:nvPr/>
          </p:nvSpPr>
          <p:spPr>
            <a:xfrm>
              <a:off x="6484406" y="3796315"/>
              <a:ext cx="988926" cy="711850"/>
            </a:xfrm>
            <a:prstGeom prst="downArrowCallout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52" name="Left Brace 51"/>
            <p:cNvSpPr/>
            <p:nvPr/>
          </p:nvSpPr>
          <p:spPr>
            <a:xfrm rot="10800000">
              <a:off x="7683101" y="3796314"/>
              <a:ext cx="313009" cy="2097119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96110" y="4660208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9521" y="1508411"/>
            <a:ext cx="2680791" cy="2148238"/>
            <a:chOff x="6379521" y="1508411"/>
            <a:chExt cx="2680791" cy="2148238"/>
          </a:xfrm>
        </p:grpSpPr>
        <p:sp>
          <p:nvSpPr>
            <p:cNvPr id="57" name="Rectangle 56"/>
            <p:cNvSpPr/>
            <p:nvPr/>
          </p:nvSpPr>
          <p:spPr>
            <a:xfrm>
              <a:off x="6379521" y="3058955"/>
              <a:ext cx="1198696" cy="59769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58" name="Up Arrow Callout 57"/>
            <p:cNvSpPr/>
            <p:nvPr/>
          </p:nvSpPr>
          <p:spPr>
            <a:xfrm>
              <a:off x="6488704" y="2263851"/>
              <a:ext cx="988925" cy="700397"/>
            </a:xfrm>
            <a:prstGeom prst="upArrowCallou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72" name="Down Arrow Callout 71"/>
            <p:cNvSpPr/>
            <p:nvPr/>
          </p:nvSpPr>
          <p:spPr>
            <a:xfrm>
              <a:off x="6484406" y="1508412"/>
              <a:ext cx="988926" cy="711850"/>
            </a:xfrm>
            <a:prstGeom prst="downArrowCallou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74" name="Left Brace 73"/>
            <p:cNvSpPr/>
            <p:nvPr/>
          </p:nvSpPr>
          <p:spPr>
            <a:xfrm rot="10800000">
              <a:off x="7683101" y="1508411"/>
              <a:ext cx="313009" cy="2097119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96110" y="2372305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</a:t>
              </a:r>
              <a:endParaRPr lang="en-US" dirty="0"/>
            </a:p>
          </p:txBody>
        </p:sp>
      </p:grpSp>
      <p:sp>
        <p:nvSpPr>
          <p:cNvPr id="71" name="Rectangular Callout 70"/>
          <p:cNvSpPr/>
          <p:nvPr/>
        </p:nvSpPr>
        <p:spPr>
          <a:xfrm>
            <a:off x="3753134" y="5552748"/>
            <a:ext cx="2047164" cy="1126789"/>
          </a:xfrm>
          <a:prstGeom prst="wedgeRectCallout">
            <a:avLst>
              <a:gd name="adj1" fmla="val 85524"/>
              <a:gd name="adj2" fmla="val -5513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0x000FE4D8</a:t>
            </a:r>
            <a:endParaRPr lang="en-US" sz="2400" dirty="0"/>
          </a:p>
        </p:txBody>
      </p:sp>
      <p:sp>
        <p:nvSpPr>
          <p:cNvPr id="73" name="Rectangular Callout 72"/>
          <p:cNvSpPr/>
          <p:nvPr/>
        </p:nvSpPr>
        <p:spPr>
          <a:xfrm>
            <a:off x="3753134" y="1029512"/>
            <a:ext cx="2047164" cy="1126789"/>
          </a:xfrm>
          <a:prstGeom prst="wedgeRectCallout">
            <a:avLst>
              <a:gd name="adj1" fmla="val 83027"/>
              <a:gd name="adj2" fmla="val 14671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0x0DEB49A3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7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Software TLBs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differences vs. hardware managed TLBs</a:t>
            </a:r>
          </a:p>
          <a:p>
            <a:pPr lvl="1"/>
            <a:r>
              <a:rPr lang="en-US" dirty="0" smtClean="0"/>
              <a:t>CPU doesn’t insert entries into the TLB</a:t>
            </a:r>
          </a:p>
          <a:p>
            <a:pPr lvl="1"/>
            <a:r>
              <a:rPr lang="en-US" dirty="0" smtClean="0"/>
              <a:t>CPU has no ability to read page tables from memory</a:t>
            </a:r>
          </a:p>
          <a:p>
            <a:r>
              <a:rPr lang="en-US" dirty="0" smtClean="0"/>
              <a:t>On TLB miss, the OS must handle the exception</a:t>
            </a:r>
          </a:p>
          <a:p>
            <a:pPr lvl="1"/>
            <a:r>
              <a:rPr lang="en-US" dirty="0" smtClean="0"/>
              <a:t>Locate the correct page table entry in memory</a:t>
            </a:r>
          </a:p>
          <a:p>
            <a:pPr lvl="1"/>
            <a:r>
              <a:rPr lang="en-US" dirty="0" smtClean="0"/>
              <a:t>Insert the PTE into the TLB (evict if necessary)</a:t>
            </a:r>
          </a:p>
          <a:p>
            <a:pPr lvl="1"/>
            <a:r>
              <a:rPr lang="en-US" dirty="0" smtClean="0"/>
              <a:t>Tell the CPU to retry the previous instruction</a:t>
            </a:r>
          </a:p>
          <a:p>
            <a:r>
              <a:rPr lang="en-US" dirty="0" smtClean="0"/>
              <a:t>Note: TLB management instructions are privileged</a:t>
            </a:r>
          </a:p>
          <a:p>
            <a:pPr lvl="1"/>
            <a:r>
              <a:rPr lang="en-US" dirty="0" smtClean="0"/>
              <a:t>Only the kernel can modify the TLB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0"/>
            <a:ext cx="883010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Hardware and Software TLBs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39577"/>
            <a:ext cx="4040188" cy="44160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Hardware TLB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0125" y="1581187"/>
            <a:ext cx="4347263" cy="4751374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Less work for kernel developers, CPU does a lot of work for you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Page table data structure format must conform to hardware specification</a:t>
            </a:r>
          </a:p>
          <a:p>
            <a:pPr lvl="1"/>
            <a:r>
              <a:rPr lang="en-US" dirty="0" smtClean="0"/>
              <a:t>Limited ability to modify the CPUs TLB replacement policies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139577"/>
            <a:ext cx="4041775" cy="44160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Software TLB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81187"/>
            <a:ext cx="4348850" cy="4751374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 predefined data structure for the page table</a:t>
            </a:r>
          </a:p>
          <a:p>
            <a:pPr lvl="1"/>
            <a:r>
              <a:rPr lang="en-US" dirty="0" smtClean="0"/>
              <a:t>OS is free to implement novel TLB replacement policies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work for kernel developers</a:t>
            </a:r>
          </a:p>
          <a:p>
            <a:pPr lvl="1"/>
            <a:r>
              <a:rPr lang="en-US" dirty="0" smtClean="0"/>
              <a:t>Beware infinite TLB misses!</a:t>
            </a:r>
          </a:p>
          <a:p>
            <a:pPr lvl="2"/>
            <a:r>
              <a:rPr lang="en-US" dirty="0" err="1" smtClean="0"/>
              <a:t>OSes</a:t>
            </a:r>
            <a:r>
              <a:rPr lang="en-US" dirty="0" smtClean="0"/>
              <a:t> page fault handler must always be present in the TLB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534167" y="5322626"/>
            <a:ext cx="2599899" cy="55273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Greater flexibility</a:t>
            </a:r>
            <a:endParaRPr lang="en-US" sz="2400" dirty="0"/>
          </a:p>
        </p:txBody>
      </p:sp>
      <p:sp>
        <p:nvSpPr>
          <p:cNvPr id="10" name="Flowchart: Process 9"/>
          <p:cNvSpPr/>
          <p:nvPr/>
        </p:nvSpPr>
        <p:spPr>
          <a:xfrm>
            <a:off x="1005385" y="5322625"/>
            <a:ext cx="2599899" cy="55273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Easier to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2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page tables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Page Table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we have solved the TLB speed issue</a:t>
            </a:r>
          </a:p>
          <a:p>
            <a:r>
              <a:rPr lang="en-US" dirty="0" smtClean="0"/>
              <a:t>However, recall that pages tables are large and sparse</a:t>
            </a:r>
          </a:p>
          <a:p>
            <a:pPr lvl="1"/>
            <a:r>
              <a:rPr lang="en-US" dirty="0" smtClean="0"/>
              <a:t>Example: 32-bit system with 4KB pages</a:t>
            </a:r>
          </a:p>
          <a:p>
            <a:pPr lvl="1"/>
            <a:r>
              <a:rPr lang="en-US" dirty="0" smtClean="0"/>
              <a:t>Each page table is 4MB</a:t>
            </a:r>
          </a:p>
          <a:p>
            <a:pPr lvl="1"/>
            <a:r>
              <a:rPr lang="en-US" dirty="0" smtClean="0"/>
              <a:t>Most entries are invalid, i.e. the space is wasted</a:t>
            </a:r>
          </a:p>
          <a:p>
            <a:r>
              <a:rPr lang="en-US" dirty="0" smtClean="0"/>
              <a:t>How can we reduce the size of the page tables?</a:t>
            </a:r>
          </a:p>
          <a:p>
            <a:pPr lvl="1"/>
            <a:r>
              <a:rPr lang="en-US" dirty="0" smtClean="0"/>
              <a:t>Many possible solutions</a:t>
            </a:r>
          </a:p>
          <a:p>
            <a:pPr lvl="1"/>
            <a:r>
              <a:rPr lang="en-US" dirty="0" smtClean="0"/>
              <a:t>Multi-layer page tables are most common (x86)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Solution: Bigger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increase the size of pages</a:t>
            </a:r>
          </a:p>
          <a:p>
            <a:pPr lvl="1"/>
            <a:r>
              <a:rPr lang="en-US" dirty="0" smtClean="0"/>
              <a:t>Example: 32-bit system, 4MB pages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/ 2</a:t>
            </a:r>
            <a:r>
              <a:rPr lang="en-US" baseline="30000" dirty="0" smtClean="0"/>
              <a:t>22</a:t>
            </a:r>
            <a:r>
              <a:rPr lang="en-US" dirty="0" smtClean="0"/>
              <a:t> = 1024 pages per process</a:t>
            </a:r>
          </a:p>
          <a:p>
            <a:pPr lvl="1"/>
            <a:r>
              <a:rPr lang="en-US" dirty="0" smtClean="0"/>
              <a:t>1024 * 4 bytes per page = 4KB page tables</a:t>
            </a:r>
          </a:p>
          <a:p>
            <a:r>
              <a:rPr lang="en-US" dirty="0" smtClean="0"/>
              <a:t>What is the drawback?</a:t>
            </a:r>
          </a:p>
          <a:p>
            <a:pPr lvl="1"/>
            <a:r>
              <a:rPr lang="en-US" dirty="0" smtClean="0"/>
              <a:t>Increased internal fragmentation</a:t>
            </a:r>
          </a:p>
          <a:p>
            <a:pPr lvl="1"/>
            <a:r>
              <a:rPr lang="en-US" dirty="0" smtClean="0"/>
              <a:t>How many programs actually have 4MB of code, 4MB of stack, and 4MB of heap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34167"/>
          </a:xfrm>
        </p:spPr>
        <p:txBody>
          <a:bodyPr>
            <a:normAutofit/>
          </a:bodyPr>
          <a:lstStyle/>
          <a:p>
            <a:r>
              <a:rPr lang="en-US" dirty="0" smtClean="0"/>
              <a:t>Thus far, we’ve assumed linear page tables</a:t>
            </a:r>
          </a:p>
          <a:p>
            <a:pPr lvl="1"/>
            <a:r>
              <a:rPr lang="en-US" dirty="0" smtClean="0"/>
              <a:t>i.e. an array of page table entries</a:t>
            </a:r>
          </a:p>
          <a:p>
            <a:r>
              <a:rPr lang="en-US" dirty="0" smtClean="0"/>
              <a:t>What if we switch to an alternate data structure?</a:t>
            </a:r>
          </a:p>
          <a:p>
            <a:pPr lvl="1"/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Red-black tree</a:t>
            </a:r>
          </a:p>
          <a:p>
            <a:r>
              <a:rPr lang="en-US" dirty="0" smtClean="0"/>
              <a:t>Why is switching data structures not always feasible?</a:t>
            </a:r>
          </a:p>
          <a:p>
            <a:pPr lvl="1"/>
            <a:r>
              <a:rPr lang="en-US" dirty="0" smtClean="0"/>
              <a:t>Can be done of the TLB is software managed</a:t>
            </a:r>
          </a:p>
          <a:p>
            <a:pPr lvl="1"/>
            <a:r>
              <a:rPr lang="en-US" dirty="0" smtClean="0"/>
              <a:t>If the TLB is hardware managed, then the OS must use the page table format specified by the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968991"/>
          </a:xfrm>
        </p:spPr>
        <p:txBody>
          <a:bodyPr/>
          <a:lstStyle/>
          <a:p>
            <a:r>
              <a:rPr lang="en-US" dirty="0" smtClean="0"/>
              <a:t>Inverted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955344"/>
            <a:ext cx="8802806" cy="3118514"/>
          </a:xfrm>
        </p:spPr>
        <p:txBody>
          <a:bodyPr/>
          <a:lstStyle/>
          <a:p>
            <a:r>
              <a:rPr lang="en-US" dirty="0" smtClean="0"/>
              <a:t>Our current discussion focuses on tables that map virtual pages to physical pages</a:t>
            </a:r>
          </a:p>
          <a:p>
            <a:r>
              <a:rPr lang="en-US" dirty="0" smtClean="0"/>
              <a:t>What if we flip the table: map physical pages to virtual pages?</a:t>
            </a:r>
          </a:p>
          <a:p>
            <a:pPr lvl="1"/>
            <a:r>
              <a:rPr lang="en-US" dirty="0" smtClean="0"/>
              <a:t>Since there is only one physical memory, we only need one inverted page table!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83444"/>
              </p:ext>
            </p:extLst>
          </p:nvPr>
        </p:nvGraphicFramePr>
        <p:xfrm>
          <a:off x="490115" y="4566182"/>
          <a:ext cx="1755399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36800"/>
              </p:ext>
            </p:extLst>
          </p:nvPr>
        </p:nvGraphicFramePr>
        <p:xfrm>
          <a:off x="1008730" y="4910242"/>
          <a:ext cx="17553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78882"/>
              </p:ext>
            </p:extLst>
          </p:nvPr>
        </p:nvGraphicFramePr>
        <p:xfrm>
          <a:off x="1502324" y="5281006"/>
          <a:ext cx="17553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2170"/>
              </p:ext>
            </p:extLst>
          </p:nvPr>
        </p:nvGraphicFramePr>
        <p:xfrm>
          <a:off x="6934134" y="4691286"/>
          <a:ext cx="1755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3730544" y="4371484"/>
            <a:ext cx="2874971" cy="964792"/>
          </a:xfrm>
          <a:prstGeom prst="wedgeRectCallout">
            <a:avLst>
              <a:gd name="adj1" fmla="val -79412"/>
              <a:gd name="adj2" fmla="val 893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Standard page tables: one per process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3730545" y="5636526"/>
            <a:ext cx="2813714" cy="896554"/>
          </a:xfrm>
          <a:prstGeom prst="wedgeRectCallout">
            <a:avLst>
              <a:gd name="adj1" fmla="val 65689"/>
              <a:gd name="adj2" fmla="val -9336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Inverted page tables: one per system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0384" y="4171429"/>
            <a:ext cx="205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Traditional Tables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58146" y="4289588"/>
            <a:ext cx="1702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Inverted 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04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vs. Inverted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 of inverted page table</a:t>
            </a:r>
          </a:p>
          <a:p>
            <a:pPr lvl="1"/>
            <a:r>
              <a:rPr lang="en-US" dirty="0" smtClean="0"/>
              <a:t>Only one table for the whole system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Lookups are more computationally expensive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implement shared memory?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65249"/>
              </p:ext>
            </p:extLst>
          </p:nvPr>
        </p:nvGraphicFramePr>
        <p:xfrm>
          <a:off x="2974625" y="3702786"/>
          <a:ext cx="1755399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40824"/>
              </p:ext>
            </p:extLst>
          </p:nvPr>
        </p:nvGraphicFramePr>
        <p:xfrm>
          <a:off x="6118902" y="3789375"/>
          <a:ext cx="1755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204716" y="3684895"/>
            <a:ext cx="2415654" cy="1637731"/>
          </a:xfrm>
          <a:prstGeom prst="wedgeRectCallout">
            <a:avLst>
              <a:gd name="adj1" fmla="val 65689"/>
              <a:gd name="adj2" fmla="val -9336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VPN serves as an index into the array, thus O(1) lookup time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7779223" y="4072754"/>
            <a:ext cx="723332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78610" y="3323109"/>
            <a:ext cx="1948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Traditional Table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46333" y="3373029"/>
            <a:ext cx="1702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Inverted Table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118902" y="1201003"/>
            <a:ext cx="2656607" cy="1651379"/>
          </a:xfrm>
          <a:prstGeom prst="wedgeRectCallout">
            <a:avLst>
              <a:gd name="adj1" fmla="val 2545"/>
              <a:gd name="adj2" fmla="val 1038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Table must be scanned to locate a given VPN, thus O(n) lookup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93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2.22222E-6 0.16852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/>
      <p:bldP spid="11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-20472"/>
            <a:ext cx="9021170" cy="1143000"/>
          </a:xfrm>
        </p:spPr>
        <p:txBody>
          <a:bodyPr/>
          <a:lstStyle/>
          <a:p>
            <a:r>
              <a:rPr lang="en-US" dirty="0" smtClean="0"/>
              <a:t>Multi-Level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12291"/>
            <a:ext cx="8802806" cy="5663821"/>
          </a:xfrm>
        </p:spPr>
        <p:txBody>
          <a:bodyPr>
            <a:normAutofit/>
          </a:bodyPr>
          <a:lstStyle/>
          <a:p>
            <a:r>
              <a:rPr lang="en-US" dirty="0" smtClean="0"/>
              <a:t>Key idea: split the linear page table into a tree of sub-tables</a:t>
            </a:r>
          </a:p>
          <a:p>
            <a:pPr lvl="1"/>
            <a:r>
              <a:rPr lang="en-US" dirty="0" smtClean="0"/>
              <a:t>Benefit: branches of the tree that are empty (i.e. do not contain valid pages) can be pruned</a:t>
            </a:r>
          </a:p>
          <a:p>
            <a:r>
              <a:rPr lang="en-US" dirty="0" smtClean="0"/>
              <a:t>Multi-level page tables are a space/time tradeoff</a:t>
            </a:r>
          </a:p>
          <a:p>
            <a:pPr lvl="1"/>
            <a:r>
              <a:rPr lang="en-US" dirty="0" smtClean="0"/>
              <a:t>Pruning reduces the size of the table (saves space)</a:t>
            </a:r>
          </a:p>
          <a:p>
            <a:pPr lvl="1"/>
            <a:r>
              <a:rPr lang="en-US" dirty="0" smtClean="0"/>
              <a:t>But, now the tree must be traversed to translate virtual addresses (increased access time)</a:t>
            </a:r>
          </a:p>
          <a:p>
            <a:r>
              <a:rPr lang="en-US" dirty="0" smtClean="0"/>
              <a:t>Technique used by modern x86 CPUs</a:t>
            </a:r>
          </a:p>
          <a:p>
            <a:pPr lvl="1"/>
            <a:r>
              <a:rPr lang="en-US" dirty="0" smtClean="0"/>
              <a:t>32-bit: two-level tables</a:t>
            </a:r>
          </a:p>
          <a:p>
            <a:pPr lvl="1"/>
            <a:r>
              <a:rPr lang="en-US" dirty="0" smtClean="0"/>
              <a:t>64-bit: four-level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Table 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2709081"/>
          </a:xfrm>
        </p:spPr>
        <p:txBody>
          <a:bodyPr/>
          <a:lstStyle/>
          <a:p>
            <a:r>
              <a:rPr lang="en-US" dirty="0" smtClean="0"/>
              <a:t>Imagine a small, 16KB address space</a:t>
            </a:r>
          </a:p>
          <a:p>
            <a:pPr lvl="1"/>
            <a:r>
              <a:rPr lang="en-US" dirty="0" smtClean="0"/>
              <a:t>64-byte pages, 14-bit virtual addresses, 8 bits for the VPN and 6 for the offset</a:t>
            </a:r>
          </a:p>
          <a:p>
            <a:r>
              <a:rPr lang="en-US" dirty="0" smtClean="0"/>
              <a:t>How many entries does a linear page table need?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 = 256 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0370" y="4618881"/>
            <a:ext cx="1153234" cy="200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9193" y="6255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1590" y="454612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14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2047044" y="3897162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2750370" y="4632344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750370" y="5925332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750370" y="6377075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71843" y="6318188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1842" y="5859064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35441" y="4546128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255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10800000">
            <a:off x="5054099" y="4277949"/>
            <a:ext cx="376329" cy="234696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5553259" y="4506575"/>
            <a:ext cx="2088107" cy="1797620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Assume 3 pages out of 256 total pages are in 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7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 Spaces for Multiple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2" y="1228299"/>
            <a:ext cx="6127844" cy="5593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of processes depend on pointers</a:t>
            </a:r>
          </a:p>
          <a:p>
            <a:pPr lvl="1"/>
            <a:r>
              <a:rPr lang="en-US" dirty="0"/>
              <a:t>Addresses of functions</a:t>
            </a:r>
          </a:p>
          <a:p>
            <a:pPr lvl="1"/>
            <a:r>
              <a:rPr lang="en-US" dirty="0"/>
              <a:t>Addresses of strings, data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 smtClean="0"/>
              <a:t>For multiple processes to run together, they all have to fit into memory together</a:t>
            </a:r>
          </a:p>
          <a:p>
            <a:r>
              <a:rPr lang="en-US" dirty="0" smtClean="0"/>
              <a:t>However, a process may not always be loaded into the same memory location</a:t>
            </a:r>
          </a:p>
          <a:p>
            <a:pPr lvl="1"/>
            <a:endParaRPr lang="en-US" dirty="0" smtClean="0"/>
          </a:p>
        </p:txBody>
      </p:sp>
      <p:sp>
        <p:nvSpPr>
          <p:cNvPr id="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379521" y="1413241"/>
            <a:ext cx="1198696" cy="5093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355140" y="104516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30760" y="651945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379521" y="3329562"/>
            <a:ext cx="2680791" cy="1444020"/>
            <a:chOff x="6379521" y="1983144"/>
            <a:chExt cx="2680791" cy="1444020"/>
          </a:xfrm>
        </p:grpSpPr>
        <p:sp>
          <p:nvSpPr>
            <p:cNvPr id="69" name="Rectangle 68"/>
            <p:cNvSpPr/>
            <p:nvPr/>
          </p:nvSpPr>
          <p:spPr>
            <a:xfrm>
              <a:off x="6379521" y="3058955"/>
              <a:ext cx="1198696" cy="368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70" name="Up Arrow Callout 69"/>
            <p:cNvSpPr/>
            <p:nvPr/>
          </p:nvSpPr>
          <p:spPr>
            <a:xfrm>
              <a:off x="6488704" y="2502436"/>
              <a:ext cx="988925" cy="461812"/>
            </a:xfrm>
            <a:prstGeom prst="upArrowCallou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71" name="Down Arrow Callout 70"/>
            <p:cNvSpPr/>
            <p:nvPr/>
          </p:nvSpPr>
          <p:spPr>
            <a:xfrm>
              <a:off x="6484405" y="1983144"/>
              <a:ext cx="988926" cy="469364"/>
            </a:xfrm>
            <a:prstGeom prst="downArrowCallou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72" name="Left Brace 71"/>
            <p:cNvSpPr/>
            <p:nvPr/>
          </p:nvSpPr>
          <p:spPr>
            <a:xfrm rot="10800000">
              <a:off x="7683098" y="1983144"/>
              <a:ext cx="313011" cy="1444018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96110" y="2492154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379521" y="4900097"/>
            <a:ext cx="2680791" cy="1444020"/>
            <a:chOff x="6379521" y="1983144"/>
            <a:chExt cx="2680791" cy="1444020"/>
          </a:xfrm>
        </p:grpSpPr>
        <p:sp>
          <p:nvSpPr>
            <p:cNvPr id="75" name="Rectangle 74"/>
            <p:cNvSpPr/>
            <p:nvPr/>
          </p:nvSpPr>
          <p:spPr>
            <a:xfrm>
              <a:off x="6379521" y="3058955"/>
              <a:ext cx="1198696" cy="3682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76" name="Up Arrow Callout 75"/>
            <p:cNvSpPr/>
            <p:nvPr/>
          </p:nvSpPr>
          <p:spPr>
            <a:xfrm>
              <a:off x="6488704" y="2502436"/>
              <a:ext cx="988925" cy="461812"/>
            </a:xfrm>
            <a:prstGeom prst="upArrowCallou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77" name="Down Arrow Callout 76"/>
            <p:cNvSpPr/>
            <p:nvPr/>
          </p:nvSpPr>
          <p:spPr>
            <a:xfrm>
              <a:off x="6484405" y="1983144"/>
              <a:ext cx="988926" cy="469364"/>
            </a:xfrm>
            <a:prstGeom prst="downArrowCallou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78" name="Left Brace 77"/>
            <p:cNvSpPr/>
            <p:nvPr/>
          </p:nvSpPr>
          <p:spPr>
            <a:xfrm rot="10800000">
              <a:off x="7683098" y="1983144"/>
              <a:ext cx="313011" cy="1444018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6110" y="2520487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79521" y="1759025"/>
            <a:ext cx="2680790" cy="1444020"/>
            <a:chOff x="6379521" y="1983144"/>
            <a:chExt cx="2680790" cy="1444020"/>
          </a:xfrm>
        </p:grpSpPr>
        <p:sp>
          <p:nvSpPr>
            <p:cNvPr id="81" name="Rectangle 80"/>
            <p:cNvSpPr/>
            <p:nvPr/>
          </p:nvSpPr>
          <p:spPr>
            <a:xfrm>
              <a:off x="6379521" y="3058955"/>
              <a:ext cx="1198696" cy="36820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82" name="Up Arrow Callout 81"/>
            <p:cNvSpPr/>
            <p:nvPr/>
          </p:nvSpPr>
          <p:spPr>
            <a:xfrm>
              <a:off x="6488704" y="2502436"/>
              <a:ext cx="988925" cy="461812"/>
            </a:xfrm>
            <a:prstGeom prst="upArrowCallou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83" name="Down Arrow Callout 82"/>
            <p:cNvSpPr/>
            <p:nvPr/>
          </p:nvSpPr>
          <p:spPr>
            <a:xfrm>
              <a:off x="6484405" y="1983144"/>
              <a:ext cx="988926" cy="469364"/>
            </a:xfrm>
            <a:prstGeom prst="downArrowCallou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84" name="Left Brace 83"/>
            <p:cNvSpPr/>
            <p:nvPr/>
          </p:nvSpPr>
          <p:spPr>
            <a:xfrm rot="10800000">
              <a:off x="7683098" y="1983144"/>
              <a:ext cx="313011" cy="1444018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96109" y="2520487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86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Linear to Two-levels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4179"/>
            <a:ext cx="9089409" cy="38418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 you turn a linear table into a multi-level table?</a:t>
            </a:r>
          </a:p>
          <a:p>
            <a:pPr lvl="1"/>
            <a:r>
              <a:rPr lang="en-US" sz="2400" dirty="0" smtClean="0"/>
              <a:t>Break the linear table up into page-size units</a:t>
            </a:r>
          </a:p>
          <a:p>
            <a:r>
              <a:rPr lang="en-US" sz="2800" dirty="0" smtClean="0"/>
              <a:t>256 table entries, each is 4 bytes large</a:t>
            </a:r>
          </a:p>
          <a:p>
            <a:pPr lvl="1"/>
            <a:r>
              <a:rPr lang="en-US" sz="2400" dirty="0" smtClean="0"/>
              <a:t>256 * 4 bytes = 1KB linear page tables</a:t>
            </a:r>
          </a:p>
          <a:p>
            <a:r>
              <a:rPr lang="en-US" sz="2800" dirty="0" smtClean="0"/>
              <a:t>Given 64-byte pages, a 1KB linear table can be divided into 16 64-byte tables</a:t>
            </a:r>
          </a:p>
          <a:p>
            <a:pPr lvl="1"/>
            <a:r>
              <a:rPr lang="en-US" sz="2400" dirty="0" smtClean="0"/>
              <a:t>Each sub-table holds 16 page table entries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06790"/>
              </p:ext>
            </p:extLst>
          </p:nvPr>
        </p:nvGraphicFramePr>
        <p:xfrm>
          <a:off x="1620637" y="4627376"/>
          <a:ext cx="65236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59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3375301" y="3688506"/>
            <a:ext cx="191069" cy="369668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6648854" y="4198388"/>
            <a:ext cx="191069" cy="2690566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5119" y="5646030"/>
            <a:ext cx="195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Virtual Page #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59479" y="5646030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426781" y="4650673"/>
            <a:ext cx="191069" cy="1799643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3801" y="5692196"/>
            <a:ext cx="2818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Page Directory Index</a:t>
            </a:r>
          </a:p>
          <a:p>
            <a:pPr algn="ctr"/>
            <a:r>
              <a:rPr lang="en-US" sz="2400" b="1" dirty="0" smtClean="0"/>
              <a:t>(Table Level 1)</a:t>
            </a:r>
            <a:endParaRPr lang="en-US" sz="2400" b="1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4323820" y="4650674"/>
            <a:ext cx="191069" cy="1799643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9533" y="5746786"/>
            <a:ext cx="2311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Page Table Index</a:t>
            </a:r>
          </a:p>
          <a:p>
            <a:pPr algn="ctr"/>
            <a:r>
              <a:rPr lang="en-US" sz="2400" b="1" dirty="0" smtClean="0"/>
              <a:t>(Table Level 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222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/>
      <p:bldP spid="8" grpId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54462"/>
              </p:ext>
            </p:extLst>
          </p:nvPr>
        </p:nvGraphicFramePr>
        <p:xfrm>
          <a:off x="5696086" y="3479658"/>
          <a:ext cx="2585467" cy="222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r>
                        <a:rPr lang="en-US" dirty="0" smtClean="0"/>
                        <a:t>00000100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08711" y="3038405"/>
            <a:ext cx="2028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Linear Page Table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893810" y="893042"/>
            <a:ext cx="1153234" cy="200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2633" y="2529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030" y="82028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14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0484" y="171323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893810" y="906505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93810" y="2199493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893810" y="2651236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5283" y="259234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15282" y="2133225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78881" y="820289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255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32855"/>
              </p:ext>
            </p:extLst>
          </p:nvPr>
        </p:nvGraphicFramePr>
        <p:xfrm>
          <a:off x="3980156" y="283097"/>
          <a:ext cx="4744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Left Brace 38"/>
          <p:cNvSpPr/>
          <p:nvPr/>
        </p:nvSpPr>
        <p:spPr>
          <a:xfrm rot="16200000">
            <a:off x="7688567" y="268707"/>
            <a:ext cx="191069" cy="1797865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99192" y="1321760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5300588" y="-232824"/>
            <a:ext cx="191069" cy="2800925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73969" y="1300125"/>
            <a:ext cx="2844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Virtual Page Number</a:t>
            </a:r>
          </a:p>
        </p:txBody>
      </p:sp>
      <p:sp>
        <p:nvSpPr>
          <p:cNvPr id="59" name="Bent-Up Arrow 58"/>
          <p:cNvSpPr/>
          <p:nvPr/>
        </p:nvSpPr>
        <p:spPr>
          <a:xfrm rot="5400000">
            <a:off x="3380492" y="2897566"/>
            <a:ext cx="3100270" cy="930987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>
            <a:off x="5680979" y="3493826"/>
            <a:ext cx="1141823" cy="2169995"/>
          </a:xfrm>
          <a:prstGeom prst="flowChart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10800000" flipH="1">
            <a:off x="5114597" y="4222487"/>
            <a:ext cx="412746" cy="1086492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ular Callout 62"/>
          <p:cNvSpPr/>
          <p:nvPr/>
        </p:nvSpPr>
        <p:spPr>
          <a:xfrm>
            <a:off x="2197169" y="4213039"/>
            <a:ext cx="2521346" cy="1346928"/>
          </a:xfrm>
          <a:prstGeom prst="wedgeRectCallout">
            <a:avLst>
              <a:gd name="adj1" fmla="val 65112"/>
              <a:gd name="adj2" fmla="val -728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253 tables entries are empty, space is wasted :(</a:t>
            </a:r>
          </a:p>
        </p:txBody>
      </p:sp>
    </p:spTree>
    <p:extLst>
      <p:ext uri="{BB962C8B-B14F-4D97-AF65-F5344CB8AC3E}">
        <p14:creationId xmlns:p14="http://schemas.microsoft.com/office/powerpoint/2010/main" val="32742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93810" y="893042"/>
            <a:ext cx="1153234" cy="200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2633" y="2529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030" y="82028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14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0484" y="171323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893810" y="906505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93810" y="2199493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893810" y="2651236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5283" y="259234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15282" y="2133225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78881" y="820289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255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2358"/>
              </p:ext>
            </p:extLst>
          </p:nvPr>
        </p:nvGraphicFramePr>
        <p:xfrm>
          <a:off x="3980156" y="283097"/>
          <a:ext cx="4744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Left Brace 38"/>
          <p:cNvSpPr/>
          <p:nvPr/>
        </p:nvSpPr>
        <p:spPr>
          <a:xfrm rot="16200000">
            <a:off x="7688567" y="268707"/>
            <a:ext cx="191069" cy="1797865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99192" y="1321760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4681142" y="386623"/>
            <a:ext cx="191069" cy="1562033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13416" y="1323394"/>
            <a:ext cx="2045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Page Directory</a:t>
            </a:r>
          </a:p>
          <a:p>
            <a:pPr algn="ctr"/>
            <a:r>
              <a:rPr lang="en-US" sz="2400" b="1" dirty="0" smtClean="0"/>
              <a:t>Index</a:t>
            </a:r>
          </a:p>
        </p:txBody>
      </p:sp>
      <p:sp>
        <p:nvSpPr>
          <p:cNvPr id="44" name="Left Brace 43"/>
          <p:cNvSpPr/>
          <p:nvPr/>
        </p:nvSpPr>
        <p:spPr>
          <a:xfrm rot="16200000">
            <a:off x="6132883" y="582768"/>
            <a:ext cx="191069" cy="116974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59104" y="1302227"/>
            <a:ext cx="1538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Page Table</a:t>
            </a:r>
          </a:p>
          <a:p>
            <a:pPr algn="ctr"/>
            <a:r>
              <a:rPr lang="en-US" sz="2400" b="1" dirty="0" smtClean="0"/>
              <a:t>Index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20716"/>
              </p:ext>
            </p:extLst>
          </p:nvPr>
        </p:nvGraphicFramePr>
        <p:xfrm>
          <a:off x="5289694" y="2689213"/>
          <a:ext cx="2178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433874" y="2317891"/>
            <a:ext cx="189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 Table 0000</a:t>
            </a:r>
            <a:endParaRPr lang="en-US" sz="2000" b="1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76806"/>
              </p:ext>
            </p:extLst>
          </p:nvPr>
        </p:nvGraphicFramePr>
        <p:xfrm>
          <a:off x="6740989" y="5087956"/>
          <a:ext cx="2178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892490" y="4646703"/>
            <a:ext cx="189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 Table 1111</a:t>
            </a:r>
            <a:endParaRPr lang="en-US" sz="2000" b="1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2456598" y="2899078"/>
            <a:ext cx="2811438" cy="1829873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flipV="1">
            <a:off x="2471061" y="5288507"/>
            <a:ext cx="4202694" cy="903030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39087" y="2129051"/>
            <a:ext cx="3937379" cy="3275462"/>
          </a:xfrm>
          <a:custGeom>
            <a:avLst/>
            <a:gdLst>
              <a:gd name="connsiteX0" fmla="*/ 3937379 w 3937379"/>
              <a:gd name="connsiteY0" fmla="*/ 0 h 3275462"/>
              <a:gd name="connsiteX1" fmla="*/ 3910083 w 3937379"/>
              <a:gd name="connsiteY1" fmla="*/ 54591 h 3275462"/>
              <a:gd name="connsiteX2" fmla="*/ 3896435 w 3937379"/>
              <a:gd name="connsiteY2" fmla="*/ 116006 h 3275462"/>
              <a:gd name="connsiteX3" fmla="*/ 3889612 w 3937379"/>
              <a:gd name="connsiteY3" fmla="*/ 156949 h 3275462"/>
              <a:gd name="connsiteX4" fmla="*/ 3869140 w 3937379"/>
              <a:gd name="connsiteY4" fmla="*/ 184245 h 3275462"/>
              <a:gd name="connsiteX5" fmla="*/ 3828197 w 3937379"/>
              <a:gd name="connsiteY5" fmla="*/ 266131 h 3275462"/>
              <a:gd name="connsiteX6" fmla="*/ 3807725 w 3937379"/>
              <a:gd name="connsiteY6" fmla="*/ 293427 h 3275462"/>
              <a:gd name="connsiteX7" fmla="*/ 3787253 w 3937379"/>
              <a:gd name="connsiteY7" fmla="*/ 300250 h 3275462"/>
              <a:gd name="connsiteX8" fmla="*/ 3753134 w 3937379"/>
              <a:gd name="connsiteY8" fmla="*/ 313898 h 3275462"/>
              <a:gd name="connsiteX9" fmla="*/ 3691719 w 3937379"/>
              <a:gd name="connsiteY9" fmla="*/ 348018 h 3275462"/>
              <a:gd name="connsiteX10" fmla="*/ 3671247 w 3937379"/>
              <a:gd name="connsiteY10" fmla="*/ 361665 h 3275462"/>
              <a:gd name="connsiteX11" fmla="*/ 3603009 w 3937379"/>
              <a:gd name="connsiteY11" fmla="*/ 388961 h 3275462"/>
              <a:gd name="connsiteX12" fmla="*/ 3548417 w 3937379"/>
              <a:gd name="connsiteY12" fmla="*/ 402609 h 3275462"/>
              <a:gd name="connsiteX13" fmla="*/ 3527946 w 3937379"/>
              <a:gd name="connsiteY13" fmla="*/ 416256 h 3275462"/>
              <a:gd name="connsiteX14" fmla="*/ 3507474 w 3937379"/>
              <a:gd name="connsiteY14" fmla="*/ 423080 h 3275462"/>
              <a:gd name="connsiteX15" fmla="*/ 3473355 w 3937379"/>
              <a:gd name="connsiteY15" fmla="*/ 436728 h 3275462"/>
              <a:gd name="connsiteX16" fmla="*/ 3425588 w 3937379"/>
              <a:gd name="connsiteY16" fmla="*/ 464024 h 3275462"/>
              <a:gd name="connsiteX17" fmla="*/ 3398292 w 3937379"/>
              <a:gd name="connsiteY17" fmla="*/ 470848 h 3275462"/>
              <a:gd name="connsiteX18" fmla="*/ 3350525 w 3937379"/>
              <a:gd name="connsiteY18" fmla="*/ 498143 h 3275462"/>
              <a:gd name="connsiteX19" fmla="*/ 3289110 w 3937379"/>
              <a:gd name="connsiteY19" fmla="*/ 525439 h 3275462"/>
              <a:gd name="connsiteX20" fmla="*/ 3248167 w 3937379"/>
              <a:gd name="connsiteY20" fmla="*/ 559558 h 3275462"/>
              <a:gd name="connsiteX21" fmla="*/ 3227695 w 3937379"/>
              <a:gd name="connsiteY21" fmla="*/ 566382 h 3275462"/>
              <a:gd name="connsiteX22" fmla="*/ 3200400 w 3937379"/>
              <a:gd name="connsiteY22" fmla="*/ 586853 h 3275462"/>
              <a:gd name="connsiteX23" fmla="*/ 3179928 w 3937379"/>
              <a:gd name="connsiteY23" fmla="*/ 600501 h 3275462"/>
              <a:gd name="connsiteX24" fmla="*/ 3132161 w 3937379"/>
              <a:gd name="connsiteY24" fmla="*/ 634621 h 3275462"/>
              <a:gd name="connsiteX25" fmla="*/ 3098041 w 3937379"/>
              <a:gd name="connsiteY25" fmla="*/ 668740 h 3275462"/>
              <a:gd name="connsiteX26" fmla="*/ 3063922 w 3937379"/>
              <a:gd name="connsiteY26" fmla="*/ 696036 h 3275462"/>
              <a:gd name="connsiteX27" fmla="*/ 3016155 w 3937379"/>
              <a:gd name="connsiteY27" fmla="*/ 736979 h 3275462"/>
              <a:gd name="connsiteX28" fmla="*/ 2988859 w 3937379"/>
              <a:gd name="connsiteY28" fmla="*/ 764274 h 3275462"/>
              <a:gd name="connsiteX29" fmla="*/ 2920620 w 3937379"/>
              <a:gd name="connsiteY29" fmla="*/ 805218 h 3275462"/>
              <a:gd name="connsiteX30" fmla="*/ 2900149 w 3937379"/>
              <a:gd name="connsiteY30" fmla="*/ 825689 h 3275462"/>
              <a:gd name="connsiteX31" fmla="*/ 2845558 w 3937379"/>
              <a:gd name="connsiteY31" fmla="*/ 846161 h 3275462"/>
              <a:gd name="connsiteX32" fmla="*/ 2825086 w 3937379"/>
              <a:gd name="connsiteY32" fmla="*/ 859809 h 3275462"/>
              <a:gd name="connsiteX33" fmla="*/ 2797791 w 3937379"/>
              <a:gd name="connsiteY33" fmla="*/ 873456 h 3275462"/>
              <a:gd name="connsiteX34" fmla="*/ 2777319 w 3937379"/>
              <a:gd name="connsiteY34" fmla="*/ 880280 h 3275462"/>
              <a:gd name="connsiteX35" fmla="*/ 2750023 w 3937379"/>
              <a:gd name="connsiteY35" fmla="*/ 893928 h 3275462"/>
              <a:gd name="connsiteX36" fmla="*/ 2709080 w 3937379"/>
              <a:gd name="connsiteY36" fmla="*/ 907576 h 3275462"/>
              <a:gd name="connsiteX37" fmla="*/ 2647665 w 3937379"/>
              <a:gd name="connsiteY37" fmla="*/ 934871 h 3275462"/>
              <a:gd name="connsiteX38" fmla="*/ 2613546 w 3937379"/>
              <a:gd name="connsiteY38" fmla="*/ 941695 h 3275462"/>
              <a:gd name="connsiteX39" fmla="*/ 2593074 w 3937379"/>
              <a:gd name="connsiteY39" fmla="*/ 948519 h 3275462"/>
              <a:gd name="connsiteX40" fmla="*/ 2565779 w 3937379"/>
              <a:gd name="connsiteY40" fmla="*/ 955343 h 3275462"/>
              <a:gd name="connsiteX41" fmla="*/ 2483892 w 3937379"/>
              <a:gd name="connsiteY41" fmla="*/ 989462 h 3275462"/>
              <a:gd name="connsiteX42" fmla="*/ 2429301 w 3937379"/>
              <a:gd name="connsiteY42" fmla="*/ 996286 h 3275462"/>
              <a:gd name="connsiteX43" fmla="*/ 2367886 w 3937379"/>
              <a:gd name="connsiteY43" fmla="*/ 1009934 h 3275462"/>
              <a:gd name="connsiteX44" fmla="*/ 2299647 w 3937379"/>
              <a:gd name="connsiteY44" fmla="*/ 1037230 h 3275462"/>
              <a:gd name="connsiteX45" fmla="*/ 2238232 w 3937379"/>
              <a:gd name="connsiteY45" fmla="*/ 1071349 h 3275462"/>
              <a:gd name="connsiteX46" fmla="*/ 2204113 w 3937379"/>
              <a:gd name="connsiteY46" fmla="*/ 1078173 h 3275462"/>
              <a:gd name="connsiteX47" fmla="*/ 2176817 w 3937379"/>
              <a:gd name="connsiteY47" fmla="*/ 1084997 h 3275462"/>
              <a:gd name="connsiteX48" fmla="*/ 2142698 w 3937379"/>
              <a:gd name="connsiteY48" fmla="*/ 1105468 h 3275462"/>
              <a:gd name="connsiteX49" fmla="*/ 2094931 w 3937379"/>
              <a:gd name="connsiteY49" fmla="*/ 1112292 h 3275462"/>
              <a:gd name="connsiteX50" fmla="*/ 2060812 w 3937379"/>
              <a:gd name="connsiteY50" fmla="*/ 1119116 h 3275462"/>
              <a:gd name="connsiteX51" fmla="*/ 2013044 w 3937379"/>
              <a:gd name="connsiteY51" fmla="*/ 1132764 h 3275462"/>
              <a:gd name="connsiteX52" fmla="*/ 1992573 w 3937379"/>
              <a:gd name="connsiteY52" fmla="*/ 1139588 h 3275462"/>
              <a:gd name="connsiteX53" fmla="*/ 1910686 w 3937379"/>
              <a:gd name="connsiteY53" fmla="*/ 1153236 h 3275462"/>
              <a:gd name="connsiteX54" fmla="*/ 1856095 w 3937379"/>
              <a:gd name="connsiteY54" fmla="*/ 1166883 h 3275462"/>
              <a:gd name="connsiteX55" fmla="*/ 1821976 w 3937379"/>
              <a:gd name="connsiteY55" fmla="*/ 1173707 h 3275462"/>
              <a:gd name="connsiteX56" fmla="*/ 1794680 w 3937379"/>
              <a:gd name="connsiteY56" fmla="*/ 1180531 h 3275462"/>
              <a:gd name="connsiteX57" fmla="*/ 1685498 w 3937379"/>
              <a:gd name="connsiteY57" fmla="*/ 1194179 h 3275462"/>
              <a:gd name="connsiteX58" fmla="*/ 1651379 w 3937379"/>
              <a:gd name="connsiteY58" fmla="*/ 1201003 h 3275462"/>
              <a:gd name="connsiteX59" fmla="*/ 1603612 w 3937379"/>
              <a:gd name="connsiteY59" fmla="*/ 1214650 h 3275462"/>
              <a:gd name="connsiteX60" fmla="*/ 1555844 w 3937379"/>
              <a:gd name="connsiteY60" fmla="*/ 1221474 h 3275462"/>
              <a:gd name="connsiteX61" fmla="*/ 1426191 w 3937379"/>
              <a:gd name="connsiteY61" fmla="*/ 1248770 h 3275462"/>
              <a:gd name="connsiteX62" fmla="*/ 1392071 w 3937379"/>
              <a:gd name="connsiteY62" fmla="*/ 1262418 h 3275462"/>
              <a:gd name="connsiteX63" fmla="*/ 1282889 w 3937379"/>
              <a:gd name="connsiteY63" fmla="*/ 1276065 h 3275462"/>
              <a:gd name="connsiteX64" fmla="*/ 1255594 w 3937379"/>
              <a:gd name="connsiteY64" fmla="*/ 1282889 h 3275462"/>
              <a:gd name="connsiteX65" fmla="*/ 1201003 w 3937379"/>
              <a:gd name="connsiteY65" fmla="*/ 1289713 h 3275462"/>
              <a:gd name="connsiteX66" fmla="*/ 1160059 w 3937379"/>
              <a:gd name="connsiteY66" fmla="*/ 1303361 h 3275462"/>
              <a:gd name="connsiteX67" fmla="*/ 1078173 w 3937379"/>
              <a:gd name="connsiteY67" fmla="*/ 1317009 h 3275462"/>
              <a:gd name="connsiteX68" fmla="*/ 1050877 w 3937379"/>
              <a:gd name="connsiteY68" fmla="*/ 1323833 h 3275462"/>
              <a:gd name="connsiteX69" fmla="*/ 1016758 w 3937379"/>
              <a:gd name="connsiteY69" fmla="*/ 1330656 h 3275462"/>
              <a:gd name="connsiteX70" fmla="*/ 955343 w 3937379"/>
              <a:gd name="connsiteY70" fmla="*/ 1364776 h 3275462"/>
              <a:gd name="connsiteX71" fmla="*/ 921223 w 3937379"/>
              <a:gd name="connsiteY71" fmla="*/ 1371600 h 3275462"/>
              <a:gd name="connsiteX72" fmla="*/ 798394 w 3937379"/>
              <a:gd name="connsiteY72" fmla="*/ 1405719 h 3275462"/>
              <a:gd name="connsiteX73" fmla="*/ 743803 w 3937379"/>
              <a:gd name="connsiteY73" fmla="*/ 1433015 h 3275462"/>
              <a:gd name="connsiteX74" fmla="*/ 675564 w 3937379"/>
              <a:gd name="connsiteY74" fmla="*/ 1473958 h 3275462"/>
              <a:gd name="connsiteX75" fmla="*/ 566382 w 3937379"/>
              <a:gd name="connsiteY75" fmla="*/ 1521725 h 3275462"/>
              <a:gd name="connsiteX76" fmla="*/ 539086 w 3937379"/>
              <a:gd name="connsiteY76" fmla="*/ 1542197 h 3275462"/>
              <a:gd name="connsiteX77" fmla="*/ 511791 w 3937379"/>
              <a:gd name="connsiteY77" fmla="*/ 1555845 h 3275462"/>
              <a:gd name="connsiteX78" fmla="*/ 491319 w 3937379"/>
              <a:gd name="connsiteY78" fmla="*/ 1576316 h 3275462"/>
              <a:gd name="connsiteX79" fmla="*/ 470847 w 3937379"/>
              <a:gd name="connsiteY79" fmla="*/ 1589964 h 3275462"/>
              <a:gd name="connsiteX80" fmla="*/ 436728 w 3937379"/>
              <a:gd name="connsiteY80" fmla="*/ 1630907 h 3275462"/>
              <a:gd name="connsiteX81" fmla="*/ 409432 w 3937379"/>
              <a:gd name="connsiteY81" fmla="*/ 1637731 h 3275462"/>
              <a:gd name="connsiteX82" fmla="*/ 375313 w 3937379"/>
              <a:gd name="connsiteY82" fmla="*/ 1671850 h 3275462"/>
              <a:gd name="connsiteX83" fmla="*/ 348017 w 3937379"/>
              <a:gd name="connsiteY83" fmla="*/ 1692322 h 3275462"/>
              <a:gd name="connsiteX84" fmla="*/ 327546 w 3937379"/>
              <a:gd name="connsiteY84" fmla="*/ 1705970 h 3275462"/>
              <a:gd name="connsiteX85" fmla="*/ 300250 w 3937379"/>
              <a:gd name="connsiteY85" fmla="*/ 1733265 h 3275462"/>
              <a:gd name="connsiteX86" fmla="*/ 286603 w 3937379"/>
              <a:gd name="connsiteY86" fmla="*/ 1753737 h 3275462"/>
              <a:gd name="connsiteX87" fmla="*/ 245659 w 3937379"/>
              <a:gd name="connsiteY87" fmla="*/ 1794680 h 3275462"/>
              <a:gd name="connsiteX88" fmla="*/ 218364 w 3937379"/>
              <a:gd name="connsiteY88" fmla="*/ 1842448 h 3275462"/>
              <a:gd name="connsiteX89" fmla="*/ 191068 w 3937379"/>
              <a:gd name="connsiteY89" fmla="*/ 1883391 h 3275462"/>
              <a:gd name="connsiteX90" fmla="*/ 150125 w 3937379"/>
              <a:gd name="connsiteY90" fmla="*/ 1958453 h 3275462"/>
              <a:gd name="connsiteX91" fmla="*/ 136477 w 3937379"/>
              <a:gd name="connsiteY91" fmla="*/ 1999397 h 3275462"/>
              <a:gd name="connsiteX92" fmla="*/ 122829 w 3937379"/>
              <a:gd name="connsiteY92" fmla="*/ 2019868 h 3275462"/>
              <a:gd name="connsiteX93" fmla="*/ 102358 w 3937379"/>
              <a:gd name="connsiteY93" fmla="*/ 2067636 h 3275462"/>
              <a:gd name="connsiteX94" fmla="*/ 95534 w 3937379"/>
              <a:gd name="connsiteY94" fmla="*/ 2094931 h 3275462"/>
              <a:gd name="connsiteX95" fmla="*/ 88710 w 3937379"/>
              <a:gd name="connsiteY95" fmla="*/ 2115403 h 3275462"/>
              <a:gd name="connsiteX96" fmla="*/ 81886 w 3937379"/>
              <a:gd name="connsiteY96" fmla="*/ 2142698 h 3275462"/>
              <a:gd name="connsiteX97" fmla="*/ 68238 w 3937379"/>
              <a:gd name="connsiteY97" fmla="*/ 2183642 h 3275462"/>
              <a:gd name="connsiteX98" fmla="*/ 61414 w 3937379"/>
              <a:gd name="connsiteY98" fmla="*/ 2204113 h 3275462"/>
              <a:gd name="connsiteX99" fmla="*/ 47767 w 3937379"/>
              <a:gd name="connsiteY99" fmla="*/ 2258704 h 3275462"/>
              <a:gd name="connsiteX100" fmla="*/ 20471 w 3937379"/>
              <a:gd name="connsiteY100" fmla="*/ 2326943 h 3275462"/>
              <a:gd name="connsiteX101" fmla="*/ 13647 w 3937379"/>
              <a:gd name="connsiteY101" fmla="*/ 2361062 h 3275462"/>
              <a:gd name="connsiteX102" fmla="*/ 6823 w 3937379"/>
              <a:gd name="connsiteY102" fmla="*/ 2422477 h 3275462"/>
              <a:gd name="connsiteX103" fmla="*/ 0 w 3937379"/>
              <a:gd name="connsiteY103" fmla="*/ 2470245 h 3275462"/>
              <a:gd name="connsiteX104" fmla="*/ 13647 w 3937379"/>
              <a:gd name="connsiteY104" fmla="*/ 2586250 h 3275462"/>
              <a:gd name="connsiteX105" fmla="*/ 27295 w 3937379"/>
              <a:gd name="connsiteY105" fmla="*/ 2668137 h 3275462"/>
              <a:gd name="connsiteX106" fmla="*/ 40943 w 3937379"/>
              <a:gd name="connsiteY106" fmla="*/ 2743200 h 3275462"/>
              <a:gd name="connsiteX107" fmla="*/ 47767 w 3937379"/>
              <a:gd name="connsiteY107" fmla="*/ 2763671 h 3275462"/>
              <a:gd name="connsiteX108" fmla="*/ 68238 w 3937379"/>
              <a:gd name="connsiteY108" fmla="*/ 2811439 h 3275462"/>
              <a:gd name="connsiteX109" fmla="*/ 95534 w 3937379"/>
              <a:gd name="connsiteY109" fmla="*/ 2900149 h 3275462"/>
              <a:gd name="connsiteX110" fmla="*/ 122829 w 3937379"/>
              <a:gd name="connsiteY110" fmla="*/ 2927445 h 3275462"/>
              <a:gd name="connsiteX111" fmla="*/ 136477 w 3937379"/>
              <a:gd name="connsiteY111" fmla="*/ 2947916 h 3275462"/>
              <a:gd name="connsiteX112" fmla="*/ 156949 w 3937379"/>
              <a:gd name="connsiteY112" fmla="*/ 2975212 h 3275462"/>
              <a:gd name="connsiteX113" fmla="*/ 232012 w 3937379"/>
              <a:gd name="connsiteY113" fmla="*/ 3036627 h 3275462"/>
              <a:gd name="connsiteX114" fmla="*/ 252483 w 3937379"/>
              <a:gd name="connsiteY114" fmla="*/ 3050274 h 3275462"/>
              <a:gd name="connsiteX115" fmla="*/ 307074 w 3937379"/>
              <a:gd name="connsiteY115" fmla="*/ 3077570 h 3275462"/>
              <a:gd name="connsiteX116" fmla="*/ 327546 w 3937379"/>
              <a:gd name="connsiteY116" fmla="*/ 3104865 h 3275462"/>
              <a:gd name="connsiteX117" fmla="*/ 388961 w 3937379"/>
              <a:gd name="connsiteY117" fmla="*/ 3138985 h 3275462"/>
              <a:gd name="connsiteX118" fmla="*/ 416256 w 3937379"/>
              <a:gd name="connsiteY118" fmla="*/ 3152633 h 3275462"/>
              <a:gd name="connsiteX119" fmla="*/ 450376 w 3937379"/>
              <a:gd name="connsiteY119" fmla="*/ 3173104 h 3275462"/>
              <a:gd name="connsiteX120" fmla="*/ 491319 w 3937379"/>
              <a:gd name="connsiteY120" fmla="*/ 3179928 h 3275462"/>
              <a:gd name="connsiteX121" fmla="*/ 539086 w 3937379"/>
              <a:gd name="connsiteY121" fmla="*/ 3207224 h 3275462"/>
              <a:gd name="connsiteX122" fmla="*/ 627797 w 3937379"/>
              <a:gd name="connsiteY122" fmla="*/ 3248167 h 3275462"/>
              <a:gd name="connsiteX123" fmla="*/ 777922 w 3937379"/>
              <a:gd name="connsiteY123" fmla="*/ 3268639 h 3275462"/>
              <a:gd name="connsiteX124" fmla="*/ 812041 w 3937379"/>
              <a:gd name="connsiteY124" fmla="*/ 3275462 h 3275462"/>
              <a:gd name="connsiteX125" fmla="*/ 893928 w 3937379"/>
              <a:gd name="connsiteY125" fmla="*/ 3268639 h 3275462"/>
              <a:gd name="connsiteX126" fmla="*/ 914400 w 3937379"/>
              <a:gd name="connsiteY126" fmla="*/ 3261815 h 3275462"/>
              <a:gd name="connsiteX127" fmla="*/ 948519 w 3937379"/>
              <a:gd name="connsiteY127" fmla="*/ 3254991 h 3275462"/>
              <a:gd name="connsiteX128" fmla="*/ 975814 w 3937379"/>
              <a:gd name="connsiteY128" fmla="*/ 3241343 h 3275462"/>
              <a:gd name="connsiteX129" fmla="*/ 989462 w 3937379"/>
              <a:gd name="connsiteY129" fmla="*/ 3234519 h 3275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937379" h="3275462">
                <a:moveTo>
                  <a:pt x="3937379" y="0"/>
                </a:moveTo>
                <a:cubicBezTo>
                  <a:pt x="3918746" y="31054"/>
                  <a:pt x="3918097" y="26544"/>
                  <a:pt x="3910083" y="54591"/>
                </a:cubicBezTo>
                <a:cubicBezTo>
                  <a:pt x="3904606" y="73759"/>
                  <a:pt x="3899953" y="96657"/>
                  <a:pt x="3896435" y="116006"/>
                </a:cubicBezTo>
                <a:cubicBezTo>
                  <a:pt x="3893960" y="129619"/>
                  <a:pt x="3894750" y="144103"/>
                  <a:pt x="3889612" y="156949"/>
                </a:cubicBezTo>
                <a:cubicBezTo>
                  <a:pt x="3885388" y="167509"/>
                  <a:pt x="3875964" y="175146"/>
                  <a:pt x="3869140" y="184245"/>
                </a:cubicBezTo>
                <a:cubicBezTo>
                  <a:pt x="3853399" y="231466"/>
                  <a:pt x="3859944" y="223802"/>
                  <a:pt x="3828197" y="266131"/>
                </a:cubicBezTo>
                <a:cubicBezTo>
                  <a:pt x="3821373" y="275230"/>
                  <a:pt x="3816462" y="286146"/>
                  <a:pt x="3807725" y="293427"/>
                </a:cubicBezTo>
                <a:cubicBezTo>
                  <a:pt x="3802199" y="298032"/>
                  <a:pt x="3793988" y="297724"/>
                  <a:pt x="3787253" y="300250"/>
                </a:cubicBezTo>
                <a:cubicBezTo>
                  <a:pt x="3775784" y="304551"/>
                  <a:pt x="3763638" y="307596"/>
                  <a:pt x="3753134" y="313898"/>
                </a:cubicBezTo>
                <a:cubicBezTo>
                  <a:pt x="3688010" y="352973"/>
                  <a:pt x="3748392" y="333849"/>
                  <a:pt x="3691719" y="348018"/>
                </a:cubicBezTo>
                <a:cubicBezTo>
                  <a:pt x="3684895" y="352567"/>
                  <a:pt x="3678368" y="357596"/>
                  <a:pt x="3671247" y="361665"/>
                </a:cubicBezTo>
                <a:cubicBezTo>
                  <a:pt x="3649283" y="374216"/>
                  <a:pt x="3627867" y="382747"/>
                  <a:pt x="3603009" y="388961"/>
                </a:cubicBezTo>
                <a:lnTo>
                  <a:pt x="3548417" y="402609"/>
                </a:lnTo>
                <a:cubicBezTo>
                  <a:pt x="3541593" y="407158"/>
                  <a:pt x="3535281" y="412588"/>
                  <a:pt x="3527946" y="416256"/>
                </a:cubicBezTo>
                <a:cubicBezTo>
                  <a:pt x="3521512" y="419473"/>
                  <a:pt x="3514209" y="420554"/>
                  <a:pt x="3507474" y="423080"/>
                </a:cubicBezTo>
                <a:cubicBezTo>
                  <a:pt x="3496005" y="427381"/>
                  <a:pt x="3484311" y="431250"/>
                  <a:pt x="3473355" y="436728"/>
                </a:cubicBezTo>
                <a:cubicBezTo>
                  <a:pt x="3433764" y="456524"/>
                  <a:pt x="3473435" y="446081"/>
                  <a:pt x="3425588" y="464024"/>
                </a:cubicBezTo>
                <a:cubicBezTo>
                  <a:pt x="3416806" y="467317"/>
                  <a:pt x="3407391" y="468573"/>
                  <a:pt x="3398292" y="470848"/>
                </a:cubicBezTo>
                <a:cubicBezTo>
                  <a:pt x="3377735" y="484552"/>
                  <a:pt x="3374762" y="487755"/>
                  <a:pt x="3350525" y="498143"/>
                </a:cubicBezTo>
                <a:cubicBezTo>
                  <a:pt x="3299130" y="520170"/>
                  <a:pt x="3371377" y="479736"/>
                  <a:pt x="3289110" y="525439"/>
                </a:cubicBezTo>
                <a:cubicBezTo>
                  <a:pt x="3222125" y="562652"/>
                  <a:pt x="3319720" y="511855"/>
                  <a:pt x="3248167" y="559558"/>
                </a:cubicBezTo>
                <a:cubicBezTo>
                  <a:pt x="3242182" y="563548"/>
                  <a:pt x="3234519" y="564107"/>
                  <a:pt x="3227695" y="566382"/>
                </a:cubicBezTo>
                <a:cubicBezTo>
                  <a:pt x="3218597" y="573206"/>
                  <a:pt x="3209655" y="580243"/>
                  <a:pt x="3200400" y="586853"/>
                </a:cubicBezTo>
                <a:cubicBezTo>
                  <a:pt x="3193726" y="591620"/>
                  <a:pt x="3186229" y="595251"/>
                  <a:pt x="3179928" y="600501"/>
                </a:cubicBezTo>
                <a:cubicBezTo>
                  <a:pt x="3138430" y="635083"/>
                  <a:pt x="3182669" y="609366"/>
                  <a:pt x="3132161" y="634621"/>
                </a:cubicBezTo>
                <a:cubicBezTo>
                  <a:pt x="3095762" y="689217"/>
                  <a:pt x="3143539" y="623240"/>
                  <a:pt x="3098041" y="668740"/>
                </a:cubicBezTo>
                <a:cubicBezTo>
                  <a:pt x="3067175" y="699607"/>
                  <a:pt x="3103777" y="682751"/>
                  <a:pt x="3063922" y="696036"/>
                </a:cubicBezTo>
                <a:cubicBezTo>
                  <a:pt x="3005692" y="754263"/>
                  <a:pt x="3086190" y="675698"/>
                  <a:pt x="3016155" y="736979"/>
                </a:cubicBezTo>
                <a:cubicBezTo>
                  <a:pt x="3006471" y="745452"/>
                  <a:pt x="2999330" y="756795"/>
                  <a:pt x="2988859" y="764274"/>
                </a:cubicBezTo>
                <a:cubicBezTo>
                  <a:pt x="2967273" y="779692"/>
                  <a:pt x="2939377" y="786461"/>
                  <a:pt x="2920620" y="805218"/>
                </a:cubicBezTo>
                <a:cubicBezTo>
                  <a:pt x="2913796" y="812042"/>
                  <a:pt x="2908621" y="821068"/>
                  <a:pt x="2900149" y="825689"/>
                </a:cubicBezTo>
                <a:cubicBezTo>
                  <a:pt x="2883088" y="834995"/>
                  <a:pt x="2863250" y="838119"/>
                  <a:pt x="2845558" y="846161"/>
                </a:cubicBezTo>
                <a:cubicBezTo>
                  <a:pt x="2838092" y="849555"/>
                  <a:pt x="2832207" y="855740"/>
                  <a:pt x="2825086" y="859809"/>
                </a:cubicBezTo>
                <a:cubicBezTo>
                  <a:pt x="2816254" y="864856"/>
                  <a:pt x="2807141" y="869449"/>
                  <a:pt x="2797791" y="873456"/>
                </a:cubicBezTo>
                <a:cubicBezTo>
                  <a:pt x="2791179" y="876289"/>
                  <a:pt x="2783931" y="877446"/>
                  <a:pt x="2777319" y="880280"/>
                </a:cubicBezTo>
                <a:cubicBezTo>
                  <a:pt x="2767969" y="884287"/>
                  <a:pt x="2759468" y="890150"/>
                  <a:pt x="2750023" y="893928"/>
                </a:cubicBezTo>
                <a:cubicBezTo>
                  <a:pt x="2736666" y="899271"/>
                  <a:pt x="2722437" y="902233"/>
                  <a:pt x="2709080" y="907576"/>
                </a:cubicBezTo>
                <a:cubicBezTo>
                  <a:pt x="2668747" y="923710"/>
                  <a:pt x="2693737" y="921050"/>
                  <a:pt x="2647665" y="934871"/>
                </a:cubicBezTo>
                <a:cubicBezTo>
                  <a:pt x="2636556" y="938204"/>
                  <a:pt x="2624798" y="938882"/>
                  <a:pt x="2613546" y="941695"/>
                </a:cubicBezTo>
                <a:cubicBezTo>
                  <a:pt x="2606568" y="943440"/>
                  <a:pt x="2599990" y="946543"/>
                  <a:pt x="2593074" y="948519"/>
                </a:cubicBezTo>
                <a:cubicBezTo>
                  <a:pt x="2584056" y="951095"/>
                  <a:pt x="2574877" y="953068"/>
                  <a:pt x="2565779" y="955343"/>
                </a:cubicBezTo>
                <a:cubicBezTo>
                  <a:pt x="2539938" y="994105"/>
                  <a:pt x="2558267" y="977067"/>
                  <a:pt x="2483892" y="989462"/>
                </a:cubicBezTo>
                <a:cubicBezTo>
                  <a:pt x="2465803" y="992477"/>
                  <a:pt x="2447426" y="993497"/>
                  <a:pt x="2429301" y="996286"/>
                </a:cubicBezTo>
                <a:cubicBezTo>
                  <a:pt x="2406779" y="999751"/>
                  <a:pt x="2389620" y="1004501"/>
                  <a:pt x="2367886" y="1009934"/>
                </a:cubicBezTo>
                <a:cubicBezTo>
                  <a:pt x="2316820" y="1048235"/>
                  <a:pt x="2367262" y="1016946"/>
                  <a:pt x="2299647" y="1037230"/>
                </a:cubicBezTo>
                <a:cubicBezTo>
                  <a:pt x="2273087" y="1045198"/>
                  <a:pt x="2264647" y="1060783"/>
                  <a:pt x="2238232" y="1071349"/>
                </a:cubicBezTo>
                <a:cubicBezTo>
                  <a:pt x="2227463" y="1075657"/>
                  <a:pt x="2215435" y="1075657"/>
                  <a:pt x="2204113" y="1078173"/>
                </a:cubicBezTo>
                <a:cubicBezTo>
                  <a:pt x="2194958" y="1080208"/>
                  <a:pt x="2185916" y="1082722"/>
                  <a:pt x="2176817" y="1084997"/>
                </a:cubicBezTo>
                <a:cubicBezTo>
                  <a:pt x="2165444" y="1091821"/>
                  <a:pt x="2155280" y="1101274"/>
                  <a:pt x="2142698" y="1105468"/>
                </a:cubicBezTo>
                <a:cubicBezTo>
                  <a:pt x="2127439" y="1110554"/>
                  <a:pt x="2110796" y="1109648"/>
                  <a:pt x="2094931" y="1112292"/>
                </a:cubicBezTo>
                <a:cubicBezTo>
                  <a:pt x="2083491" y="1114199"/>
                  <a:pt x="2072064" y="1116303"/>
                  <a:pt x="2060812" y="1119116"/>
                </a:cubicBezTo>
                <a:cubicBezTo>
                  <a:pt x="2044747" y="1123132"/>
                  <a:pt x="2028905" y="1128006"/>
                  <a:pt x="2013044" y="1132764"/>
                </a:cubicBezTo>
                <a:cubicBezTo>
                  <a:pt x="2006155" y="1134831"/>
                  <a:pt x="1999551" y="1137843"/>
                  <a:pt x="1992573" y="1139588"/>
                </a:cubicBezTo>
                <a:cubicBezTo>
                  <a:pt x="1943755" y="1151793"/>
                  <a:pt x="1968446" y="1141684"/>
                  <a:pt x="1910686" y="1153236"/>
                </a:cubicBezTo>
                <a:cubicBezTo>
                  <a:pt x="1892293" y="1156914"/>
                  <a:pt x="1874372" y="1162665"/>
                  <a:pt x="1856095" y="1166883"/>
                </a:cubicBezTo>
                <a:cubicBezTo>
                  <a:pt x="1844794" y="1169491"/>
                  <a:pt x="1833298" y="1171191"/>
                  <a:pt x="1821976" y="1173707"/>
                </a:cubicBezTo>
                <a:cubicBezTo>
                  <a:pt x="1812821" y="1175742"/>
                  <a:pt x="1803955" y="1179140"/>
                  <a:pt x="1794680" y="1180531"/>
                </a:cubicBezTo>
                <a:cubicBezTo>
                  <a:pt x="1758409" y="1185972"/>
                  <a:pt x="1721463" y="1186986"/>
                  <a:pt x="1685498" y="1194179"/>
                </a:cubicBezTo>
                <a:cubicBezTo>
                  <a:pt x="1674125" y="1196454"/>
                  <a:pt x="1662631" y="1198190"/>
                  <a:pt x="1651379" y="1201003"/>
                </a:cubicBezTo>
                <a:cubicBezTo>
                  <a:pt x="1635314" y="1205019"/>
                  <a:pt x="1619804" y="1211180"/>
                  <a:pt x="1603612" y="1214650"/>
                </a:cubicBezTo>
                <a:cubicBezTo>
                  <a:pt x="1587885" y="1218020"/>
                  <a:pt x="1571767" y="1219199"/>
                  <a:pt x="1555844" y="1221474"/>
                </a:cubicBezTo>
                <a:cubicBezTo>
                  <a:pt x="1477217" y="1252926"/>
                  <a:pt x="1572299" y="1218010"/>
                  <a:pt x="1426191" y="1248770"/>
                </a:cubicBezTo>
                <a:cubicBezTo>
                  <a:pt x="1414204" y="1251294"/>
                  <a:pt x="1403955" y="1259447"/>
                  <a:pt x="1392071" y="1262418"/>
                </a:cubicBezTo>
                <a:cubicBezTo>
                  <a:pt x="1376486" y="1266314"/>
                  <a:pt x="1292964" y="1274946"/>
                  <a:pt x="1282889" y="1276065"/>
                </a:cubicBezTo>
                <a:cubicBezTo>
                  <a:pt x="1273791" y="1278340"/>
                  <a:pt x="1264845" y="1281347"/>
                  <a:pt x="1255594" y="1282889"/>
                </a:cubicBezTo>
                <a:cubicBezTo>
                  <a:pt x="1237505" y="1285904"/>
                  <a:pt x="1218935" y="1285870"/>
                  <a:pt x="1201003" y="1289713"/>
                </a:cubicBezTo>
                <a:cubicBezTo>
                  <a:pt x="1186936" y="1292727"/>
                  <a:pt x="1173938" y="1299576"/>
                  <a:pt x="1160059" y="1303361"/>
                </a:cubicBezTo>
                <a:cubicBezTo>
                  <a:pt x="1131769" y="1311077"/>
                  <a:pt x="1107467" y="1311683"/>
                  <a:pt x="1078173" y="1317009"/>
                </a:cubicBezTo>
                <a:cubicBezTo>
                  <a:pt x="1068946" y="1318687"/>
                  <a:pt x="1060032" y="1321799"/>
                  <a:pt x="1050877" y="1323833"/>
                </a:cubicBezTo>
                <a:cubicBezTo>
                  <a:pt x="1039555" y="1326349"/>
                  <a:pt x="1028131" y="1328382"/>
                  <a:pt x="1016758" y="1330656"/>
                </a:cubicBezTo>
                <a:cubicBezTo>
                  <a:pt x="996286" y="1342029"/>
                  <a:pt x="976868" y="1355551"/>
                  <a:pt x="955343" y="1364776"/>
                </a:cubicBezTo>
                <a:cubicBezTo>
                  <a:pt x="944682" y="1369345"/>
                  <a:pt x="932375" y="1368414"/>
                  <a:pt x="921223" y="1371600"/>
                </a:cubicBezTo>
                <a:cubicBezTo>
                  <a:pt x="778926" y="1412256"/>
                  <a:pt x="940145" y="1374218"/>
                  <a:pt x="798394" y="1405719"/>
                </a:cubicBezTo>
                <a:cubicBezTo>
                  <a:pt x="780197" y="1414818"/>
                  <a:pt x="761588" y="1423135"/>
                  <a:pt x="743803" y="1433015"/>
                </a:cubicBezTo>
                <a:cubicBezTo>
                  <a:pt x="720615" y="1445897"/>
                  <a:pt x="701298" y="1467524"/>
                  <a:pt x="675564" y="1473958"/>
                </a:cubicBezTo>
                <a:cubicBezTo>
                  <a:pt x="632534" y="1484716"/>
                  <a:pt x="611519" y="1487872"/>
                  <a:pt x="566382" y="1521725"/>
                </a:cubicBezTo>
                <a:cubicBezTo>
                  <a:pt x="557283" y="1528549"/>
                  <a:pt x="548731" y="1536169"/>
                  <a:pt x="539086" y="1542197"/>
                </a:cubicBezTo>
                <a:cubicBezTo>
                  <a:pt x="530460" y="1547588"/>
                  <a:pt x="520069" y="1549932"/>
                  <a:pt x="511791" y="1555845"/>
                </a:cubicBezTo>
                <a:cubicBezTo>
                  <a:pt x="503938" y="1561454"/>
                  <a:pt x="498733" y="1570138"/>
                  <a:pt x="491319" y="1576316"/>
                </a:cubicBezTo>
                <a:cubicBezTo>
                  <a:pt x="485018" y="1581566"/>
                  <a:pt x="476646" y="1584165"/>
                  <a:pt x="470847" y="1589964"/>
                </a:cubicBezTo>
                <a:cubicBezTo>
                  <a:pt x="458285" y="1602526"/>
                  <a:pt x="450751" y="1620000"/>
                  <a:pt x="436728" y="1630907"/>
                </a:cubicBezTo>
                <a:cubicBezTo>
                  <a:pt x="429325" y="1636665"/>
                  <a:pt x="418531" y="1635456"/>
                  <a:pt x="409432" y="1637731"/>
                </a:cubicBezTo>
                <a:cubicBezTo>
                  <a:pt x="398059" y="1649104"/>
                  <a:pt x="387334" y="1661164"/>
                  <a:pt x="375313" y="1671850"/>
                </a:cubicBezTo>
                <a:cubicBezTo>
                  <a:pt x="366812" y="1679406"/>
                  <a:pt x="357272" y="1685711"/>
                  <a:pt x="348017" y="1692322"/>
                </a:cubicBezTo>
                <a:cubicBezTo>
                  <a:pt x="341343" y="1697089"/>
                  <a:pt x="333773" y="1700633"/>
                  <a:pt x="327546" y="1705970"/>
                </a:cubicBezTo>
                <a:cubicBezTo>
                  <a:pt x="317776" y="1714344"/>
                  <a:pt x="308624" y="1723495"/>
                  <a:pt x="300250" y="1733265"/>
                </a:cubicBezTo>
                <a:cubicBezTo>
                  <a:pt x="294913" y="1739492"/>
                  <a:pt x="292052" y="1747607"/>
                  <a:pt x="286603" y="1753737"/>
                </a:cubicBezTo>
                <a:cubicBezTo>
                  <a:pt x="273780" y="1768163"/>
                  <a:pt x="258482" y="1780254"/>
                  <a:pt x="245659" y="1794680"/>
                </a:cubicBezTo>
                <a:cubicBezTo>
                  <a:pt x="231136" y="1811018"/>
                  <a:pt x="229767" y="1823443"/>
                  <a:pt x="218364" y="1842448"/>
                </a:cubicBezTo>
                <a:cubicBezTo>
                  <a:pt x="209925" y="1856513"/>
                  <a:pt x="200167" y="1869743"/>
                  <a:pt x="191068" y="1883391"/>
                </a:cubicBezTo>
                <a:cubicBezTo>
                  <a:pt x="176514" y="1956157"/>
                  <a:pt x="198172" y="1876086"/>
                  <a:pt x="150125" y="1958453"/>
                </a:cubicBezTo>
                <a:cubicBezTo>
                  <a:pt x="142876" y="1970880"/>
                  <a:pt x="142320" y="1986251"/>
                  <a:pt x="136477" y="1999397"/>
                </a:cubicBezTo>
                <a:cubicBezTo>
                  <a:pt x="133146" y="2006891"/>
                  <a:pt x="127378" y="2013044"/>
                  <a:pt x="122829" y="2019868"/>
                </a:cubicBezTo>
                <a:cubicBezTo>
                  <a:pt x="103244" y="2098220"/>
                  <a:pt x="130629" y="2001671"/>
                  <a:pt x="102358" y="2067636"/>
                </a:cubicBezTo>
                <a:cubicBezTo>
                  <a:pt x="98664" y="2076256"/>
                  <a:pt x="98110" y="2085913"/>
                  <a:pt x="95534" y="2094931"/>
                </a:cubicBezTo>
                <a:cubicBezTo>
                  <a:pt x="93558" y="2101847"/>
                  <a:pt x="90686" y="2108487"/>
                  <a:pt x="88710" y="2115403"/>
                </a:cubicBezTo>
                <a:cubicBezTo>
                  <a:pt x="86134" y="2124421"/>
                  <a:pt x="84581" y="2133715"/>
                  <a:pt x="81886" y="2142698"/>
                </a:cubicBezTo>
                <a:cubicBezTo>
                  <a:pt x="77752" y="2156478"/>
                  <a:pt x="72787" y="2169994"/>
                  <a:pt x="68238" y="2183642"/>
                </a:cubicBezTo>
                <a:cubicBezTo>
                  <a:pt x="65963" y="2190466"/>
                  <a:pt x="63158" y="2197135"/>
                  <a:pt x="61414" y="2204113"/>
                </a:cubicBezTo>
                <a:cubicBezTo>
                  <a:pt x="56865" y="2222310"/>
                  <a:pt x="54733" y="2241289"/>
                  <a:pt x="47767" y="2258704"/>
                </a:cubicBezTo>
                <a:cubicBezTo>
                  <a:pt x="38668" y="2281450"/>
                  <a:pt x="25276" y="2302920"/>
                  <a:pt x="20471" y="2326943"/>
                </a:cubicBezTo>
                <a:cubicBezTo>
                  <a:pt x="18196" y="2338316"/>
                  <a:pt x="15287" y="2349580"/>
                  <a:pt x="13647" y="2361062"/>
                </a:cubicBezTo>
                <a:cubicBezTo>
                  <a:pt x="10734" y="2381453"/>
                  <a:pt x="9378" y="2402038"/>
                  <a:pt x="6823" y="2422477"/>
                </a:cubicBezTo>
                <a:cubicBezTo>
                  <a:pt x="4828" y="2438437"/>
                  <a:pt x="2274" y="2454322"/>
                  <a:pt x="0" y="2470245"/>
                </a:cubicBezTo>
                <a:cubicBezTo>
                  <a:pt x="15986" y="2582164"/>
                  <a:pt x="-3207" y="2442995"/>
                  <a:pt x="13647" y="2586250"/>
                </a:cubicBezTo>
                <a:cubicBezTo>
                  <a:pt x="20186" y="2641829"/>
                  <a:pt x="18705" y="2620893"/>
                  <a:pt x="27295" y="2668137"/>
                </a:cubicBezTo>
                <a:cubicBezTo>
                  <a:pt x="31351" y="2690442"/>
                  <a:pt x="35325" y="2720728"/>
                  <a:pt x="40943" y="2743200"/>
                </a:cubicBezTo>
                <a:cubicBezTo>
                  <a:pt x="42688" y="2750178"/>
                  <a:pt x="44934" y="2757060"/>
                  <a:pt x="47767" y="2763671"/>
                </a:cubicBezTo>
                <a:cubicBezTo>
                  <a:pt x="57974" y="2787489"/>
                  <a:pt x="62904" y="2788326"/>
                  <a:pt x="68238" y="2811439"/>
                </a:cubicBezTo>
                <a:cubicBezTo>
                  <a:pt x="78813" y="2857261"/>
                  <a:pt x="70674" y="2871145"/>
                  <a:pt x="95534" y="2900149"/>
                </a:cubicBezTo>
                <a:cubicBezTo>
                  <a:pt x="103908" y="2909919"/>
                  <a:pt x="114455" y="2917675"/>
                  <a:pt x="122829" y="2927445"/>
                </a:cubicBezTo>
                <a:cubicBezTo>
                  <a:pt x="128166" y="2933672"/>
                  <a:pt x="131710" y="2941242"/>
                  <a:pt x="136477" y="2947916"/>
                </a:cubicBezTo>
                <a:cubicBezTo>
                  <a:pt x="143088" y="2957171"/>
                  <a:pt x="149547" y="2966577"/>
                  <a:pt x="156949" y="2975212"/>
                </a:cubicBezTo>
                <a:cubicBezTo>
                  <a:pt x="176913" y="2998503"/>
                  <a:pt x="208808" y="3021158"/>
                  <a:pt x="232012" y="3036627"/>
                </a:cubicBezTo>
                <a:cubicBezTo>
                  <a:pt x="238836" y="3041176"/>
                  <a:pt x="245283" y="3046347"/>
                  <a:pt x="252483" y="3050274"/>
                </a:cubicBezTo>
                <a:cubicBezTo>
                  <a:pt x="270344" y="3060016"/>
                  <a:pt x="307074" y="3077570"/>
                  <a:pt x="307074" y="3077570"/>
                </a:cubicBezTo>
                <a:cubicBezTo>
                  <a:pt x="313898" y="3086668"/>
                  <a:pt x="319046" y="3097309"/>
                  <a:pt x="327546" y="3104865"/>
                </a:cubicBezTo>
                <a:cubicBezTo>
                  <a:pt x="368822" y="3141555"/>
                  <a:pt x="355407" y="3124604"/>
                  <a:pt x="388961" y="3138985"/>
                </a:cubicBezTo>
                <a:cubicBezTo>
                  <a:pt x="398311" y="3142992"/>
                  <a:pt x="407364" y="3147693"/>
                  <a:pt x="416256" y="3152633"/>
                </a:cubicBezTo>
                <a:cubicBezTo>
                  <a:pt x="427850" y="3159074"/>
                  <a:pt x="437911" y="3168571"/>
                  <a:pt x="450376" y="3173104"/>
                </a:cubicBezTo>
                <a:cubicBezTo>
                  <a:pt x="463379" y="3177832"/>
                  <a:pt x="477671" y="3177653"/>
                  <a:pt x="491319" y="3179928"/>
                </a:cubicBezTo>
                <a:cubicBezTo>
                  <a:pt x="544643" y="3219922"/>
                  <a:pt x="495002" y="3187186"/>
                  <a:pt x="539086" y="3207224"/>
                </a:cubicBezTo>
                <a:cubicBezTo>
                  <a:pt x="548479" y="3211493"/>
                  <a:pt x="608597" y="3244125"/>
                  <a:pt x="627797" y="3248167"/>
                </a:cubicBezTo>
                <a:cubicBezTo>
                  <a:pt x="682969" y="3259782"/>
                  <a:pt x="724771" y="3260462"/>
                  <a:pt x="777922" y="3268639"/>
                </a:cubicBezTo>
                <a:cubicBezTo>
                  <a:pt x="789385" y="3270402"/>
                  <a:pt x="800668" y="3273188"/>
                  <a:pt x="812041" y="3275462"/>
                </a:cubicBezTo>
                <a:cubicBezTo>
                  <a:pt x="839337" y="3273188"/>
                  <a:pt x="866778" y="3272259"/>
                  <a:pt x="893928" y="3268639"/>
                </a:cubicBezTo>
                <a:cubicBezTo>
                  <a:pt x="901058" y="3267688"/>
                  <a:pt x="907422" y="3263560"/>
                  <a:pt x="914400" y="3261815"/>
                </a:cubicBezTo>
                <a:cubicBezTo>
                  <a:pt x="925652" y="3259002"/>
                  <a:pt x="937146" y="3257266"/>
                  <a:pt x="948519" y="3254991"/>
                </a:cubicBezTo>
                <a:cubicBezTo>
                  <a:pt x="957617" y="3250442"/>
                  <a:pt x="966464" y="3245350"/>
                  <a:pt x="975814" y="3241343"/>
                </a:cubicBezTo>
                <a:cubicBezTo>
                  <a:pt x="993415" y="3233800"/>
                  <a:pt x="1005070" y="3234519"/>
                  <a:pt x="989462" y="3234519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45649"/>
              </p:ext>
            </p:extLst>
          </p:nvPr>
        </p:nvGraphicFramePr>
        <p:xfrm>
          <a:off x="1726632" y="4175987"/>
          <a:ext cx="15786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613496" y="3734734"/>
            <a:ext cx="173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 Directory</a:t>
            </a:r>
            <a:endParaRPr lang="en-US" sz="2000" b="1" dirty="0"/>
          </a:p>
        </p:txBody>
      </p:sp>
      <p:sp>
        <p:nvSpPr>
          <p:cNvPr id="38" name="Flowchart: Process 37"/>
          <p:cNvSpPr/>
          <p:nvPr/>
        </p:nvSpPr>
        <p:spPr>
          <a:xfrm>
            <a:off x="1734081" y="4203509"/>
            <a:ext cx="722517" cy="2169995"/>
          </a:xfrm>
          <a:prstGeom prst="flowChart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ocess 47"/>
          <p:cNvSpPr/>
          <p:nvPr/>
        </p:nvSpPr>
        <p:spPr>
          <a:xfrm>
            <a:off x="5282288" y="2714413"/>
            <a:ext cx="722517" cy="1830292"/>
          </a:xfrm>
          <a:prstGeom prst="flowChart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80931" y="2115403"/>
            <a:ext cx="1815153" cy="1753737"/>
          </a:xfrm>
          <a:custGeom>
            <a:avLst/>
            <a:gdLst>
              <a:gd name="connsiteX0" fmla="*/ 1815153 w 1815153"/>
              <a:gd name="connsiteY0" fmla="*/ 0 h 1753737"/>
              <a:gd name="connsiteX1" fmla="*/ 1712794 w 1815153"/>
              <a:gd name="connsiteY1" fmla="*/ 27296 h 1753737"/>
              <a:gd name="connsiteX2" fmla="*/ 1685499 w 1815153"/>
              <a:gd name="connsiteY2" fmla="*/ 40943 h 1753737"/>
              <a:gd name="connsiteX3" fmla="*/ 1644556 w 1815153"/>
              <a:gd name="connsiteY3" fmla="*/ 54591 h 1753737"/>
              <a:gd name="connsiteX4" fmla="*/ 1617260 w 1815153"/>
              <a:gd name="connsiteY4" fmla="*/ 68239 h 1753737"/>
              <a:gd name="connsiteX5" fmla="*/ 1569493 w 1815153"/>
              <a:gd name="connsiteY5" fmla="*/ 81887 h 1753737"/>
              <a:gd name="connsiteX6" fmla="*/ 1549021 w 1815153"/>
              <a:gd name="connsiteY6" fmla="*/ 88710 h 1753737"/>
              <a:gd name="connsiteX7" fmla="*/ 1514902 w 1815153"/>
              <a:gd name="connsiteY7" fmla="*/ 109182 h 1753737"/>
              <a:gd name="connsiteX8" fmla="*/ 1480782 w 1815153"/>
              <a:gd name="connsiteY8" fmla="*/ 116006 h 1753737"/>
              <a:gd name="connsiteX9" fmla="*/ 1460311 w 1815153"/>
              <a:gd name="connsiteY9" fmla="*/ 122830 h 1753737"/>
              <a:gd name="connsiteX10" fmla="*/ 1433015 w 1815153"/>
              <a:gd name="connsiteY10" fmla="*/ 129654 h 1753737"/>
              <a:gd name="connsiteX11" fmla="*/ 1412544 w 1815153"/>
              <a:gd name="connsiteY11" fmla="*/ 136478 h 1753737"/>
              <a:gd name="connsiteX12" fmla="*/ 1344305 w 1815153"/>
              <a:gd name="connsiteY12" fmla="*/ 143301 h 1753737"/>
              <a:gd name="connsiteX13" fmla="*/ 1323833 w 1815153"/>
              <a:gd name="connsiteY13" fmla="*/ 150125 h 1753737"/>
              <a:gd name="connsiteX14" fmla="*/ 1282890 w 1815153"/>
              <a:gd name="connsiteY14" fmla="*/ 156949 h 1753737"/>
              <a:gd name="connsiteX15" fmla="*/ 1235123 w 1815153"/>
              <a:gd name="connsiteY15" fmla="*/ 177421 h 1753737"/>
              <a:gd name="connsiteX16" fmla="*/ 1153236 w 1815153"/>
              <a:gd name="connsiteY16" fmla="*/ 191069 h 1753737"/>
              <a:gd name="connsiteX17" fmla="*/ 1112293 w 1815153"/>
              <a:gd name="connsiteY17" fmla="*/ 204716 h 1753737"/>
              <a:gd name="connsiteX18" fmla="*/ 1064526 w 1815153"/>
              <a:gd name="connsiteY18" fmla="*/ 218364 h 1753737"/>
              <a:gd name="connsiteX19" fmla="*/ 1003111 w 1815153"/>
              <a:gd name="connsiteY19" fmla="*/ 238836 h 1753737"/>
              <a:gd name="connsiteX20" fmla="*/ 975815 w 1815153"/>
              <a:gd name="connsiteY20" fmla="*/ 252484 h 1753737"/>
              <a:gd name="connsiteX21" fmla="*/ 859809 w 1815153"/>
              <a:gd name="connsiteY21" fmla="*/ 272955 h 1753737"/>
              <a:gd name="connsiteX22" fmla="*/ 812042 w 1815153"/>
              <a:gd name="connsiteY22" fmla="*/ 286603 h 1753737"/>
              <a:gd name="connsiteX23" fmla="*/ 777923 w 1815153"/>
              <a:gd name="connsiteY23" fmla="*/ 293427 h 1753737"/>
              <a:gd name="connsiteX24" fmla="*/ 757451 w 1815153"/>
              <a:gd name="connsiteY24" fmla="*/ 300251 h 1753737"/>
              <a:gd name="connsiteX25" fmla="*/ 696036 w 1815153"/>
              <a:gd name="connsiteY25" fmla="*/ 313898 h 1753737"/>
              <a:gd name="connsiteX26" fmla="*/ 675565 w 1815153"/>
              <a:gd name="connsiteY26" fmla="*/ 327546 h 1753737"/>
              <a:gd name="connsiteX27" fmla="*/ 607326 w 1815153"/>
              <a:gd name="connsiteY27" fmla="*/ 341194 h 1753737"/>
              <a:gd name="connsiteX28" fmla="*/ 566382 w 1815153"/>
              <a:gd name="connsiteY28" fmla="*/ 354842 h 1753737"/>
              <a:gd name="connsiteX29" fmla="*/ 545911 w 1815153"/>
              <a:gd name="connsiteY29" fmla="*/ 361666 h 1753737"/>
              <a:gd name="connsiteX30" fmla="*/ 518615 w 1815153"/>
              <a:gd name="connsiteY30" fmla="*/ 375313 h 1753737"/>
              <a:gd name="connsiteX31" fmla="*/ 464024 w 1815153"/>
              <a:gd name="connsiteY31" fmla="*/ 395785 h 1753737"/>
              <a:gd name="connsiteX32" fmla="*/ 443553 w 1815153"/>
              <a:gd name="connsiteY32" fmla="*/ 409433 h 1753737"/>
              <a:gd name="connsiteX33" fmla="*/ 382138 w 1815153"/>
              <a:gd name="connsiteY33" fmla="*/ 436728 h 1753737"/>
              <a:gd name="connsiteX34" fmla="*/ 361666 w 1815153"/>
              <a:gd name="connsiteY34" fmla="*/ 450376 h 1753737"/>
              <a:gd name="connsiteX35" fmla="*/ 300251 w 1815153"/>
              <a:gd name="connsiteY35" fmla="*/ 477672 h 1753737"/>
              <a:gd name="connsiteX36" fmla="*/ 266132 w 1815153"/>
              <a:gd name="connsiteY36" fmla="*/ 504967 h 1753737"/>
              <a:gd name="connsiteX37" fmla="*/ 245660 w 1815153"/>
              <a:gd name="connsiteY37" fmla="*/ 532263 h 1753737"/>
              <a:gd name="connsiteX38" fmla="*/ 218365 w 1815153"/>
              <a:gd name="connsiteY38" fmla="*/ 573206 h 1753737"/>
              <a:gd name="connsiteX39" fmla="*/ 204717 w 1815153"/>
              <a:gd name="connsiteY39" fmla="*/ 593678 h 1753737"/>
              <a:gd name="connsiteX40" fmla="*/ 170597 w 1815153"/>
              <a:gd name="connsiteY40" fmla="*/ 661916 h 1753737"/>
              <a:gd name="connsiteX41" fmla="*/ 163773 w 1815153"/>
              <a:gd name="connsiteY41" fmla="*/ 682388 h 1753737"/>
              <a:gd name="connsiteX42" fmla="*/ 136478 w 1815153"/>
              <a:gd name="connsiteY42" fmla="*/ 723331 h 1753737"/>
              <a:gd name="connsiteX43" fmla="*/ 129654 w 1815153"/>
              <a:gd name="connsiteY43" fmla="*/ 757451 h 1753737"/>
              <a:gd name="connsiteX44" fmla="*/ 102359 w 1815153"/>
              <a:gd name="connsiteY44" fmla="*/ 798394 h 1753737"/>
              <a:gd name="connsiteX45" fmla="*/ 95535 w 1815153"/>
              <a:gd name="connsiteY45" fmla="*/ 818866 h 1753737"/>
              <a:gd name="connsiteX46" fmla="*/ 88711 w 1815153"/>
              <a:gd name="connsiteY46" fmla="*/ 846161 h 1753737"/>
              <a:gd name="connsiteX47" fmla="*/ 75063 w 1815153"/>
              <a:gd name="connsiteY47" fmla="*/ 866633 h 1753737"/>
              <a:gd name="connsiteX48" fmla="*/ 61415 w 1815153"/>
              <a:gd name="connsiteY48" fmla="*/ 914400 h 1753737"/>
              <a:gd name="connsiteX49" fmla="*/ 54591 w 1815153"/>
              <a:gd name="connsiteY49" fmla="*/ 941696 h 1753737"/>
              <a:gd name="connsiteX50" fmla="*/ 47768 w 1815153"/>
              <a:gd name="connsiteY50" fmla="*/ 962167 h 1753737"/>
              <a:gd name="connsiteX51" fmla="*/ 34120 w 1815153"/>
              <a:gd name="connsiteY51" fmla="*/ 1016758 h 1753737"/>
              <a:gd name="connsiteX52" fmla="*/ 20472 w 1815153"/>
              <a:gd name="connsiteY52" fmla="*/ 1064525 h 1753737"/>
              <a:gd name="connsiteX53" fmla="*/ 13648 w 1815153"/>
              <a:gd name="connsiteY53" fmla="*/ 1112293 h 1753737"/>
              <a:gd name="connsiteX54" fmla="*/ 0 w 1815153"/>
              <a:gd name="connsiteY54" fmla="*/ 1201003 h 1753737"/>
              <a:gd name="connsiteX55" fmla="*/ 13648 w 1815153"/>
              <a:gd name="connsiteY55" fmla="*/ 1330657 h 1753737"/>
              <a:gd name="connsiteX56" fmla="*/ 20472 w 1815153"/>
              <a:gd name="connsiteY56" fmla="*/ 1357952 h 1753737"/>
              <a:gd name="connsiteX57" fmla="*/ 40944 w 1815153"/>
              <a:gd name="connsiteY57" fmla="*/ 1385248 h 1753737"/>
              <a:gd name="connsiteX58" fmla="*/ 61415 w 1815153"/>
              <a:gd name="connsiteY58" fmla="*/ 1453487 h 1753737"/>
              <a:gd name="connsiteX59" fmla="*/ 81887 w 1815153"/>
              <a:gd name="connsiteY59" fmla="*/ 1480782 h 1753737"/>
              <a:gd name="connsiteX60" fmla="*/ 122830 w 1815153"/>
              <a:gd name="connsiteY60" fmla="*/ 1562669 h 1753737"/>
              <a:gd name="connsiteX61" fmla="*/ 143302 w 1815153"/>
              <a:gd name="connsiteY61" fmla="*/ 1569493 h 1753737"/>
              <a:gd name="connsiteX62" fmla="*/ 177421 w 1815153"/>
              <a:gd name="connsiteY62" fmla="*/ 1610436 h 1753737"/>
              <a:gd name="connsiteX63" fmla="*/ 191069 w 1815153"/>
              <a:gd name="connsiteY63" fmla="*/ 1630907 h 1753737"/>
              <a:gd name="connsiteX64" fmla="*/ 225188 w 1815153"/>
              <a:gd name="connsiteY64" fmla="*/ 1644555 h 1753737"/>
              <a:gd name="connsiteX65" fmla="*/ 272956 w 1815153"/>
              <a:gd name="connsiteY65" fmla="*/ 1665027 h 1753737"/>
              <a:gd name="connsiteX66" fmla="*/ 293427 w 1815153"/>
              <a:gd name="connsiteY66" fmla="*/ 1678675 h 1753737"/>
              <a:gd name="connsiteX67" fmla="*/ 361666 w 1815153"/>
              <a:gd name="connsiteY67" fmla="*/ 1699146 h 1753737"/>
              <a:gd name="connsiteX68" fmla="*/ 423081 w 1815153"/>
              <a:gd name="connsiteY68" fmla="*/ 1719618 h 1753737"/>
              <a:gd name="connsiteX69" fmla="*/ 443553 w 1815153"/>
              <a:gd name="connsiteY69" fmla="*/ 1726442 h 1753737"/>
              <a:gd name="connsiteX70" fmla="*/ 566382 w 1815153"/>
              <a:gd name="connsiteY70" fmla="*/ 1740090 h 1753737"/>
              <a:gd name="connsiteX71" fmla="*/ 682388 w 1815153"/>
              <a:gd name="connsiteY71" fmla="*/ 1753737 h 1753737"/>
              <a:gd name="connsiteX72" fmla="*/ 709684 w 1815153"/>
              <a:gd name="connsiteY72" fmla="*/ 1746913 h 17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815153" h="1753737">
                <a:moveTo>
                  <a:pt x="1815153" y="0"/>
                </a:moveTo>
                <a:cubicBezTo>
                  <a:pt x="1781033" y="9099"/>
                  <a:pt x="1744378" y="11504"/>
                  <a:pt x="1712794" y="27296"/>
                </a:cubicBezTo>
                <a:cubicBezTo>
                  <a:pt x="1703696" y="31845"/>
                  <a:pt x="1694944" y="37165"/>
                  <a:pt x="1685499" y="40943"/>
                </a:cubicBezTo>
                <a:cubicBezTo>
                  <a:pt x="1672142" y="46286"/>
                  <a:pt x="1657423" y="48157"/>
                  <a:pt x="1644556" y="54591"/>
                </a:cubicBezTo>
                <a:cubicBezTo>
                  <a:pt x="1635457" y="59140"/>
                  <a:pt x="1626820" y="64763"/>
                  <a:pt x="1617260" y="68239"/>
                </a:cubicBezTo>
                <a:cubicBezTo>
                  <a:pt x="1601698" y="73898"/>
                  <a:pt x="1585354" y="77129"/>
                  <a:pt x="1569493" y="81887"/>
                </a:cubicBezTo>
                <a:cubicBezTo>
                  <a:pt x="1562603" y="83954"/>
                  <a:pt x="1555455" y="85493"/>
                  <a:pt x="1549021" y="88710"/>
                </a:cubicBezTo>
                <a:cubicBezTo>
                  <a:pt x="1537158" y="94641"/>
                  <a:pt x="1527217" y="104256"/>
                  <a:pt x="1514902" y="109182"/>
                </a:cubicBezTo>
                <a:cubicBezTo>
                  <a:pt x="1504133" y="113490"/>
                  <a:pt x="1492034" y="113193"/>
                  <a:pt x="1480782" y="116006"/>
                </a:cubicBezTo>
                <a:cubicBezTo>
                  <a:pt x="1473804" y="117751"/>
                  <a:pt x="1467227" y="120854"/>
                  <a:pt x="1460311" y="122830"/>
                </a:cubicBezTo>
                <a:cubicBezTo>
                  <a:pt x="1451293" y="125407"/>
                  <a:pt x="1442033" y="127077"/>
                  <a:pt x="1433015" y="129654"/>
                </a:cubicBezTo>
                <a:cubicBezTo>
                  <a:pt x="1426099" y="131630"/>
                  <a:pt x="1419653" y="135384"/>
                  <a:pt x="1412544" y="136478"/>
                </a:cubicBezTo>
                <a:cubicBezTo>
                  <a:pt x="1389950" y="139954"/>
                  <a:pt x="1367051" y="141027"/>
                  <a:pt x="1344305" y="143301"/>
                </a:cubicBezTo>
                <a:cubicBezTo>
                  <a:pt x="1337481" y="145576"/>
                  <a:pt x="1330855" y="148565"/>
                  <a:pt x="1323833" y="150125"/>
                </a:cubicBezTo>
                <a:cubicBezTo>
                  <a:pt x="1310327" y="153126"/>
                  <a:pt x="1296016" y="152574"/>
                  <a:pt x="1282890" y="156949"/>
                </a:cubicBezTo>
                <a:cubicBezTo>
                  <a:pt x="1206284" y="182485"/>
                  <a:pt x="1325641" y="160963"/>
                  <a:pt x="1235123" y="177421"/>
                </a:cubicBezTo>
                <a:cubicBezTo>
                  <a:pt x="1205826" y="182748"/>
                  <a:pt x="1181528" y="183353"/>
                  <a:pt x="1153236" y="191069"/>
                </a:cubicBezTo>
                <a:cubicBezTo>
                  <a:pt x="1139357" y="194854"/>
                  <a:pt x="1126249" y="201227"/>
                  <a:pt x="1112293" y="204716"/>
                </a:cubicBezTo>
                <a:cubicBezTo>
                  <a:pt x="1098439" y="208179"/>
                  <a:pt x="1078233" y="212489"/>
                  <a:pt x="1064526" y="218364"/>
                </a:cubicBezTo>
                <a:cubicBezTo>
                  <a:pt x="1015086" y="239553"/>
                  <a:pt x="1060625" y="227333"/>
                  <a:pt x="1003111" y="238836"/>
                </a:cubicBezTo>
                <a:cubicBezTo>
                  <a:pt x="994012" y="243385"/>
                  <a:pt x="985466" y="249267"/>
                  <a:pt x="975815" y="252484"/>
                </a:cubicBezTo>
                <a:cubicBezTo>
                  <a:pt x="929210" y="268019"/>
                  <a:pt x="909153" y="267472"/>
                  <a:pt x="859809" y="272955"/>
                </a:cubicBezTo>
                <a:cubicBezTo>
                  <a:pt x="837010" y="280555"/>
                  <a:pt x="837750" y="280890"/>
                  <a:pt x="812042" y="286603"/>
                </a:cubicBezTo>
                <a:cubicBezTo>
                  <a:pt x="800720" y="289119"/>
                  <a:pt x="789175" y="290614"/>
                  <a:pt x="777923" y="293427"/>
                </a:cubicBezTo>
                <a:cubicBezTo>
                  <a:pt x="770945" y="295172"/>
                  <a:pt x="764367" y="298275"/>
                  <a:pt x="757451" y="300251"/>
                </a:cubicBezTo>
                <a:cubicBezTo>
                  <a:pt x="734957" y="306678"/>
                  <a:pt x="719499" y="309206"/>
                  <a:pt x="696036" y="313898"/>
                </a:cubicBezTo>
                <a:cubicBezTo>
                  <a:pt x="689212" y="318447"/>
                  <a:pt x="683103" y="324315"/>
                  <a:pt x="675565" y="327546"/>
                </a:cubicBezTo>
                <a:cubicBezTo>
                  <a:pt x="659689" y="334350"/>
                  <a:pt x="620871" y="337808"/>
                  <a:pt x="607326" y="341194"/>
                </a:cubicBezTo>
                <a:cubicBezTo>
                  <a:pt x="593369" y="344683"/>
                  <a:pt x="580030" y="350293"/>
                  <a:pt x="566382" y="354842"/>
                </a:cubicBezTo>
                <a:cubicBezTo>
                  <a:pt x="559558" y="357117"/>
                  <a:pt x="552345" y="358449"/>
                  <a:pt x="545911" y="361666"/>
                </a:cubicBezTo>
                <a:cubicBezTo>
                  <a:pt x="536812" y="366215"/>
                  <a:pt x="527965" y="371306"/>
                  <a:pt x="518615" y="375313"/>
                </a:cubicBezTo>
                <a:cubicBezTo>
                  <a:pt x="477292" y="393022"/>
                  <a:pt x="520544" y="367525"/>
                  <a:pt x="464024" y="395785"/>
                </a:cubicBezTo>
                <a:cubicBezTo>
                  <a:pt x="456689" y="399453"/>
                  <a:pt x="450888" y="405765"/>
                  <a:pt x="443553" y="409433"/>
                </a:cubicBezTo>
                <a:cubicBezTo>
                  <a:pt x="385057" y="438681"/>
                  <a:pt x="432788" y="407785"/>
                  <a:pt x="382138" y="436728"/>
                </a:cubicBezTo>
                <a:cubicBezTo>
                  <a:pt x="375017" y="440797"/>
                  <a:pt x="368787" y="446307"/>
                  <a:pt x="361666" y="450376"/>
                </a:cubicBezTo>
                <a:cubicBezTo>
                  <a:pt x="339353" y="463126"/>
                  <a:pt x="324622" y="467923"/>
                  <a:pt x="300251" y="477672"/>
                </a:cubicBezTo>
                <a:cubicBezTo>
                  <a:pt x="258451" y="540369"/>
                  <a:pt x="315575" y="463764"/>
                  <a:pt x="266132" y="504967"/>
                </a:cubicBezTo>
                <a:cubicBezTo>
                  <a:pt x="257395" y="512248"/>
                  <a:pt x="252182" y="522946"/>
                  <a:pt x="245660" y="532263"/>
                </a:cubicBezTo>
                <a:cubicBezTo>
                  <a:pt x="236254" y="545700"/>
                  <a:pt x="227463" y="559558"/>
                  <a:pt x="218365" y="573206"/>
                </a:cubicBezTo>
                <a:cubicBezTo>
                  <a:pt x="213816" y="580030"/>
                  <a:pt x="207311" y="585897"/>
                  <a:pt x="204717" y="593678"/>
                </a:cubicBezTo>
                <a:cubicBezTo>
                  <a:pt x="187472" y="645410"/>
                  <a:pt x="199701" y="623112"/>
                  <a:pt x="170597" y="661916"/>
                </a:cubicBezTo>
                <a:cubicBezTo>
                  <a:pt x="168322" y="668740"/>
                  <a:pt x="167266" y="676100"/>
                  <a:pt x="163773" y="682388"/>
                </a:cubicBezTo>
                <a:cubicBezTo>
                  <a:pt x="155807" y="696726"/>
                  <a:pt x="136478" y="723331"/>
                  <a:pt x="136478" y="723331"/>
                </a:cubicBezTo>
                <a:cubicBezTo>
                  <a:pt x="134203" y="734704"/>
                  <a:pt x="134453" y="746892"/>
                  <a:pt x="129654" y="757451"/>
                </a:cubicBezTo>
                <a:cubicBezTo>
                  <a:pt x="122867" y="772383"/>
                  <a:pt x="107546" y="782833"/>
                  <a:pt x="102359" y="798394"/>
                </a:cubicBezTo>
                <a:cubicBezTo>
                  <a:pt x="100084" y="805218"/>
                  <a:pt x="97511" y="811950"/>
                  <a:pt x="95535" y="818866"/>
                </a:cubicBezTo>
                <a:cubicBezTo>
                  <a:pt x="92959" y="827884"/>
                  <a:pt x="92405" y="837541"/>
                  <a:pt x="88711" y="846161"/>
                </a:cubicBezTo>
                <a:cubicBezTo>
                  <a:pt x="85480" y="853699"/>
                  <a:pt x="79612" y="859809"/>
                  <a:pt x="75063" y="866633"/>
                </a:cubicBezTo>
                <a:cubicBezTo>
                  <a:pt x="53727" y="951975"/>
                  <a:pt x="80997" y="845862"/>
                  <a:pt x="61415" y="914400"/>
                </a:cubicBezTo>
                <a:cubicBezTo>
                  <a:pt x="58838" y="923418"/>
                  <a:pt x="57167" y="932678"/>
                  <a:pt x="54591" y="941696"/>
                </a:cubicBezTo>
                <a:cubicBezTo>
                  <a:pt x="52615" y="948612"/>
                  <a:pt x="49660" y="955228"/>
                  <a:pt x="47768" y="962167"/>
                </a:cubicBezTo>
                <a:cubicBezTo>
                  <a:pt x="42833" y="980263"/>
                  <a:pt x="40052" y="998963"/>
                  <a:pt x="34120" y="1016758"/>
                </a:cubicBezTo>
                <a:cubicBezTo>
                  <a:pt x="28274" y="1034296"/>
                  <a:pt x="23899" y="1045676"/>
                  <a:pt x="20472" y="1064525"/>
                </a:cubicBezTo>
                <a:cubicBezTo>
                  <a:pt x="17595" y="1080350"/>
                  <a:pt x="16094" y="1096396"/>
                  <a:pt x="13648" y="1112293"/>
                </a:cubicBezTo>
                <a:cubicBezTo>
                  <a:pt x="-5291" y="1235397"/>
                  <a:pt x="19791" y="1062472"/>
                  <a:pt x="0" y="1201003"/>
                </a:cubicBezTo>
                <a:cubicBezTo>
                  <a:pt x="4750" y="1262754"/>
                  <a:pt x="3411" y="1279473"/>
                  <a:pt x="13648" y="1330657"/>
                </a:cubicBezTo>
                <a:cubicBezTo>
                  <a:pt x="15487" y="1339853"/>
                  <a:pt x="16278" y="1349564"/>
                  <a:pt x="20472" y="1357952"/>
                </a:cubicBezTo>
                <a:cubicBezTo>
                  <a:pt x="25558" y="1368125"/>
                  <a:pt x="34120" y="1376149"/>
                  <a:pt x="40944" y="1385248"/>
                </a:cubicBezTo>
                <a:cubicBezTo>
                  <a:pt x="44487" y="1399421"/>
                  <a:pt x="55187" y="1445184"/>
                  <a:pt x="61415" y="1453487"/>
                </a:cubicBezTo>
                <a:lnTo>
                  <a:pt x="81887" y="1480782"/>
                </a:lnTo>
                <a:cubicBezTo>
                  <a:pt x="87186" y="1496678"/>
                  <a:pt x="102989" y="1556055"/>
                  <a:pt x="122830" y="1562669"/>
                </a:cubicBezTo>
                <a:lnTo>
                  <a:pt x="143302" y="1569493"/>
                </a:lnTo>
                <a:cubicBezTo>
                  <a:pt x="172581" y="1628048"/>
                  <a:pt x="138842" y="1571857"/>
                  <a:pt x="177421" y="1610436"/>
                </a:cubicBezTo>
                <a:cubicBezTo>
                  <a:pt x="183220" y="1616235"/>
                  <a:pt x="184395" y="1626140"/>
                  <a:pt x="191069" y="1630907"/>
                </a:cubicBezTo>
                <a:cubicBezTo>
                  <a:pt x="201037" y="1638027"/>
                  <a:pt x="214232" y="1639077"/>
                  <a:pt x="225188" y="1644555"/>
                </a:cubicBezTo>
                <a:cubicBezTo>
                  <a:pt x="272312" y="1668118"/>
                  <a:pt x="216149" y="1650825"/>
                  <a:pt x="272956" y="1665027"/>
                </a:cubicBezTo>
                <a:cubicBezTo>
                  <a:pt x="279780" y="1669576"/>
                  <a:pt x="285933" y="1675344"/>
                  <a:pt x="293427" y="1678675"/>
                </a:cubicBezTo>
                <a:cubicBezTo>
                  <a:pt x="314783" y="1688167"/>
                  <a:pt x="338984" y="1693475"/>
                  <a:pt x="361666" y="1699146"/>
                </a:cubicBezTo>
                <a:cubicBezTo>
                  <a:pt x="397283" y="1722891"/>
                  <a:pt x="367919" y="1707360"/>
                  <a:pt x="423081" y="1719618"/>
                </a:cubicBezTo>
                <a:cubicBezTo>
                  <a:pt x="430103" y="1721178"/>
                  <a:pt x="436500" y="1725031"/>
                  <a:pt x="443553" y="1726442"/>
                </a:cubicBezTo>
                <a:cubicBezTo>
                  <a:pt x="479983" y="1733728"/>
                  <a:pt x="531861" y="1736638"/>
                  <a:pt x="566382" y="1740090"/>
                </a:cubicBezTo>
                <a:cubicBezTo>
                  <a:pt x="610668" y="1744518"/>
                  <a:pt x="638837" y="1748293"/>
                  <a:pt x="682388" y="1753737"/>
                </a:cubicBezTo>
                <a:lnTo>
                  <a:pt x="709684" y="1746913"/>
                </a:ln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ular Callout 52"/>
          <p:cNvSpPr/>
          <p:nvPr/>
        </p:nvSpPr>
        <p:spPr>
          <a:xfrm>
            <a:off x="3792291" y="5011296"/>
            <a:ext cx="2415654" cy="1457451"/>
          </a:xfrm>
          <a:prstGeom prst="wedgeRectCallout">
            <a:avLst>
              <a:gd name="adj1" fmla="val -72729"/>
              <a:gd name="adj2" fmla="val -16012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Empty sub-tables don’t need to be allocated :)</a:t>
            </a:r>
            <a:endParaRPr lang="en-US" sz="2400" dirty="0"/>
          </a:p>
        </p:txBody>
      </p:sp>
      <p:sp>
        <p:nvSpPr>
          <p:cNvPr id="55" name="Left Brace 54"/>
          <p:cNvSpPr/>
          <p:nvPr/>
        </p:nvSpPr>
        <p:spPr>
          <a:xfrm rot="10800000">
            <a:off x="2766781" y="5046813"/>
            <a:ext cx="376329" cy="929714"/>
          </a:xfrm>
          <a:prstGeom prst="leftBrac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8" grpId="0" animBg="1"/>
      <p:bldP spid="38" grpId="1" animBg="1"/>
      <p:bldP spid="48" grpId="0" animBg="1"/>
      <p:bldP spid="48" grpId="1" animBg="1"/>
      <p:bldP spid="7" grpId="0" animBg="1"/>
      <p:bldP spid="7" grpId="1" animBg="1"/>
      <p:bldP spid="53" grpId="0" animBg="1"/>
      <p:bldP spid="5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x86 Two-Level Page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125884" y="16801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986658" y="16801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1293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2546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8869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5531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4839643" y="16801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684841" y="16801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30198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90942" y="1311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81257" y="1311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6140" y="1311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3442415" y="1776975"/>
            <a:ext cx="376329" cy="100939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4525769" y="1776976"/>
            <a:ext cx="376329" cy="100939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5730803" y="1662811"/>
            <a:ext cx="376329" cy="1237719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9330" y="2469836"/>
            <a:ext cx="1129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10-bits</a:t>
            </a:r>
          </a:p>
          <a:p>
            <a:pPr algn="ctr"/>
            <a:r>
              <a:rPr lang="en-US" sz="2000" b="1" dirty="0" smtClean="0"/>
              <a:t>PD Index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67149" y="2469836"/>
            <a:ext cx="1093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10-bits</a:t>
            </a:r>
          </a:p>
          <a:p>
            <a:pPr algn="ctr"/>
            <a:r>
              <a:rPr lang="en-US" sz="2000" b="1" dirty="0" smtClean="0"/>
              <a:t>PT Index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61951" y="2469836"/>
            <a:ext cx="914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12-bits</a:t>
            </a:r>
          </a:p>
          <a:p>
            <a:pPr algn="ctr"/>
            <a:r>
              <a:rPr lang="en-US" sz="2000" b="1" dirty="0" smtClean="0"/>
              <a:t>Offset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2347415" y="4190933"/>
            <a:ext cx="1142582" cy="189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09966" y="4190933"/>
            <a:ext cx="1142582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03136" y="4458201"/>
            <a:ext cx="1142582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38675" y="4687938"/>
            <a:ext cx="1142582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90609" y="4196871"/>
            <a:ext cx="1153234" cy="200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417460" y="3461099"/>
            <a:ext cx="1099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Physical</a:t>
            </a:r>
          </a:p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32" name="Flowchart: Process 31"/>
          <p:cNvSpPr/>
          <p:nvPr/>
        </p:nvSpPr>
        <p:spPr>
          <a:xfrm>
            <a:off x="368490" y="5194043"/>
            <a:ext cx="1023582" cy="723332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CR3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12986" y="3461099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Directory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86122" y="3488985"/>
            <a:ext cx="851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Tables</a:t>
            </a:r>
            <a:endParaRPr lang="en-US" sz="2000" b="1" dirty="0"/>
          </a:p>
        </p:txBody>
      </p:sp>
      <p:cxnSp>
        <p:nvCxnSpPr>
          <p:cNvPr id="35" name="Elbow Connector 34"/>
          <p:cNvCxnSpPr>
            <a:stCxn id="32" idx="3"/>
            <a:endCxn id="25" idx="1"/>
          </p:cNvCxnSpPr>
          <p:nvPr/>
        </p:nvCxnSpPr>
        <p:spPr>
          <a:xfrm flipV="1">
            <a:off x="1392072" y="5139453"/>
            <a:ext cx="955343" cy="416256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28" idx="1"/>
          </p:cNvCxnSpPr>
          <p:nvPr/>
        </p:nvCxnSpPr>
        <p:spPr>
          <a:xfrm flipV="1">
            <a:off x="3489997" y="5423780"/>
            <a:ext cx="1048678" cy="416256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5692628" y="5726305"/>
            <a:ext cx="1697981" cy="203580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1740090" y="3146878"/>
            <a:ext cx="1712794" cy="1364776"/>
          </a:xfrm>
          <a:custGeom>
            <a:avLst/>
            <a:gdLst>
              <a:gd name="connsiteX0" fmla="*/ 1712794 w 1712794"/>
              <a:gd name="connsiteY0" fmla="*/ 0 h 1364776"/>
              <a:gd name="connsiteX1" fmla="*/ 1671851 w 1712794"/>
              <a:gd name="connsiteY1" fmla="*/ 20472 h 1364776"/>
              <a:gd name="connsiteX2" fmla="*/ 1617260 w 1712794"/>
              <a:gd name="connsiteY2" fmla="*/ 34119 h 1364776"/>
              <a:gd name="connsiteX3" fmla="*/ 1603612 w 1712794"/>
              <a:gd name="connsiteY3" fmla="*/ 54591 h 1364776"/>
              <a:gd name="connsiteX4" fmla="*/ 1583140 w 1712794"/>
              <a:gd name="connsiteY4" fmla="*/ 68239 h 1364776"/>
              <a:gd name="connsiteX5" fmla="*/ 1514901 w 1712794"/>
              <a:gd name="connsiteY5" fmla="*/ 88710 h 1364776"/>
              <a:gd name="connsiteX6" fmla="*/ 1494430 w 1712794"/>
              <a:gd name="connsiteY6" fmla="*/ 102358 h 1364776"/>
              <a:gd name="connsiteX7" fmla="*/ 1467134 w 1712794"/>
              <a:gd name="connsiteY7" fmla="*/ 109182 h 1364776"/>
              <a:gd name="connsiteX8" fmla="*/ 1446663 w 1712794"/>
              <a:gd name="connsiteY8" fmla="*/ 116006 h 1364776"/>
              <a:gd name="connsiteX9" fmla="*/ 1412543 w 1712794"/>
              <a:gd name="connsiteY9" fmla="*/ 129654 h 1364776"/>
              <a:gd name="connsiteX10" fmla="*/ 1392071 w 1712794"/>
              <a:gd name="connsiteY10" fmla="*/ 143301 h 1364776"/>
              <a:gd name="connsiteX11" fmla="*/ 1364776 w 1712794"/>
              <a:gd name="connsiteY11" fmla="*/ 150125 h 1364776"/>
              <a:gd name="connsiteX12" fmla="*/ 1310185 w 1712794"/>
              <a:gd name="connsiteY12" fmla="*/ 170597 h 1364776"/>
              <a:gd name="connsiteX13" fmla="*/ 1248770 w 1712794"/>
              <a:gd name="connsiteY13" fmla="*/ 191069 h 1364776"/>
              <a:gd name="connsiteX14" fmla="*/ 1194179 w 1712794"/>
              <a:gd name="connsiteY14" fmla="*/ 218364 h 1364776"/>
              <a:gd name="connsiteX15" fmla="*/ 1146412 w 1712794"/>
              <a:gd name="connsiteY15" fmla="*/ 225188 h 1364776"/>
              <a:gd name="connsiteX16" fmla="*/ 1023582 w 1712794"/>
              <a:gd name="connsiteY16" fmla="*/ 238836 h 1364776"/>
              <a:gd name="connsiteX17" fmla="*/ 907576 w 1712794"/>
              <a:gd name="connsiteY17" fmla="*/ 259307 h 1364776"/>
              <a:gd name="connsiteX18" fmla="*/ 887104 w 1712794"/>
              <a:gd name="connsiteY18" fmla="*/ 266131 h 1364776"/>
              <a:gd name="connsiteX19" fmla="*/ 812042 w 1712794"/>
              <a:gd name="connsiteY19" fmla="*/ 272955 h 1364776"/>
              <a:gd name="connsiteX20" fmla="*/ 764274 w 1712794"/>
              <a:gd name="connsiteY20" fmla="*/ 279779 h 1364776"/>
              <a:gd name="connsiteX21" fmla="*/ 723331 w 1712794"/>
              <a:gd name="connsiteY21" fmla="*/ 293427 h 1364776"/>
              <a:gd name="connsiteX22" fmla="*/ 702860 w 1712794"/>
              <a:gd name="connsiteY22" fmla="*/ 300251 h 1364776"/>
              <a:gd name="connsiteX23" fmla="*/ 675564 w 1712794"/>
              <a:gd name="connsiteY23" fmla="*/ 307075 h 1364776"/>
              <a:gd name="connsiteX24" fmla="*/ 620973 w 1712794"/>
              <a:gd name="connsiteY24" fmla="*/ 320722 h 1364776"/>
              <a:gd name="connsiteX25" fmla="*/ 511791 w 1712794"/>
              <a:gd name="connsiteY25" fmla="*/ 334370 h 1364776"/>
              <a:gd name="connsiteX26" fmla="*/ 450376 w 1712794"/>
              <a:gd name="connsiteY26" fmla="*/ 348018 h 1364776"/>
              <a:gd name="connsiteX27" fmla="*/ 429904 w 1712794"/>
              <a:gd name="connsiteY27" fmla="*/ 361666 h 1364776"/>
              <a:gd name="connsiteX28" fmla="*/ 402609 w 1712794"/>
              <a:gd name="connsiteY28" fmla="*/ 368490 h 1364776"/>
              <a:gd name="connsiteX29" fmla="*/ 341194 w 1712794"/>
              <a:gd name="connsiteY29" fmla="*/ 395785 h 1364776"/>
              <a:gd name="connsiteX30" fmla="*/ 293427 w 1712794"/>
              <a:gd name="connsiteY30" fmla="*/ 423081 h 1364776"/>
              <a:gd name="connsiteX31" fmla="*/ 286603 w 1712794"/>
              <a:gd name="connsiteY31" fmla="*/ 443552 h 1364776"/>
              <a:gd name="connsiteX32" fmla="*/ 266131 w 1712794"/>
              <a:gd name="connsiteY32" fmla="*/ 457200 h 1364776"/>
              <a:gd name="connsiteX33" fmla="*/ 245660 w 1712794"/>
              <a:gd name="connsiteY33" fmla="*/ 477672 h 1364776"/>
              <a:gd name="connsiteX34" fmla="*/ 204716 w 1712794"/>
              <a:gd name="connsiteY34" fmla="*/ 504967 h 1364776"/>
              <a:gd name="connsiteX35" fmla="*/ 184245 w 1712794"/>
              <a:gd name="connsiteY35" fmla="*/ 532263 h 1364776"/>
              <a:gd name="connsiteX36" fmla="*/ 150125 w 1712794"/>
              <a:gd name="connsiteY36" fmla="*/ 580030 h 1364776"/>
              <a:gd name="connsiteX37" fmla="*/ 102358 w 1712794"/>
              <a:gd name="connsiteY37" fmla="*/ 627797 h 1364776"/>
              <a:gd name="connsiteX38" fmla="*/ 68239 w 1712794"/>
              <a:gd name="connsiteY38" fmla="*/ 675564 h 1364776"/>
              <a:gd name="connsiteX39" fmla="*/ 34119 w 1712794"/>
              <a:gd name="connsiteY39" fmla="*/ 723331 h 1364776"/>
              <a:gd name="connsiteX40" fmla="*/ 20471 w 1712794"/>
              <a:gd name="connsiteY40" fmla="*/ 750627 h 1364776"/>
              <a:gd name="connsiteX41" fmla="*/ 0 w 1712794"/>
              <a:gd name="connsiteY41" fmla="*/ 873457 h 1364776"/>
              <a:gd name="connsiteX42" fmla="*/ 6824 w 1712794"/>
              <a:gd name="connsiteY42" fmla="*/ 948519 h 1364776"/>
              <a:gd name="connsiteX43" fmla="*/ 13648 w 1712794"/>
              <a:gd name="connsiteY43" fmla="*/ 996287 h 1364776"/>
              <a:gd name="connsiteX44" fmla="*/ 20471 w 1712794"/>
              <a:gd name="connsiteY44" fmla="*/ 1023582 h 1364776"/>
              <a:gd name="connsiteX45" fmla="*/ 34119 w 1712794"/>
              <a:gd name="connsiteY45" fmla="*/ 1091821 h 1364776"/>
              <a:gd name="connsiteX46" fmla="*/ 47767 w 1712794"/>
              <a:gd name="connsiteY46" fmla="*/ 1160060 h 1364776"/>
              <a:gd name="connsiteX47" fmla="*/ 68239 w 1712794"/>
              <a:gd name="connsiteY47" fmla="*/ 1180531 h 1364776"/>
              <a:gd name="connsiteX48" fmla="*/ 109182 w 1712794"/>
              <a:gd name="connsiteY48" fmla="*/ 1221475 h 1364776"/>
              <a:gd name="connsiteX49" fmla="*/ 136477 w 1712794"/>
              <a:gd name="connsiteY49" fmla="*/ 1241946 h 1364776"/>
              <a:gd name="connsiteX50" fmla="*/ 177421 w 1712794"/>
              <a:gd name="connsiteY50" fmla="*/ 1282890 h 1364776"/>
              <a:gd name="connsiteX51" fmla="*/ 197892 w 1712794"/>
              <a:gd name="connsiteY51" fmla="*/ 1296537 h 1364776"/>
              <a:gd name="connsiteX52" fmla="*/ 238836 w 1712794"/>
              <a:gd name="connsiteY52" fmla="*/ 1310185 h 1364776"/>
              <a:gd name="connsiteX53" fmla="*/ 272955 w 1712794"/>
              <a:gd name="connsiteY53" fmla="*/ 1330657 h 1364776"/>
              <a:gd name="connsiteX54" fmla="*/ 293427 w 1712794"/>
              <a:gd name="connsiteY54" fmla="*/ 1337481 h 1364776"/>
              <a:gd name="connsiteX55" fmla="*/ 313898 w 1712794"/>
              <a:gd name="connsiteY55" fmla="*/ 1351128 h 1364776"/>
              <a:gd name="connsiteX56" fmla="*/ 354842 w 1712794"/>
              <a:gd name="connsiteY56" fmla="*/ 1357952 h 1364776"/>
              <a:gd name="connsiteX57" fmla="*/ 388961 w 1712794"/>
              <a:gd name="connsiteY57" fmla="*/ 1364776 h 1364776"/>
              <a:gd name="connsiteX58" fmla="*/ 511791 w 1712794"/>
              <a:gd name="connsiteY58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712794" h="1364776">
                <a:moveTo>
                  <a:pt x="1712794" y="0"/>
                </a:moveTo>
                <a:cubicBezTo>
                  <a:pt x="1699146" y="6824"/>
                  <a:pt x="1686221" y="15340"/>
                  <a:pt x="1671851" y="20472"/>
                </a:cubicBezTo>
                <a:cubicBezTo>
                  <a:pt x="1654187" y="26781"/>
                  <a:pt x="1617260" y="34119"/>
                  <a:pt x="1617260" y="34119"/>
                </a:cubicBezTo>
                <a:cubicBezTo>
                  <a:pt x="1612711" y="40943"/>
                  <a:pt x="1609411" y="48792"/>
                  <a:pt x="1603612" y="54591"/>
                </a:cubicBezTo>
                <a:cubicBezTo>
                  <a:pt x="1597813" y="60390"/>
                  <a:pt x="1590635" y="64908"/>
                  <a:pt x="1583140" y="68239"/>
                </a:cubicBezTo>
                <a:cubicBezTo>
                  <a:pt x="1561773" y="77736"/>
                  <a:pt x="1537591" y="83038"/>
                  <a:pt x="1514901" y="88710"/>
                </a:cubicBezTo>
                <a:cubicBezTo>
                  <a:pt x="1508077" y="93259"/>
                  <a:pt x="1501968" y="99127"/>
                  <a:pt x="1494430" y="102358"/>
                </a:cubicBezTo>
                <a:cubicBezTo>
                  <a:pt x="1485810" y="106053"/>
                  <a:pt x="1476152" y="106605"/>
                  <a:pt x="1467134" y="109182"/>
                </a:cubicBezTo>
                <a:cubicBezTo>
                  <a:pt x="1460218" y="111158"/>
                  <a:pt x="1453398" y="113480"/>
                  <a:pt x="1446663" y="116006"/>
                </a:cubicBezTo>
                <a:cubicBezTo>
                  <a:pt x="1435194" y="120307"/>
                  <a:pt x="1423499" y="124176"/>
                  <a:pt x="1412543" y="129654"/>
                </a:cubicBezTo>
                <a:cubicBezTo>
                  <a:pt x="1405208" y="133322"/>
                  <a:pt x="1399609" y="140070"/>
                  <a:pt x="1392071" y="143301"/>
                </a:cubicBezTo>
                <a:cubicBezTo>
                  <a:pt x="1383451" y="146995"/>
                  <a:pt x="1373874" y="147850"/>
                  <a:pt x="1364776" y="150125"/>
                </a:cubicBezTo>
                <a:cubicBezTo>
                  <a:pt x="1322728" y="178157"/>
                  <a:pt x="1369211" y="150921"/>
                  <a:pt x="1310185" y="170597"/>
                </a:cubicBezTo>
                <a:cubicBezTo>
                  <a:pt x="1225429" y="198849"/>
                  <a:pt x="1346549" y="171513"/>
                  <a:pt x="1248770" y="191069"/>
                </a:cubicBezTo>
                <a:cubicBezTo>
                  <a:pt x="1230573" y="200167"/>
                  <a:pt x="1214319" y="215487"/>
                  <a:pt x="1194179" y="218364"/>
                </a:cubicBezTo>
                <a:cubicBezTo>
                  <a:pt x="1178257" y="220639"/>
                  <a:pt x="1162381" y="223272"/>
                  <a:pt x="1146412" y="225188"/>
                </a:cubicBezTo>
                <a:cubicBezTo>
                  <a:pt x="1105510" y="230096"/>
                  <a:pt x="1064363" y="233010"/>
                  <a:pt x="1023582" y="238836"/>
                </a:cubicBezTo>
                <a:cubicBezTo>
                  <a:pt x="973244" y="246027"/>
                  <a:pt x="962176" y="246707"/>
                  <a:pt x="907576" y="259307"/>
                </a:cubicBezTo>
                <a:cubicBezTo>
                  <a:pt x="900567" y="260924"/>
                  <a:pt x="894225" y="265114"/>
                  <a:pt x="887104" y="266131"/>
                </a:cubicBezTo>
                <a:cubicBezTo>
                  <a:pt x="862233" y="269684"/>
                  <a:pt x="837012" y="270180"/>
                  <a:pt x="812042" y="272955"/>
                </a:cubicBezTo>
                <a:cubicBezTo>
                  <a:pt x="796056" y="274731"/>
                  <a:pt x="780197" y="277504"/>
                  <a:pt x="764274" y="279779"/>
                </a:cubicBezTo>
                <a:lnTo>
                  <a:pt x="723331" y="293427"/>
                </a:lnTo>
                <a:cubicBezTo>
                  <a:pt x="716507" y="295702"/>
                  <a:pt x="709838" y="298506"/>
                  <a:pt x="702860" y="300251"/>
                </a:cubicBezTo>
                <a:cubicBezTo>
                  <a:pt x="693761" y="302526"/>
                  <a:pt x="684582" y="304498"/>
                  <a:pt x="675564" y="307075"/>
                </a:cubicBezTo>
                <a:cubicBezTo>
                  <a:pt x="643808" y="316148"/>
                  <a:pt x="662598" y="314776"/>
                  <a:pt x="620973" y="320722"/>
                </a:cubicBezTo>
                <a:cubicBezTo>
                  <a:pt x="527689" y="334048"/>
                  <a:pt x="592351" y="320943"/>
                  <a:pt x="511791" y="334370"/>
                </a:cubicBezTo>
                <a:cubicBezTo>
                  <a:pt x="485799" y="338702"/>
                  <a:pt x="474915" y="341883"/>
                  <a:pt x="450376" y="348018"/>
                </a:cubicBezTo>
                <a:cubicBezTo>
                  <a:pt x="443552" y="352567"/>
                  <a:pt x="437442" y="358435"/>
                  <a:pt x="429904" y="361666"/>
                </a:cubicBezTo>
                <a:cubicBezTo>
                  <a:pt x="421284" y="365360"/>
                  <a:pt x="411592" y="365795"/>
                  <a:pt x="402609" y="368490"/>
                </a:cubicBezTo>
                <a:cubicBezTo>
                  <a:pt x="358313" y="381778"/>
                  <a:pt x="371111" y="375840"/>
                  <a:pt x="341194" y="395785"/>
                </a:cubicBezTo>
                <a:cubicBezTo>
                  <a:pt x="304418" y="450949"/>
                  <a:pt x="359197" y="379235"/>
                  <a:pt x="293427" y="423081"/>
                </a:cubicBezTo>
                <a:cubicBezTo>
                  <a:pt x="287442" y="427071"/>
                  <a:pt x="291096" y="437935"/>
                  <a:pt x="286603" y="443552"/>
                </a:cubicBezTo>
                <a:cubicBezTo>
                  <a:pt x="281480" y="449956"/>
                  <a:pt x="272431" y="451949"/>
                  <a:pt x="266131" y="457200"/>
                </a:cubicBezTo>
                <a:cubicBezTo>
                  <a:pt x="258717" y="463378"/>
                  <a:pt x="253278" y="471747"/>
                  <a:pt x="245660" y="477672"/>
                </a:cubicBezTo>
                <a:cubicBezTo>
                  <a:pt x="232712" y="487742"/>
                  <a:pt x="204716" y="504967"/>
                  <a:pt x="204716" y="504967"/>
                </a:cubicBezTo>
                <a:cubicBezTo>
                  <a:pt x="197892" y="514066"/>
                  <a:pt x="190855" y="523008"/>
                  <a:pt x="184245" y="532263"/>
                </a:cubicBezTo>
                <a:cubicBezTo>
                  <a:pt x="171882" y="549571"/>
                  <a:pt x="164986" y="563683"/>
                  <a:pt x="150125" y="580030"/>
                </a:cubicBezTo>
                <a:cubicBezTo>
                  <a:pt x="134978" y="596692"/>
                  <a:pt x="115869" y="609783"/>
                  <a:pt x="102358" y="627797"/>
                </a:cubicBezTo>
                <a:cubicBezTo>
                  <a:pt x="35450" y="717008"/>
                  <a:pt x="118130" y="605715"/>
                  <a:pt x="68239" y="675564"/>
                </a:cubicBezTo>
                <a:cubicBezTo>
                  <a:pt x="57783" y="690203"/>
                  <a:pt x="43306" y="707255"/>
                  <a:pt x="34119" y="723331"/>
                </a:cubicBezTo>
                <a:cubicBezTo>
                  <a:pt x="29072" y="732163"/>
                  <a:pt x="25020" y="741528"/>
                  <a:pt x="20471" y="750627"/>
                </a:cubicBezTo>
                <a:cubicBezTo>
                  <a:pt x="1280" y="827395"/>
                  <a:pt x="8690" y="786554"/>
                  <a:pt x="0" y="873457"/>
                </a:cubicBezTo>
                <a:cubicBezTo>
                  <a:pt x="2275" y="898478"/>
                  <a:pt x="4049" y="923549"/>
                  <a:pt x="6824" y="948519"/>
                </a:cubicBezTo>
                <a:cubicBezTo>
                  <a:pt x="8600" y="964505"/>
                  <a:pt x="10771" y="980462"/>
                  <a:pt x="13648" y="996287"/>
                </a:cubicBezTo>
                <a:cubicBezTo>
                  <a:pt x="15326" y="1005514"/>
                  <a:pt x="18506" y="1014412"/>
                  <a:pt x="20471" y="1023582"/>
                </a:cubicBezTo>
                <a:cubicBezTo>
                  <a:pt x="25331" y="1046264"/>
                  <a:pt x="30305" y="1068940"/>
                  <a:pt x="34119" y="1091821"/>
                </a:cubicBezTo>
                <a:cubicBezTo>
                  <a:pt x="34534" y="1094311"/>
                  <a:pt x="42977" y="1151677"/>
                  <a:pt x="47767" y="1160060"/>
                </a:cubicBezTo>
                <a:cubicBezTo>
                  <a:pt x="52555" y="1168439"/>
                  <a:pt x="62449" y="1172811"/>
                  <a:pt x="68239" y="1180531"/>
                </a:cubicBezTo>
                <a:cubicBezTo>
                  <a:pt x="100470" y="1223505"/>
                  <a:pt x="71757" y="1209000"/>
                  <a:pt x="109182" y="1221475"/>
                </a:cubicBezTo>
                <a:cubicBezTo>
                  <a:pt x="118280" y="1228299"/>
                  <a:pt x="128024" y="1234338"/>
                  <a:pt x="136477" y="1241946"/>
                </a:cubicBezTo>
                <a:cubicBezTo>
                  <a:pt x="150823" y="1254858"/>
                  <a:pt x="161361" y="1272184"/>
                  <a:pt x="177421" y="1282890"/>
                </a:cubicBezTo>
                <a:cubicBezTo>
                  <a:pt x="184245" y="1287439"/>
                  <a:pt x="190398" y="1293206"/>
                  <a:pt x="197892" y="1296537"/>
                </a:cubicBezTo>
                <a:cubicBezTo>
                  <a:pt x="211038" y="1302380"/>
                  <a:pt x="226500" y="1302783"/>
                  <a:pt x="238836" y="1310185"/>
                </a:cubicBezTo>
                <a:cubicBezTo>
                  <a:pt x="250209" y="1317009"/>
                  <a:pt x="261092" y="1324725"/>
                  <a:pt x="272955" y="1330657"/>
                </a:cubicBezTo>
                <a:cubicBezTo>
                  <a:pt x="279389" y="1333874"/>
                  <a:pt x="286993" y="1334264"/>
                  <a:pt x="293427" y="1337481"/>
                </a:cubicBezTo>
                <a:cubicBezTo>
                  <a:pt x="300762" y="1341149"/>
                  <a:pt x="306118" y="1348535"/>
                  <a:pt x="313898" y="1351128"/>
                </a:cubicBezTo>
                <a:cubicBezTo>
                  <a:pt x="327024" y="1355503"/>
                  <a:pt x="341229" y="1355477"/>
                  <a:pt x="354842" y="1357952"/>
                </a:cubicBezTo>
                <a:cubicBezTo>
                  <a:pt x="366253" y="1360027"/>
                  <a:pt x="377588" y="1362501"/>
                  <a:pt x="388961" y="1364776"/>
                </a:cubicBezTo>
                <a:cubicBezTo>
                  <a:pt x="508178" y="1357763"/>
                  <a:pt x="477577" y="1330562"/>
                  <a:pt x="511791" y="1364776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828197" y="3174174"/>
            <a:ext cx="866633" cy="1870909"/>
          </a:xfrm>
          <a:custGeom>
            <a:avLst/>
            <a:gdLst>
              <a:gd name="connsiteX0" fmla="*/ 866633 w 866633"/>
              <a:gd name="connsiteY0" fmla="*/ 0 h 1870909"/>
              <a:gd name="connsiteX1" fmla="*/ 832514 w 866633"/>
              <a:gd name="connsiteY1" fmla="*/ 54591 h 1870909"/>
              <a:gd name="connsiteX2" fmla="*/ 805218 w 866633"/>
              <a:gd name="connsiteY2" fmla="*/ 102358 h 1870909"/>
              <a:gd name="connsiteX3" fmla="*/ 798394 w 866633"/>
              <a:gd name="connsiteY3" fmla="*/ 129653 h 1870909"/>
              <a:gd name="connsiteX4" fmla="*/ 784747 w 866633"/>
              <a:gd name="connsiteY4" fmla="*/ 150125 h 1870909"/>
              <a:gd name="connsiteX5" fmla="*/ 730156 w 866633"/>
              <a:gd name="connsiteY5" fmla="*/ 211540 h 1870909"/>
              <a:gd name="connsiteX6" fmla="*/ 723332 w 866633"/>
              <a:gd name="connsiteY6" fmla="*/ 232011 h 1870909"/>
              <a:gd name="connsiteX7" fmla="*/ 689212 w 866633"/>
              <a:gd name="connsiteY7" fmla="*/ 272955 h 1870909"/>
              <a:gd name="connsiteX8" fmla="*/ 668741 w 866633"/>
              <a:gd name="connsiteY8" fmla="*/ 286603 h 1870909"/>
              <a:gd name="connsiteX9" fmla="*/ 655093 w 866633"/>
              <a:gd name="connsiteY9" fmla="*/ 307074 h 1870909"/>
              <a:gd name="connsiteX10" fmla="*/ 634621 w 866633"/>
              <a:gd name="connsiteY10" fmla="*/ 341194 h 1870909"/>
              <a:gd name="connsiteX11" fmla="*/ 614150 w 866633"/>
              <a:gd name="connsiteY11" fmla="*/ 354841 h 1870909"/>
              <a:gd name="connsiteX12" fmla="*/ 593678 w 866633"/>
              <a:gd name="connsiteY12" fmla="*/ 375313 h 1870909"/>
              <a:gd name="connsiteX13" fmla="*/ 573206 w 866633"/>
              <a:gd name="connsiteY13" fmla="*/ 402608 h 1870909"/>
              <a:gd name="connsiteX14" fmla="*/ 552735 w 866633"/>
              <a:gd name="connsiteY14" fmla="*/ 423080 h 1870909"/>
              <a:gd name="connsiteX15" fmla="*/ 532263 w 866633"/>
              <a:gd name="connsiteY15" fmla="*/ 450376 h 1870909"/>
              <a:gd name="connsiteX16" fmla="*/ 518615 w 866633"/>
              <a:gd name="connsiteY16" fmla="*/ 470847 h 1870909"/>
              <a:gd name="connsiteX17" fmla="*/ 477672 w 866633"/>
              <a:gd name="connsiteY17" fmla="*/ 498143 h 1870909"/>
              <a:gd name="connsiteX18" fmla="*/ 450376 w 866633"/>
              <a:gd name="connsiteY18" fmla="*/ 518614 h 1870909"/>
              <a:gd name="connsiteX19" fmla="*/ 416257 w 866633"/>
              <a:gd name="connsiteY19" fmla="*/ 552734 h 1870909"/>
              <a:gd name="connsiteX20" fmla="*/ 395785 w 866633"/>
              <a:gd name="connsiteY20" fmla="*/ 559558 h 1870909"/>
              <a:gd name="connsiteX21" fmla="*/ 361666 w 866633"/>
              <a:gd name="connsiteY21" fmla="*/ 580029 h 1870909"/>
              <a:gd name="connsiteX22" fmla="*/ 348018 w 866633"/>
              <a:gd name="connsiteY22" fmla="*/ 600501 h 1870909"/>
              <a:gd name="connsiteX23" fmla="*/ 266132 w 866633"/>
              <a:gd name="connsiteY23" fmla="*/ 675564 h 1870909"/>
              <a:gd name="connsiteX24" fmla="*/ 252484 w 866633"/>
              <a:gd name="connsiteY24" fmla="*/ 702859 h 1870909"/>
              <a:gd name="connsiteX25" fmla="*/ 245660 w 866633"/>
              <a:gd name="connsiteY25" fmla="*/ 723331 h 1870909"/>
              <a:gd name="connsiteX26" fmla="*/ 225188 w 866633"/>
              <a:gd name="connsiteY26" fmla="*/ 750626 h 1870909"/>
              <a:gd name="connsiteX27" fmla="*/ 191069 w 866633"/>
              <a:gd name="connsiteY27" fmla="*/ 805217 h 1870909"/>
              <a:gd name="connsiteX28" fmla="*/ 184245 w 866633"/>
              <a:gd name="connsiteY28" fmla="*/ 832513 h 1870909"/>
              <a:gd name="connsiteX29" fmla="*/ 143302 w 866633"/>
              <a:gd name="connsiteY29" fmla="*/ 880280 h 1870909"/>
              <a:gd name="connsiteX30" fmla="*/ 129654 w 866633"/>
              <a:gd name="connsiteY30" fmla="*/ 921223 h 1870909"/>
              <a:gd name="connsiteX31" fmla="*/ 116006 w 866633"/>
              <a:gd name="connsiteY31" fmla="*/ 941695 h 1870909"/>
              <a:gd name="connsiteX32" fmla="*/ 102359 w 866633"/>
              <a:gd name="connsiteY32" fmla="*/ 968991 h 1870909"/>
              <a:gd name="connsiteX33" fmla="*/ 95535 w 866633"/>
              <a:gd name="connsiteY33" fmla="*/ 989462 h 1870909"/>
              <a:gd name="connsiteX34" fmla="*/ 75063 w 866633"/>
              <a:gd name="connsiteY34" fmla="*/ 1016758 h 1870909"/>
              <a:gd name="connsiteX35" fmla="*/ 61415 w 866633"/>
              <a:gd name="connsiteY35" fmla="*/ 1037229 h 1870909"/>
              <a:gd name="connsiteX36" fmla="*/ 54591 w 866633"/>
              <a:gd name="connsiteY36" fmla="*/ 1057701 h 1870909"/>
              <a:gd name="connsiteX37" fmla="*/ 27296 w 866633"/>
              <a:gd name="connsiteY37" fmla="*/ 1098644 h 1870909"/>
              <a:gd name="connsiteX38" fmla="*/ 13648 w 866633"/>
              <a:gd name="connsiteY38" fmla="*/ 1146411 h 1870909"/>
              <a:gd name="connsiteX39" fmla="*/ 6824 w 866633"/>
              <a:gd name="connsiteY39" fmla="*/ 1180531 h 1870909"/>
              <a:gd name="connsiteX40" fmla="*/ 0 w 866633"/>
              <a:gd name="connsiteY40" fmla="*/ 1248770 h 1870909"/>
              <a:gd name="connsiteX41" fmla="*/ 13648 w 866633"/>
              <a:gd name="connsiteY41" fmla="*/ 1344304 h 1870909"/>
              <a:gd name="connsiteX42" fmla="*/ 27296 w 866633"/>
              <a:gd name="connsiteY42" fmla="*/ 1392071 h 1870909"/>
              <a:gd name="connsiteX43" fmla="*/ 40944 w 866633"/>
              <a:gd name="connsiteY43" fmla="*/ 1460310 h 1870909"/>
              <a:gd name="connsiteX44" fmla="*/ 68239 w 866633"/>
              <a:gd name="connsiteY44" fmla="*/ 1501253 h 1870909"/>
              <a:gd name="connsiteX45" fmla="*/ 88711 w 866633"/>
              <a:gd name="connsiteY45" fmla="*/ 1562668 h 1870909"/>
              <a:gd name="connsiteX46" fmla="*/ 116006 w 866633"/>
              <a:gd name="connsiteY46" fmla="*/ 1617259 h 1870909"/>
              <a:gd name="connsiteX47" fmla="*/ 150126 w 866633"/>
              <a:gd name="connsiteY47" fmla="*/ 1658203 h 1870909"/>
              <a:gd name="connsiteX48" fmla="*/ 177421 w 866633"/>
              <a:gd name="connsiteY48" fmla="*/ 1699146 h 1870909"/>
              <a:gd name="connsiteX49" fmla="*/ 225188 w 866633"/>
              <a:gd name="connsiteY49" fmla="*/ 1753737 h 1870909"/>
              <a:gd name="connsiteX50" fmla="*/ 245660 w 866633"/>
              <a:gd name="connsiteY50" fmla="*/ 1767385 h 1870909"/>
              <a:gd name="connsiteX51" fmla="*/ 266132 w 866633"/>
              <a:gd name="connsiteY51" fmla="*/ 1787856 h 1870909"/>
              <a:gd name="connsiteX52" fmla="*/ 293427 w 866633"/>
              <a:gd name="connsiteY52" fmla="*/ 1794680 h 1870909"/>
              <a:gd name="connsiteX53" fmla="*/ 334370 w 866633"/>
              <a:gd name="connsiteY53" fmla="*/ 1815152 h 1870909"/>
              <a:gd name="connsiteX54" fmla="*/ 361666 w 866633"/>
              <a:gd name="connsiteY54" fmla="*/ 1828800 h 1870909"/>
              <a:gd name="connsiteX55" fmla="*/ 388962 w 866633"/>
              <a:gd name="connsiteY55" fmla="*/ 1835623 h 1870909"/>
              <a:gd name="connsiteX56" fmla="*/ 429905 w 866633"/>
              <a:gd name="connsiteY56" fmla="*/ 1849271 h 1870909"/>
              <a:gd name="connsiteX57" fmla="*/ 450376 w 866633"/>
              <a:gd name="connsiteY57" fmla="*/ 1856095 h 1870909"/>
              <a:gd name="connsiteX58" fmla="*/ 511791 w 866633"/>
              <a:gd name="connsiteY58" fmla="*/ 1869743 h 1870909"/>
              <a:gd name="connsiteX59" fmla="*/ 607326 w 866633"/>
              <a:gd name="connsiteY59" fmla="*/ 1856095 h 187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6633" h="1870909">
                <a:moveTo>
                  <a:pt x="866633" y="0"/>
                </a:moveTo>
                <a:cubicBezTo>
                  <a:pt x="803984" y="78312"/>
                  <a:pt x="859185" y="1250"/>
                  <a:pt x="832514" y="54591"/>
                </a:cubicBezTo>
                <a:cubicBezTo>
                  <a:pt x="812713" y="94192"/>
                  <a:pt x="823166" y="54497"/>
                  <a:pt x="805218" y="102358"/>
                </a:cubicBezTo>
                <a:cubicBezTo>
                  <a:pt x="801925" y="111139"/>
                  <a:pt x="802088" y="121033"/>
                  <a:pt x="798394" y="129653"/>
                </a:cubicBezTo>
                <a:cubicBezTo>
                  <a:pt x="795163" y="137191"/>
                  <a:pt x="789668" y="143564"/>
                  <a:pt x="784747" y="150125"/>
                </a:cubicBezTo>
                <a:cubicBezTo>
                  <a:pt x="758252" y="185452"/>
                  <a:pt x="759941" y="181754"/>
                  <a:pt x="730156" y="211540"/>
                </a:cubicBezTo>
                <a:cubicBezTo>
                  <a:pt x="727881" y="218364"/>
                  <a:pt x="726549" y="225578"/>
                  <a:pt x="723332" y="232011"/>
                </a:cubicBezTo>
                <a:cubicBezTo>
                  <a:pt x="715663" y="247348"/>
                  <a:pt x="702149" y="262174"/>
                  <a:pt x="689212" y="272955"/>
                </a:cubicBezTo>
                <a:cubicBezTo>
                  <a:pt x="682912" y="278205"/>
                  <a:pt x="675565" y="282054"/>
                  <a:pt x="668741" y="286603"/>
                </a:cubicBezTo>
                <a:cubicBezTo>
                  <a:pt x="664192" y="293427"/>
                  <a:pt x="659440" y="300119"/>
                  <a:pt x="655093" y="307074"/>
                </a:cubicBezTo>
                <a:cubicBezTo>
                  <a:pt x="648063" y="318321"/>
                  <a:pt x="643253" y="331124"/>
                  <a:pt x="634621" y="341194"/>
                </a:cubicBezTo>
                <a:cubicBezTo>
                  <a:pt x="629284" y="347421"/>
                  <a:pt x="620450" y="349591"/>
                  <a:pt x="614150" y="354841"/>
                </a:cubicBezTo>
                <a:cubicBezTo>
                  <a:pt x="606736" y="361019"/>
                  <a:pt x="599959" y="367986"/>
                  <a:pt x="593678" y="375313"/>
                </a:cubicBezTo>
                <a:cubicBezTo>
                  <a:pt x="586276" y="383948"/>
                  <a:pt x="580607" y="393973"/>
                  <a:pt x="573206" y="402608"/>
                </a:cubicBezTo>
                <a:cubicBezTo>
                  <a:pt x="566926" y="409935"/>
                  <a:pt x="559015" y="415753"/>
                  <a:pt x="552735" y="423080"/>
                </a:cubicBezTo>
                <a:cubicBezTo>
                  <a:pt x="545333" y="431715"/>
                  <a:pt x="538874" y="441121"/>
                  <a:pt x="532263" y="450376"/>
                </a:cubicBezTo>
                <a:cubicBezTo>
                  <a:pt x="527496" y="457050"/>
                  <a:pt x="524787" y="465447"/>
                  <a:pt x="518615" y="470847"/>
                </a:cubicBezTo>
                <a:cubicBezTo>
                  <a:pt x="506271" y="481648"/>
                  <a:pt x="490794" y="488302"/>
                  <a:pt x="477672" y="498143"/>
                </a:cubicBezTo>
                <a:cubicBezTo>
                  <a:pt x="468573" y="504967"/>
                  <a:pt x="458876" y="511058"/>
                  <a:pt x="450376" y="518614"/>
                </a:cubicBezTo>
                <a:cubicBezTo>
                  <a:pt x="438355" y="529300"/>
                  <a:pt x="429124" y="543083"/>
                  <a:pt x="416257" y="552734"/>
                </a:cubicBezTo>
                <a:cubicBezTo>
                  <a:pt x="410503" y="557050"/>
                  <a:pt x="402219" y="556341"/>
                  <a:pt x="395785" y="559558"/>
                </a:cubicBezTo>
                <a:cubicBezTo>
                  <a:pt x="383922" y="565489"/>
                  <a:pt x="373039" y="573205"/>
                  <a:pt x="361666" y="580029"/>
                </a:cubicBezTo>
                <a:cubicBezTo>
                  <a:pt x="357117" y="586853"/>
                  <a:pt x="353560" y="594455"/>
                  <a:pt x="348018" y="600501"/>
                </a:cubicBezTo>
                <a:cubicBezTo>
                  <a:pt x="295208" y="658112"/>
                  <a:pt x="306611" y="648577"/>
                  <a:pt x="266132" y="675564"/>
                </a:cubicBezTo>
                <a:cubicBezTo>
                  <a:pt x="261583" y="684662"/>
                  <a:pt x="256491" y="693509"/>
                  <a:pt x="252484" y="702859"/>
                </a:cubicBezTo>
                <a:cubicBezTo>
                  <a:pt x="249650" y="709471"/>
                  <a:pt x="249229" y="717086"/>
                  <a:pt x="245660" y="723331"/>
                </a:cubicBezTo>
                <a:cubicBezTo>
                  <a:pt x="240017" y="733206"/>
                  <a:pt x="232012" y="741528"/>
                  <a:pt x="225188" y="750626"/>
                </a:cubicBezTo>
                <a:cubicBezTo>
                  <a:pt x="206562" y="806503"/>
                  <a:pt x="237428" y="721770"/>
                  <a:pt x="191069" y="805217"/>
                </a:cubicBezTo>
                <a:cubicBezTo>
                  <a:pt x="186514" y="813415"/>
                  <a:pt x="187939" y="823893"/>
                  <a:pt x="184245" y="832513"/>
                </a:cubicBezTo>
                <a:cubicBezTo>
                  <a:pt x="176451" y="850700"/>
                  <a:pt x="156015" y="867567"/>
                  <a:pt x="143302" y="880280"/>
                </a:cubicBezTo>
                <a:cubicBezTo>
                  <a:pt x="138753" y="893928"/>
                  <a:pt x="135497" y="908077"/>
                  <a:pt x="129654" y="921223"/>
                </a:cubicBezTo>
                <a:cubicBezTo>
                  <a:pt x="126323" y="928718"/>
                  <a:pt x="120075" y="934574"/>
                  <a:pt x="116006" y="941695"/>
                </a:cubicBezTo>
                <a:cubicBezTo>
                  <a:pt x="110959" y="950527"/>
                  <a:pt x="106366" y="959641"/>
                  <a:pt x="102359" y="968991"/>
                </a:cubicBezTo>
                <a:cubicBezTo>
                  <a:pt x="99526" y="975602"/>
                  <a:pt x="99104" y="983217"/>
                  <a:pt x="95535" y="989462"/>
                </a:cubicBezTo>
                <a:cubicBezTo>
                  <a:pt x="89892" y="999337"/>
                  <a:pt x="81674" y="1007503"/>
                  <a:pt x="75063" y="1016758"/>
                </a:cubicBezTo>
                <a:cubicBezTo>
                  <a:pt x="70296" y="1023432"/>
                  <a:pt x="65964" y="1030405"/>
                  <a:pt x="61415" y="1037229"/>
                </a:cubicBezTo>
                <a:cubicBezTo>
                  <a:pt x="59140" y="1044053"/>
                  <a:pt x="58084" y="1051413"/>
                  <a:pt x="54591" y="1057701"/>
                </a:cubicBezTo>
                <a:cubicBezTo>
                  <a:pt x="46625" y="1072039"/>
                  <a:pt x="27296" y="1098644"/>
                  <a:pt x="27296" y="1098644"/>
                </a:cubicBezTo>
                <a:cubicBezTo>
                  <a:pt x="19697" y="1121440"/>
                  <a:pt x="19360" y="1120708"/>
                  <a:pt x="13648" y="1146411"/>
                </a:cubicBezTo>
                <a:cubicBezTo>
                  <a:pt x="11132" y="1157733"/>
                  <a:pt x="8357" y="1169034"/>
                  <a:pt x="6824" y="1180531"/>
                </a:cubicBezTo>
                <a:cubicBezTo>
                  <a:pt x="3803" y="1203190"/>
                  <a:pt x="2275" y="1226024"/>
                  <a:pt x="0" y="1248770"/>
                </a:cubicBezTo>
                <a:cubicBezTo>
                  <a:pt x="4193" y="1282317"/>
                  <a:pt x="7089" y="1311507"/>
                  <a:pt x="13648" y="1344304"/>
                </a:cubicBezTo>
                <a:cubicBezTo>
                  <a:pt x="34895" y="1450539"/>
                  <a:pt x="7782" y="1307514"/>
                  <a:pt x="27296" y="1392071"/>
                </a:cubicBezTo>
                <a:cubicBezTo>
                  <a:pt x="32512" y="1414674"/>
                  <a:pt x="28077" y="1441009"/>
                  <a:pt x="40944" y="1460310"/>
                </a:cubicBezTo>
                <a:cubicBezTo>
                  <a:pt x="50042" y="1473958"/>
                  <a:pt x="61303" y="1486389"/>
                  <a:pt x="68239" y="1501253"/>
                </a:cubicBezTo>
                <a:cubicBezTo>
                  <a:pt x="77364" y="1520808"/>
                  <a:pt x="76741" y="1544713"/>
                  <a:pt x="88711" y="1562668"/>
                </a:cubicBezTo>
                <a:cubicBezTo>
                  <a:pt x="120331" y="1610098"/>
                  <a:pt x="82619" y="1550484"/>
                  <a:pt x="116006" y="1617259"/>
                </a:cubicBezTo>
                <a:cubicBezTo>
                  <a:pt x="125506" y="1636260"/>
                  <a:pt x="135034" y="1643111"/>
                  <a:pt x="150126" y="1658203"/>
                </a:cubicBezTo>
                <a:cubicBezTo>
                  <a:pt x="161733" y="1693023"/>
                  <a:pt x="149541" y="1666619"/>
                  <a:pt x="177421" y="1699146"/>
                </a:cubicBezTo>
                <a:cubicBezTo>
                  <a:pt x="206372" y="1732922"/>
                  <a:pt x="188993" y="1722712"/>
                  <a:pt x="225188" y="1753737"/>
                </a:cubicBezTo>
                <a:cubicBezTo>
                  <a:pt x="231415" y="1759074"/>
                  <a:pt x="239359" y="1762135"/>
                  <a:pt x="245660" y="1767385"/>
                </a:cubicBezTo>
                <a:cubicBezTo>
                  <a:pt x="253074" y="1773563"/>
                  <a:pt x="257753" y="1783068"/>
                  <a:pt x="266132" y="1787856"/>
                </a:cubicBezTo>
                <a:cubicBezTo>
                  <a:pt x="274275" y="1792509"/>
                  <a:pt x="284329" y="1792405"/>
                  <a:pt x="293427" y="1794680"/>
                </a:cubicBezTo>
                <a:cubicBezTo>
                  <a:pt x="332769" y="1820908"/>
                  <a:pt x="294818" y="1798201"/>
                  <a:pt x="334370" y="1815152"/>
                </a:cubicBezTo>
                <a:cubicBezTo>
                  <a:pt x="343720" y="1819159"/>
                  <a:pt x="352141" y="1825228"/>
                  <a:pt x="361666" y="1828800"/>
                </a:cubicBezTo>
                <a:cubicBezTo>
                  <a:pt x="370448" y="1832093"/>
                  <a:pt x="379979" y="1832928"/>
                  <a:pt x="388962" y="1835623"/>
                </a:cubicBezTo>
                <a:cubicBezTo>
                  <a:pt x="402741" y="1839757"/>
                  <a:pt x="416257" y="1844722"/>
                  <a:pt x="429905" y="1849271"/>
                </a:cubicBezTo>
                <a:cubicBezTo>
                  <a:pt x="436729" y="1851546"/>
                  <a:pt x="443398" y="1854350"/>
                  <a:pt x="450376" y="1856095"/>
                </a:cubicBezTo>
                <a:cubicBezTo>
                  <a:pt x="488924" y="1865732"/>
                  <a:pt x="468475" y="1861080"/>
                  <a:pt x="511791" y="1869743"/>
                </a:cubicBezTo>
                <a:cubicBezTo>
                  <a:pt x="603709" y="1862672"/>
                  <a:pt x="579531" y="1883890"/>
                  <a:pt x="607326" y="1856095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895833" y="3174174"/>
            <a:ext cx="1405720" cy="2361428"/>
          </a:xfrm>
          <a:custGeom>
            <a:avLst/>
            <a:gdLst>
              <a:gd name="connsiteX0" fmla="*/ 0 w 1405720"/>
              <a:gd name="connsiteY0" fmla="*/ 0 h 2361428"/>
              <a:gd name="connsiteX1" fmla="*/ 13648 w 1405720"/>
              <a:gd name="connsiteY1" fmla="*/ 40943 h 2361428"/>
              <a:gd name="connsiteX2" fmla="*/ 27296 w 1405720"/>
              <a:gd name="connsiteY2" fmla="*/ 95534 h 2361428"/>
              <a:gd name="connsiteX3" fmla="*/ 54591 w 1405720"/>
              <a:gd name="connsiteY3" fmla="*/ 150125 h 2361428"/>
              <a:gd name="connsiteX4" fmla="*/ 95534 w 1405720"/>
              <a:gd name="connsiteY4" fmla="*/ 197892 h 2361428"/>
              <a:gd name="connsiteX5" fmla="*/ 129654 w 1405720"/>
              <a:gd name="connsiteY5" fmla="*/ 232011 h 2361428"/>
              <a:gd name="connsiteX6" fmla="*/ 150126 w 1405720"/>
              <a:gd name="connsiteY6" fmla="*/ 252483 h 2361428"/>
              <a:gd name="connsiteX7" fmla="*/ 177421 w 1405720"/>
              <a:gd name="connsiteY7" fmla="*/ 266131 h 2361428"/>
              <a:gd name="connsiteX8" fmla="*/ 218364 w 1405720"/>
              <a:gd name="connsiteY8" fmla="*/ 279779 h 2361428"/>
              <a:gd name="connsiteX9" fmla="*/ 238836 w 1405720"/>
              <a:gd name="connsiteY9" fmla="*/ 293426 h 2361428"/>
              <a:gd name="connsiteX10" fmla="*/ 259308 w 1405720"/>
              <a:gd name="connsiteY10" fmla="*/ 300250 h 2361428"/>
              <a:gd name="connsiteX11" fmla="*/ 286603 w 1405720"/>
              <a:gd name="connsiteY11" fmla="*/ 313898 h 2361428"/>
              <a:gd name="connsiteX12" fmla="*/ 307075 w 1405720"/>
              <a:gd name="connsiteY12" fmla="*/ 341194 h 2361428"/>
              <a:gd name="connsiteX13" fmla="*/ 334370 w 1405720"/>
              <a:gd name="connsiteY13" fmla="*/ 348017 h 2361428"/>
              <a:gd name="connsiteX14" fmla="*/ 361666 w 1405720"/>
              <a:gd name="connsiteY14" fmla="*/ 368489 h 2361428"/>
              <a:gd name="connsiteX15" fmla="*/ 382137 w 1405720"/>
              <a:gd name="connsiteY15" fmla="*/ 382137 h 2361428"/>
              <a:gd name="connsiteX16" fmla="*/ 429905 w 1405720"/>
              <a:gd name="connsiteY16" fmla="*/ 409432 h 2361428"/>
              <a:gd name="connsiteX17" fmla="*/ 470848 w 1405720"/>
              <a:gd name="connsiteY17" fmla="*/ 450376 h 2361428"/>
              <a:gd name="connsiteX18" fmla="*/ 491320 w 1405720"/>
              <a:gd name="connsiteY18" fmla="*/ 470847 h 2361428"/>
              <a:gd name="connsiteX19" fmla="*/ 504967 w 1405720"/>
              <a:gd name="connsiteY19" fmla="*/ 498143 h 2361428"/>
              <a:gd name="connsiteX20" fmla="*/ 552734 w 1405720"/>
              <a:gd name="connsiteY20" fmla="*/ 566382 h 2361428"/>
              <a:gd name="connsiteX21" fmla="*/ 580030 w 1405720"/>
              <a:gd name="connsiteY21" fmla="*/ 614149 h 2361428"/>
              <a:gd name="connsiteX22" fmla="*/ 593678 w 1405720"/>
              <a:gd name="connsiteY22" fmla="*/ 661916 h 2361428"/>
              <a:gd name="connsiteX23" fmla="*/ 620973 w 1405720"/>
              <a:gd name="connsiteY23" fmla="*/ 716507 h 2361428"/>
              <a:gd name="connsiteX24" fmla="*/ 634621 w 1405720"/>
              <a:gd name="connsiteY24" fmla="*/ 757450 h 2361428"/>
              <a:gd name="connsiteX25" fmla="*/ 648269 w 1405720"/>
              <a:gd name="connsiteY25" fmla="*/ 791570 h 2361428"/>
              <a:gd name="connsiteX26" fmla="*/ 668740 w 1405720"/>
              <a:gd name="connsiteY26" fmla="*/ 846161 h 2361428"/>
              <a:gd name="connsiteX27" fmla="*/ 689212 w 1405720"/>
              <a:gd name="connsiteY27" fmla="*/ 880280 h 2361428"/>
              <a:gd name="connsiteX28" fmla="*/ 723331 w 1405720"/>
              <a:gd name="connsiteY28" fmla="*/ 975814 h 2361428"/>
              <a:gd name="connsiteX29" fmla="*/ 750627 w 1405720"/>
              <a:gd name="connsiteY29" fmla="*/ 1050877 h 2361428"/>
              <a:gd name="connsiteX30" fmla="*/ 757451 w 1405720"/>
              <a:gd name="connsiteY30" fmla="*/ 1091820 h 2361428"/>
              <a:gd name="connsiteX31" fmla="*/ 764275 w 1405720"/>
              <a:gd name="connsiteY31" fmla="*/ 1112292 h 2361428"/>
              <a:gd name="connsiteX32" fmla="*/ 771099 w 1405720"/>
              <a:gd name="connsiteY32" fmla="*/ 1139588 h 2361428"/>
              <a:gd name="connsiteX33" fmla="*/ 777923 w 1405720"/>
              <a:gd name="connsiteY33" fmla="*/ 1180531 h 2361428"/>
              <a:gd name="connsiteX34" fmla="*/ 784746 w 1405720"/>
              <a:gd name="connsiteY34" fmla="*/ 1207826 h 2361428"/>
              <a:gd name="connsiteX35" fmla="*/ 791570 w 1405720"/>
              <a:gd name="connsiteY35" fmla="*/ 1248770 h 2361428"/>
              <a:gd name="connsiteX36" fmla="*/ 798394 w 1405720"/>
              <a:gd name="connsiteY36" fmla="*/ 1282889 h 2361428"/>
              <a:gd name="connsiteX37" fmla="*/ 818866 w 1405720"/>
              <a:gd name="connsiteY37" fmla="*/ 1385247 h 2361428"/>
              <a:gd name="connsiteX38" fmla="*/ 825690 w 1405720"/>
              <a:gd name="connsiteY38" fmla="*/ 1419367 h 2361428"/>
              <a:gd name="connsiteX39" fmla="*/ 839337 w 1405720"/>
              <a:gd name="connsiteY39" fmla="*/ 1446662 h 2361428"/>
              <a:gd name="connsiteX40" fmla="*/ 852985 w 1405720"/>
              <a:gd name="connsiteY40" fmla="*/ 1549020 h 2361428"/>
              <a:gd name="connsiteX41" fmla="*/ 866633 w 1405720"/>
              <a:gd name="connsiteY41" fmla="*/ 1671850 h 2361428"/>
              <a:gd name="connsiteX42" fmla="*/ 859809 w 1405720"/>
              <a:gd name="connsiteY42" fmla="*/ 1705970 h 2361428"/>
              <a:gd name="connsiteX43" fmla="*/ 852985 w 1405720"/>
              <a:gd name="connsiteY43" fmla="*/ 1787856 h 2361428"/>
              <a:gd name="connsiteX44" fmla="*/ 839337 w 1405720"/>
              <a:gd name="connsiteY44" fmla="*/ 1828800 h 2361428"/>
              <a:gd name="connsiteX45" fmla="*/ 859809 w 1405720"/>
              <a:gd name="connsiteY45" fmla="*/ 1978925 h 2361428"/>
              <a:gd name="connsiteX46" fmla="*/ 873457 w 1405720"/>
              <a:gd name="connsiteY46" fmla="*/ 2026692 h 2361428"/>
              <a:gd name="connsiteX47" fmla="*/ 887105 w 1405720"/>
              <a:gd name="connsiteY47" fmla="*/ 2047164 h 2361428"/>
              <a:gd name="connsiteX48" fmla="*/ 900752 w 1405720"/>
              <a:gd name="connsiteY48" fmla="*/ 2074459 h 2361428"/>
              <a:gd name="connsiteX49" fmla="*/ 921224 w 1405720"/>
              <a:gd name="connsiteY49" fmla="*/ 2108579 h 2361428"/>
              <a:gd name="connsiteX50" fmla="*/ 928048 w 1405720"/>
              <a:gd name="connsiteY50" fmla="*/ 2129050 h 2361428"/>
              <a:gd name="connsiteX51" fmla="*/ 948520 w 1405720"/>
              <a:gd name="connsiteY51" fmla="*/ 2149522 h 2361428"/>
              <a:gd name="connsiteX52" fmla="*/ 996287 w 1405720"/>
              <a:gd name="connsiteY52" fmla="*/ 2210937 h 2361428"/>
              <a:gd name="connsiteX53" fmla="*/ 1023582 w 1405720"/>
              <a:gd name="connsiteY53" fmla="*/ 2217761 h 2361428"/>
              <a:gd name="connsiteX54" fmla="*/ 1044054 w 1405720"/>
              <a:gd name="connsiteY54" fmla="*/ 2224585 h 2361428"/>
              <a:gd name="connsiteX55" fmla="*/ 1091821 w 1405720"/>
              <a:gd name="connsiteY55" fmla="*/ 2258704 h 2361428"/>
              <a:gd name="connsiteX56" fmla="*/ 1119117 w 1405720"/>
              <a:gd name="connsiteY56" fmla="*/ 2265528 h 2361428"/>
              <a:gd name="connsiteX57" fmla="*/ 1166884 w 1405720"/>
              <a:gd name="connsiteY57" fmla="*/ 2292823 h 2361428"/>
              <a:gd name="connsiteX58" fmla="*/ 1214651 w 1405720"/>
              <a:gd name="connsiteY58" fmla="*/ 2320119 h 2361428"/>
              <a:gd name="connsiteX59" fmla="*/ 1276066 w 1405720"/>
              <a:gd name="connsiteY59" fmla="*/ 2340591 h 2361428"/>
              <a:gd name="connsiteX60" fmla="*/ 1296537 w 1405720"/>
              <a:gd name="connsiteY60" fmla="*/ 2347414 h 2361428"/>
              <a:gd name="connsiteX61" fmla="*/ 1378424 w 1405720"/>
              <a:gd name="connsiteY61" fmla="*/ 2361062 h 2361428"/>
              <a:gd name="connsiteX62" fmla="*/ 1405720 w 1405720"/>
              <a:gd name="connsiteY62" fmla="*/ 2361062 h 236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05720" h="2361428">
                <a:moveTo>
                  <a:pt x="0" y="0"/>
                </a:moveTo>
                <a:cubicBezTo>
                  <a:pt x="4549" y="13648"/>
                  <a:pt x="9863" y="27064"/>
                  <a:pt x="13648" y="40943"/>
                </a:cubicBezTo>
                <a:cubicBezTo>
                  <a:pt x="20141" y="64752"/>
                  <a:pt x="17884" y="74828"/>
                  <a:pt x="27296" y="95534"/>
                </a:cubicBezTo>
                <a:cubicBezTo>
                  <a:pt x="35715" y="114055"/>
                  <a:pt x="44123" y="132680"/>
                  <a:pt x="54591" y="150125"/>
                </a:cubicBezTo>
                <a:cubicBezTo>
                  <a:pt x="79283" y="191276"/>
                  <a:pt x="64028" y="176887"/>
                  <a:pt x="95534" y="197892"/>
                </a:cubicBezTo>
                <a:cubicBezTo>
                  <a:pt x="107811" y="234723"/>
                  <a:pt x="92762" y="205660"/>
                  <a:pt x="129654" y="232011"/>
                </a:cubicBezTo>
                <a:cubicBezTo>
                  <a:pt x="137507" y="237620"/>
                  <a:pt x="142273" y="246874"/>
                  <a:pt x="150126" y="252483"/>
                </a:cubicBezTo>
                <a:cubicBezTo>
                  <a:pt x="158403" y="258396"/>
                  <a:pt x="167976" y="262353"/>
                  <a:pt x="177421" y="266131"/>
                </a:cubicBezTo>
                <a:cubicBezTo>
                  <a:pt x="190778" y="271474"/>
                  <a:pt x="206394" y="271800"/>
                  <a:pt x="218364" y="279779"/>
                </a:cubicBezTo>
                <a:cubicBezTo>
                  <a:pt x="225188" y="284328"/>
                  <a:pt x="231501" y="289758"/>
                  <a:pt x="238836" y="293426"/>
                </a:cubicBezTo>
                <a:cubicBezTo>
                  <a:pt x="245270" y="296643"/>
                  <a:pt x="252696" y="297416"/>
                  <a:pt x="259308" y="300250"/>
                </a:cubicBezTo>
                <a:cubicBezTo>
                  <a:pt x="268658" y="304257"/>
                  <a:pt x="277505" y="309349"/>
                  <a:pt x="286603" y="313898"/>
                </a:cubicBezTo>
                <a:cubicBezTo>
                  <a:pt x="293427" y="322997"/>
                  <a:pt x="297820" y="334583"/>
                  <a:pt x="307075" y="341194"/>
                </a:cubicBezTo>
                <a:cubicBezTo>
                  <a:pt x="314706" y="346645"/>
                  <a:pt x="325982" y="343823"/>
                  <a:pt x="334370" y="348017"/>
                </a:cubicBezTo>
                <a:cubicBezTo>
                  <a:pt x="344543" y="353103"/>
                  <a:pt x="352411" y="361878"/>
                  <a:pt x="361666" y="368489"/>
                </a:cubicBezTo>
                <a:cubicBezTo>
                  <a:pt x="368340" y="373256"/>
                  <a:pt x="375016" y="378068"/>
                  <a:pt x="382137" y="382137"/>
                </a:cubicBezTo>
                <a:cubicBezTo>
                  <a:pt x="399431" y="392020"/>
                  <a:pt x="414946" y="396135"/>
                  <a:pt x="429905" y="409432"/>
                </a:cubicBezTo>
                <a:cubicBezTo>
                  <a:pt x="444331" y="422255"/>
                  <a:pt x="457200" y="436728"/>
                  <a:pt x="470848" y="450376"/>
                </a:cubicBezTo>
                <a:lnTo>
                  <a:pt x="491320" y="470847"/>
                </a:lnTo>
                <a:cubicBezTo>
                  <a:pt x="495869" y="479946"/>
                  <a:pt x="499466" y="489586"/>
                  <a:pt x="504967" y="498143"/>
                </a:cubicBezTo>
                <a:cubicBezTo>
                  <a:pt x="519981" y="521499"/>
                  <a:pt x="536930" y="543554"/>
                  <a:pt x="552734" y="566382"/>
                </a:cubicBezTo>
                <a:cubicBezTo>
                  <a:pt x="565586" y="584946"/>
                  <a:pt x="570701" y="592382"/>
                  <a:pt x="580030" y="614149"/>
                </a:cubicBezTo>
                <a:cubicBezTo>
                  <a:pt x="589889" y="637153"/>
                  <a:pt x="585019" y="635940"/>
                  <a:pt x="593678" y="661916"/>
                </a:cubicBezTo>
                <a:cubicBezTo>
                  <a:pt x="629772" y="770198"/>
                  <a:pt x="587542" y="641287"/>
                  <a:pt x="620973" y="716507"/>
                </a:cubicBezTo>
                <a:cubicBezTo>
                  <a:pt x="626816" y="729653"/>
                  <a:pt x="629705" y="743930"/>
                  <a:pt x="634621" y="757450"/>
                </a:cubicBezTo>
                <a:cubicBezTo>
                  <a:pt x="638807" y="768962"/>
                  <a:pt x="643968" y="780101"/>
                  <a:pt x="648269" y="791570"/>
                </a:cubicBezTo>
                <a:cubicBezTo>
                  <a:pt x="657125" y="815186"/>
                  <a:pt x="655558" y="819797"/>
                  <a:pt x="668740" y="846161"/>
                </a:cubicBezTo>
                <a:cubicBezTo>
                  <a:pt x="674671" y="858024"/>
                  <a:pt x="682388" y="868907"/>
                  <a:pt x="689212" y="880280"/>
                </a:cubicBezTo>
                <a:cubicBezTo>
                  <a:pt x="721766" y="1010494"/>
                  <a:pt x="682102" y="868618"/>
                  <a:pt x="723331" y="975814"/>
                </a:cubicBezTo>
                <a:cubicBezTo>
                  <a:pt x="764431" y="1082676"/>
                  <a:pt x="714426" y="978478"/>
                  <a:pt x="750627" y="1050877"/>
                </a:cubicBezTo>
                <a:cubicBezTo>
                  <a:pt x="752902" y="1064525"/>
                  <a:pt x="754450" y="1078314"/>
                  <a:pt x="757451" y="1091820"/>
                </a:cubicBezTo>
                <a:cubicBezTo>
                  <a:pt x="759011" y="1098842"/>
                  <a:pt x="762299" y="1105376"/>
                  <a:pt x="764275" y="1112292"/>
                </a:cubicBezTo>
                <a:cubicBezTo>
                  <a:pt x="766852" y="1121310"/>
                  <a:pt x="769260" y="1130391"/>
                  <a:pt x="771099" y="1139588"/>
                </a:cubicBezTo>
                <a:cubicBezTo>
                  <a:pt x="773812" y="1153155"/>
                  <a:pt x="775210" y="1166964"/>
                  <a:pt x="777923" y="1180531"/>
                </a:cubicBezTo>
                <a:cubicBezTo>
                  <a:pt x="779762" y="1189727"/>
                  <a:pt x="782907" y="1198630"/>
                  <a:pt x="784746" y="1207826"/>
                </a:cubicBezTo>
                <a:cubicBezTo>
                  <a:pt x="787459" y="1221394"/>
                  <a:pt x="789095" y="1235157"/>
                  <a:pt x="791570" y="1248770"/>
                </a:cubicBezTo>
                <a:cubicBezTo>
                  <a:pt x="793645" y="1260181"/>
                  <a:pt x="796487" y="1271449"/>
                  <a:pt x="798394" y="1282889"/>
                </a:cubicBezTo>
                <a:cubicBezTo>
                  <a:pt x="816567" y="1391925"/>
                  <a:pt x="791175" y="1265255"/>
                  <a:pt x="818866" y="1385247"/>
                </a:cubicBezTo>
                <a:cubicBezTo>
                  <a:pt x="821474" y="1396549"/>
                  <a:pt x="822022" y="1408364"/>
                  <a:pt x="825690" y="1419367"/>
                </a:cubicBezTo>
                <a:cubicBezTo>
                  <a:pt x="828907" y="1429017"/>
                  <a:pt x="834788" y="1437564"/>
                  <a:pt x="839337" y="1446662"/>
                </a:cubicBezTo>
                <a:cubicBezTo>
                  <a:pt x="844114" y="1480098"/>
                  <a:pt x="849457" y="1515508"/>
                  <a:pt x="852985" y="1549020"/>
                </a:cubicBezTo>
                <a:cubicBezTo>
                  <a:pt x="866233" y="1674877"/>
                  <a:pt x="853075" y="1576948"/>
                  <a:pt x="866633" y="1671850"/>
                </a:cubicBezTo>
                <a:cubicBezTo>
                  <a:pt x="864358" y="1683223"/>
                  <a:pt x="861164" y="1694451"/>
                  <a:pt x="859809" y="1705970"/>
                </a:cubicBezTo>
                <a:cubicBezTo>
                  <a:pt x="856609" y="1733172"/>
                  <a:pt x="857488" y="1760839"/>
                  <a:pt x="852985" y="1787856"/>
                </a:cubicBezTo>
                <a:cubicBezTo>
                  <a:pt x="850620" y="1802047"/>
                  <a:pt x="843886" y="1815152"/>
                  <a:pt x="839337" y="1828800"/>
                </a:cubicBezTo>
                <a:cubicBezTo>
                  <a:pt x="848272" y="1904742"/>
                  <a:pt x="847157" y="1921992"/>
                  <a:pt x="859809" y="1978925"/>
                </a:cubicBezTo>
                <a:cubicBezTo>
                  <a:pt x="861558" y="1986795"/>
                  <a:pt x="868898" y="2017574"/>
                  <a:pt x="873457" y="2026692"/>
                </a:cubicBezTo>
                <a:cubicBezTo>
                  <a:pt x="877125" y="2034028"/>
                  <a:pt x="883036" y="2040043"/>
                  <a:pt x="887105" y="2047164"/>
                </a:cubicBezTo>
                <a:cubicBezTo>
                  <a:pt x="892152" y="2055996"/>
                  <a:pt x="895812" y="2065567"/>
                  <a:pt x="900752" y="2074459"/>
                </a:cubicBezTo>
                <a:cubicBezTo>
                  <a:pt x="907193" y="2086053"/>
                  <a:pt x="915292" y="2096716"/>
                  <a:pt x="921224" y="2108579"/>
                </a:cubicBezTo>
                <a:cubicBezTo>
                  <a:pt x="924441" y="2115012"/>
                  <a:pt x="924058" y="2123065"/>
                  <a:pt x="928048" y="2129050"/>
                </a:cubicBezTo>
                <a:cubicBezTo>
                  <a:pt x="933401" y="2137080"/>
                  <a:pt x="942595" y="2141904"/>
                  <a:pt x="948520" y="2149522"/>
                </a:cubicBezTo>
                <a:cubicBezTo>
                  <a:pt x="958259" y="2162044"/>
                  <a:pt x="977695" y="2200313"/>
                  <a:pt x="996287" y="2210937"/>
                </a:cubicBezTo>
                <a:cubicBezTo>
                  <a:pt x="1004430" y="2215590"/>
                  <a:pt x="1014564" y="2215185"/>
                  <a:pt x="1023582" y="2217761"/>
                </a:cubicBezTo>
                <a:cubicBezTo>
                  <a:pt x="1030498" y="2219737"/>
                  <a:pt x="1037230" y="2222310"/>
                  <a:pt x="1044054" y="2224585"/>
                </a:cubicBezTo>
                <a:cubicBezTo>
                  <a:pt x="1047161" y="2226915"/>
                  <a:pt x="1084061" y="2255378"/>
                  <a:pt x="1091821" y="2258704"/>
                </a:cubicBezTo>
                <a:cubicBezTo>
                  <a:pt x="1100441" y="2262398"/>
                  <a:pt x="1110018" y="2263253"/>
                  <a:pt x="1119117" y="2265528"/>
                </a:cubicBezTo>
                <a:cubicBezTo>
                  <a:pt x="1168991" y="2298779"/>
                  <a:pt x="1106280" y="2258193"/>
                  <a:pt x="1166884" y="2292823"/>
                </a:cubicBezTo>
                <a:cubicBezTo>
                  <a:pt x="1205318" y="2314785"/>
                  <a:pt x="1168238" y="2299491"/>
                  <a:pt x="1214651" y="2320119"/>
                </a:cubicBezTo>
                <a:cubicBezTo>
                  <a:pt x="1256996" y="2338939"/>
                  <a:pt x="1237255" y="2329503"/>
                  <a:pt x="1276066" y="2340591"/>
                </a:cubicBezTo>
                <a:cubicBezTo>
                  <a:pt x="1282982" y="2342567"/>
                  <a:pt x="1289559" y="2345670"/>
                  <a:pt x="1296537" y="2347414"/>
                </a:cubicBezTo>
                <a:cubicBezTo>
                  <a:pt x="1316798" y="2352479"/>
                  <a:pt x="1360264" y="2359411"/>
                  <a:pt x="1378424" y="2361062"/>
                </a:cubicBezTo>
                <a:cubicBezTo>
                  <a:pt x="1387485" y="2361886"/>
                  <a:pt x="1396621" y="2361062"/>
                  <a:pt x="1405720" y="236106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x86 Four-Level Page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758764" y="1732242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4619538" y="1732242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4173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55426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1749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8411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472523" y="1732242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6317721" y="1732242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63078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23822" y="136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14137" y="136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9020" y="136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4245443" y="1886888"/>
            <a:ext cx="376329" cy="84028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5185408" y="1851180"/>
            <a:ext cx="376329" cy="91170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6329710" y="1683204"/>
            <a:ext cx="376329" cy="1237719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67177" y="2502340"/>
            <a:ext cx="784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9</a:t>
            </a:r>
            <a:r>
              <a:rPr lang="en-US" sz="2000" b="1" dirty="0" smtClean="0"/>
              <a:t>-bits</a:t>
            </a:r>
          </a:p>
          <a:p>
            <a:pPr algn="ctr"/>
            <a:r>
              <a:rPr lang="en-US" sz="2000" b="1" dirty="0" smtClean="0"/>
              <a:t>PD1</a:t>
            </a:r>
          </a:p>
          <a:p>
            <a:pPr algn="ctr"/>
            <a:r>
              <a:rPr lang="en-US" sz="2000" b="1" dirty="0" smtClean="0"/>
              <a:t>Index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31780" y="2488750"/>
            <a:ext cx="113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r>
              <a:rPr lang="en-US" sz="2000" b="1" dirty="0" smtClean="0"/>
              <a:t>-bits</a:t>
            </a:r>
          </a:p>
          <a:p>
            <a:pPr algn="ctr"/>
            <a:r>
              <a:rPr lang="en-US" sz="2000" b="1" dirty="0" smtClean="0"/>
              <a:t>PT Index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60858" y="2490229"/>
            <a:ext cx="914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12-bits</a:t>
            </a:r>
          </a:p>
          <a:p>
            <a:pPr algn="ctr"/>
            <a:r>
              <a:rPr lang="en-US" sz="2000" b="1" dirty="0" smtClean="0"/>
              <a:t>Offset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1599178" y="4786950"/>
            <a:ext cx="629087" cy="144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1250" y="4647066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85836" y="4791502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21375" y="4932527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53066" y="2488750"/>
            <a:ext cx="864661" cy="152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935631" y="1780687"/>
            <a:ext cx="1099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Physical</a:t>
            </a:r>
          </a:p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32" name="Flowchart: Process 31"/>
          <p:cNvSpPr/>
          <p:nvPr/>
        </p:nvSpPr>
        <p:spPr>
          <a:xfrm>
            <a:off x="47766" y="5293055"/>
            <a:ext cx="982639" cy="723332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CR3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22687" y="4094650"/>
            <a:ext cx="1360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Directory 3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98115" y="3912339"/>
            <a:ext cx="153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Directories 2</a:t>
            </a:r>
            <a:endParaRPr lang="en-US" sz="2000" b="1" dirty="0"/>
          </a:p>
        </p:txBody>
      </p:sp>
      <p:cxnSp>
        <p:nvCxnSpPr>
          <p:cNvPr id="35" name="Elbow Connector 34"/>
          <p:cNvCxnSpPr>
            <a:stCxn id="32" idx="3"/>
            <a:endCxn id="25" idx="1"/>
          </p:cNvCxnSpPr>
          <p:nvPr/>
        </p:nvCxnSpPr>
        <p:spPr>
          <a:xfrm flipV="1">
            <a:off x="1030405" y="5507438"/>
            <a:ext cx="568773" cy="147283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2242408" y="5838965"/>
            <a:ext cx="666812" cy="208128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335653" y="17326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1196427" y="17326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1062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2315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8638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85300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2049412" y="17326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/>
          <p:cNvSpPr/>
          <p:nvPr/>
        </p:nvSpPr>
        <p:spPr>
          <a:xfrm>
            <a:off x="2894610" y="17326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039967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39295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91026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98141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55" name="Left Brace 54"/>
          <p:cNvSpPr/>
          <p:nvPr/>
        </p:nvSpPr>
        <p:spPr>
          <a:xfrm rot="16200000">
            <a:off x="3345009" y="1886889"/>
            <a:ext cx="376329" cy="84028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2439710" y="1894031"/>
            <a:ext cx="376329" cy="84028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57664" y="2488750"/>
            <a:ext cx="784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9</a:t>
            </a:r>
            <a:r>
              <a:rPr lang="en-US" sz="2000" b="1" dirty="0" smtClean="0"/>
              <a:t>-bits</a:t>
            </a:r>
          </a:p>
          <a:p>
            <a:pPr algn="ctr"/>
            <a:r>
              <a:rPr lang="en-US" sz="2000" b="1" dirty="0" smtClean="0"/>
              <a:t>PD2</a:t>
            </a:r>
          </a:p>
          <a:p>
            <a:pPr algn="ctr"/>
            <a:r>
              <a:rPr lang="en-US" sz="2000" b="1" dirty="0" smtClean="0"/>
              <a:t>Index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35779" y="2524559"/>
            <a:ext cx="784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9</a:t>
            </a:r>
            <a:r>
              <a:rPr lang="en-US" sz="2000" b="1" dirty="0" smtClean="0"/>
              <a:t>-bits</a:t>
            </a:r>
          </a:p>
          <a:p>
            <a:pPr algn="ctr"/>
            <a:r>
              <a:rPr lang="en-US" sz="2000" b="1" dirty="0" smtClean="0"/>
              <a:t>PD3</a:t>
            </a:r>
          </a:p>
          <a:p>
            <a:pPr algn="ctr"/>
            <a:r>
              <a:rPr lang="en-US" sz="2000" b="1" dirty="0" smtClean="0"/>
              <a:t>Index</a:t>
            </a:r>
            <a:endParaRPr lang="en-US" sz="2000" b="1" dirty="0"/>
          </a:p>
        </p:txBody>
      </p:sp>
      <p:sp>
        <p:nvSpPr>
          <p:cNvPr id="61" name="Rectangle 60"/>
          <p:cNvSpPr/>
          <p:nvPr/>
        </p:nvSpPr>
        <p:spPr>
          <a:xfrm>
            <a:off x="5163134" y="4681186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17720" y="4825622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53259" y="4966647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87374" y="3939635"/>
            <a:ext cx="153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Directories 1</a:t>
            </a:r>
            <a:endParaRPr lang="en-US" sz="2000" b="1" dirty="0"/>
          </a:p>
        </p:txBody>
      </p:sp>
      <p:cxnSp>
        <p:nvCxnSpPr>
          <p:cNvPr id="65" name="Elbow Connector 64"/>
          <p:cNvCxnSpPr/>
          <p:nvPr/>
        </p:nvCxnSpPr>
        <p:spPr>
          <a:xfrm>
            <a:off x="3550462" y="5399400"/>
            <a:ext cx="1090642" cy="473685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flipV="1">
            <a:off x="5277922" y="5382908"/>
            <a:ext cx="1277230" cy="866475"/>
          </a:xfrm>
          <a:prstGeom prst="bentConnector3">
            <a:avLst>
              <a:gd name="adj1" fmla="val 60685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076662" y="4658448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831248" y="4802884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566787" y="4943909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11072" y="3916897"/>
            <a:ext cx="851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Tables</a:t>
            </a:r>
            <a:endParaRPr lang="en-US" sz="2000" b="1" dirty="0"/>
          </a:p>
        </p:txBody>
      </p:sp>
      <p:cxnSp>
        <p:nvCxnSpPr>
          <p:cNvPr id="78" name="Elbow Connector 77"/>
          <p:cNvCxnSpPr/>
          <p:nvPr/>
        </p:nvCxnSpPr>
        <p:spPr>
          <a:xfrm rot="5400000" flipH="1" flipV="1">
            <a:off x="7000262" y="4302554"/>
            <a:ext cx="1778436" cy="1362629"/>
          </a:xfrm>
          <a:prstGeom prst="bentConnector3">
            <a:avLst>
              <a:gd name="adj1" fmla="val 886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784632" y="3539317"/>
            <a:ext cx="1822091" cy="1545516"/>
          </a:xfrm>
          <a:custGeom>
            <a:avLst/>
            <a:gdLst>
              <a:gd name="connsiteX0" fmla="*/ 1822091 w 1822091"/>
              <a:gd name="connsiteY0" fmla="*/ 0 h 1545516"/>
              <a:gd name="connsiteX1" fmla="*/ 1787972 w 1822091"/>
              <a:gd name="connsiteY1" fmla="*/ 27296 h 1545516"/>
              <a:gd name="connsiteX2" fmla="*/ 1719733 w 1822091"/>
              <a:gd name="connsiteY2" fmla="*/ 109183 h 1545516"/>
              <a:gd name="connsiteX3" fmla="*/ 1617375 w 1822091"/>
              <a:gd name="connsiteY3" fmla="*/ 177421 h 1545516"/>
              <a:gd name="connsiteX4" fmla="*/ 1549136 w 1822091"/>
              <a:gd name="connsiteY4" fmla="*/ 204717 h 1545516"/>
              <a:gd name="connsiteX5" fmla="*/ 1480897 w 1822091"/>
              <a:gd name="connsiteY5" fmla="*/ 225189 h 1545516"/>
              <a:gd name="connsiteX6" fmla="*/ 1460426 w 1822091"/>
              <a:gd name="connsiteY6" fmla="*/ 238836 h 1545516"/>
              <a:gd name="connsiteX7" fmla="*/ 1426306 w 1822091"/>
              <a:gd name="connsiteY7" fmla="*/ 252484 h 1545516"/>
              <a:gd name="connsiteX8" fmla="*/ 1364891 w 1822091"/>
              <a:gd name="connsiteY8" fmla="*/ 279780 h 1545516"/>
              <a:gd name="connsiteX9" fmla="*/ 1317124 w 1822091"/>
              <a:gd name="connsiteY9" fmla="*/ 286603 h 1545516"/>
              <a:gd name="connsiteX10" fmla="*/ 1207942 w 1822091"/>
              <a:gd name="connsiteY10" fmla="*/ 327547 h 1545516"/>
              <a:gd name="connsiteX11" fmla="*/ 1016873 w 1822091"/>
              <a:gd name="connsiteY11" fmla="*/ 382138 h 1545516"/>
              <a:gd name="connsiteX12" fmla="*/ 880396 w 1822091"/>
              <a:gd name="connsiteY12" fmla="*/ 388962 h 1545516"/>
              <a:gd name="connsiteX13" fmla="*/ 818981 w 1822091"/>
              <a:gd name="connsiteY13" fmla="*/ 402609 h 1545516"/>
              <a:gd name="connsiteX14" fmla="*/ 778038 w 1822091"/>
              <a:gd name="connsiteY14" fmla="*/ 409433 h 1545516"/>
              <a:gd name="connsiteX15" fmla="*/ 750742 w 1822091"/>
              <a:gd name="connsiteY15" fmla="*/ 416257 h 1545516"/>
              <a:gd name="connsiteX16" fmla="*/ 682503 w 1822091"/>
              <a:gd name="connsiteY16" fmla="*/ 429905 h 1545516"/>
              <a:gd name="connsiteX17" fmla="*/ 662032 w 1822091"/>
              <a:gd name="connsiteY17" fmla="*/ 436729 h 1545516"/>
              <a:gd name="connsiteX18" fmla="*/ 586969 w 1822091"/>
              <a:gd name="connsiteY18" fmla="*/ 450377 h 1545516"/>
              <a:gd name="connsiteX19" fmla="*/ 539202 w 1822091"/>
              <a:gd name="connsiteY19" fmla="*/ 464024 h 1545516"/>
              <a:gd name="connsiteX20" fmla="*/ 518730 w 1822091"/>
              <a:gd name="connsiteY20" fmla="*/ 470848 h 1545516"/>
              <a:gd name="connsiteX21" fmla="*/ 307190 w 1822091"/>
              <a:gd name="connsiteY21" fmla="*/ 511792 h 1545516"/>
              <a:gd name="connsiteX22" fmla="*/ 136593 w 1822091"/>
              <a:gd name="connsiteY22" fmla="*/ 573206 h 1545516"/>
              <a:gd name="connsiteX23" fmla="*/ 61530 w 1822091"/>
              <a:gd name="connsiteY23" fmla="*/ 607326 h 1545516"/>
              <a:gd name="connsiteX24" fmla="*/ 41059 w 1822091"/>
              <a:gd name="connsiteY24" fmla="*/ 655093 h 1545516"/>
              <a:gd name="connsiteX25" fmla="*/ 20587 w 1822091"/>
              <a:gd name="connsiteY25" fmla="*/ 689212 h 1545516"/>
              <a:gd name="connsiteX26" fmla="*/ 13763 w 1822091"/>
              <a:gd name="connsiteY26" fmla="*/ 716508 h 1545516"/>
              <a:gd name="connsiteX27" fmla="*/ 6939 w 1822091"/>
              <a:gd name="connsiteY27" fmla="*/ 771099 h 1545516"/>
              <a:gd name="connsiteX28" fmla="*/ 115 w 1822091"/>
              <a:gd name="connsiteY28" fmla="*/ 818866 h 1545516"/>
              <a:gd name="connsiteX29" fmla="*/ 13763 w 1822091"/>
              <a:gd name="connsiteY29" fmla="*/ 968992 h 1545516"/>
              <a:gd name="connsiteX30" fmla="*/ 34235 w 1822091"/>
              <a:gd name="connsiteY30" fmla="*/ 1009935 h 1545516"/>
              <a:gd name="connsiteX31" fmla="*/ 47882 w 1822091"/>
              <a:gd name="connsiteY31" fmla="*/ 1044054 h 1545516"/>
              <a:gd name="connsiteX32" fmla="*/ 54706 w 1822091"/>
              <a:gd name="connsiteY32" fmla="*/ 1071350 h 1545516"/>
              <a:gd name="connsiteX33" fmla="*/ 82002 w 1822091"/>
              <a:gd name="connsiteY33" fmla="*/ 1098645 h 1545516"/>
              <a:gd name="connsiteX34" fmla="*/ 109297 w 1822091"/>
              <a:gd name="connsiteY34" fmla="*/ 1166884 h 1545516"/>
              <a:gd name="connsiteX35" fmla="*/ 129769 w 1822091"/>
              <a:gd name="connsiteY35" fmla="*/ 1194180 h 1545516"/>
              <a:gd name="connsiteX36" fmla="*/ 150241 w 1822091"/>
              <a:gd name="connsiteY36" fmla="*/ 1241947 h 1545516"/>
              <a:gd name="connsiteX37" fmla="*/ 163888 w 1822091"/>
              <a:gd name="connsiteY37" fmla="*/ 1269242 h 1545516"/>
              <a:gd name="connsiteX38" fmla="*/ 184360 w 1822091"/>
              <a:gd name="connsiteY38" fmla="*/ 1323833 h 1545516"/>
              <a:gd name="connsiteX39" fmla="*/ 211656 w 1822091"/>
              <a:gd name="connsiteY39" fmla="*/ 1364777 h 1545516"/>
              <a:gd name="connsiteX40" fmla="*/ 252599 w 1822091"/>
              <a:gd name="connsiteY40" fmla="*/ 1392072 h 1545516"/>
              <a:gd name="connsiteX41" fmla="*/ 307190 w 1822091"/>
              <a:gd name="connsiteY41" fmla="*/ 1433015 h 1545516"/>
              <a:gd name="connsiteX42" fmla="*/ 348133 w 1822091"/>
              <a:gd name="connsiteY42" fmla="*/ 1453487 h 1545516"/>
              <a:gd name="connsiteX43" fmla="*/ 382253 w 1822091"/>
              <a:gd name="connsiteY43" fmla="*/ 1473959 h 1545516"/>
              <a:gd name="connsiteX44" fmla="*/ 436844 w 1822091"/>
              <a:gd name="connsiteY44" fmla="*/ 1494430 h 1545516"/>
              <a:gd name="connsiteX45" fmla="*/ 464139 w 1822091"/>
              <a:gd name="connsiteY45" fmla="*/ 1501254 h 1545516"/>
              <a:gd name="connsiteX46" fmla="*/ 532378 w 1822091"/>
              <a:gd name="connsiteY46" fmla="*/ 1514902 h 1545516"/>
              <a:gd name="connsiteX47" fmla="*/ 641560 w 1822091"/>
              <a:gd name="connsiteY47" fmla="*/ 1528550 h 1545516"/>
              <a:gd name="connsiteX48" fmla="*/ 702975 w 1822091"/>
              <a:gd name="connsiteY48" fmla="*/ 1528550 h 15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22091" h="1545516">
                <a:moveTo>
                  <a:pt x="1822091" y="0"/>
                </a:moveTo>
                <a:cubicBezTo>
                  <a:pt x="1810718" y="9099"/>
                  <a:pt x="1797648" y="16410"/>
                  <a:pt x="1787972" y="27296"/>
                </a:cubicBezTo>
                <a:cubicBezTo>
                  <a:pt x="1706077" y="119429"/>
                  <a:pt x="1861491" y="-13675"/>
                  <a:pt x="1719733" y="109183"/>
                </a:cubicBezTo>
                <a:cubicBezTo>
                  <a:pt x="1692193" y="133051"/>
                  <a:pt x="1651254" y="161478"/>
                  <a:pt x="1617375" y="177421"/>
                </a:cubicBezTo>
                <a:cubicBezTo>
                  <a:pt x="1595208" y="187852"/>
                  <a:pt x="1572207" y="196477"/>
                  <a:pt x="1549136" y="204717"/>
                </a:cubicBezTo>
                <a:cubicBezTo>
                  <a:pt x="1498605" y="222764"/>
                  <a:pt x="1544972" y="196712"/>
                  <a:pt x="1480897" y="225189"/>
                </a:cubicBezTo>
                <a:cubicBezTo>
                  <a:pt x="1473403" y="228520"/>
                  <a:pt x="1467761" y="235168"/>
                  <a:pt x="1460426" y="238836"/>
                </a:cubicBezTo>
                <a:cubicBezTo>
                  <a:pt x="1449470" y="244314"/>
                  <a:pt x="1437565" y="247659"/>
                  <a:pt x="1426306" y="252484"/>
                </a:cubicBezTo>
                <a:cubicBezTo>
                  <a:pt x="1405715" y="261309"/>
                  <a:pt x="1386274" y="273098"/>
                  <a:pt x="1364891" y="279780"/>
                </a:cubicBezTo>
                <a:cubicBezTo>
                  <a:pt x="1349539" y="284577"/>
                  <a:pt x="1333046" y="284329"/>
                  <a:pt x="1317124" y="286603"/>
                </a:cubicBezTo>
                <a:cubicBezTo>
                  <a:pt x="1233329" y="322516"/>
                  <a:pt x="1305963" y="292952"/>
                  <a:pt x="1207942" y="327547"/>
                </a:cubicBezTo>
                <a:cubicBezTo>
                  <a:pt x="1130464" y="354892"/>
                  <a:pt x="1121485" y="366446"/>
                  <a:pt x="1016873" y="382138"/>
                </a:cubicBezTo>
                <a:cubicBezTo>
                  <a:pt x="971828" y="388895"/>
                  <a:pt x="925888" y="386687"/>
                  <a:pt x="880396" y="388962"/>
                </a:cubicBezTo>
                <a:cubicBezTo>
                  <a:pt x="859924" y="393511"/>
                  <a:pt x="839545" y="398496"/>
                  <a:pt x="818981" y="402609"/>
                </a:cubicBezTo>
                <a:cubicBezTo>
                  <a:pt x="805414" y="405322"/>
                  <a:pt x="791605" y="406720"/>
                  <a:pt x="778038" y="409433"/>
                </a:cubicBezTo>
                <a:cubicBezTo>
                  <a:pt x="768841" y="411272"/>
                  <a:pt x="759913" y="414292"/>
                  <a:pt x="750742" y="416257"/>
                </a:cubicBezTo>
                <a:cubicBezTo>
                  <a:pt x="728060" y="421117"/>
                  <a:pt x="705106" y="424689"/>
                  <a:pt x="682503" y="429905"/>
                </a:cubicBezTo>
                <a:cubicBezTo>
                  <a:pt x="675494" y="431522"/>
                  <a:pt x="669054" y="435169"/>
                  <a:pt x="662032" y="436729"/>
                </a:cubicBezTo>
                <a:cubicBezTo>
                  <a:pt x="607245" y="448904"/>
                  <a:pt x="636669" y="437952"/>
                  <a:pt x="586969" y="450377"/>
                </a:cubicBezTo>
                <a:cubicBezTo>
                  <a:pt x="570904" y="454393"/>
                  <a:pt x="555063" y="459266"/>
                  <a:pt x="539202" y="464024"/>
                </a:cubicBezTo>
                <a:cubicBezTo>
                  <a:pt x="532312" y="466091"/>
                  <a:pt x="525807" y="469561"/>
                  <a:pt x="518730" y="470848"/>
                </a:cubicBezTo>
                <a:cubicBezTo>
                  <a:pt x="416453" y="489444"/>
                  <a:pt x="466180" y="458796"/>
                  <a:pt x="307190" y="511792"/>
                </a:cubicBezTo>
                <a:cubicBezTo>
                  <a:pt x="74602" y="589321"/>
                  <a:pt x="261488" y="523248"/>
                  <a:pt x="136593" y="573206"/>
                </a:cubicBezTo>
                <a:cubicBezTo>
                  <a:pt x="68487" y="600448"/>
                  <a:pt x="100635" y="581256"/>
                  <a:pt x="61530" y="607326"/>
                </a:cubicBezTo>
                <a:cubicBezTo>
                  <a:pt x="24697" y="662572"/>
                  <a:pt x="70435" y="588996"/>
                  <a:pt x="41059" y="655093"/>
                </a:cubicBezTo>
                <a:cubicBezTo>
                  <a:pt x="35672" y="667213"/>
                  <a:pt x="27411" y="677839"/>
                  <a:pt x="20587" y="689212"/>
                </a:cubicBezTo>
                <a:cubicBezTo>
                  <a:pt x="18312" y="698311"/>
                  <a:pt x="15305" y="707257"/>
                  <a:pt x="13763" y="716508"/>
                </a:cubicBezTo>
                <a:cubicBezTo>
                  <a:pt x="10748" y="734597"/>
                  <a:pt x="9363" y="752921"/>
                  <a:pt x="6939" y="771099"/>
                </a:cubicBezTo>
                <a:cubicBezTo>
                  <a:pt x="4813" y="787042"/>
                  <a:pt x="2390" y="802944"/>
                  <a:pt x="115" y="818866"/>
                </a:cubicBezTo>
                <a:cubicBezTo>
                  <a:pt x="1791" y="850718"/>
                  <a:pt x="-5828" y="924912"/>
                  <a:pt x="13763" y="968992"/>
                </a:cubicBezTo>
                <a:cubicBezTo>
                  <a:pt x="19960" y="982935"/>
                  <a:pt x="27921" y="996044"/>
                  <a:pt x="34235" y="1009935"/>
                </a:cubicBezTo>
                <a:cubicBezTo>
                  <a:pt x="39304" y="1021086"/>
                  <a:pt x="44009" y="1032434"/>
                  <a:pt x="47882" y="1044054"/>
                </a:cubicBezTo>
                <a:cubicBezTo>
                  <a:pt x="50848" y="1052951"/>
                  <a:pt x="49735" y="1063397"/>
                  <a:pt x="54706" y="1071350"/>
                </a:cubicBezTo>
                <a:cubicBezTo>
                  <a:pt x="61526" y="1082261"/>
                  <a:pt x="72903" y="1089547"/>
                  <a:pt x="82002" y="1098645"/>
                </a:cubicBezTo>
                <a:cubicBezTo>
                  <a:pt x="90751" y="1124893"/>
                  <a:pt x="94955" y="1143936"/>
                  <a:pt x="109297" y="1166884"/>
                </a:cubicBezTo>
                <a:cubicBezTo>
                  <a:pt x="115325" y="1176529"/>
                  <a:pt x="124323" y="1184195"/>
                  <a:pt x="129769" y="1194180"/>
                </a:cubicBezTo>
                <a:cubicBezTo>
                  <a:pt x="138064" y="1209388"/>
                  <a:pt x="143073" y="1226177"/>
                  <a:pt x="150241" y="1241947"/>
                </a:cubicBezTo>
                <a:cubicBezTo>
                  <a:pt x="154450" y="1251207"/>
                  <a:pt x="159339" y="1260144"/>
                  <a:pt x="163888" y="1269242"/>
                </a:cubicBezTo>
                <a:cubicBezTo>
                  <a:pt x="177054" y="1335072"/>
                  <a:pt x="160931" y="1276976"/>
                  <a:pt x="184360" y="1323833"/>
                </a:cubicBezTo>
                <a:cubicBezTo>
                  <a:pt x="198853" y="1352818"/>
                  <a:pt x="179903" y="1340081"/>
                  <a:pt x="211656" y="1364777"/>
                </a:cubicBezTo>
                <a:cubicBezTo>
                  <a:pt x="224603" y="1374847"/>
                  <a:pt x="239791" y="1381825"/>
                  <a:pt x="252599" y="1392072"/>
                </a:cubicBezTo>
                <a:cubicBezTo>
                  <a:pt x="266827" y="1403455"/>
                  <a:pt x="289406" y="1423135"/>
                  <a:pt x="307190" y="1433015"/>
                </a:cubicBezTo>
                <a:cubicBezTo>
                  <a:pt x="320528" y="1440425"/>
                  <a:pt x="334738" y="1446180"/>
                  <a:pt x="348133" y="1453487"/>
                </a:cubicBezTo>
                <a:cubicBezTo>
                  <a:pt x="359777" y="1459838"/>
                  <a:pt x="370390" y="1468027"/>
                  <a:pt x="382253" y="1473959"/>
                </a:cubicBezTo>
                <a:cubicBezTo>
                  <a:pt x="391865" y="1478765"/>
                  <a:pt x="423065" y="1490493"/>
                  <a:pt x="436844" y="1494430"/>
                </a:cubicBezTo>
                <a:cubicBezTo>
                  <a:pt x="445862" y="1497006"/>
                  <a:pt x="455121" y="1498678"/>
                  <a:pt x="464139" y="1501254"/>
                </a:cubicBezTo>
                <a:cubicBezTo>
                  <a:pt x="507727" y="1513708"/>
                  <a:pt x="459920" y="1505845"/>
                  <a:pt x="532378" y="1514902"/>
                </a:cubicBezTo>
                <a:cubicBezTo>
                  <a:pt x="557615" y="1518057"/>
                  <a:pt x="614135" y="1523065"/>
                  <a:pt x="641560" y="1528550"/>
                </a:cubicBezTo>
                <a:cubicBezTo>
                  <a:pt x="702438" y="1540725"/>
                  <a:pt x="687395" y="1559707"/>
                  <a:pt x="702975" y="152855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558872" y="3471079"/>
            <a:ext cx="962251" cy="1808328"/>
          </a:xfrm>
          <a:custGeom>
            <a:avLst/>
            <a:gdLst>
              <a:gd name="connsiteX0" fmla="*/ 962251 w 962251"/>
              <a:gd name="connsiteY0" fmla="*/ 0 h 1808328"/>
              <a:gd name="connsiteX1" fmla="*/ 914484 w 962251"/>
              <a:gd name="connsiteY1" fmla="*/ 136477 h 1808328"/>
              <a:gd name="connsiteX2" fmla="*/ 900836 w 962251"/>
              <a:gd name="connsiteY2" fmla="*/ 211540 h 1808328"/>
              <a:gd name="connsiteX3" fmla="*/ 887189 w 962251"/>
              <a:gd name="connsiteY3" fmla="*/ 238835 h 1808328"/>
              <a:gd name="connsiteX4" fmla="*/ 859893 w 962251"/>
              <a:gd name="connsiteY4" fmla="*/ 279779 h 1808328"/>
              <a:gd name="connsiteX5" fmla="*/ 764359 w 962251"/>
              <a:gd name="connsiteY5" fmla="*/ 368489 h 1808328"/>
              <a:gd name="connsiteX6" fmla="*/ 723416 w 962251"/>
              <a:gd name="connsiteY6" fmla="*/ 395785 h 1808328"/>
              <a:gd name="connsiteX7" fmla="*/ 662001 w 962251"/>
              <a:gd name="connsiteY7" fmla="*/ 443552 h 1808328"/>
              <a:gd name="connsiteX8" fmla="*/ 600586 w 962251"/>
              <a:gd name="connsiteY8" fmla="*/ 484495 h 1808328"/>
              <a:gd name="connsiteX9" fmla="*/ 539171 w 962251"/>
              <a:gd name="connsiteY9" fmla="*/ 525438 h 1808328"/>
              <a:gd name="connsiteX10" fmla="*/ 518699 w 962251"/>
              <a:gd name="connsiteY10" fmla="*/ 586853 h 1808328"/>
              <a:gd name="connsiteX11" fmla="*/ 498228 w 962251"/>
              <a:gd name="connsiteY11" fmla="*/ 607325 h 1808328"/>
              <a:gd name="connsiteX12" fmla="*/ 484580 w 962251"/>
              <a:gd name="connsiteY12" fmla="*/ 627797 h 1808328"/>
              <a:gd name="connsiteX13" fmla="*/ 464108 w 962251"/>
              <a:gd name="connsiteY13" fmla="*/ 648268 h 1808328"/>
              <a:gd name="connsiteX14" fmla="*/ 409517 w 962251"/>
              <a:gd name="connsiteY14" fmla="*/ 723331 h 1808328"/>
              <a:gd name="connsiteX15" fmla="*/ 327630 w 962251"/>
              <a:gd name="connsiteY15" fmla="*/ 791570 h 1808328"/>
              <a:gd name="connsiteX16" fmla="*/ 320807 w 962251"/>
              <a:gd name="connsiteY16" fmla="*/ 812041 h 1808328"/>
              <a:gd name="connsiteX17" fmla="*/ 279863 w 962251"/>
              <a:gd name="connsiteY17" fmla="*/ 852985 h 1808328"/>
              <a:gd name="connsiteX18" fmla="*/ 245744 w 962251"/>
              <a:gd name="connsiteY18" fmla="*/ 948519 h 1808328"/>
              <a:gd name="connsiteX19" fmla="*/ 238920 w 962251"/>
              <a:gd name="connsiteY19" fmla="*/ 968991 h 1808328"/>
              <a:gd name="connsiteX20" fmla="*/ 225272 w 962251"/>
              <a:gd name="connsiteY20" fmla="*/ 1023582 h 1808328"/>
              <a:gd name="connsiteX21" fmla="*/ 218448 w 962251"/>
              <a:gd name="connsiteY21" fmla="*/ 1044053 h 1808328"/>
              <a:gd name="connsiteX22" fmla="*/ 211625 w 962251"/>
              <a:gd name="connsiteY22" fmla="*/ 1071349 h 1808328"/>
              <a:gd name="connsiteX23" fmla="*/ 191153 w 962251"/>
              <a:gd name="connsiteY23" fmla="*/ 1098644 h 1808328"/>
              <a:gd name="connsiteX24" fmla="*/ 157033 w 962251"/>
              <a:gd name="connsiteY24" fmla="*/ 1160059 h 1808328"/>
              <a:gd name="connsiteX25" fmla="*/ 143386 w 962251"/>
              <a:gd name="connsiteY25" fmla="*/ 1180531 h 1808328"/>
              <a:gd name="connsiteX26" fmla="*/ 102442 w 962251"/>
              <a:gd name="connsiteY26" fmla="*/ 1221474 h 1808328"/>
              <a:gd name="connsiteX27" fmla="*/ 75147 w 962251"/>
              <a:gd name="connsiteY27" fmla="*/ 1289713 h 1808328"/>
              <a:gd name="connsiteX28" fmla="*/ 68323 w 962251"/>
              <a:gd name="connsiteY28" fmla="*/ 1323832 h 1808328"/>
              <a:gd name="connsiteX29" fmla="*/ 47851 w 962251"/>
              <a:gd name="connsiteY29" fmla="*/ 1351128 h 1808328"/>
              <a:gd name="connsiteX30" fmla="*/ 41028 w 962251"/>
              <a:gd name="connsiteY30" fmla="*/ 1378424 h 1808328"/>
              <a:gd name="connsiteX31" fmla="*/ 27380 w 962251"/>
              <a:gd name="connsiteY31" fmla="*/ 1419367 h 1808328"/>
              <a:gd name="connsiteX32" fmla="*/ 20556 w 962251"/>
              <a:gd name="connsiteY32" fmla="*/ 1439838 h 1808328"/>
              <a:gd name="connsiteX33" fmla="*/ 6908 w 962251"/>
              <a:gd name="connsiteY33" fmla="*/ 1501253 h 1808328"/>
              <a:gd name="connsiteX34" fmla="*/ 20556 w 962251"/>
              <a:gd name="connsiteY34" fmla="*/ 1665027 h 1808328"/>
              <a:gd name="connsiteX35" fmla="*/ 27380 w 962251"/>
              <a:gd name="connsiteY35" fmla="*/ 1705970 h 1808328"/>
              <a:gd name="connsiteX36" fmla="*/ 88795 w 962251"/>
              <a:gd name="connsiteY36" fmla="*/ 1753737 h 1808328"/>
              <a:gd name="connsiteX37" fmla="*/ 109266 w 962251"/>
              <a:gd name="connsiteY37" fmla="*/ 1767385 h 1808328"/>
              <a:gd name="connsiteX38" fmla="*/ 157033 w 962251"/>
              <a:gd name="connsiteY38" fmla="*/ 1781032 h 1808328"/>
              <a:gd name="connsiteX39" fmla="*/ 177505 w 962251"/>
              <a:gd name="connsiteY39" fmla="*/ 1794680 h 1808328"/>
              <a:gd name="connsiteX40" fmla="*/ 245744 w 962251"/>
              <a:gd name="connsiteY40" fmla="*/ 1808328 h 1808328"/>
              <a:gd name="connsiteX41" fmla="*/ 279863 w 962251"/>
              <a:gd name="connsiteY41" fmla="*/ 1801504 h 180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62251" h="1808328">
                <a:moveTo>
                  <a:pt x="962251" y="0"/>
                </a:moveTo>
                <a:cubicBezTo>
                  <a:pt x="946329" y="45492"/>
                  <a:pt x="921300" y="88763"/>
                  <a:pt x="914484" y="136477"/>
                </a:cubicBezTo>
                <a:cubicBezTo>
                  <a:pt x="911993" y="153914"/>
                  <a:pt x="908261" y="191739"/>
                  <a:pt x="900836" y="211540"/>
                </a:cubicBezTo>
                <a:cubicBezTo>
                  <a:pt x="897264" y="221065"/>
                  <a:pt x="892423" y="230112"/>
                  <a:pt x="887189" y="238835"/>
                </a:cubicBezTo>
                <a:cubicBezTo>
                  <a:pt x="878750" y="252900"/>
                  <a:pt x="871913" y="268618"/>
                  <a:pt x="859893" y="279779"/>
                </a:cubicBezTo>
                <a:cubicBezTo>
                  <a:pt x="828048" y="309349"/>
                  <a:pt x="795087" y="337761"/>
                  <a:pt x="764359" y="368489"/>
                </a:cubicBezTo>
                <a:cubicBezTo>
                  <a:pt x="738801" y="394047"/>
                  <a:pt x="753042" y="385909"/>
                  <a:pt x="723416" y="395785"/>
                </a:cubicBezTo>
                <a:cubicBezTo>
                  <a:pt x="702944" y="411707"/>
                  <a:pt x="685198" y="431954"/>
                  <a:pt x="662001" y="443552"/>
                </a:cubicBezTo>
                <a:cubicBezTo>
                  <a:pt x="598174" y="475465"/>
                  <a:pt x="676299" y="434020"/>
                  <a:pt x="600586" y="484495"/>
                </a:cubicBezTo>
                <a:cubicBezTo>
                  <a:pt x="509861" y="544978"/>
                  <a:pt x="653396" y="434059"/>
                  <a:pt x="539171" y="525438"/>
                </a:cubicBezTo>
                <a:cubicBezTo>
                  <a:pt x="534294" y="544944"/>
                  <a:pt x="529407" y="569721"/>
                  <a:pt x="518699" y="586853"/>
                </a:cubicBezTo>
                <a:cubicBezTo>
                  <a:pt x="513584" y="595037"/>
                  <a:pt x="504406" y="599911"/>
                  <a:pt x="498228" y="607325"/>
                </a:cubicBezTo>
                <a:cubicBezTo>
                  <a:pt x="492978" y="613626"/>
                  <a:pt x="489831" y="621497"/>
                  <a:pt x="484580" y="627797"/>
                </a:cubicBezTo>
                <a:cubicBezTo>
                  <a:pt x="478402" y="635211"/>
                  <a:pt x="470033" y="640650"/>
                  <a:pt x="464108" y="648268"/>
                </a:cubicBezTo>
                <a:cubicBezTo>
                  <a:pt x="427464" y="695382"/>
                  <a:pt x="448188" y="681686"/>
                  <a:pt x="409517" y="723331"/>
                </a:cubicBezTo>
                <a:cubicBezTo>
                  <a:pt x="349894" y="787539"/>
                  <a:pt x="373859" y="776160"/>
                  <a:pt x="327630" y="791570"/>
                </a:cubicBezTo>
                <a:cubicBezTo>
                  <a:pt x="325356" y="798394"/>
                  <a:pt x="325412" y="806515"/>
                  <a:pt x="320807" y="812041"/>
                </a:cubicBezTo>
                <a:cubicBezTo>
                  <a:pt x="290276" y="848679"/>
                  <a:pt x="297422" y="814941"/>
                  <a:pt x="279863" y="852985"/>
                </a:cubicBezTo>
                <a:cubicBezTo>
                  <a:pt x="244276" y="930091"/>
                  <a:pt x="260351" y="897396"/>
                  <a:pt x="245744" y="948519"/>
                </a:cubicBezTo>
                <a:cubicBezTo>
                  <a:pt x="243768" y="955435"/>
                  <a:pt x="240813" y="962051"/>
                  <a:pt x="238920" y="968991"/>
                </a:cubicBezTo>
                <a:cubicBezTo>
                  <a:pt x="233985" y="987087"/>
                  <a:pt x="231204" y="1005788"/>
                  <a:pt x="225272" y="1023582"/>
                </a:cubicBezTo>
                <a:cubicBezTo>
                  <a:pt x="222997" y="1030406"/>
                  <a:pt x="220424" y="1037137"/>
                  <a:pt x="218448" y="1044053"/>
                </a:cubicBezTo>
                <a:cubicBezTo>
                  <a:pt x="215872" y="1053071"/>
                  <a:pt x="215819" y="1062960"/>
                  <a:pt x="211625" y="1071349"/>
                </a:cubicBezTo>
                <a:cubicBezTo>
                  <a:pt x="206539" y="1081521"/>
                  <a:pt x="197977" y="1089546"/>
                  <a:pt x="191153" y="1098644"/>
                </a:cubicBezTo>
                <a:cubicBezTo>
                  <a:pt x="179142" y="1134678"/>
                  <a:pt x="188320" y="1113128"/>
                  <a:pt x="157033" y="1160059"/>
                </a:cubicBezTo>
                <a:cubicBezTo>
                  <a:pt x="152484" y="1166883"/>
                  <a:pt x="149947" y="1175610"/>
                  <a:pt x="143386" y="1180531"/>
                </a:cubicBezTo>
                <a:cubicBezTo>
                  <a:pt x="120601" y="1197620"/>
                  <a:pt x="114415" y="1197528"/>
                  <a:pt x="102442" y="1221474"/>
                </a:cubicBezTo>
                <a:cubicBezTo>
                  <a:pt x="97835" y="1230688"/>
                  <a:pt x="79685" y="1271561"/>
                  <a:pt x="75147" y="1289713"/>
                </a:cubicBezTo>
                <a:cubicBezTo>
                  <a:pt x="72334" y="1300965"/>
                  <a:pt x="73034" y="1313233"/>
                  <a:pt x="68323" y="1323832"/>
                </a:cubicBezTo>
                <a:cubicBezTo>
                  <a:pt x="63704" y="1334225"/>
                  <a:pt x="54675" y="1342029"/>
                  <a:pt x="47851" y="1351128"/>
                </a:cubicBezTo>
                <a:cubicBezTo>
                  <a:pt x="45577" y="1360227"/>
                  <a:pt x="43723" y="1369441"/>
                  <a:pt x="41028" y="1378424"/>
                </a:cubicBezTo>
                <a:cubicBezTo>
                  <a:pt x="36894" y="1392203"/>
                  <a:pt x="31929" y="1405719"/>
                  <a:pt x="27380" y="1419367"/>
                </a:cubicBezTo>
                <a:cubicBezTo>
                  <a:pt x="25105" y="1426191"/>
                  <a:pt x="22301" y="1432860"/>
                  <a:pt x="20556" y="1439838"/>
                </a:cubicBezTo>
                <a:cubicBezTo>
                  <a:pt x="10919" y="1478386"/>
                  <a:pt x="15571" y="1457937"/>
                  <a:pt x="6908" y="1501253"/>
                </a:cubicBezTo>
                <a:cubicBezTo>
                  <a:pt x="-3236" y="1612832"/>
                  <a:pt x="-4874" y="1544234"/>
                  <a:pt x="20556" y="1665027"/>
                </a:cubicBezTo>
                <a:cubicBezTo>
                  <a:pt x="23406" y="1678566"/>
                  <a:pt x="20408" y="1694019"/>
                  <a:pt x="27380" y="1705970"/>
                </a:cubicBezTo>
                <a:cubicBezTo>
                  <a:pt x="49601" y="1744063"/>
                  <a:pt x="58886" y="1743767"/>
                  <a:pt x="88795" y="1753737"/>
                </a:cubicBezTo>
                <a:cubicBezTo>
                  <a:pt x="95619" y="1758286"/>
                  <a:pt x="101931" y="1763717"/>
                  <a:pt x="109266" y="1767385"/>
                </a:cubicBezTo>
                <a:cubicBezTo>
                  <a:pt x="119057" y="1772281"/>
                  <a:pt x="148285" y="1778845"/>
                  <a:pt x="157033" y="1781032"/>
                </a:cubicBezTo>
                <a:cubicBezTo>
                  <a:pt x="163857" y="1785581"/>
                  <a:pt x="169967" y="1791449"/>
                  <a:pt x="177505" y="1794680"/>
                </a:cubicBezTo>
                <a:cubicBezTo>
                  <a:pt x="190461" y="1800232"/>
                  <a:pt x="236508" y="1806789"/>
                  <a:pt x="245744" y="1808328"/>
                </a:cubicBezTo>
                <a:lnTo>
                  <a:pt x="279863" y="1801504"/>
                </a:ln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285398" y="3512022"/>
            <a:ext cx="321144" cy="1958454"/>
          </a:xfrm>
          <a:custGeom>
            <a:avLst/>
            <a:gdLst>
              <a:gd name="connsiteX0" fmla="*/ 218364 w 321144"/>
              <a:gd name="connsiteY0" fmla="*/ 0 h 1958454"/>
              <a:gd name="connsiteX1" fmla="*/ 204716 w 321144"/>
              <a:gd name="connsiteY1" fmla="*/ 34119 h 1958454"/>
              <a:gd name="connsiteX2" fmla="*/ 218364 w 321144"/>
              <a:gd name="connsiteY2" fmla="*/ 88710 h 1958454"/>
              <a:gd name="connsiteX3" fmla="*/ 225188 w 321144"/>
              <a:gd name="connsiteY3" fmla="*/ 136478 h 1958454"/>
              <a:gd name="connsiteX4" fmla="*/ 238836 w 321144"/>
              <a:gd name="connsiteY4" fmla="*/ 184245 h 1958454"/>
              <a:gd name="connsiteX5" fmla="*/ 252484 w 321144"/>
              <a:gd name="connsiteY5" fmla="*/ 272955 h 1958454"/>
              <a:gd name="connsiteX6" fmla="*/ 266131 w 321144"/>
              <a:gd name="connsiteY6" fmla="*/ 354842 h 1958454"/>
              <a:gd name="connsiteX7" fmla="*/ 279779 w 321144"/>
              <a:gd name="connsiteY7" fmla="*/ 511791 h 1958454"/>
              <a:gd name="connsiteX8" fmla="*/ 286603 w 321144"/>
              <a:gd name="connsiteY8" fmla="*/ 559558 h 1958454"/>
              <a:gd name="connsiteX9" fmla="*/ 279779 w 321144"/>
              <a:gd name="connsiteY9" fmla="*/ 586854 h 1958454"/>
              <a:gd name="connsiteX10" fmla="*/ 259307 w 321144"/>
              <a:gd name="connsiteY10" fmla="*/ 791570 h 1958454"/>
              <a:gd name="connsiteX11" fmla="*/ 252484 w 321144"/>
              <a:gd name="connsiteY11" fmla="*/ 818866 h 1958454"/>
              <a:gd name="connsiteX12" fmla="*/ 238836 w 321144"/>
              <a:gd name="connsiteY12" fmla="*/ 900752 h 1958454"/>
              <a:gd name="connsiteX13" fmla="*/ 225188 w 321144"/>
              <a:gd name="connsiteY13" fmla="*/ 928048 h 1958454"/>
              <a:gd name="connsiteX14" fmla="*/ 218364 w 321144"/>
              <a:gd name="connsiteY14" fmla="*/ 948519 h 1958454"/>
              <a:gd name="connsiteX15" fmla="*/ 197893 w 321144"/>
              <a:gd name="connsiteY15" fmla="*/ 982639 h 1958454"/>
              <a:gd name="connsiteX16" fmla="*/ 177421 w 321144"/>
              <a:gd name="connsiteY16" fmla="*/ 1050878 h 1958454"/>
              <a:gd name="connsiteX17" fmla="*/ 163773 w 321144"/>
              <a:gd name="connsiteY17" fmla="*/ 1078173 h 1958454"/>
              <a:gd name="connsiteX18" fmla="*/ 136478 w 321144"/>
              <a:gd name="connsiteY18" fmla="*/ 1153236 h 1958454"/>
              <a:gd name="connsiteX19" fmla="*/ 116006 w 321144"/>
              <a:gd name="connsiteY19" fmla="*/ 1180531 h 1958454"/>
              <a:gd name="connsiteX20" fmla="*/ 102358 w 321144"/>
              <a:gd name="connsiteY20" fmla="*/ 1228298 h 1958454"/>
              <a:gd name="connsiteX21" fmla="*/ 95534 w 321144"/>
              <a:gd name="connsiteY21" fmla="*/ 1248770 h 1958454"/>
              <a:gd name="connsiteX22" fmla="*/ 81887 w 321144"/>
              <a:gd name="connsiteY22" fmla="*/ 1276066 h 1958454"/>
              <a:gd name="connsiteX23" fmla="*/ 75063 w 321144"/>
              <a:gd name="connsiteY23" fmla="*/ 1296537 h 1958454"/>
              <a:gd name="connsiteX24" fmla="*/ 61415 w 321144"/>
              <a:gd name="connsiteY24" fmla="*/ 1323833 h 1958454"/>
              <a:gd name="connsiteX25" fmla="*/ 54591 w 321144"/>
              <a:gd name="connsiteY25" fmla="*/ 1351128 h 1958454"/>
              <a:gd name="connsiteX26" fmla="*/ 47767 w 321144"/>
              <a:gd name="connsiteY26" fmla="*/ 1371600 h 1958454"/>
              <a:gd name="connsiteX27" fmla="*/ 40943 w 321144"/>
              <a:gd name="connsiteY27" fmla="*/ 1412543 h 1958454"/>
              <a:gd name="connsiteX28" fmla="*/ 27296 w 321144"/>
              <a:gd name="connsiteY28" fmla="*/ 1433015 h 1958454"/>
              <a:gd name="connsiteX29" fmla="*/ 13648 w 321144"/>
              <a:gd name="connsiteY29" fmla="*/ 1473958 h 1958454"/>
              <a:gd name="connsiteX30" fmla="*/ 0 w 321144"/>
              <a:gd name="connsiteY30" fmla="*/ 1514901 h 1958454"/>
              <a:gd name="connsiteX31" fmla="*/ 13648 w 321144"/>
              <a:gd name="connsiteY31" fmla="*/ 1726442 h 1958454"/>
              <a:gd name="connsiteX32" fmla="*/ 20472 w 321144"/>
              <a:gd name="connsiteY32" fmla="*/ 1781033 h 1958454"/>
              <a:gd name="connsiteX33" fmla="*/ 40943 w 321144"/>
              <a:gd name="connsiteY33" fmla="*/ 1815152 h 1958454"/>
              <a:gd name="connsiteX34" fmla="*/ 47767 w 321144"/>
              <a:gd name="connsiteY34" fmla="*/ 1835624 h 1958454"/>
              <a:gd name="connsiteX35" fmla="*/ 68239 w 321144"/>
              <a:gd name="connsiteY35" fmla="*/ 1856095 h 1958454"/>
              <a:gd name="connsiteX36" fmla="*/ 95534 w 321144"/>
              <a:gd name="connsiteY36" fmla="*/ 1897039 h 1958454"/>
              <a:gd name="connsiteX37" fmla="*/ 156949 w 321144"/>
              <a:gd name="connsiteY37" fmla="*/ 1931158 h 1958454"/>
              <a:gd name="connsiteX38" fmla="*/ 218364 w 321144"/>
              <a:gd name="connsiteY38" fmla="*/ 1958454 h 1958454"/>
              <a:gd name="connsiteX39" fmla="*/ 293427 w 321144"/>
              <a:gd name="connsiteY39" fmla="*/ 1944806 h 1958454"/>
              <a:gd name="connsiteX40" fmla="*/ 320722 w 321144"/>
              <a:gd name="connsiteY40" fmla="*/ 1937982 h 1958454"/>
              <a:gd name="connsiteX41" fmla="*/ 313899 w 321144"/>
              <a:gd name="connsiteY41" fmla="*/ 1937982 h 195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1144" h="1958454">
                <a:moveTo>
                  <a:pt x="218364" y="0"/>
                </a:moveTo>
                <a:cubicBezTo>
                  <a:pt x="213815" y="11373"/>
                  <a:pt x="204716" y="21870"/>
                  <a:pt x="204716" y="34119"/>
                </a:cubicBezTo>
                <a:cubicBezTo>
                  <a:pt x="204716" y="52876"/>
                  <a:pt x="215711" y="70141"/>
                  <a:pt x="218364" y="88710"/>
                </a:cubicBezTo>
                <a:cubicBezTo>
                  <a:pt x="220639" y="104633"/>
                  <a:pt x="222311" y="120653"/>
                  <a:pt x="225188" y="136478"/>
                </a:cubicBezTo>
                <a:cubicBezTo>
                  <a:pt x="228615" y="155327"/>
                  <a:pt x="232990" y="166707"/>
                  <a:pt x="238836" y="184245"/>
                </a:cubicBezTo>
                <a:cubicBezTo>
                  <a:pt x="243950" y="220044"/>
                  <a:pt x="246170" y="238225"/>
                  <a:pt x="252484" y="272955"/>
                </a:cubicBezTo>
                <a:cubicBezTo>
                  <a:pt x="262013" y="325368"/>
                  <a:pt x="258288" y="292097"/>
                  <a:pt x="266131" y="354842"/>
                </a:cubicBezTo>
                <a:cubicBezTo>
                  <a:pt x="279830" y="464432"/>
                  <a:pt x="266296" y="370223"/>
                  <a:pt x="279779" y="511791"/>
                </a:cubicBezTo>
                <a:cubicBezTo>
                  <a:pt x="281304" y="527803"/>
                  <a:pt x="284328" y="543636"/>
                  <a:pt x="286603" y="559558"/>
                </a:cubicBezTo>
                <a:cubicBezTo>
                  <a:pt x="284328" y="568657"/>
                  <a:pt x="280854" y="577537"/>
                  <a:pt x="279779" y="586854"/>
                </a:cubicBezTo>
                <a:cubicBezTo>
                  <a:pt x="277903" y="603108"/>
                  <a:pt x="267461" y="742642"/>
                  <a:pt x="259307" y="791570"/>
                </a:cubicBezTo>
                <a:cubicBezTo>
                  <a:pt x="257765" y="800821"/>
                  <a:pt x="254212" y="809648"/>
                  <a:pt x="252484" y="818866"/>
                </a:cubicBezTo>
                <a:cubicBezTo>
                  <a:pt x="247385" y="846064"/>
                  <a:pt x="251211" y="876002"/>
                  <a:pt x="238836" y="900752"/>
                </a:cubicBezTo>
                <a:cubicBezTo>
                  <a:pt x="234287" y="909851"/>
                  <a:pt x="229195" y="918698"/>
                  <a:pt x="225188" y="928048"/>
                </a:cubicBezTo>
                <a:cubicBezTo>
                  <a:pt x="222355" y="934659"/>
                  <a:pt x="221581" y="942086"/>
                  <a:pt x="218364" y="948519"/>
                </a:cubicBezTo>
                <a:cubicBezTo>
                  <a:pt x="212433" y="960382"/>
                  <a:pt x="203381" y="970565"/>
                  <a:pt x="197893" y="982639"/>
                </a:cubicBezTo>
                <a:cubicBezTo>
                  <a:pt x="164554" y="1055987"/>
                  <a:pt x="198638" y="994300"/>
                  <a:pt x="177421" y="1050878"/>
                </a:cubicBezTo>
                <a:cubicBezTo>
                  <a:pt x="173849" y="1060403"/>
                  <a:pt x="167780" y="1068823"/>
                  <a:pt x="163773" y="1078173"/>
                </a:cubicBezTo>
                <a:cubicBezTo>
                  <a:pt x="141886" y="1129241"/>
                  <a:pt x="183567" y="1059058"/>
                  <a:pt x="136478" y="1153236"/>
                </a:cubicBezTo>
                <a:cubicBezTo>
                  <a:pt x="131392" y="1163408"/>
                  <a:pt x="122830" y="1171433"/>
                  <a:pt x="116006" y="1180531"/>
                </a:cubicBezTo>
                <a:cubicBezTo>
                  <a:pt x="111457" y="1196453"/>
                  <a:pt x="107116" y="1212437"/>
                  <a:pt x="102358" y="1228298"/>
                </a:cubicBezTo>
                <a:cubicBezTo>
                  <a:pt x="100291" y="1235188"/>
                  <a:pt x="98367" y="1242158"/>
                  <a:pt x="95534" y="1248770"/>
                </a:cubicBezTo>
                <a:cubicBezTo>
                  <a:pt x="91527" y="1258120"/>
                  <a:pt x="85894" y="1266716"/>
                  <a:pt x="81887" y="1276066"/>
                </a:cubicBezTo>
                <a:cubicBezTo>
                  <a:pt x="79054" y="1282677"/>
                  <a:pt x="77896" y="1289926"/>
                  <a:pt x="75063" y="1296537"/>
                </a:cubicBezTo>
                <a:cubicBezTo>
                  <a:pt x="71056" y="1305887"/>
                  <a:pt x="64987" y="1314308"/>
                  <a:pt x="61415" y="1323833"/>
                </a:cubicBezTo>
                <a:cubicBezTo>
                  <a:pt x="58122" y="1332614"/>
                  <a:pt x="57167" y="1342110"/>
                  <a:pt x="54591" y="1351128"/>
                </a:cubicBezTo>
                <a:cubicBezTo>
                  <a:pt x="52615" y="1358044"/>
                  <a:pt x="49327" y="1364578"/>
                  <a:pt x="47767" y="1371600"/>
                </a:cubicBezTo>
                <a:cubicBezTo>
                  <a:pt x="44766" y="1385106"/>
                  <a:pt x="45318" y="1399417"/>
                  <a:pt x="40943" y="1412543"/>
                </a:cubicBezTo>
                <a:cubicBezTo>
                  <a:pt x="38350" y="1420323"/>
                  <a:pt x="30627" y="1425521"/>
                  <a:pt x="27296" y="1433015"/>
                </a:cubicBezTo>
                <a:cubicBezTo>
                  <a:pt x="21453" y="1446161"/>
                  <a:pt x="18197" y="1460310"/>
                  <a:pt x="13648" y="1473958"/>
                </a:cubicBezTo>
                <a:lnTo>
                  <a:pt x="0" y="1514901"/>
                </a:lnTo>
                <a:cubicBezTo>
                  <a:pt x="8992" y="1730695"/>
                  <a:pt x="-1344" y="1614003"/>
                  <a:pt x="13648" y="1726442"/>
                </a:cubicBezTo>
                <a:cubicBezTo>
                  <a:pt x="16072" y="1744620"/>
                  <a:pt x="15079" y="1763505"/>
                  <a:pt x="20472" y="1781033"/>
                </a:cubicBezTo>
                <a:cubicBezTo>
                  <a:pt x="24372" y="1793710"/>
                  <a:pt x="35012" y="1803289"/>
                  <a:pt x="40943" y="1815152"/>
                </a:cubicBezTo>
                <a:cubicBezTo>
                  <a:pt x="44160" y="1821586"/>
                  <a:pt x="43777" y="1829639"/>
                  <a:pt x="47767" y="1835624"/>
                </a:cubicBezTo>
                <a:cubicBezTo>
                  <a:pt x="53120" y="1843654"/>
                  <a:pt x="62314" y="1848477"/>
                  <a:pt x="68239" y="1856095"/>
                </a:cubicBezTo>
                <a:cubicBezTo>
                  <a:pt x="78309" y="1869043"/>
                  <a:pt x="79973" y="1891852"/>
                  <a:pt x="95534" y="1897039"/>
                </a:cubicBezTo>
                <a:cubicBezTo>
                  <a:pt x="152146" y="1915910"/>
                  <a:pt x="63095" y="1884231"/>
                  <a:pt x="156949" y="1931158"/>
                </a:cubicBezTo>
                <a:cubicBezTo>
                  <a:pt x="195201" y="1950284"/>
                  <a:pt x="174800" y="1941028"/>
                  <a:pt x="218364" y="1958454"/>
                </a:cubicBezTo>
                <a:cubicBezTo>
                  <a:pt x="247989" y="1953516"/>
                  <a:pt x="264818" y="1951164"/>
                  <a:pt x="293427" y="1944806"/>
                </a:cubicBezTo>
                <a:cubicBezTo>
                  <a:pt x="302582" y="1942772"/>
                  <a:pt x="311825" y="1940948"/>
                  <a:pt x="320722" y="1937982"/>
                </a:cubicBezTo>
                <a:cubicBezTo>
                  <a:pt x="322880" y="1937263"/>
                  <a:pt x="316173" y="1937982"/>
                  <a:pt x="313899" y="193798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5465929" y="3239067"/>
            <a:ext cx="1016759" cy="1876567"/>
          </a:xfrm>
          <a:custGeom>
            <a:avLst/>
            <a:gdLst>
              <a:gd name="connsiteX0" fmla="*/ 6824 w 1016759"/>
              <a:gd name="connsiteY0" fmla="*/ 0 h 1876567"/>
              <a:gd name="connsiteX1" fmla="*/ 0 w 1016759"/>
              <a:gd name="connsiteY1" fmla="*/ 34119 h 1876567"/>
              <a:gd name="connsiteX2" fmla="*/ 6824 w 1016759"/>
              <a:gd name="connsiteY2" fmla="*/ 54591 h 1876567"/>
              <a:gd name="connsiteX3" fmla="*/ 27296 w 1016759"/>
              <a:gd name="connsiteY3" fmla="*/ 136477 h 1876567"/>
              <a:gd name="connsiteX4" fmla="*/ 54591 w 1016759"/>
              <a:gd name="connsiteY4" fmla="*/ 184244 h 1876567"/>
              <a:gd name="connsiteX5" fmla="*/ 150126 w 1016759"/>
              <a:gd name="connsiteY5" fmla="*/ 293427 h 1876567"/>
              <a:gd name="connsiteX6" fmla="*/ 191069 w 1016759"/>
              <a:gd name="connsiteY6" fmla="*/ 320722 h 1876567"/>
              <a:gd name="connsiteX7" fmla="*/ 238836 w 1016759"/>
              <a:gd name="connsiteY7" fmla="*/ 348018 h 1876567"/>
              <a:gd name="connsiteX8" fmla="*/ 259308 w 1016759"/>
              <a:gd name="connsiteY8" fmla="*/ 368489 h 1876567"/>
              <a:gd name="connsiteX9" fmla="*/ 279779 w 1016759"/>
              <a:gd name="connsiteY9" fmla="*/ 375313 h 1876567"/>
              <a:gd name="connsiteX10" fmla="*/ 327547 w 1016759"/>
              <a:gd name="connsiteY10" fmla="*/ 388961 h 1876567"/>
              <a:gd name="connsiteX11" fmla="*/ 361666 w 1016759"/>
              <a:gd name="connsiteY11" fmla="*/ 409433 h 1876567"/>
              <a:gd name="connsiteX12" fmla="*/ 402609 w 1016759"/>
              <a:gd name="connsiteY12" fmla="*/ 429904 h 1876567"/>
              <a:gd name="connsiteX13" fmla="*/ 423081 w 1016759"/>
              <a:gd name="connsiteY13" fmla="*/ 450376 h 1876567"/>
              <a:gd name="connsiteX14" fmla="*/ 477672 w 1016759"/>
              <a:gd name="connsiteY14" fmla="*/ 518615 h 1876567"/>
              <a:gd name="connsiteX15" fmla="*/ 518615 w 1016759"/>
              <a:gd name="connsiteY15" fmla="*/ 559558 h 1876567"/>
              <a:gd name="connsiteX16" fmla="*/ 559559 w 1016759"/>
              <a:gd name="connsiteY16" fmla="*/ 593677 h 1876567"/>
              <a:gd name="connsiteX17" fmla="*/ 573206 w 1016759"/>
              <a:gd name="connsiteY17" fmla="*/ 614149 h 1876567"/>
              <a:gd name="connsiteX18" fmla="*/ 641445 w 1016759"/>
              <a:gd name="connsiteY18" fmla="*/ 668740 h 1876567"/>
              <a:gd name="connsiteX19" fmla="*/ 675565 w 1016759"/>
              <a:gd name="connsiteY19" fmla="*/ 716507 h 1876567"/>
              <a:gd name="connsiteX20" fmla="*/ 716508 w 1016759"/>
              <a:gd name="connsiteY20" fmla="*/ 771098 h 1876567"/>
              <a:gd name="connsiteX21" fmla="*/ 784747 w 1016759"/>
              <a:gd name="connsiteY21" fmla="*/ 839337 h 1876567"/>
              <a:gd name="connsiteX22" fmla="*/ 846162 w 1016759"/>
              <a:gd name="connsiteY22" fmla="*/ 900752 h 1876567"/>
              <a:gd name="connsiteX23" fmla="*/ 887105 w 1016759"/>
              <a:gd name="connsiteY23" fmla="*/ 962167 h 1876567"/>
              <a:gd name="connsiteX24" fmla="*/ 893929 w 1016759"/>
              <a:gd name="connsiteY24" fmla="*/ 982639 h 1876567"/>
              <a:gd name="connsiteX25" fmla="*/ 921224 w 1016759"/>
              <a:gd name="connsiteY25" fmla="*/ 1071349 h 1876567"/>
              <a:gd name="connsiteX26" fmla="*/ 941696 w 1016759"/>
              <a:gd name="connsiteY26" fmla="*/ 1084997 h 1876567"/>
              <a:gd name="connsiteX27" fmla="*/ 955344 w 1016759"/>
              <a:gd name="connsiteY27" fmla="*/ 1125940 h 1876567"/>
              <a:gd name="connsiteX28" fmla="*/ 962168 w 1016759"/>
              <a:gd name="connsiteY28" fmla="*/ 1173707 h 1876567"/>
              <a:gd name="connsiteX29" fmla="*/ 968991 w 1016759"/>
              <a:gd name="connsiteY29" fmla="*/ 1207827 h 1876567"/>
              <a:gd name="connsiteX30" fmla="*/ 962168 w 1016759"/>
              <a:gd name="connsiteY30" fmla="*/ 1303361 h 1876567"/>
              <a:gd name="connsiteX31" fmla="*/ 955344 w 1016759"/>
              <a:gd name="connsiteY31" fmla="*/ 1330656 h 1876567"/>
              <a:gd name="connsiteX32" fmla="*/ 887105 w 1016759"/>
              <a:gd name="connsiteY32" fmla="*/ 1405719 h 1876567"/>
              <a:gd name="connsiteX33" fmla="*/ 839338 w 1016759"/>
              <a:gd name="connsiteY33" fmla="*/ 1446662 h 1876567"/>
              <a:gd name="connsiteX34" fmla="*/ 818866 w 1016759"/>
              <a:gd name="connsiteY34" fmla="*/ 1487606 h 1876567"/>
              <a:gd name="connsiteX35" fmla="*/ 805218 w 1016759"/>
              <a:gd name="connsiteY35" fmla="*/ 1508077 h 1876567"/>
              <a:gd name="connsiteX36" fmla="*/ 791571 w 1016759"/>
              <a:gd name="connsiteY36" fmla="*/ 1576316 h 1876567"/>
              <a:gd name="connsiteX37" fmla="*/ 798394 w 1016759"/>
              <a:gd name="connsiteY37" fmla="*/ 1705970 h 1876567"/>
              <a:gd name="connsiteX38" fmla="*/ 812042 w 1016759"/>
              <a:gd name="connsiteY38" fmla="*/ 1733265 h 1876567"/>
              <a:gd name="connsiteX39" fmla="*/ 839338 w 1016759"/>
              <a:gd name="connsiteY39" fmla="*/ 1781033 h 1876567"/>
              <a:gd name="connsiteX40" fmla="*/ 852985 w 1016759"/>
              <a:gd name="connsiteY40" fmla="*/ 1801504 h 1876567"/>
              <a:gd name="connsiteX41" fmla="*/ 900753 w 1016759"/>
              <a:gd name="connsiteY41" fmla="*/ 1828800 h 1876567"/>
              <a:gd name="connsiteX42" fmla="*/ 941696 w 1016759"/>
              <a:gd name="connsiteY42" fmla="*/ 1849271 h 1876567"/>
              <a:gd name="connsiteX43" fmla="*/ 996287 w 1016759"/>
              <a:gd name="connsiteY43" fmla="*/ 1876567 h 1876567"/>
              <a:gd name="connsiteX44" fmla="*/ 1016759 w 1016759"/>
              <a:gd name="connsiteY44" fmla="*/ 1869743 h 187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6759" h="1876567">
                <a:moveTo>
                  <a:pt x="6824" y="0"/>
                </a:moveTo>
                <a:cubicBezTo>
                  <a:pt x="4549" y="11373"/>
                  <a:pt x="0" y="22521"/>
                  <a:pt x="0" y="34119"/>
                </a:cubicBezTo>
                <a:cubicBezTo>
                  <a:pt x="0" y="41312"/>
                  <a:pt x="5537" y="47514"/>
                  <a:pt x="6824" y="54591"/>
                </a:cubicBezTo>
                <a:cubicBezTo>
                  <a:pt x="20685" y="130826"/>
                  <a:pt x="2243" y="86373"/>
                  <a:pt x="27296" y="136477"/>
                </a:cubicBezTo>
                <a:cubicBezTo>
                  <a:pt x="38010" y="179333"/>
                  <a:pt x="25894" y="150764"/>
                  <a:pt x="54591" y="184244"/>
                </a:cubicBezTo>
                <a:cubicBezTo>
                  <a:pt x="77853" y="211383"/>
                  <a:pt x="117196" y="266484"/>
                  <a:pt x="150126" y="293427"/>
                </a:cubicBezTo>
                <a:cubicBezTo>
                  <a:pt x="162821" y="303814"/>
                  <a:pt x="177632" y="311316"/>
                  <a:pt x="191069" y="320722"/>
                </a:cubicBezTo>
                <a:cubicBezTo>
                  <a:pt x="228627" y="347012"/>
                  <a:pt x="204725" y="336647"/>
                  <a:pt x="238836" y="348018"/>
                </a:cubicBezTo>
                <a:cubicBezTo>
                  <a:pt x="245660" y="354842"/>
                  <a:pt x="251278" y="363136"/>
                  <a:pt x="259308" y="368489"/>
                </a:cubicBezTo>
                <a:cubicBezTo>
                  <a:pt x="265293" y="372479"/>
                  <a:pt x="272890" y="373246"/>
                  <a:pt x="279779" y="375313"/>
                </a:cubicBezTo>
                <a:cubicBezTo>
                  <a:pt x="295640" y="380071"/>
                  <a:pt x="311624" y="384412"/>
                  <a:pt x="327547" y="388961"/>
                </a:cubicBezTo>
                <a:cubicBezTo>
                  <a:pt x="338920" y="395785"/>
                  <a:pt x="350022" y="403082"/>
                  <a:pt x="361666" y="409433"/>
                </a:cubicBezTo>
                <a:cubicBezTo>
                  <a:pt x="375061" y="416740"/>
                  <a:pt x="389913" y="421440"/>
                  <a:pt x="402609" y="429904"/>
                </a:cubicBezTo>
                <a:cubicBezTo>
                  <a:pt x="410639" y="435257"/>
                  <a:pt x="416847" y="443009"/>
                  <a:pt x="423081" y="450376"/>
                </a:cubicBezTo>
                <a:cubicBezTo>
                  <a:pt x="441897" y="472613"/>
                  <a:pt x="457074" y="498017"/>
                  <a:pt x="477672" y="518615"/>
                </a:cubicBezTo>
                <a:cubicBezTo>
                  <a:pt x="491320" y="532263"/>
                  <a:pt x="504387" y="546516"/>
                  <a:pt x="518615" y="559558"/>
                </a:cubicBezTo>
                <a:cubicBezTo>
                  <a:pt x="531711" y="571562"/>
                  <a:pt x="546997" y="581115"/>
                  <a:pt x="559559" y="593677"/>
                </a:cubicBezTo>
                <a:cubicBezTo>
                  <a:pt x="565358" y="599476"/>
                  <a:pt x="567160" y="608607"/>
                  <a:pt x="573206" y="614149"/>
                </a:cubicBezTo>
                <a:cubicBezTo>
                  <a:pt x="594679" y="633833"/>
                  <a:pt x="641445" y="668740"/>
                  <a:pt x="641445" y="668740"/>
                </a:cubicBezTo>
                <a:cubicBezTo>
                  <a:pt x="667742" y="721334"/>
                  <a:pt x="639994" y="673032"/>
                  <a:pt x="675565" y="716507"/>
                </a:cubicBezTo>
                <a:cubicBezTo>
                  <a:pt x="689969" y="734112"/>
                  <a:pt x="700424" y="755014"/>
                  <a:pt x="716508" y="771098"/>
                </a:cubicBezTo>
                <a:cubicBezTo>
                  <a:pt x="739254" y="793844"/>
                  <a:pt x="764153" y="814625"/>
                  <a:pt x="784747" y="839337"/>
                </a:cubicBezTo>
                <a:cubicBezTo>
                  <a:pt x="826147" y="889017"/>
                  <a:pt x="804654" y="869621"/>
                  <a:pt x="846162" y="900752"/>
                </a:cubicBezTo>
                <a:cubicBezTo>
                  <a:pt x="877033" y="977934"/>
                  <a:pt x="838074" y="893523"/>
                  <a:pt x="887105" y="962167"/>
                </a:cubicBezTo>
                <a:cubicBezTo>
                  <a:pt x="891286" y="968020"/>
                  <a:pt x="891953" y="975723"/>
                  <a:pt x="893929" y="982639"/>
                </a:cubicBezTo>
                <a:cubicBezTo>
                  <a:pt x="899726" y="1002927"/>
                  <a:pt x="912194" y="1065329"/>
                  <a:pt x="921224" y="1071349"/>
                </a:cubicBezTo>
                <a:lnTo>
                  <a:pt x="941696" y="1084997"/>
                </a:lnTo>
                <a:cubicBezTo>
                  <a:pt x="946245" y="1098645"/>
                  <a:pt x="952109" y="1111922"/>
                  <a:pt x="955344" y="1125940"/>
                </a:cubicBezTo>
                <a:cubicBezTo>
                  <a:pt x="958961" y="1141612"/>
                  <a:pt x="959524" y="1157842"/>
                  <a:pt x="962168" y="1173707"/>
                </a:cubicBezTo>
                <a:cubicBezTo>
                  <a:pt x="964075" y="1185148"/>
                  <a:pt x="966717" y="1196454"/>
                  <a:pt x="968991" y="1207827"/>
                </a:cubicBezTo>
                <a:cubicBezTo>
                  <a:pt x="966717" y="1239672"/>
                  <a:pt x="965693" y="1271630"/>
                  <a:pt x="962168" y="1303361"/>
                </a:cubicBezTo>
                <a:cubicBezTo>
                  <a:pt x="961132" y="1312682"/>
                  <a:pt x="959538" y="1322268"/>
                  <a:pt x="955344" y="1330656"/>
                </a:cubicBezTo>
                <a:cubicBezTo>
                  <a:pt x="944016" y="1353311"/>
                  <a:pt x="898061" y="1394763"/>
                  <a:pt x="887105" y="1405719"/>
                </a:cubicBezTo>
                <a:cubicBezTo>
                  <a:pt x="854010" y="1438814"/>
                  <a:pt x="870515" y="1425878"/>
                  <a:pt x="839338" y="1446662"/>
                </a:cubicBezTo>
                <a:cubicBezTo>
                  <a:pt x="800222" y="1505337"/>
                  <a:pt x="847121" y="1431097"/>
                  <a:pt x="818866" y="1487606"/>
                </a:cubicBezTo>
                <a:cubicBezTo>
                  <a:pt x="815198" y="1494941"/>
                  <a:pt x="809767" y="1501253"/>
                  <a:pt x="805218" y="1508077"/>
                </a:cubicBezTo>
                <a:cubicBezTo>
                  <a:pt x="800708" y="1526116"/>
                  <a:pt x="791571" y="1559581"/>
                  <a:pt x="791571" y="1576316"/>
                </a:cubicBezTo>
                <a:cubicBezTo>
                  <a:pt x="791571" y="1619594"/>
                  <a:pt x="792797" y="1663056"/>
                  <a:pt x="798394" y="1705970"/>
                </a:cubicBezTo>
                <a:cubicBezTo>
                  <a:pt x="799710" y="1716057"/>
                  <a:pt x="808035" y="1723915"/>
                  <a:pt x="812042" y="1733265"/>
                </a:cubicBezTo>
                <a:cubicBezTo>
                  <a:pt x="831027" y="1777562"/>
                  <a:pt x="801009" y="1727372"/>
                  <a:pt x="839338" y="1781033"/>
                </a:cubicBezTo>
                <a:cubicBezTo>
                  <a:pt x="844105" y="1787706"/>
                  <a:pt x="847186" y="1795705"/>
                  <a:pt x="852985" y="1801504"/>
                </a:cubicBezTo>
                <a:cubicBezTo>
                  <a:pt x="885985" y="1834504"/>
                  <a:pt x="869523" y="1813185"/>
                  <a:pt x="900753" y="1828800"/>
                </a:cubicBezTo>
                <a:cubicBezTo>
                  <a:pt x="953666" y="1855256"/>
                  <a:pt x="890238" y="1832118"/>
                  <a:pt x="941696" y="1849271"/>
                </a:cubicBezTo>
                <a:cubicBezTo>
                  <a:pt x="963116" y="1870691"/>
                  <a:pt x="961422" y="1876567"/>
                  <a:pt x="996287" y="1876567"/>
                </a:cubicBezTo>
                <a:cubicBezTo>
                  <a:pt x="1003480" y="1876567"/>
                  <a:pt x="1016759" y="1869743"/>
                  <a:pt x="1016759" y="1869743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6537279" y="3198123"/>
            <a:ext cx="1419367" cy="458649"/>
          </a:xfrm>
          <a:custGeom>
            <a:avLst/>
            <a:gdLst>
              <a:gd name="connsiteX0" fmla="*/ 0 w 1419367"/>
              <a:gd name="connsiteY0" fmla="*/ 0 h 458649"/>
              <a:gd name="connsiteX1" fmla="*/ 6823 w 1419367"/>
              <a:gd name="connsiteY1" fmla="*/ 40944 h 458649"/>
              <a:gd name="connsiteX2" fmla="*/ 20471 w 1419367"/>
              <a:gd name="connsiteY2" fmla="*/ 68239 h 458649"/>
              <a:gd name="connsiteX3" fmla="*/ 34119 w 1419367"/>
              <a:gd name="connsiteY3" fmla="*/ 109183 h 458649"/>
              <a:gd name="connsiteX4" fmla="*/ 40943 w 1419367"/>
              <a:gd name="connsiteY4" fmla="*/ 129654 h 458649"/>
              <a:gd name="connsiteX5" fmla="*/ 47767 w 1419367"/>
              <a:gd name="connsiteY5" fmla="*/ 156950 h 458649"/>
              <a:gd name="connsiteX6" fmla="*/ 68238 w 1419367"/>
              <a:gd name="connsiteY6" fmla="*/ 177421 h 458649"/>
              <a:gd name="connsiteX7" fmla="*/ 88710 w 1419367"/>
              <a:gd name="connsiteY7" fmla="*/ 204717 h 458649"/>
              <a:gd name="connsiteX8" fmla="*/ 109182 w 1419367"/>
              <a:gd name="connsiteY8" fmla="*/ 252484 h 458649"/>
              <a:gd name="connsiteX9" fmla="*/ 129653 w 1419367"/>
              <a:gd name="connsiteY9" fmla="*/ 279780 h 458649"/>
              <a:gd name="connsiteX10" fmla="*/ 170597 w 1419367"/>
              <a:gd name="connsiteY10" fmla="*/ 327547 h 458649"/>
              <a:gd name="connsiteX11" fmla="*/ 204716 w 1419367"/>
              <a:gd name="connsiteY11" fmla="*/ 348018 h 458649"/>
              <a:gd name="connsiteX12" fmla="*/ 218364 w 1419367"/>
              <a:gd name="connsiteY12" fmla="*/ 368490 h 458649"/>
              <a:gd name="connsiteX13" fmla="*/ 272955 w 1419367"/>
              <a:gd name="connsiteY13" fmla="*/ 409433 h 458649"/>
              <a:gd name="connsiteX14" fmla="*/ 293426 w 1419367"/>
              <a:gd name="connsiteY14" fmla="*/ 416257 h 458649"/>
              <a:gd name="connsiteX15" fmla="*/ 341194 w 1419367"/>
              <a:gd name="connsiteY15" fmla="*/ 436729 h 458649"/>
              <a:gd name="connsiteX16" fmla="*/ 361665 w 1419367"/>
              <a:gd name="connsiteY16" fmla="*/ 450377 h 458649"/>
              <a:gd name="connsiteX17" fmla="*/ 457200 w 1419367"/>
              <a:gd name="connsiteY17" fmla="*/ 450377 h 458649"/>
              <a:gd name="connsiteX18" fmla="*/ 504967 w 1419367"/>
              <a:gd name="connsiteY18" fmla="*/ 443553 h 458649"/>
              <a:gd name="connsiteX19" fmla="*/ 607325 w 1419367"/>
              <a:gd name="connsiteY19" fmla="*/ 423081 h 458649"/>
              <a:gd name="connsiteX20" fmla="*/ 641444 w 1419367"/>
              <a:gd name="connsiteY20" fmla="*/ 416257 h 458649"/>
              <a:gd name="connsiteX21" fmla="*/ 709683 w 1419367"/>
              <a:gd name="connsiteY21" fmla="*/ 402609 h 458649"/>
              <a:gd name="connsiteX22" fmla="*/ 771098 w 1419367"/>
              <a:gd name="connsiteY22" fmla="*/ 388962 h 458649"/>
              <a:gd name="connsiteX23" fmla="*/ 798394 w 1419367"/>
              <a:gd name="connsiteY23" fmla="*/ 375314 h 458649"/>
              <a:gd name="connsiteX24" fmla="*/ 839337 w 1419367"/>
              <a:gd name="connsiteY24" fmla="*/ 348018 h 458649"/>
              <a:gd name="connsiteX25" fmla="*/ 880280 w 1419367"/>
              <a:gd name="connsiteY25" fmla="*/ 341194 h 458649"/>
              <a:gd name="connsiteX26" fmla="*/ 968991 w 1419367"/>
              <a:gd name="connsiteY26" fmla="*/ 307075 h 458649"/>
              <a:gd name="connsiteX27" fmla="*/ 1050877 w 1419367"/>
              <a:gd name="connsiteY27" fmla="*/ 252484 h 458649"/>
              <a:gd name="connsiteX28" fmla="*/ 1071349 w 1419367"/>
              <a:gd name="connsiteY28" fmla="*/ 238836 h 458649"/>
              <a:gd name="connsiteX29" fmla="*/ 1091821 w 1419367"/>
              <a:gd name="connsiteY29" fmla="*/ 218365 h 458649"/>
              <a:gd name="connsiteX30" fmla="*/ 1105468 w 1419367"/>
              <a:gd name="connsiteY30" fmla="*/ 197893 h 458649"/>
              <a:gd name="connsiteX31" fmla="*/ 1146412 w 1419367"/>
              <a:gd name="connsiteY31" fmla="*/ 170597 h 458649"/>
              <a:gd name="connsiteX32" fmla="*/ 1173707 w 1419367"/>
              <a:gd name="connsiteY32" fmla="*/ 150126 h 458649"/>
              <a:gd name="connsiteX33" fmla="*/ 1187355 w 1419367"/>
              <a:gd name="connsiteY33" fmla="*/ 129654 h 458649"/>
              <a:gd name="connsiteX34" fmla="*/ 1241946 w 1419367"/>
              <a:gd name="connsiteY34" fmla="*/ 109183 h 458649"/>
              <a:gd name="connsiteX35" fmla="*/ 1262418 w 1419367"/>
              <a:gd name="connsiteY35" fmla="*/ 102359 h 458649"/>
              <a:gd name="connsiteX36" fmla="*/ 1419367 w 1419367"/>
              <a:gd name="connsiteY36" fmla="*/ 95535 h 45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19367" h="458649">
                <a:moveTo>
                  <a:pt x="0" y="0"/>
                </a:moveTo>
                <a:cubicBezTo>
                  <a:pt x="2274" y="13648"/>
                  <a:pt x="2847" y="27691"/>
                  <a:pt x="6823" y="40944"/>
                </a:cubicBezTo>
                <a:cubicBezTo>
                  <a:pt x="9746" y="50687"/>
                  <a:pt x="16693" y="58794"/>
                  <a:pt x="20471" y="68239"/>
                </a:cubicBezTo>
                <a:cubicBezTo>
                  <a:pt x="25814" y="81596"/>
                  <a:pt x="29570" y="95535"/>
                  <a:pt x="34119" y="109183"/>
                </a:cubicBezTo>
                <a:cubicBezTo>
                  <a:pt x="36394" y="116007"/>
                  <a:pt x="39198" y="122676"/>
                  <a:pt x="40943" y="129654"/>
                </a:cubicBezTo>
                <a:cubicBezTo>
                  <a:pt x="43218" y="138753"/>
                  <a:pt x="43114" y="148807"/>
                  <a:pt x="47767" y="156950"/>
                </a:cubicBezTo>
                <a:cubicBezTo>
                  <a:pt x="52555" y="165329"/>
                  <a:pt x="61958" y="170094"/>
                  <a:pt x="68238" y="177421"/>
                </a:cubicBezTo>
                <a:cubicBezTo>
                  <a:pt x="75640" y="186056"/>
                  <a:pt x="81886" y="195618"/>
                  <a:pt x="88710" y="204717"/>
                </a:cubicBezTo>
                <a:cubicBezTo>
                  <a:pt x="95344" y="224618"/>
                  <a:pt x="97136" y="233210"/>
                  <a:pt x="109182" y="252484"/>
                </a:cubicBezTo>
                <a:cubicBezTo>
                  <a:pt x="115210" y="262128"/>
                  <a:pt x="123043" y="270525"/>
                  <a:pt x="129653" y="279780"/>
                </a:cubicBezTo>
                <a:cubicBezTo>
                  <a:pt x="146243" y="303006"/>
                  <a:pt x="144085" y="306926"/>
                  <a:pt x="170597" y="327547"/>
                </a:cubicBezTo>
                <a:cubicBezTo>
                  <a:pt x="181066" y="335690"/>
                  <a:pt x="193343" y="341194"/>
                  <a:pt x="204716" y="348018"/>
                </a:cubicBezTo>
                <a:cubicBezTo>
                  <a:pt x="209265" y="354842"/>
                  <a:pt x="212565" y="362691"/>
                  <a:pt x="218364" y="368490"/>
                </a:cubicBezTo>
                <a:cubicBezTo>
                  <a:pt x="223392" y="373518"/>
                  <a:pt x="260351" y="403131"/>
                  <a:pt x="272955" y="409433"/>
                </a:cubicBezTo>
                <a:cubicBezTo>
                  <a:pt x="279388" y="412650"/>
                  <a:pt x="286993" y="413040"/>
                  <a:pt x="293426" y="416257"/>
                </a:cubicBezTo>
                <a:cubicBezTo>
                  <a:pt x="340550" y="439819"/>
                  <a:pt x="284388" y="422527"/>
                  <a:pt x="341194" y="436729"/>
                </a:cubicBezTo>
                <a:cubicBezTo>
                  <a:pt x="348018" y="441278"/>
                  <a:pt x="353709" y="448388"/>
                  <a:pt x="361665" y="450377"/>
                </a:cubicBezTo>
                <a:cubicBezTo>
                  <a:pt x="418004" y="464461"/>
                  <a:pt x="412232" y="457871"/>
                  <a:pt x="457200" y="450377"/>
                </a:cubicBezTo>
                <a:cubicBezTo>
                  <a:pt x="473065" y="447733"/>
                  <a:pt x="489128" y="446348"/>
                  <a:pt x="504967" y="443553"/>
                </a:cubicBezTo>
                <a:lnTo>
                  <a:pt x="607325" y="423081"/>
                </a:lnTo>
                <a:cubicBezTo>
                  <a:pt x="618698" y="420806"/>
                  <a:pt x="630004" y="418164"/>
                  <a:pt x="641444" y="416257"/>
                </a:cubicBezTo>
                <a:cubicBezTo>
                  <a:pt x="721706" y="402880"/>
                  <a:pt x="648585" y="416186"/>
                  <a:pt x="709683" y="402609"/>
                </a:cubicBezTo>
                <a:cubicBezTo>
                  <a:pt x="720305" y="400249"/>
                  <a:pt x="758987" y="393504"/>
                  <a:pt x="771098" y="388962"/>
                </a:cubicBezTo>
                <a:cubicBezTo>
                  <a:pt x="780623" y="385390"/>
                  <a:pt x="789671" y="380548"/>
                  <a:pt x="798394" y="375314"/>
                </a:cubicBezTo>
                <a:cubicBezTo>
                  <a:pt x="812459" y="366875"/>
                  <a:pt x="823158" y="350715"/>
                  <a:pt x="839337" y="348018"/>
                </a:cubicBezTo>
                <a:lnTo>
                  <a:pt x="880280" y="341194"/>
                </a:lnTo>
                <a:cubicBezTo>
                  <a:pt x="945245" y="308712"/>
                  <a:pt x="914921" y="317889"/>
                  <a:pt x="968991" y="307075"/>
                </a:cubicBezTo>
                <a:lnTo>
                  <a:pt x="1050877" y="252484"/>
                </a:lnTo>
                <a:cubicBezTo>
                  <a:pt x="1057701" y="247935"/>
                  <a:pt x="1065550" y="244635"/>
                  <a:pt x="1071349" y="238836"/>
                </a:cubicBezTo>
                <a:cubicBezTo>
                  <a:pt x="1078173" y="232012"/>
                  <a:pt x="1085643" y="225779"/>
                  <a:pt x="1091821" y="218365"/>
                </a:cubicBezTo>
                <a:cubicBezTo>
                  <a:pt x="1097071" y="212065"/>
                  <a:pt x="1099296" y="203294"/>
                  <a:pt x="1105468" y="197893"/>
                </a:cubicBezTo>
                <a:cubicBezTo>
                  <a:pt x="1117812" y="187092"/>
                  <a:pt x="1133290" y="180439"/>
                  <a:pt x="1146412" y="170597"/>
                </a:cubicBezTo>
                <a:lnTo>
                  <a:pt x="1173707" y="150126"/>
                </a:lnTo>
                <a:cubicBezTo>
                  <a:pt x="1178256" y="143302"/>
                  <a:pt x="1181556" y="135453"/>
                  <a:pt x="1187355" y="129654"/>
                </a:cubicBezTo>
                <a:cubicBezTo>
                  <a:pt x="1206078" y="110931"/>
                  <a:pt x="1215904" y="115693"/>
                  <a:pt x="1241946" y="109183"/>
                </a:cubicBezTo>
                <a:cubicBezTo>
                  <a:pt x="1248924" y="107439"/>
                  <a:pt x="1255365" y="103770"/>
                  <a:pt x="1262418" y="102359"/>
                </a:cubicBezTo>
                <a:cubicBezTo>
                  <a:pt x="1322272" y="90388"/>
                  <a:pt x="1348274" y="95535"/>
                  <a:pt x="1419367" y="95535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Hybrid approach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Example: IA-32 architecture</a:t>
            </a:r>
          </a:p>
          <a:p>
            <a:r>
              <a:rPr lang="en-US" altLang="en-US" dirty="0" smtClean="0"/>
              <a:t>Supports both segmentation and segmentation with paging</a:t>
            </a:r>
          </a:p>
          <a:p>
            <a:pPr lvl="1"/>
            <a:r>
              <a:rPr lang="en-US" altLang="en-US" dirty="0" smtClean="0"/>
              <a:t>Each segment can be 4 GB</a:t>
            </a:r>
          </a:p>
          <a:p>
            <a:pPr lvl="1"/>
            <a:r>
              <a:rPr lang="en-US" altLang="en-US" dirty="0" smtClean="0"/>
              <a:t>Up to 16 K segments per process</a:t>
            </a:r>
          </a:p>
          <a:p>
            <a:pPr lvl="1"/>
            <a:r>
              <a:rPr lang="en-US" altLang="en-US" dirty="0" smtClean="0"/>
              <a:t>Divided into two partitions</a:t>
            </a:r>
          </a:p>
          <a:p>
            <a:pPr lvl="2"/>
            <a:r>
              <a:rPr lang="en-US" altLang="en-US" dirty="0" smtClean="0"/>
              <a:t>First partition of up to 8 K segments are private to process (kept in </a:t>
            </a:r>
            <a:r>
              <a:rPr lang="en-US" altLang="en-US" b="1" dirty="0" smtClean="0">
                <a:solidFill>
                  <a:srgbClr val="3366FF"/>
                </a:solidFill>
              </a:rPr>
              <a:t>local descriptor table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LDT</a:t>
            </a:r>
            <a:r>
              <a:rPr lang="en-US" altLang="en-US" dirty="0" smtClean="0"/>
              <a:t>))</a:t>
            </a:r>
          </a:p>
          <a:p>
            <a:pPr lvl="2"/>
            <a:r>
              <a:rPr lang="en-US" altLang="en-US" dirty="0" smtClean="0"/>
              <a:t>Second partition of up to 8K segments shared among all processes (kept in </a:t>
            </a:r>
            <a:r>
              <a:rPr lang="en-US" altLang="en-US" b="1" dirty="0" smtClean="0">
                <a:solidFill>
                  <a:srgbClr val="3366FF"/>
                </a:solidFill>
              </a:rPr>
              <a:t>global descriptor table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GDT</a:t>
            </a:r>
            <a:r>
              <a:rPr lang="en-US" altLang="en-US" dirty="0" smtClean="0"/>
              <a:t>))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Example: The Intel IA-32 Architecture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CPU generates logical address</a:t>
            </a:r>
          </a:p>
          <a:p>
            <a:pPr lvl="1">
              <a:defRPr/>
            </a:pPr>
            <a:r>
              <a:rPr lang="en-US" altLang="en-US" dirty="0" smtClean="0"/>
              <a:t>Selector given to segmentation unit</a:t>
            </a:r>
          </a:p>
          <a:p>
            <a:pPr lvl="2">
              <a:defRPr/>
            </a:pPr>
            <a:r>
              <a:rPr lang="en-US" altLang="en-US" dirty="0" smtClean="0"/>
              <a:t>Which produces linear addresses </a:t>
            </a:r>
          </a:p>
          <a:p>
            <a:pPr marL="857250" lvl="2" indent="0">
              <a:buFont typeface="Webdings" panose="05030102010509060703" pitchFamily="18" charset="2"/>
              <a:buNone/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Linear address given to paging unit</a:t>
            </a:r>
          </a:p>
          <a:p>
            <a:pPr lvl="2">
              <a:defRPr/>
            </a:pPr>
            <a:r>
              <a:rPr lang="en-US" altLang="en-US" dirty="0" smtClean="0"/>
              <a:t>Which generates physical address in main memory</a:t>
            </a:r>
          </a:p>
          <a:p>
            <a:pPr lvl="2">
              <a:defRPr/>
            </a:pPr>
            <a:r>
              <a:rPr lang="en-US" altLang="en-US" dirty="0" smtClean="0"/>
              <a:t>Paging units form equivalent of MMU</a:t>
            </a:r>
          </a:p>
          <a:p>
            <a:pPr lvl="2">
              <a:defRPr/>
            </a:pPr>
            <a:r>
              <a:rPr lang="en-US" altLang="en-US" dirty="0" smtClean="0"/>
              <a:t>Pages sizes can be 4 KB or 4 MB</a:t>
            </a:r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67588" name="Picture 1" descr="Screen Shot 2013-01-04 at 12.2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09" y="2736448"/>
            <a:ext cx="24368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Logical to Physical Address Translation in IA-32</a:t>
            </a: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2082513" y="4494672"/>
            <a:ext cx="45958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63" y="2934159"/>
            <a:ext cx="6157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5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Intel IA-32 Segmentation</a:t>
            </a:r>
          </a:p>
        </p:txBody>
      </p:sp>
      <p:pic>
        <p:nvPicPr>
          <p:cNvPr id="6963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559356"/>
            <a:ext cx="6034088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Intel IA-32 Paging Architecture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939" y="1881800"/>
            <a:ext cx="450373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Spaces for Multiple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methods for configuring address spaces for multiple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Fixed address compilation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Load-time fixup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Position independent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Hardware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the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Multi-level pages look complicated</a:t>
            </a:r>
          </a:p>
          <a:p>
            <a:pPr lvl="1"/>
            <a:r>
              <a:rPr lang="en-US" dirty="0" smtClean="0"/>
              <a:t>And they are, but only when you have to traverse them</a:t>
            </a:r>
          </a:p>
          <a:p>
            <a:r>
              <a:rPr lang="en-US" dirty="0" smtClean="0"/>
              <a:t>The TLB still stores VPN </a:t>
            </a:r>
            <a:r>
              <a:rPr lang="en-US" dirty="0" smtClean="0">
                <a:sym typeface="Wingdings" panose="05000000000000000000" pitchFamily="2" charset="2"/>
              </a:rPr>
              <a:t> PFN mappings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TLB hits avoid reading/traversing the tables at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70648</TotalTime>
  <Words>6122</Words>
  <Application>Microsoft Office PowerPoint</Application>
  <PresentationFormat>화면 슬라이드 쇼(4:3)</PresentationFormat>
  <Paragraphs>1657</Paragraphs>
  <Slides>90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101" baseType="lpstr">
      <vt:lpstr>Helvetica LT Std Light</vt:lpstr>
      <vt:lpstr>MS PGothic</vt:lpstr>
      <vt:lpstr>맑은 고딕</vt:lpstr>
      <vt:lpstr>Arial</vt:lpstr>
      <vt:lpstr>Calibri</vt:lpstr>
      <vt:lpstr>Courier New</vt:lpstr>
      <vt:lpstr>Helvetica</vt:lpstr>
      <vt:lpstr>Times New Roman</vt:lpstr>
      <vt:lpstr>Webdings</vt:lpstr>
      <vt:lpstr>Wingdings</vt:lpstr>
      <vt:lpstr>Office Theme</vt:lpstr>
      <vt:lpstr>Operating Systems</vt:lpstr>
      <vt:lpstr>Physical vs. Virtual Memory</vt:lpstr>
      <vt:lpstr>Protection and Isolation</vt:lpstr>
      <vt:lpstr>Problem: Pointers in Programs</vt:lpstr>
      <vt:lpstr>Compilation and Program Loading</vt:lpstr>
      <vt:lpstr>Physical Memory has Limited Size</vt:lpstr>
      <vt:lpstr>Program Load Addresses</vt:lpstr>
      <vt:lpstr>Address Spaces for Multiple Processes</vt:lpstr>
      <vt:lpstr>Address Spaces for Multiple Processes</vt:lpstr>
      <vt:lpstr>Fixed-Address Compilation</vt:lpstr>
      <vt:lpstr>Load-Time Fixup</vt:lpstr>
      <vt:lpstr>Position-Independent Code</vt:lpstr>
      <vt:lpstr>Hardware Support</vt:lpstr>
      <vt:lpstr>Virtual memory</vt:lpstr>
      <vt:lpstr>MMU and Virtual Memory</vt:lpstr>
      <vt:lpstr>Implementing Address Translation</vt:lpstr>
      <vt:lpstr>Virtual Memory Implementations</vt:lpstr>
      <vt:lpstr>Base and bounds registers</vt:lpstr>
      <vt:lpstr>Base and Bounds Registers</vt:lpstr>
      <vt:lpstr>Base and Bounds Example</vt:lpstr>
      <vt:lpstr>Protection and Isolation</vt:lpstr>
      <vt:lpstr>Implementation Details</vt:lpstr>
      <vt:lpstr>Base and Bound Pseudocode</vt:lpstr>
      <vt:lpstr>Advantages of Base and Bound</vt:lpstr>
      <vt:lpstr>Limitations of Base and Bound</vt:lpstr>
      <vt:lpstr>Internal Fragmentation</vt:lpstr>
      <vt:lpstr>Segmentation</vt:lpstr>
      <vt:lpstr>Towards Segmented Memory</vt:lpstr>
      <vt:lpstr>Segmentation Details</vt:lpstr>
      <vt:lpstr>Segments and Offsets</vt:lpstr>
      <vt:lpstr>Separation of Responsibility</vt:lpstr>
      <vt:lpstr>Segmentation Example</vt:lpstr>
      <vt:lpstr>Segmentation Pseudocode</vt:lpstr>
      <vt:lpstr>More on Segments</vt:lpstr>
      <vt:lpstr>Segment Permissions</vt:lpstr>
      <vt:lpstr>x86 Segments</vt:lpstr>
      <vt:lpstr>x86 Segments Today</vt:lpstr>
      <vt:lpstr>What is a Segmentation Fault?</vt:lpstr>
      <vt:lpstr>Shared Memory</vt:lpstr>
      <vt:lpstr>Advantages of Segmentation </vt:lpstr>
      <vt:lpstr>External Fragmentation</vt:lpstr>
      <vt:lpstr>Paging</vt:lpstr>
      <vt:lpstr>Towards Paged Memory</vt:lpstr>
      <vt:lpstr>Toy Example</vt:lpstr>
      <vt:lpstr>Toy Example, Continued</vt:lpstr>
      <vt:lpstr>Concrete Example</vt:lpstr>
      <vt:lpstr>Concrete Example, Continued</vt:lpstr>
      <vt:lpstr>Page Table Implementation</vt:lpstr>
      <vt:lpstr>x86 Page Table Entry</vt:lpstr>
      <vt:lpstr>Page Table Pseudocode</vt:lpstr>
      <vt:lpstr>Tricks With Permissions and Shared Pages</vt:lpstr>
      <vt:lpstr>Copy-on-Write</vt:lpstr>
      <vt:lpstr>Copy-on-Write Example</vt:lpstr>
      <vt:lpstr>Advantages of Page Tables </vt:lpstr>
      <vt:lpstr>Problems With Page Tables</vt:lpstr>
      <vt:lpstr>Page Tables are Slow</vt:lpstr>
      <vt:lpstr>Locality is the rescue: TLB</vt:lpstr>
      <vt:lpstr>Problem: Page Table Speed</vt:lpstr>
      <vt:lpstr>Caching</vt:lpstr>
      <vt:lpstr>Example TLB Entry</vt:lpstr>
      <vt:lpstr>TLB Control Flow Psuedocode</vt:lpstr>
      <vt:lpstr>Reading an Array (no TLB)</vt:lpstr>
      <vt:lpstr>Reading an Array (with TLB)</vt:lpstr>
      <vt:lpstr>Locality</vt:lpstr>
      <vt:lpstr>Be Careful With Caching</vt:lpstr>
      <vt:lpstr>Potential Solutions</vt:lpstr>
      <vt:lpstr>Replacement Policies</vt:lpstr>
      <vt:lpstr>Hardware vs. Software Management</vt:lpstr>
      <vt:lpstr>Software Managed TLB Pseudocode</vt:lpstr>
      <vt:lpstr>Implementing Software TLBs</vt:lpstr>
      <vt:lpstr>Comparing Hardware and Software TLBs</vt:lpstr>
      <vt:lpstr>Advanced page tables</vt:lpstr>
      <vt:lpstr>Problem: Page Table Size</vt:lpstr>
      <vt:lpstr>Simple Solution: Bigger Pages</vt:lpstr>
      <vt:lpstr>Alternate Data Structures</vt:lpstr>
      <vt:lpstr>Inverted Page Tables</vt:lpstr>
      <vt:lpstr>Normal vs. Inverted Page Tables</vt:lpstr>
      <vt:lpstr>Multi-Level Page Tables</vt:lpstr>
      <vt:lpstr>Multi-Level Table Toy Example</vt:lpstr>
      <vt:lpstr>From Linear to Two-levels Tables</vt:lpstr>
      <vt:lpstr>PowerPoint 프레젠테이션</vt:lpstr>
      <vt:lpstr>PowerPoint 프레젠테이션</vt:lpstr>
      <vt:lpstr>32-bit x86 Two-Level Page Tables</vt:lpstr>
      <vt:lpstr>64-bit x86 Four-Level Page Tables</vt:lpstr>
      <vt:lpstr>Hybrid approach</vt:lpstr>
      <vt:lpstr>Example: The Intel IA-32 Architecture (Cont.)</vt:lpstr>
      <vt:lpstr>Logical to Physical Address Translation in IA-32</vt:lpstr>
      <vt:lpstr>Intel IA-32 Segmentation</vt:lpstr>
      <vt:lpstr>Intel IA-32 Paging Architecture</vt:lpstr>
      <vt:lpstr>Don’t Forget the TLB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1160</cp:revision>
  <cp:lastPrinted>2012-08-22T04:00:45Z</cp:lastPrinted>
  <dcterms:created xsi:type="dcterms:W3CDTF">2012-01-03T02:22:46Z</dcterms:created>
  <dcterms:modified xsi:type="dcterms:W3CDTF">2020-04-17T00:38:35Z</dcterms:modified>
</cp:coreProperties>
</file>