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3"/>
  </p:notesMasterIdLst>
  <p:handoutMasterIdLst>
    <p:handoutMasterId r:id="rId24"/>
  </p:handoutMasterIdLst>
  <p:sldIdLst>
    <p:sldId id="690" r:id="rId2"/>
    <p:sldId id="684" r:id="rId3"/>
    <p:sldId id="652" r:id="rId4"/>
    <p:sldId id="666" r:id="rId5"/>
    <p:sldId id="667" r:id="rId6"/>
    <p:sldId id="668" r:id="rId7"/>
    <p:sldId id="656" r:id="rId8"/>
    <p:sldId id="669" r:id="rId9"/>
    <p:sldId id="658" r:id="rId10"/>
    <p:sldId id="653" r:id="rId11"/>
    <p:sldId id="654" r:id="rId12"/>
    <p:sldId id="663" r:id="rId13"/>
    <p:sldId id="660" r:id="rId14"/>
    <p:sldId id="661" r:id="rId15"/>
    <p:sldId id="662" r:id="rId16"/>
    <p:sldId id="655" r:id="rId17"/>
    <p:sldId id="657" r:id="rId18"/>
    <p:sldId id="664" r:id="rId19"/>
    <p:sldId id="659" r:id="rId20"/>
    <p:sldId id="665" r:id="rId21"/>
    <p:sldId id="650" r:id="rId2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362E6-0FEB-4D92-A5CC-2F650FFE4AE0}">
          <p14:sldIdLst>
            <p14:sldId id="690"/>
            <p14:sldId id="684"/>
            <p14:sldId id="652"/>
            <p14:sldId id="666"/>
            <p14:sldId id="667"/>
            <p14:sldId id="668"/>
            <p14:sldId id="656"/>
            <p14:sldId id="669"/>
            <p14:sldId id="658"/>
            <p14:sldId id="653"/>
            <p14:sldId id="654"/>
            <p14:sldId id="663"/>
            <p14:sldId id="660"/>
            <p14:sldId id="661"/>
            <p14:sldId id="662"/>
            <p14:sldId id="655"/>
            <p14:sldId id="657"/>
            <p14:sldId id="664"/>
            <p14:sldId id="659"/>
            <p14:sldId id="665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0232" autoAdjust="0"/>
  </p:normalViewPr>
  <p:slideViewPr>
    <p:cSldViewPr snapToGrid="0">
      <p:cViewPr varScale="1">
        <p:scale>
          <a:sx n="87" d="100"/>
          <a:sy n="87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1452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Operating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Virtual Memory - 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the OS Evict Pages?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568287"/>
          </a:xfrm>
        </p:spPr>
        <p:txBody>
          <a:bodyPr>
            <a:normAutofit/>
          </a:bodyPr>
          <a:lstStyle/>
          <a:p>
            <a:r>
              <a:rPr lang="en-US" dirty="0" smtClean="0"/>
              <a:t>Memory is finite, so when should pages be swapped?</a:t>
            </a:r>
          </a:p>
          <a:p>
            <a:r>
              <a:rPr lang="en-US" dirty="0" smtClean="0"/>
              <a:t>On-demand approach</a:t>
            </a:r>
          </a:p>
          <a:p>
            <a:pPr lvl="1"/>
            <a:r>
              <a:rPr lang="en-US" dirty="0" smtClean="0"/>
              <a:t>If a page needs to be created and no free pages exist, swap a page to disk</a:t>
            </a:r>
          </a:p>
          <a:p>
            <a:r>
              <a:rPr lang="en-US" dirty="0" smtClean="0"/>
              <a:t>Proactive approach</a:t>
            </a:r>
          </a:p>
          <a:p>
            <a:pPr lvl="1"/>
            <a:r>
              <a:rPr lang="en-US" dirty="0" smtClean="0"/>
              <a:t>Most </a:t>
            </a:r>
            <a:r>
              <a:rPr lang="en-US" dirty="0" err="1" smtClean="0"/>
              <a:t>OSes</a:t>
            </a:r>
            <a:r>
              <a:rPr lang="en-US" dirty="0" smtClean="0"/>
              <a:t> try to maintain a small pool of free pages </a:t>
            </a:r>
          </a:p>
          <a:p>
            <a:pPr lvl="1"/>
            <a:r>
              <a:rPr lang="en-US" dirty="0" smtClean="0"/>
              <a:t>Implement a </a:t>
            </a:r>
            <a:r>
              <a:rPr lang="en-US" dirty="0" smtClean="0">
                <a:solidFill>
                  <a:schemeClr val="accent1"/>
                </a:solidFill>
              </a:rPr>
              <a:t>high watermark</a:t>
            </a:r>
          </a:p>
          <a:p>
            <a:pPr lvl="1"/>
            <a:r>
              <a:rPr lang="en-US" dirty="0" smtClean="0"/>
              <a:t>Once physical memory utilization crosses the high watermark, a background process starts swapping out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Pages Should be Evicted?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2" y="1194178"/>
            <a:ext cx="8795981" cy="55682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Known as the </a:t>
            </a:r>
            <a:r>
              <a:rPr lang="en-US" dirty="0" smtClean="0">
                <a:solidFill>
                  <a:schemeClr val="accent1"/>
                </a:solidFill>
              </a:rPr>
              <a:t>page-replacement policy</a:t>
            </a:r>
          </a:p>
          <a:p>
            <a:r>
              <a:rPr lang="en-US" dirty="0" smtClean="0"/>
              <a:t>What is the optimal eviction strategy?</a:t>
            </a:r>
          </a:p>
          <a:p>
            <a:pPr lvl="1"/>
            <a:r>
              <a:rPr lang="en-US" dirty="0" smtClean="0"/>
              <a:t>Evict the page that will be accessed </a:t>
            </a:r>
            <a:r>
              <a:rPr lang="en-US" b="1" dirty="0" smtClean="0"/>
              <a:t>furthest in the future</a:t>
            </a:r>
          </a:p>
          <a:p>
            <a:pPr lvl="1"/>
            <a:r>
              <a:rPr lang="en-US" dirty="0" smtClean="0"/>
              <a:t>Provably results in the maximum cache hit rate</a:t>
            </a:r>
          </a:p>
          <a:p>
            <a:pPr lvl="1"/>
            <a:r>
              <a:rPr lang="en-US" dirty="0" smtClean="0"/>
              <a:t>Unfortunately, impossible to implement in practice</a:t>
            </a:r>
          </a:p>
          <a:p>
            <a:r>
              <a:rPr lang="en-US" dirty="0" smtClean="0"/>
              <a:t>Practical strategies for selecting which page to swap to disk</a:t>
            </a:r>
          </a:p>
          <a:p>
            <a:pPr lvl="1"/>
            <a:r>
              <a:rPr lang="en-US" dirty="0" smtClean="0"/>
              <a:t>FIFO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LRU (Least recently used)</a:t>
            </a:r>
          </a:p>
          <a:p>
            <a:r>
              <a:rPr lang="en-US" dirty="0" smtClean="0"/>
              <a:t>Same fundamental algorithms as in TLB eviction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r>
              <a:rPr lang="en-US" dirty="0" smtClean="0"/>
              <a:t>Examples of Optimal and LRU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68488" y="1535113"/>
            <a:ext cx="4040188" cy="639762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 smtClean="0"/>
              <a:t>Optimal (Furthest in the Future)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4792044"/>
              </p:ext>
            </p:extLst>
          </p:nvPr>
        </p:nvGraphicFramePr>
        <p:xfrm>
          <a:off x="368488" y="2174875"/>
          <a:ext cx="40332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Hit/Miss?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720089" y="1535113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LRU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3908806"/>
              </p:ext>
            </p:extLst>
          </p:nvPr>
        </p:nvGraphicFramePr>
        <p:xfrm>
          <a:off x="4720089" y="2174875"/>
          <a:ext cx="4033204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Hit/Miss?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</a:t>
                      </a:r>
                      <a:r>
                        <a:rPr lang="en-US" smtClean="0"/>
                        <a:t>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1, 2, 3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0, 1, 2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143301" y="1098645"/>
            <a:ext cx="8802806" cy="51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Assume the cache can store 3 pages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688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D:\Classes\5600\assets\cache_no_loca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85" y="819833"/>
            <a:ext cx="6228047" cy="60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936657" y="2616776"/>
            <a:ext cx="2995804" cy="1835624"/>
          </a:xfrm>
          <a:prstGeom prst="wedgeRectCallout">
            <a:avLst>
              <a:gd name="adj1" fmla="val -70924"/>
              <a:gd name="adj2" fmla="val -19764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When memory accesses are random, its impossible to be smart about caching 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301" y="143302"/>
            <a:ext cx="8789160" cy="928048"/>
          </a:xfrm>
        </p:spPr>
        <p:txBody>
          <a:bodyPr/>
          <a:lstStyle/>
          <a:p>
            <a:r>
              <a:rPr lang="en-US" dirty="0" smtClean="0"/>
              <a:t>All memory accesses are to 100% random pages</a:t>
            </a:r>
          </a:p>
        </p:txBody>
      </p:sp>
    </p:spTree>
    <p:extLst>
      <p:ext uri="{BB962C8B-B14F-4D97-AF65-F5344CB8AC3E}">
        <p14:creationId xmlns:p14="http://schemas.microsoft.com/office/powerpoint/2010/main" val="9517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D:\Classes\5600\assets\cache_80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75" y="793048"/>
            <a:ext cx="6064109" cy="587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868416" y="2504363"/>
            <a:ext cx="2872975" cy="1617260"/>
          </a:xfrm>
          <a:prstGeom prst="wedgeRectCallout">
            <a:avLst>
              <a:gd name="adj1" fmla="val -94503"/>
              <a:gd name="adj2" fmla="val -77954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LRU does a better job of keeping “hot” pages in RAM than FIFO or random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301" y="143302"/>
            <a:ext cx="8789160" cy="928048"/>
          </a:xfrm>
        </p:spPr>
        <p:txBody>
          <a:bodyPr/>
          <a:lstStyle/>
          <a:p>
            <a:r>
              <a:rPr lang="en-US" dirty="0" smtClean="0"/>
              <a:t>80% of memory accesses are for 20% of pages</a:t>
            </a:r>
          </a:p>
        </p:txBody>
      </p:sp>
    </p:spTree>
    <p:extLst>
      <p:ext uri="{BB962C8B-B14F-4D97-AF65-F5344CB8AC3E}">
        <p14:creationId xmlns:p14="http://schemas.microsoft.com/office/powerpoint/2010/main" val="21860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D:\Classes\5600\assets\cache_loo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96" y="1203086"/>
            <a:ext cx="5804585" cy="56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301" y="143302"/>
            <a:ext cx="8789160" cy="9280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process sequentially accesses one memory address in 50 pages, then loops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681062" y="3500648"/>
            <a:ext cx="4319638" cy="2456598"/>
          </a:xfrm>
          <a:prstGeom prst="wedgeRectCallout">
            <a:avLst>
              <a:gd name="adj1" fmla="val -66564"/>
              <a:gd name="adj2" fmla="val 53157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the cache size is </a:t>
            </a:r>
            <a:r>
              <a:rPr lang="en-US" sz="2400" i="1" dirty="0" smtClean="0"/>
              <a:t>C </a:t>
            </a:r>
            <a:r>
              <a:rPr lang="en-US" sz="2400" dirty="0" smtClean="0"/>
              <a:t>&lt; 50, LRU evicts page </a:t>
            </a:r>
            <a:r>
              <a:rPr lang="en-US" sz="2400" i="1" dirty="0" smtClean="0"/>
              <a:t>X</a:t>
            </a:r>
            <a:r>
              <a:rPr lang="en-US" sz="2400" dirty="0" smtClean="0"/>
              <a:t> when page </a:t>
            </a:r>
            <a:r>
              <a:rPr lang="en-US" sz="2400" i="1" dirty="0" smtClean="0"/>
              <a:t>X + C</a:t>
            </a:r>
            <a:r>
              <a:rPr lang="en-US" sz="2400" dirty="0" smtClean="0"/>
              <a:t> is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Thus, pages are not in the cache during the next iteration of the loop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5172382" y="2122227"/>
            <a:ext cx="3828318" cy="982635"/>
          </a:xfrm>
          <a:prstGeom prst="wedgeRectCallout">
            <a:avLst>
              <a:gd name="adj1" fmla="val -33542"/>
              <a:gd name="adj2" fmla="val -8212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When C &gt;= 50, all pages are cached, thus hit rate = 100%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0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Historical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LRU has high cache hit rates in most cases…</a:t>
            </a:r>
          </a:p>
          <a:p>
            <a:r>
              <a:rPr lang="en-US" dirty="0" smtClean="0"/>
              <a:t>… but how do we know which pages have been recently used?</a:t>
            </a:r>
          </a:p>
          <a:p>
            <a:r>
              <a:rPr lang="en-US" dirty="0" smtClean="0"/>
              <a:t>Strategy 1: record each access to the page table</a:t>
            </a:r>
          </a:p>
          <a:p>
            <a:pPr lvl="1"/>
            <a:r>
              <a:rPr lang="en-US" dirty="0" smtClean="0"/>
              <a:t>Problem: adds additional overhead to page table lookups</a:t>
            </a:r>
          </a:p>
          <a:p>
            <a:r>
              <a:rPr lang="en-US" dirty="0" smtClean="0"/>
              <a:t>Strategy 2: approximate LRU with help from the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5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Page Table Entry,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80"/>
            <a:ext cx="8802806" cy="689212"/>
          </a:xfrm>
        </p:spPr>
        <p:txBody>
          <a:bodyPr/>
          <a:lstStyle/>
          <a:p>
            <a:r>
              <a:rPr lang="en-US" dirty="0" smtClean="0"/>
              <a:t>On x86, page table entries (PTE) are 4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93009"/>
              </p:ext>
            </p:extLst>
          </p:nvPr>
        </p:nvGraphicFramePr>
        <p:xfrm>
          <a:off x="556807" y="1874672"/>
          <a:ext cx="7975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9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Frame Number (PFN)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43301" y="2820537"/>
            <a:ext cx="8802806" cy="374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Bits related to swapping</a:t>
            </a:r>
          </a:p>
          <a:p>
            <a:pPr lvl="1"/>
            <a:r>
              <a:rPr lang="en-US" dirty="0" smtClean="0"/>
              <a:t>A – </a:t>
            </a:r>
            <a:r>
              <a:rPr lang="en-US" dirty="0" smtClean="0">
                <a:solidFill>
                  <a:schemeClr val="accent1"/>
                </a:solidFill>
              </a:rPr>
              <a:t>accessed bit </a:t>
            </a:r>
            <a:r>
              <a:rPr lang="en-US" dirty="0" smtClean="0"/>
              <a:t>– has this page been read recently?</a:t>
            </a:r>
          </a:p>
          <a:p>
            <a:pPr lvl="1"/>
            <a:r>
              <a:rPr lang="en-US" dirty="0" smtClean="0"/>
              <a:t>D – </a:t>
            </a:r>
            <a:r>
              <a:rPr lang="en-US" dirty="0" smtClean="0">
                <a:solidFill>
                  <a:schemeClr val="accent1"/>
                </a:solidFill>
              </a:rPr>
              <a:t>dirty bit </a:t>
            </a:r>
            <a:r>
              <a:rPr lang="en-US" dirty="0" smtClean="0"/>
              <a:t>– has this page been written recently?</a:t>
            </a:r>
          </a:p>
          <a:p>
            <a:pPr lvl="1"/>
            <a:r>
              <a:rPr lang="en-US" dirty="0" smtClean="0"/>
              <a:t>The MMU sets the accessed bit when it reads a PTE</a:t>
            </a:r>
          </a:p>
          <a:p>
            <a:pPr lvl="1"/>
            <a:r>
              <a:rPr lang="en-US" dirty="0" smtClean="0"/>
              <a:t>The MMU sets the dirty bit when it writes to the page referenced in the PTE</a:t>
            </a:r>
          </a:p>
          <a:p>
            <a:pPr lvl="1"/>
            <a:r>
              <a:rPr lang="en-US" dirty="0" smtClean="0"/>
              <a:t>The OS may clear these flags as it wishes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LRU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accessed and dirty bits tell us which pages have been recently accessed</a:t>
            </a:r>
          </a:p>
          <a:p>
            <a:r>
              <a:rPr lang="en-US" dirty="0" smtClean="0"/>
              <a:t>But, LRU is still difficult to implement</a:t>
            </a:r>
          </a:p>
          <a:p>
            <a:pPr lvl="1"/>
            <a:r>
              <a:rPr lang="en-US" dirty="0" smtClean="0"/>
              <a:t>On eviction, LRU needs to scan all PTEs to determine which have not been used</a:t>
            </a:r>
          </a:p>
          <a:p>
            <a:pPr lvl="1"/>
            <a:r>
              <a:rPr lang="en-US" dirty="0" smtClean="0"/>
              <a:t>But there are millions of PTEs!</a:t>
            </a:r>
          </a:p>
          <a:p>
            <a:r>
              <a:rPr lang="en-US" dirty="0" smtClean="0"/>
              <a:t>Is there a clever way to approximate LRU without scanning all PTEs?</a:t>
            </a:r>
          </a:p>
          <a:p>
            <a:pPr lvl="1"/>
            <a:r>
              <a:rPr lang="en-US" dirty="0" smtClean="0"/>
              <a:t>Yes!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" y="0"/>
            <a:ext cx="9021170" cy="1040640"/>
          </a:xfrm>
        </p:spPr>
        <p:txBody>
          <a:bodyPr/>
          <a:lstStyle/>
          <a:p>
            <a:r>
              <a:rPr lang="en-US" dirty="0" smtClean="0"/>
              <a:t>The Clock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9" y="1009933"/>
            <a:ext cx="8802806" cy="1364776"/>
          </a:xfrm>
        </p:spPr>
        <p:txBody>
          <a:bodyPr>
            <a:normAutofit/>
          </a:bodyPr>
          <a:lstStyle/>
          <a:p>
            <a:r>
              <a:rPr lang="en-US" dirty="0" smtClean="0"/>
              <a:t>Imagine that all PTEs are arranged in a circular list</a:t>
            </a:r>
          </a:p>
          <a:p>
            <a:r>
              <a:rPr lang="en-US" dirty="0" smtClean="0"/>
              <a:t>The clock hand points to some PTE </a:t>
            </a:r>
            <a:r>
              <a:rPr lang="en-US" i="1" dirty="0" smtClean="0"/>
              <a:t>P </a:t>
            </a:r>
            <a:r>
              <a:rPr lang="en-US" dirty="0" smtClean="0"/>
              <a:t>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0530" y="2893434"/>
            <a:ext cx="3621604" cy="2952354"/>
            <a:chOff x="2297520" y="3169406"/>
            <a:chExt cx="3621604" cy="2952354"/>
          </a:xfrm>
        </p:grpSpPr>
        <p:grpSp>
          <p:nvGrpSpPr>
            <p:cNvPr id="5" name="Group 4"/>
            <p:cNvGrpSpPr/>
            <p:nvPr/>
          </p:nvGrpSpPr>
          <p:grpSpPr>
            <a:xfrm>
              <a:off x="2297520" y="3169406"/>
              <a:ext cx="3621604" cy="2890376"/>
              <a:chOff x="2355382" y="3244915"/>
              <a:chExt cx="3621604" cy="2890376"/>
            </a:xfrm>
          </p:grpSpPr>
          <p:sp>
            <p:nvSpPr>
              <p:cNvPr id="6" name="Arc 5"/>
              <p:cNvSpPr/>
              <p:nvPr/>
            </p:nvSpPr>
            <p:spPr>
              <a:xfrm rot="13709066">
                <a:off x="2881957" y="3424954"/>
                <a:ext cx="2564915" cy="2564915"/>
              </a:xfrm>
              <a:prstGeom prst="arc">
                <a:avLst>
                  <a:gd name="adj1" fmla="val 16496126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7" name="Arc 6"/>
              <p:cNvSpPr/>
              <p:nvPr/>
            </p:nvSpPr>
            <p:spPr>
              <a:xfrm rot="18885605">
                <a:off x="2941957" y="3339954"/>
                <a:ext cx="2564915" cy="2564915"/>
              </a:xfrm>
              <a:prstGeom prst="arc">
                <a:avLst>
                  <a:gd name="adj1" fmla="val 16200000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8" name="Arc 7"/>
              <p:cNvSpPr/>
              <p:nvPr/>
            </p:nvSpPr>
            <p:spPr>
              <a:xfrm rot="8575762">
                <a:off x="2901957" y="3454954"/>
                <a:ext cx="2564915" cy="2564915"/>
              </a:xfrm>
              <a:prstGeom prst="arc">
                <a:avLst>
                  <a:gd name="adj1" fmla="val 16200000"/>
                  <a:gd name="adj2" fmla="val 174239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069615" y="5550175"/>
                <a:ext cx="558328" cy="273718"/>
                <a:chOff x="1673858" y="3603184"/>
                <a:chExt cx="558328" cy="273718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673858" y="3603184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101682" y="3604859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53520" y="3750562"/>
                <a:ext cx="558328" cy="273718"/>
                <a:chOff x="1779575" y="3541861"/>
                <a:chExt cx="558328" cy="273718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779575" y="3541861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07399" y="3541861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33307" y="3244915"/>
                <a:ext cx="558328" cy="276277"/>
                <a:chOff x="1680548" y="3566721"/>
                <a:chExt cx="558328" cy="276277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680548" y="3569280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106122" y="3566721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18658" y="4634942"/>
                <a:ext cx="558328" cy="273718"/>
                <a:chOff x="1663172" y="3579643"/>
                <a:chExt cx="558328" cy="27371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663172" y="3579643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090996" y="3581319"/>
                  <a:ext cx="130504" cy="110369"/>
                </a:xfrm>
                <a:prstGeom prst="rect">
                  <a:avLst/>
                </a:prstGeom>
                <a:solidFill>
                  <a:srgbClr val="3C4B5E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753520" y="5550175"/>
                <a:ext cx="558328" cy="273718"/>
                <a:chOff x="1546768" y="3535376"/>
                <a:chExt cx="558328" cy="273718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546768" y="3535376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974592" y="3537051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933307" y="5861573"/>
                <a:ext cx="558328" cy="273718"/>
                <a:chOff x="1605796" y="3569280"/>
                <a:chExt cx="558328" cy="27371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605796" y="3569280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031370" y="3569280"/>
                  <a:ext cx="130504" cy="110369"/>
                </a:xfrm>
                <a:prstGeom prst="rect">
                  <a:avLst/>
                </a:prstGeom>
                <a:solidFill>
                  <a:srgbClr val="3C4B5E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069615" y="3750562"/>
                <a:ext cx="558328" cy="273718"/>
                <a:chOff x="1652485" y="3596699"/>
                <a:chExt cx="558328" cy="2737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652485" y="3596699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080309" y="3596699"/>
                  <a:ext cx="130504" cy="1103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55382" y="4634942"/>
                <a:ext cx="558328" cy="273718"/>
                <a:chOff x="1663172" y="3498917"/>
                <a:chExt cx="558328" cy="273718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663172" y="3498917"/>
                  <a:ext cx="558328" cy="2737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3C4B5E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090996" y="3500593"/>
                  <a:ext cx="130504" cy="110369"/>
                </a:xfrm>
                <a:prstGeom prst="rect">
                  <a:avLst/>
                </a:prstGeom>
                <a:solidFill>
                  <a:srgbClr val="3C4B5E"/>
                </a:solidFill>
                <a:ln>
                  <a:solidFill>
                    <a:srgbClr val="3C4B5E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C4B5E"/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214834" y="4193357"/>
                <a:ext cx="700648" cy="700718"/>
              </a:xfrm>
              <a:prstGeom prst="straightConnector1">
                <a:avLst/>
              </a:prstGeom>
              <a:ln w="38100" cap="flat" cmpd="sng" algn="ctr">
                <a:solidFill>
                  <a:srgbClr val="3C4B5E"/>
                </a:solidFill>
                <a:prstDash val="solid"/>
                <a:round/>
                <a:headEnd type="oval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/>
              <p:cNvSpPr/>
              <p:nvPr/>
            </p:nvSpPr>
            <p:spPr>
              <a:xfrm rot="18885605">
                <a:off x="3722190" y="4401381"/>
                <a:ext cx="908652" cy="908652"/>
              </a:xfrm>
              <a:prstGeom prst="arc">
                <a:avLst/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1154750">
                <a:off x="2901957" y="3454954"/>
                <a:ext cx="2564915" cy="2564915"/>
              </a:xfrm>
              <a:prstGeom prst="arc">
                <a:avLst>
                  <a:gd name="adj1" fmla="val 16660161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20" name="Arc 19"/>
              <p:cNvSpPr/>
              <p:nvPr/>
            </p:nvSpPr>
            <p:spPr>
              <a:xfrm rot="16200000">
                <a:off x="2901957" y="3424954"/>
                <a:ext cx="2564915" cy="2564915"/>
              </a:xfrm>
              <a:prstGeom prst="arc">
                <a:avLst>
                  <a:gd name="adj1" fmla="val 16542717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21" name="Arc 20"/>
              <p:cNvSpPr/>
              <p:nvPr/>
            </p:nvSpPr>
            <p:spPr>
              <a:xfrm rot="5984026">
                <a:off x="2901957" y="3479954"/>
                <a:ext cx="2564915" cy="2564915"/>
              </a:xfrm>
              <a:prstGeom prst="arc">
                <a:avLst>
                  <a:gd name="adj1" fmla="val 16200000"/>
                  <a:gd name="adj2" fmla="val 17683826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769601">
                <a:off x="2971957" y="3364954"/>
                <a:ext cx="2564915" cy="2564915"/>
              </a:xfrm>
              <a:prstGeom prst="arc">
                <a:avLst>
                  <a:gd name="adj1" fmla="val 16200000"/>
                  <a:gd name="adj2" fmla="val 17953192"/>
                </a:avLst>
              </a:prstGeom>
              <a:ln w="38100" cap="flat" cmpd="sng" algn="ctr">
                <a:solidFill>
                  <a:srgbClr val="3C4B5E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C4B5E"/>
                  </a:solidFill>
                </a:endParaRPr>
              </a:p>
            </p:txBody>
          </p:sp>
        </p:grpSp>
        <p:sp>
          <p:nvSpPr>
            <p:cNvPr id="39" name="Arc 38"/>
            <p:cNvSpPr/>
            <p:nvPr/>
          </p:nvSpPr>
          <p:spPr>
            <a:xfrm rot="2874341">
              <a:off x="2996495" y="3556845"/>
              <a:ext cx="2564915" cy="2564915"/>
            </a:xfrm>
            <a:prstGeom prst="arc">
              <a:avLst>
                <a:gd name="adj1" fmla="val 16200000"/>
                <a:gd name="adj2" fmla="val 17953192"/>
              </a:avLst>
            </a:prstGeom>
            <a:ln w="38100" cap="flat" cmpd="sng" algn="ctr">
              <a:solidFill>
                <a:srgbClr val="3C4B5E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4B5E"/>
                </a:solidFill>
              </a:endParaRPr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>
          <a:xfrm>
            <a:off x="4196686" y="2367888"/>
            <a:ext cx="4790363" cy="44182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clock_algo</a:t>
            </a:r>
            <a:r>
              <a:rPr lang="en-US" sz="2000" dirty="0" smtClean="0">
                <a:latin typeface="Lucida Console" panose="020B0609040504020204" pitchFamily="49" charset="0"/>
              </a:rPr>
              <a:t>() {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start = P;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do</a:t>
            </a:r>
            <a:r>
              <a:rPr lang="en-US" sz="2000" dirty="0" smtClean="0">
                <a:latin typeface="Lucida Console" panose="020B0609040504020204" pitchFamily="49" charset="0"/>
              </a:rPr>
              <a:t> {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 smtClean="0">
                <a:latin typeface="Lucida Console" panose="020B0609040504020204" pitchFamily="49" charset="0"/>
              </a:rPr>
              <a:t> (</a:t>
            </a:r>
            <a:r>
              <a:rPr lang="en-US" sz="2000" dirty="0" err="1" smtClean="0">
                <a:latin typeface="Lucida Console" panose="020B0609040504020204" pitchFamily="49" charset="0"/>
              </a:rPr>
              <a:t>P.accessed</a:t>
            </a:r>
            <a:r>
              <a:rPr lang="en-US" sz="2000" dirty="0" smtClean="0">
                <a:latin typeface="Lucida Console" panose="020B0609040504020204" pitchFamily="49" charset="0"/>
              </a:rPr>
              <a:t> == 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 smtClean="0">
                <a:latin typeface="Lucida Console" panose="020B0609040504020204" pitchFamily="49" charset="0"/>
              </a:rPr>
              <a:t>) {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evict(P);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	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return;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}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P.accessed</a:t>
            </a:r>
            <a:r>
              <a:rPr lang="en-US" sz="2000" dirty="0" smtClean="0">
                <a:latin typeface="Lucida Console" panose="020B0609040504020204" pitchFamily="49" charset="0"/>
              </a:rPr>
              <a:t> = 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lvl="1" indent="0" defTabSz="457200">
              <a:buNone/>
            </a:pPr>
            <a:r>
              <a:rPr lang="en-US" sz="2000" dirty="0" smtClean="0">
                <a:latin typeface="Lucida Console" panose="020B0609040504020204" pitchFamily="49" charset="0"/>
              </a:rPr>
              <a:t>		P = </a:t>
            </a:r>
            <a:r>
              <a:rPr lang="en-US" sz="2000" dirty="0" err="1" smtClean="0">
                <a:latin typeface="Lucida Console" panose="020B0609040504020204" pitchFamily="49" charset="0"/>
              </a:rPr>
              <a:t>P.next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latin typeface="Lucida Console" panose="020B0609040504020204" pitchFamily="49" charset="0"/>
              </a:rPr>
              <a:t>} 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while</a:t>
            </a:r>
            <a:r>
              <a:rPr lang="en-US" sz="2000" dirty="0" smtClean="0">
                <a:latin typeface="Lucida Console" panose="020B0609040504020204" pitchFamily="49" charset="0"/>
              </a:rPr>
              <a:t> (P != start);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evict_random_page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</a:p>
          <a:p>
            <a:pPr marL="0" lvl="1" indent="0" defTabSz="457200">
              <a:buNone/>
            </a:pPr>
            <a:r>
              <a:rPr lang="en-US" sz="2000" dirty="0">
                <a:latin typeface="Lucida Console" panose="020B0609040504020204" pitchFamily="49" charset="0"/>
              </a:rPr>
              <a:t>}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the Dirty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638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modern page eviction algorithms also take the dirty bit into account</a:t>
            </a:r>
          </a:p>
          <a:p>
            <a:r>
              <a:rPr lang="en-US" dirty="0" smtClean="0"/>
              <a:t>For example: suppose you must evict a page, and all pages have been accessed</a:t>
            </a:r>
          </a:p>
          <a:p>
            <a:pPr lvl="1"/>
            <a:r>
              <a:rPr lang="en-US" dirty="0" smtClean="0"/>
              <a:t>Some pages are read-only (like code)</a:t>
            </a:r>
          </a:p>
          <a:p>
            <a:pPr lvl="1"/>
            <a:r>
              <a:rPr lang="en-US" dirty="0" smtClean="0"/>
              <a:t>Some pages have been written too (i.e. they are dirty)</a:t>
            </a:r>
          </a:p>
          <a:p>
            <a:r>
              <a:rPr lang="en-US" dirty="0" smtClean="0"/>
              <a:t>Evict the non-dirty pages first</a:t>
            </a:r>
          </a:p>
          <a:p>
            <a:pPr lvl="1"/>
            <a:r>
              <a:rPr lang="en-US" dirty="0" smtClean="0"/>
              <a:t>In some cases, you don’t have to swap them to disk!</a:t>
            </a:r>
          </a:p>
          <a:p>
            <a:pPr lvl="1"/>
            <a:r>
              <a:rPr lang="en-US" dirty="0" smtClean="0"/>
              <a:t>Example: code is already on the disk, simply reload it</a:t>
            </a:r>
          </a:p>
          <a:p>
            <a:r>
              <a:rPr lang="en-US" dirty="0" smtClean="0"/>
              <a:t>Dirty pages must always be written to disk</a:t>
            </a:r>
          </a:p>
          <a:p>
            <a:pPr lvl="1"/>
            <a:r>
              <a:rPr lang="en-US" dirty="0" smtClean="0"/>
              <a:t>Thus, they are more expensive to swap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as 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 can be viewed as a high-speed cache for your large-but-slow spinning disk storage</a:t>
            </a:r>
          </a:p>
          <a:p>
            <a:pPr lvl="1"/>
            <a:r>
              <a:rPr lang="en-US" dirty="0" smtClean="0"/>
              <a:t>You have GB of programs and data</a:t>
            </a:r>
          </a:p>
          <a:p>
            <a:pPr lvl="1"/>
            <a:r>
              <a:rPr lang="en-US" dirty="0" smtClean="0"/>
              <a:t>Only a subset can fit in RAM at any given time</a:t>
            </a:r>
          </a:p>
          <a:p>
            <a:r>
              <a:rPr lang="en-US" dirty="0" smtClean="0"/>
              <a:t>Ideally, you want the most important things to be resident in the cache (RAM)</a:t>
            </a:r>
          </a:p>
          <a:p>
            <a:pPr lvl="1"/>
            <a:r>
              <a:rPr lang="en-US" dirty="0" smtClean="0"/>
              <a:t>Code/data that become less important can be evicted back to the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take frames from physical memory and swap (write) them to disk</a:t>
            </a:r>
          </a:p>
          <a:p>
            <a:pPr lvl="1"/>
            <a:r>
              <a:rPr lang="en-US" dirty="0" smtClean="0"/>
              <a:t>This frees up space for other code and data</a:t>
            </a:r>
          </a:p>
          <a:p>
            <a:r>
              <a:rPr lang="en-US" dirty="0" smtClean="0"/>
              <a:t>Load data from swap back into memory on-demand</a:t>
            </a:r>
          </a:p>
          <a:p>
            <a:pPr lvl="1"/>
            <a:r>
              <a:rPr lang="en-US" dirty="0" smtClean="0"/>
              <a:t>If a process attempts to access a page that has been swapped out…</a:t>
            </a:r>
          </a:p>
          <a:p>
            <a:pPr lvl="1"/>
            <a:r>
              <a:rPr lang="en-US" dirty="0" smtClean="0"/>
              <a:t>A page-fault occurs and the instruction pauses</a:t>
            </a:r>
          </a:p>
          <a:p>
            <a:pPr lvl="1"/>
            <a:r>
              <a:rPr lang="en-US" dirty="0" smtClean="0"/>
              <a:t>The OS can swap the frame back in, insert it into the page table, and restart the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irect Access Storage 18"/>
          <p:cNvSpPr/>
          <p:nvPr/>
        </p:nvSpPr>
        <p:spPr>
          <a:xfrm rot="16200000">
            <a:off x="7983505" y="4162425"/>
            <a:ext cx="1132764" cy="9144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830" y="1600200"/>
            <a:ext cx="4749421" cy="4525963"/>
          </a:xfrm>
        </p:spPr>
        <p:txBody>
          <a:bodyPr/>
          <a:lstStyle/>
          <a:p>
            <a:r>
              <a:rPr lang="en-US" dirty="0" smtClean="0"/>
              <a:t>Suppose memory is full</a:t>
            </a:r>
          </a:p>
          <a:p>
            <a:r>
              <a:rPr lang="en-US" dirty="0" smtClean="0"/>
              <a:t>The user opens a new program</a:t>
            </a:r>
          </a:p>
          <a:p>
            <a:r>
              <a:rPr lang="en-US" dirty="0" smtClean="0"/>
              <a:t>Swap out idle pages to disk</a:t>
            </a:r>
          </a:p>
          <a:p>
            <a:r>
              <a:rPr lang="en-US" dirty="0" smtClean="0"/>
              <a:t>If the idle pages are accessed, page them back in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03805" y="1521727"/>
            <a:ext cx="1132764" cy="4885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08006" y="622936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890" y="13370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03805" y="1521727"/>
            <a:ext cx="1132764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03805" y="5199797"/>
            <a:ext cx="1132764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03805" y="4350226"/>
            <a:ext cx="1132764" cy="771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03805" y="3468806"/>
            <a:ext cx="1132764" cy="7711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03805" y="2374709"/>
            <a:ext cx="1132764" cy="88710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23190" y="3022978"/>
            <a:ext cx="1132764" cy="76200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5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5126557" y="1926903"/>
            <a:ext cx="1052665" cy="604758"/>
          </a:xfrm>
          <a:prstGeom prst="wedgeRectCallout">
            <a:avLst>
              <a:gd name="adj1" fmla="val 98409"/>
              <a:gd name="adj2" fmla="val 53947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Active</a:t>
            </a:r>
            <a:endParaRPr lang="en-US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126556" y="4131018"/>
            <a:ext cx="1052665" cy="604758"/>
          </a:xfrm>
          <a:prstGeom prst="wedgeRectCallout">
            <a:avLst>
              <a:gd name="adj1" fmla="val 93223"/>
              <a:gd name="adj2" fmla="val -58890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Active</a:t>
            </a:r>
            <a:endParaRPr lang="en-US" sz="2400" dirty="0"/>
          </a:p>
        </p:txBody>
      </p:sp>
      <p:sp>
        <p:nvSpPr>
          <p:cNvPr id="17" name="Rectangular Callout 16"/>
          <p:cNvSpPr/>
          <p:nvPr/>
        </p:nvSpPr>
        <p:spPr>
          <a:xfrm>
            <a:off x="5126555" y="4897418"/>
            <a:ext cx="1052665" cy="604758"/>
          </a:xfrm>
          <a:prstGeom prst="wedgeRectCallout">
            <a:avLst>
              <a:gd name="adj1" fmla="val 91926"/>
              <a:gd name="adj2" fmla="val -45350"/>
            </a:avLst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Active</a:t>
            </a:r>
            <a:endParaRPr lang="en-US" sz="2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5126557" y="5629702"/>
            <a:ext cx="1052663" cy="515580"/>
          </a:xfrm>
          <a:prstGeom prst="wedgeRectCallout">
            <a:avLst>
              <a:gd name="adj1" fmla="val 90416"/>
              <a:gd name="adj2" fmla="val 31722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175008" y="5179606"/>
            <a:ext cx="749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Hard</a:t>
            </a:r>
          </a:p>
          <a:p>
            <a:pPr algn="ctr"/>
            <a:r>
              <a:rPr lang="en-US" sz="2000" b="1" dirty="0" smtClean="0"/>
              <a:t>Drive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000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6423 -0.1659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162 L 0.13993 0.3432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15972 0.26389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1319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24 -0.16597 L -0.00295 -0.42939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Modern OSes Support Swapping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Linux, you create a </a:t>
            </a:r>
            <a:r>
              <a:rPr lang="en-US" i="1" dirty="0" smtClean="0"/>
              <a:t>swap partition</a:t>
            </a:r>
            <a:r>
              <a:rPr lang="en-US" dirty="0" smtClean="0"/>
              <a:t> along with your normal ext3/4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Swapped pages are stored in this separate partition</a:t>
            </a:r>
          </a:p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98" name="Picture 2" descr="D:\Classes\5600\assets\page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2" y="3456959"/>
            <a:ext cx="8582738" cy="21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structures are needed to track the mapping between pages in memory and pages on disk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Meta-data about memory pages must be kept</a:t>
            </a:r>
          </a:p>
          <a:p>
            <a:pPr lvl="1"/>
            <a:r>
              <a:rPr lang="en-US" dirty="0" smtClean="0"/>
              <a:t>When should pages be evicted (swapped to disk)?</a:t>
            </a:r>
          </a:p>
          <a:p>
            <a:pPr lvl="1"/>
            <a:r>
              <a:rPr lang="en-US" dirty="0" smtClean="0"/>
              <a:t>How do you choose which page to evict?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functionality of the </a:t>
            </a:r>
            <a:r>
              <a:rPr lang="en-US" dirty="0" err="1" smtClean="0"/>
              <a:t>OSes</a:t>
            </a:r>
            <a:r>
              <a:rPr lang="en-US" dirty="0" smtClean="0"/>
              <a:t> page fault handler must be modified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Page Table Entry,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80"/>
            <a:ext cx="8802806" cy="689212"/>
          </a:xfrm>
        </p:spPr>
        <p:txBody>
          <a:bodyPr/>
          <a:lstStyle/>
          <a:p>
            <a:r>
              <a:rPr lang="en-US" dirty="0" smtClean="0"/>
              <a:t>On x86, page table entries (PTE) are 4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96899"/>
              </p:ext>
            </p:extLst>
          </p:nvPr>
        </p:nvGraphicFramePr>
        <p:xfrm>
          <a:off x="556807" y="1874672"/>
          <a:ext cx="7975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9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Frame Number (PFN)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43301" y="2820537"/>
            <a:ext cx="8802806" cy="374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 – </a:t>
            </a:r>
            <a:r>
              <a:rPr lang="en-US" dirty="0" smtClean="0">
                <a:solidFill>
                  <a:schemeClr val="accent1"/>
                </a:solidFill>
              </a:rPr>
              <a:t>present bit </a:t>
            </a:r>
            <a:r>
              <a:rPr lang="en-US" dirty="0" smtClean="0"/>
              <a:t>– is this page in physical memory?</a:t>
            </a:r>
          </a:p>
          <a:p>
            <a:pPr lvl="1"/>
            <a:r>
              <a:rPr lang="en-US" dirty="0" smtClean="0"/>
              <a:t>OS sets or clears the present bit based on its swapping decisions</a:t>
            </a:r>
          </a:p>
          <a:p>
            <a:pPr lvl="2"/>
            <a:r>
              <a:rPr lang="en-US" dirty="0" smtClean="0"/>
              <a:t>1 means the page is in physical memory</a:t>
            </a:r>
          </a:p>
          <a:p>
            <a:pPr lvl="2"/>
            <a:r>
              <a:rPr lang="en-US" dirty="0" smtClean="0"/>
              <a:t>0 means the page is valid, but has been swapped to disk</a:t>
            </a:r>
          </a:p>
          <a:p>
            <a:pPr lvl="1"/>
            <a:r>
              <a:rPr lang="en-US" dirty="0" smtClean="0"/>
              <a:t>Attempts to access an invalid page </a:t>
            </a:r>
            <a:r>
              <a:rPr lang="en-US" b="1" dirty="0" smtClean="0"/>
              <a:t>or</a:t>
            </a:r>
            <a:r>
              <a:rPr lang="en-US" dirty="0" smtClean="0"/>
              <a:t> a page that isn’t present trigger a page fault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0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Page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far, we have viewed page faults as bugs</a:t>
            </a:r>
          </a:p>
          <a:p>
            <a:pPr lvl="1"/>
            <a:r>
              <a:rPr lang="en-US" dirty="0" smtClean="0"/>
              <a:t>i.e. when a process tries to access an invalid pointer</a:t>
            </a:r>
          </a:p>
          <a:p>
            <a:pPr lvl="1"/>
            <a:r>
              <a:rPr lang="en-US" dirty="0" smtClean="0"/>
              <a:t>The OS kills the process that generate page faults</a:t>
            </a:r>
          </a:p>
          <a:p>
            <a:r>
              <a:rPr lang="en-US" dirty="0" smtClean="0"/>
              <a:t>However, now handling page faults is more complicated</a:t>
            </a:r>
          </a:p>
          <a:p>
            <a:pPr lvl="1"/>
            <a:r>
              <a:rPr lang="en-US" dirty="0" smtClean="0"/>
              <a:t>If the PTE is invalid, the OS still kills the process</a:t>
            </a:r>
          </a:p>
          <a:p>
            <a:pPr lvl="1"/>
            <a:r>
              <a:rPr lang="en-US" dirty="0" smtClean="0"/>
              <a:t>If the PTE is valid, but present = 0, then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OS swaps the page back into memory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The OS updates the PTE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The OS instructs the CPU to retry the last instruction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1" y="1194179"/>
            <a:ext cx="8802806" cy="566382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VPN </a:t>
            </a:r>
            <a:r>
              <a:rPr lang="en-US" dirty="0"/>
              <a:t>= (</a:t>
            </a:r>
            <a:r>
              <a:rPr lang="en-US" dirty="0" err="1"/>
              <a:t>VirtualAddress</a:t>
            </a:r>
            <a:r>
              <a:rPr lang="en-US" dirty="0"/>
              <a:t> &amp; VPN_MASK) &gt;&gt; 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(Success, </a:t>
            </a:r>
            <a:r>
              <a:rPr lang="en-US" dirty="0" err="1"/>
              <a:t>TlbEntry</a:t>
            </a:r>
            <a:r>
              <a:rPr lang="en-US" dirty="0"/>
              <a:t>) = </a:t>
            </a:r>
            <a:r>
              <a:rPr lang="en-US" dirty="0" err="1"/>
              <a:t>TLB_Lookup</a:t>
            </a:r>
            <a:r>
              <a:rPr lang="en-US" dirty="0"/>
              <a:t>(VPN)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(Success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// TLB Hit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TlbEntry.ProtectBits</a:t>
            </a:r>
            <a:r>
              <a:rPr lang="en-US" dirty="0"/>
              <a:t>)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Offset </a:t>
            </a:r>
            <a:r>
              <a:rPr lang="en-US" dirty="0"/>
              <a:t>= </a:t>
            </a:r>
            <a:r>
              <a:rPr lang="en-US" dirty="0" err="1"/>
              <a:t>VirtualAddress</a:t>
            </a:r>
            <a:r>
              <a:rPr lang="en-US" dirty="0"/>
              <a:t> &amp; OFFSET_MASK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PhysAddr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TlbEntry.PFN</a:t>
            </a:r>
            <a:r>
              <a:rPr lang="en-US" dirty="0"/>
              <a:t> &lt;&lt; SHIFT) | Offset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Register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PhysAddr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// TLB Miss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PTEAddr</a:t>
            </a:r>
            <a:r>
              <a:rPr lang="en-US" dirty="0" smtClean="0"/>
              <a:t> </a:t>
            </a:r>
            <a:r>
              <a:rPr lang="en-US" dirty="0"/>
              <a:t>= PTBR + (VPN * </a:t>
            </a:r>
            <a:r>
              <a:rPr lang="en-US" dirty="0" err="1"/>
              <a:t>sizeof</a:t>
            </a:r>
            <a:r>
              <a:rPr lang="en-US" dirty="0"/>
              <a:t>(PTE))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PTE </a:t>
            </a:r>
            <a:r>
              <a:rPr lang="en-US" dirty="0"/>
              <a:t>= </a:t>
            </a:r>
            <a:r>
              <a:rPr lang="en-US" dirty="0" err="1"/>
              <a:t>AccessMemory</a:t>
            </a:r>
            <a:r>
              <a:rPr lang="en-US" dirty="0"/>
              <a:t>(</a:t>
            </a:r>
            <a:r>
              <a:rPr lang="en-US" dirty="0" err="1"/>
              <a:t>PTEAddr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PTE.Valid</a:t>
            </a:r>
            <a:r>
              <a:rPr lang="en-US" dirty="0"/>
              <a:t> == </a:t>
            </a:r>
            <a:r>
              <a:rPr lang="en-US" dirty="0" smtClean="0">
                <a:solidFill>
                  <a:schemeClr val="accent4"/>
                </a:solidFill>
              </a:rPr>
              <a:t>False</a:t>
            </a:r>
            <a:r>
              <a:rPr lang="en-US" dirty="0" smtClean="0"/>
              <a:t>) </a:t>
            </a:r>
            <a:r>
              <a:rPr lang="en-US" dirty="0" err="1" smtClean="0"/>
              <a:t>RaiseException</a:t>
            </a:r>
            <a:r>
              <a:rPr lang="en-US" dirty="0" smtClean="0"/>
              <a:t>(SEGMENTATION_FAULT)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CanAccess</a:t>
            </a:r>
            <a:r>
              <a:rPr lang="en-US" dirty="0"/>
              <a:t>(</a:t>
            </a:r>
            <a:r>
              <a:rPr lang="en-US" dirty="0" err="1"/>
              <a:t>PTE.ProtectBits</a:t>
            </a:r>
            <a:r>
              <a:rPr lang="en-US" dirty="0"/>
              <a:t>) == </a:t>
            </a:r>
            <a:r>
              <a:rPr lang="en-US" dirty="0" smtClean="0">
                <a:solidFill>
                  <a:schemeClr val="accent4"/>
                </a:solidFill>
              </a:rPr>
              <a:t>False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RaiseException</a:t>
            </a:r>
            <a:r>
              <a:rPr lang="en-US" dirty="0" smtClean="0"/>
              <a:t>(PROTECTION_FAULT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dirty="0"/>
              <a:t>(</a:t>
            </a:r>
            <a:r>
              <a:rPr lang="en-US" dirty="0" err="1"/>
              <a:t>PTE.Present</a:t>
            </a:r>
            <a:r>
              <a:rPr lang="en-US" dirty="0"/>
              <a:t> ==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accent3"/>
                </a:solidFill>
              </a:rPr>
              <a:t>assuming hardware-managed TLB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TLB_Insert</a:t>
            </a:r>
            <a:r>
              <a:rPr lang="en-US" dirty="0" smtClean="0"/>
              <a:t>(VPN</a:t>
            </a:r>
            <a:r>
              <a:rPr lang="en-US" dirty="0"/>
              <a:t>, PTE.PFN, </a:t>
            </a:r>
            <a:r>
              <a:rPr lang="en-US" dirty="0" err="1"/>
              <a:t>PTE.ProtectBits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RetryInstruction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else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PTE.Present</a:t>
            </a:r>
            <a:r>
              <a:rPr lang="en-US" dirty="0"/>
              <a:t> == </a:t>
            </a:r>
            <a:r>
              <a:rPr lang="en-US" dirty="0" smtClean="0">
                <a:solidFill>
                  <a:schemeClr val="accent4"/>
                </a:solidFill>
              </a:rPr>
              <a:t>False</a:t>
            </a:r>
            <a:r>
              <a:rPr lang="en-US" dirty="0" smtClean="0"/>
              <a:t>) </a:t>
            </a:r>
            <a:r>
              <a:rPr lang="en-US" dirty="0" err="1" smtClean="0"/>
              <a:t>RaiseException</a:t>
            </a:r>
            <a:r>
              <a:rPr lang="en-US" dirty="0" smtClean="0"/>
              <a:t>(PAGE_FAULT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70647</TotalTime>
  <Words>1502</Words>
  <Application>Microsoft Office PowerPoint</Application>
  <PresentationFormat>화면 슬라이드 쇼(4:3)</PresentationFormat>
  <Paragraphs>304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Calibri</vt:lpstr>
      <vt:lpstr>Lucida Console</vt:lpstr>
      <vt:lpstr>Office Theme</vt:lpstr>
      <vt:lpstr>Operating Systems</vt:lpstr>
      <vt:lpstr>Swapping</vt:lpstr>
      <vt:lpstr>Swap Space</vt:lpstr>
      <vt:lpstr>Swapping Example</vt:lpstr>
      <vt:lpstr>All Modern OSes Support Swapping</vt:lpstr>
      <vt:lpstr>Implementing Swap</vt:lpstr>
      <vt:lpstr>x86 Page Table Entry, Again</vt:lpstr>
      <vt:lpstr>Handling Page Faults</vt:lpstr>
      <vt:lpstr>Page Fault Pseudocode</vt:lpstr>
      <vt:lpstr>When Should the OS Evict Pages?</vt:lpstr>
      <vt:lpstr>What Pages Should be Evicted?</vt:lpstr>
      <vt:lpstr>Examples of Optimal and LRU</vt:lpstr>
      <vt:lpstr>PowerPoint 프레젠테이션</vt:lpstr>
      <vt:lpstr>PowerPoint 프레젠테이션</vt:lpstr>
      <vt:lpstr>PowerPoint 프레젠테이션</vt:lpstr>
      <vt:lpstr>Implementing Historical Algorithms</vt:lpstr>
      <vt:lpstr>x86 Page Table Entry, Again</vt:lpstr>
      <vt:lpstr>Approximating LRU</vt:lpstr>
      <vt:lpstr>The Clock Algorithm</vt:lpstr>
      <vt:lpstr>Incorporating the Dirty Bit</vt:lpstr>
      <vt:lpstr>RAM as a Cache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Park Moonju</cp:lastModifiedBy>
  <cp:revision>1160</cp:revision>
  <cp:lastPrinted>2012-08-22T04:00:45Z</cp:lastPrinted>
  <dcterms:created xsi:type="dcterms:W3CDTF">2012-01-03T02:22:46Z</dcterms:created>
  <dcterms:modified xsi:type="dcterms:W3CDTF">2020-04-17T00:39:26Z</dcterms:modified>
</cp:coreProperties>
</file>