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2"/>
  </p:notesMasterIdLst>
  <p:handoutMasterIdLst>
    <p:handoutMasterId r:id="rId43"/>
  </p:handoutMasterIdLst>
  <p:sldIdLst>
    <p:sldId id="256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592" r:id="rId10"/>
    <p:sldId id="593" r:id="rId11"/>
    <p:sldId id="594" r:id="rId12"/>
    <p:sldId id="607" r:id="rId13"/>
    <p:sldId id="608" r:id="rId14"/>
    <p:sldId id="609" r:id="rId15"/>
    <p:sldId id="639" r:id="rId16"/>
    <p:sldId id="640" r:id="rId17"/>
    <p:sldId id="64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1" r:id="rId27"/>
    <p:sldId id="650" r:id="rId28"/>
    <p:sldId id="622" r:id="rId29"/>
    <p:sldId id="624" r:id="rId30"/>
    <p:sldId id="623" r:id="rId31"/>
    <p:sldId id="625" r:id="rId32"/>
    <p:sldId id="626" r:id="rId33"/>
    <p:sldId id="627" r:id="rId34"/>
    <p:sldId id="649" r:id="rId35"/>
    <p:sldId id="628" r:id="rId36"/>
    <p:sldId id="629" r:id="rId37"/>
    <p:sldId id="630" r:id="rId38"/>
    <p:sldId id="636" r:id="rId39"/>
    <p:sldId id="637" r:id="rId40"/>
    <p:sldId id="638" r:id="rId4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4" autoAdjust="0"/>
    <p:restoredTop sz="90146" autoAdjust="0"/>
  </p:normalViewPr>
  <p:slideViewPr>
    <p:cSldViewPr snapToGrid="0">
      <p:cViewPr varScale="1">
        <p:scale>
          <a:sx n="86" d="100"/>
          <a:sy n="86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5B7DAF-9020-4746-9FA9-94D811CC3DAE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7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2BE7AE-E06A-4F97-88ED-8588DEFE5127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7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419507-B4B5-4215-9068-2DEB202C5BA6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84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CB8C4A-1438-40E7-AB95-79F2F6ED00C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1A339F-C3E1-4BF8-9FBD-50DF64C9667C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8A8621-0FBD-4CB8-9146-6CD9062F1FE4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89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0EE6E1-41FE-40B4-A7EA-F849F5B1BD57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2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B8BE8D-4EF5-43A5-BAD3-82A531BC8740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17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0A391D-CF16-4DE1-8096-DB84F6EFA7B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42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069853-20F5-4AB3-B098-1265FCC6FC00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5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0A1B11-28BB-4555-BD29-FCB2D04627C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5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069853-20F5-4AB3-B098-1265FCC6FC00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3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11F1C8-4E3A-430E-A7D1-B42D6409523E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9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79AC6A-CABD-494D-B552-B1ABECC460B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41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C8DFA3-290F-4F22-BB6D-53620A696F0D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2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48995A-86B9-4764-B943-B32DFAA1ED06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04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1DCD4B-B35D-40B8-8311-4B64BB073565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26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8DA7A1-8212-44BC-A7EA-6DCC104642C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9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A74E8C-3F71-4E52-94C0-D2071E7BE5B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3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658674D-1DCF-4911-BD83-63C20AD63310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9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BC37FA-16D3-43FA-9630-8F0ABC00F1DE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4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032854-E5D2-4461-822E-CBD759143A0A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7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729FDA-9633-4064-A404-6B45103E05A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4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928A99B-45EC-4A86-A897-0346EFF9E6E1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4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DD574D-2414-41F8-B9D7-8F0419B39852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Deadlocks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15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Four classic conditions for deadlock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Mutual exclusion: resources can be exclusively held by one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Hold and wait: A process holding a resource can block, waiting for another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preemption: one process cannot force another to give up a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Circular wait: given conditions 1-3, if there is a </a:t>
            </a:r>
            <a:r>
              <a:rPr lang="en-US" dirty="0" smtClean="0">
                <a:solidFill>
                  <a:schemeClr val="accent1"/>
                </a:solidFill>
              </a:rPr>
              <a:t>circular wait </a:t>
            </a:r>
            <a:r>
              <a:rPr lang="en-US" dirty="0" smtClean="0"/>
              <a:t>then there is potential for deadlock</a:t>
            </a:r>
          </a:p>
          <a:p>
            <a:pPr marL="571500" indent="-514350"/>
            <a:r>
              <a:rPr lang="en-US" dirty="0" smtClean="0"/>
              <a:t>One more issue: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Buggy programming: programmer forgets to release one or more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338" y="1600200"/>
            <a:ext cx="5605461" cy="3014663"/>
          </a:xfrm>
        </p:spPr>
        <p:txBody>
          <a:bodyPr/>
          <a:lstStyle/>
          <a:p>
            <a:r>
              <a:rPr lang="en-US" dirty="0" smtClean="0"/>
              <a:t>Simple example of circular waiting</a:t>
            </a:r>
          </a:p>
          <a:p>
            <a:pPr lvl="1"/>
            <a:r>
              <a:rPr lang="en-US" dirty="0" smtClean="0"/>
              <a:t>Thread 1 holds lock </a:t>
            </a:r>
            <a:r>
              <a:rPr lang="en-US" i="1" dirty="0" smtClean="0"/>
              <a:t>a</a:t>
            </a:r>
            <a:r>
              <a:rPr lang="en-US" dirty="0" smtClean="0"/>
              <a:t>, waits on lock </a:t>
            </a:r>
            <a:r>
              <a:rPr lang="en-US" i="1" dirty="0" smtClean="0"/>
              <a:t>b</a:t>
            </a:r>
            <a:endParaRPr lang="en-US" dirty="0" smtClean="0"/>
          </a:p>
          <a:p>
            <a:pPr lvl="1"/>
            <a:r>
              <a:rPr lang="en-US" dirty="0" smtClean="0"/>
              <a:t>Thread 2 holds lock </a:t>
            </a:r>
            <a:r>
              <a:rPr lang="en-US" i="1" dirty="0" smtClean="0"/>
              <a:t>b</a:t>
            </a:r>
            <a:r>
              <a:rPr lang="en-US" dirty="0" smtClean="0"/>
              <a:t>, waits on lock </a:t>
            </a:r>
            <a:r>
              <a:rPr lang="en-US" i="1" dirty="0" smtClean="0"/>
              <a:t>a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28169"/>
              </p:ext>
            </p:extLst>
          </p:nvPr>
        </p:nvGraphicFramePr>
        <p:xfrm>
          <a:off x="308415" y="2011865"/>
          <a:ext cx="2365609" cy="335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27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782374" y="335259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82374" y="441508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62595" y="3316487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962595" y="441508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0108" y="237200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87297" y="237200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29114" y="5247261"/>
            <a:ext cx="1276350" cy="54930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A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6605589" y="5247261"/>
            <a:ext cx="1276350" cy="54930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B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12" idx="2"/>
            <a:endCxn id="13" idx="2"/>
          </p:cNvCxnSpPr>
          <p:nvPr/>
        </p:nvCxnSpPr>
        <p:spPr>
          <a:xfrm rot="16200000" flipH="1">
            <a:off x="6105526" y="4658324"/>
            <a:ext cx="12700" cy="2276475"/>
          </a:xfrm>
          <a:prstGeom prst="bentConnector3">
            <a:avLst>
              <a:gd name="adj1" fmla="val 2925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12" idx="0"/>
          </p:cNvCxnSpPr>
          <p:nvPr/>
        </p:nvCxnSpPr>
        <p:spPr>
          <a:xfrm rot="16200000" flipV="1">
            <a:off x="6105527" y="4109023"/>
            <a:ext cx="12700" cy="2276475"/>
          </a:xfrm>
          <a:prstGeom prst="bentConnector3">
            <a:avLst>
              <a:gd name="adj1" fmla="val 2999969"/>
            </a:avLst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3088" y="4398533"/>
            <a:ext cx="1013611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87" y="6260645"/>
            <a:ext cx="1013612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Methods for Handling Deadlocks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Ensure that the system will </a:t>
            </a:r>
            <a:r>
              <a:rPr lang="en-US" altLang="en-US" b="1" i="1" smtClean="0">
                <a:solidFill>
                  <a:srgbClr val="FF0066"/>
                </a:solidFill>
              </a:rPr>
              <a:t>never</a:t>
            </a:r>
            <a:r>
              <a:rPr lang="en-US" altLang="en-US" smtClean="0"/>
              <a:t> enter a deadlock state:</a:t>
            </a:r>
          </a:p>
          <a:p>
            <a:pPr lvl="1"/>
            <a:r>
              <a:rPr lang="en-US" altLang="en-US" smtClean="0"/>
              <a:t>Deadlock prevention</a:t>
            </a:r>
          </a:p>
          <a:p>
            <a:pPr lvl="1"/>
            <a:r>
              <a:rPr lang="en-US" altLang="en-US" smtClean="0"/>
              <a:t>Deadlock avoidence</a:t>
            </a:r>
          </a:p>
          <a:p>
            <a:r>
              <a:rPr lang="en-US" altLang="en-US" smtClean="0"/>
              <a:t>Allow the system to enter a deadlock state and then recover</a:t>
            </a:r>
          </a:p>
          <a:p>
            <a:r>
              <a:rPr lang="en-US" altLang="en-US" smtClean="0"/>
              <a:t>Ignore the problem and pretend that deadlocks never occur in the system; used by most operating systems, including UNIX</a:t>
            </a:r>
          </a:p>
        </p:txBody>
      </p:sp>
    </p:spTree>
    <p:extLst>
      <p:ext uri="{BB962C8B-B14F-4D97-AF65-F5344CB8AC3E}">
        <p14:creationId xmlns:p14="http://schemas.microsoft.com/office/powerpoint/2010/main" val="27657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Mutual Exclusion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not </a:t>
            </a:r>
            <a:r>
              <a:rPr lang="en-US" altLang="en-US" dirty="0" smtClean="0"/>
              <a:t>required for sharable resources (e.g., read-only files); must hold for non-sharable resources</a:t>
            </a:r>
          </a:p>
          <a:p>
            <a:r>
              <a:rPr lang="en-US" altLang="en-US" b="1" dirty="0" smtClean="0"/>
              <a:t>Hold and Wait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must </a:t>
            </a:r>
            <a:r>
              <a:rPr lang="en-US" altLang="en-US" dirty="0" smtClean="0"/>
              <a:t>guarantee that whenever a process requests a resource, it does not hold any other resources</a:t>
            </a:r>
          </a:p>
          <a:p>
            <a:pPr lvl="1"/>
            <a:r>
              <a:rPr lang="en-US" altLang="en-US" dirty="0" smtClean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2"/>
            <a:r>
              <a:rPr lang="en-US" altLang="en-US" dirty="0" smtClean="0"/>
              <a:t>Low resource utilization; starvation possible</a:t>
            </a:r>
          </a:p>
        </p:txBody>
      </p:sp>
    </p:spTree>
    <p:extLst>
      <p:ext uri="{BB962C8B-B14F-4D97-AF65-F5344CB8AC3E}">
        <p14:creationId xmlns:p14="http://schemas.microsoft.com/office/powerpoint/2010/main" val="588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b="1" dirty="0" smtClean="0"/>
              <a:t>No Preemption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 smtClean="0"/>
              <a:t>Preempted resources are added to the list of resources for which the process is waiting</a:t>
            </a:r>
          </a:p>
          <a:p>
            <a:pPr lvl="1"/>
            <a:r>
              <a:rPr lang="en-US" altLang="en-US" dirty="0" smtClean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 smtClean="0"/>
              <a:t>Circular Wait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impose </a:t>
            </a:r>
            <a:r>
              <a:rPr lang="en-US" altLang="en-US" dirty="0" smtClean="0"/>
              <a:t>a total ordering of all resource types, and require that each process requests resources in an increasing order of enumeration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22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8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circular waiting can be prevented, no deadlocks can occur</a:t>
            </a:r>
          </a:p>
          <a:p>
            <a:r>
              <a:rPr lang="en-US" dirty="0" smtClean="0"/>
              <a:t>Technique to prevent circles: </a:t>
            </a:r>
            <a:r>
              <a:rPr lang="en-US" dirty="0" smtClean="0">
                <a:solidFill>
                  <a:schemeClr val="accent1"/>
                </a:solidFill>
              </a:rPr>
              <a:t>lock ranking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Locate all locks in the program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Number the locks in the order (rank) they should be acquired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assertions that trigger if a lock is acquired out-of-order</a:t>
            </a:r>
          </a:p>
          <a:p>
            <a:pPr marL="571500" indent="-514350"/>
            <a:r>
              <a:rPr lang="en-US" dirty="0" smtClean="0"/>
              <a:t>No automated way of doing this analysis</a:t>
            </a:r>
          </a:p>
          <a:p>
            <a:pPr marL="971550" lvl="1" indent="-514350"/>
            <a:r>
              <a:rPr lang="en-US" dirty="0" smtClean="0"/>
              <a:t>Requires careful programming by the developer(s)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Ranking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6212"/>
            <a:ext cx="8229600" cy="2447925"/>
          </a:xfrm>
        </p:spPr>
        <p:txBody>
          <a:bodyPr/>
          <a:lstStyle/>
          <a:p>
            <a:r>
              <a:rPr lang="en-US" dirty="0" smtClean="0"/>
              <a:t>Rank the locks</a:t>
            </a:r>
          </a:p>
          <a:p>
            <a:r>
              <a:rPr lang="en-US" dirty="0" smtClean="0"/>
              <a:t>Add assertions to enforce rank ordering</a:t>
            </a:r>
          </a:p>
          <a:p>
            <a:r>
              <a:rPr lang="en-US" dirty="0" smtClean="0"/>
              <a:t>In this case, Thread 2 assertion will fail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752474" y="1414463"/>
          <a:ext cx="7358063" cy="226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695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#1: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b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#2: </a:t>
                      </a:r>
                      <a:r>
                        <a:rPr lang="en-US" sz="1600" b="0" baseline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 B </a:t>
                      </a:r>
                      <a:endParaRPr lang="en-US" sz="1600" b="0" dirty="0">
                        <a:solidFill>
                          <a:srgbClr val="3C4B5E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 1</a:t>
                      </a:r>
                    </a:p>
                    <a:p>
                      <a:endParaRPr lang="en-US" sz="1600" b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assert(</a:t>
                      </a:r>
                      <a:r>
                        <a:rPr lang="en-US" sz="1600" b="0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islocked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(A))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do something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 2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endParaRPr lang="en-US" sz="1600" b="0" baseline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assert(</a:t>
                      </a:r>
                      <a:r>
                        <a:rPr lang="en-US" sz="1600" b="0" baseline="0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islocked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(A))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 do something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Ranking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8" y="1600200"/>
            <a:ext cx="4071938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some cases, it may be impossible to rank order locks, or prevent circular waiting</a:t>
            </a:r>
          </a:p>
          <a:p>
            <a:r>
              <a:rPr lang="en-US" dirty="0" smtClean="0"/>
              <a:t>In these cases, eliminate the </a:t>
            </a:r>
            <a:r>
              <a:rPr lang="en-US" dirty="0" smtClean="0">
                <a:solidFill>
                  <a:schemeClr val="accent1"/>
                </a:solidFill>
              </a:rPr>
              <a:t>no preemption </a:t>
            </a:r>
            <a:r>
              <a:rPr lang="en-US" dirty="0" smtClean="0"/>
              <a:t>condition using </a:t>
            </a:r>
            <a:r>
              <a:rPr lang="en-US" dirty="0" err="1" smtClean="0">
                <a:solidFill>
                  <a:schemeClr val="accent1"/>
                </a:solidFill>
              </a:rPr>
              <a:t>trylock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7852" y="1787907"/>
            <a:ext cx="4042653" cy="954107"/>
          </a:xfrm>
          <a:prstGeom prst="rect">
            <a:avLst/>
          </a:prstGeom>
          <a:noFill/>
          <a:ln>
            <a:solidFill>
              <a:srgbClr val="3C4B5E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class 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method append(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){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>
                <a:latin typeface="Courier New"/>
                <a:cs typeface="Courier New"/>
              </a:rPr>
              <a:t>self)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 err="1">
                <a:latin typeface="Courier New"/>
                <a:cs typeface="Courier New"/>
              </a:rPr>
              <a:t>more_items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7852" y="1381081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 Thread Safe List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67852" y="3267031"/>
            <a:ext cx="2300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Safelist</a:t>
            </a:r>
            <a:r>
              <a:rPr lang="en-US" dirty="0" smtClean="0"/>
              <a:t> A, B</a:t>
            </a:r>
          </a:p>
          <a:p>
            <a:r>
              <a:rPr lang="en-US" dirty="0" smtClean="0"/>
              <a:t>Thread 1: </a:t>
            </a:r>
            <a:r>
              <a:rPr lang="en-US" dirty="0" err="1" smtClean="0"/>
              <a:t>A.append</a:t>
            </a:r>
            <a:r>
              <a:rPr lang="en-US" dirty="0" smtClean="0"/>
              <a:t>(B)</a:t>
            </a:r>
          </a:p>
          <a:p>
            <a:r>
              <a:rPr lang="en-US" dirty="0" smtClean="0"/>
              <a:t>Thread 2: </a:t>
            </a:r>
            <a:r>
              <a:rPr lang="en-US" dirty="0" err="1" smtClean="0"/>
              <a:t>B.append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7852" y="2971756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7852" y="4438606"/>
            <a:ext cx="376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 Replace lock() with </a:t>
            </a:r>
            <a:r>
              <a:rPr lang="en-US" b="1" dirty="0" err="1" smtClean="0"/>
              <a:t>trylock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367852" y="4818381"/>
            <a:ext cx="4666611" cy="1815882"/>
          </a:xfrm>
          <a:prstGeom prst="rect">
            <a:avLst/>
          </a:prstGeom>
          <a:noFill/>
          <a:ln>
            <a:solidFill>
              <a:srgbClr val="3C4B5E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method append(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while (true) {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>
                <a:latin typeface="Courier New"/>
                <a:cs typeface="Courier New"/>
              </a:rPr>
              <a:t>self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if (</a:t>
            </a:r>
            <a:r>
              <a:rPr lang="en-US" sz="1400" dirty="0" err="1" smtClean="0">
                <a:latin typeface="Courier New"/>
                <a:cs typeface="Courier New"/>
              </a:rPr>
              <a:t>trylock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 == </a:t>
            </a:r>
            <a:r>
              <a:rPr lang="en-US" sz="1400" dirty="0" err="1" smtClean="0">
                <a:latin typeface="Courier New"/>
                <a:cs typeface="Courier New"/>
              </a:rPr>
              <a:t>locked_OK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break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unlock(self)</a:t>
            </a:r>
          </a:p>
          <a:p>
            <a:pPr marL="4763" lvl="1"/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}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// now both lists are safely locked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00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Each </a:t>
            </a:r>
            <a:r>
              <a:rPr lang="en-US" altLang="en-US" dirty="0" smtClean="0"/>
              <a:t>process declare the </a:t>
            </a:r>
            <a:r>
              <a:rPr lang="en-US" altLang="en-US" b="1" i="1" dirty="0" smtClean="0"/>
              <a:t>maximum number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of resources of each type that it may need</a:t>
            </a:r>
          </a:p>
          <a:p>
            <a:r>
              <a:rPr lang="en-US" altLang="en-US" dirty="0" smtClean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 smtClean="0"/>
              <a:t>Resource-allocation </a:t>
            </a:r>
            <a:r>
              <a:rPr lang="en-US" altLang="en-US" i="1" dirty="0" smtClean="0"/>
              <a:t>state</a:t>
            </a:r>
            <a:r>
              <a:rPr lang="en-US" altLang="en-US" dirty="0" smtClean="0"/>
              <a:t> is defined by the number of available and allocated resources, and the maximum demands of the processes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21911" y="5988050"/>
            <a:ext cx="776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Requires that the system has some additional </a:t>
            </a:r>
            <a:r>
              <a:rPr lang="en-US" altLang="en-US" b="1" i="1" dirty="0">
                <a:solidFill>
                  <a:srgbClr val="FF0000"/>
                </a:solidFill>
                <a:latin typeface="Helvetica" panose="020B0604020202020204" pitchFamily="34" charset="0"/>
              </a:rPr>
              <a:t>a priori </a:t>
            </a:r>
            <a: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information </a:t>
            </a:r>
            <a:b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</a:br>
            <a: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36856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When a process requests an available resource, system must decide if immediate allocation leaves the system in a safe state</a:t>
            </a:r>
          </a:p>
          <a:p>
            <a:r>
              <a:rPr lang="en-US" altLang="en-US" sz="2400" dirty="0" smtClean="0"/>
              <a:t>System is in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safe state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if there exists a sequence &lt;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</a:t>
            </a:r>
            <a:r>
              <a:rPr lang="en-US" altLang="en-US" sz="2400" i="1" dirty="0" smtClean="0"/>
              <a:t>, P</a:t>
            </a:r>
            <a:r>
              <a:rPr lang="en-US" altLang="en-US" sz="2400" i="1" baseline="-25000" dirty="0" smtClean="0"/>
              <a:t>2</a:t>
            </a:r>
            <a:r>
              <a:rPr lang="en-US" altLang="en-US" sz="2400" i="1" dirty="0" smtClean="0"/>
              <a:t>, …, </a:t>
            </a:r>
            <a:r>
              <a:rPr lang="en-US" altLang="en-US" sz="2400" i="1" dirty="0" err="1" smtClean="0"/>
              <a:t>P</a:t>
            </a:r>
            <a:r>
              <a:rPr lang="en-US" altLang="en-US" sz="2400" i="1" baseline="-25000" dirty="0" err="1" smtClean="0"/>
              <a:t>n</a:t>
            </a:r>
            <a:r>
              <a:rPr lang="en-US" altLang="en-US" sz="2400" dirty="0" smtClean="0"/>
              <a:t>&gt; of ALL the  processes  in the systems such that  for each P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, the resources that P</a:t>
            </a:r>
            <a:r>
              <a:rPr lang="en-US" altLang="en-US" sz="2400" baseline="-25000" dirty="0" smtClean="0"/>
              <a:t>i </a:t>
            </a:r>
            <a:r>
              <a:rPr lang="en-US" altLang="en-US" sz="2400" dirty="0" smtClean="0"/>
              <a:t>can still request can be satisfied by currently available resources + resources held by all the </a:t>
            </a:r>
            <a:r>
              <a:rPr lang="en-US" altLang="en-US" sz="2400" i="1" dirty="0" err="1" smtClean="0"/>
              <a:t>P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, with</a:t>
            </a:r>
            <a:r>
              <a:rPr lang="en-US" altLang="en-US" sz="2400" i="1" dirty="0" smtClean="0"/>
              <a:t> j </a:t>
            </a:r>
            <a:r>
              <a:rPr lang="en-US" altLang="en-US" sz="2400" dirty="0" smtClean="0"/>
              <a:t>&lt; </a:t>
            </a:r>
            <a:r>
              <a:rPr lang="en-US" altLang="en-US" sz="2400" i="1" dirty="0" smtClean="0"/>
              <a:t>I</a:t>
            </a:r>
            <a:endParaRPr lang="en-US" altLang="en-US" sz="2400" dirty="0" smtClean="0"/>
          </a:p>
          <a:p>
            <a:r>
              <a:rPr lang="en-US" altLang="en-US" sz="2400" dirty="0" smtClean="0"/>
              <a:t>That is:</a:t>
            </a:r>
          </a:p>
          <a:p>
            <a:pPr lvl="1"/>
            <a:r>
              <a:rPr lang="en-US" altLang="en-US" sz="2400" dirty="0" smtClean="0"/>
              <a:t>If </a:t>
            </a:r>
            <a:r>
              <a:rPr lang="en-US" altLang="en-US" sz="2400" dirty="0" smtClean="0"/>
              <a:t>P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’s resource </a:t>
            </a:r>
            <a:r>
              <a:rPr lang="en-US" altLang="en-US" sz="2400" dirty="0" smtClean="0"/>
              <a:t>needs are not immediately available, then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can wait until all </a:t>
            </a:r>
            <a:r>
              <a:rPr lang="en-US" altLang="en-US" sz="2400" i="1" dirty="0" err="1" smtClean="0"/>
              <a:t>P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have finished</a:t>
            </a:r>
          </a:p>
          <a:p>
            <a:pPr lvl="1"/>
            <a:r>
              <a:rPr lang="en-US" altLang="en-US" sz="2400" dirty="0" smtClean="0"/>
              <a:t>When </a:t>
            </a:r>
            <a:r>
              <a:rPr lang="en-US" altLang="en-US" sz="2400" i="1" dirty="0" err="1" smtClean="0"/>
              <a:t>P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 is finished,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can obtain needed resources, execute, return allocated resources, and terminate</a:t>
            </a:r>
          </a:p>
          <a:p>
            <a:pPr lvl="1"/>
            <a:r>
              <a:rPr lang="en-US" altLang="en-US" sz="2400" dirty="0" smtClean="0"/>
              <a:t>When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terminates,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 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can obtain its needed resources, and so on </a:t>
            </a:r>
          </a:p>
        </p:txBody>
      </p:sp>
    </p:spTree>
    <p:extLst>
      <p:ext uri="{BB962C8B-B14F-4D97-AF65-F5344CB8AC3E}">
        <p14:creationId xmlns:p14="http://schemas.microsoft.com/office/powerpoint/2010/main" val="188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ern="0" dirty="0" smtClean="0"/>
              <a:t>Non-Deadlock Bugs</a:t>
            </a:r>
            <a:endParaRPr kern="0" dirty="0"/>
          </a:p>
        </p:txBody>
      </p:sp>
      <p:sp>
        <p:nvSpPr>
          <p:cNvPr id="4" name="object 4"/>
          <p:cNvSpPr txBox="1"/>
          <p:nvPr/>
        </p:nvSpPr>
        <p:spPr>
          <a:xfrm>
            <a:off x="627550" y="1558905"/>
            <a:ext cx="5153660" cy="1790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Make up </a:t>
            </a:r>
            <a:r>
              <a:rPr sz="2000" dirty="0">
                <a:solidFill>
                  <a:srgbClr val="E36C09"/>
                </a:solidFill>
                <a:latin typeface="Malgun Gothic"/>
                <a:cs typeface="Malgun Gothic"/>
              </a:rPr>
              <a:t>a majority of concurrency</a:t>
            </a:r>
            <a:r>
              <a:rPr sz="2000" spc="-85" dirty="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bugs.</a:t>
            </a: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Two major </a:t>
            </a:r>
            <a:r>
              <a:rPr sz="2000" spc="-5" dirty="0">
                <a:latin typeface="Malgun Gothic"/>
                <a:cs typeface="Malgun Gothic"/>
              </a:rPr>
              <a:t>types of non deadlock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bugs:</a:t>
            </a:r>
            <a:endParaRPr sz="20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6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Atomicity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violation</a:t>
            </a:r>
            <a:endParaRPr sz="18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Order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violation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60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Basic Facts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a system is in safe state </a:t>
            </a:r>
            <a:r>
              <a:rPr lang="en-US" altLang="en-US" smtClean="0">
                <a:sym typeface="Symbol" panose="05050102010706020507" pitchFamily="18" charset="2"/>
              </a:rPr>
              <a:t> no deadlocks</a:t>
            </a:r>
            <a:br>
              <a:rPr lang="en-US" altLang="en-US" smtClean="0">
                <a:sym typeface="Symbol" panose="05050102010706020507" pitchFamily="18" charset="2"/>
              </a:rPr>
            </a:br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smtClean="0">
                <a:sym typeface="Symbol" panose="05050102010706020507" pitchFamily="18" charset="2"/>
              </a:rPr>
            </a:br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13642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Safe, Unsafe, Deadlock State 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560637" y="1871662"/>
            <a:ext cx="40227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0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Avoidance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Single instance of a resource type</a:t>
            </a:r>
          </a:p>
          <a:p>
            <a:pPr lvl="1"/>
            <a:r>
              <a:rPr lang="en-US" altLang="en-US" smtClean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Multiple instances of a resource type</a:t>
            </a:r>
          </a:p>
          <a:p>
            <a:pPr lvl="1"/>
            <a:r>
              <a:rPr lang="en-US" altLang="en-US" smtClean="0"/>
              <a:t> Use the banker</a:t>
            </a:r>
            <a:r>
              <a:rPr lang="ja-JP" altLang="en-US" smtClean="0"/>
              <a:t>’</a:t>
            </a:r>
            <a:r>
              <a:rPr lang="en-US" altLang="ja-JP" smtClean="0"/>
              <a:t>s algorithm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6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Resource-Allocation Graph Scheme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Claim edge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US" altLang="en-US" i="1" dirty="0" err="1" smtClean="0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 smtClean="0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 smtClean="0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 smtClean="0">
                <a:sym typeface="Symbol" panose="05050102010706020507" pitchFamily="18" charset="2"/>
              </a:rPr>
              <a:t>a priori</a:t>
            </a:r>
            <a:r>
              <a:rPr lang="en-US" altLang="en-US" dirty="0" smtClean="0">
                <a:sym typeface="Symbol" panose="05050102010706020507" pitchFamily="18" charset="2"/>
              </a:rPr>
              <a:t> in the system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83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Resource-Allocation Graph</a:t>
            </a:r>
          </a:p>
        </p:txBody>
      </p:sp>
      <p:pic>
        <p:nvPicPr>
          <p:cNvPr id="26627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94" y="2034168"/>
            <a:ext cx="3681412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31294" y="45720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claim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9506" y="45720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claim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9506" y="293375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7962" y="2749086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5760" y="6011991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Unsafe State In Resource-Allocation Graph</a:t>
            </a:r>
          </a:p>
        </p:txBody>
      </p:sp>
      <p:pic>
        <p:nvPicPr>
          <p:cNvPr id="27651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31" y="1951773"/>
            <a:ext cx="33607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4039" y="4415882"/>
            <a:ext cx="29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requested, deadlock occurs.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Multiple instances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Each process must </a:t>
            </a:r>
            <a:r>
              <a:rPr lang="en-US" altLang="en-US" i="1" dirty="0" smtClean="0"/>
              <a:t>a priori</a:t>
            </a:r>
            <a:r>
              <a:rPr lang="en-US" altLang="en-US" dirty="0" smtClean="0"/>
              <a:t> claim maximum use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When a process requests a resource it may have to wait  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8370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behavior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000"/>
            <a:ext cx="8229600" cy="34847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Clients asking for loans</a:t>
            </a:r>
          </a:p>
          <a:p>
            <a:pPr lvl="1"/>
            <a:r>
              <a:rPr lang="en-US" dirty="0" smtClean="0"/>
              <a:t>Max loan is agreed with the banker.</a:t>
            </a:r>
          </a:p>
          <a:p>
            <a:pPr lvl="1"/>
            <a:r>
              <a:rPr lang="en-US" dirty="0" smtClean="0"/>
              <a:t>The banker has many clients, and knows not all clients need their limits simultaneously.</a:t>
            </a:r>
          </a:p>
          <a:p>
            <a:pPr lvl="1"/>
            <a:r>
              <a:rPr lang="en-US" dirty="0" smtClean="0"/>
              <a:t>After fulfilling their needs, the clients will pay-back their loan.</a:t>
            </a:r>
          </a:p>
          <a:p>
            <a:pPr lvl="1"/>
            <a:r>
              <a:rPr lang="en-US" dirty="0" smtClean="0"/>
              <a:t>So, the banker can agree with clients to lend more money than available.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banker has only 10 units, but he agrees with totally 22 units loan.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1470"/>
              </p:ext>
            </p:extLst>
          </p:nvPr>
        </p:nvGraphicFramePr>
        <p:xfrm>
          <a:off x="2082457" y="4691611"/>
          <a:ext cx="2579649" cy="184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44">
                  <a:extLst>
                    <a:ext uri="{9D8B030D-6E8A-4147-A177-3AD203B41FA5}">
                      <a16:colId xmlns:a16="http://schemas.microsoft.com/office/drawing/2014/main" val="1745674895"/>
                    </a:ext>
                  </a:extLst>
                </a:gridCol>
                <a:gridCol w="732393">
                  <a:extLst>
                    <a:ext uri="{9D8B030D-6E8A-4147-A177-3AD203B41FA5}">
                      <a16:colId xmlns:a16="http://schemas.microsoft.com/office/drawing/2014/main" val="2429217661"/>
                    </a:ext>
                  </a:extLst>
                </a:gridCol>
                <a:gridCol w="769012">
                  <a:extLst>
                    <a:ext uri="{9D8B030D-6E8A-4147-A177-3AD203B41FA5}">
                      <a16:colId xmlns:a16="http://schemas.microsoft.com/office/drawing/2014/main" val="1454936912"/>
                    </a:ext>
                  </a:extLst>
                </a:gridCol>
              </a:tblGrid>
              <a:tr h="3842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831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3999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7475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629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1579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3448"/>
              </p:ext>
            </p:extLst>
          </p:nvPr>
        </p:nvGraphicFramePr>
        <p:xfrm>
          <a:off x="5519853" y="4691610"/>
          <a:ext cx="2579649" cy="184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44">
                  <a:extLst>
                    <a:ext uri="{9D8B030D-6E8A-4147-A177-3AD203B41FA5}">
                      <a16:colId xmlns:a16="http://schemas.microsoft.com/office/drawing/2014/main" val="1745674895"/>
                    </a:ext>
                  </a:extLst>
                </a:gridCol>
                <a:gridCol w="732393">
                  <a:extLst>
                    <a:ext uri="{9D8B030D-6E8A-4147-A177-3AD203B41FA5}">
                      <a16:colId xmlns:a16="http://schemas.microsoft.com/office/drawing/2014/main" val="2429217661"/>
                    </a:ext>
                  </a:extLst>
                </a:gridCol>
                <a:gridCol w="769012">
                  <a:extLst>
                    <a:ext uri="{9D8B030D-6E8A-4147-A177-3AD203B41FA5}">
                      <a16:colId xmlns:a16="http://schemas.microsoft.com/office/drawing/2014/main" val="1454936912"/>
                    </a:ext>
                  </a:extLst>
                </a:gridCol>
              </a:tblGrid>
              <a:tr h="3842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831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3999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7475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629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157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98113" y="6488668"/>
            <a:ext cx="138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Available=10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453" y="651097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4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Data Structures for the Banker</a:t>
            </a:r>
            <a:r>
              <a:rPr lang="ja-JP" altLang="en-US" sz="4000" dirty="0" smtClean="0"/>
              <a:t>’</a:t>
            </a:r>
            <a:r>
              <a:rPr lang="en-US" altLang="ja-JP" sz="4000" dirty="0" smtClean="0"/>
              <a:t>s Algorithm </a:t>
            </a:r>
            <a:endParaRPr lang="en-US" altLang="en-US" sz="40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smtClean="0"/>
              <a:t>Available</a:t>
            </a:r>
            <a:r>
              <a:rPr lang="en-US" altLang="en-US" i="1" smtClean="0"/>
              <a:t>:</a:t>
            </a:r>
            <a:r>
              <a:rPr lang="en-US" altLang="en-US" smtClean="0"/>
              <a:t>  Vector of length </a:t>
            </a:r>
            <a:r>
              <a:rPr lang="en-US" altLang="en-US" i="1" smtClean="0"/>
              <a:t>m</a:t>
            </a:r>
            <a:r>
              <a:rPr lang="en-US" altLang="en-US" smtClean="0"/>
              <a:t>. If available [</a:t>
            </a:r>
            <a:r>
              <a:rPr lang="en-US" altLang="en-US" i="1" smtClean="0"/>
              <a:t>j</a:t>
            </a:r>
            <a:r>
              <a:rPr lang="en-US" altLang="en-US" smtClean="0"/>
              <a:t>] = </a:t>
            </a:r>
            <a:r>
              <a:rPr lang="en-US" altLang="en-US" i="1" smtClean="0"/>
              <a:t>k</a:t>
            </a:r>
            <a:r>
              <a:rPr lang="en-US" altLang="en-US" smtClean="0"/>
              <a:t>, there are</a:t>
            </a:r>
            <a:r>
              <a:rPr lang="en-US" altLang="en-US" i="1" smtClean="0"/>
              <a:t> k</a:t>
            </a:r>
            <a:r>
              <a:rPr lang="en-US" altLang="en-US" smtClean="0"/>
              <a:t> instances of resource type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j</a:t>
            </a:r>
            <a:r>
              <a:rPr lang="en-US" altLang="en-US" baseline="-25000" smtClean="0"/>
              <a:t>  </a:t>
            </a:r>
            <a:r>
              <a:rPr lang="en-US" altLang="en-US" smtClean="0"/>
              <a:t>available</a:t>
            </a:r>
          </a:p>
          <a:p>
            <a:endParaRPr lang="en-US" altLang="en-US" sz="800" smtClean="0"/>
          </a:p>
          <a:p>
            <a:r>
              <a:rPr lang="en-US" altLang="en-US" b="1" smtClean="0">
                <a:solidFill>
                  <a:srgbClr val="000000"/>
                </a:solidFill>
              </a:rPr>
              <a:t>Max</a:t>
            </a:r>
            <a:r>
              <a:rPr lang="en-US" altLang="en-US" i="1" smtClean="0"/>
              <a:t>: n x m</a:t>
            </a:r>
            <a:r>
              <a:rPr lang="en-US" altLang="en-US" smtClean="0"/>
              <a:t> matrix.  If </a:t>
            </a:r>
            <a:r>
              <a:rPr lang="en-US" altLang="en-US" i="1" smtClean="0"/>
              <a:t>Max </a:t>
            </a:r>
            <a:r>
              <a:rPr lang="en-US" altLang="en-US" smtClean="0"/>
              <a:t>[</a:t>
            </a:r>
            <a:r>
              <a:rPr lang="en-US" altLang="en-US" i="1" smtClean="0"/>
              <a:t>i,j</a:t>
            </a:r>
            <a:r>
              <a:rPr lang="en-US" altLang="en-US" smtClean="0"/>
              <a:t>] = </a:t>
            </a:r>
            <a:r>
              <a:rPr lang="en-US" altLang="en-US" i="1" smtClean="0"/>
              <a:t>k</a:t>
            </a:r>
            <a:r>
              <a:rPr lang="en-US" altLang="en-US" smtClean="0"/>
              <a:t>, then process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may request at most</a:t>
            </a:r>
            <a:r>
              <a:rPr lang="en-US" altLang="en-US" i="1" smtClean="0"/>
              <a:t> k </a:t>
            </a:r>
            <a:r>
              <a:rPr lang="en-US" altLang="en-US" smtClean="0"/>
              <a:t>instances of resource type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j</a:t>
            </a:r>
          </a:p>
          <a:p>
            <a:endParaRPr lang="en-US" altLang="en-US" sz="800" i="1" baseline="-25000" smtClean="0"/>
          </a:p>
          <a:p>
            <a:r>
              <a:rPr lang="en-US" altLang="en-US" b="1" smtClean="0">
                <a:solidFill>
                  <a:srgbClr val="000000"/>
                </a:solidFill>
              </a:rPr>
              <a:t>Allocation</a:t>
            </a:r>
            <a:r>
              <a:rPr lang="en-US" altLang="en-US" i="1" smtClean="0"/>
              <a:t>:  n </a:t>
            </a:r>
            <a:r>
              <a:rPr lang="en-US" altLang="en-US" smtClean="0"/>
              <a:t>x</a:t>
            </a:r>
            <a:r>
              <a:rPr lang="en-US" altLang="en-US" i="1" smtClean="0"/>
              <a:t> m</a:t>
            </a:r>
            <a:r>
              <a:rPr lang="en-US" altLang="en-US" smtClean="0"/>
              <a:t> matrix.  If Allocation[</a:t>
            </a:r>
            <a:r>
              <a:rPr lang="en-US" altLang="en-US" i="1" smtClean="0"/>
              <a:t>i,j</a:t>
            </a:r>
            <a:r>
              <a:rPr lang="en-US" altLang="en-US" smtClean="0"/>
              <a:t>] = </a:t>
            </a:r>
            <a:r>
              <a:rPr lang="en-US" altLang="en-US" i="1" smtClean="0"/>
              <a:t>k</a:t>
            </a:r>
            <a:r>
              <a:rPr lang="en-US" altLang="en-US" smtClean="0"/>
              <a:t> then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is currently allocated </a:t>
            </a:r>
            <a:r>
              <a:rPr lang="en-US" altLang="en-US" i="1" smtClean="0"/>
              <a:t>k</a:t>
            </a:r>
            <a:r>
              <a:rPr lang="en-US" altLang="en-US" smtClean="0"/>
              <a:t> instances of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j</a:t>
            </a:r>
          </a:p>
          <a:p>
            <a:endParaRPr lang="en-US" altLang="en-US" sz="800" i="1" baseline="-25000" smtClean="0"/>
          </a:p>
          <a:p>
            <a:r>
              <a:rPr lang="en-US" altLang="en-US" b="1" smtClean="0">
                <a:solidFill>
                  <a:srgbClr val="000000"/>
                </a:solidFill>
              </a:rPr>
              <a:t>Need</a:t>
            </a:r>
            <a:r>
              <a:rPr lang="en-US" altLang="en-US" i="1" smtClean="0"/>
              <a:t>:  n </a:t>
            </a:r>
            <a:r>
              <a:rPr lang="en-US" altLang="en-US" smtClean="0"/>
              <a:t>x</a:t>
            </a:r>
            <a:r>
              <a:rPr lang="en-US" altLang="en-US" i="1" smtClean="0"/>
              <a:t> m</a:t>
            </a:r>
            <a:r>
              <a:rPr lang="en-US" altLang="en-US" smtClean="0"/>
              <a:t> matrix. If </a:t>
            </a:r>
            <a:r>
              <a:rPr lang="en-US" altLang="en-US" i="1" smtClean="0"/>
              <a:t>Need</a:t>
            </a:r>
            <a:r>
              <a:rPr lang="en-US" altLang="en-US" smtClean="0"/>
              <a:t>[</a:t>
            </a:r>
            <a:r>
              <a:rPr lang="en-US" altLang="en-US" i="1" smtClean="0"/>
              <a:t>i,j</a:t>
            </a:r>
            <a:r>
              <a:rPr lang="en-US" altLang="en-US" smtClean="0"/>
              <a:t>] =</a:t>
            </a:r>
            <a:r>
              <a:rPr lang="en-US" altLang="en-US" i="1" smtClean="0"/>
              <a:t> k</a:t>
            </a:r>
            <a:r>
              <a:rPr lang="en-US" altLang="en-US" smtClean="0"/>
              <a:t>, then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may need </a:t>
            </a:r>
            <a:r>
              <a:rPr lang="en-US" altLang="en-US" i="1" smtClean="0"/>
              <a:t>k</a:t>
            </a:r>
            <a:r>
              <a:rPr lang="en-US" altLang="en-US" smtClean="0"/>
              <a:t> more instances of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j</a:t>
            </a:r>
            <a:r>
              <a:rPr lang="en-US" altLang="en-US" baseline="-25000" smtClean="0"/>
              <a:t> </a:t>
            </a:r>
            <a:r>
              <a:rPr lang="en-US" altLang="en-US" smtClean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i="1" smtClean="0"/>
              <a:t>Need</a:t>
            </a:r>
            <a:r>
              <a:rPr lang="en-US" altLang="en-US" smtClean="0"/>
              <a:t> [</a:t>
            </a:r>
            <a:r>
              <a:rPr lang="en-US" altLang="en-US" i="1" smtClean="0"/>
              <a:t>i,j]</a:t>
            </a:r>
            <a:r>
              <a:rPr lang="en-US" altLang="en-US" smtClean="0"/>
              <a:t> = </a:t>
            </a:r>
            <a:r>
              <a:rPr lang="en-US" altLang="en-US" i="1" smtClean="0"/>
              <a:t>Max</a:t>
            </a:r>
            <a:r>
              <a:rPr lang="en-US" altLang="en-US" smtClean="0"/>
              <a:t>[</a:t>
            </a:r>
            <a:r>
              <a:rPr lang="en-US" altLang="en-US" i="1" smtClean="0"/>
              <a:t>i,j</a:t>
            </a:r>
            <a:r>
              <a:rPr lang="en-US" altLang="en-US" smtClean="0"/>
              <a:t>] – </a:t>
            </a:r>
            <a:r>
              <a:rPr lang="en-US" altLang="en-US" i="1" smtClean="0"/>
              <a:t>Allocation</a:t>
            </a:r>
            <a:r>
              <a:rPr lang="en-US" altLang="en-US" smtClean="0"/>
              <a:t> [</a:t>
            </a:r>
            <a:r>
              <a:rPr lang="en-US" altLang="en-US" i="1" smtClean="0"/>
              <a:t>i,j</a:t>
            </a:r>
            <a:r>
              <a:rPr lang="en-US" altLang="en-US" smtClean="0"/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6508" y="6124854"/>
            <a:ext cx="7007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Let </a:t>
            </a:r>
            <a:r>
              <a:rPr lang="en-US" altLang="en-US" i="1" dirty="0">
                <a:solidFill>
                  <a:srgbClr val="FF0000"/>
                </a:solidFill>
                <a:latin typeface="Helvetica" panose="020B0604020202020204" pitchFamily="34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 = number of processes, and </a:t>
            </a:r>
            <a:r>
              <a:rPr lang="en-US" altLang="en-US" i="1" dirty="0">
                <a:solidFill>
                  <a:srgbClr val="FF0000"/>
                </a:solidFill>
                <a:latin typeface="Helvetica" panose="020B0604020202020204" pitchFamily="34" charset="0"/>
              </a:rPr>
              <a:t>m </a:t>
            </a:r>
            <a: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40234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Resource-Request Algorithm for Process </a:t>
            </a:r>
            <a:r>
              <a:rPr lang="en-US" altLang="en-US" sz="3600" i="1" dirty="0" smtClean="0"/>
              <a:t>P</a:t>
            </a:r>
            <a:r>
              <a:rPr lang="en-US" altLang="en-US" sz="3600" i="1" baseline="-25000" dirty="0" smtClean="0"/>
              <a:t>i</a:t>
            </a:r>
            <a:endParaRPr lang="en-US" altLang="en-US" sz="36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 smtClean="0"/>
              <a:t>    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dirty="0" smtClean="0"/>
              <a:t> = request vector for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.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baseline="-25000" dirty="0" smtClean="0"/>
              <a:t>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j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then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 wants </a:t>
            </a:r>
            <a:r>
              <a:rPr lang="en-US" altLang="en-US" b="1" i="1" dirty="0" smtClean="0"/>
              <a:t>k</a:t>
            </a:r>
            <a:r>
              <a:rPr lang="en-US" altLang="en-US" dirty="0" smtClean="0"/>
              <a:t> instances of resource type </a:t>
            </a:r>
            <a:r>
              <a:rPr lang="en-US" altLang="en-US" b="1" i="1" dirty="0" err="1" smtClean="0"/>
              <a:t>R</a:t>
            </a:r>
            <a:r>
              <a:rPr lang="en-US" altLang="en-US" b="1" i="1" baseline="-25000" dirty="0" err="1" smtClean="0"/>
              <a:t>j</a:t>
            </a:r>
            <a:endParaRPr lang="en-US" altLang="en-US" b="1" baseline="-250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i="1" dirty="0" smtClean="0"/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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2.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 </a:t>
            </a:r>
            <a:r>
              <a:rPr lang="en-US" altLang="en-US" b="1" i="1" dirty="0" smtClean="0">
                <a:sym typeface="Symbol" panose="05050102010706020507" pitchFamily="18" charset="2"/>
              </a:rPr>
              <a:t>Available</a:t>
            </a:r>
            <a:r>
              <a:rPr lang="en-US" altLang="en-US" dirty="0" smtClean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smtClean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3.	Pretend to allocate requested resources to </a:t>
            </a:r>
            <a:r>
              <a:rPr lang="en-US" altLang="en-US" b="1" i="1" dirty="0" smtClean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	</a:t>
            </a:r>
            <a:r>
              <a:rPr lang="en-US" altLang="en-US" b="1" i="1" dirty="0" smtClean="0">
                <a:sym typeface="Symbol" panose="05050102010706020507" pitchFamily="18" charset="2"/>
              </a:rPr>
              <a:t>Available</a:t>
            </a:r>
            <a:r>
              <a:rPr lang="en-US" altLang="en-US" b="1" dirty="0" smtClean="0">
                <a:sym typeface="Symbol" panose="05050102010706020507" pitchFamily="18" charset="2"/>
              </a:rPr>
              <a:t> = </a:t>
            </a:r>
            <a:r>
              <a:rPr lang="en-US" altLang="en-US" b="1" i="1" dirty="0" smtClean="0">
                <a:sym typeface="Symbol" panose="05050102010706020507" pitchFamily="18" charset="2"/>
              </a:rPr>
              <a:t>Available  </a:t>
            </a:r>
            <a:r>
              <a:rPr lang="en-US" altLang="en-US" b="1" dirty="0" smtClean="0">
                <a:sym typeface="Symbol" panose="05050102010706020507" pitchFamily="18" charset="2"/>
              </a:rPr>
              <a:t>–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b="1" i="1" dirty="0" smtClean="0">
                <a:sym typeface="Symbol" panose="05050102010706020507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anose="05050102010706020507" pitchFamily="18" charset="2"/>
              </a:rPr>
              <a:t>		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b="1" baseline="-25000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=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 +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anose="05050102010706020507" pitchFamily="18" charset="2"/>
              </a:rPr>
              <a:t>		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=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 –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b="1" i="1" dirty="0" smtClean="0">
                <a:sym typeface="Symbol" panose="05050102010706020507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smtClean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smtClean="0">
                <a:sym typeface="Symbol" panose="05050102010706020507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smtClean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34646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Atomicity-Violation Bugs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93014" y="1483254"/>
            <a:ext cx="7767320" cy="18135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40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The </a:t>
            </a:r>
            <a:r>
              <a:rPr sz="2000" spc="-5" dirty="0">
                <a:latin typeface="Malgun Gothic"/>
                <a:cs typeface="Malgun Gothic"/>
              </a:rPr>
              <a:t>desired </a:t>
            </a:r>
            <a:r>
              <a:rPr sz="2000" b="1" dirty="0">
                <a:latin typeface="Malgun Gothic"/>
                <a:cs typeface="Malgun Gothic"/>
              </a:rPr>
              <a:t>serializability </a:t>
            </a:r>
            <a:r>
              <a:rPr sz="2000" dirty="0">
                <a:latin typeface="Malgun Gothic"/>
                <a:cs typeface="Malgun Gothic"/>
              </a:rPr>
              <a:t>among multiple memory </a:t>
            </a:r>
            <a:r>
              <a:rPr sz="2000" spc="-5" dirty="0">
                <a:latin typeface="Malgun Gothic"/>
                <a:cs typeface="Malgun Gothic"/>
              </a:rPr>
              <a:t>accesses</a:t>
            </a:r>
            <a:r>
              <a:rPr sz="2000" spc="-12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is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2100" i="1" spc="30" dirty="0">
                <a:latin typeface="Calibri"/>
                <a:cs typeface="Calibri"/>
              </a:rPr>
              <a:t>violated</a:t>
            </a:r>
            <a:r>
              <a:rPr sz="2000" spc="30" dirty="0">
                <a:latin typeface="Malgun Gothic"/>
                <a:cs typeface="Malgun Gothic"/>
              </a:rPr>
              <a:t>.</a:t>
            </a:r>
            <a:endParaRPr sz="200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4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Simple Example found in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MySQL:</a:t>
            </a:r>
            <a:endParaRPr sz="18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139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5" dirty="0">
                <a:latin typeface="Malgun Gothic"/>
                <a:cs typeface="Malgun Gothic"/>
              </a:rPr>
              <a:t>Two </a:t>
            </a:r>
            <a:r>
              <a:rPr sz="1600" spc="-10" dirty="0">
                <a:latin typeface="Malgun Gothic"/>
                <a:cs typeface="Malgun Gothic"/>
              </a:rPr>
              <a:t>different </a:t>
            </a:r>
            <a:r>
              <a:rPr sz="1600" spc="-5" dirty="0">
                <a:latin typeface="Malgun Gothic"/>
                <a:cs typeface="Malgun Gothic"/>
              </a:rPr>
              <a:t>threads access the field </a:t>
            </a:r>
            <a:r>
              <a:rPr sz="1600" spc="-5" dirty="0">
                <a:latin typeface="Courier New"/>
                <a:cs typeface="Courier New"/>
              </a:rPr>
              <a:t>proc_info </a:t>
            </a:r>
            <a:r>
              <a:rPr sz="1600" spc="-5" dirty="0">
                <a:latin typeface="Malgun Gothic"/>
                <a:cs typeface="Malgun Gothic"/>
              </a:rPr>
              <a:t>in the </a:t>
            </a:r>
            <a:r>
              <a:rPr sz="1600" spc="-5" dirty="0">
                <a:latin typeface="Courier New"/>
                <a:cs typeface="Courier New"/>
              </a:rPr>
              <a:t>struct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thd</a:t>
            </a:r>
            <a:r>
              <a:rPr sz="1600" spc="-5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0011" y="3559207"/>
            <a:ext cx="5975985" cy="2032000"/>
          </a:xfrm>
          <a:custGeom>
            <a:avLst/>
            <a:gdLst/>
            <a:ahLst/>
            <a:cxnLst/>
            <a:rect l="l" t="t" r="r" b="b"/>
            <a:pathLst>
              <a:path w="5975984" h="2032000">
                <a:moveTo>
                  <a:pt x="0" y="2031492"/>
                </a:moveTo>
                <a:lnTo>
                  <a:pt x="5975603" y="2031492"/>
                </a:lnTo>
                <a:lnTo>
                  <a:pt x="5975603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9990" y="3581254"/>
            <a:ext cx="305435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ourier New"/>
                <a:cs typeface="Courier New"/>
              </a:rPr>
              <a:t>Thread1::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10" dirty="0">
                <a:solidFill>
                  <a:srgbClr val="E36C09"/>
                </a:solidFill>
                <a:latin typeface="Courier New"/>
                <a:cs typeface="Courier New"/>
              </a:rPr>
              <a:t>if</a:t>
            </a:r>
            <a:r>
              <a:rPr sz="1400" spc="-10" dirty="0">
                <a:latin typeface="Courier New"/>
                <a:cs typeface="Courier New"/>
              </a:rPr>
              <a:t>(thd-&gt;proc_info){</a:t>
            </a:r>
            <a:endParaRPr sz="14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fputs(thd-&gt;proc_info 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…);</a:t>
            </a:r>
            <a:endParaRPr sz="14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927" y="3581254"/>
            <a:ext cx="120014" cy="194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007" y="5075713"/>
            <a:ext cx="2353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ourier New"/>
                <a:cs typeface="Courier New"/>
              </a:rPr>
              <a:t>Thread2::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thd-&gt;proc_info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3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Safety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1.	Let </a:t>
            </a:r>
            <a:r>
              <a:rPr lang="en-US" altLang="en-US" b="1" i="1" smtClean="0">
                <a:solidFill>
                  <a:srgbClr val="000000"/>
                </a:solidFill>
              </a:rPr>
              <a:t>Work</a:t>
            </a:r>
            <a:r>
              <a:rPr lang="en-US" altLang="en-US" i="1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and </a:t>
            </a:r>
            <a:r>
              <a:rPr lang="en-US" altLang="en-US" b="1" i="1" smtClean="0">
                <a:solidFill>
                  <a:srgbClr val="000000"/>
                </a:solidFill>
              </a:rPr>
              <a:t>Finish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be vectors of length</a:t>
            </a:r>
            <a:r>
              <a:rPr lang="en-US" altLang="en-US" i="1" smtClean="0"/>
              <a:t> m</a:t>
            </a:r>
            <a:r>
              <a:rPr lang="en-US" altLang="en-US" smtClean="0"/>
              <a:t> and</a:t>
            </a:r>
            <a:r>
              <a:rPr lang="en-US" altLang="en-US" i="1" smtClean="0"/>
              <a:t> n</a:t>
            </a:r>
            <a:r>
              <a:rPr lang="en-US" altLang="en-US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smtClean="0"/>
              <a:t>Work </a:t>
            </a:r>
            <a:r>
              <a:rPr lang="en-US" altLang="en-US" b="1" smtClean="0"/>
              <a:t>= </a:t>
            </a:r>
            <a:r>
              <a:rPr lang="en-US" altLang="en-US" b="1" i="1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smtClean="0"/>
              <a:t>Finish </a:t>
            </a:r>
            <a:r>
              <a:rPr lang="en-US" altLang="en-US" b="1" smtClean="0"/>
              <a:t>[</a:t>
            </a:r>
            <a:r>
              <a:rPr lang="en-US" altLang="en-US" b="1" i="1" smtClean="0"/>
              <a:t>i</a:t>
            </a:r>
            <a:r>
              <a:rPr lang="en-US" altLang="en-US" b="1" smtClean="0"/>
              <a:t>] =</a:t>
            </a:r>
            <a:r>
              <a:rPr lang="en-US" altLang="en-US" b="1" i="1" smtClean="0"/>
              <a:t> false </a:t>
            </a:r>
            <a:r>
              <a:rPr lang="en-US" altLang="en-US" b="1" smtClean="0"/>
              <a:t>for</a:t>
            </a:r>
            <a:r>
              <a:rPr lang="en-US" altLang="en-US" b="1" i="1" smtClean="0"/>
              <a:t> i</a:t>
            </a:r>
            <a:r>
              <a:rPr lang="en-US" altLang="en-US" b="1" smtClean="0"/>
              <a:t> = 0, 1, …, </a:t>
            </a:r>
            <a:r>
              <a:rPr lang="en-US" altLang="en-US" b="1" i="1" smtClean="0"/>
              <a:t>n- </a:t>
            </a:r>
            <a:r>
              <a:rPr lang="en-US" altLang="en-US" b="1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2.	Find an </a:t>
            </a:r>
            <a:r>
              <a:rPr lang="en-US" altLang="en-US" b="1" i="1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(a) </a:t>
            </a:r>
            <a:r>
              <a:rPr lang="en-US" altLang="en-US" b="1" i="1" smtClean="0"/>
              <a:t>Finish</a:t>
            </a:r>
            <a:r>
              <a:rPr lang="en-US" altLang="en-US" b="1" smtClean="0"/>
              <a:t> [</a:t>
            </a:r>
            <a:r>
              <a:rPr lang="en-US" altLang="en-US" b="1" i="1" smtClean="0"/>
              <a:t>i</a:t>
            </a:r>
            <a:r>
              <a:rPr lang="en-US" altLang="en-US" b="1" smtClean="0"/>
              <a:t>] = </a:t>
            </a:r>
            <a:r>
              <a:rPr lang="en-US" altLang="en-US" b="1" i="1" smtClean="0"/>
              <a:t>false</a:t>
            </a:r>
            <a:endParaRPr lang="en-US" altLang="en-US" b="1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(b) </a:t>
            </a:r>
            <a:r>
              <a:rPr lang="en-US" altLang="en-US" b="1" i="1" smtClean="0"/>
              <a:t>Need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> </a:t>
            </a:r>
            <a:r>
              <a:rPr lang="en-US" altLang="en-US" b="1" smtClean="0">
                <a:sym typeface="Symbol" panose="05050102010706020507" pitchFamily="18" charset="2"/>
              </a:rPr>
              <a:t> </a:t>
            </a:r>
            <a:r>
              <a:rPr lang="en-US" altLang="en-US" b="1" i="1" smtClean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>
                <a:sym typeface="Symbol" panose="05050102010706020507" pitchFamily="18" charset="2"/>
              </a:rPr>
              <a:t>If no such</a:t>
            </a:r>
            <a:r>
              <a:rPr lang="en-US" altLang="en-US" b="1" smtClean="0">
                <a:sym typeface="Symbol" panose="05050102010706020507" pitchFamily="18" charset="2"/>
              </a:rPr>
              <a:t> </a:t>
            </a:r>
            <a:r>
              <a:rPr lang="en-US" altLang="en-US" b="1" i="1" smtClean="0">
                <a:sym typeface="Symbol" panose="05050102010706020507" pitchFamily="18" charset="2"/>
              </a:rPr>
              <a:t>i </a:t>
            </a:r>
            <a:r>
              <a:rPr lang="en-US" altLang="en-US" smtClean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smtClean="0"/>
              <a:t>3.  </a:t>
            </a:r>
            <a:r>
              <a:rPr lang="en-US" altLang="en-US" b="1" i="1" smtClean="0"/>
              <a:t>Work</a:t>
            </a:r>
            <a:r>
              <a:rPr lang="en-US" altLang="en-US" b="1" smtClean="0"/>
              <a:t> = </a:t>
            </a:r>
            <a:r>
              <a:rPr lang="en-US" altLang="en-US" b="1" i="1" smtClean="0"/>
              <a:t>Work </a:t>
            </a:r>
            <a:r>
              <a:rPr lang="en-US" altLang="en-US" b="1" smtClean="0"/>
              <a:t>+ </a:t>
            </a:r>
            <a:r>
              <a:rPr lang="en-US" altLang="en-US" b="1" i="1" smtClean="0"/>
              <a:t>Allocation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i="1" smtClean="0"/>
              <a:t>Finish</a:t>
            </a:r>
            <a:r>
              <a:rPr lang="en-US" altLang="en-US" b="1" smtClean="0"/>
              <a:t>[</a:t>
            </a:r>
            <a:r>
              <a:rPr lang="en-US" altLang="en-US" b="1" i="1" smtClean="0"/>
              <a:t>i</a:t>
            </a:r>
            <a:r>
              <a:rPr lang="en-US" altLang="en-US" b="1" smtClean="0"/>
              <a:t>] =</a:t>
            </a:r>
            <a:r>
              <a:rPr lang="en-US" altLang="en-US" b="1" i="1" smtClean="0"/>
              <a:t> true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4.	If </a:t>
            </a:r>
            <a:r>
              <a:rPr lang="en-US" altLang="en-US" b="1" i="1" smtClean="0"/>
              <a:t>Finish</a:t>
            </a:r>
            <a:r>
              <a:rPr lang="en-US" altLang="en-US" b="1" smtClean="0"/>
              <a:t> [</a:t>
            </a:r>
            <a:r>
              <a:rPr lang="en-US" altLang="en-US" b="1" i="1" smtClean="0"/>
              <a:t>i</a:t>
            </a:r>
            <a:r>
              <a:rPr lang="en-US" altLang="en-US" b="1" smtClean="0"/>
              <a:t>] == </a:t>
            </a:r>
            <a:r>
              <a:rPr lang="en-US" altLang="en-US" b="1" i="1" smtClean="0"/>
              <a:t>true</a:t>
            </a:r>
            <a:r>
              <a:rPr lang="en-US" altLang="en-US" b="1" smtClean="0"/>
              <a:t> </a:t>
            </a:r>
            <a:r>
              <a:rPr lang="en-US" altLang="en-US" smtClean="0"/>
              <a:t>for all </a:t>
            </a:r>
            <a:r>
              <a:rPr lang="en-US" altLang="en-US" b="1" i="1" smtClean="0"/>
              <a:t>i</a:t>
            </a:r>
            <a:r>
              <a:rPr lang="en-US" altLang="en-US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41525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Example of Banker</a:t>
            </a:r>
            <a:r>
              <a:rPr lang="ja-JP" altLang="en-US" smtClean="0"/>
              <a:t>’</a:t>
            </a:r>
            <a:r>
              <a:rPr lang="en-US" altLang="ja-JP" smtClean="0"/>
              <a:t>s Algorithm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6288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5 processes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  </a:t>
            </a:r>
            <a:r>
              <a:rPr lang="en-US" altLang="en-US" dirty="0" smtClean="0"/>
              <a:t>through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             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(10 instances), 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(5 instances), and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Snapshot at time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	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       </a:t>
            </a:r>
            <a:r>
              <a:rPr lang="en-US" altLang="en-US" i="1" u="sng" dirty="0" smtClean="0"/>
              <a:t>Max</a:t>
            </a:r>
            <a:r>
              <a:rPr lang="en-US" altLang="en-US" i="1" dirty="0" smtClean="0"/>
              <a:t>	     </a:t>
            </a:r>
            <a:r>
              <a:rPr lang="en-US" altLang="en-US" i="1" u="sng" dirty="0" smtClean="0"/>
              <a:t>Available</a:t>
            </a:r>
            <a:endParaRPr lang="en-US" altLang="en-US" i="1" dirty="0" smtClean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 smtClean="0"/>
              <a:t>			A B C	        A B C 	   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	</a:t>
            </a:r>
            <a:r>
              <a:rPr lang="en-US" altLang="en-US" dirty="0" smtClean="0"/>
              <a:t>0 1 0	         7 5 3 	   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	</a:t>
            </a:r>
            <a:r>
              <a:rPr lang="en-US" altLang="en-US" dirty="0" smtClean="0"/>
              <a:t>2 0 0 	 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3 0 2 	 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2 1 1 	 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	         4 3 3  		</a:t>
            </a:r>
          </a:p>
        </p:txBody>
      </p:sp>
    </p:spTree>
    <p:extLst>
      <p:ext uri="{BB962C8B-B14F-4D97-AF65-F5344CB8AC3E}">
        <p14:creationId xmlns:p14="http://schemas.microsoft.com/office/powerpoint/2010/main" val="1609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The content of the matrix </a:t>
            </a:r>
            <a:r>
              <a:rPr lang="en-US" altLang="en-US" b="1" i="1" dirty="0" smtClean="0"/>
              <a:t>Need</a:t>
            </a:r>
            <a:r>
              <a:rPr lang="en-US" altLang="en-US" dirty="0" smtClean="0"/>
              <a:t> is defined to be </a:t>
            </a:r>
            <a:r>
              <a:rPr lang="en-US" altLang="en-US" b="1" i="1" dirty="0" smtClean="0"/>
              <a:t>Max</a:t>
            </a:r>
            <a:r>
              <a:rPr lang="en-US" altLang="en-US" b="1" dirty="0" smtClean="0"/>
              <a:t> – </a:t>
            </a:r>
            <a:r>
              <a:rPr lang="en-US" altLang="en-US" b="1" i="1" dirty="0" smtClean="0"/>
              <a:t>Allocation</a:t>
            </a:r>
            <a:endParaRPr lang="en-US" altLang="en-US" b="1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                             </a:t>
            </a:r>
            <a:r>
              <a:rPr lang="en-US" altLang="en-US" i="1" u="sng" dirty="0" smtClean="0"/>
              <a:t>Allocation</a:t>
            </a:r>
            <a:r>
              <a:rPr lang="en-US" altLang="en-US" i="1" dirty="0"/>
              <a:t>	      </a:t>
            </a:r>
            <a:r>
              <a:rPr lang="en-US" altLang="en-US" i="1" dirty="0" smtClean="0"/>
              <a:t>   </a:t>
            </a:r>
            <a:r>
              <a:rPr lang="en-US" altLang="en-US" i="1" u="sng" dirty="0" smtClean="0"/>
              <a:t>Need</a:t>
            </a:r>
            <a:r>
              <a:rPr lang="en-US" altLang="en-US" i="1" dirty="0" smtClean="0"/>
              <a:t>  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 A B C 	   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baseline="-25000" dirty="0"/>
              <a:t>	</a:t>
            </a:r>
            <a:r>
              <a:rPr lang="en-US" altLang="en-US" dirty="0"/>
              <a:t>0 1 0	         7 </a:t>
            </a:r>
            <a:r>
              <a:rPr lang="en-US" altLang="en-US" dirty="0" smtClean="0"/>
              <a:t>4 </a:t>
            </a:r>
            <a:r>
              <a:rPr lang="en-US" altLang="en-US" dirty="0"/>
              <a:t>3 	   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</a:t>
            </a:r>
            <a:r>
              <a:rPr lang="en-US" altLang="en-US" dirty="0" smtClean="0"/>
              <a:t>1 </a:t>
            </a:r>
            <a:r>
              <a:rPr lang="en-US" altLang="en-US" dirty="0"/>
              <a:t>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</a:t>
            </a:r>
            <a:r>
              <a:rPr lang="en-US" altLang="en-US" dirty="0" smtClean="0"/>
              <a:t>6 </a:t>
            </a:r>
            <a:r>
              <a:rPr lang="en-US" altLang="en-US" dirty="0"/>
              <a:t>0 </a:t>
            </a:r>
            <a:r>
              <a:rPr lang="en-US" altLang="en-US" dirty="0" smtClean="0"/>
              <a:t>0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</a:t>
            </a:r>
            <a:r>
              <a:rPr lang="en-US" altLang="en-US" dirty="0" smtClean="0"/>
              <a:t>0 1 1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</a:t>
            </a:r>
            <a:r>
              <a:rPr lang="en-US" altLang="en-US" dirty="0" smtClean="0"/>
              <a:t>1  </a:t>
            </a:r>
            <a:r>
              <a:rPr lang="en-US" altLang="en-US" dirty="0"/>
              <a:t>		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The system is in a safe state since the sequence &lt;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&gt; satisfies safety criteria</a:t>
            </a:r>
            <a:endParaRPr lang="en-US" altLang="en-US" baseline="-25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10509" y="3231782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5 3 2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0509" y="3923228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7 4 3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0509" y="4305845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</a:t>
            </a:r>
            <a:r>
              <a:rPr lang="en-US" sz="2000" dirty="0" smtClean="0">
                <a:solidFill>
                  <a:srgbClr val="FF0000"/>
                </a:solidFill>
              </a:rPr>
              <a:t> 4 5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0666" y="361439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10 4 7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Example: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Request (1,0,2)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0171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Check that Request </a:t>
            </a:r>
            <a:r>
              <a:rPr lang="en-US" altLang="en-US" dirty="0" smtClean="0">
                <a:sym typeface="Symbol" panose="05050102010706020507" pitchFamily="18" charset="2"/>
              </a:rPr>
              <a:t> Available : (1,0,2)  (3,3,2)  true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i="1" dirty="0" smtClean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 smtClean="0"/>
              <a:t>			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Need</a:t>
            </a:r>
            <a:r>
              <a:rPr lang="en-US" altLang="en-US" i="1" dirty="0" smtClean="0"/>
              <a:t>	   </a:t>
            </a:r>
            <a:r>
              <a:rPr lang="en-US" altLang="en-US" i="1" u="sng" dirty="0" smtClean="0"/>
              <a:t>Available</a:t>
            </a:r>
            <a:endParaRPr lang="en-US" altLang="en-US" i="1" dirty="0" smtClean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 smtClean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0 1 0 	7 4 3 	</a:t>
            </a:r>
            <a:r>
              <a:rPr lang="en-US" altLang="en-US" dirty="0" smtClean="0"/>
              <a:t>2 </a:t>
            </a:r>
            <a:r>
              <a:rPr lang="en-US" altLang="en-US" dirty="0" smtClean="0"/>
              <a:t>3 </a:t>
            </a:r>
            <a:r>
              <a:rPr lang="en-US" altLang="en-US" dirty="0" smtClean="0"/>
              <a:t>0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     </a:t>
            </a:r>
            <a:r>
              <a:rPr lang="en-US" altLang="en-US" dirty="0" smtClean="0"/>
              <a:t>3 </a:t>
            </a:r>
            <a:r>
              <a:rPr lang="en-US" altLang="en-US" dirty="0" smtClean="0"/>
              <a:t>0 2     </a:t>
            </a:r>
            <a:r>
              <a:rPr lang="en-US" altLang="en-US" dirty="0" smtClean="0"/>
              <a:t>    </a:t>
            </a:r>
            <a:r>
              <a:rPr lang="en-US" altLang="en-US" dirty="0" smtClean="0"/>
              <a:t>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3 0 2 	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 	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Executing safety algorithm shows that sequence &lt;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2</a:t>
            </a:r>
            <a:r>
              <a:rPr lang="en-US" altLang="en-US" dirty="0" smtClean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0509" y="323178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5 3 2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0509" y="4141165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7 4 3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0509" y="4585337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lang="en-US" sz="2800" dirty="0" smtClean="0">
                <a:solidFill>
                  <a:srgbClr val="FF0000"/>
                </a:solidFill>
              </a:rPr>
              <a:t> 4 5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3240" y="3717199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10 4 7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Pop quiz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0171"/>
          </a:xfrm>
        </p:spPr>
        <p:txBody>
          <a:bodyPr>
            <a:noAutofit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000" i="1" dirty="0" smtClean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 smtClean="0"/>
              <a:t>			</a:t>
            </a:r>
            <a:r>
              <a:rPr lang="en-US" altLang="en-US" sz="2000" i="1" u="sng" dirty="0" smtClean="0"/>
              <a:t>Allocation</a:t>
            </a:r>
            <a:r>
              <a:rPr lang="en-US" altLang="en-US" sz="2000" i="1" dirty="0" smtClean="0"/>
              <a:t>	</a:t>
            </a:r>
            <a:r>
              <a:rPr lang="en-US" altLang="en-US" sz="2000" i="1" u="sng" dirty="0" smtClean="0"/>
              <a:t>Need</a:t>
            </a:r>
            <a:r>
              <a:rPr lang="en-US" altLang="en-US" sz="2000" i="1" dirty="0" smtClean="0"/>
              <a:t>	   </a:t>
            </a:r>
            <a:r>
              <a:rPr lang="en-US" altLang="en-US" sz="2000" i="1" u="sng" dirty="0" smtClean="0"/>
              <a:t>Available</a:t>
            </a:r>
            <a:endParaRPr lang="en-US" altLang="en-US" sz="2000" i="1" dirty="0" smtClean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 smtClean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	0 1 0 	7 4 3 	3 3 2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	        2 0 0              0 2 0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	2 1 1 	 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0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0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Can request for (3,3,0) by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4</a:t>
            </a:r>
            <a:r>
              <a:rPr lang="en-US" altLang="en-US" sz="2000" dirty="0" smtClean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Can request for (0,2,0) by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0</a:t>
            </a:r>
            <a:r>
              <a:rPr lang="en-US" altLang="en-US" sz="2000" dirty="0" smtClean="0"/>
              <a:t> be granted?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3289" y="441654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1 0 1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2840" y="441654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3 3 2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1073" y="3044282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0 0 2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Allow system to enter deadlock state 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Detection </a:t>
            </a:r>
            <a:r>
              <a:rPr lang="en-US" altLang="en-US" dirty="0" smtClean="0"/>
              <a:t>algorithm</a:t>
            </a:r>
          </a:p>
          <a:p>
            <a:pPr lvl="1"/>
            <a:r>
              <a:rPr lang="en-US" altLang="en-US" dirty="0" smtClean="0"/>
              <a:t>Resource allocation graph</a:t>
            </a:r>
          </a:p>
          <a:p>
            <a:pPr lvl="1"/>
            <a:r>
              <a:rPr lang="en-US" altLang="en-US" dirty="0" smtClean="0"/>
              <a:t>Use the Banker’s algorithm (multiple instances)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Recovery scheme</a:t>
            </a:r>
          </a:p>
        </p:txBody>
      </p:sp>
    </p:spTree>
    <p:extLst>
      <p:ext uri="{BB962C8B-B14F-4D97-AF65-F5344CB8AC3E}">
        <p14:creationId xmlns:p14="http://schemas.microsoft.com/office/powerpoint/2010/main" val="10344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Maintain </a:t>
            </a:r>
            <a:r>
              <a:rPr lang="en-US" altLang="en-US" b="1" smtClean="0">
                <a:solidFill>
                  <a:srgbClr val="3366FF"/>
                </a:solidFill>
              </a:rPr>
              <a:t>wait-for </a:t>
            </a:r>
            <a:r>
              <a:rPr lang="en-US" altLang="en-US" smtClean="0"/>
              <a:t>graph</a:t>
            </a:r>
          </a:p>
          <a:p>
            <a:pPr lvl="1"/>
            <a:r>
              <a:rPr lang="en-US" altLang="en-US" smtClean="0"/>
              <a:t>Nodes are processes</a:t>
            </a:r>
          </a:p>
          <a:p>
            <a:pPr lvl="1"/>
            <a:r>
              <a:rPr lang="en-US" altLang="en-US" b="1" i="1" smtClean="0"/>
              <a:t>P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> </a:t>
            </a:r>
            <a:r>
              <a:rPr lang="en-US" altLang="en-US" b="1" smtClean="0">
                <a:sym typeface="Symbol" panose="05050102010706020507" pitchFamily="18" charset="2"/>
              </a:rPr>
              <a:t> </a:t>
            </a:r>
            <a:r>
              <a:rPr lang="en-US" altLang="en-US" b="1" i="1" smtClean="0">
                <a:sym typeface="Symbol" panose="05050102010706020507" pitchFamily="18" charset="2"/>
              </a:rPr>
              <a:t>P</a:t>
            </a:r>
            <a:r>
              <a:rPr lang="en-US" altLang="en-US" b="1" i="1" baseline="-25000" smtClean="0">
                <a:sym typeface="Symbol" panose="05050102010706020507" pitchFamily="18" charset="2"/>
              </a:rPr>
              <a:t>j   </a:t>
            </a:r>
            <a:r>
              <a:rPr lang="en-US" altLang="en-US" smtClean="0">
                <a:sym typeface="Symbol" panose="05050102010706020507" pitchFamily="18" charset="2"/>
              </a:rPr>
              <a:t>if </a:t>
            </a:r>
            <a:r>
              <a:rPr lang="en-US" altLang="en-US" b="1" i="1" smtClean="0">
                <a:sym typeface="Symbol" panose="05050102010706020507" pitchFamily="18" charset="2"/>
              </a:rPr>
              <a:t>P</a:t>
            </a:r>
            <a:r>
              <a:rPr lang="en-US" altLang="en-US" b="1" i="1" baseline="-25000" smtClean="0">
                <a:sym typeface="Symbol" panose="05050102010706020507" pitchFamily="18" charset="2"/>
              </a:rPr>
              <a:t>i</a:t>
            </a:r>
            <a:r>
              <a:rPr lang="en-US" altLang="en-US" i="1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is waiting for</a:t>
            </a:r>
            <a:r>
              <a:rPr lang="en-US" altLang="en-US" i="1" smtClean="0">
                <a:sym typeface="Symbol" panose="05050102010706020507" pitchFamily="18" charset="2"/>
              </a:rPr>
              <a:t> </a:t>
            </a:r>
            <a:r>
              <a:rPr lang="en-US" altLang="en-US" b="1" i="1" smtClean="0">
                <a:sym typeface="Symbol" panose="05050102010706020507" pitchFamily="18" charset="2"/>
              </a:rPr>
              <a:t>P</a:t>
            </a:r>
            <a:r>
              <a:rPr lang="en-US" altLang="en-US" b="1" i="1" baseline="-25000" smtClean="0">
                <a:sym typeface="Symbol" panose="05050102010706020507" pitchFamily="18" charset="2"/>
              </a:rPr>
              <a:t>j</a:t>
            </a:r>
            <a:r>
              <a:rPr lang="en-US" altLang="en-US" b="1" i="1" smtClean="0">
                <a:sym typeface="Symbol" panose="05050102010706020507" pitchFamily="18" charset="2"/>
              </a:rPr>
              <a:t/>
            </a:r>
            <a:br>
              <a:rPr lang="en-US" altLang="en-US" b="1" i="1" smtClean="0">
                <a:sym typeface="Symbol" panose="05050102010706020507" pitchFamily="18" charset="2"/>
              </a:rPr>
            </a:br>
            <a:endParaRPr lang="en-US" altLang="en-US" b="1" i="1" smtClean="0">
              <a:sym typeface="Symbol" panose="05050102010706020507" pitchFamily="18" charset="2"/>
            </a:endParaRPr>
          </a:p>
          <a:p>
            <a:r>
              <a:rPr lang="en-US" altLang="en-US" smtClean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An algorithm to detect a cycle in a graph requires an order of</a:t>
            </a:r>
            <a:r>
              <a:rPr lang="en-US" altLang="en-US" i="1" smtClean="0"/>
              <a:t> </a:t>
            </a:r>
            <a:r>
              <a:rPr lang="en-US" altLang="en-US" b="1" i="1" smtClean="0"/>
              <a:t>n</a:t>
            </a:r>
            <a:r>
              <a:rPr lang="en-US" altLang="en-US" b="1" baseline="30000" smtClean="0"/>
              <a:t>2</a:t>
            </a:r>
            <a:r>
              <a:rPr lang="en-US" altLang="en-US" b="1" smtClean="0"/>
              <a:t> </a:t>
            </a:r>
            <a:r>
              <a:rPr lang="en-US" altLang="en-US" smtClean="0"/>
              <a:t>operations, where </a:t>
            </a:r>
            <a:r>
              <a:rPr lang="en-US" altLang="en-US" b="1" i="1" smtClean="0"/>
              <a:t>n</a:t>
            </a:r>
            <a:r>
              <a:rPr lang="en-US" altLang="en-US" smtClean="0"/>
              <a:t> is the number of 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36929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Resource-Allocation Graph and  Wait-for Graph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447103" y="5918782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Resource-Allocation Graph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4609403" y="5918782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Corresponding wait-for graph</a:t>
            </a:r>
          </a:p>
        </p:txBody>
      </p:sp>
      <p:pic>
        <p:nvPicPr>
          <p:cNvPr id="38917" name="Picture 6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03" y="1881769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0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When, and how often, to invoke depends on:</a:t>
            </a:r>
          </a:p>
          <a:p>
            <a:pPr lvl="1"/>
            <a:r>
              <a:rPr lang="en-US" altLang="en-US" dirty="0" smtClean="0"/>
              <a:t>How often a deadlock is likely to occur?</a:t>
            </a:r>
          </a:p>
          <a:p>
            <a:pPr lvl="1"/>
            <a:r>
              <a:rPr lang="en-US" altLang="en-US" dirty="0" smtClean="0"/>
              <a:t>How many processes will need to be rolled back?</a:t>
            </a:r>
          </a:p>
          <a:p>
            <a:pPr lvl="2"/>
            <a:r>
              <a:rPr lang="en-US" altLang="en-US" dirty="0" smtClean="0"/>
              <a:t>one for each disjoint cycle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3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3624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Abort all deadlocked processes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Abort one process at a time until the deadlock cycle is eliminated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In which order should we choose to abort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Minimize costs</a:t>
            </a:r>
          </a:p>
          <a:p>
            <a:pPr lvl="1"/>
            <a:r>
              <a:rPr lang="en-US" altLang="en-US" dirty="0" smtClean="0"/>
              <a:t>Examples </a:t>
            </a:r>
            <a:endParaRPr lang="en-US" altLang="en-US" dirty="0" smtClean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3714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Atomicity-Violation Bugs (Cont.)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99160" y="2424570"/>
            <a:ext cx="7272655" cy="3324225"/>
          </a:xfrm>
          <a:custGeom>
            <a:avLst/>
            <a:gdLst/>
            <a:ahLst/>
            <a:cxnLst/>
            <a:rect l="l" t="t" r="r" b="b"/>
            <a:pathLst>
              <a:path w="7272655" h="3324225">
                <a:moveTo>
                  <a:pt x="0" y="3323844"/>
                </a:moveTo>
                <a:lnTo>
                  <a:pt x="7272528" y="3323844"/>
                </a:lnTo>
                <a:lnTo>
                  <a:pt x="7272528" y="0"/>
                </a:lnTo>
                <a:lnTo>
                  <a:pt x="0" y="0"/>
                </a:lnTo>
                <a:lnTo>
                  <a:pt x="0" y="33238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014" y="1737322"/>
            <a:ext cx="8022590" cy="39837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Malgun Gothic"/>
                <a:cs typeface="Malgun Gothic"/>
              </a:rPr>
              <a:t>Solution</a:t>
            </a:r>
            <a:r>
              <a:rPr sz="2000" dirty="0">
                <a:latin typeface="Malgun Gothic"/>
                <a:cs typeface="Malgun Gothic"/>
              </a:rPr>
              <a:t>: Simply add </a:t>
            </a:r>
            <a:r>
              <a:rPr sz="2000" spc="-5" dirty="0">
                <a:latin typeface="Malgun Gothic"/>
                <a:cs typeface="Malgun Gothic"/>
              </a:rPr>
              <a:t>locks </a:t>
            </a:r>
            <a:r>
              <a:rPr sz="2000" dirty="0">
                <a:latin typeface="Malgun Gothic"/>
                <a:cs typeface="Malgun Gothic"/>
              </a:rPr>
              <a:t>around the </a:t>
            </a:r>
            <a:r>
              <a:rPr sz="2000" spc="-5" dirty="0">
                <a:latin typeface="Malgun Gothic"/>
                <a:cs typeface="Malgun Gothic"/>
              </a:rPr>
              <a:t>shared-variable</a:t>
            </a:r>
            <a:r>
              <a:rPr sz="2000" spc="-1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references.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696595" marR="1654175">
              <a:lnSpc>
                <a:spcPct val="100000"/>
              </a:lnSpc>
              <a:tabLst>
                <a:tab pos="1146175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spc="-5" dirty="0">
                <a:latin typeface="Courier New"/>
                <a:cs typeface="Courier New"/>
              </a:rPr>
              <a:t>pthread_mutex_t lock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PTHREAD_MUTEX_INITIALIZER;  </a:t>
            </a:r>
            <a:r>
              <a:rPr sz="1400" dirty="0">
                <a:latin typeface="Courier New"/>
                <a:cs typeface="Courier New"/>
              </a:rPr>
              <a:t>2</a:t>
            </a:r>
          </a:p>
          <a:p>
            <a:pPr marL="1146175" indent="-450215">
              <a:lnSpc>
                <a:spcPct val="100000"/>
              </a:lnSpc>
              <a:spcBef>
                <a:spcPts val="5"/>
              </a:spcBef>
              <a:buFont typeface="Courier New"/>
              <a:buAutoNum type="arabicPlain" startAt="3"/>
              <a:tabLst>
                <a:tab pos="1146175" algn="l"/>
                <a:tab pos="1146810" algn="l"/>
              </a:tabLst>
            </a:pPr>
            <a:r>
              <a:rPr sz="1400" b="1" spc="-5" dirty="0">
                <a:latin typeface="Courier New"/>
                <a:cs typeface="Courier New"/>
              </a:rPr>
              <a:t>Thread1::</a:t>
            </a:r>
            <a:endParaRPr sz="1400" dirty="0">
              <a:latin typeface="Courier New"/>
              <a:cs typeface="Courier New"/>
            </a:endParaRPr>
          </a:p>
          <a:p>
            <a:pPr marL="1146175" indent="-450215">
              <a:lnSpc>
                <a:spcPct val="100000"/>
              </a:lnSpc>
              <a:buAutoNum type="arabicPlain" startAt="3"/>
              <a:tabLst>
                <a:tab pos="1146175" algn="l"/>
                <a:tab pos="1146810" algn="l"/>
              </a:tabLst>
            </a:pPr>
            <a:r>
              <a:rPr sz="1400" spc="-10" dirty="0">
                <a:latin typeface="Courier New"/>
                <a:cs typeface="Courier New"/>
              </a:rPr>
              <a:t>pthread_mutex_lock(&amp;lock);</a:t>
            </a:r>
            <a:endParaRPr sz="1400" dirty="0">
              <a:latin typeface="Courier New"/>
              <a:cs typeface="Courier New"/>
            </a:endParaRPr>
          </a:p>
          <a:p>
            <a:pPr marL="696595" marR="4845685">
              <a:lnSpc>
                <a:spcPct val="100000"/>
              </a:lnSpc>
              <a:buClr>
                <a:srgbClr val="000000"/>
              </a:buClr>
              <a:buAutoNum type="arabicPlain" startAt="3"/>
              <a:tabLst>
                <a:tab pos="1146175" algn="l"/>
                <a:tab pos="1146810" algn="l"/>
                <a:tab pos="1610995" algn="l"/>
              </a:tabLst>
            </a:pPr>
            <a:r>
              <a:rPr lang="en-US" sz="1400" spc="-5" dirty="0" smtClean="0">
                <a:solidFill>
                  <a:srgbClr val="E36C09"/>
                </a:solidFill>
                <a:latin typeface="Courier New"/>
                <a:cs typeface="Courier New"/>
              </a:rPr>
              <a:t>   </a:t>
            </a:r>
            <a:r>
              <a:rPr sz="1400" spc="-5" dirty="0" smtClean="0">
                <a:solidFill>
                  <a:srgbClr val="E36C09"/>
                </a:solidFill>
                <a:latin typeface="Courier New"/>
                <a:cs typeface="Courier New"/>
              </a:rPr>
              <a:t>if</a:t>
            </a:r>
            <a:r>
              <a:rPr sz="1400" spc="-5" dirty="0" smtClean="0">
                <a:latin typeface="Courier New"/>
                <a:cs typeface="Courier New"/>
              </a:rPr>
              <a:t>(</a:t>
            </a:r>
            <a:r>
              <a:rPr sz="1400" spc="-5" dirty="0" err="1" smtClean="0">
                <a:latin typeface="Courier New"/>
                <a:cs typeface="Courier New"/>
              </a:rPr>
              <a:t>th</a:t>
            </a:r>
            <a:r>
              <a:rPr sz="1400" spc="-15" dirty="0" err="1" smtClean="0">
                <a:latin typeface="Courier New"/>
                <a:cs typeface="Courier New"/>
              </a:rPr>
              <a:t>d</a:t>
            </a:r>
            <a:r>
              <a:rPr sz="1400" spc="-5" dirty="0" smtClean="0">
                <a:latin typeface="Courier New"/>
                <a:cs typeface="Courier New"/>
              </a:rPr>
              <a:t>-</a:t>
            </a:r>
            <a:r>
              <a:rPr sz="1400" spc="-5" dirty="0">
                <a:latin typeface="Courier New"/>
                <a:cs typeface="Courier New"/>
              </a:rPr>
              <a:t>&gt;p</a:t>
            </a:r>
            <a:r>
              <a:rPr sz="1400" spc="-20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oc</a:t>
            </a:r>
            <a:r>
              <a:rPr sz="1400" spc="-15" dirty="0">
                <a:latin typeface="Courier New"/>
                <a:cs typeface="Courier New"/>
              </a:rPr>
              <a:t>_</a:t>
            </a:r>
            <a:r>
              <a:rPr sz="1400" spc="-5" dirty="0">
                <a:latin typeface="Courier New"/>
                <a:cs typeface="Courier New"/>
              </a:rPr>
              <a:t>inf</a:t>
            </a:r>
            <a:r>
              <a:rPr sz="1400" spc="-1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){  </a:t>
            </a:r>
            <a:r>
              <a:rPr sz="1400" dirty="0">
                <a:latin typeface="Courier New"/>
                <a:cs typeface="Courier New"/>
              </a:rPr>
              <a:t> 6		…</a:t>
            </a:r>
          </a:p>
          <a:p>
            <a:pPr marL="696595">
              <a:lnSpc>
                <a:spcPct val="100000"/>
              </a:lnSpc>
              <a:tabLst>
                <a:tab pos="1610995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spc="-5" dirty="0">
                <a:latin typeface="Courier New"/>
                <a:cs typeface="Courier New"/>
              </a:rPr>
              <a:t>fputs(thd-&gt;proc_info 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…);</a:t>
            </a:r>
            <a:endParaRPr sz="1400" dirty="0">
              <a:latin typeface="Courier New"/>
              <a:cs typeface="Courier New"/>
            </a:endParaRPr>
          </a:p>
          <a:p>
            <a:pPr marL="696595">
              <a:lnSpc>
                <a:spcPct val="100000"/>
              </a:lnSpc>
              <a:tabLst>
                <a:tab pos="1610995" algn="l"/>
              </a:tabLst>
            </a:pPr>
            <a:r>
              <a:rPr sz="1400" dirty="0">
                <a:latin typeface="Courier New"/>
                <a:cs typeface="Courier New"/>
              </a:rPr>
              <a:t>8	…</a:t>
            </a:r>
          </a:p>
          <a:p>
            <a:pPr marL="696595">
              <a:lnSpc>
                <a:spcPct val="100000"/>
              </a:lnSpc>
              <a:tabLst>
                <a:tab pos="1146175" algn="l"/>
              </a:tabLst>
            </a:pPr>
            <a:r>
              <a:rPr sz="1400" dirty="0">
                <a:latin typeface="Courier New"/>
                <a:cs typeface="Courier New"/>
              </a:rPr>
              <a:t>9	}</a:t>
            </a:r>
          </a:p>
          <a:p>
            <a:pPr marL="696595" marR="3888740">
              <a:lnSpc>
                <a:spcPct val="100000"/>
              </a:lnSpc>
              <a:tabLst>
                <a:tab pos="1146175" algn="l"/>
              </a:tabLst>
            </a:pPr>
            <a:r>
              <a:rPr sz="1400" spc="-5" dirty="0">
                <a:latin typeface="Courier New"/>
                <a:cs typeface="Courier New"/>
              </a:rPr>
              <a:t>10	</a:t>
            </a:r>
            <a:r>
              <a:rPr sz="1400" spc="-10" dirty="0">
                <a:latin typeface="Courier New"/>
                <a:cs typeface="Courier New"/>
              </a:rPr>
              <a:t>pthread_mutex_unlock(&amp;lock);  </a:t>
            </a:r>
            <a:r>
              <a:rPr sz="1400" spc="-5" dirty="0">
                <a:latin typeface="Courier New"/>
                <a:cs typeface="Courier New"/>
              </a:rPr>
              <a:t>11</a:t>
            </a:r>
            <a:endParaRPr sz="1400" dirty="0">
              <a:latin typeface="Courier New"/>
              <a:cs typeface="Courier New"/>
            </a:endParaRPr>
          </a:p>
          <a:p>
            <a:pPr marL="1146175" indent="-450215">
              <a:lnSpc>
                <a:spcPct val="100000"/>
              </a:lnSpc>
              <a:buFont typeface="Courier New"/>
              <a:buAutoNum type="arabicPlain" startAt="12"/>
              <a:tabLst>
                <a:tab pos="1146175" algn="l"/>
                <a:tab pos="1146810" algn="l"/>
              </a:tabLst>
            </a:pPr>
            <a:r>
              <a:rPr sz="1400" b="1" spc="-5" dirty="0">
                <a:latin typeface="Courier New"/>
                <a:cs typeface="Courier New"/>
              </a:rPr>
              <a:t>Thread2::</a:t>
            </a:r>
            <a:endParaRPr sz="1400" dirty="0">
              <a:latin typeface="Courier New"/>
              <a:cs typeface="Courier New"/>
            </a:endParaRPr>
          </a:p>
          <a:p>
            <a:pPr marL="1146175" indent="-450215">
              <a:lnSpc>
                <a:spcPct val="100000"/>
              </a:lnSpc>
              <a:buAutoNum type="arabicPlain" startAt="12"/>
              <a:tabLst>
                <a:tab pos="1146175" algn="l"/>
                <a:tab pos="1146810" algn="l"/>
              </a:tabLst>
            </a:pPr>
            <a:r>
              <a:rPr sz="1400" spc="-10" dirty="0">
                <a:latin typeface="Courier New"/>
                <a:cs typeface="Courier New"/>
              </a:rPr>
              <a:t>pthread_mutex_lock(&amp;lock);</a:t>
            </a:r>
            <a:endParaRPr sz="1400" dirty="0">
              <a:latin typeface="Courier New"/>
              <a:cs typeface="Courier New"/>
            </a:endParaRPr>
          </a:p>
          <a:p>
            <a:pPr marL="1146175" indent="-450215">
              <a:lnSpc>
                <a:spcPct val="100000"/>
              </a:lnSpc>
              <a:buAutoNum type="arabicPlain" startAt="12"/>
              <a:tabLst>
                <a:tab pos="1146175" algn="l"/>
                <a:tab pos="1146810" algn="l"/>
              </a:tabLst>
            </a:pPr>
            <a:r>
              <a:rPr sz="1400" spc="-5" dirty="0">
                <a:latin typeface="Courier New"/>
                <a:cs typeface="Courier New"/>
              </a:rPr>
              <a:t>thd-&gt;proc_info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  <a:p>
            <a:pPr marL="1146175" indent="-450215">
              <a:lnSpc>
                <a:spcPct val="100000"/>
              </a:lnSpc>
              <a:spcBef>
                <a:spcPts val="5"/>
              </a:spcBef>
              <a:buAutoNum type="arabicPlain" startAt="12"/>
              <a:tabLst>
                <a:tab pos="1146175" algn="l"/>
                <a:tab pos="1146810" algn="l"/>
              </a:tabLst>
            </a:pPr>
            <a:r>
              <a:rPr sz="1400" spc="-10" dirty="0">
                <a:latin typeface="Courier New"/>
                <a:cs typeface="Courier New"/>
              </a:rPr>
              <a:t>pthread_mutex_unlock(&amp;lock);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9918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Selecting a victim </a:t>
            </a:r>
            <a:r>
              <a:rPr lang="en-US" altLang="en-US" dirty="0" smtClean="0"/>
              <a:t>– minimize cost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b="1" dirty="0" smtClean="0"/>
              <a:t>Rollback</a:t>
            </a:r>
            <a:r>
              <a:rPr lang="en-US" altLang="en-US" dirty="0" smtClean="0"/>
              <a:t> – return to some safe state, restart process for that state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b="1" dirty="0" smtClean="0"/>
              <a:t>Starvation problem </a:t>
            </a:r>
          </a:p>
          <a:p>
            <a:pPr lvl="1"/>
            <a:r>
              <a:rPr lang="en-US" altLang="en-US" dirty="0" smtClean="0"/>
              <a:t>same </a:t>
            </a:r>
            <a:r>
              <a:rPr lang="en-US" altLang="en-US" dirty="0" smtClean="0"/>
              <a:t>process may always be picked as victim, include number of rollback in cost factor</a:t>
            </a:r>
          </a:p>
        </p:txBody>
      </p:sp>
    </p:spTree>
    <p:extLst>
      <p:ext uri="{BB962C8B-B14F-4D97-AF65-F5344CB8AC3E}">
        <p14:creationId xmlns:p14="http://schemas.microsoft.com/office/powerpoint/2010/main" val="28327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Order-Violation Bugs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403603" y="4114205"/>
            <a:ext cx="6480175" cy="2030095"/>
          </a:xfrm>
          <a:custGeom>
            <a:avLst/>
            <a:gdLst/>
            <a:ahLst/>
            <a:cxnLst/>
            <a:rect l="l" t="t" r="r" b="b"/>
            <a:pathLst>
              <a:path w="6480175" h="2030095">
                <a:moveTo>
                  <a:pt x="0" y="2029968"/>
                </a:moveTo>
                <a:lnTo>
                  <a:pt x="6480048" y="2029968"/>
                </a:lnTo>
                <a:lnTo>
                  <a:pt x="6480048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014" y="1302425"/>
            <a:ext cx="8387715" cy="4875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dirty="0">
                <a:latin typeface="Malgun Gothic"/>
                <a:cs typeface="Malgun Gothic"/>
              </a:rPr>
              <a:t>The </a:t>
            </a:r>
            <a:r>
              <a:rPr sz="2000" spc="-5" dirty="0">
                <a:solidFill>
                  <a:srgbClr val="E36C09"/>
                </a:solidFill>
                <a:latin typeface="Malgun Gothic"/>
                <a:cs typeface="Malgun Gothic"/>
              </a:rPr>
              <a:t>desired order </a:t>
            </a:r>
            <a:r>
              <a:rPr sz="2000" dirty="0">
                <a:latin typeface="Malgun Gothic"/>
                <a:cs typeface="Malgun Gothic"/>
              </a:rPr>
              <a:t>between two memory </a:t>
            </a:r>
            <a:r>
              <a:rPr sz="2000" spc="-5" dirty="0">
                <a:latin typeface="Malgun Gothic"/>
                <a:cs typeface="Malgun Gothic"/>
              </a:rPr>
              <a:t>accesses is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flipped</a:t>
            </a:r>
            <a:r>
              <a:rPr sz="2000" spc="-5" dirty="0">
                <a:latin typeface="Malgun Gothic"/>
                <a:cs typeface="Malgun Gothic"/>
              </a:rPr>
              <a:t>.</a:t>
            </a:r>
            <a:endParaRPr sz="2000" dirty="0">
              <a:latin typeface="Malgun Gothic"/>
              <a:cs typeface="Malgun Gothic"/>
            </a:endParaRPr>
          </a:p>
          <a:p>
            <a:pPr marL="756285" marR="36830" lvl="1" indent="-287020">
              <a:lnSpc>
                <a:spcPct val="150000"/>
              </a:lnSpc>
              <a:spcBef>
                <a:spcPts val="490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spc="-5" dirty="0">
                <a:latin typeface="Malgun Gothic"/>
                <a:cs typeface="Malgun Gothic"/>
              </a:rPr>
              <a:t>i.e., </a:t>
            </a:r>
            <a:r>
              <a:rPr sz="1800" b="1" dirty="0">
                <a:latin typeface="Courier New"/>
                <a:cs typeface="Courier New"/>
              </a:rPr>
              <a:t>A </a:t>
            </a:r>
            <a:r>
              <a:rPr sz="1800" spc="-5" dirty="0">
                <a:latin typeface="Malgun Gothic"/>
                <a:cs typeface="Malgun Gothic"/>
              </a:rPr>
              <a:t>should always </a:t>
            </a:r>
            <a:r>
              <a:rPr sz="1800" dirty="0">
                <a:latin typeface="Malgun Gothic"/>
                <a:cs typeface="Malgun Gothic"/>
              </a:rPr>
              <a:t>be </a:t>
            </a:r>
            <a:r>
              <a:rPr sz="1800" spc="-5" dirty="0">
                <a:latin typeface="Malgun Gothic"/>
                <a:cs typeface="Malgun Gothic"/>
              </a:rPr>
              <a:t>executed before </a:t>
            </a:r>
            <a:r>
              <a:rPr sz="1800" b="1" spc="-5" dirty="0">
                <a:latin typeface="Courier New"/>
                <a:cs typeface="Courier New"/>
              </a:rPr>
              <a:t>B</a:t>
            </a:r>
            <a:r>
              <a:rPr sz="1800" spc="-5" dirty="0">
                <a:latin typeface="Malgun Gothic"/>
                <a:cs typeface="Malgun Gothic"/>
              </a:rPr>
              <a:t>, </a:t>
            </a:r>
            <a:r>
              <a:rPr sz="1800" dirty="0">
                <a:latin typeface="Malgun Gothic"/>
                <a:cs typeface="Malgun Gothic"/>
              </a:rPr>
              <a:t>but</a:t>
            </a:r>
            <a:r>
              <a:rPr sz="1800" spc="-4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the </a:t>
            </a:r>
            <a:r>
              <a:rPr sz="1800" spc="-5" dirty="0">
                <a:latin typeface="Malgun Gothic"/>
                <a:cs typeface="Malgun Gothic"/>
              </a:rPr>
              <a:t>order is not enforced  during execution.</a:t>
            </a:r>
            <a:endParaRPr sz="1800" dirty="0">
              <a:latin typeface="Malgun Gothic"/>
              <a:cs typeface="Malgun Gothic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Clr>
                <a:srgbClr val="001F5F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Malgun Gothic"/>
                <a:cs typeface="Malgun Gothic"/>
              </a:rPr>
              <a:t>Example</a:t>
            </a:r>
            <a:r>
              <a:rPr sz="1800" spc="-5" dirty="0">
                <a:latin typeface="Malgun Gothic"/>
                <a:cs typeface="Malgun Gothic"/>
              </a:rPr>
              <a:t>:</a:t>
            </a:r>
            <a:endParaRPr sz="1800" dirty="0">
              <a:latin typeface="Malgun Gothic"/>
              <a:cs typeface="Malgun Gothic"/>
            </a:endParaRPr>
          </a:p>
          <a:p>
            <a:pPr marL="1155700" marR="5080" lvl="2" indent="-229235">
              <a:lnSpc>
                <a:spcPct val="147400"/>
              </a:lnSpc>
              <a:spcBef>
                <a:spcPts val="480"/>
              </a:spcBef>
              <a:buClr>
                <a:srgbClr val="001F5F"/>
              </a:buClr>
              <a:buSzPct val="65625"/>
              <a:buFont typeface="Wingdings"/>
              <a:buChar char=""/>
              <a:tabLst>
                <a:tab pos="1156335" algn="l"/>
              </a:tabLst>
            </a:pPr>
            <a:r>
              <a:rPr sz="1600" spc="-5" dirty="0">
                <a:latin typeface="Malgun Gothic"/>
                <a:cs typeface="Malgun Gothic"/>
              </a:rPr>
              <a:t>The code in Thread2 </a:t>
            </a:r>
            <a:r>
              <a:rPr sz="1600" spc="-10" dirty="0">
                <a:latin typeface="Malgun Gothic"/>
                <a:cs typeface="Malgun Gothic"/>
              </a:rPr>
              <a:t>seems </a:t>
            </a:r>
            <a:r>
              <a:rPr sz="1600" spc="-5" dirty="0">
                <a:latin typeface="Malgun Gothic"/>
                <a:cs typeface="Malgun Gothic"/>
              </a:rPr>
              <a:t>to assume that the </a:t>
            </a:r>
            <a:r>
              <a:rPr sz="1600" spc="-10" dirty="0">
                <a:latin typeface="Malgun Gothic"/>
                <a:cs typeface="Malgun Gothic"/>
              </a:rPr>
              <a:t>variable </a:t>
            </a:r>
            <a:r>
              <a:rPr sz="1600" spc="-5" dirty="0">
                <a:latin typeface="Courier New"/>
                <a:cs typeface="Courier New"/>
              </a:rPr>
              <a:t>mThread </a:t>
            </a:r>
            <a:r>
              <a:rPr sz="1600" spc="-5" dirty="0">
                <a:latin typeface="Malgun Gothic"/>
                <a:cs typeface="Malgun Gothic"/>
              </a:rPr>
              <a:t>has </a:t>
            </a:r>
            <a:r>
              <a:rPr sz="1600" spc="-10" dirty="0">
                <a:latin typeface="Malgun Gothic"/>
                <a:cs typeface="Malgun Gothic"/>
              </a:rPr>
              <a:t>already  </a:t>
            </a:r>
            <a:r>
              <a:rPr sz="1600" spc="-5" dirty="0">
                <a:latin typeface="Malgun Gothic"/>
                <a:cs typeface="Malgun Gothic"/>
              </a:rPr>
              <a:t>been </a:t>
            </a:r>
            <a:r>
              <a:rPr sz="1650" i="1" spc="30" dirty="0">
                <a:latin typeface="Calibri"/>
                <a:cs typeface="Calibri"/>
              </a:rPr>
              <a:t>initialized </a:t>
            </a:r>
            <a:r>
              <a:rPr sz="1600" spc="-5" dirty="0">
                <a:latin typeface="Malgun Gothic"/>
                <a:cs typeface="Malgun Gothic"/>
              </a:rPr>
              <a:t>(and is not</a:t>
            </a:r>
            <a:r>
              <a:rPr sz="1600" spc="-15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NULL</a:t>
            </a:r>
            <a:r>
              <a:rPr sz="1600" spc="-5" dirty="0">
                <a:latin typeface="Malgun Gothic"/>
                <a:cs typeface="Malgun Gothic"/>
              </a:rPr>
              <a:t>).</a:t>
            </a:r>
            <a:endParaRPr sz="16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Wingdings"/>
              <a:buChar char=""/>
            </a:pPr>
            <a:endParaRPr sz="2850" dirty="0">
              <a:latin typeface="Times New Roman"/>
              <a:cs typeface="Times New Roman"/>
            </a:endParaRPr>
          </a:p>
          <a:p>
            <a:pPr marL="1649730" lvl="3" indent="-450215">
              <a:lnSpc>
                <a:spcPct val="100000"/>
              </a:lnSpc>
              <a:buFont typeface="Courier New"/>
              <a:buAutoNum type="arabicPlain"/>
              <a:tabLst>
                <a:tab pos="1649730" algn="l"/>
                <a:tab pos="1650364" algn="l"/>
              </a:tabLst>
            </a:pPr>
            <a:r>
              <a:rPr sz="1400" b="1" spc="-5" dirty="0">
                <a:latin typeface="Courier New"/>
                <a:cs typeface="Courier New"/>
              </a:rPr>
              <a:t>Thread1::</a:t>
            </a:r>
            <a:endParaRPr sz="1400" dirty="0">
              <a:latin typeface="Courier New"/>
              <a:cs typeface="Courier New"/>
            </a:endParaRPr>
          </a:p>
          <a:p>
            <a:pPr marL="1649730" lvl="3" indent="-45021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1649730" algn="l"/>
                <a:tab pos="1650364" algn="l"/>
              </a:tabLst>
            </a:pPr>
            <a:r>
              <a:rPr sz="1400" dirty="0">
                <a:solidFill>
                  <a:srgbClr val="00AF50"/>
                </a:solidFill>
                <a:latin typeface="Courier New"/>
                <a:cs typeface="Courier New"/>
              </a:rPr>
              <a:t>void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init(){</a:t>
            </a:r>
            <a:endParaRPr sz="1400" dirty="0">
              <a:latin typeface="Courier New"/>
              <a:cs typeface="Courier New"/>
            </a:endParaRPr>
          </a:p>
          <a:p>
            <a:pPr marL="1200150" marR="2432685" lvl="3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1649730" algn="l"/>
                <a:tab pos="2115185" algn="l"/>
                <a:tab pos="2115820" algn="l"/>
              </a:tabLst>
            </a:pPr>
            <a:r>
              <a:rPr lang="en-US" sz="1400" spc="-5" dirty="0" smtClean="0">
                <a:latin typeface="Courier New"/>
                <a:cs typeface="Courier New"/>
              </a:rPr>
              <a:t>      </a:t>
            </a:r>
            <a:r>
              <a:rPr sz="1400" spc="-5" dirty="0" err="1" smtClean="0">
                <a:latin typeface="Courier New"/>
                <a:cs typeface="Courier New"/>
              </a:rPr>
              <a:t>mThread</a:t>
            </a:r>
            <a:r>
              <a:rPr sz="1400" spc="-5" dirty="0" smtClean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PR_CreateThread(mMain, …);  </a:t>
            </a:r>
            <a:r>
              <a:rPr sz="1400" dirty="0">
                <a:latin typeface="Courier New"/>
                <a:cs typeface="Courier New"/>
              </a:rPr>
              <a:t>4	}</a:t>
            </a:r>
          </a:p>
          <a:p>
            <a:pPr marL="120015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5</a:t>
            </a:r>
          </a:p>
          <a:p>
            <a:pPr marL="1649730" indent="-450215">
              <a:lnSpc>
                <a:spcPct val="100000"/>
              </a:lnSpc>
              <a:buFont typeface="Courier New"/>
              <a:buAutoNum type="arabicPlain" startAt="6"/>
              <a:tabLst>
                <a:tab pos="1649730" algn="l"/>
                <a:tab pos="1650364" algn="l"/>
              </a:tabLst>
            </a:pPr>
            <a:r>
              <a:rPr sz="1400" b="1" spc="-5" dirty="0">
                <a:latin typeface="Courier New"/>
                <a:cs typeface="Courier New"/>
              </a:rPr>
              <a:t>Thread2::</a:t>
            </a:r>
            <a:endParaRPr sz="1400" dirty="0">
              <a:latin typeface="Courier New"/>
              <a:cs typeface="Courier New"/>
            </a:endParaRPr>
          </a:p>
          <a:p>
            <a:pPr marL="1649730" indent="-450215">
              <a:lnSpc>
                <a:spcPct val="100000"/>
              </a:lnSpc>
              <a:buClr>
                <a:srgbClr val="000000"/>
              </a:buClr>
              <a:buAutoNum type="arabicPlain" startAt="6"/>
              <a:tabLst>
                <a:tab pos="1649730" algn="l"/>
                <a:tab pos="1650364" algn="l"/>
              </a:tabLst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mMain(…){</a:t>
            </a:r>
            <a:endParaRPr sz="1400" dirty="0">
              <a:latin typeface="Courier New"/>
              <a:cs typeface="Courier New"/>
            </a:endParaRPr>
          </a:p>
          <a:p>
            <a:pPr marL="2115185" indent="-915669">
              <a:lnSpc>
                <a:spcPct val="100000"/>
              </a:lnSpc>
              <a:buAutoNum type="arabicPlain" startAt="6"/>
              <a:tabLst>
                <a:tab pos="2115185" algn="l"/>
                <a:tab pos="2115820" algn="l"/>
              </a:tabLst>
            </a:pPr>
            <a:r>
              <a:rPr sz="1400" spc="-5" dirty="0">
                <a:latin typeface="Courier New"/>
                <a:cs typeface="Courier New"/>
              </a:rPr>
              <a:t>mState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mThread-&gt;State</a:t>
            </a:r>
            <a:endParaRPr sz="1400" dirty="0">
              <a:latin typeface="Courier New"/>
              <a:cs typeface="Courier New"/>
            </a:endParaRPr>
          </a:p>
          <a:p>
            <a:pPr marL="1200150">
              <a:lnSpc>
                <a:spcPct val="100000"/>
              </a:lnSpc>
              <a:tabLst>
                <a:tab pos="1649730" algn="l"/>
              </a:tabLst>
            </a:pPr>
            <a:r>
              <a:rPr sz="1400" dirty="0">
                <a:latin typeface="Courier New"/>
                <a:cs typeface="Courier New"/>
              </a:rPr>
              <a:t>9	}</a:t>
            </a:r>
          </a:p>
        </p:txBody>
      </p:sp>
    </p:spTree>
    <p:extLst>
      <p:ext uri="{BB962C8B-B14F-4D97-AF65-F5344CB8AC3E}">
        <p14:creationId xmlns:p14="http://schemas.microsoft.com/office/powerpoint/2010/main" val="78972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Order-Violation Bugs (Cont.)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93014" y="1458543"/>
            <a:ext cx="64236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SzPct val="65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sz="2000" b="1" dirty="0">
                <a:latin typeface="Malgun Gothic"/>
                <a:cs typeface="Malgun Gothic"/>
              </a:rPr>
              <a:t>Solution</a:t>
            </a:r>
            <a:r>
              <a:rPr sz="2000" dirty="0">
                <a:latin typeface="Malgun Gothic"/>
                <a:cs typeface="Malgun Gothic"/>
              </a:rPr>
              <a:t>: </a:t>
            </a:r>
            <a:r>
              <a:rPr sz="2000" spc="-5" dirty="0">
                <a:latin typeface="Malgun Gothic"/>
                <a:cs typeface="Malgun Gothic"/>
              </a:rPr>
              <a:t>Enforce ordering using </a:t>
            </a:r>
            <a:r>
              <a:rPr sz="2000" dirty="0">
                <a:solidFill>
                  <a:srgbClr val="E36C09"/>
                </a:solidFill>
                <a:latin typeface="Malgun Gothic"/>
                <a:cs typeface="Malgun Gothic"/>
              </a:rPr>
              <a:t>condition</a:t>
            </a:r>
            <a:r>
              <a:rPr sz="2000" spc="-50" dirty="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E36C09"/>
                </a:solidFill>
                <a:latin typeface="Malgun Gothic"/>
                <a:cs typeface="Malgun Gothic"/>
              </a:rPr>
              <a:t>variables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014726"/>
            <a:ext cx="7775575" cy="4399915"/>
          </a:xfrm>
          <a:custGeom>
            <a:avLst/>
            <a:gdLst/>
            <a:ahLst/>
            <a:cxnLst/>
            <a:rect l="l" t="t" r="r" b="b"/>
            <a:pathLst>
              <a:path w="7775575" h="4399915">
                <a:moveTo>
                  <a:pt x="0" y="4399788"/>
                </a:moveTo>
                <a:lnTo>
                  <a:pt x="7775448" y="4399788"/>
                </a:lnTo>
                <a:lnTo>
                  <a:pt x="7775448" y="0"/>
                </a:lnTo>
                <a:lnTo>
                  <a:pt x="0" y="0"/>
                </a:lnTo>
                <a:lnTo>
                  <a:pt x="0" y="43997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8338" y="3967987"/>
            <a:ext cx="45885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// signal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that </a:t>
            </a:r>
            <a:r>
              <a:rPr sz="1400" spc="-5" dirty="0">
                <a:solidFill>
                  <a:srgbClr val="00AFEF"/>
                </a:solidFill>
                <a:latin typeface="Courier New"/>
                <a:cs typeface="Courier New"/>
              </a:rPr>
              <a:t>the thread has been</a:t>
            </a:r>
            <a:r>
              <a:rPr sz="1400" spc="-2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created.</a:t>
            </a:r>
            <a:endParaRPr sz="1400">
              <a:latin typeface="Courier New"/>
              <a:cs typeface="Courier New"/>
            </a:endParaRPr>
          </a:p>
          <a:p>
            <a:pPr marR="138811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pthread_mutex_lock(&amp;mtLock);  </a:t>
            </a:r>
            <a:r>
              <a:rPr sz="1400" spc="-5" dirty="0">
                <a:latin typeface="Courier New"/>
                <a:cs typeface="Courier New"/>
              </a:rPr>
              <a:t>mtInit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spc="-10" dirty="0">
                <a:latin typeface="Courier New"/>
                <a:cs typeface="Courier New"/>
              </a:rPr>
              <a:t>pthread_cond_signal(&amp;mtCond);  </a:t>
            </a:r>
            <a:r>
              <a:rPr sz="1400" spc="-5" dirty="0">
                <a:latin typeface="Courier New"/>
                <a:cs typeface="Courier New"/>
              </a:rPr>
              <a:t>pthrea</a:t>
            </a:r>
            <a:r>
              <a:rPr sz="1400" spc="-15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_mu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ex</a:t>
            </a:r>
            <a:r>
              <a:rPr sz="1400" spc="-15" dirty="0">
                <a:latin typeface="Courier New"/>
                <a:cs typeface="Courier New"/>
              </a:rPr>
              <a:t>_</a:t>
            </a:r>
            <a:r>
              <a:rPr sz="1400" spc="-5" dirty="0">
                <a:latin typeface="Courier New"/>
                <a:cs typeface="Courier New"/>
              </a:rPr>
              <a:t>unloc</a:t>
            </a:r>
            <a:r>
              <a:rPr sz="1400" spc="-10" dirty="0">
                <a:latin typeface="Courier New"/>
                <a:cs typeface="Courier New"/>
              </a:rPr>
              <a:t>k</a:t>
            </a:r>
            <a:r>
              <a:rPr sz="1400" spc="-15" dirty="0"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&amp;mt</a:t>
            </a:r>
            <a:r>
              <a:rPr sz="1400" spc="-15" dirty="0">
                <a:latin typeface="Courier New"/>
                <a:cs typeface="Courier New"/>
              </a:rPr>
              <a:t>L</a:t>
            </a:r>
            <a:r>
              <a:rPr sz="1400" spc="-5" dirty="0">
                <a:latin typeface="Courier New"/>
                <a:cs typeface="Courier New"/>
              </a:rPr>
              <a:t>oc</a:t>
            </a:r>
            <a:r>
              <a:rPr sz="1400" spc="-15" dirty="0">
                <a:latin typeface="Courier New"/>
                <a:cs typeface="Courier New"/>
              </a:rPr>
              <a:t>k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582" y="2047493"/>
            <a:ext cx="5889625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9580" indent="-450215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449580" algn="l"/>
                <a:tab pos="450215" algn="l"/>
              </a:tabLst>
            </a:pPr>
            <a:r>
              <a:rPr sz="1400" spc="-5" dirty="0">
                <a:latin typeface="Courier New"/>
                <a:cs typeface="Courier New"/>
              </a:rPr>
              <a:t>pthread_mutex_t mtLock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PTHREAD_MUTEX_INITIALIZER;</a:t>
            </a:r>
            <a:endParaRPr sz="1400" dirty="0">
              <a:latin typeface="Courier New"/>
              <a:cs typeface="Courier New"/>
            </a:endParaRPr>
          </a:p>
          <a:p>
            <a:pPr marL="449580" indent="-450215">
              <a:lnSpc>
                <a:spcPct val="100000"/>
              </a:lnSpc>
              <a:buAutoNum type="arabicPlain"/>
              <a:tabLst>
                <a:tab pos="449580" algn="l"/>
                <a:tab pos="450215" algn="l"/>
              </a:tabLst>
            </a:pPr>
            <a:r>
              <a:rPr sz="1400" spc="-10" dirty="0">
                <a:latin typeface="Courier New"/>
                <a:cs typeface="Courier New"/>
              </a:rPr>
              <a:t>pthread_cond_t </a:t>
            </a:r>
            <a:r>
              <a:rPr sz="1400" spc="-5" dirty="0">
                <a:latin typeface="Courier New"/>
                <a:cs typeface="Courier New"/>
              </a:rPr>
              <a:t>mtCond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PTHREAD_COND_INITIALIZER;</a:t>
            </a:r>
            <a:endParaRPr sz="1400" dirty="0">
              <a:latin typeface="Courier New"/>
              <a:cs typeface="Courier New"/>
            </a:endParaRPr>
          </a:p>
          <a:p>
            <a:pPr marR="3836035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449580" algn="l"/>
                <a:tab pos="450215" algn="l"/>
              </a:tabLst>
            </a:pPr>
            <a:r>
              <a:rPr lang="en-US" sz="1400" spc="-5" dirty="0" smtClean="0">
                <a:solidFill>
                  <a:srgbClr val="00AF50"/>
                </a:solidFill>
                <a:latin typeface="Courier New"/>
                <a:cs typeface="Courier New"/>
              </a:rPr>
              <a:t>   </a:t>
            </a:r>
            <a:r>
              <a:rPr sz="1400" spc="-5" dirty="0" err="1" smtClean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400" spc="-5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mtInit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dirty="0">
                <a:latin typeface="Courier New"/>
                <a:cs typeface="Courier New"/>
              </a:rPr>
              <a:t> 4</a:t>
            </a:r>
          </a:p>
          <a:p>
            <a:pPr marL="449580" indent="-450215">
              <a:lnSpc>
                <a:spcPct val="100000"/>
              </a:lnSpc>
              <a:buFont typeface="Courier New"/>
              <a:buAutoNum type="arabicPlain" startAt="5"/>
              <a:tabLst>
                <a:tab pos="449580" algn="l"/>
                <a:tab pos="450215" algn="l"/>
              </a:tabLst>
            </a:pPr>
            <a:r>
              <a:rPr sz="1400" b="1" spc="-5" dirty="0">
                <a:latin typeface="Courier New"/>
                <a:cs typeface="Courier New"/>
              </a:rPr>
              <a:t>Thread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1::</a:t>
            </a:r>
            <a:endParaRPr sz="1400" dirty="0">
              <a:latin typeface="Courier New"/>
              <a:cs typeface="Courier New"/>
            </a:endParaRPr>
          </a:p>
          <a:p>
            <a:pPr marR="4154170">
              <a:lnSpc>
                <a:spcPct val="100000"/>
              </a:lnSpc>
              <a:buClr>
                <a:srgbClr val="000000"/>
              </a:buClr>
              <a:buAutoNum type="arabicPlain" startAt="5"/>
              <a:tabLst>
                <a:tab pos="449580" algn="l"/>
                <a:tab pos="450215" algn="l"/>
                <a:tab pos="914400" algn="l"/>
              </a:tabLst>
            </a:pPr>
            <a:r>
              <a:rPr lang="en-US" sz="1400" spc="-5" dirty="0" smtClean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400" spc="-5" dirty="0" smtClean="0">
                <a:solidFill>
                  <a:srgbClr val="E36C09"/>
                </a:solidFill>
                <a:latin typeface="Courier New"/>
                <a:cs typeface="Courier New"/>
              </a:rPr>
              <a:t>void</a:t>
            </a:r>
            <a:r>
              <a:rPr sz="1400" spc="-60" dirty="0" smtClean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init(){  </a:t>
            </a:r>
            <a:r>
              <a:rPr sz="1400" dirty="0">
                <a:latin typeface="Courier New"/>
                <a:cs typeface="Courier New"/>
              </a:rPr>
              <a:t> 7		…</a:t>
            </a:r>
          </a:p>
          <a:p>
            <a:pPr marR="1242060">
              <a:lnSpc>
                <a:spcPct val="100000"/>
              </a:lnSpc>
              <a:tabLst>
                <a:tab pos="914400" algn="l"/>
              </a:tabLst>
            </a:pPr>
            <a:r>
              <a:rPr sz="1400" dirty="0">
                <a:latin typeface="Courier New"/>
                <a:cs typeface="Courier New"/>
              </a:rPr>
              <a:t>8	</a:t>
            </a:r>
            <a:r>
              <a:rPr sz="1400" spc="-5" dirty="0">
                <a:latin typeface="Courier New"/>
                <a:cs typeface="Courier New"/>
              </a:rPr>
              <a:t>mThread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PR_CreateThread(mMain,…);  </a:t>
            </a:r>
            <a:r>
              <a:rPr sz="1400" dirty="0">
                <a:latin typeface="Courier New"/>
                <a:cs typeface="Courier New"/>
              </a:rPr>
              <a:t> 9</a:t>
            </a: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12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13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14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49580" algn="l"/>
              </a:tabLst>
            </a:pPr>
            <a:r>
              <a:rPr sz="1400" spc="-5" dirty="0">
                <a:latin typeface="Courier New"/>
                <a:cs typeface="Courier New"/>
              </a:rPr>
              <a:t>16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17</a:t>
            </a:r>
            <a:endParaRPr sz="1400" dirty="0">
              <a:latin typeface="Courier New"/>
              <a:cs typeface="Courier New"/>
            </a:endParaRPr>
          </a:p>
          <a:p>
            <a:pPr marL="449580" indent="-450215">
              <a:lnSpc>
                <a:spcPct val="100000"/>
              </a:lnSpc>
              <a:spcBef>
                <a:spcPts val="5"/>
              </a:spcBef>
              <a:buFont typeface="Courier New"/>
              <a:buAutoNum type="arabicPlain" startAt="18"/>
              <a:tabLst>
                <a:tab pos="449580" algn="l"/>
                <a:tab pos="450215" algn="l"/>
              </a:tabLst>
            </a:pPr>
            <a:r>
              <a:rPr sz="1400" b="1" spc="-5" dirty="0">
                <a:latin typeface="Courier New"/>
                <a:cs typeface="Courier New"/>
              </a:rPr>
              <a:t>Thread2::</a:t>
            </a:r>
            <a:endParaRPr sz="1400" dirty="0">
              <a:latin typeface="Courier New"/>
              <a:cs typeface="Courier New"/>
            </a:endParaRPr>
          </a:p>
          <a:p>
            <a:pPr marR="3942079">
              <a:lnSpc>
                <a:spcPct val="100000"/>
              </a:lnSpc>
              <a:buClr>
                <a:srgbClr val="000000"/>
              </a:buClr>
              <a:buAutoNum type="arabicPlain" startAt="18"/>
              <a:tabLst>
                <a:tab pos="449580" algn="l"/>
                <a:tab pos="450215" algn="l"/>
                <a:tab pos="914400" algn="l"/>
              </a:tabLst>
            </a:pPr>
            <a:r>
              <a:rPr lang="en-US" sz="1400" spc="-5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 smtClean="0">
                <a:solidFill>
                  <a:srgbClr val="00AF50"/>
                </a:solidFill>
                <a:latin typeface="Courier New"/>
                <a:cs typeface="Courier New"/>
              </a:rPr>
              <a:t>void</a:t>
            </a:r>
            <a:r>
              <a:rPr sz="1400" spc="-55" dirty="0" smtClean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mMain(…){  </a:t>
            </a:r>
            <a:r>
              <a:rPr sz="1400" spc="-5" dirty="0">
                <a:latin typeface="Courier New"/>
                <a:cs typeface="Courier New"/>
              </a:rPr>
              <a:t>20		</a:t>
            </a:r>
            <a:r>
              <a:rPr sz="1400" dirty="0">
                <a:latin typeface="Courier New"/>
                <a:cs typeface="Courier New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4622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1172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Order-Violation Bugs (Cont.)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4276" y="1383531"/>
            <a:ext cx="7775575" cy="2032000"/>
          </a:xfrm>
          <a:custGeom>
            <a:avLst/>
            <a:gdLst/>
            <a:ahLst/>
            <a:cxnLst/>
            <a:rect l="l" t="t" r="r" b="b"/>
            <a:pathLst>
              <a:path w="7775575" h="2032000">
                <a:moveTo>
                  <a:pt x="0" y="2031491"/>
                </a:moveTo>
                <a:lnTo>
                  <a:pt x="7775448" y="2031491"/>
                </a:lnTo>
                <a:lnTo>
                  <a:pt x="7775448" y="0"/>
                </a:lnTo>
                <a:lnTo>
                  <a:pt x="0" y="0"/>
                </a:lnTo>
                <a:lnTo>
                  <a:pt x="0" y="20314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32223"/>
              </p:ext>
            </p:extLst>
          </p:nvPr>
        </p:nvGraphicFramePr>
        <p:xfrm>
          <a:off x="678180" y="1383531"/>
          <a:ext cx="5779770" cy="203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54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// wait for the thread to be initialized</a:t>
                      </a:r>
                      <a:r>
                        <a:rPr sz="1400" spc="-8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413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pthread_mutex_lock(&amp;mtLock);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413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495"/>
                        </a:lnSpc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(mtInit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==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413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61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pthread_cond_wait(&amp;mtCond,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&amp;mtLock);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413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pthread_mutex_unlock(&amp;mtLock);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2413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2413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mState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mThread-&gt;State;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413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636">
                <a:tc>
                  <a:txBody>
                    <a:bodyPr/>
                    <a:lstStyle/>
                    <a:p>
                      <a:pPr marL="24130" algn="ctr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1026" name="Picture 2" descr="https://miro.medium.com/max/420/1*IMqfLi-vhW4Vkz2V_QpqM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zyLxiTkVoa0/VXhvaurP3FI/AAAAAAAACsw/rR3ZFIbE-Ms/s400/Thread%2BDeadl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36" y="2854712"/>
            <a:ext cx="4951141" cy="37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78" y="285750"/>
            <a:ext cx="8229600" cy="135733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Layers</a:t>
            </a:r>
            <a:br>
              <a:rPr lang="en-US" dirty="0" smtClean="0"/>
            </a:br>
            <a:r>
              <a:rPr lang="en-US" dirty="0" smtClean="0"/>
              <a:t>of Locks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9962"/>
              </p:ext>
            </p:extLst>
          </p:nvPr>
        </p:nvGraphicFramePr>
        <p:xfrm>
          <a:off x="2552700" y="138113"/>
          <a:ext cx="6205541" cy="180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b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 B </a:t>
                      </a:r>
                      <a:endParaRPr lang="en-US" sz="1600" b="0" dirty="0">
                        <a:solidFill>
                          <a:srgbClr val="3C4B5E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 1</a:t>
                      </a:r>
                    </a:p>
                    <a:p>
                      <a:endParaRPr lang="en-US" sz="1600" b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do something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 2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endParaRPr lang="en-US" sz="1600" b="0" baseline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 do something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77036"/>
              </p:ext>
            </p:extLst>
          </p:nvPr>
        </p:nvGraphicFramePr>
        <p:xfrm>
          <a:off x="451282" y="2488115"/>
          <a:ext cx="2365609" cy="402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8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18454" y="4791063"/>
            <a:ext cx="0" cy="195983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16116" y="6462713"/>
            <a:ext cx="0" cy="28818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16116" y="2848259"/>
            <a:ext cx="0" cy="202377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1739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1739" y="3787964"/>
            <a:ext cx="0" cy="40779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15211" y="5430991"/>
            <a:ext cx="0" cy="48470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162514"/>
              </p:ext>
            </p:extLst>
          </p:nvPr>
        </p:nvGraphicFramePr>
        <p:xfrm>
          <a:off x="3370688" y="2488115"/>
          <a:ext cx="2365609" cy="402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8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3937860" y="4781538"/>
            <a:ext cx="0" cy="195983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35522" y="6148388"/>
            <a:ext cx="0" cy="59298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35522" y="2838734"/>
            <a:ext cx="0" cy="101188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51145" y="2838734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51145" y="3778439"/>
            <a:ext cx="0" cy="40779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50885" y="5186334"/>
            <a:ext cx="0" cy="376916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011619" y="4116838"/>
            <a:ext cx="245996" cy="45040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1560 w 333965"/>
              <a:gd name="connsiteY0" fmla="*/ 0 h 832058"/>
              <a:gd name="connsiteX1" fmla="*/ 333879 w 333965"/>
              <a:gd name="connsiteY1" fmla="*/ 137147 h 832058"/>
              <a:gd name="connsiteX2" fmla="*/ 1240 w 333965"/>
              <a:gd name="connsiteY2" fmla="*/ 371065 h 832058"/>
              <a:gd name="connsiteX3" fmla="*/ 318981 w 333965"/>
              <a:gd name="connsiteY3" fmla="*/ 598435 h 832058"/>
              <a:gd name="connsiteX4" fmla="*/ 13 w 333965"/>
              <a:gd name="connsiteY4" fmla="*/ 832058 h 832058"/>
              <a:gd name="connsiteX0" fmla="*/ 333879 w 333879"/>
              <a:gd name="connsiteY0" fmla="*/ 0 h 694911"/>
              <a:gd name="connsiteX1" fmla="*/ 1240 w 333879"/>
              <a:gd name="connsiteY1" fmla="*/ 233918 h 694911"/>
              <a:gd name="connsiteX2" fmla="*/ 318981 w 333879"/>
              <a:gd name="connsiteY2" fmla="*/ 461288 h 694911"/>
              <a:gd name="connsiteX3" fmla="*/ 13 w 333879"/>
              <a:gd name="connsiteY3" fmla="*/ 694911 h 6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79" h="694911">
                <a:moveTo>
                  <a:pt x="333879" y="0"/>
                </a:moveTo>
                <a:cubicBezTo>
                  <a:pt x="328958" y="92082"/>
                  <a:pt x="3723" y="136879"/>
                  <a:pt x="1240" y="233918"/>
                </a:cubicBezTo>
                <a:cubicBezTo>
                  <a:pt x="-1243" y="330957"/>
                  <a:pt x="319185" y="360938"/>
                  <a:pt x="318981" y="461288"/>
                </a:cubicBezTo>
                <a:cubicBezTo>
                  <a:pt x="318777" y="561638"/>
                  <a:pt x="-2263" y="582242"/>
                  <a:pt x="13" y="694911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graphicFrame>
        <p:nvGraphicFramePr>
          <p:cNvPr id="5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099776"/>
              </p:ext>
            </p:extLst>
          </p:nvPr>
        </p:nvGraphicFramePr>
        <p:xfrm>
          <a:off x="6280590" y="2488115"/>
          <a:ext cx="2365609" cy="335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27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Freeform 52"/>
          <p:cNvSpPr/>
          <p:nvPr/>
        </p:nvSpPr>
        <p:spPr>
          <a:xfrm>
            <a:off x="5017850" y="4786300"/>
            <a:ext cx="245996" cy="42046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1560 w 333965"/>
              <a:gd name="connsiteY0" fmla="*/ 0 h 832058"/>
              <a:gd name="connsiteX1" fmla="*/ 333879 w 333965"/>
              <a:gd name="connsiteY1" fmla="*/ 137147 h 832058"/>
              <a:gd name="connsiteX2" fmla="*/ 1240 w 333965"/>
              <a:gd name="connsiteY2" fmla="*/ 371065 h 832058"/>
              <a:gd name="connsiteX3" fmla="*/ 318981 w 333965"/>
              <a:gd name="connsiteY3" fmla="*/ 598435 h 832058"/>
              <a:gd name="connsiteX4" fmla="*/ 13 w 333965"/>
              <a:gd name="connsiteY4" fmla="*/ 832058 h 832058"/>
              <a:gd name="connsiteX0" fmla="*/ 333879 w 333879"/>
              <a:gd name="connsiteY0" fmla="*/ 0 h 694911"/>
              <a:gd name="connsiteX1" fmla="*/ 1240 w 333879"/>
              <a:gd name="connsiteY1" fmla="*/ 233918 h 694911"/>
              <a:gd name="connsiteX2" fmla="*/ 318981 w 333879"/>
              <a:gd name="connsiteY2" fmla="*/ 461288 h 694911"/>
              <a:gd name="connsiteX3" fmla="*/ 13 w 333879"/>
              <a:gd name="connsiteY3" fmla="*/ 694911 h 6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79" h="694911">
                <a:moveTo>
                  <a:pt x="333879" y="0"/>
                </a:moveTo>
                <a:cubicBezTo>
                  <a:pt x="328958" y="92082"/>
                  <a:pt x="3723" y="136879"/>
                  <a:pt x="1240" y="233918"/>
                </a:cubicBezTo>
                <a:cubicBezTo>
                  <a:pt x="-1243" y="330957"/>
                  <a:pt x="319185" y="360938"/>
                  <a:pt x="318981" y="461288"/>
                </a:cubicBezTo>
                <a:cubicBezTo>
                  <a:pt x="318777" y="561638"/>
                  <a:pt x="-2263" y="582242"/>
                  <a:pt x="13" y="694911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754549" y="382884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754549" y="489133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7934770" y="3792737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7934770" y="489133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882283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059472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6569539" y="5989939"/>
            <a:ext cx="1861457" cy="783771"/>
          </a:xfrm>
          <a:prstGeom prst="wedgeRectCallout">
            <a:avLst>
              <a:gd name="adj1" fmla="val -7920"/>
              <a:gd name="adj2" fmla="val -11603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Deadlock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5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  <p:bldP spid="61" grpId="0" animBg="1"/>
      <p:bldP spid="77" grpId="0" animBg="1"/>
      <p:bldP spid="78" grpId="0" animBg="1"/>
      <p:bldP spid="79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75203</TotalTime>
  <Words>2834</Words>
  <Application>Microsoft Office PowerPoint</Application>
  <PresentationFormat>화면 슬라이드 쇼(4:3)</PresentationFormat>
  <Paragraphs>466</Paragraphs>
  <Slides>40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4" baseType="lpstr">
      <vt:lpstr>Helvetica LT Std Light</vt:lpstr>
      <vt:lpstr>Monotype Sorts</vt:lpstr>
      <vt:lpstr>ＭＳ Ｐゴシック</vt:lpstr>
      <vt:lpstr>ＭＳ Ｐゴシック</vt:lpstr>
      <vt:lpstr>Malgun Gothic</vt:lpstr>
      <vt:lpstr>Arial</vt:lpstr>
      <vt:lpstr>Calibri</vt:lpstr>
      <vt:lpstr>Courier New</vt:lpstr>
      <vt:lpstr>Helvetica</vt:lpstr>
      <vt:lpstr>Symbol</vt:lpstr>
      <vt:lpstr>Times New Roman</vt:lpstr>
      <vt:lpstr>Webdings</vt:lpstr>
      <vt:lpstr>Wingdings</vt:lpstr>
      <vt:lpstr>Office Theme</vt:lpstr>
      <vt:lpstr>Operating Systems</vt:lpstr>
      <vt:lpstr>Non-Deadlock Bugs</vt:lpstr>
      <vt:lpstr>Atomicity-Violation Bugs</vt:lpstr>
      <vt:lpstr>Atomicity-Violation Bugs (Cont.)</vt:lpstr>
      <vt:lpstr>Order-Violation Bugs</vt:lpstr>
      <vt:lpstr>Order-Violation Bugs (Cont.)</vt:lpstr>
      <vt:lpstr>Order-Violation Bugs (Cont.)</vt:lpstr>
      <vt:lpstr>Deadlock</vt:lpstr>
      <vt:lpstr>Layers of Locks</vt:lpstr>
      <vt:lpstr>When Can Deadlocks Occur?</vt:lpstr>
      <vt:lpstr>Circular Waiting</vt:lpstr>
      <vt:lpstr>Methods for Handling Deadlocks</vt:lpstr>
      <vt:lpstr>Deadlock Prevention</vt:lpstr>
      <vt:lpstr>Deadlock Prevention (Cont.)</vt:lpstr>
      <vt:lpstr>Lock ranking</vt:lpstr>
      <vt:lpstr>Lock Ranking Example</vt:lpstr>
      <vt:lpstr>When Ranking Doesn’t Work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Banker’s Algorithm</vt:lpstr>
      <vt:lpstr>Banker’s behavior</vt:lpstr>
      <vt:lpstr>Data Structures for the Banker’s Algorithm </vt:lpstr>
      <vt:lpstr>Resource-Request Algorithm for Process Pi</vt:lpstr>
      <vt:lpstr>Safety Algorithm</vt:lpstr>
      <vt:lpstr>Example of Banker’s Algorithm</vt:lpstr>
      <vt:lpstr>Example (Cont.)</vt:lpstr>
      <vt:lpstr>Example:  P1 Request (1,0,2)</vt:lpstr>
      <vt:lpstr>Pop quiz</vt:lpstr>
      <vt:lpstr>Deadlock Detection</vt:lpstr>
      <vt:lpstr>Single Instance of Each Resource Type</vt:lpstr>
      <vt:lpstr>Resource-Allocation Graph and  Wait-for Graph</vt:lpstr>
      <vt:lpstr>Detection-Algorithm Usage</vt:lpstr>
      <vt:lpstr>Recovery from Deadlock:  Process Termination</vt:lpstr>
      <vt:lpstr>Recovery from Deadlock:  Resource Preemption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1195</cp:revision>
  <cp:lastPrinted>2012-08-22T04:00:45Z</cp:lastPrinted>
  <dcterms:created xsi:type="dcterms:W3CDTF">2012-01-03T02:22:46Z</dcterms:created>
  <dcterms:modified xsi:type="dcterms:W3CDTF">2020-05-12T05:56:16Z</dcterms:modified>
</cp:coreProperties>
</file>