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99"/>
  </p:notesMasterIdLst>
  <p:handoutMasterIdLst>
    <p:handoutMasterId r:id="rId100"/>
  </p:handoutMasterIdLst>
  <p:sldIdLst>
    <p:sldId id="256" r:id="rId2"/>
    <p:sldId id="555" r:id="rId3"/>
    <p:sldId id="552" r:id="rId4"/>
    <p:sldId id="553" r:id="rId5"/>
    <p:sldId id="554" r:id="rId6"/>
    <p:sldId id="556" r:id="rId7"/>
    <p:sldId id="557" r:id="rId8"/>
    <p:sldId id="558" r:id="rId9"/>
    <p:sldId id="559" r:id="rId10"/>
    <p:sldId id="592" r:id="rId11"/>
    <p:sldId id="560" r:id="rId12"/>
    <p:sldId id="561" r:id="rId13"/>
    <p:sldId id="562" r:id="rId14"/>
    <p:sldId id="563" r:id="rId15"/>
    <p:sldId id="564" r:id="rId16"/>
    <p:sldId id="567" r:id="rId17"/>
    <p:sldId id="568" r:id="rId18"/>
    <p:sldId id="569" r:id="rId19"/>
    <p:sldId id="636" r:id="rId20"/>
    <p:sldId id="637" r:id="rId21"/>
    <p:sldId id="638" r:id="rId22"/>
    <p:sldId id="672" r:id="rId23"/>
    <p:sldId id="673" r:id="rId24"/>
    <p:sldId id="593" r:id="rId25"/>
    <p:sldId id="576" r:id="rId26"/>
    <p:sldId id="572" r:id="rId27"/>
    <p:sldId id="573" r:id="rId28"/>
    <p:sldId id="641" r:id="rId29"/>
    <p:sldId id="642" r:id="rId30"/>
    <p:sldId id="644" r:id="rId31"/>
    <p:sldId id="574" r:id="rId32"/>
    <p:sldId id="577" r:id="rId33"/>
    <p:sldId id="575" r:id="rId34"/>
    <p:sldId id="674" r:id="rId35"/>
    <p:sldId id="645" r:id="rId36"/>
    <p:sldId id="581" r:id="rId37"/>
    <p:sldId id="646" r:id="rId38"/>
    <p:sldId id="647" r:id="rId39"/>
    <p:sldId id="648" r:id="rId40"/>
    <p:sldId id="649" r:id="rId41"/>
    <p:sldId id="650" r:id="rId42"/>
    <p:sldId id="651" r:id="rId43"/>
    <p:sldId id="652" r:id="rId44"/>
    <p:sldId id="653" r:id="rId45"/>
    <p:sldId id="654" r:id="rId46"/>
    <p:sldId id="655" r:id="rId47"/>
    <p:sldId id="656" r:id="rId48"/>
    <p:sldId id="659" r:id="rId49"/>
    <p:sldId id="579" r:id="rId50"/>
    <p:sldId id="675" r:id="rId51"/>
    <p:sldId id="676" r:id="rId52"/>
    <p:sldId id="677" r:id="rId53"/>
    <p:sldId id="678" r:id="rId54"/>
    <p:sldId id="679" r:id="rId55"/>
    <p:sldId id="680" r:id="rId56"/>
    <p:sldId id="681" r:id="rId57"/>
    <p:sldId id="682" r:id="rId58"/>
    <p:sldId id="683" r:id="rId59"/>
    <p:sldId id="684" r:id="rId60"/>
    <p:sldId id="685" r:id="rId61"/>
    <p:sldId id="686" r:id="rId62"/>
    <p:sldId id="687" r:id="rId63"/>
    <p:sldId id="688" r:id="rId64"/>
    <p:sldId id="689" r:id="rId65"/>
    <p:sldId id="690" r:id="rId66"/>
    <p:sldId id="691" r:id="rId67"/>
    <p:sldId id="692" r:id="rId68"/>
    <p:sldId id="693" r:id="rId69"/>
    <p:sldId id="694" r:id="rId70"/>
    <p:sldId id="695" r:id="rId71"/>
    <p:sldId id="696" r:id="rId72"/>
    <p:sldId id="697" r:id="rId73"/>
    <p:sldId id="698" r:id="rId74"/>
    <p:sldId id="699" r:id="rId75"/>
    <p:sldId id="700" r:id="rId76"/>
    <p:sldId id="701" r:id="rId77"/>
    <p:sldId id="702" r:id="rId78"/>
    <p:sldId id="703" r:id="rId79"/>
    <p:sldId id="704" r:id="rId80"/>
    <p:sldId id="705" r:id="rId81"/>
    <p:sldId id="706" r:id="rId82"/>
    <p:sldId id="707" r:id="rId83"/>
    <p:sldId id="708" r:id="rId84"/>
    <p:sldId id="709" r:id="rId85"/>
    <p:sldId id="710" r:id="rId86"/>
    <p:sldId id="711" r:id="rId87"/>
    <p:sldId id="712" r:id="rId88"/>
    <p:sldId id="713" r:id="rId89"/>
    <p:sldId id="714" r:id="rId90"/>
    <p:sldId id="715" r:id="rId91"/>
    <p:sldId id="716" r:id="rId92"/>
    <p:sldId id="717" r:id="rId93"/>
    <p:sldId id="718" r:id="rId94"/>
    <p:sldId id="719" r:id="rId95"/>
    <p:sldId id="720" r:id="rId96"/>
    <p:sldId id="721" r:id="rId97"/>
    <p:sldId id="722" r:id="rId9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4" autoAdjust="0"/>
    <p:restoredTop sz="90146" autoAdjust="0"/>
  </p:normalViewPr>
  <p:slideViewPr>
    <p:cSldViewPr snapToGrid="0">
      <p:cViewPr varScale="1">
        <p:scale>
          <a:sx n="86" d="100"/>
          <a:sy n="86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49.000000000000007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164-4669-A9EA-F5AD602573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  <c:pt idx="0">
                  <c:v>1</c:v>
                </c:pt>
                <c:pt idx="1">
                  <c:v>1.8181818181818181</c:v>
                </c:pt>
                <c:pt idx="2">
                  <c:v>2.5</c:v>
                </c:pt>
                <c:pt idx="3">
                  <c:v>3.0769230769230766</c:v>
                </c:pt>
                <c:pt idx="4">
                  <c:v>3.5714285714285712</c:v>
                </c:pt>
                <c:pt idx="5">
                  <c:v>4</c:v>
                </c:pt>
                <c:pt idx="6">
                  <c:v>4.375</c:v>
                </c:pt>
                <c:pt idx="7">
                  <c:v>4.7058823529411757</c:v>
                </c:pt>
                <c:pt idx="8">
                  <c:v>5</c:v>
                </c:pt>
                <c:pt idx="9">
                  <c:v>5.2631578947368425</c:v>
                </c:pt>
                <c:pt idx="10">
                  <c:v>5.5</c:v>
                </c:pt>
                <c:pt idx="11">
                  <c:v>5.7142857142857144</c:v>
                </c:pt>
                <c:pt idx="12">
                  <c:v>5.9090909090909092</c:v>
                </c:pt>
                <c:pt idx="13">
                  <c:v>6.086956521739129</c:v>
                </c:pt>
                <c:pt idx="14">
                  <c:v>6.25</c:v>
                </c:pt>
                <c:pt idx="15">
                  <c:v>6.4</c:v>
                </c:pt>
                <c:pt idx="16">
                  <c:v>6.5384615384615383</c:v>
                </c:pt>
                <c:pt idx="17">
                  <c:v>6.6666666666666661</c:v>
                </c:pt>
                <c:pt idx="18">
                  <c:v>6.7857142857142847</c:v>
                </c:pt>
                <c:pt idx="19">
                  <c:v>6.8965517241379306</c:v>
                </c:pt>
                <c:pt idx="20">
                  <c:v>7</c:v>
                </c:pt>
                <c:pt idx="21">
                  <c:v>7.0967741935483861</c:v>
                </c:pt>
                <c:pt idx="22">
                  <c:v>7.1875</c:v>
                </c:pt>
                <c:pt idx="23">
                  <c:v>7.2727272727272725</c:v>
                </c:pt>
                <c:pt idx="24">
                  <c:v>7.3529411764705879</c:v>
                </c:pt>
                <c:pt idx="25">
                  <c:v>7.428571428571427</c:v>
                </c:pt>
                <c:pt idx="26">
                  <c:v>7.5</c:v>
                </c:pt>
                <c:pt idx="27">
                  <c:v>7.5675675675675675</c:v>
                </c:pt>
                <c:pt idx="28">
                  <c:v>7.6315789473684204</c:v>
                </c:pt>
                <c:pt idx="29">
                  <c:v>7.6923076923076916</c:v>
                </c:pt>
                <c:pt idx="30">
                  <c:v>7.75</c:v>
                </c:pt>
                <c:pt idx="31">
                  <c:v>7.8048780487804867</c:v>
                </c:pt>
                <c:pt idx="32">
                  <c:v>7.8571428571428559</c:v>
                </c:pt>
                <c:pt idx="33">
                  <c:v>7.9069767441860472</c:v>
                </c:pt>
                <c:pt idx="34">
                  <c:v>7.9545454545454541</c:v>
                </c:pt>
                <c:pt idx="35">
                  <c:v>8</c:v>
                </c:pt>
                <c:pt idx="36">
                  <c:v>8.0434782608695645</c:v>
                </c:pt>
                <c:pt idx="37">
                  <c:v>8.0851063829787222</c:v>
                </c:pt>
                <c:pt idx="38">
                  <c:v>8.125</c:v>
                </c:pt>
                <c:pt idx="39">
                  <c:v>8.1632653061224492</c:v>
                </c:pt>
                <c:pt idx="40">
                  <c:v>8.1999999999999993</c:v>
                </c:pt>
                <c:pt idx="41">
                  <c:v>8.235294117647058</c:v>
                </c:pt>
                <c:pt idx="42">
                  <c:v>8.2692307692307701</c:v>
                </c:pt>
                <c:pt idx="43">
                  <c:v>8.3018867924528301</c:v>
                </c:pt>
                <c:pt idx="44">
                  <c:v>8.3333333333333321</c:v>
                </c:pt>
                <c:pt idx="45">
                  <c:v>8.3636363636363633</c:v>
                </c:pt>
                <c:pt idx="46">
                  <c:v>8.3928571428571423</c:v>
                </c:pt>
                <c:pt idx="47">
                  <c:v>8.4210526315789469</c:v>
                </c:pt>
                <c:pt idx="48">
                  <c:v>8.4482758620689644</c:v>
                </c:pt>
                <c:pt idx="49">
                  <c:v>8.4745762711864394</c:v>
                </c:pt>
                <c:pt idx="50">
                  <c:v>8.5</c:v>
                </c:pt>
                <c:pt idx="51">
                  <c:v>8.5245901639344268</c:v>
                </c:pt>
                <c:pt idx="52">
                  <c:v>8.5483870967741939</c:v>
                </c:pt>
                <c:pt idx="53">
                  <c:v>8.5714285714285712</c:v>
                </c:pt>
                <c:pt idx="54">
                  <c:v>8.59375</c:v>
                </c:pt>
                <c:pt idx="55">
                  <c:v>8.615384615384615</c:v>
                </c:pt>
                <c:pt idx="56">
                  <c:v>8.6363636363636367</c:v>
                </c:pt>
                <c:pt idx="57">
                  <c:v>8.656716417910447</c:v>
                </c:pt>
                <c:pt idx="58">
                  <c:v>8.6764705882352935</c:v>
                </c:pt>
                <c:pt idx="59">
                  <c:v>8.695652173913043</c:v>
                </c:pt>
                <c:pt idx="60">
                  <c:v>8.7142857142857135</c:v>
                </c:pt>
                <c:pt idx="61">
                  <c:v>8.7323943661971839</c:v>
                </c:pt>
                <c:pt idx="62">
                  <c:v>8.75</c:v>
                </c:pt>
                <c:pt idx="63">
                  <c:v>8.7671232876712324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164-4669-A9EA-F5AD602573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0">
                  <c:v>1</c:v>
                </c:pt>
                <c:pt idx="1">
                  <c:v>1.6</c:v>
                </c:pt>
                <c:pt idx="2">
                  <c:v>2</c:v>
                </c:pt>
                <c:pt idx="3">
                  <c:v>2.2857142857142856</c:v>
                </c:pt>
                <c:pt idx="4">
                  <c:v>2.5</c:v>
                </c:pt>
                <c:pt idx="5">
                  <c:v>2.6666666666666665</c:v>
                </c:pt>
                <c:pt idx="6">
                  <c:v>2.8</c:v>
                </c:pt>
                <c:pt idx="7">
                  <c:v>2.9090909090909092</c:v>
                </c:pt>
                <c:pt idx="8">
                  <c:v>3</c:v>
                </c:pt>
                <c:pt idx="9">
                  <c:v>3.0769230769230766</c:v>
                </c:pt>
                <c:pt idx="10">
                  <c:v>3.1428571428571428</c:v>
                </c:pt>
                <c:pt idx="11">
                  <c:v>3.2</c:v>
                </c:pt>
                <c:pt idx="12">
                  <c:v>3.25</c:v>
                </c:pt>
                <c:pt idx="13">
                  <c:v>3.2941176470588238</c:v>
                </c:pt>
                <c:pt idx="14">
                  <c:v>3.3333333333333335</c:v>
                </c:pt>
                <c:pt idx="15">
                  <c:v>3.3684210526315788</c:v>
                </c:pt>
                <c:pt idx="16">
                  <c:v>3.4</c:v>
                </c:pt>
                <c:pt idx="17">
                  <c:v>3.4285714285714284</c:v>
                </c:pt>
                <c:pt idx="18">
                  <c:v>3.4545454545454546</c:v>
                </c:pt>
                <c:pt idx="19">
                  <c:v>3.4782608695652177</c:v>
                </c:pt>
                <c:pt idx="20">
                  <c:v>3.5</c:v>
                </c:pt>
                <c:pt idx="21">
                  <c:v>3.5200000000000005</c:v>
                </c:pt>
                <c:pt idx="22">
                  <c:v>3.5384615384615388</c:v>
                </c:pt>
                <c:pt idx="23">
                  <c:v>3.5555555555555554</c:v>
                </c:pt>
                <c:pt idx="24">
                  <c:v>3.5714285714285712</c:v>
                </c:pt>
                <c:pt idx="25">
                  <c:v>3.5862068965517242</c:v>
                </c:pt>
                <c:pt idx="26">
                  <c:v>3.5999999999999996</c:v>
                </c:pt>
                <c:pt idx="27">
                  <c:v>3.6129032258064515</c:v>
                </c:pt>
                <c:pt idx="28">
                  <c:v>3.625</c:v>
                </c:pt>
                <c:pt idx="29">
                  <c:v>3.6363636363636362</c:v>
                </c:pt>
                <c:pt idx="30">
                  <c:v>3.6470588235294121</c:v>
                </c:pt>
                <c:pt idx="31">
                  <c:v>3.657142857142857</c:v>
                </c:pt>
                <c:pt idx="32">
                  <c:v>3.666666666666667</c:v>
                </c:pt>
                <c:pt idx="33">
                  <c:v>3.6756756756756759</c:v>
                </c:pt>
                <c:pt idx="34">
                  <c:v>3.6842105263157898</c:v>
                </c:pt>
                <c:pt idx="35">
                  <c:v>3.6923076923076925</c:v>
                </c:pt>
                <c:pt idx="36">
                  <c:v>3.6999999999999997</c:v>
                </c:pt>
                <c:pt idx="37">
                  <c:v>3.7073170731707314</c:v>
                </c:pt>
                <c:pt idx="38">
                  <c:v>3.7142857142857144</c:v>
                </c:pt>
                <c:pt idx="39">
                  <c:v>3.7209302325581395</c:v>
                </c:pt>
                <c:pt idx="40">
                  <c:v>3.7272727272727271</c:v>
                </c:pt>
                <c:pt idx="41">
                  <c:v>3.7333333333333334</c:v>
                </c:pt>
                <c:pt idx="42">
                  <c:v>3.7391304347826089</c:v>
                </c:pt>
                <c:pt idx="43">
                  <c:v>3.7446808510638299</c:v>
                </c:pt>
                <c:pt idx="44">
                  <c:v>3.75</c:v>
                </c:pt>
                <c:pt idx="45">
                  <c:v>3.7551020408163263</c:v>
                </c:pt>
                <c:pt idx="46">
                  <c:v>3.7600000000000002</c:v>
                </c:pt>
                <c:pt idx="47">
                  <c:v>3.7647058823529411</c:v>
                </c:pt>
                <c:pt idx="48">
                  <c:v>3.7692307692307692</c:v>
                </c:pt>
                <c:pt idx="49">
                  <c:v>3.773584905660377</c:v>
                </c:pt>
                <c:pt idx="50">
                  <c:v>3.7777777777777777</c:v>
                </c:pt>
                <c:pt idx="51">
                  <c:v>3.7818181818181817</c:v>
                </c:pt>
                <c:pt idx="52">
                  <c:v>3.7857142857142856</c:v>
                </c:pt>
                <c:pt idx="53">
                  <c:v>3.7894736842105261</c:v>
                </c:pt>
                <c:pt idx="54">
                  <c:v>3.7931034482758625</c:v>
                </c:pt>
                <c:pt idx="55">
                  <c:v>3.7966101694915255</c:v>
                </c:pt>
                <c:pt idx="56">
                  <c:v>3.8000000000000003</c:v>
                </c:pt>
                <c:pt idx="57">
                  <c:v>3.8032786885245904</c:v>
                </c:pt>
                <c:pt idx="58">
                  <c:v>3.8064516129032255</c:v>
                </c:pt>
                <c:pt idx="59">
                  <c:v>3.8095238095238093</c:v>
                </c:pt>
                <c:pt idx="60">
                  <c:v>3.8125</c:v>
                </c:pt>
                <c:pt idx="61">
                  <c:v>3.8153846153846156</c:v>
                </c:pt>
                <c:pt idx="62">
                  <c:v>3.8181818181818179</c:v>
                </c:pt>
                <c:pt idx="63">
                  <c:v>3.8208955223880596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A164-4669-A9EA-F5AD602573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Sheet1!$E$2:$E$65</c:f>
              <c:numCache>
                <c:formatCode>General</c:formatCode>
                <c:ptCount val="64"/>
                <c:pt idx="0">
                  <c:v>1</c:v>
                </c:pt>
                <c:pt idx="1">
                  <c:v>1.3333333333333333</c:v>
                </c:pt>
                <c:pt idx="2">
                  <c:v>1.5</c:v>
                </c:pt>
                <c:pt idx="3">
                  <c:v>1.6</c:v>
                </c:pt>
                <c:pt idx="4">
                  <c:v>1.6666666666666667</c:v>
                </c:pt>
                <c:pt idx="5">
                  <c:v>1.7142857142857142</c:v>
                </c:pt>
                <c:pt idx="6">
                  <c:v>1.75</c:v>
                </c:pt>
                <c:pt idx="7">
                  <c:v>1.7777777777777777</c:v>
                </c:pt>
                <c:pt idx="8">
                  <c:v>1.7999999999999998</c:v>
                </c:pt>
                <c:pt idx="9">
                  <c:v>1.8181818181818181</c:v>
                </c:pt>
                <c:pt idx="10">
                  <c:v>1.8333333333333335</c:v>
                </c:pt>
                <c:pt idx="11">
                  <c:v>1.8461538461538463</c:v>
                </c:pt>
                <c:pt idx="12">
                  <c:v>1.8571428571428572</c:v>
                </c:pt>
                <c:pt idx="13">
                  <c:v>1.8666666666666667</c:v>
                </c:pt>
                <c:pt idx="14">
                  <c:v>1.875</c:v>
                </c:pt>
                <c:pt idx="15">
                  <c:v>1.8823529411764706</c:v>
                </c:pt>
                <c:pt idx="16">
                  <c:v>1.8888888888888888</c:v>
                </c:pt>
                <c:pt idx="17">
                  <c:v>1.8947368421052631</c:v>
                </c:pt>
                <c:pt idx="18">
                  <c:v>1.9000000000000001</c:v>
                </c:pt>
                <c:pt idx="19">
                  <c:v>1.9047619047619047</c:v>
                </c:pt>
                <c:pt idx="20">
                  <c:v>1.9090909090909089</c:v>
                </c:pt>
                <c:pt idx="21">
                  <c:v>1.9130434782608696</c:v>
                </c:pt>
                <c:pt idx="22">
                  <c:v>1.9166666666666667</c:v>
                </c:pt>
                <c:pt idx="23">
                  <c:v>1.92</c:v>
                </c:pt>
                <c:pt idx="24">
                  <c:v>1.9230769230769229</c:v>
                </c:pt>
                <c:pt idx="25">
                  <c:v>1.9259259259259258</c:v>
                </c:pt>
                <c:pt idx="26">
                  <c:v>1.9285714285714286</c:v>
                </c:pt>
                <c:pt idx="27">
                  <c:v>1.9310344827586206</c:v>
                </c:pt>
                <c:pt idx="28">
                  <c:v>1.9333333333333331</c:v>
                </c:pt>
                <c:pt idx="29">
                  <c:v>1.9354838709677418</c:v>
                </c:pt>
                <c:pt idx="30">
                  <c:v>1.9375</c:v>
                </c:pt>
                <c:pt idx="31">
                  <c:v>1.9393939393939394</c:v>
                </c:pt>
                <c:pt idx="32">
                  <c:v>1.9411764705882353</c:v>
                </c:pt>
                <c:pt idx="33">
                  <c:v>1.9428571428571431</c:v>
                </c:pt>
                <c:pt idx="34">
                  <c:v>1.9444444444444446</c:v>
                </c:pt>
                <c:pt idx="35">
                  <c:v>1.9459459459459461</c:v>
                </c:pt>
                <c:pt idx="36">
                  <c:v>1.9473684210526316</c:v>
                </c:pt>
                <c:pt idx="37">
                  <c:v>1.9487179487179485</c:v>
                </c:pt>
                <c:pt idx="38">
                  <c:v>1.9500000000000002</c:v>
                </c:pt>
                <c:pt idx="39">
                  <c:v>1.9512195121951221</c:v>
                </c:pt>
                <c:pt idx="40">
                  <c:v>1.9523809523809523</c:v>
                </c:pt>
                <c:pt idx="41">
                  <c:v>1.9534883720930234</c:v>
                </c:pt>
                <c:pt idx="42">
                  <c:v>1.9545454545454544</c:v>
                </c:pt>
                <c:pt idx="43">
                  <c:v>1.9555555555555555</c:v>
                </c:pt>
                <c:pt idx="44">
                  <c:v>1.956521739130435</c:v>
                </c:pt>
                <c:pt idx="45">
                  <c:v>1.957446808510638</c:v>
                </c:pt>
                <c:pt idx="46">
                  <c:v>1.9583333333333335</c:v>
                </c:pt>
                <c:pt idx="47">
                  <c:v>1.9591836734693879</c:v>
                </c:pt>
                <c:pt idx="48">
                  <c:v>1.96</c:v>
                </c:pt>
                <c:pt idx="49">
                  <c:v>1.9607843137254901</c:v>
                </c:pt>
                <c:pt idx="50">
                  <c:v>1.9615384615384617</c:v>
                </c:pt>
                <c:pt idx="51">
                  <c:v>1.9622641509433965</c:v>
                </c:pt>
                <c:pt idx="52">
                  <c:v>1.962962962962963</c:v>
                </c:pt>
                <c:pt idx="53">
                  <c:v>1.9636363636363634</c:v>
                </c:pt>
                <c:pt idx="54">
                  <c:v>1.9642857142857144</c:v>
                </c:pt>
                <c:pt idx="55">
                  <c:v>1.9649122807017545</c:v>
                </c:pt>
                <c:pt idx="56">
                  <c:v>1.9655172413793103</c:v>
                </c:pt>
                <c:pt idx="57">
                  <c:v>1.9661016949152543</c:v>
                </c:pt>
                <c:pt idx="58">
                  <c:v>1.9666666666666668</c:v>
                </c:pt>
                <c:pt idx="59">
                  <c:v>1.9672131147540985</c:v>
                </c:pt>
                <c:pt idx="60">
                  <c:v>1.967741935483871</c:v>
                </c:pt>
                <c:pt idx="61">
                  <c:v>1.9682539682539684</c:v>
                </c:pt>
                <c:pt idx="62">
                  <c:v>1.96875</c:v>
                </c:pt>
                <c:pt idx="63">
                  <c:v>1.9692307692307693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A164-4669-A9EA-F5AD6025730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100%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Sheet1!$H$2:$H$65</c:f>
              <c:numCache>
                <c:formatCode>General</c:formatCode>
                <c:ptCount val="6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A164-4669-A9EA-F5AD60257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270856"/>
        <c:axId val="124271248"/>
      </c:lineChart>
      <c:catAx>
        <c:axId val="124270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44274514018419636"/>
              <c:y val="0.926296208674500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124271248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124271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Speedup</a:t>
                </a:r>
              </a:p>
            </c:rich>
          </c:tx>
          <c:layout>
            <c:manualLayout>
              <c:xMode val="edge"/>
              <c:yMode val="edge"/>
              <c:x val="1.0306425447619418E-2"/>
              <c:y val="0.365861586854756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124270856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2549597498726769"/>
          <c:y val="8.577870739125272E-2"/>
          <c:w val="0.16712523877144461"/>
          <c:h val="0.37463671165759693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5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8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Bank of Lost Funds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2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Consider a simple banking application</a:t>
            </a:r>
          </a:p>
          <a:p>
            <a:pPr lvl="1"/>
            <a:r>
              <a:rPr lang="en-US" dirty="0" smtClean="0"/>
              <a:t>Multi-threaded, centralized architecture</a:t>
            </a:r>
          </a:p>
          <a:p>
            <a:pPr lvl="1"/>
            <a:r>
              <a:rPr lang="en-US" dirty="0" smtClean="0"/>
              <a:t>All deposits and withdrawals sent to the central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3830" y="3245789"/>
            <a:ext cx="5193949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dirty="0" smtClean="0">
                <a:latin typeface="Courier New"/>
                <a:cs typeface="Courier New"/>
              </a:rPr>
              <a:t> account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private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money_t</a:t>
            </a:r>
            <a:r>
              <a:rPr lang="en-US" dirty="0" smtClean="0">
                <a:latin typeface="Courier New"/>
                <a:cs typeface="Courier New"/>
              </a:rPr>
              <a:t> balance;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public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deposit(money_t</a:t>
            </a:r>
            <a:r>
              <a:rPr lang="en-US" dirty="0" smtClean="0">
                <a:latin typeface="Courier New"/>
                <a:cs typeface="Courier New"/>
              </a:rPr>
              <a:t> sum) {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  balance = balance + sum;</a:t>
            </a:r>
          </a:p>
          <a:p>
            <a:r>
              <a:rPr lang="en-US" dirty="0" smtClean="0">
                <a:latin typeface="Courier New"/>
                <a:cs typeface="Courier New"/>
              </a:rPr>
              <a:t>    }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588" y="5082654"/>
            <a:ext cx="8229600" cy="155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happens if two people try to deposit money into the same account at the same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406472" y="2375587"/>
            <a:ext cx="2505516" cy="3881911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C4B5E"/>
            </a:solidFill>
            <a:prstDash val="sysDash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66474" y="2373009"/>
            <a:ext cx="2485138" cy="3884489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C4B5E"/>
            </a:solidFill>
            <a:prstDash val="sysDash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796" y="166440"/>
            <a:ext cx="4420682" cy="1646605"/>
          </a:xfrm>
          <a:prstGeom prst="rect">
            <a:avLst/>
          </a:prstGeom>
          <a:solidFill>
            <a:schemeClr val="bg1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latin typeface="Courier New"/>
                <a:cs typeface="Courier New"/>
              </a:rPr>
              <a:t>balance = balance + sum;</a:t>
            </a:r>
          </a:p>
          <a:p>
            <a:endParaRPr lang="en-US" sz="1100" dirty="0" smtClean="0">
              <a:solidFill>
                <a:srgbClr val="3C4B5E"/>
              </a:solidFill>
              <a:latin typeface="Helvetica LT Std Bold"/>
              <a:cs typeface="Helvetica LT Std Bold"/>
            </a:endParaRPr>
          </a:p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balance</a:t>
            </a:r>
          </a:p>
          <a:p>
            <a:r>
              <a:rPr lang="en-US" dirty="0" err="1">
                <a:solidFill>
                  <a:srgbClr val="3C4B5E"/>
                </a:solidFill>
                <a:latin typeface="Courier New"/>
                <a:cs typeface="Courier New"/>
              </a:rPr>
              <a:t>m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sum</a:t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balance,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2128" y="2429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1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0637" y="2430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2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618" y="165418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balance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6715" y="19657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$0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4981" y="4261919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balance</a:t>
            </a:r>
          </a:p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sum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50234" y="5474691"/>
            <a:ext cx="248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balance,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81331" y="291630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deposit($50) 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46614" y="200049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81331" y="3285632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balance</a:t>
            </a:r>
          </a:p>
          <a:p>
            <a:r>
              <a:rPr lang="en-US" dirty="0" err="1">
                <a:solidFill>
                  <a:srgbClr val="3C4B5E"/>
                </a:solidFill>
                <a:latin typeface="Courier New"/>
                <a:cs typeface="Courier New"/>
              </a:rPr>
              <a:t>m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sum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46385" y="198877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43903" y="20023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$50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45007" y="19794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$100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4981" y="388579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deposit($100) 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39546" y="196576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$100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07785" y="196576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$50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3576529" y="3931963"/>
            <a:ext cx="2878451" cy="3026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755966" y="5462248"/>
            <a:ext cx="2878451" cy="369332"/>
            <a:chOff x="5492506" y="-653037"/>
            <a:chExt cx="2878451" cy="369332"/>
          </a:xfrm>
        </p:grpSpPr>
        <p:sp>
          <p:nvSpPr>
            <p:cNvPr id="35" name="Pentagon 34"/>
            <p:cNvSpPr/>
            <p:nvPr/>
          </p:nvSpPr>
          <p:spPr>
            <a:xfrm rot="10800000">
              <a:off x="5492506" y="-619701"/>
              <a:ext cx="2878451" cy="30266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95192" y="-653037"/>
              <a:ext cx="1581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Context Switch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448492" y="4842085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balance,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endParaRPr lang="en-US" dirty="0">
              <a:solidFill>
                <a:srgbClr val="3C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  <p:bldP spid="17" grpId="1"/>
      <p:bldP spid="18" grpId="0"/>
      <p:bldP spid="23" grpId="0"/>
      <p:bldP spid="23" grpId="1"/>
      <p:bldP spid="24" grpId="0"/>
      <p:bldP spid="25" grpId="0"/>
      <p:bldP spid="26" grpId="0"/>
      <p:bldP spid="29" grpId="0"/>
      <p:bldP spid="29" grpId="1"/>
      <p:bldP spid="31" grpId="0"/>
      <p:bldP spid="34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example shows a </a:t>
            </a:r>
            <a:r>
              <a:rPr lang="en-US" dirty="0" smtClean="0">
                <a:solidFill>
                  <a:schemeClr val="accent1"/>
                </a:solidFill>
              </a:rPr>
              <a:t>race condition</a:t>
            </a:r>
          </a:p>
          <a:p>
            <a:pPr lvl="1"/>
            <a:r>
              <a:rPr lang="en-US" dirty="0" smtClean="0"/>
              <a:t>Two threads “race” to execute code and update shared (dependent) data</a:t>
            </a:r>
          </a:p>
          <a:p>
            <a:pPr lvl="1"/>
            <a:r>
              <a:rPr lang="en-US" dirty="0" smtClean="0"/>
              <a:t>Errors emerge based on the ordering of operations, and the scheduling of threads</a:t>
            </a:r>
          </a:p>
          <a:p>
            <a:pPr lvl="1"/>
            <a:r>
              <a:rPr lang="en-US" dirty="0" smtClean="0"/>
              <a:t>Thus, </a:t>
            </a:r>
            <a:r>
              <a:rPr lang="en-US" dirty="0" smtClean="0">
                <a:solidFill>
                  <a:schemeClr val="accent2"/>
                </a:solidFill>
              </a:rPr>
              <a:t>errors are nondeterministic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59" y="0"/>
            <a:ext cx="8229600" cy="779914"/>
          </a:xfrm>
        </p:spPr>
        <p:txBody>
          <a:bodyPr/>
          <a:lstStyle/>
          <a:p>
            <a:r>
              <a:rPr lang="en-US" dirty="0" smtClean="0"/>
              <a:t>Example: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1349"/>
            <a:ext cx="3295521" cy="2147991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happens if one thread calls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pop()</a:t>
            </a:r>
            <a:r>
              <a:rPr lang="en-US" sz="2800" dirty="0" smtClean="0"/>
              <a:t>, and another calls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push() </a:t>
            </a:r>
            <a:r>
              <a:rPr lang="en-US" sz="2800" dirty="0" smtClean="0"/>
              <a:t>at the same time?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6449" y="830879"/>
            <a:ext cx="3451586" cy="1477328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pop(&amp;list):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tmp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list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list = list-&gt;next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tmp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-&gt;next = NULL</a:t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return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tmp</a:t>
            </a:r>
            <a:endParaRPr lang="en-US" dirty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9791" y="830879"/>
            <a:ext cx="2989921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push(&amp;list,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):</a:t>
            </a:r>
          </a:p>
          <a:p>
            <a:pPr lvl="1"/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-&gt;next = list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list =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933136" y="5371570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3C4B5E"/>
                </a:solidFill>
                <a:latin typeface="Helvetica LT Std Light"/>
              </a:rPr>
              <a:t>1</a:t>
            </a:r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4216867" y="5375011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3C4B5E"/>
                </a:solidFill>
                <a:latin typeface="Helvetica LT Std Light"/>
              </a:rPr>
              <a:t>2</a:t>
            </a:r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514254" y="5375011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3C4B5E"/>
                </a:solidFill>
                <a:latin typeface="Helvetica LT Std Light"/>
              </a:rPr>
              <a:t>3</a:t>
            </a:r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3631945" y="5583364"/>
            <a:ext cx="584922" cy="3441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915676" y="5586805"/>
            <a:ext cx="598578" cy="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9" idx="1"/>
          </p:cNvCxnSpPr>
          <p:nvPr/>
        </p:nvCxnSpPr>
        <p:spPr>
          <a:xfrm flipV="1">
            <a:off x="6213063" y="5578079"/>
            <a:ext cx="374653" cy="87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86800" y="5409250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list</a:t>
            </a:r>
            <a:endParaRPr lang="en-US" sz="1600" dirty="0">
              <a:solidFill>
                <a:srgbClr val="3C4B5E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>
            <a:off x="2627946" y="5578527"/>
            <a:ext cx="305190" cy="483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87716" y="531646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∅</a:t>
            </a:r>
            <a:endParaRPr lang="en-US" sz="28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70719"/>
              </p:ext>
            </p:extLst>
          </p:nvPr>
        </p:nvGraphicFramePr>
        <p:xfrm>
          <a:off x="3361656" y="2657237"/>
          <a:ext cx="570281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Thread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Thread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1.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tmp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= list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92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2.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elem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-&gt;next = list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3. list = list-&gt;next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4. list =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elem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5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5.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tmp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-&gt;next = NULL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>
            <a:stCxn id="35" idx="3"/>
          </p:cNvCxnSpPr>
          <p:nvPr/>
        </p:nvCxnSpPr>
        <p:spPr>
          <a:xfrm>
            <a:off x="2177881" y="4927894"/>
            <a:ext cx="737517" cy="5414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50172" y="4758617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tmp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1708564" y="6099655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3C4B5E"/>
                </a:solidFill>
                <a:latin typeface="Helvetica LT Std Light"/>
              </a:rPr>
              <a:t>4</a:t>
            </a: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 flipV="1">
            <a:off x="2407373" y="5747804"/>
            <a:ext cx="525763" cy="5636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2" idx="3"/>
          </p:cNvCxnSpPr>
          <p:nvPr/>
        </p:nvCxnSpPr>
        <p:spPr>
          <a:xfrm>
            <a:off x="3503113" y="4927894"/>
            <a:ext cx="662487" cy="49391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61967" y="4758617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list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7550" y="6142172"/>
            <a:ext cx="685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elem</a:t>
            </a:r>
            <a:endParaRPr lang="en-US" sz="1600" dirty="0">
              <a:solidFill>
                <a:srgbClr val="3C4B5E"/>
              </a:solidFill>
            </a:endParaRPr>
          </a:p>
        </p:txBody>
      </p:sp>
      <p:cxnSp>
        <p:nvCxnSpPr>
          <p:cNvPr id="46" name="Straight Arrow Connector 45"/>
          <p:cNvCxnSpPr>
            <a:stCxn id="45" idx="3"/>
            <a:endCxn id="36" idx="1"/>
          </p:cNvCxnSpPr>
          <p:nvPr/>
        </p:nvCxnSpPr>
        <p:spPr>
          <a:xfrm>
            <a:off x="1403374" y="6311449"/>
            <a:ext cx="305190" cy="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3"/>
          </p:cNvCxnSpPr>
          <p:nvPr/>
        </p:nvCxnSpPr>
        <p:spPr>
          <a:xfrm>
            <a:off x="1005743" y="5730949"/>
            <a:ext cx="662487" cy="49391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64597" y="5561672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list</a:t>
            </a:r>
            <a:endParaRPr lang="en-US" sz="1600" dirty="0">
              <a:solidFill>
                <a:srgbClr val="3C4B5E"/>
              </a:solidFill>
            </a:endParaRPr>
          </a:p>
        </p:txBody>
      </p:sp>
      <p:cxnSp>
        <p:nvCxnSpPr>
          <p:cNvPr id="55" name="Straight Arrow Connector 54"/>
          <p:cNvCxnSpPr>
            <a:stCxn id="13" idx="3"/>
            <a:endCxn id="58" idx="1"/>
          </p:cNvCxnSpPr>
          <p:nvPr/>
        </p:nvCxnSpPr>
        <p:spPr>
          <a:xfrm>
            <a:off x="3631945" y="5583364"/>
            <a:ext cx="608069" cy="58755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240014" y="590931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∅</a:t>
            </a:r>
            <a:endParaRPr lang="en-US" sz="28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8063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36" grpId="0" animBg="1"/>
      <p:bldP spid="42" grpId="0"/>
      <p:bldP spid="42" grpId="1"/>
      <p:bldP spid="45" grpId="0"/>
      <p:bldP spid="54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69" y="1600200"/>
            <a:ext cx="8734301" cy="4943901"/>
          </a:xfrm>
        </p:spPr>
        <p:txBody>
          <a:bodyPr>
            <a:normAutofit/>
          </a:bodyPr>
          <a:lstStyle/>
          <a:p>
            <a:r>
              <a:rPr lang="en-US" dirty="0" smtClean="0"/>
              <a:t>These examples highlight the </a:t>
            </a:r>
            <a:r>
              <a:rPr lang="en-US" dirty="0" smtClean="0">
                <a:solidFill>
                  <a:schemeClr val="accent1"/>
                </a:solidFill>
              </a:rPr>
              <a:t>critical section problem</a:t>
            </a:r>
          </a:p>
          <a:p>
            <a:r>
              <a:rPr lang="en-US" dirty="0" smtClean="0"/>
              <a:t>Classical definition of a critical section:</a:t>
            </a:r>
          </a:p>
          <a:p>
            <a:pPr marL="0" indent="0" algn="ctr">
              <a:buNone/>
            </a:pPr>
            <a:r>
              <a:rPr lang="en-US" i="1" dirty="0" smtClean="0"/>
              <a:t>“A piece of </a:t>
            </a:r>
            <a:r>
              <a:rPr lang="en-US" i="1" dirty="0"/>
              <a:t>code that accesses a shared </a:t>
            </a:r>
            <a:r>
              <a:rPr lang="en-US" i="1" dirty="0" smtClean="0"/>
              <a:t>resource </a:t>
            </a:r>
            <a:r>
              <a:rPr lang="en-US" i="1" dirty="0"/>
              <a:t>that must </a:t>
            </a:r>
            <a:r>
              <a:rPr lang="en-US" i="1" dirty="0" smtClean="0"/>
              <a:t>not </a:t>
            </a:r>
            <a:r>
              <a:rPr lang="en-US" i="1" dirty="0"/>
              <a:t>be concurrently accessed by more than one thread of execution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Unfortunately, this definition is misleading</a:t>
            </a:r>
          </a:p>
          <a:p>
            <a:pPr lvl="1"/>
            <a:r>
              <a:rPr lang="en-US" dirty="0" smtClean="0"/>
              <a:t>Implies that the </a:t>
            </a:r>
            <a:r>
              <a:rPr lang="en-US" dirty="0" smtClean="0">
                <a:solidFill>
                  <a:schemeClr val="accent1"/>
                </a:solidFill>
              </a:rPr>
              <a:t>piece of code </a:t>
            </a:r>
            <a:r>
              <a:rPr lang="en-US" dirty="0" smtClean="0"/>
              <a:t>is the problem</a:t>
            </a:r>
          </a:p>
          <a:p>
            <a:pPr lvl="1"/>
            <a:r>
              <a:rPr lang="en-US" dirty="0" smtClean="0"/>
              <a:t>In fact, the </a:t>
            </a:r>
            <a:r>
              <a:rPr lang="en-US" u="sng" dirty="0" smtClean="0">
                <a:solidFill>
                  <a:schemeClr val="accent2"/>
                </a:solidFill>
              </a:rPr>
              <a:t>shared resource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the root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7379" cy="13917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Race conditions lead to errors when sections of code are </a:t>
            </a:r>
            <a:r>
              <a:rPr lang="en-US" sz="2400" dirty="0" smtClean="0">
                <a:solidFill>
                  <a:schemeClr val="accent1"/>
                </a:solidFill>
              </a:rPr>
              <a:t>interleaved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7137" y="5793504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Interleaved Execution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42257" y="2991931"/>
            <a:ext cx="1335194" cy="2712041"/>
            <a:chOff x="1155818" y="2026187"/>
            <a:chExt cx="1335194" cy="2712041"/>
          </a:xfrm>
        </p:grpSpPr>
        <p:sp>
          <p:nvSpPr>
            <p:cNvPr id="7" name="Rectangle 6"/>
            <p:cNvSpPr/>
            <p:nvPr/>
          </p:nvSpPr>
          <p:spPr>
            <a:xfrm>
              <a:off x="1155818" y="2390044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8" name="Straight Arrow Connector 7"/>
            <p:cNvCxnSpPr>
              <a:endCxn id="7" idx="0"/>
            </p:cNvCxnSpPr>
            <p:nvPr/>
          </p:nvCxnSpPr>
          <p:spPr>
            <a:xfrm flipH="1">
              <a:off x="1515338" y="2026187"/>
              <a:ext cx="4351" cy="36385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2"/>
              <a:endCxn id="12" idx="0"/>
            </p:cNvCxnSpPr>
            <p:nvPr/>
          </p:nvCxnSpPr>
          <p:spPr>
            <a:xfrm>
              <a:off x="1515338" y="2638410"/>
              <a:ext cx="2572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2"/>
              <a:endCxn id="13" idx="0"/>
            </p:cNvCxnSpPr>
            <p:nvPr/>
          </p:nvCxnSpPr>
          <p:spPr>
            <a:xfrm flipH="1">
              <a:off x="1517909" y="3342502"/>
              <a:ext cx="1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10154" y="4047133"/>
              <a:ext cx="0" cy="691095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58390" y="3094136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8389" y="3798228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1973" y="2742090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7410" y="3446182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67410" y="4150274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124359" y="2026187"/>
              <a:ext cx="1" cy="72315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  <a:endCxn id="15" idx="0"/>
            </p:cNvCxnSpPr>
            <p:nvPr/>
          </p:nvCxnSpPr>
          <p:spPr>
            <a:xfrm flipH="1">
              <a:off x="2126930" y="2990456"/>
              <a:ext cx="4563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2"/>
              <a:endCxn id="16" idx="0"/>
            </p:cNvCxnSpPr>
            <p:nvPr/>
          </p:nvCxnSpPr>
          <p:spPr>
            <a:xfrm>
              <a:off x="2126930" y="3694548"/>
              <a:ext cx="0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2"/>
            </p:cNvCxnSpPr>
            <p:nvPr/>
          </p:nvCxnSpPr>
          <p:spPr>
            <a:xfrm flipH="1">
              <a:off x="2126138" y="4398640"/>
              <a:ext cx="792" cy="33864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594746" y="1600200"/>
            <a:ext cx="3937379" cy="139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These errors can be prevented by ensuring code executes </a:t>
            </a:r>
            <a:r>
              <a:rPr lang="en-US" sz="2400" dirty="0" smtClean="0">
                <a:solidFill>
                  <a:schemeClr val="accent1"/>
                </a:solidFill>
              </a:rPr>
              <a:t>atomically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1513" y="5808892"/>
            <a:ext cx="3663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Non-Interleaved (Atomic) Execution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05142" y="2997371"/>
            <a:ext cx="721611" cy="2718230"/>
            <a:chOff x="3806641" y="2019052"/>
            <a:chExt cx="721611" cy="2718230"/>
          </a:xfrm>
        </p:grpSpPr>
        <p:cxnSp>
          <p:nvCxnSpPr>
            <p:cNvPr id="46" name="Straight Arrow Connector 45"/>
            <p:cNvCxnSpPr>
              <a:endCxn id="49" idx="0"/>
            </p:cNvCxnSpPr>
            <p:nvPr/>
          </p:nvCxnSpPr>
          <p:spPr>
            <a:xfrm flipH="1">
              <a:off x="4166161" y="2019052"/>
              <a:ext cx="499" cy="38070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1" idx="2"/>
            </p:cNvCxnSpPr>
            <p:nvPr/>
          </p:nvCxnSpPr>
          <p:spPr>
            <a:xfrm>
              <a:off x="4168732" y="3207303"/>
              <a:ext cx="0" cy="152997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806641" y="2399754"/>
              <a:ext cx="721611" cy="807549"/>
              <a:chOff x="2779246" y="2392620"/>
              <a:chExt cx="721611" cy="80754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7672628" y="2999948"/>
            <a:ext cx="721611" cy="2718230"/>
            <a:chOff x="6884265" y="2021629"/>
            <a:chExt cx="721611" cy="2718230"/>
          </a:xfrm>
        </p:grpSpPr>
        <p:cxnSp>
          <p:nvCxnSpPr>
            <p:cNvPr id="40" name="Straight Arrow Connector 39"/>
            <p:cNvCxnSpPr>
              <a:endCxn id="43" idx="0"/>
            </p:cNvCxnSpPr>
            <p:nvPr/>
          </p:nvCxnSpPr>
          <p:spPr>
            <a:xfrm flipH="1">
              <a:off x="7243785" y="2021629"/>
              <a:ext cx="499" cy="38070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5" idx="2"/>
            </p:cNvCxnSpPr>
            <p:nvPr/>
          </p:nvCxnSpPr>
          <p:spPr>
            <a:xfrm>
              <a:off x="7246356" y="3209880"/>
              <a:ext cx="0" cy="152997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884265" y="2402331"/>
              <a:ext cx="721611" cy="807549"/>
              <a:chOff x="2779246" y="2392620"/>
              <a:chExt cx="721611" cy="80754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24894" y="2997371"/>
            <a:ext cx="721611" cy="2718230"/>
            <a:chOff x="6294657" y="2019052"/>
            <a:chExt cx="721611" cy="2718230"/>
          </a:xfrm>
        </p:grpSpPr>
        <p:cxnSp>
          <p:nvCxnSpPr>
            <p:cNvPr id="34" name="Straight Arrow Connector 33"/>
            <p:cNvCxnSpPr>
              <a:endCxn id="37" idx="0"/>
            </p:cNvCxnSpPr>
            <p:nvPr/>
          </p:nvCxnSpPr>
          <p:spPr>
            <a:xfrm>
              <a:off x="6654177" y="2019052"/>
              <a:ext cx="0" cy="13062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9" idx="2"/>
            </p:cNvCxnSpPr>
            <p:nvPr/>
          </p:nvCxnSpPr>
          <p:spPr>
            <a:xfrm>
              <a:off x="6656748" y="4132801"/>
              <a:ext cx="0" cy="60448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294657" y="3325252"/>
              <a:ext cx="721611" cy="807549"/>
              <a:chOff x="2779246" y="2392620"/>
              <a:chExt cx="721611" cy="80754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352878" y="2999947"/>
            <a:ext cx="721611" cy="2718230"/>
            <a:chOff x="4420805" y="2021628"/>
            <a:chExt cx="721611" cy="2718230"/>
          </a:xfrm>
        </p:grpSpPr>
        <p:cxnSp>
          <p:nvCxnSpPr>
            <p:cNvPr id="28" name="Straight Arrow Connector 27"/>
            <p:cNvCxnSpPr>
              <a:endCxn id="31" idx="0"/>
            </p:cNvCxnSpPr>
            <p:nvPr/>
          </p:nvCxnSpPr>
          <p:spPr>
            <a:xfrm>
              <a:off x="4780325" y="2021628"/>
              <a:ext cx="0" cy="13062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3" idx="2"/>
            </p:cNvCxnSpPr>
            <p:nvPr/>
          </p:nvCxnSpPr>
          <p:spPr>
            <a:xfrm>
              <a:off x="4782896" y="4135377"/>
              <a:ext cx="0" cy="60448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420805" y="3327828"/>
              <a:ext cx="721611" cy="807549"/>
              <a:chOff x="2779246" y="2392620"/>
              <a:chExt cx="721611" cy="80754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cxnSp>
        <p:nvCxnSpPr>
          <p:cNvPr id="53" name="Straight Connector 52"/>
          <p:cNvCxnSpPr/>
          <p:nvPr/>
        </p:nvCxnSpPr>
        <p:spPr>
          <a:xfrm flipH="1">
            <a:off x="6563435" y="2924884"/>
            <a:ext cx="10330" cy="27929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90000" y="2999947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(a)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23644" y="2999947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(b)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6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r>
              <a:rPr lang="en-US" dirty="0" smtClean="0"/>
              <a:t> for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3125"/>
          </a:xfrm>
        </p:spPr>
        <p:txBody>
          <a:bodyPr>
            <a:normAutofit/>
          </a:bodyPr>
          <a:lstStyle/>
          <a:p>
            <a:r>
              <a:rPr lang="en-US" dirty="0" smtClean="0"/>
              <a:t>Mutual exclusion lock (</a:t>
            </a:r>
            <a:r>
              <a:rPr lang="en-US" dirty="0" err="1" smtClean="0">
                <a:solidFill>
                  <a:schemeClr val="accent1"/>
                </a:solidFill>
              </a:rPr>
              <a:t>mutex</a:t>
            </a:r>
            <a:r>
              <a:rPr lang="en-US" dirty="0" smtClean="0"/>
              <a:t>) is a construct that can enforce atomicity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6645" y="3138985"/>
            <a:ext cx="2884228" cy="334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 =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mutex_create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mutex_lock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do some stuff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mutex_unlock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(m);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89830" y="3873735"/>
            <a:ext cx="1053894" cy="2084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03745" y="3498489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mutex_lock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(m)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20828" y="4157954"/>
            <a:ext cx="991899" cy="1136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62598" y="4280565"/>
            <a:ext cx="97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(returns)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392043" y="4508632"/>
            <a:ext cx="249405" cy="862279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>
            <a:solidFill>
              <a:srgbClr val="3C4B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3C4B5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500172" y="4238883"/>
            <a:ext cx="991899" cy="1136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38177" y="5446022"/>
            <a:ext cx="1053894" cy="2084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28460" y="5624433"/>
            <a:ext cx="101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(returns)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62598" y="4742229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85914E"/>
                </a:solidFill>
                <a:latin typeface="Courier New"/>
                <a:cs typeface="Courier New"/>
              </a:rPr>
              <a:t>unlock(m)</a:t>
            </a:r>
            <a:endParaRPr lang="en-US" sz="1600" dirty="0">
              <a:solidFill>
                <a:srgbClr val="85914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40504" y="4275218"/>
            <a:ext cx="0" cy="664553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none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33557" y="4750275"/>
            <a:ext cx="889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blocked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59791" y="2848103"/>
            <a:ext cx="1148170" cy="37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1 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4354" y="2851900"/>
            <a:ext cx="115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2</a:t>
            </a:r>
            <a:endParaRPr lang="en-US" dirty="0">
              <a:solidFill>
                <a:srgbClr val="3C4B5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33876" y="3280785"/>
            <a:ext cx="0" cy="47707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06022" y="3280785"/>
            <a:ext cx="2" cy="88652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355" y="5011647"/>
            <a:ext cx="1053894" cy="2084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31353" y="5295866"/>
            <a:ext cx="991899" cy="1136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35568" y="5413189"/>
            <a:ext cx="0" cy="908013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none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85247" y="5717718"/>
            <a:ext cx="0" cy="62219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none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99993" y="4326731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critical</a:t>
            </a:r>
          </a:p>
          <a:p>
            <a:pPr algn="r"/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section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73515" y="5736427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critical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section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62598" y="5401168"/>
            <a:ext cx="97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(returns)</a:t>
            </a:r>
            <a:endParaRPr lang="en-US" sz="1600" dirty="0">
              <a:solidFill>
                <a:srgbClr val="3C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/>
      <p:bldP spid="18" grpId="0"/>
      <p:bldP spid="50" grpId="0"/>
      <p:bldP spid="51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Bank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2" y="2297149"/>
            <a:ext cx="4128448" cy="36200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account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mutex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money_t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balance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deposit(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money_t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sum)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m.lock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balance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 balance + sum;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m.unlock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55551" y="1767385"/>
            <a:ext cx="3142037" cy="4626591"/>
            <a:chOff x="1439950" y="3663198"/>
            <a:chExt cx="1981459" cy="286548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97393" y="3673695"/>
              <a:ext cx="1" cy="28741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2"/>
            </p:cNvCxnSpPr>
            <p:nvPr/>
          </p:nvCxnSpPr>
          <p:spPr>
            <a:xfrm>
              <a:off x="1797394" y="5085646"/>
              <a:ext cx="0" cy="1443033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2" idx="0"/>
            </p:cNvCxnSpPr>
            <p:nvPr/>
          </p:nvCxnSpPr>
          <p:spPr>
            <a:xfrm>
              <a:off x="3062292" y="3663198"/>
              <a:ext cx="0" cy="65622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3" idx="2"/>
            </p:cNvCxnSpPr>
            <p:nvPr/>
          </p:nvCxnSpPr>
          <p:spPr>
            <a:xfrm>
              <a:off x="3062292" y="6161718"/>
              <a:ext cx="1674" cy="36694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440554" y="3988581"/>
              <a:ext cx="713679" cy="167941"/>
            </a:xfrm>
            <a:prstGeom prst="rect">
              <a:avLst/>
            </a:prstGeom>
            <a:solidFill>
              <a:srgbClr val="6B261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LOCK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0554" y="4917705"/>
              <a:ext cx="713679" cy="167941"/>
            </a:xfrm>
            <a:prstGeom prst="rect">
              <a:avLst/>
            </a:prstGeom>
            <a:solidFill>
              <a:srgbClr val="85914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UNLOCK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05452" y="4319418"/>
              <a:ext cx="713679" cy="907724"/>
            </a:xfrm>
            <a:prstGeom prst="rect">
              <a:avLst/>
            </a:prstGeom>
            <a:solidFill>
              <a:srgbClr val="6B261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LOCK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05452" y="5993777"/>
              <a:ext cx="713679" cy="167941"/>
            </a:xfrm>
            <a:prstGeom prst="rect">
              <a:avLst/>
            </a:prstGeom>
            <a:solidFill>
              <a:srgbClr val="85914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UNLOCK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>
              <a:off x="2154233" y="5001676"/>
              <a:ext cx="511534" cy="11000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39950" y="4172230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39950" y="4420722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39950" y="4669214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06522" y="5244213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06522" y="5494068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6522" y="5743923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69624" y="1357952"/>
            <a:ext cx="111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1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78051" y="1384223"/>
            <a:ext cx="111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20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7" name="Picture 3" descr="D:\Classes\5600\assets\CPU-Scaling-640x63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-8976"/>
            <a:ext cx="6909534" cy="68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7159861" y="327546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Transistors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7159861" y="2670411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tx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Clock Speed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7159861" y="3771330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Power Draw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7159861" y="4865425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Perf</a:t>
            </a:r>
            <a:r>
              <a:rPr lang="en-US" sz="2400" dirty="0" smtClean="0"/>
              <a:t>/Clock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5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Locks: The Basic Idea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014" y="1651941"/>
            <a:ext cx="8367395" cy="141478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Ensure that any critical section executes as if it were </a:t>
            </a: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atomic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 example: the canonical update of a shared 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0519" y="4165849"/>
            <a:ext cx="475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Add some code around the critical section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224" y="3224525"/>
            <a:ext cx="5989320" cy="3384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balance = balance +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3939" y="4612890"/>
            <a:ext cx="7703820" cy="1324610"/>
          </a:xfrm>
          <a:custGeom>
            <a:avLst/>
            <a:gdLst/>
            <a:ahLst/>
            <a:cxnLst/>
            <a:rect l="l" t="t" r="r" b="b"/>
            <a:pathLst>
              <a:path w="7703820" h="1324610">
                <a:moveTo>
                  <a:pt x="0" y="1324356"/>
                </a:moveTo>
                <a:lnTo>
                  <a:pt x="7703820" y="1324356"/>
                </a:lnTo>
                <a:lnTo>
                  <a:pt x="7703820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39367" y="4612890"/>
          <a:ext cx="7207249" cy="132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5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lock_t mutex; </a:t>
                      </a:r>
                      <a:r>
                        <a:rPr sz="16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 some</a:t>
                      </a:r>
                      <a:r>
                        <a:rPr sz="1600" spc="4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globally-allocated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lock</a:t>
                      </a:r>
                      <a:r>
                        <a:rPr sz="1600" spc="-6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‘mutex’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89535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pPr marL="89535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lock(&amp;mutex);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marL="89535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balance = balance +</a:t>
                      </a:r>
                      <a:r>
                        <a:rPr sz="16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06">
                <a:tc>
                  <a:txBody>
                    <a:bodyPr/>
                    <a:lstStyle/>
                    <a:p>
                      <a:pPr marL="89535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unlock(&amp;mutex);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21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semantics of the lock()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2136299"/>
            <a:ext cx="8255000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lock()</a:t>
            </a:r>
          </a:p>
          <a:p>
            <a:pPr marL="756285" lvl="1" indent="-287020">
              <a:lnSpc>
                <a:spcPct val="100000"/>
              </a:lnSpc>
              <a:spcBef>
                <a:spcPts val="160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Try to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acquire the lock.</a:t>
            </a: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no other thread holds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the lock, the thread will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acquire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lock.</a:t>
            </a:r>
          </a:p>
          <a:p>
            <a:pPr marL="756285" lvl="1" indent="-287020">
              <a:lnSpc>
                <a:spcPct val="100000"/>
              </a:lnSpc>
              <a:spcBef>
                <a:spcPts val="141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55700" lvl="2" indent="-229235">
              <a:lnSpc>
                <a:spcPct val="100000"/>
              </a:lnSpc>
              <a:spcBef>
                <a:spcPts val="137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This thread is said to be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owner of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the lock.</a:t>
            </a: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"/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marR="5080" lvl="1" indent="-287020">
              <a:lnSpc>
                <a:spcPct val="146500"/>
              </a:lnSpc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Other threads are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prevented from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entering the critical section while the  first thread that holds the lock is in there.</a:t>
            </a:r>
          </a:p>
        </p:txBody>
      </p:sp>
    </p:spTree>
    <p:extLst>
      <p:ext uri="{BB962C8B-B14F-4D97-AF65-F5344CB8AC3E}">
        <p14:creationId xmlns:p14="http://schemas.microsoft.com/office/powerpoint/2010/main" val="297872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</a:t>
            </a:r>
            <a:r>
              <a:rPr lang="en-US" dirty="0" smtClean="0"/>
              <a:t>needs </a:t>
            </a:r>
            <a:r>
              <a:rPr dirty="0" smtClean="0"/>
              <a:t>hardware support?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93014" y="1623183"/>
            <a:ext cx="8341995" cy="8191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First attempt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Using a </a:t>
            </a:r>
            <a:r>
              <a:rPr sz="2100" i="1" dirty="0">
                <a:latin typeface="Arial" panose="020B0604020202020204" pitchFamily="34" charset="0"/>
                <a:cs typeface="Arial" panose="020B0604020202020204" pitchFamily="34" charset="0"/>
              </a:rPr>
              <a:t>flag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denoting whether the lock is held or not.</a:t>
            </a:r>
          </a:p>
          <a:p>
            <a:pPr marL="756285" lvl="1" indent="-287020">
              <a:lnSpc>
                <a:spcPct val="100000"/>
              </a:lnSpc>
              <a:spcBef>
                <a:spcPts val="155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code below has problems.</a:t>
            </a:r>
          </a:p>
        </p:txBody>
      </p:sp>
      <p:sp>
        <p:nvSpPr>
          <p:cNvPr id="5" name="object 5"/>
          <p:cNvSpPr/>
          <p:nvPr/>
        </p:nvSpPr>
        <p:spPr>
          <a:xfrm>
            <a:off x="1403603" y="2624440"/>
            <a:ext cx="6120765" cy="3538854"/>
          </a:xfrm>
          <a:custGeom>
            <a:avLst/>
            <a:gdLst/>
            <a:ahLst/>
            <a:cxnLst/>
            <a:rect l="l" t="t" r="r" b="b"/>
            <a:pathLst>
              <a:path w="6120765" h="3538854">
                <a:moveTo>
                  <a:pt x="0" y="3538728"/>
                </a:moveTo>
                <a:lnTo>
                  <a:pt x="6120384" y="3538728"/>
                </a:lnTo>
                <a:lnTo>
                  <a:pt x="6120384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24478" y="4557253"/>
            <a:ext cx="2993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9405" algn="l"/>
              </a:tabLst>
            </a:pPr>
            <a:r>
              <a:rPr sz="1400" dirty="0">
                <a:latin typeface="Courier New"/>
                <a:cs typeface="Courier New"/>
              </a:rPr>
              <a:t>;	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spin-wait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(do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nothing)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9698" y="4770308"/>
            <a:ext cx="3525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915795" algn="l"/>
              </a:tabLst>
            </a:pPr>
            <a:r>
              <a:rPr sz="1400" spc="-5" dirty="0">
                <a:latin typeface="Courier New"/>
                <a:cs typeface="Courier New"/>
              </a:rPr>
              <a:t>mutex-&gt;flag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;	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now </a:t>
            </a:r>
            <a:r>
              <a:rPr sz="1400" b="1" dirty="0">
                <a:solidFill>
                  <a:srgbClr val="00AFEF"/>
                </a:solidFill>
                <a:latin typeface="Courier New"/>
                <a:cs typeface="Courier New"/>
              </a:rPr>
              <a:t>SET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it</a:t>
            </a:r>
            <a:r>
              <a:rPr sz="1400" spc="-13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!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297" y="2636758"/>
            <a:ext cx="539686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51130">
              <a:lnSpc>
                <a:spcPct val="100000"/>
              </a:lnSpc>
              <a:spcBef>
                <a:spcPts val="105"/>
              </a:spcBef>
              <a:tabLst>
                <a:tab pos="448945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typedef 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struct </a:t>
            </a:r>
            <a:r>
              <a:rPr sz="1400" spc="-5" dirty="0">
                <a:latin typeface="Courier New"/>
                <a:cs typeface="Courier New"/>
              </a:rPr>
              <a:t>lock_t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flag;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5" dirty="0">
                <a:latin typeface="Courier New"/>
                <a:cs typeface="Courier New"/>
              </a:rPr>
              <a:t>lock_t;  </a:t>
            </a:r>
            <a:r>
              <a:rPr sz="1400" dirty="0">
                <a:latin typeface="Courier New"/>
                <a:cs typeface="Courier New"/>
              </a:rPr>
              <a:t>2</a:t>
            </a:r>
          </a:p>
          <a:p>
            <a:pPr marL="448945" indent="-448945">
              <a:lnSpc>
                <a:spcPct val="100000"/>
              </a:lnSpc>
              <a:buClr>
                <a:srgbClr val="000000"/>
              </a:buClr>
              <a:buAutoNum type="arabicPlain" startAt="3"/>
              <a:tabLst>
                <a:tab pos="448945" algn="l"/>
                <a:tab pos="4495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init(lock_t *mutex)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13765" indent="-913765">
              <a:lnSpc>
                <a:spcPts val="1670"/>
              </a:lnSpc>
              <a:spcBef>
                <a:spcPts val="20"/>
              </a:spcBef>
              <a:buClr>
                <a:srgbClr val="000000"/>
              </a:buClr>
              <a:buAutoNum type="arabicPlain" startAt="3"/>
              <a:tabLst>
                <a:tab pos="913765" algn="l"/>
                <a:tab pos="914400" algn="l"/>
              </a:tabLst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0 </a:t>
            </a:r>
            <a:r>
              <a:rPr sz="1400" dirty="0">
                <a:solidFill>
                  <a:srgbClr val="00AFEF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lock is available,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1 </a:t>
            </a:r>
            <a:r>
              <a:rPr sz="1400" dirty="0">
                <a:solidFill>
                  <a:srgbClr val="00AFEF"/>
                </a:solidFill>
                <a:latin typeface="Wingdings"/>
                <a:cs typeface="Wingdings"/>
              </a:rPr>
              <a:t></a:t>
            </a:r>
            <a:r>
              <a:rPr sz="1400" spc="1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held</a:t>
            </a:r>
            <a:endParaRPr sz="1400" dirty="0">
              <a:latin typeface="Courier New"/>
              <a:cs typeface="Courier New"/>
            </a:endParaRPr>
          </a:p>
          <a:p>
            <a:pPr marL="913765" indent="-913765">
              <a:lnSpc>
                <a:spcPts val="1670"/>
              </a:lnSpc>
              <a:buAutoNum type="arabicPlain" startAt="3"/>
              <a:tabLst>
                <a:tab pos="913765" algn="l"/>
                <a:tab pos="914400" algn="l"/>
              </a:tabLst>
            </a:pPr>
            <a:r>
              <a:rPr sz="1400" spc="-5" dirty="0">
                <a:latin typeface="Courier New"/>
                <a:cs typeface="Courier New"/>
              </a:rPr>
              <a:t>mutex-&gt;flag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448945" algn="l"/>
              </a:tabLst>
            </a:pPr>
            <a:r>
              <a:rPr sz="1400" dirty="0">
                <a:latin typeface="Courier New"/>
                <a:cs typeface="Courier New"/>
              </a:rPr>
              <a:t>6	}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</a:p>
          <a:p>
            <a:pPr marL="448945" indent="-448945">
              <a:lnSpc>
                <a:spcPct val="100000"/>
              </a:lnSpc>
              <a:buClr>
                <a:srgbClr val="000000"/>
              </a:buClr>
              <a:buAutoNum type="arabicPlain" startAt="8"/>
              <a:tabLst>
                <a:tab pos="448945" algn="l"/>
                <a:tab pos="4495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lock(lock_t </a:t>
            </a:r>
            <a:r>
              <a:rPr sz="1400" spc="-5" dirty="0">
                <a:latin typeface="Courier New"/>
                <a:cs typeface="Courier New"/>
              </a:rPr>
              <a:t>*mutex)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R="5080">
              <a:lnSpc>
                <a:spcPct val="100000"/>
              </a:lnSpc>
              <a:buClr>
                <a:srgbClr val="000000"/>
              </a:buClr>
              <a:buAutoNum type="arabicPlain" startAt="8"/>
              <a:tabLst>
                <a:tab pos="913765" algn="l"/>
                <a:tab pos="914400" algn="l"/>
                <a:tab pos="3680460" algn="l"/>
              </a:tabLst>
            </a:pPr>
            <a:r>
              <a:rPr lang="en-US" sz="1400" spc="-5" dirty="0" smtClean="0">
                <a:solidFill>
                  <a:srgbClr val="F79546"/>
                </a:solidFill>
                <a:latin typeface="Courier New"/>
                <a:cs typeface="Courier New"/>
              </a:rPr>
              <a:t>       </a:t>
            </a:r>
            <a:r>
              <a:rPr sz="1400" spc="-5" dirty="0" smtClean="0">
                <a:solidFill>
                  <a:srgbClr val="F79546"/>
                </a:solidFill>
                <a:latin typeface="Courier New"/>
                <a:cs typeface="Courier New"/>
              </a:rPr>
              <a:t>while </a:t>
            </a:r>
            <a:r>
              <a:rPr sz="1400" spc="-10" dirty="0">
                <a:latin typeface="Courier New"/>
                <a:cs typeface="Courier New"/>
              </a:rPr>
              <a:t>(mutex-&gt;flag</a:t>
            </a:r>
            <a:r>
              <a:rPr sz="1400" spc="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==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	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b="1" spc="-5" dirty="0">
                <a:solidFill>
                  <a:srgbClr val="00AFEF"/>
                </a:solidFill>
                <a:latin typeface="Courier New"/>
                <a:cs typeface="Courier New"/>
              </a:rPr>
              <a:t>TEST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the</a:t>
            </a:r>
            <a:r>
              <a:rPr sz="1400" spc="-7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flag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48945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 dirty="0">
              <a:latin typeface="Courier New"/>
              <a:cs typeface="Courier New"/>
            </a:endParaRPr>
          </a:p>
          <a:p>
            <a:pPr marL="448945" indent="-448945">
              <a:lnSpc>
                <a:spcPct val="100000"/>
              </a:lnSpc>
              <a:buClr>
                <a:srgbClr val="000000"/>
              </a:buClr>
              <a:buAutoNum type="arabicPlain" startAt="14"/>
              <a:tabLst>
                <a:tab pos="448945" algn="l"/>
                <a:tab pos="4495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unlock(lock_t *mutex)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R="2771140">
              <a:lnSpc>
                <a:spcPct val="100000"/>
              </a:lnSpc>
              <a:buAutoNum type="arabicPlain" startAt="14"/>
              <a:tabLst>
                <a:tab pos="448945" algn="l"/>
                <a:tab pos="913765" algn="l"/>
                <a:tab pos="914400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</a:t>
            </a:r>
            <a:r>
              <a:rPr sz="1400" spc="-5" dirty="0" err="1" smtClean="0">
                <a:latin typeface="Courier New"/>
                <a:cs typeface="Courier New"/>
              </a:rPr>
              <a:t>mutex</a:t>
            </a:r>
            <a:r>
              <a:rPr sz="1400" spc="-5" dirty="0" smtClean="0">
                <a:latin typeface="Courier New"/>
                <a:cs typeface="Courier New"/>
              </a:rPr>
              <a:t>-</a:t>
            </a:r>
            <a:r>
              <a:rPr sz="1400" spc="-5" dirty="0">
                <a:latin typeface="Courier New"/>
                <a:cs typeface="Courier New"/>
              </a:rPr>
              <a:t>&gt;flag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  16	</a:t>
            </a: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14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</a:t>
            </a:r>
            <a:r>
              <a:rPr lang="en-US" dirty="0" smtClean="0"/>
              <a:t>needs </a:t>
            </a:r>
            <a:r>
              <a:rPr dirty="0" smtClean="0"/>
              <a:t>hardware support? 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0519" y="5615552"/>
            <a:ext cx="7234555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So, we need an atomic instruction supported by </a:t>
            </a: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756285" lvl="1" indent="-287020">
              <a:lnSpc>
                <a:spcPct val="100000"/>
              </a:lnSpc>
              <a:spcBef>
                <a:spcPts val="1470"/>
              </a:spcBef>
              <a:buClr>
                <a:srgbClr val="001F5F"/>
              </a:buClr>
              <a:buSzPct val="94736"/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test-and-set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instruction, also known as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atomic exchange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3939" y="2381972"/>
            <a:ext cx="7200900" cy="0"/>
          </a:xfrm>
          <a:custGeom>
            <a:avLst/>
            <a:gdLst/>
            <a:ahLst/>
            <a:cxnLst/>
            <a:rect l="l" t="t" r="r" b="b"/>
            <a:pathLst>
              <a:path w="7200900">
                <a:moveTo>
                  <a:pt x="0" y="0"/>
                </a:moveTo>
                <a:lnTo>
                  <a:pt x="720077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19" y="1580676"/>
            <a:ext cx="7052309" cy="34740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1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No Mutual Exclusion (assume flag=0 to begin)</a:t>
            </a:r>
          </a:p>
          <a:p>
            <a:pPr marL="816610">
              <a:lnSpc>
                <a:spcPct val="100000"/>
              </a:lnSpc>
              <a:spcBef>
                <a:spcPts val="805"/>
              </a:spcBef>
              <a:tabLst>
                <a:tab pos="4432300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Thread1	Thread2</a:t>
            </a:r>
          </a:p>
          <a:p>
            <a:pPr marL="803910">
              <a:lnSpc>
                <a:spcPts val="1905"/>
              </a:lnSpc>
              <a:spcBef>
                <a:spcPts val="121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call lock()</a:t>
            </a:r>
          </a:p>
          <a:p>
            <a:pPr marL="803910">
              <a:lnSpc>
                <a:spcPts val="1905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while (flag == 1)</a:t>
            </a:r>
          </a:p>
          <a:p>
            <a:pPr marL="803910">
              <a:lnSpc>
                <a:spcPts val="1889"/>
              </a:lnSpc>
              <a:spcBef>
                <a:spcPts val="155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interrupt: switch to Thread 2</a:t>
            </a:r>
          </a:p>
          <a:p>
            <a:pPr marL="4382770">
              <a:lnSpc>
                <a:spcPts val="1875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call lock()</a:t>
            </a:r>
          </a:p>
          <a:p>
            <a:pPr marL="4382770" marR="587375">
              <a:lnSpc>
                <a:spcPts val="1920"/>
              </a:lnSpc>
              <a:spcBef>
                <a:spcPts val="45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while (flag == 1) 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2770" marR="587375">
              <a:lnSpc>
                <a:spcPts val="1920"/>
              </a:lnSpc>
              <a:spcBef>
                <a:spcPts val="45"/>
              </a:spcBef>
            </a:pPr>
            <a:r>
              <a:rPr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flag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277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interrupt: switch to Thread 1</a:t>
            </a:r>
          </a:p>
          <a:p>
            <a:pPr marL="762635">
              <a:lnSpc>
                <a:spcPct val="100000"/>
              </a:lnSpc>
              <a:spcBef>
                <a:spcPts val="705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flag = 1; </a:t>
            </a:r>
            <a:r>
              <a:rPr sz="16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set flag to 1 (too!)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085" indent="-287020">
              <a:lnSpc>
                <a:spcPct val="100000"/>
              </a:lnSpc>
              <a:spcBef>
                <a:spcPts val="173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2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Spin-waiting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wastes time waiting for another thread.</a:t>
            </a:r>
          </a:p>
        </p:txBody>
      </p:sp>
    </p:spTree>
    <p:extLst>
      <p:ext uri="{BB962C8B-B14F-4D97-AF65-F5344CB8AC3E}">
        <p14:creationId xmlns:p14="http://schemas.microsoft.com/office/powerpoint/2010/main" val="355717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mtClean="0">
                <a:ea typeface="MS PGothic" panose="020B0600070205080204" pitchFamily="34" charset="-128"/>
              </a:rPr>
              <a:t>Implementing a Mutex Lock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US" altLang="ko-KR" dirty="0" smtClean="0">
                <a:solidFill>
                  <a:srgbClr val="0000FF"/>
                </a:solidFill>
                <a:ea typeface="MS PGothic" panose="020B0600070205080204" pitchFamily="34" charset="-128"/>
              </a:rPr>
              <a:t> Lock</a:t>
            </a:r>
            <a:r>
              <a:rPr lang="en-US" altLang="ko-KR" i="1" dirty="0" smtClean="0">
                <a:ea typeface="MS PGothic" panose="020B0600070205080204" pitchFamily="34" charset="-128"/>
              </a:rPr>
              <a:t> </a:t>
            </a:r>
            <a:r>
              <a:rPr lang="en-US" altLang="ko-KR" dirty="0" smtClean="0">
                <a:ea typeface="MS PGothic" panose="020B0600070205080204" pitchFamily="34" charset="-128"/>
              </a:rPr>
              <a:t>and </a:t>
            </a:r>
            <a:r>
              <a:rPr lang="en-US" altLang="ko-KR" dirty="0" smtClean="0">
                <a:solidFill>
                  <a:srgbClr val="0000FF"/>
                </a:solidFill>
                <a:ea typeface="MS PGothic" panose="020B0600070205080204" pitchFamily="34" charset="-128"/>
              </a:rPr>
              <a:t>Unlock</a:t>
            </a:r>
            <a:r>
              <a:rPr lang="en-US" altLang="ko-KR" dirty="0" smtClean="0">
                <a:ea typeface="MS PGothic" panose="020B0600070205080204" pitchFamily="34" charset="-128"/>
              </a:rPr>
              <a:t> operations must be </a:t>
            </a:r>
            <a:r>
              <a:rPr lang="en-US" altLang="ko-KR" i="1" dirty="0" smtClean="0">
                <a:ea typeface="MS PGothic" panose="020B0600070205080204" pitchFamily="34" charset="-128"/>
              </a:rPr>
              <a:t>atomic !</a:t>
            </a:r>
            <a:endParaRPr lang="en-US" altLang="ko-KR" dirty="0" smtClean="0"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US" altLang="ko-KR" dirty="0" smtClean="0">
                <a:ea typeface="MS PGothic" panose="020B0600070205080204" pitchFamily="34" charset="-128"/>
              </a:rPr>
              <a:t> Many computers have </a:t>
            </a:r>
            <a:r>
              <a:rPr lang="en-US" altLang="ko-KR" i="1" dirty="0" smtClean="0">
                <a:ea typeface="MS PGothic" panose="020B0600070205080204" pitchFamily="34" charset="-128"/>
              </a:rPr>
              <a:t>some limited</a:t>
            </a:r>
            <a:r>
              <a:rPr lang="en-US" altLang="ko-KR" dirty="0" smtClean="0">
                <a:ea typeface="MS PGothic" panose="020B0600070205080204" pitchFamily="34" charset="-128"/>
              </a:rPr>
              <a:t> hardware support for setting locks</a:t>
            </a:r>
          </a:p>
          <a:p>
            <a:pPr marL="800100" lvl="1" indent="-342900" eaLnBrk="1" hangingPunct="1">
              <a:buFontTx/>
              <a:buChar char="-"/>
            </a:pPr>
            <a:r>
              <a:rPr lang="en-US" altLang="ko-KR" sz="2400" dirty="0" smtClean="0">
                <a:ea typeface="MS PGothic" panose="020B0600070205080204" pitchFamily="34" charset="-128"/>
              </a:rPr>
              <a:t>Atomic Test and Set Lock instruction</a:t>
            </a:r>
          </a:p>
          <a:p>
            <a:pPr marL="800100" lvl="1" indent="-342900" eaLnBrk="1" hangingPunct="1">
              <a:buFontTx/>
              <a:buChar char="-"/>
            </a:pPr>
            <a:r>
              <a:rPr lang="en-US" altLang="ko-KR" sz="2400" dirty="0" smtClean="0">
                <a:ea typeface="MS PGothic" panose="020B0600070205080204" pitchFamily="34" charset="-128"/>
              </a:rPr>
              <a:t>Atomic compare and swap/exchange operation</a:t>
            </a:r>
          </a:p>
          <a:p>
            <a:pPr marL="800100" lvl="1" indent="-342900" eaLnBrk="1" hangingPunct="1">
              <a:buFontTx/>
              <a:buChar char="-"/>
            </a:pPr>
            <a:r>
              <a:rPr lang="en-US" altLang="ko-KR" sz="2400" dirty="0" smtClean="0">
                <a:ea typeface="MS PGothic" panose="020B0600070205080204" pitchFamily="34" charset="-128"/>
              </a:rPr>
              <a:t>These can be used to implement </a:t>
            </a:r>
            <a:r>
              <a:rPr lang="en-US" altLang="ko-KR" sz="2400" dirty="0" err="1" smtClean="0">
                <a:ea typeface="MS PGothic" panose="020B0600070205080204" pitchFamily="34" charset="-128"/>
              </a:rPr>
              <a:t>mutex</a:t>
            </a:r>
            <a:r>
              <a:rPr lang="en-US" altLang="ko-KR" sz="2400" dirty="0" smtClean="0">
                <a:ea typeface="MS PGothic" panose="020B0600070205080204" pitchFamily="34" charset="-128"/>
              </a:rPr>
              <a:t> locks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879B7-DFC6-4E85-B72D-A7961D514C80}" type="slidenum">
              <a:rPr lang="en-US" altLang="ko-KR" sz="1400">
                <a:latin typeface="Times New Roman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ko-KR" sz="1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8275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Well-Behaved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600200"/>
            <a:ext cx="8775510" cy="4525963"/>
          </a:xfrm>
        </p:spPr>
        <p:txBody>
          <a:bodyPr/>
          <a:lstStyle/>
          <a:p>
            <a:r>
              <a:rPr lang="en-US" dirty="0" smtClean="0"/>
              <a:t>Textbooks refer to the </a:t>
            </a:r>
            <a:r>
              <a:rPr lang="en-US" dirty="0" smtClean="0">
                <a:solidFill>
                  <a:schemeClr val="accent1"/>
                </a:solidFill>
              </a:rPr>
              <a:t>Mutual Exclusion Problem</a:t>
            </a:r>
          </a:p>
          <a:p>
            <a:pPr lvl="1"/>
            <a:r>
              <a:rPr lang="en-US" dirty="0" smtClean="0"/>
              <a:t>Design a lock mechanism that guarantees the following properties: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Mutual exclusion</a:t>
            </a:r>
            <a:r>
              <a:rPr lang="en-US" dirty="0" smtClean="0"/>
              <a:t>: only one process may hold the lock at a time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Progress</a:t>
            </a:r>
            <a:r>
              <a:rPr lang="en-US" dirty="0" smtClean="0"/>
              <a:t>: the decision about which process gets the lock next cannot be postponed indefinitely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Bounded waiting</a:t>
            </a:r>
            <a:r>
              <a:rPr lang="en-US" dirty="0" smtClean="0"/>
              <a:t>: if all lockers unlock, no process can wait forever to get the lock</a:t>
            </a:r>
          </a:p>
          <a:p>
            <a:pPr marL="971550" lvl="1" indent="-457200"/>
            <a:r>
              <a:rPr lang="en-US" dirty="0" smtClean="0"/>
              <a:t>A </a:t>
            </a:r>
            <a:r>
              <a:rPr lang="en-US" dirty="0" err="1" smtClean="0"/>
              <a:t>mutex</a:t>
            </a:r>
            <a:r>
              <a:rPr lang="en-US" dirty="0" smtClean="0"/>
              <a:t> having these properties is </a:t>
            </a:r>
            <a:r>
              <a:rPr lang="en-US" dirty="0" smtClean="0">
                <a:solidFill>
                  <a:schemeClr val="accent3"/>
                </a:solidFill>
              </a:rPr>
              <a:t>well-behaved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0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on a Single-CPU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9266"/>
            <a:ext cx="8229600" cy="2707399"/>
          </a:xfrm>
        </p:spPr>
        <p:txBody>
          <a:bodyPr/>
          <a:lstStyle/>
          <a:p>
            <a:r>
              <a:rPr lang="en-US" dirty="0" smtClean="0"/>
              <a:t>On a single-CPU system, the only preemption mechanism is interrupts</a:t>
            </a:r>
          </a:p>
          <a:p>
            <a:pPr lvl="1"/>
            <a:r>
              <a:rPr lang="en-US" dirty="0" smtClean="0"/>
              <a:t>If interrupts are disabled, the currently executing code is guaranteed to be atomic</a:t>
            </a:r>
          </a:p>
          <a:p>
            <a:r>
              <a:rPr lang="en-US" dirty="0" smtClean="0"/>
              <a:t>This system is </a:t>
            </a:r>
            <a:r>
              <a:rPr lang="en-US" i="1" dirty="0" smtClean="0"/>
              <a:t>concurrent</a:t>
            </a:r>
            <a:r>
              <a:rPr lang="en-US" dirty="0" smtClean="0"/>
              <a:t>, but not </a:t>
            </a:r>
            <a:r>
              <a:rPr lang="en-US" i="1" dirty="0" smtClean="0"/>
              <a:t>parallel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390" y="1958454"/>
            <a:ext cx="4114800" cy="2125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lock_acquire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/>
              <a:t> lock * lock) {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sema_down</a:t>
            </a:r>
            <a:r>
              <a:rPr lang="en-US" sz="2000" dirty="0" smtClean="0"/>
              <a:t>(&amp;lock-&gt;semaphore);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lock-&gt;holder = </a:t>
            </a:r>
            <a:r>
              <a:rPr lang="en-US" sz="2000" dirty="0" err="1" smtClean="0"/>
              <a:t>thread_current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7109" y="1376150"/>
            <a:ext cx="5017827" cy="270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sema_down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/>
              <a:t> semaphore * </a:t>
            </a:r>
            <a:r>
              <a:rPr lang="en-US" sz="2000" dirty="0" err="1" smtClean="0"/>
              <a:t>sema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>
                <a:solidFill>
                  <a:schemeClr val="accent1"/>
                </a:solidFill>
              </a:rPr>
              <a:t>enum</a:t>
            </a:r>
            <a:r>
              <a:rPr lang="en-US" sz="2000" dirty="0" smtClean="0"/>
              <a:t> </a:t>
            </a:r>
            <a:r>
              <a:rPr lang="en-US" sz="2000" dirty="0" err="1" smtClean="0"/>
              <a:t>intr_level</a:t>
            </a:r>
            <a:r>
              <a:rPr lang="en-US" sz="2000" dirty="0" smtClean="0"/>
              <a:t> </a:t>
            </a:r>
            <a:r>
              <a:rPr lang="en-US" sz="2000" dirty="0" err="1" smtClean="0"/>
              <a:t>old_level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old_level</a:t>
            </a:r>
            <a:r>
              <a:rPr lang="en-US" sz="2000" dirty="0" smtClean="0"/>
              <a:t> = </a:t>
            </a:r>
            <a:r>
              <a:rPr lang="en-US" sz="2000" dirty="0" err="1" smtClean="0"/>
              <a:t>intr_disable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1"/>
                </a:solidFill>
              </a:rPr>
              <a:t>while</a:t>
            </a:r>
            <a:r>
              <a:rPr lang="en-US" sz="2000" dirty="0" smtClean="0"/>
              <a:t> (</a:t>
            </a:r>
            <a:r>
              <a:rPr lang="en-US" sz="2000" dirty="0" err="1" smtClean="0"/>
              <a:t>sema</a:t>
            </a:r>
            <a:r>
              <a:rPr lang="en-US" sz="2000" dirty="0" smtClean="0"/>
              <a:t>-&gt;value == </a:t>
            </a:r>
            <a:r>
              <a:rPr lang="en-US" sz="2000" dirty="0" smtClean="0">
                <a:solidFill>
                  <a:schemeClr val="accent4"/>
                </a:solidFill>
              </a:rPr>
              <a:t>0</a:t>
            </a:r>
            <a:r>
              <a:rPr lang="en-US" sz="2000" dirty="0" smtClean="0"/>
              <a:t>) { </a:t>
            </a:r>
            <a:r>
              <a:rPr lang="en-US" sz="2000" dirty="0" smtClean="0">
                <a:solidFill>
                  <a:schemeClr val="accent3"/>
                </a:solidFill>
              </a:rPr>
              <a:t>/* wait */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sema</a:t>
            </a:r>
            <a:r>
              <a:rPr lang="en-US" sz="2000" dirty="0" smtClean="0"/>
              <a:t>-&gt;value--;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intr_level</a:t>
            </a:r>
            <a:r>
              <a:rPr lang="en-US" sz="2000" dirty="0" smtClean="0"/>
              <a:t>(</a:t>
            </a:r>
            <a:r>
              <a:rPr lang="en-US" sz="2000" dirty="0" err="1" smtClean="0"/>
              <a:t>old_level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5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Multiple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598"/>
            <a:ext cx="8229600" cy="2173406"/>
          </a:xfrm>
        </p:spPr>
        <p:txBody>
          <a:bodyPr/>
          <a:lstStyle/>
          <a:p>
            <a:r>
              <a:rPr lang="en-US" dirty="0" smtClean="0"/>
              <a:t>In a multi-CPU (SMP) system, two or more threads may execute in </a:t>
            </a:r>
            <a:r>
              <a:rPr lang="en-US" i="1" dirty="0" smtClean="0"/>
              <a:t>parallel</a:t>
            </a:r>
          </a:p>
          <a:p>
            <a:pPr lvl="1"/>
            <a:r>
              <a:rPr lang="en-US" dirty="0" smtClean="0"/>
              <a:t>Data can be read or written by parallel threads, even if interrupts are disabled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524" y="4886244"/>
            <a:ext cx="3406100" cy="2711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sema_down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() {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566" y="5182762"/>
            <a:ext cx="3407288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while (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 == 0) { … 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566" y="5583976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-&gt;value--;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6566" y="5985190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566" y="4396883"/>
            <a:ext cx="1940276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CPU 1 - Thread 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05573" y="4886244"/>
            <a:ext cx="3406100" cy="2711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sema_down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() {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04615" y="5182762"/>
            <a:ext cx="3407288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while (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 == 0) { … 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4615" y="5583976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-&gt;value--;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04615" y="5985190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4615" y="4396883"/>
            <a:ext cx="1940276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CPU 2 - Thread 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655415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177362" y="4785767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915411" y="4785767"/>
            <a:ext cx="489204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51185" y="3612310"/>
            <a:ext cx="2101756" cy="3548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ema</a:t>
            </a:r>
            <a:r>
              <a:rPr lang="en-US" dirty="0" smtClean="0"/>
              <a:t>-&gt;value = 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243922" y="3695352"/>
            <a:ext cx="2101756" cy="3548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ema</a:t>
            </a:r>
            <a:r>
              <a:rPr lang="en-US" dirty="0" smtClean="0"/>
              <a:t>-&gt;value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232 L -5.55556E-7 0.11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139 L 3.88889E-6 0.1134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 And Set (Atomic Exchange)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6399" y="2127617"/>
            <a:ext cx="65925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instruction to support the creation of simple locks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904" y="4187481"/>
            <a:ext cx="582993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  <a:tab pos="4907915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(testing) old value  pointed  to by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085" indent="-287020">
              <a:lnSpc>
                <a:spcPct val="100000"/>
              </a:lnSpc>
              <a:spcBef>
                <a:spcPts val="1410"/>
              </a:spcBef>
              <a:buClr>
                <a:srgbClr val="001F5F"/>
              </a:buClr>
              <a:buSzPct val="94736"/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Simultaneously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(setting) said value to new.</a:t>
            </a:r>
          </a:p>
          <a:p>
            <a:pPr marL="299085" indent="-287020">
              <a:lnSpc>
                <a:spcPct val="100000"/>
              </a:lnSpc>
              <a:spcBef>
                <a:spcPts val="1495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sequence of operations is </a:t>
            </a:r>
            <a:r>
              <a:rPr sz="18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 atomically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295696" y="2755428"/>
            <a:ext cx="6804659" cy="1169035"/>
          </a:xfrm>
          <a:custGeom>
            <a:avLst/>
            <a:gdLst/>
            <a:ahLst/>
            <a:cxnLst/>
            <a:rect l="l" t="t" r="r" b="b"/>
            <a:pathLst>
              <a:path w="6804659" h="1169035">
                <a:moveTo>
                  <a:pt x="0" y="1168908"/>
                </a:moveTo>
                <a:lnTo>
                  <a:pt x="6804659" y="1168908"/>
                </a:lnTo>
                <a:lnTo>
                  <a:pt x="6804659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1283" y="2980168"/>
            <a:ext cx="16090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old = *ptr;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28625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*ptr = new;  </a:t>
            </a:r>
            <a:r>
              <a:rPr sz="1400" dirty="0">
                <a:solidFill>
                  <a:srgbClr val="F79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old;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0337" y="2980168"/>
            <a:ext cx="26739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fetch old value at ptr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store ‘new’ into ptr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return the old value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527" y="2767112"/>
            <a:ext cx="418655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49580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	</a:t>
            </a: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TestAndSet(</a:t>
            </a: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*ptr, </a:t>
            </a: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new) {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449580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5	}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9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Simple Spin Lock using test-and-set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519" y="5849971"/>
            <a:ext cx="7727950" cy="85683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99085" marR="5080" indent="-287020">
              <a:lnSpc>
                <a:spcPct val="146500"/>
              </a:lnSpc>
              <a:spcBef>
                <a:spcPts val="155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To work correctly on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a single processor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it requires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 preemptive  scheduler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972311" y="1851251"/>
            <a:ext cx="6911340" cy="3970020"/>
          </a:xfrm>
          <a:custGeom>
            <a:avLst/>
            <a:gdLst/>
            <a:ahLst/>
            <a:cxnLst/>
            <a:rect l="l" t="t" r="r" b="b"/>
            <a:pathLst>
              <a:path w="6911340" h="3970020">
                <a:moveTo>
                  <a:pt x="0" y="3970020"/>
                </a:moveTo>
                <a:lnTo>
                  <a:pt x="6911340" y="3970020"/>
                </a:lnTo>
                <a:lnTo>
                  <a:pt x="6911340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2298" y="4423510"/>
            <a:ext cx="2205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sz="1400" dirty="0">
                <a:latin typeface="Courier New"/>
                <a:cs typeface="Courier New"/>
              </a:rPr>
              <a:t>;	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8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spin-wait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3142" y="1862682"/>
            <a:ext cx="507873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9580" indent="-45021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lain"/>
              <a:tabLst>
                <a:tab pos="449580" algn="l"/>
                <a:tab pos="45021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typedef 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struct </a:t>
            </a:r>
            <a:r>
              <a:rPr sz="1400" spc="-5" dirty="0">
                <a:latin typeface="Courier New"/>
                <a:cs typeface="Courier New"/>
              </a:rPr>
              <a:t>lock_t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14400" indent="-91503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914400" algn="l"/>
                <a:tab pos="91503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flag;</a:t>
            </a:r>
            <a:endParaRPr sz="1400" dirty="0">
              <a:latin typeface="Courier New"/>
              <a:cs typeface="Courier New"/>
            </a:endParaRPr>
          </a:p>
          <a:p>
            <a:pPr marR="3661410">
              <a:lnSpc>
                <a:spcPct val="100000"/>
              </a:lnSpc>
              <a:buAutoNum type="arabicPlain"/>
              <a:tabLst>
                <a:tab pos="449580" algn="l"/>
                <a:tab pos="450215" algn="l"/>
              </a:tabLst>
            </a:pPr>
            <a:r>
              <a:rPr lang="en-US" sz="1400" dirty="0" smtClean="0">
                <a:latin typeface="Courier New"/>
                <a:cs typeface="Courier New"/>
              </a:rPr>
              <a:t>   </a:t>
            </a:r>
            <a:r>
              <a:rPr sz="1400" dirty="0" smtClean="0">
                <a:latin typeface="Courier New"/>
                <a:cs typeface="Courier New"/>
              </a:rPr>
              <a:t>}</a:t>
            </a:r>
            <a:r>
              <a:rPr sz="1400" spc="-100" dirty="0" smtClean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lock_t;  </a:t>
            </a:r>
            <a:r>
              <a:rPr sz="1400" dirty="0">
                <a:latin typeface="Courier New"/>
                <a:cs typeface="Courier New"/>
              </a:rPr>
              <a:t> 4</a:t>
            </a:r>
          </a:p>
          <a:p>
            <a:pPr marL="449580" indent="-450215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449580" algn="l"/>
                <a:tab pos="45021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init(lock_t *lock)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14400" indent="-915035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914400" algn="l"/>
                <a:tab pos="915035" algn="l"/>
              </a:tabLst>
            </a:pP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// 0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indicates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that lock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is</a:t>
            </a:r>
            <a:r>
              <a:rPr sz="1400" spc="-8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available,</a:t>
            </a:r>
            <a:endParaRPr sz="1400" dirty="0">
              <a:latin typeface="Courier New"/>
              <a:cs typeface="Courier New"/>
            </a:endParaRPr>
          </a:p>
          <a:p>
            <a:pPr marL="914400" indent="-915035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914400" algn="l"/>
                <a:tab pos="915035" algn="l"/>
              </a:tabLst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1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that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it is</a:t>
            </a:r>
            <a:r>
              <a:rPr sz="1400" spc="-2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held</a:t>
            </a:r>
            <a:endParaRPr sz="1400" dirty="0">
              <a:latin typeface="Courier New"/>
              <a:cs typeface="Courier New"/>
            </a:endParaRPr>
          </a:p>
          <a:p>
            <a:pPr marR="2559050">
              <a:lnSpc>
                <a:spcPct val="100000"/>
              </a:lnSpc>
              <a:buAutoNum type="arabicPlain" startAt="5"/>
              <a:tabLst>
                <a:tab pos="449580" algn="l"/>
                <a:tab pos="914400" algn="l"/>
                <a:tab pos="915035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</a:t>
            </a:r>
            <a:r>
              <a:rPr sz="1400" spc="-5" dirty="0" smtClean="0">
                <a:latin typeface="Courier New"/>
                <a:cs typeface="Courier New"/>
              </a:rPr>
              <a:t>lock-</a:t>
            </a:r>
            <a:r>
              <a:rPr sz="1400" spc="-5" dirty="0">
                <a:latin typeface="Courier New"/>
                <a:cs typeface="Courier New"/>
              </a:rPr>
              <a:t>&gt;flag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  </a:t>
            </a:r>
            <a:r>
              <a:rPr sz="1400" dirty="0">
                <a:latin typeface="Courier New"/>
                <a:cs typeface="Courier New"/>
              </a:rPr>
              <a:t> 9	}</a:t>
            </a: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 dirty="0">
              <a:latin typeface="Courier New"/>
              <a:cs typeface="Courier New"/>
            </a:endParaRPr>
          </a:p>
          <a:p>
            <a:pPr marL="449580" indent="-450215">
              <a:lnSpc>
                <a:spcPct val="100000"/>
              </a:lnSpc>
              <a:buClr>
                <a:srgbClr val="000000"/>
              </a:buClr>
              <a:buAutoNum type="arabicPlain" startAt="11"/>
              <a:tabLst>
                <a:tab pos="449580" algn="l"/>
                <a:tab pos="45021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lock(lock_t </a:t>
            </a:r>
            <a:r>
              <a:rPr sz="1400" spc="-5" dirty="0">
                <a:latin typeface="Courier New"/>
                <a:cs typeface="Courier New"/>
              </a:rPr>
              <a:t>*lock)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R="5080">
              <a:lnSpc>
                <a:spcPct val="100000"/>
              </a:lnSpc>
              <a:buClr>
                <a:srgbClr val="000000"/>
              </a:buClr>
              <a:buAutoNum type="arabicPlain" startAt="11"/>
              <a:tabLst>
                <a:tab pos="914400" algn="l"/>
                <a:tab pos="915035" algn="l"/>
              </a:tabLst>
            </a:pPr>
            <a:r>
              <a:rPr lang="en-US" sz="1400" spc="-5" dirty="0" smtClean="0">
                <a:solidFill>
                  <a:srgbClr val="F79546"/>
                </a:solidFill>
                <a:latin typeface="Courier New"/>
                <a:cs typeface="Courier New"/>
              </a:rPr>
              <a:t>     </a:t>
            </a:r>
            <a:r>
              <a:rPr sz="1400" spc="-5" dirty="0" smtClean="0">
                <a:solidFill>
                  <a:srgbClr val="F79546"/>
                </a:solidFill>
                <a:latin typeface="Courier New"/>
                <a:cs typeface="Courier New"/>
              </a:rPr>
              <a:t>while </a:t>
            </a:r>
            <a:r>
              <a:rPr sz="1400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latin typeface="Courier New"/>
                <a:cs typeface="Courier New"/>
              </a:rPr>
              <a:t>TestAndSet</a:t>
            </a:r>
            <a:r>
              <a:rPr sz="1400" spc="-10" dirty="0">
                <a:latin typeface="Courier New"/>
                <a:cs typeface="Courier New"/>
              </a:rPr>
              <a:t>(&amp;lock-&gt;flag,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 </a:t>
            </a:r>
            <a:r>
              <a:rPr sz="1400" spc="-10" dirty="0">
                <a:latin typeface="Courier New"/>
                <a:cs typeface="Courier New"/>
              </a:rPr>
              <a:t>==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  13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49580" algn="l"/>
              </a:tabLst>
            </a:pPr>
            <a:r>
              <a:rPr sz="1400" spc="-5" dirty="0">
                <a:latin typeface="Courier New"/>
                <a:cs typeface="Courier New"/>
              </a:rPr>
              <a:t>14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 dirty="0">
              <a:latin typeface="Courier New"/>
              <a:cs typeface="Courier New"/>
            </a:endParaRPr>
          </a:p>
          <a:p>
            <a:pPr marL="449580" indent="-450215">
              <a:lnSpc>
                <a:spcPct val="100000"/>
              </a:lnSpc>
              <a:buClr>
                <a:srgbClr val="000000"/>
              </a:buClr>
              <a:buAutoNum type="arabicPlain" startAt="16"/>
              <a:tabLst>
                <a:tab pos="449580" algn="l"/>
                <a:tab pos="45021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unlock(lock_t *lock)</a:t>
            </a:r>
            <a:r>
              <a:rPr sz="1400" dirty="0">
                <a:latin typeface="Courier New"/>
                <a:cs typeface="Courier New"/>
              </a:rPr>
              <a:t> {</a:t>
            </a:r>
          </a:p>
          <a:p>
            <a:pPr marR="2559050">
              <a:lnSpc>
                <a:spcPct val="100000"/>
              </a:lnSpc>
              <a:buAutoNum type="arabicPlain" startAt="16"/>
              <a:tabLst>
                <a:tab pos="449580" algn="l"/>
                <a:tab pos="914400" algn="l"/>
                <a:tab pos="915035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</a:t>
            </a:r>
            <a:r>
              <a:rPr sz="1400" spc="-5" dirty="0" smtClean="0">
                <a:latin typeface="Courier New"/>
                <a:cs typeface="Courier New"/>
              </a:rPr>
              <a:t>lock-</a:t>
            </a:r>
            <a:r>
              <a:rPr sz="1400" spc="-5" dirty="0">
                <a:latin typeface="Courier New"/>
                <a:cs typeface="Courier New"/>
              </a:rPr>
              <a:t>&gt;flag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  </a:t>
            </a: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64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Implications of CPU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8907" cy="4525963"/>
          </a:xfrm>
        </p:spPr>
        <p:txBody>
          <a:bodyPr/>
          <a:lstStyle/>
          <a:p>
            <a:r>
              <a:rPr lang="en-US" dirty="0" smtClean="0"/>
              <a:t>Increasing transistor count/clock speed</a:t>
            </a:r>
          </a:p>
          <a:p>
            <a:pPr lvl="1"/>
            <a:r>
              <a:rPr lang="en-US" dirty="0" smtClean="0"/>
              <a:t>Greater number of tasks can be executed </a:t>
            </a:r>
            <a:r>
              <a:rPr lang="en-US" dirty="0" smtClean="0">
                <a:solidFill>
                  <a:schemeClr val="accent1"/>
                </a:solidFill>
              </a:rPr>
              <a:t>concurrently</a:t>
            </a:r>
          </a:p>
          <a:p>
            <a:r>
              <a:rPr lang="en-US" dirty="0" smtClean="0"/>
              <a:t>However, clock speed increases have essentially stopped in the past few years</a:t>
            </a:r>
          </a:p>
          <a:p>
            <a:pPr lvl="1"/>
            <a:r>
              <a:rPr lang="en-US" dirty="0" smtClean="0"/>
              <a:t>Instead, more transistors = more CPU cores</a:t>
            </a:r>
          </a:p>
          <a:p>
            <a:pPr lvl="1"/>
            <a:r>
              <a:rPr lang="en-US" dirty="0" smtClean="0"/>
              <a:t>More cores = increased opportunity for </a:t>
            </a:r>
            <a:r>
              <a:rPr lang="en-US" dirty="0" smtClean="0">
                <a:solidFill>
                  <a:schemeClr val="accent1"/>
                </a:solidFill>
              </a:rPr>
              <a:t>parallelism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Evaluating Spin Locks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935" y="1417638"/>
            <a:ext cx="8317865" cy="5054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yes</a:t>
            </a: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spin lock only allows a single thread to entry the critical section.</a:t>
            </a:r>
          </a:p>
          <a:p>
            <a:pPr lvl="1">
              <a:lnSpc>
                <a:spcPct val="100000"/>
              </a:lnSpc>
              <a:buClr>
                <a:srgbClr val="001F5F"/>
              </a:buClr>
              <a:buFont typeface="Wingdings"/>
              <a:buChar char="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191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Fairness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no</a:t>
            </a: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Spin locks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don’t provide any fairness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guarantees.</a:t>
            </a:r>
          </a:p>
          <a:p>
            <a:pPr marL="756285" lvl="1" indent="-287020">
              <a:lnSpc>
                <a:spcPct val="100000"/>
              </a:lnSpc>
              <a:spcBef>
                <a:spcPts val="141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Indeed, a thread spinning may spin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001F5F"/>
              </a:buClr>
              <a:buFont typeface="Wingdings"/>
              <a:buChar char=""/>
            </a:pP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56285" lvl="1" indent="-287020">
              <a:lnSpc>
                <a:spcPct val="100000"/>
              </a:lnSpc>
              <a:spcBef>
                <a:spcPts val="14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 the single CPU, performance overheads can be quire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painful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56285" marR="5080" lvl="1" indent="-287020">
              <a:lnSpc>
                <a:spcPct val="145400"/>
              </a:lnSpc>
              <a:spcBef>
                <a:spcPts val="509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If the number of threads roughly equals the number of CPUs, spin locks  work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reasonably well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415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Instruction-level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586552"/>
            <a:ext cx="8918813" cy="4643651"/>
          </a:xfrm>
        </p:spPr>
        <p:txBody>
          <a:bodyPr>
            <a:normAutofit/>
          </a:bodyPr>
          <a:lstStyle/>
          <a:p>
            <a:r>
              <a:rPr lang="en-US" dirty="0" smtClean="0"/>
              <a:t>Modern CPUs have atomic instruction(s)</a:t>
            </a:r>
          </a:p>
          <a:p>
            <a:pPr lvl="1"/>
            <a:r>
              <a:rPr lang="en-US" dirty="0" smtClean="0"/>
              <a:t>Enable you to build high-level synchronized objects</a:t>
            </a:r>
          </a:p>
          <a:p>
            <a:r>
              <a:rPr lang="en-US" dirty="0" smtClean="0"/>
              <a:t>On x86: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lock</a:t>
            </a:r>
            <a:r>
              <a:rPr lang="en-US" dirty="0" smtClean="0"/>
              <a:t> prefix makes an instruction atomic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lock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; atomic increment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lock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; atomic decrement</a:t>
            </a:r>
          </a:p>
          <a:p>
            <a:pPr lvl="2"/>
            <a:r>
              <a:rPr lang="en-US" dirty="0" smtClean="0"/>
              <a:t>Only legal with some instructions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xchg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instruction is guaranteed to be atomic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xchg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dirty="0" smtClean="0">
                <a:solidFill>
                  <a:schemeClr val="accent3"/>
                </a:solidFill>
              </a:rPr>
              <a:t>; swap </a:t>
            </a:r>
            <a:r>
              <a:rPr lang="en-US" dirty="0" err="1" smtClean="0">
                <a:solidFill>
                  <a:schemeClr val="accent3"/>
                </a:solidFill>
              </a:rPr>
              <a:t>eax</a:t>
            </a:r>
            <a:r>
              <a:rPr lang="en-US" dirty="0" smtClean="0">
                <a:solidFill>
                  <a:schemeClr val="accent3"/>
                </a:solidFill>
              </a:rPr>
              <a:t> and the value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</a:t>
            </a:r>
            <a:r>
              <a:rPr lang="en-US" dirty="0" err="1" smtClean="0"/>
              <a:t>xchg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290"/>
            <a:ext cx="8229600" cy="1642873"/>
          </a:xfrm>
        </p:spPr>
        <p:txBody>
          <a:bodyPr/>
          <a:lstStyle/>
          <a:p>
            <a:r>
              <a:rPr lang="en-US" dirty="0" smtClean="0"/>
              <a:t>Atomicity ensures that each </a:t>
            </a:r>
            <a:r>
              <a:rPr lang="en-US" dirty="0" err="1" smtClean="0"/>
              <a:t>xchg</a:t>
            </a:r>
            <a:r>
              <a:rPr lang="en-US" dirty="0" smtClean="0"/>
              <a:t> occurs before or after </a:t>
            </a:r>
            <a:r>
              <a:rPr lang="en-US" dirty="0" err="1" smtClean="0"/>
              <a:t>xchg’s</a:t>
            </a:r>
            <a:r>
              <a:rPr lang="en-US" dirty="0" smtClean="0"/>
              <a:t> from other CPUs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8388" y="1911886"/>
            <a:ext cx="3878268" cy="2160897"/>
            <a:chOff x="4751382" y="2531759"/>
            <a:chExt cx="3878268" cy="2160897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4751382" y="2531759"/>
              <a:ext cx="3878268" cy="2160897"/>
            </a:xfrm>
            <a:prstGeom prst="roundRect">
              <a:avLst>
                <a:gd name="adj" fmla="val 106"/>
              </a:avLst>
            </a:prstGeom>
            <a:solidFill>
              <a:schemeClr val="accent2">
                <a:alpha val="39000"/>
              </a:schemeClr>
            </a:solidFill>
            <a:ln w="12700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40005" dist="22987" dir="5400000" algn="ctr" rotWithShape="0">
                <a:srgbClr val="000000">
                  <a:alpha val="35000"/>
                </a:srgb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3C4B5E"/>
                </a:solidFill>
                <a:latin typeface="Helvetica LT Std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5128" y="2892398"/>
              <a:ext cx="788229" cy="1040129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10000"/>
                </a:lnSpc>
              </a:pPr>
              <a:r>
                <a:rPr lang="en-US" sz="1400" dirty="0" err="1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eax</a:t>
              </a: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: 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2548" y="2844903"/>
              <a:ext cx="788229" cy="866711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10000"/>
                </a:lnSpc>
              </a:pPr>
              <a:r>
                <a:rPr lang="en-US" sz="1400" dirty="0" err="1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eax</a:t>
              </a: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: 2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2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15888" y="2849489"/>
              <a:ext cx="722543" cy="133486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8275" y="3382265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xchg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48235" y="3379044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xchg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0292" y="4265436"/>
              <a:ext cx="3320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Illegal execution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1791" y="2567374"/>
              <a:ext cx="7873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CPU 1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76882" y="2567374"/>
              <a:ext cx="7873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CPU 2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1876" y="2567374"/>
              <a:ext cx="9829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memory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874261" y="3420869"/>
              <a:ext cx="810124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60736" y="3410029"/>
              <a:ext cx="810124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322331" y="3401519"/>
              <a:ext cx="736476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322331" y="3433480"/>
              <a:ext cx="736476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020537" y="3417407"/>
              <a:ext cx="663527" cy="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60382" y="3419983"/>
              <a:ext cx="663527" cy="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397561" y="1357954"/>
            <a:ext cx="235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Non-Atomic </a:t>
            </a:r>
            <a:r>
              <a:rPr lang="en-US" sz="2400" b="1" dirty="0" err="1" smtClean="0"/>
              <a:t>xchg</a:t>
            </a:r>
            <a:endParaRPr lang="en-US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786686" y="1911886"/>
            <a:ext cx="3878268" cy="2160897"/>
            <a:chOff x="392107" y="2419041"/>
            <a:chExt cx="3878268" cy="2160897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auto">
            <a:xfrm>
              <a:off x="392107" y="2419041"/>
              <a:ext cx="3878268" cy="2160897"/>
            </a:xfrm>
            <a:prstGeom prst="roundRect">
              <a:avLst>
                <a:gd name="adj" fmla="val 106"/>
              </a:avLst>
            </a:prstGeom>
            <a:solidFill>
              <a:schemeClr val="accent3">
                <a:alpha val="35000"/>
              </a:schemeClr>
            </a:solidFill>
            <a:ln w="12700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40005" dist="22987" dir="5400000" algn="ctr" rotWithShape="0">
                <a:srgbClr val="000000">
                  <a:alpha val="35000"/>
                </a:srgb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3C4B5E"/>
                </a:solidFill>
                <a:latin typeface="Helvetica LT Std Light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80224" y="2521519"/>
              <a:ext cx="3593453" cy="2000530"/>
              <a:chOff x="580224" y="2521519"/>
              <a:chExt cx="3593453" cy="200053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80234" y="2978046"/>
                <a:ext cx="788229" cy="1040129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10000"/>
                  </a:lnSpc>
                </a:pPr>
                <a:r>
                  <a:rPr lang="en-US" sz="1400" dirty="0" err="1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eax</a:t>
                </a: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: 1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1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endParaRPr lang="en-US" sz="14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349114" y="2910028"/>
                <a:ext cx="788229" cy="897789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10000"/>
                  </a:lnSpc>
                </a:pPr>
                <a:r>
                  <a:rPr lang="en-US" sz="1400" dirty="0" err="1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eax</a:t>
                </a:r>
                <a: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: 2</a:t>
                </a:r>
                <a:b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2</a:t>
                </a:r>
                <a:b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1</a:t>
                </a:r>
                <a:endParaRPr lang="en-US" sz="1400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73219" y="3475046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xchg</a:t>
                </a:r>
                <a:endParaRPr lang="en-US" sz="1600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04640" y="3464696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xchg</a:t>
                </a:r>
                <a:endParaRPr lang="en-US" sz="1600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21715" y="4183495"/>
                <a:ext cx="17347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Legal execution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1191" y="2527684"/>
                <a:ext cx="787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CPU 1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86282" y="2527684"/>
                <a:ext cx="787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CPU 2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01658" y="2813819"/>
                <a:ext cx="722543" cy="1334864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1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2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2</a:t>
                </a:r>
                <a:endParaRPr lang="en-US" sz="14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97619" y="2521519"/>
                <a:ext cx="9829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memory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580224" y="3514533"/>
                <a:ext cx="810124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349105" y="3497054"/>
                <a:ext cx="810124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00814" y="3384812"/>
                <a:ext cx="725143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06619" y="3505598"/>
                <a:ext cx="663527" cy="0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367869" y="3515308"/>
                <a:ext cx="663527" cy="0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96251" y="3615689"/>
                <a:ext cx="725143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5890183" y="1357953"/>
            <a:ext cx="172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Atomic </a:t>
            </a:r>
            <a:r>
              <a:rPr lang="en-US" sz="2400" b="1" dirty="0" err="1" smtClean="0"/>
              <a:t>xchg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81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Spin Lock with </a:t>
            </a:r>
            <a:r>
              <a:rPr lang="en-US" dirty="0" err="1" smtClean="0"/>
              <a:t>xchg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3" y="1613849"/>
            <a:ext cx="2763671" cy="3879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</a:rPr>
              <a:t>spin_lock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xchg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[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lock_addr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test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jnz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spinlock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</a:rPr>
              <a:t>spin_unlock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lock_addr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], 0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85"/>
          <a:stretch/>
        </p:blipFill>
        <p:spPr>
          <a:xfrm>
            <a:off x="3352617" y="1337737"/>
            <a:ext cx="3419628" cy="4283337"/>
          </a:xfrm>
          <a:prstGeom prst="rect">
            <a:avLst/>
          </a:prstGeom>
        </p:spPr>
      </p:pic>
      <p:pic>
        <p:nvPicPr>
          <p:cNvPr id="6" name="Picture 5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09"/>
          <a:stretch/>
        </p:blipFill>
        <p:spPr>
          <a:xfrm>
            <a:off x="3352617" y="1331600"/>
            <a:ext cx="3419628" cy="2738993"/>
          </a:xfrm>
          <a:prstGeom prst="rect">
            <a:avLst/>
          </a:prstGeom>
        </p:spPr>
      </p:pic>
      <p:pic>
        <p:nvPicPr>
          <p:cNvPr id="7" name="Picture 6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26"/>
          <a:stretch/>
        </p:blipFill>
        <p:spPr>
          <a:xfrm>
            <a:off x="3352617" y="1331600"/>
            <a:ext cx="3419628" cy="24865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0127" y="2150795"/>
            <a:ext cx="1307238" cy="307777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 1 locks.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70127" y="3060827"/>
            <a:ext cx="2002722" cy="738664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CPUs 0 and 2 both try to lock, but cannot.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pic>
        <p:nvPicPr>
          <p:cNvPr id="10" name="Picture 9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46"/>
          <a:stretch/>
        </p:blipFill>
        <p:spPr>
          <a:xfrm>
            <a:off x="3352617" y="1331600"/>
            <a:ext cx="3419628" cy="11629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69522" y="3841009"/>
            <a:ext cx="1717278" cy="307777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 1 unlocks.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8916" y="4634745"/>
            <a:ext cx="1908950" cy="954107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 0 locks, simply because it requested it </a:t>
            </a:r>
            <a:r>
              <a:rPr lang="en-US" sz="1400" i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slightly</a:t>
            </a: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 before CPU 2. 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1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Price of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488"/>
            <a:ext cx="8229600" cy="5107675"/>
          </a:xfrm>
        </p:spPr>
        <p:txBody>
          <a:bodyPr/>
          <a:lstStyle/>
          <a:p>
            <a:r>
              <a:rPr lang="en-US" dirty="0" smtClean="0"/>
              <a:t>Atomic operations are very expensive on a multi-core system</a:t>
            </a:r>
          </a:p>
          <a:p>
            <a:pPr lvl="1"/>
            <a:r>
              <a:rPr lang="en-US" dirty="0" smtClean="0"/>
              <a:t>Caches must be flushed</a:t>
            </a:r>
          </a:p>
          <a:p>
            <a:pPr lvl="2"/>
            <a:r>
              <a:rPr lang="en-US" dirty="0" smtClean="0"/>
              <a:t>CPU cores may see different values for the same variable if they have out-of-date caches</a:t>
            </a:r>
          </a:p>
          <a:p>
            <a:pPr lvl="2"/>
            <a:r>
              <a:rPr lang="en-US" dirty="0" smtClean="0"/>
              <a:t>Cache flush can be forced using a </a:t>
            </a:r>
            <a:r>
              <a:rPr lang="en-US" dirty="0" smtClean="0">
                <a:solidFill>
                  <a:schemeClr val="accent1"/>
                </a:solidFill>
              </a:rPr>
              <a:t>memory fence </a:t>
            </a:r>
            <a:r>
              <a:rPr lang="en-US" dirty="0" smtClean="0"/>
              <a:t>(sometimes called a </a:t>
            </a:r>
            <a:r>
              <a:rPr lang="en-US" dirty="0" smtClean="0">
                <a:solidFill>
                  <a:schemeClr val="accent1"/>
                </a:solidFill>
              </a:rPr>
              <a:t>memory barrier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Memory bus must be locked</a:t>
            </a:r>
          </a:p>
          <a:p>
            <a:pPr lvl="2"/>
            <a:r>
              <a:rPr lang="en-US" dirty="0" smtClean="0"/>
              <a:t>No concurrent reading or writing</a:t>
            </a:r>
          </a:p>
          <a:p>
            <a:pPr lvl="1"/>
            <a:r>
              <a:rPr lang="en-US" dirty="0" smtClean="0"/>
              <a:t>Other CPUs may stall</a:t>
            </a:r>
          </a:p>
          <a:p>
            <a:pPr lvl="2"/>
            <a:r>
              <a:rPr lang="en-US" dirty="0" smtClean="0"/>
              <a:t>May block on the memory bus or atomic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Compare-And-Swap</a:t>
            </a:r>
          </a:p>
        </p:txBody>
      </p:sp>
      <p:sp>
        <p:nvSpPr>
          <p:cNvPr id="4" name="object 4"/>
          <p:cNvSpPr/>
          <p:nvPr/>
        </p:nvSpPr>
        <p:spPr>
          <a:xfrm>
            <a:off x="1331975" y="3032346"/>
            <a:ext cx="6461760" cy="1385570"/>
          </a:xfrm>
          <a:custGeom>
            <a:avLst/>
            <a:gdLst/>
            <a:ahLst/>
            <a:cxnLst/>
            <a:rect l="l" t="t" r="r" b="b"/>
            <a:pathLst>
              <a:path w="6461759" h="1385570">
                <a:moveTo>
                  <a:pt x="0" y="1385315"/>
                </a:moveTo>
                <a:lnTo>
                  <a:pt x="6461760" y="1385315"/>
                </a:lnTo>
                <a:lnTo>
                  <a:pt x="646176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1975" y="5065362"/>
            <a:ext cx="6461760" cy="954405"/>
          </a:xfrm>
          <a:custGeom>
            <a:avLst/>
            <a:gdLst/>
            <a:ahLst/>
            <a:cxnLst/>
            <a:rect l="l" t="t" r="r" b="b"/>
            <a:pathLst>
              <a:path w="6461759" h="954404">
                <a:moveTo>
                  <a:pt x="0" y="954023"/>
                </a:moveTo>
                <a:lnTo>
                  <a:pt x="6461760" y="954023"/>
                </a:lnTo>
                <a:lnTo>
                  <a:pt x="6461760" y="0"/>
                </a:lnTo>
                <a:lnTo>
                  <a:pt x="0" y="0"/>
                </a:lnTo>
                <a:lnTo>
                  <a:pt x="0" y="9540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1413935"/>
            <a:ext cx="8536305" cy="487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Test whether the value at the address(ptr) is equal to expected.</a:t>
            </a:r>
          </a:p>
          <a:p>
            <a:pPr marL="756285" lvl="1" indent="-287020">
              <a:lnSpc>
                <a:spcPct val="100000"/>
              </a:lnSpc>
              <a:spcBef>
                <a:spcPts val="1470"/>
              </a:spcBef>
              <a:buClr>
                <a:srgbClr val="001F5F"/>
              </a:buClr>
              <a:buSzPct val="94736"/>
              <a:buFont typeface="Wingdings"/>
              <a:buChar char=""/>
              <a:tabLst>
                <a:tab pos="756285" algn="l"/>
                <a:tab pos="756920" algn="l"/>
                <a:tab pos="5966460" algn="l"/>
              </a:tabLst>
            </a:pP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If so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 memory  location  pointed to by	ptr with the new value.</a:t>
            </a:r>
          </a:p>
          <a:p>
            <a:pPr marL="756285" lvl="1" indent="-287020">
              <a:lnSpc>
                <a:spcPct val="100000"/>
              </a:lnSpc>
              <a:spcBef>
                <a:spcPts val="1395"/>
              </a:spcBef>
              <a:buClr>
                <a:srgbClr val="001F5F"/>
              </a:buClr>
              <a:buSzPct val="94736"/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In either case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actual value at that memory location.</a:t>
            </a: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1F5F"/>
              </a:buClr>
              <a:buFont typeface="Wingdings"/>
              <a:buChar char=""/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79880" lvl="2" indent="-45021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1579880" algn="l"/>
                <a:tab pos="1580515" algn="l"/>
              </a:tabLst>
            </a:pP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CompareAndSwap(</a:t>
            </a: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*ptr, </a:t>
            </a: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expected, </a:t>
            </a: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new) {</a:t>
            </a:r>
          </a:p>
          <a:p>
            <a:pPr marL="2044700" lvl="2" indent="-91503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044700" algn="l"/>
                <a:tab pos="2045335" algn="l"/>
              </a:tabLst>
            </a:pP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actual = *ptr;</a:t>
            </a:r>
          </a:p>
          <a:p>
            <a:pPr marL="2044700" lvl="2" indent="-91503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044700" algn="l"/>
                <a:tab pos="2045335" algn="l"/>
              </a:tabLst>
            </a:pPr>
            <a:r>
              <a:rPr sz="1400" dirty="0">
                <a:solidFill>
                  <a:srgbClr val="F79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(actual == expected)</a:t>
            </a:r>
          </a:p>
          <a:p>
            <a:pPr marL="2959100" lvl="2" indent="-1829435">
              <a:lnSpc>
                <a:spcPct val="100000"/>
              </a:lnSpc>
              <a:buAutoNum type="arabicPlain"/>
              <a:tabLst>
                <a:tab pos="2959100" algn="l"/>
                <a:tab pos="295973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*ptr = new;</a:t>
            </a:r>
          </a:p>
          <a:p>
            <a:pPr marL="1130300" marR="4992370" lvl="2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1579880" algn="l"/>
                <a:tab pos="2044700" algn="l"/>
                <a:tab pos="2045335" algn="l"/>
              </a:tabLst>
            </a:pPr>
            <a:r>
              <a:rPr lang="en-US" sz="1400" dirty="0" smtClean="0">
                <a:solidFill>
                  <a:srgbClr val="F79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sz="1400" dirty="0" smtClean="0">
                <a:solidFill>
                  <a:srgbClr val="F79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6	}</a:t>
            </a:r>
          </a:p>
          <a:p>
            <a:pPr marR="22225" algn="ctr">
              <a:lnSpc>
                <a:spcPct val="100000"/>
              </a:lnSpc>
              <a:spcBef>
                <a:spcPts val="969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Compare-and-Swap hardware atomic instruction (C-style)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79880" indent="-450215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AutoNum type="arabicPlain"/>
              <a:tabLst>
                <a:tab pos="1579880" algn="l"/>
                <a:tab pos="1580515" algn="l"/>
              </a:tabLst>
            </a:pP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lock(lock_t *lock) {</a:t>
            </a:r>
          </a:p>
          <a:p>
            <a:pPr marL="2044700" indent="-91503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044700" algn="l"/>
                <a:tab pos="2045335" algn="l"/>
              </a:tabLst>
            </a:pPr>
            <a:r>
              <a:rPr sz="1400" dirty="0">
                <a:solidFill>
                  <a:srgbClr val="F79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CompareAndSwap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(&amp;lock-&gt;flag,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) ==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959100" indent="-1829435">
              <a:lnSpc>
                <a:spcPct val="100000"/>
              </a:lnSpc>
              <a:buAutoNum type="arabicPlain"/>
              <a:tabLst>
                <a:tab pos="2959100" algn="l"/>
                <a:tab pos="295973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sz="1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spin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30300">
              <a:lnSpc>
                <a:spcPct val="100000"/>
              </a:lnSpc>
              <a:tabLst>
                <a:tab pos="1579880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4	}</a:t>
            </a:r>
          </a:p>
          <a:p>
            <a:pPr marR="263525" algn="ctr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Spin lock with compare-and-swap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44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3084"/>
          </a:xfrm>
        </p:spPr>
        <p:txBody>
          <a:bodyPr>
            <a:normAutofit/>
          </a:bodyPr>
          <a:lstStyle/>
          <a:p>
            <a:r>
              <a:rPr lang="en-US" dirty="0" smtClean="0"/>
              <a:t>On x86, known as </a:t>
            </a:r>
            <a:r>
              <a:rPr lang="en-US" i="1" dirty="0" smtClean="0"/>
              <a:t>compare and exchange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chemeClr val="tx2"/>
                </a:solidFill>
              </a:rPr>
              <a:t>spin_lock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cmpxchg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lock_addr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jnz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spinlock</a:t>
            </a:r>
          </a:p>
          <a:p>
            <a:pPr marL="801688" lvl="3" indent="-342900"/>
            <a:r>
              <a:rPr lang="en-US" sz="2800" dirty="0" err="1" smtClean="0"/>
              <a:t>cmpxchg</a:t>
            </a:r>
            <a:r>
              <a:rPr lang="en-US" sz="2800" dirty="0" smtClean="0"/>
              <a:t> compares </a:t>
            </a:r>
            <a:r>
              <a:rPr lang="en-US" sz="2800" dirty="0" err="1" smtClean="0"/>
              <a:t>eax</a:t>
            </a:r>
            <a:r>
              <a:rPr lang="en-US" sz="2800" dirty="0" smtClean="0"/>
              <a:t> and the value of </a:t>
            </a:r>
            <a:r>
              <a:rPr lang="en-US" sz="2800" dirty="0" err="1" smtClean="0"/>
              <a:t>lock_addr</a:t>
            </a:r>
            <a:endParaRPr lang="en-US" sz="2800" dirty="0" smtClean="0"/>
          </a:p>
          <a:p>
            <a:pPr marL="801688" lvl="3" indent="-342900"/>
            <a:r>
              <a:rPr lang="en-US" sz="2800" dirty="0" smtClean="0"/>
              <a:t>If </a:t>
            </a:r>
            <a:r>
              <a:rPr lang="en-US" sz="2800" dirty="0" err="1" smtClean="0"/>
              <a:t>eax</a:t>
            </a:r>
            <a:r>
              <a:rPr lang="en-US" sz="2800" dirty="0" smtClean="0"/>
              <a:t> == [</a:t>
            </a:r>
            <a:r>
              <a:rPr lang="en-US" sz="2800" dirty="0" err="1" smtClean="0"/>
              <a:t>lock_addr</a:t>
            </a:r>
            <a:r>
              <a:rPr lang="en-US" sz="2800" dirty="0" smtClean="0"/>
              <a:t>], swap </a:t>
            </a:r>
            <a:r>
              <a:rPr lang="en-US" sz="2800" dirty="0" err="1" smtClean="0"/>
              <a:t>ecx</a:t>
            </a:r>
            <a:r>
              <a:rPr lang="en-US" sz="2800" dirty="0" smtClean="0"/>
              <a:t> and [</a:t>
            </a:r>
            <a:r>
              <a:rPr lang="en-US" sz="2800" dirty="0" err="1" smtClean="0"/>
              <a:t>lock_addr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Load-Linked and Store-Conditional</a:t>
            </a:r>
          </a:p>
        </p:txBody>
      </p:sp>
      <p:sp>
        <p:nvSpPr>
          <p:cNvPr id="4" name="object 4"/>
          <p:cNvSpPr/>
          <p:nvPr/>
        </p:nvSpPr>
        <p:spPr>
          <a:xfrm>
            <a:off x="396240" y="1811365"/>
            <a:ext cx="8351520" cy="2677795"/>
          </a:xfrm>
          <a:custGeom>
            <a:avLst/>
            <a:gdLst/>
            <a:ahLst/>
            <a:cxnLst/>
            <a:rect l="l" t="t" r="r" b="b"/>
            <a:pathLst>
              <a:path w="8351520" h="2677795">
                <a:moveTo>
                  <a:pt x="0" y="2677668"/>
                </a:moveTo>
                <a:lnTo>
                  <a:pt x="8351520" y="2677668"/>
                </a:lnTo>
                <a:lnTo>
                  <a:pt x="8351520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070" y="1823050"/>
            <a:ext cx="8362950" cy="4945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8945" indent="-44894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lain"/>
              <a:tabLst>
                <a:tab pos="448945" algn="l"/>
                <a:tab pos="4495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LoadLinked(int </a:t>
            </a:r>
            <a:r>
              <a:rPr sz="1400" spc="-5" dirty="0">
                <a:latin typeface="Courier New"/>
                <a:cs typeface="Courier New"/>
              </a:rPr>
              <a:t>*ptr)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R="6162040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448945" algn="l"/>
                <a:tab pos="913765" algn="l"/>
                <a:tab pos="914400" algn="l"/>
              </a:tabLst>
            </a:pPr>
            <a:r>
              <a:rPr lang="en-US" sz="1400" spc="-5" dirty="0" smtClean="0">
                <a:solidFill>
                  <a:srgbClr val="F79546"/>
                </a:solidFill>
                <a:latin typeface="Courier New"/>
                <a:cs typeface="Courier New"/>
              </a:rPr>
              <a:t>       </a:t>
            </a:r>
            <a:r>
              <a:rPr sz="1400" spc="-5" dirty="0" smtClean="0">
                <a:solidFill>
                  <a:srgbClr val="F79546"/>
                </a:solidFill>
                <a:latin typeface="Courier New"/>
                <a:cs typeface="Courier New"/>
              </a:rPr>
              <a:t>return</a:t>
            </a:r>
            <a:r>
              <a:rPr sz="1400" spc="-85" dirty="0" smtClean="0">
                <a:solidFill>
                  <a:srgbClr val="F7954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*ptr;  </a:t>
            </a:r>
            <a:r>
              <a:rPr sz="1400" dirty="0">
                <a:latin typeface="Courier New"/>
                <a:cs typeface="Courier New"/>
              </a:rPr>
              <a:t> 3	}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</a:p>
          <a:p>
            <a:pPr marL="448945" indent="-448945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448945" algn="l"/>
                <a:tab pos="4495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StoreConditional(int *ptr, int value)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13765" indent="-914400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913765" algn="l"/>
                <a:tab pos="914400" algn="l"/>
              </a:tabLst>
            </a:pPr>
            <a:r>
              <a:rPr sz="1400" spc="-5" dirty="0">
                <a:solidFill>
                  <a:srgbClr val="F79546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(no one has updated *ptr since the LoadLinked to </a:t>
            </a:r>
            <a:r>
              <a:rPr sz="1400" spc="-10" dirty="0">
                <a:latin typeface="Courier New"/>
                <a:cs typeface="Courier New"/>
              </a:rPr>
              <a:t>this </a:t>
            </a:r>
            <a:r>
              <a:rPr sz="1400" spc="-5" dirty="0">
                <a:latin typeface="Courier New"/>
                <a:cs typeface="Courier New"/>
              </a:rPr>
              <a:t>address)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1828800" indent="-1829435">
              <a:lnSpc>
                <a:spcPct val="100000"/>
              </a:lnSpc>
              <a:buAutoNum type="arabicPlain" startAt="5"/>
              <a:tabLst>
                <a:tab pos="1828800" algn="l"/>
                <a:tab pos="1829435" algn="l"/>
              </a:tabLst>
            </a:pPr>
            <a:r>
              <a:rPr sz="1400" spc="-5" dirty="0">
                <a:latin typeface="Courier New"/>
                <a:cs typeface="Courier New"/>
              </a:rPr>
              <a:t>*ptr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value;</a:t>
            </a:r>
            <a:endParaRPr sz="1400" dirty="0">
              <a:latin typeface="Courier New"/>
              <a:cs typeface="Courier New"/>
            </a:endParaRPr>
          </a:p>
          <a:p>
            <a:pPr marL="1828800" indent="-1829435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1828800" algn="l"/>
                <a:tab pos="1829435" algn="l"/>
              </a:tabLst>
            </a:pPr>
            <a:r>
              <a:rPr sz="1400" spc="-5" dirty="0">
                <a:solidFill>
                  <a:srgbClr val="F79546"/>
                </a:solidFill>
                <a:latin typeface="Courier New"/>
                <a:cs typeface="Courier New"/>
              </a:rPr>
              <a:t>return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;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2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success!</a:t>
            </a:r>
            <a:endParaRPr sz="1400" dirty="0">
              <a:latin typeface="Courier New"/>
              <a:cs typeface="Courier New"/>
            </a:endParaRPr>
          </a:p>
          <a:p>
            <a:pPr marL="913765" indent="-914400">
              <a:lnSpc>
                <a:spcPct val="100000"/>
              </a:lnSpc>
              <a:buAutoNum type="arabicPlain" startAt="5"/>
              <a:tabLst>
                <a:tab pos="913765" algn="l"/>
                <a:tab pos="914400" algn="l"/>
              </a:tabLst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5" dirty="0">
                <a:solidFill>
                  <a:srgbClr val="F79546"/>
                </a:solidFill>
                <a:latin typeface="Courier New"/>
                <a:cs typeface="Courier New"/>
              </a:rPr>
              <a:t>else</a:t>
            </a:r>
            <a:r>
              <a:rPr sz="1400" spc="-20" dirty="0">
                <a:solidFill>
                  <a:srgbClr val="F7954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R="3439795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913765" algn="l"/>
                <a:tab pos="1828800" algn="l"/>
                <a:tab pos="1829435" algn="l"/>
              </a:tabLst>
            </a:pPr>
            <a:r>
              <a:rPr lang="en-US" sz="1400" spc="-5" dirty="0" smtClean="0">
                <a:solidFill>
                  <a:srgbClr val="F79546"/>
                </a:solidFill>
                <a:latin typeface="Courier New"/>
                <a:cs typeface="Courier New"/>
              </a:rPr>
              <a:t>               </a:t>
            </a:r>
            <a:r>
              <a:rPr sz="1400" spc="-5" dirty="0" smtClean="0">
                <a:solidFill>
                  <a:srgbClr val="F79546"/>
                </a:solidFill>
                <a:latin typeface="Courier New"/>
                <a:cs typeface="Courier New"/>
              </a:rPr>
              <a:t>return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failed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to update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11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448945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R="175260" algn="ctr">
              <a:lnSpc>
                <a:spcPct val="100000"/>
              </a:lnSpc>
              <a:spcBef>
                <a:spcPts val="1130"/>
              </a:spcBef>
            </a:pPr>
            <a:r>
              <a:rPr sz="1400" b="1" spc="-10" dirty="0">
                <a:latin typeface="Arial"/>
                <a:cs typeface="Arial"/>
              </a:rPr>
              <a:t>Load-linked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170" dirty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Store-conditional</a:t>
            </a:r>
            <a:endParaRPr lang="en-US" sz="1400" b="1" spc="-5" dirty="0" smtClean="0">
              <a:latin typeface="Arial"/>
              <a:cs typeface="Arial"/>
            </a:endParaRPr>
          </a:p>
          <a:p>
            <a:pPr marR="175260" algn="ctr"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Arial"/>
              <a:cs typeface="Arial"/>
            </a:endParaRPr>
          </a:p>
          <a:p>
            <a:pPr marL="562610" marR="5080" lvl="1" indent="-287020">
              <a:lnSpc>
                <a:spcPts val="3240"/>
              </a:lnSpc>
              <a:spcBef>
                <a:spcPts val="110"/>
              </a:spcBef>
              <a:buClr>
                <a:srgbClr val="001F5F"/>
              </a:buClr>
              <a:buFont typeface="Wingdings"/>
              <a:buChar char=""/>
              <a:tabLst>
                <a:tab pos="561975" algn="l"/>
                <a:tab pos="56324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store-conditional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only succeeds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8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intermittent store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to the address  has taken place.</a:t>
            </a:r>
          </a:p>
          <a:p>
            <a:pPr marL="961390" lvl="2" indent="-229235">
              <a:lnSpc>
                <a:spcPct val="100000"/>
              </a:lnSpc>
              <a:spcBef>
                <a:spcPts val="110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962025" algn="l"/>
              </a:tabLst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: return 1 and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the value at ptr to value.</a:t>
            </a:r>
          </a:p>
          <a:p>
            <a:pPr marL="961390" lvl="2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962025" algn="l"/>
              </a:tabLst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: the value at ptr is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not updates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and 0 is returned.</a:t>
            </a:r>
          </a:p>
        </p:txBody>
      </p:sp>
    </p:spTree>
    <p:extLst>
      <p:ext uri="{BB962C8B-B14F-4D97-AF65-F5344CB8AC3E}">
        <p14:creationId xmlns:p14="http://schemas.microsoft.com/office/powerpoint/2010/main" val="979334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Load-Linked and </a:t>
            </a:r>
            <a:r>
              <a:rPr dirty="0" smtClean="0"/>
              <a:t>Store-</a:t>
            </a:r>
            <a:r>
              <a:rPr lang="en-US" dirty="0" smtClean="0"/>
              <a:t>C</a:t>
            </a:r>
            <a:r>
              <a:rPr dirty="0" smtClean="0"/>
              <a:t>onditional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96240" y="1777916"/>
            <a:ext cx="8351520" cy="2893060"/>
          </a:xfrm>
          <a:custGeom>
            <a:avLst/>
            <a:gdLst/>
            <a:ahLst/>
            <a:cxnLst/>
            <a:rect l="l" t="t" r="r" b="b"/>
            <a:pathLst>
              <a:path w="8351520" h="2893060">
                <a:moveTo>
                  <a:pt x="0" y="2892552"/>
                </a:moveTo>
                <a:lnTo>
                  <a:pt x="8351520" y="2892552"/>
                </a:lnTo>
                <a:lnTo>
                  <a:pt x="8351520" y="0"/>
                </a:lnTo>
                <a:lnTo>
                  <a:pt x="0" y="0"/>
                </a:lnTo>
                <a:lnTo>
                  <a:pt x="0" y="28925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6240" y="1777916"/>
          <a:ext cx="8081009" cy="1323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9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lock(lock_t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*lock)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2476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79546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79546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LoadLinked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(&amp;lock-&gt;flag)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6507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 spin </a:t>
                      </a:r>
                      <a:r>
                        <a:rPr sz="1400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until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it’s</a:t>
                      </a:r>
                      <a:r>
                        <a:rPr sz="1400" spc="-3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zero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86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067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79546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StoreConditional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(&amp;lock-&gt;flag,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674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6507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79546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 if set-it-to-1 was </a:t>
                      </a:r>
                      <a:r>
                        <a:rPr sz="140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5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success: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done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3570" y="3112578"/>
          <a:ext cx="7158986" cy="155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7674">
                <a:tc>
                  <a:txBody>
                    <a:bodyPr/>
                    <a:lstStyle/>
                    <a:p>
                      <a:pPr marL="63500">
                        <a:lnSpc>
                          <a:spcPts val="145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otherwise:</a:t>
                      </a:r>
                      <a:r>
                        <a:rPr sz="1400" spc="-6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try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it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50"/>
                        </a:lnSpc>
                      </a:pPr>
                      <a:r>
                        <a:rPr sz="1400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over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again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74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26">
                <a:tc>
                  <a:txBody>
                    <a:bodyPr/>
                    <a:lstStyle/>
                    <a:p>
                      <a:pPr marL="6350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11747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unlock(lock_t *lock)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544195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lock-&gt;flag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11747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6240" y="5377604"/>
            <a:ext cx="8351520" cy="954405"/>
          </a:xfrm>
          <a:custGeom>
            <a:avLst/>
            <a:gdLst/>
            <a:ahLst/>
            <a:cxnLst/>
            <a:rect l="l" t="t" r="r" b="b"/>
            <a:pathLst>
              <a:path w="8351520" h="954404">
                <a:moveTo>
                  <a:pt x="0" y="954023"/>
                </a:moveTo>
                <a:lnTo>
                  <a:pt x="8351520" y="954023"/>
                </a:lnTo>
                <a:lnTo>
                  <a:pt x="8351520" y="0"/>
                </a:lnTo>
                <a:lnTo>
                  <a:pt x="0" y="0"/>
                </a:lnTo>
                <a:lnTo>
                  <a:pt x="0" y="9540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070" y="4688884"/>
            <a:ext cx="794956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2570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Arial"/>
                <a:cs typeface="Arial"/>
              </a:rPr>
              <a:t>Using </a:t>
            </a:r>
            <a:r>
              <a:rPr sz="1400" b="1" spc="-65" dirty="0">
                <a:latin typeface="Arial"/>
                <a:cs typeface="Arial"/>
              </a:rPr>
              <a:t>LL/SC  </a:t>
            </a:r>
            <a:r>
              <a:rPr sz="1400" b="1" spc="-80" dirty="0">
                <a:latin typeface="Arial"/>
                <a:cs typeface="Arial"/>
              </a:rPr>
              <a:t>To  </a:t>
            </a:r>
            <a:r>
              <a:rPr sz="1400" b="1" spc="-25" dirty="0">
                <a:latin typeface="Arial"/>
                <a:cs typeface="Arial"/>
              </a:rPr>
              <a:t>Build A </a:t>
            </a:r>
            <a:r>
              <a:rPr sz="1400" b="1" spc="-60" dirty="0">
                <a:latin typeface="Arial"/>
                <a:cs typeface="Arial"/>
              </a:rPr>
              <a:t>Lock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"/>
              <a:cs typeface="Arial"/>
            </a:endParaRPr>
          </a:p>
          <a:p>
            <a:pPr marL="448945" indent="-44894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448945" algn="l"/>
                <a:tab pos="4495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lock(lock_t </a:t>
            </a:r>
            <a:r>
              <a:rPr sz="1400" spc="-5" dirty="0">
                <a:latin typeface="Courier New"/>
                <a:cs typeface="Courier New"/>
              </a:rPr>
              <a:t>*lock)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3765" indent="-914400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913765" algn="l"/>
                <a:tab pos="914400" algn="l"/>
              </a:tabLst>
            </a:pP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while </a:t>
            </a:r>
            <a:r>
              <a:rPr sz="1400" spc="-10" dirty="0">
                <a:latin typeface="Courier New"/>
                <a:cs typeface="Courier New"/>
              </a:rPr>
              <a:t>(LoadLinked(&amp;lock-&gt;flag)||!StoreConditional(&amp;lock-&gt;flag,</a:t>
            </a:r>
            <a:r>
              <a:rPr sz="1400" spc="15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))</a:t>
            </a:r>
            <a:endParaRPr sz="1400">
              <a:latin typeface="Courier New"/>
              <a:cs typeface="Courier New"/>
            </a:endParaRPr>
          </a:p>
          <a:p>
            <a:pPr marL="1828800" indent="-1829435">
              <a:lnSpc>
                <a:spcPct val="100000"/>
              </a:lnSpc>
              <a:buAutoNum type="arabicPlain"/>
              <a:tabLst>
                <a:tab pos="1828800" algn="l"/>
                <a:tab pos="1829435" algn="l"/>
              </a:tabLst>
            </a:pPr>
            <a:r>
              <a:rPr sz="1400" dirty="0">
                <a:latin typeface="Courier New"/>
                <a:cs typeface="Courier New"/>
              </a:rPr>
              <a:t>;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1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spin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48945" algn="l"/>
              </a:tabLst>
            </a:pPr>
            <a:r>
              <a:rPr sz="1400" dirty="0">
                <a:latin typeface="Courier New"/>
                <a:cs typeface="Courier New"/>
              </a:rPr>
              <a:t>4	}</a:t>
            </a:r>
            <a:endParaRPr sz="1400">
              <a:latin typeface="Courier New"/>
              <a:cs typeface="Courier New"/>
            </a:endParaRPr>
          </a:p>
          <a:p>
            <a:pPr marL="98425" algn="ctr">
              <a:lnSpc>
                <a:spcPct val="100000"/>
              </a:lnSpc>
              <a:spcBef>
                <a:spcPts val="830"/>
              </a:spcBef>
            </a:pPr>
            <a:r>
              <a:rPr sz="1400" b="1" spc="-25" dirty="0">
                <a:latin typeface="Arial"/>
                <a:cs typeface="Arial"/>
              </a:rPr>
              <a:t>A </a:t>
            </a:r>
            <a:r>
              <a:rPr sz="1400" b="1" spc="5" dirty="0">
                <a:latin typeface="Arial"/>
                <a:cs typeface="Arial"/>
              </a:rPr>
              <a:t>more </a:t>
            </a:r>
            <a:r>
              <a:rPr sz="1400" b="1" spc="-55" dirty="0">
                <a:latin typeface="Arial"/>
                <a:cs typeface="Arial"/>
              </a:rPr>
              <a:t>concise </a:t>
            </a:r>
            <a:r>
              <a:rPr sz="1400" b="1" spc="30" dirty="0">
                <a:latin typeface="Arial"/>
                <a:cs typeface="Arial"/>
              </a:rPr>
              <a:t>form </a:t>
            </a:r>
            <a:r>
              <a:rPr sz="1400" b="1" spc="15" dirty="0">
                <a:latin typeface="Arial"/>
                <a:cs typeface="Arial"/>
              </a:rPr>
              <a:t>of the </a:t>
            </a:r>
            <a:r>
              <a:rPr sz="1400" b="1" spc="-5" dirty="0">
                <a:latin typeface="Courier New"/>
                <a:cs typeface="Courier New"/>
              </a:rPr>
              <a:t>lock() </a:t>
            </a:r>
            <a:r>
              <a:rPr sz="1400" b="1" spc="-30" dirty="0">
                <a:latin typeface="Arial"/>
                <a:cs typeface="Arial"/>
              </a:rPr>
              <a:t>using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LL/SC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39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9920" y="1640786"/>
            <a:ext cx="7686040" cy="328102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Atomically increment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value while returning the old value at a</a:t>
            </a: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particular address.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40915" lvl="1" indent="-4502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/>
              <a:tabLst>
                <a:tab pos="2240915" algn="l"/>
                <a:tab pos="2241550" algn="l"/>
              </a:tabLst>
            </a:pPr>
            <a:endParaRPr lang="en-US" sz="1400" dirty="0" smtClean="0">
              <a:solidFill>
                <a:srgbClr val="00AF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40915" lvl="1" indent="-4502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/>
              <a:tabLst>
                <a:tab pos="2240915" algn="l"/>
                <a:tab pos="2241550" algn="l"/>
              </a:tabLst>
            </a:pPr>
            <a:r>
              <a:rPr sz="1400" dirty="0" err="1" smtClean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1400" dirty="0" smtClean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FetchAndAdd(</a:t>
            </a: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*ptr) {</a:t>
            </a:r>
          </a:p>
          <a:p>
            <a:pPr marL="2705735" lvl="1" indent="-91503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705735" algn="l"/>
                <a:tab pos="2706370" algn="l"/>
              </a:tabLst>
            </a:pPr>
            <a:r>
              <a:rPr lang="en-US" sz="1400" dirty="0" smtClean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sz="1400" dirty="0" err="1" smtClean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1400" dirty="0" smtClean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old = *ptr;</a:t>
            </a:r>
          </a:p>
          <a:p>
            <a:pPr marL="2705735" lvl="1" indent="-915035">
              <a:lnSpc>
                <a:spcPct val="100000"/>
              </a:lnSpc>
              <a:buAutoNum type="arabicPlain"/>
              <a:tabLst>
                <a:tab pos="2705735" algn="l"/>
                <a:tab pos="270637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ptr = old +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91335" marR="3799204" lvl="1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240915" algn="l"/>
                <a:tab pos="2705735" algn="l"/>
                <a:tab pos="2706370" algn="l"/>
              </a:tabLst>
            </a:pPr>
            <a:r>
              <a:rPr lang="en-US" sz="1400" dirty="0" smtClean="0">
                <a:solidFill>
                  <a:srgbClr val="F79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sz="1400" dirty="0" smtClean="0">
                <a:solidFill>
                  <a:srgbClr val="F79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old;   5	}</a:t>
            </a:r>
          </a:p>
          <a:p>
            <a:pPr marL="1967864">
              <a:lnSpc>
                <a:spcPct val="100000"/>
              </a:lnSpc>
              <a:spcBef>
                <a:spcPts val="1385"/>
              </a:spcBef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7864">
              <a:lnSpc>
                <a:spcPct val="100000"/>
              </a:lnSpc>
              <a:spcBef>
                <a:spcPts val="1385"/>
              </a:spcBef>
            </a:pPr>
            <a:r>
              <a:rPr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Fetch-And-Add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Hardware atomic instruction (C-style)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Fetch-And-Add</a:t>
            </a:r>
          </a:p>
        </p:txBody>
      </p:sp>
      <p:sp>
        <p:nvSpPr>
          <p:cNvPr id="4" name="object 4"/>
          <p:cNvSpPr/>
          <p:nvPr/>
        </p:nvSpPr>
        <p:spPr>
          <a:xfrm>
            <a:off x="2060298" y="2852183"/>
            <a:ext cx="5065331" cy="1418734"/>
          </a:xfrm>
          <a:custGeom>
            <a:avLst/>
            <a:gdLst/>
            <a:ahLst/>
            <a:cxnLst/>
            <a:rect l="l" t="t" r="r" b="b"/>
            <a:pathLst>
              <a:path w="5157470" h="1170939">
                <a:moveTo>
                  <a:pt x="0" y="1170431"/>
                </a:moveTo>
                <a:lnTo>
                  <a:pt x="5157215" y="1170431"/>
                </a:lnTo>
                <a:lnTo>
                  <a:pt x="5157215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40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vs.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execution on a single-core system: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execution on a dual-core system: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1504" y="2575670"/>
            <a:ext cx="9917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 1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51205"/>
              </p:ext>
            </p:extLst>
          </p:nvPr>
        </p:nvGraphicFramePr>
        <p:xfrm>
          <a:off x="2534399" y="2621412"/>
          <a:ext cx="46726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546673" y="3228013"/>
            <a:ext cx="46396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63984" y="3306610"/>
            <a:ext cx="80502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92081" y="5644954"/>
            <a:ext cx="9917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 2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91855"/>
              </p:ext>
            </p:extLst>
          </p:nvPr>
        </p:nvGraphicFramePr>
        <p:xfrm>
          <a:off x="2624976" y="5690696"/>
          <a:ext cx="46726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637250" y="6297297"/>
            <a:ext cx="46396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4561" y="6375894"/>
            <a:ext cx="80502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91935" y="5000727"/>
            <a:ext cx="9917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 1</a:t>
            </a:r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85235"/>
              </p:ext>
            </p:extLst>
          </p:nvPr>
        </p:nvGraphicFramePr>
        <p:xfrm>
          <a:off x="2624830" y="5046469"/>
          <a:ext cx="46726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Ticket Lock</a:t>
            </a:r>
          </a:p>
        </p:txBody>
      </p:sp>
      <p:sp>
        <p:nvSpPr>
          <p:cNvPr id="4" name="object 4"/>
          <p:cNvSpPr/>
          <p:nvPr/>
        </p:nvSpPr>
        <p:spPr>
          <a:xfrm>
            <a:off x="684276" y="2564259"/>
            <a:ext cx="7775575" cy="3970020"/>
          </a:xfrm>
          <a:custGeom>
            <a:avLst/>
            <a:gdLst/>
            <a:ahLst/>
            <a:cxnLst/>
            <a:rect l="l" t="t" r="r" b="b"/>
            <a:pathLst>
              <a:path w="7775575" h="3970020">
                <a:moveTo>
                  <a:pt x="0" y="3970020"/>
                </a:moveTo>
                <a:lnTo>
                  <a:pt x="7775448" y="3970020"/>
                </a:lnTo>
                <a:lnTo>
                  <a:pt x="7775448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014" y="1514299"/>
            <a:ext cx="5666105" cy="49199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Ticket lock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can be built with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fetch-and add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Ensure progress for all threads.  </a:t>
            </a:r>
            <a:r>
              <a:rPr sz="18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fairness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Arial Black"/>
              <a:cs typeface="Arial Black"/>
            </a:endParaRPr>
          </a:p>
          <a:p>
            <a:pPr marL="931544" indent="-4502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/>
              <a:tabLst>
                <a:tab pos="931544" algn="l"/>
                <a:tab pos="9321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typedef 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struct </a:t>
            </a:r>
            <a:r>
              <a:rPr sz="1400" spc="-5" dirty="0">
                <a:latin typeface="Courier New"/>
                <a:cs typeface="Courier New"/>
              </a:rPr>
              <a:t>lock_t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1396365" indent="-91503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1396365" algn="l"/>
                <a:tab pos="139700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ticket;</a:t>
            </a:r>
            <a:endParaRPr sz="1400" dirty="0">
              <a:latin typeface="Courier New"/>
              <a:cs typeface="Courier New"/>
            </a:endParaRPr>
          </a:p>
          <a:p>
            <a:pPr marL="1396365" indent="-91503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1396365" algn="l"/>
                <a:tab pos="139700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turn;</a:t>
            </a:r>
            <a:endParaRPr sz="1400" dirty="0">
              <a:latin typeface="Courier New"/>
              <a:cs typeface="Courier New"/>
            </a:endParaRPr>
          </a:p>
          <a:p>
            <a:pPr marL="481965" marR="3766820">
              <a:lnSpc>
                <a:spcPct val="100000"/>
              </a:lnSpc>
              <a:buAutoNum type="arabicPlain"/>
              <a:tabLst>
                <a:tab pos="931544" algn="l"/>
                <a:tab pos="932180" algn="l"/>
              </a:tabLst>
            </a:pPr>
            <a:r>
              <a:rPr lang="en-US" sz="1400" dirty="0" smtClean="0">
                <a:latin typeface="Courier New"/>
                <a:cs typeface="Courier New"/>
              </a:rPr>
              <a:t>   </a:t>
            </a:r>
            <a:r>
              <a:rPr sz="1400" dirty="0" smtClean="0">
                <a:latin typeface="Courier New"/>
                <a:cs typeface="Courier New"/>
              </a:rPr>
              <a:t>}</a:t>
            </a:r>
            <a:r>
              <a:rPr sz="1400" spc="-95" dirty="0" smtClean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lock_t;  </a:t>
            </a:r>
            <a:r>
              <a:rPr sz="1400" dirty="0">
                <a:latin typeface="Courier New"/>
                <a:cs typeface="Courier New"/>
              </a:rPr>
              <a:t> 5</a:t>
            </a:r>
          </a:p>
          <a:p>
            <a:pPr marL="931544" indent="-450215">
              <a:lnSpc>
                <a:spcPct val="100000"/>
              </a:lnSpc>
              <a:buClr>
                <a:srgbClr val="000000"/>
              </a:buClr>
              <a:buAutoNum type="arabicPlain" startAt="6"/>
              <a:tabLst>
                <a:tab pos="931544" algn="l"/>
                <a:tab pos="932180" algn="l"/>
              </a:tabLst>
            </a:pPr>
            <a:r>
              <a:rPr sz="1400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lock_init(lock_t *lock)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1396365" indent="-915035">
              <a:lnSpc>
                <a:spcPct val="100000"/>
              </a:lnSpc>
              <a:buAutoNum type="arabicPlain" startAt="6"/>
              <a:tabLst>
                <a:tab pos="1396365" algn="l"/>
                <a:tab pos="1397000" algn="l"/>
              </a:tabLst>
            </a:pPr>
            <a:r>
              <a:rPr sz="1400" spc="-5" dirty="0">
                <a:latin typeface="Courier New"/>
                <a:cs typeface="Courier New"/>
              </a:rPr>
              <a:t>lock-&gt;ticket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  <a:p>
            <a:pPr marL="481965" marR="2664460">
              <a:lnSpc>
                <a:spcPct val="100000"/>
              </a:lnSpc>
              <a:buAutoNum type="arabicPlain" startAt="6"/>
              <a:tabLst>
                <a:tab pos="931544" algn="l"/>
                <a:tab pos="1396365" algn="l"/>
                <a:tab pos="1397000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 </a:t>
            </a:r>
            <a:r>
              <a:rPr sz="1400" spc="-5" dirty="0" smtClean="0">
                <a:latin typeface="Courier New"/>
                <a:cs typeface="Courier New"/>
              </a:rPr>
              <a:t>lock-</a:t>
            </a:r>
            <a:r>
              <a:rPr sz="1400" spc="-5" dirty="0">
                <a:latin typeface="Courier New"/>
                <a:cs typeface="Courier New"/>
              </a:rPr>
              <a:t>&gt;turn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  </a:t>
            </a:r>
            <a:r>
              <a:rPr sz="1400" dirty="0">
                <a:latin typeface="Courier New"/>
                <a:cs typeface="Courier New"/>
              </a:rPr>
              <a:t> 9	}</a:t>
            </a:r>
          </a:p>
          <a:p>
            <a:pPr marL="4819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 dirty="0">
              <a:latin typeface="Courier New"/>
              <a:cs typeface="Courier New"/>
            </a:endParaRPr>
          </a:p>
          <a:p>
            <a:pPr marL="931544" indent="-450215">
              <a:lnSpc>
                <a:spcPct val="100000"/>
              </a:lnSpc>
              <a:buClr>
                <a:srgbClr val="000000"/>
              </a:buClr>
              <a:buAutoNum type="arabicPlain" startAt="11"/>
              <a:tabLst>
                <a:tab pos="931544" algn="l"/>
                <a:tab pos="9321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lock(lock_t </a:t>
            </a:r>
            <a:r>
              <a:rPr sz="1400" spc="-5" dirty="0">
                <a:latin typeface="Courier New"/>
                <a:cs typeface="Courier New"/>
              </a:rPr>
              <a:t>*lock)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1396365" indent="-915035">
              <a:lnSpc>
                <a:spcPct val="100000"/>
              </a:lnSpc>
              <a:buClr>
                <a:srgbClr val="000000"/>
              </a:buClr>
              <a:buAutoNum type="arabicPlain" startAt="11"/>
              <a:tabLst>
                <a:tab pos="1396365" algn="l"/>
                <a:tab pos="1397000" algn="l"/>
              </a:tabLst>
            </a:pPr>
            <a:r>
              <a:rPr sz="1400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myturn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FetchAndAdd</a:t>
            </a:r>
            <a:r>
              <a:rPr sz="1400" spc="-10" dirty="0">
                <a:latin typeface="Courier New"/>
                <a:cs typeface="Courier New"/>
              </a:rPr>
              <a:t>(&amp;lock-&gt;ticket);</a:t>
            </a:r>
            <a:endParaRPr sz="1400" dirty="0">
              <a:latin typeface="Courier New"/>
              <a:cs typeface="Courier New"/>
            </a:endParaRPr>
          </a:p>
          <a:p>
            <a:pPr marL="1396365" indent="-9150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11"/>
              <a:tabLst>
                <a:tab pos="1396365" algn="l"/>
                <a:tab pos="1397000" algn="l"/>
              </a:tabLst>
            </a:pPr>
            <a:r>
              <a:rPr sz="1400" spc="-5" dirty="0">
                <a:solidFill>
                  <a:srgbClr val="F79546"/>
                </a:solidFill>
                <a:latin typeface="Courier New"/>
                <a:cs typeface="Courier New"/>
              </a:rPr>
              <a:t>while </a:t>
            </a:r>
            <a:r>
              <a:rPr sz="1400" spc="-10" dirty="0">
                <a:latin typeface="Courier New"/>
                <a:cs typeface="Courier New"/>
              </a:rPr>
              <a:t>(lock-&gt;turn </a:t>
            </a:r>
            <a:r>
              <a:rPr sz="1400" spc="-5" dirty="0">
                <a:latin typeface="Courier New"/>
                <a:cs typeface="Courier New"/>
              </a:rPr>
              <a:t>!=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myturn)</a:t>
            </a:r>
            <a:endParaRPr sz="1400" dirty="0">
              <a:latin typeface="Courier New"/>
              <a:cs typeface="Courier New"/>
            </a:endParaRPr>
          </a:p>
          <a:p>
            <a:pPr marL="2310765" indent="-1829435">
              <a:lnSpc>
                <a:spcPct val="100000"/>
              </a:lnSpc>
              <a:buAutoNum type="arabicPlain" startAt="11"/>
              <a:tabLst>
                <a:tab pos="2310765" algn="l"/>
                <a:tab pos="2311400" algn="l"/>
              </a:tabLst>
            </a:pPr>
            <a:r>
              <a:rPr sz="1400" dirty="0">
                <a:latin typeface="Courier New"/>
                <a:cs typeface="Courier New"/>
              </a:rPr>
              <a:t>;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2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spin</a:t>
            </a:r>
            <a:endParaRPr sz="1400" dirty="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tabLst>
                <a:tab pos="931544" algn="l"/>
              </a:tabLst>
            </a:pPr>
            <a:r>
              <a:rPr sz="1400" spc="-5" dirty="0">
                <a:latin typeface="Courier New"/>
                <a:cs typeface="Courier New"/>
              </a:rPr>
              <a:t>15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931544" indent="-450215">
              <a:lnSpc>
                <a:spcPct val="100000"/>
              </a:lnSpc>
              <a:buClr>
                <a:srgbClr val="000000"/>
              </a:buClr>
              <a:buAutoNum type="arabicPlain" startAt="16"/>
              <a:tabLst>
                <a:tab pos="931544" algn="l"/>
                <a:tab pos="9321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unlock(lock_t *lock)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1396365" indent="-915035">
              <a:lnSpc>
                <a:spcPct val="100000"/>
              </a:lnSpc>
              <a:buAutoNum type="arabicPlain" startAt="16"/>
              <a:tabLst>
                <a:tab pos="1396365" algn="l"/>
                <a:tab pos="1397000" algn="l"/>
              </a:tabLst>
            </a:pPr>
            <a:r>
              <a:rPr sz="1400" spc="-5" dirty="0">
                <a:latin typeface="Courier New"/>
                <a:cs typeface="Courier New"/>
              </a:rPr>
              <a:t>FetchAndAdd(&amp;lock-&gt;turn);</a:t>
            </a:r>
            <a:endParaRPr sz="1400" dirty="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tabLst>
                <a:tab pos="931544" algn="l"/>
              </a:tabLst>
            </a:pPr>
            <a:r>
              <a:rPr sz="1400" dirty="0">
                <a:latin typeface="Courier New"/>
                <a:cs typeface="Courier New"/>
              </a:rPr>
              <a:t>18	}</a:t>
            </a:r>
          </a:p>
        </p:txBody>
      </p:sp>
    </p:spTree>
    <p:extLst>
      <p:ext uri="{BB962C8B-B14F-4D97-AF65-F5344CB8AC3E}">
        <p14:creationId xmlns:p14="http://schemas.microsoft.com/office/powerpoint/2010/main" val="2328172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Spinning</a:t>
            </a:r>
            <a:r>
              <a:rPr lang="en-US" dirty="0" smtClean="0"/>
              <a:t> too much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9920" y="1949197"/>
            <a:ext cx="6575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Hardware-based spin locks are </a:t>
            </a: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 they work.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20" y="2986203"/>
            <a:ext cx="8178800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 some cases, these solutions can be quite </a:t>
            </a: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inefficient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46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Any time a thread gets caught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spinning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it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wastes an entire time slice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doing nothing but checking a value.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9297" y="4800524"/>
            <a:ext cx="5775960" cy="879475"/>
            <a:chOff x="1612391" y="3852671"/>
            <a:chExt cx="5775960" cy="879475"/>
          </a:xfrm>
        </p:grpSpPr>
        <p:sp>
          <p:nvSpPr>
            <p:cNvPr id="7" name="object 7"/>
            <p:cNvSpPr/>
            <p:nvPr/>
          </p:nvSpPr>
          <p:spPr>
            <a:xfrm>
              <a:off x="1620011" y="3860291"/>
              <a:ext cx="5760720" cy="864235"/>
            </a:xfrm>
            <a:custGeom>
              <a:avLst/>
              <a:gdLst/>
              <a:ahLst/>
              <a:cxnLst/>
              <a:rect l="l" t="t" r="r" b="b"/>
              <a:pathLst>
                <a:path w="5760720" h="864235">
                  <a:moveTo>
                    <a:pt x="5578602" y="0"/>
                  </a:moveTo>
                  <a:lnTo>
                    <a:pt x="182118" y="0"/>
                  </a:lnTo>
                  <a:lnTo>
                    <a:pt x="133702" y="6505"/>
                  </a:lnTo>
                  <a:lnTo>
                    <a:pt x="90198" y="24863"/>
                  </a:lnTo>
                  <a:lnTo>
                    <a:pt x="53339" y="53339"/>
                  </a:lnTo>
                  <a:lnTo>
                    <a:pt x="24863" y="90198"/>
                  </a:lnTo>
                  <a:lnTo>
                    <a:pt x="6505" y="133702"/>
                  </a:lnTo>
                  <a:lnTo>
                    <a:pt x="0" y="182117"/>
                  </a:lnTo>
                  <a:lnTo>
                    <a:pt x="0" y="681989"/>
                  </a:lnTo>
                  <a:lnTo>
                    <a:pt x="6505" y="730405"/>
                  </a:lnTo>
                  <a:lnTo>
                    <a:pt x="24863" y="773909"/>
                  </a:lnTo>
                  <a:lnTo>
                    <a:pt x="53339" y="810767"/>
                  </a:lnTo>
                  <a:lnTo>
                    <a:pt x="90198" y="839244"/>
                  </a:lnTo>
                  <a:lnTo>
                    <a:pt x="133702" y="857602"/>
                  </a:lnTo>
                  <a:lnTo>
                    <a:pt x="182118" y="864107"/>
                  </a:lnTo>
                  <a:lnTo>
                    <a:pt x="5578602" y="864107"/>
                  </a:lnTo>
                  <a:lnTo>
                    <a:pt x="5627017" y="857602"/>
                  </a:lnTo>
                  <a:lnTo>
                    <a:pt x="5670521" y="839244"/>
                  </a:lnTo>
                  <a:lnTo>
                    <a:pt x="5707380" y="810767"/>
                  </a:lnTo>
                  <a:lnTo>
                    <a:pt x="5735856" y="773909"/>
                  </a:lnTo>
                  <a:lnTo>
                    <a:pt x="5754214" y="730405"/>
                  </a:lnTo>
                  <a:lnTo>
                    <a:pt x="5760720" y="681989"/>
                  </a:lnTo>
                  <a:lnTo>
                    <a:pt x="5760720" y="182117"/>
                  </a:lnTo>
                  <a:lnTo>
                    <a:pt x="5754214" y="133702"/>
                  </a:lnTo>
                  <a:lnTo>
                    <a:pt x="5735856" y="90198"/>
                  </a:lnTo>
                  <a:lnTo>
                    <a:pt x="5707380" y="53339"/>
                  </a:lnTo>
                  <a:lnTo>
                    <a:pt x="5670521" y="24863"/>
                  </a:lnTo>
                  <a:lnTo>
                    <a:pt x="5627017" y="6505"/>
                  </a:lnTo>
                  <a:lnTo>
                    <a:pt x="557860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0011" y="3860291"/>
              <a:ext cx="5760720" cy="864235"/>
            </a:xfrm>
            <a:custGeom>
              <a:avLst/>
              <a:gdLst/>
              <a:ahLst/>
              <a:cxnLst/>
              <a:rect l="l" t="t" r="r" b="b"/>
              <a:pathLst>
                <a:path w="5760720" h="864235">
                  <a:moveTo>
                    <a:pt x="0" y="182117"/>
                  </a:moveTo>
                  <a:lnTo>
                    <a:pt x="6505" y="133702"/>
                  </a:lnTo>
                  <a:lnTo>
                    <a:pt x="24863" y="90198"/>
                  </a:lnTo>
                  <a:lnTo>
                    <a:pt x="53339" y="53339"/>
                  </a:lnTo>
                  <a:lnTo>
                    <a:pt x="90198" y="24863"/>
                  </a:lnTo>
                  <a:lnTo>
                    <a:pt x="133702" y="6505"/>
                  </a:lnTo>
                  <a:lnTo>
                    <a:pt x="182118" y="0"/>
                  </a:lnTo>
                  <a:lnTo>
                    <a:pt x="5578602" y="0"/>
                  </a:lnTo>
                  <a:lnTo>
                    <a:pt x="5627017" y="6505"/>
                  </a:lnTo>
                  <a:lnTo>
                    <a:pt x="5670521" y="24863"/>
                  </a:lnTo>
                  <a:lnTo>
                    <a:pt x="5707380" y="53339"/>
                  </a:lnTo>
                  <a:lnTo>
                    <a:pt x="5735856" y="90198"/>
                  </a:lnTo>
                  <a:lnTo>
                    <a:pt x="5754214" y="133702"/>
                  </a:lnTo>
                  <a:lnTo>
                    <a:pt x="5760720" y="182117"/>
                  </a:lnTo>
                  <a:lnTo>
                    <a:pt x="5760720" y="681989"/>
                  </a:lnTo>
                  <a:lnTo>
                    <a:pt x="5754214" y="730405"/>
                  </a:lnTo>
                  <a:lnTo>
                    <a:pt x="5735856" y="773909"/>
                  </a:lnTo>
                  <a:lnTo>
                    <a:pt x="5707380" y="810767"/>
                  </a:lnTo>
                  <a:lnTo>
                    <a:pt x="5670521" y="839244"/>
                  </a:lnTo>
                  <a:lnTo>
                    <a:pt x="5627017" y="857602"/>
                  </a:lnTo>
                  <a:lnTo>
                    <a:pt x="5578602" y="864107"/>
                  </a:lnTo>
                  <a:lnTo>
                    <a:pt x="182118" y="864107"/>
                  </a:lnTo>
                  <a:lnTo>
                    <a:pt x="133702" y="857602"/>
                  </a:lnTo>
                  <a:lnTo>
                    <a:pt x="90198" y="839244"/>
                  </a:lnTo>
                  <a:lnTo>
                    <a:pt x="53339" y="810767"/>
                  </a:lnTo>
                  <a:lnTo>
                    <a:pt x="24863" y="773909"/>
                  </a:lnTo>
                  <a:lnTo>
                    <a:pt x="6505" y="730405"/>
                  </a:lnTo>
                  <a:lnTo>
                    <a:pt x="0" y="681989"/>
                  </a:lnTo>
                  <a:lnTo>
                    <a:pt x="0" y="182117"/>
                  </a:lnTo>
                  <a:close/>
                </a:path>
              </a:pathLst>
            </a:custGeom>
            <a:ln w="15240">
              <a:solidFill>
                <a:srgbClr val="974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24200" y="4886199"/>
            <a:ext cx="3054350" cy="58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270"/>
              </a:lnSpc>
              <a:spcBef>
                <a:spcPts val="95"/>
              </a:spcBef>
            </a:pPr>
            <a:r>
              <a:rPr sz="1800" b="1" spc="40" dirty="0">
                <a:latin typeface="Arial"/>
                <a:cs typeface="Arial"/>
              </a:rPr>
              <a:t>How </a:t>
            </a:r>
            <a:r>
              <a:rPr sz="1800" b="1" spc="-114" dirty="0">
                <a:latin typeface="Arial"/>
                <a:cs typeface="Arial"/>
              </a:rPr>
              <a:t>To </a:t>
            </a:r>
            <a:r>
              <a:rPr sz="1800" b="1" spc="-25" dirty="0">
                <a:latin typeface="Arial"/>
                <a:cs typeface="Arial"/>
              </a:rPr>
              <a:t>Avoid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900" b="1" i="1" spc="-100" dirty="0">
                <a:latin typeface="Arial"/>
                <a:cs typeface="Arial"/>
              </a:rPr>
              <a:t>Spinning</a:t>
            </a:r>
            <a:r>
              <a:rPr sz="1800" b="1" spc="-100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2150"/>
              </a:lnSpc>
            </a:pPr>
            <a:r>
              <a:rPr sz="1800" b="1" dirty="0">
                <a:latin typeface="Arial"/>
                <a:cs typeface="Arial"/>
              </a:rPr>
              <a:t>We’ll </a:t>
            </a:r>
            <a:r>
              <a:rPr sz="1800" b="1" spc="-10" dirty="0">
                <a:latin typeface="Arial"/>
                <a:cs typeface="Arial"/>
              </a:rPr>
              <a:t>need 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Support</a:t>
            </a:r>
            <a:r>
              <a:rPr sz="180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too!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834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Simple Approach: Just Yield</a:t>
            </a:r>
          </a:p>
        </p:txBody>
      </p:sp>
      <p:sp>
        <p:nvSpPr>
          <p:cNvPr id="4" name="object 4"/>
          <p:cNvSpPr/>
          <p:nvPr/>
        </p:nvSpPr>
        <p:spPr>
          <a:xfrm>
            <a:off x="684276" y="3533857"/>
            <a:ext cx="7775575" cy="2677795"/>
          </a:xfrm>
          <a:custGeom>
            <a:avLst/>
            <a:gdLst/>
            <a:ahLst/>
            <a:cxnLst/>
            <a:rect l="l" t="t" r="r" b="b"/>
            <a:pathLst>
              <a:path w="7775575" h="2677795">
                <a:moveTo>
                  <a:pt x="0" y="2677667"/>
                </a:moveTo>
                <a:lnTo>
                  <a:pt x="7775448" y="2677667"/>
                </a:lnTo>
                <a:lnTo>
                  <a:pt x="7775448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1592357"/>
            <a:ext cx="8515350" cy="49019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When you are going to spin, </a:t>
            </a: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up the CPU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 another thread.</a:t>
            </a:r>
          </a:p>
          <a:p>
            <a:pPr marL="756285" lvl="1" indent="-287020">
              <a:lnSpc>
                <a:spcPct val="100000"/>
              </a:lnSpc>
              <a:spcBef>
                <a:spcPts val="14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OS system call moves the caller from the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running state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ready state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149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cost of a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context switch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can be substantial and the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starvation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problem still exists.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1544" indent="-45021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931544" algn="l"/>
                <a:tab pos="932180" algn="l"/>
              </a:tabLst>
            </a:pP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init() {</a:t>
            </a:r>
          </a:p>
          <a:p>
            <a:pPr marL="481965" marR="6191250">
              <a:lnSpc>
                <a:spcPct val="100000"/>
              </a:lnSpc>
              <a:buAutoNum type="arabicPlain"/>
              <a:tabLst>
                <a:tab pos="931544" algn="l"/>
                <a:tab pos="1358265" algn="l"/>
                <a:tab pos="13589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flag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965" marR="6191250">
              <a:lnSpc>
                <a:spcPct val="100000"/>
              </a:lnSpc>
              <a:buAutoNum type="arabicPlain"/>
              <a:tabLst>
                <a:tab pos="931544" algn="l"/>
                <a:tab pos="1358265" algn="l"/>
                <a:tab pos="1358900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481965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931544" indent="-4502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5"/>
              <a:tabLst>
                <a:tab pos="931544" algn="l"/>
                <a:tab pos="932180" algn="l"/>
              </a:tabLst>
            </a:pP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lock() {</a:t>
            </a:r>
          </a:p>
          <a:p>
            <a:pPr marL="1358265" indent="-876935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1358265" algn="l"/>
                <a:tab pos="1358900" algn="l"/>
              </a:tabLst>
            </a:pPr>
            <a:r>
              <a:rPr sz="1400" dirty="0">
                <a:solidFill>
                  <a:srgbClr val="F79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(TestAndSet(&amp;flag,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) ==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81965" marR="3851275">
              <a:lnSpc>
                <a:spcPct val="100000"/>
              </a:lnSpc>
              <a:buFont typeface="Courier New"/>
              <a:buAutoNum type="arabicPlain" startAt="5"/>
              <a:tabLst>
                <a:tab pos="931544" algn="l"/>
                <a:tab pos="1783714" algn="l"/>
                <a:tab pos="1784350" algn="l"/>
              </a:tabLs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sz="1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give up the CPU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965" marR="3851275">
              <a:lnSpc>
                <a:spcPct val="100000"/>
              </a:lnSpc>
              <a:buFont typeface="Courier New"/>
              <a:buAutoNum type="arabicPlain" startAt="5"/>
              <a:tabLst>
                <a:tab pos="931544" algn="l"/>
                <a:tab pos="1783714" algn="l"/>
                <a:tab pos="1784350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481965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marL="931544" indent="-450215">
              <a:lnSpc>
                <a:spcPct val="100000"/>
              </a:lnSpc>
              <a:buClr>
                <a:srgbClr val="000000"/>
              </a:buClr>
              <a:buAutoNum type="arabicPlain" startAt="10"/>
              <a:tabLst>
                <a:tab pos="931544" algn="l"/>
                <a:tab pos="932180" algn="l"/>
              </a:tabLst>
            </a:pP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unlock() {</a:t>
            </a:r>
          </a:p>
          <a:p>
            <a:pPr marL="481965" marR="6191250">
              <a:lnSpc>
                <a:spcPct val="100000"/>
              </a:lnSpc>
              <a:buAutoNum type="arabicPlain" startAt="10"/>
              <a:tabLst>
                <a:tab pos="931544" algn="l"/>
                <a:tab pos="1358265" algn="l"/>
                <a:tab pos="13589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flag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965" marR="6191250">
              <a:lnSpc>
                <a:spcPct val="100000"/>
              </a:lnSpc>
              <a:buAutoNum type="arabicPlain" startAt="10"/>
              <a:tabLst>
                <a:tab pos="931544" algn="l"/>
                <a:tab pos="1358265" algn="l"/>
                <a:tab pos="1358900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200660" algn="ctr">
              <a:lnSpc>
                <a:spcPct val="100000"/>
              </a:lnSpc>
              <a:spcBef>
                <a:spcPts val="124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Lock  with Test-and-set and Yield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7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Queues: Sleeping Instead of Spinning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1005" y="2406398"/>
            <a:ext cx="8245475" cy="230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Queue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 keep track of which threads are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to enter the lock.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164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park()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60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Put a calling thread to sleep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1590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unpark(threadID)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60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Wake a particular thread as designated by threadID.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5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Queues: Sleeping Instead of Spinning</a:t>
            </a:r>
          </a:p>
        </p:txBody>
      </p:sp>
      <p:sp>
        <p:nvSpPr>
          <p:cNvPr id="4" name="object 4"/>
          <p:cNvSpPr/>
          <p:nvPr/>
        </p:nvSpPr>
        <p:spPr>
          <a:xfrm>
            <a:off x="396240" y="1553177"/>
            <a:ext cx="8280400" cy="4617720"/>
          </a:xfrm>
          <a:custGeom>
            <a:avLst/>
            <a:gdLst/>
            <a:ahLst/>
            <a:cxnLst/>
            <a:rect l="l" t="t" r="r" b="b"/>
            <a:pathLst>
              <a:path w="8280400" h="4617720">
                <a:moveTo>
                  <a:pt x="0" y="4617720"/>
                </a:moveTo>
                <a:lnTo>
                  <a:pt x="8279892" y="4617720"/>
                </a:lnTo>
                <a:lnTo>
                  <a:pt x="8279892" y="0"/>
                </a:lnTo>
                <a:lnTo>
                  <a:pt x="0" y="0"/>
                </a:lnTo>
                <a:lnTo>
                  <a:pt x="0" y="46177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370" y="1565192"/>
            <a:ext cx="7710170" cy="491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1645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typedef 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struct </a:t>
            </a:r>
            <a:r>
              <a:rPr sz="1400" spc="-5" dirty="0">
                <a:latin typeface="Courier New"/>
                <a:cs typeface="Courier New"/>
              </a:rPr>
              <a:t>lock_t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flag;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guard; </a:t>
            </a:r>
            <a:r>
              <a:rPr sz="1400" spc="-10" dirty="0">
                <a:latin typeface="Courier New"/>
                <a:cs typeface="Courier New"/>
              </a:rPr>
              <a:t>queue_t </a:t>
            </a:r>
            <a:r>
              <a:rPr sz="1400" dirty="0">
                <a:latin typeface="Courier New"/>
                <a:cs typeface="Courier New"/>
              </a:rPr>
              <a:t>*q; }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lock_t;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</a:p>
          <a:p>
            <a:pPr marL="12700" marR="4366260">
              <a:lnSpc>
                <a:spcPct val="100000"/>
              </a:lnSpc>
              <a:tabLst>
                <a:tab pos="461645" algn="l"/>
                <a:tab pos="888365" algn="l"/>
              </a:tabLst>
            </a:pPr>
            <a:r>
              <a:rPr sz="1400" dirty="0">
                <a:latin typeface="Courier New"/>
                <a:cs typeface="Courier New"/>
              </a:rPr>
              <a:t>3	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lock_init(lock_t *m) </a:t>
            </a:r>
            <a:r>
              <a:rPr sz="1400" dirty="0">
                <a:latin typeface="Courier New"/>
                <a:cs typeface="Courier New"/>
              </a:rPr>
              <a:t>{   4		</a:t>
            </a:r>
            <a:r>
              <a:rPr sz="1400" spc="-5" dirty="0">
                <a:latin typeface="Courier New"/>
                <a:cs typeface="Courier New"/>
              </a:rPr>
              <a:t>m-&gt;flag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  <a:p>
            <a:pPr marL="888365" indent="-876300">
              <a:lnSpc>
                <a:spcPct val="100000"/>
              </a:lnSpc>
              <a:buAutoNum type="arabicPlain" startAt="5"/>
              <a:tabLst>
                <a:tab pos="888365" algn="l"/>
                <a:tab pos="889000" algn="l"/>
              </a:tabLst>
            </a:pPr>
            <a:r>
              <a:rPr sz="1400" spc="-5" dirty="0">
                <a:latin typeface="Courier New"/>
                <a:cs typeface="Courier New"/>
              </a:rPr>
              <a:t>m-&gt;guard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  <a:p>
            <a:pPr marL="888365" indent="-876300">
              <a:lnSpc>
                <a:spcPct val="100000"/>
              </a:lnSpc>
              <a:buAutoNum type="arabicPlain" startAt="5"/>
              <a:tabLst>
                <a:tab pos="888365" algn="l"/>
                <a:tab pos="889000" algn="l"/>
              </a:tabLst>
            </a:pPr>
            <a:r>
              <a:rPr sz="1400" spc="-10" dirty="0">
                <a:latin typeface="Courier New"/>
                <a:cs typeface="Courier New"/>
              </a:rPr>
              <a:t>queue_init(m-&gt;q);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61645" algn="l"/>
              </a:tabLst>
            </a:pPr>
            <a:r>
              <a:rPr sz="1400" dirty="0">
                <a:latin typeface="Courier New"/>
                <a:cs typeface="Courier New"/>
              </a:rPr>
              <a:t>7	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8</a:t>
            </a:r>
          </a:p>
          <a:p>
            <a:pPr marL="462280" indent="-449580">
              <a:lnSpc>
                <a:spcPct val="100000"/>
              </a:lnSpc>
              <a:buClr>
                <a:srgbClr val="000000"/>
              </a:buClr>
              <a:buAutoNum type="arabicPlain" startAt="9"/>
              <a:tabLst>
                <a:tab pos="461645" algn="l"/>
                <a:tab pos="46228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lock(lock_t </a:t>
            </a:r>
            <a:r>
              <a:rPr sz="1400" spc="-5" dirty="0">
                <a:latin typeface="Courier New"/>
                <a:cs typeface="Courier New"/>
              </a:rPr>
              <a:t>*m)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888365" indent="-876300">
              <a:lnSpc>
                <a:spcPct val="100000"/>
              </a:lnSpc>
              <a:buClr>
                <a:srgbClr val="000000"/>
              </a:buClr>
              <a:buAutoNum type="arabicPlain" startAt="9"/>
              <a:tabLst>
                <a:tab pos="888365" algn="l"/>
                <a:tab pos="889000" algn="l"/>
              </a:tabLst>
            </a:pPr>
            <a:r>
              <a:rPr sz="1400" spc="-5" dirty="0">
                <a:solidFill>
                  <a:srgbClr val="F79546"/>
                </a:solidFill>
                <a:latin typeface="Courier New"/>
                <a:cs typeface="Courier New"/>
              </a:rPr>
              <a:t>while </a:t>
            </a:r>
            <a:r>
              <a:rPr sz="1400" spc="-5" dirty="0">
                <a:latin typeface="Courier New"/>
                <a:cs typeface="Courier New"/>
              </a:rPr>
              <a:t>(TestAndSet(&amp;m-&gt;guard,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==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12700" marR="2663825">
              <a:lnSpc>
                <a:spcPct val="100000"/>
              </a:lnSpc>
              <a:buAutoNum type="arabicPlain" startAt="9"/>
              <a:tabLst>
                <a:tab pos="888365" algn="l"/>
                <a:tab pos="1314450" algn="l"/>
                <a:tab pos="1315085" algn="l"/>
              </a:tabLst>
            </a:pPr>
            <a:r>
              <a:rPr lang="en-US" sz="1400" dirty="0" smtClean="0">
                <a:latin typeface="Courier New"/>
                <a:cs typeface="Courier New"/>
              </a:rPr>
              <a:t>       </a:t>
            </a:r>
            <a:r>
              <a:rPr sz="1400" dirty="0" smtClean="0">
                <a:latin typeface="Courier New"/>
                <a:cs typeface="Courier New"/>
              </a:rPr>
              <a:t>;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acquire guard lock by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spinning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spc="-5" dirty="0">
                <a:solidFill>
                  <a:srgbClr val="F79546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(m-&gt;flag ==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)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1314450" indent="-1302385">
              <a:lnSpc>
                <a:spcPct val="100000"/>
              </a:lnSpc>
              <a:buAutoNum type="arabicPlain" startAt="13"/>
              <a:tabLst>
                <a:tab pos="1314450" algn="l"/>
                <a:tab pos="1315085" algn="l"/>
              </a:tabLst>
            </a:pPr>
            <a:r>
              <a:rPr sz="1400" spc="-10" dirty="0">
                <a:latin typeface="Courier New"/>
                <a:cs typeface="Courier New"/>
              </a:rPr>
              <a:t>m-&gt;flag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;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lock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is</a:t>
            </a:r>
            <a:r>
              <a:rPr sz="1400" spc="-5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acquired</a:t>
            </a:r>
            <a:endParaRPr sz="1400" dirty="0">
              <a:latin typeface="Courier New"/>
              <a:cs typeface="Courier New"/>
            </a:endParaRPr>
          </a:p>
          <a:p>
            <a:pPr marL="1314450" indent="-1302385">
              <a:lnSpc>
                <a:spcPct val="100000"/>
              </a:lnSpc>
              <a:buAutoNum type="arabicPlain" startAt="13"/>
              <a:tabLst>
                <a:tab pos="1314450" algn="l"/>
                <a:tab pos="1315085" algn="l"/>
              </a:tabLst>
            </a:pPr>
            <a:r>
              <a:rPr sz="1400" spc="-5" dirty="0">
                <a:latin typeface="Courier New"/>
                <a:cs typeface="Courier New"/>
              </a:rPr>
              <a:t>m-&gt;guard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  <a:p>
            <a:pPr marL="888365" indent="-876300">
              <a:lnSpc>
                <a:spcPct val="100000"/>
              </a:lnSpc>
              <a:buAutoNum type="arabicPlain" startAt="13"/>
              <a:tabLst>
                <a:tab pos="888365" algn="l"/>
                <a:tab pos="889000" algn="l"/>
              </a:tabLst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5" dirty="0">
                <a:solidFill>
                  <a:srgbClr val="F79546"/>
                </a:solidFill>
                <a:latin typeface="Courier New"/>
                <a:cs typeface="Courier New"/>
              </a:rPr>
              <a:t>else</a:t>
            </a:r>
            <a:r>
              <a:rPr sz="1400" spc="-35" dirty="0">
                <a:solidFill>
                  <a:srgbClr val="F7954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1314450" indent="-1302385">
              <a:lnSpc>
                <a:spcPct val="100000"/>
              </a:lnSpc>
              <a:buAutoNum type="arabicPlain" startAt="13"/>
              <a:tabLst>
                <a:tab pos="1314450" algn="l"/>
                <a:tab pos="1315085" algn="l"/>
              </a:tabLst>
            </a:pPr>
            <a:r>
              <a:rPr sz="1400" spc="-5" dirty="0">
                <a:latin typeface="Courier New"/>
                <a:cs typeface="Courier New"/>
              </a:rPr>
              <a:t>queue_add(m-&gt;q,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gettid());</a:t>
            </a:r>
            <a:endParaRPr sz="1400" dirty="0">
              <a:latin typeface="Courier New"/>
              <a:cs typeface="Courier New"/>
            </a:endParaRPr>
          </a:p>
          <a:p>
            <a:pPr marL="1314450" indent="-1302385">
              <a:lnSpc>
                <a:spcPct val="100000"/>
              </a:lnSpc>
              <a:buAutoNum type="arabicPlain" startAt="13"/>
              <a:tabLst>
                <a:tab pos="1314450" algn="l"/>
                <a:tab pos="1315085" algn="l"/>
              </a:tabLst>
            </a:pPr>
            <a:r>
              <a:rPr sz="1400" spc="-5" dirty="0">
                <a:latin typeface="Courier New"/>
                <a:cs typeface="Courier New"/>
              </a:rPr>
              <a:t>m-&gt;guard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  <a:p>
            <a:pPr marL="1314450" indent="-1302385">
              <a:lnSpc>
                <a:spcPct val="100000"/>
              </a:lnSpc>
              <a:buFont typeface="Courier New"/>
              <a:buAutoNum type="arabicPlain" startAt="13"/>
              <a:tabLst>
                <a:tab pos="1314450" algn="l"/>
                <a:tab pos="1315085" algn="l"/>
              </a:tabLst>
            </a:pPr>
            <a:r>
              <a:rPr sz="1400" b="1" spc="-10" dirty="0">
                <a:latin typeface="Courier New"/>
                <a:cs typeface="Courier New"/>
              </a:rPr>
              <a:t>park();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88365" algn="l"/>
              </a:tabLst>
            </a:pPr>
            <a:r>
              <a:rPr sz="1400" dirty="0">
                <a:latin typeface="Courier New"/>
                <a:cs typeface="Courier New"/>
              </a:rPr>
              <a:t>19	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1645" algn="l"/>
              </a:tabLst>
            </a:pPr>
            <a:r>
              <a:rPr sz="1400" spc="-5" dirty="0">
                <a:latin typeface="Courier New"/>
                <a:cs typeface="Courier New"/>
              </a:rPr>
              <a:t>20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tabLst>
                <a:tab pos="461645" algn="l"/>
              </a:tabLst>
            </a:pPr>
            <a:r>
              <a:rPr sz="1400" spc="-5" dirty="0">
                <a:latin typeface="Courier New"/>
                <a:cs typeface="Courier New"/>
              </a:rPr>
              <a:t>21	</a:t>
            </a:r>
            <a:r>
              <a:rPr sz="1400" dirty="0">
                <a:latin typeface="Courier New"/>
                <a:cs typeface="Courier New"/>
              </a:rPr>
              <a:t>…</a:t>
            </a:r>
          </a:p>
          <a:p>
            <a:pPr marL="383540" algn="ctr">
              <a:lnSpc>
                <a:spcPct val="100000"/>
              </a:lnSpc>
              <a:spcBef>
                <a:spcPts val="1310"/>
              </a:spcBef>
            </a:pPr>
            <a:r>
              <a:rPr sz="1600" b="1" spc="-75" dirty="0">
                <a:latin typeface="Arial"/>
                <a:cs typeface="Arial"/>
              </a:rPr>
              <a:t>Lock </a:t>
            </a:r>
            <a:r>
              <a:rPr sz="1600" b="1" spc="35" dirty="0">
                <a:latin typeface="Arial"/>
                <a:cs typeface="Arial"/>
              </a:rPr>
              <a:t>With </a:t>
            </a:r>
            <a:r>
              <a:rPr sz="1600" b="1" spc="-40" dirty="0">
                <a:latin typeface="Arial"/>
                <a:cs typeface="Arial"/>
              </a:rPr>
              <a:t>Queues, </a:t>
            </a:r>
            <a:r>
              <a:rPr sz="1600" b="1" spc="-25" dirty="0">
                <a:latin typeface="Arial"/>
                <a:cs typeface="Arial"/>
              </a:rPr>
              <a:t>Test-and-set, Yield,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-2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Wakeup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465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Queues: Sleeping Instead of Spinning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2072564"/>
            <a:ext cx="8280400" cy="2032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40385" indent="-450215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AutoNum type="arabicPlain" startAt="22"/>
              <a:tabLst>
                <a:tab pos="539750" algn="l"/>
                <a:tab pos="54102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unlock(lock_t </a:t>
            </a:r>
            <a:r>
              <a:rPr sz="1400" spc="-5" dirty="0">
                <a:latin typeface="Courier New"/>
                <a:cs typeface="Courier New"/>
              </a:rPr>
              <a:t>*m)</a:t>
            </a:r>
            <a:r>
              <a:rPr sz="1400" dirty="0">
                <a:latin typeface="Courier New"/>
                <a:cs typeface="Courier New"/>
              </a:rPr>
              <a:t> {</a:t>
            </a:r>
            <a:endParaRPr sz="1400">
              <a:latin typeface="Courier New"/>
              <a:cs typeface="Courier New"/>
            </a:endParaRPr>
          </a:p>
          <a:p>
            <a:pPr marL="967105" indent="-876300">
              <a:lnSpc>
                <a:spcPct val="100000"/>
              </a:lnSpc>
              <a:buClr>
                <a:srgbClr val="000000"/>
              </a:buClr>
              <a:buAutoNum type="arabicPlain" startAt="22"/>
              <a:tabLst>
                <a:tab pos="966469" algn="l"/>
                <a:tab pos="967105" algn="l"/>
              </a:tabLst>
            </a:pPr>
            <a:r>
              <a:rPr sz="1400" spc="-5" dirty="0">
                <a:solidFill>
                  <a:srgbClr val="F79546"/>
                </a:solidFill>
                <a:latin typeface="Courier New"/>
                <a:cs typeface="Courier New"/>
              </a:rPr>
              <a:t>while </a:t>
            </a:r>
            <a:r>
              <a:rPr sz="1400" spc="-5" dirty="0">
                <a:latin typeface="Courier New"/>
                <a:cs typeface="Courier New"/>
              </a:rPr>
              <a:t>(TestAndSet(&amp;m-&gt;guard,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==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392555" indent="-1302385">
              <a:lnSpc>
                <a:spcPct val="100000"/>
              </a:lnSpc>
              <a:buAutoNum type="arabicPlain" startAt="22"/>
              <a:tabLst>
                <a:tab pos="1392555" algn="l"/>
                <a:tab pos="1393190" algn="l"/>
              </a:tabLst>
            </a:pPr>
            <a:r>
              <a:rPr sz="1400" dirty="0">
                <a:latin typeface="Courier New"/>
                <a:cs typeface="Courier New"/>
              </a:rPr>
              <a:t>;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acquire guard lock by</a:t>
            </a:r>
            <a:r>
              <a:rPr sz="1400" spc="-8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spinning</a:t>
            </a:r>
            <a:endParaRPr sz="1400">
              <a:latin typeface="Courier New"/>
              <a:cs typeface="Courier New"/>
            </a:endParaRPr>
          </a:p>
          <a:p>
            <a:pPr marL="967105" indent="-8763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lain" startAt="22"/>
              <a:tabLst>
                <a:tab pos="966469" algn="l"/>
                <a:tab pos="967105" algn="l"/>
              </a:tabLst>
            </a:pPr>
            <a:r>
              <a:rPr sz="1400" spc="-5" dirty="0">
                <a:solidFill>
                  <a:srgbClr val="F79546"/>
                </a:solidFill>
                <a:latin typeface="Courier New"/>
                <a:cs typeface="Courier New"/>
              </a:rPr>
              <a:t>if</a:t>
            </a:r>
            <a:r>
              <a:rPr sz="1400" spc="-20" dirty="0">
                <a:solidFill>
                  <a:srgbClr val="F7954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(queue_empty(m-&gt;q))</a:t>
            </a:r>
            <a:endParaRPr sz="1400">
              <a:latin typeface="Courier New"/>
              <a:cs typeface="Courier New"/>
            </a:endParaRPr>
          </a:p>
          <a:p>
            <a:pPr marL="1392555" indent="-1302385">
              <a:lnSpc>
                <a:spcPct val="100000"/>
              </a:lnSpc>
              <a:buAutoNum type="arabicPlain" startAt="22"/>
              <a:tabLst>
                <a:tab pos="1392555" algn="l"/>
                <a:tab pos="1393190" algn="l"/>
              </a:tabLst>
            </a:pPr>
            <a:r>
              <a:rPr sz="1400" spc="-5" dirty="0">
                <a:latin typeface="Courier New"/>
                <a:cs typeface="Courier New"/>
              </a:rPr>
              <a:t>m-&gt;flag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let go of lock;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no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one wants</a:t>
            </a:r>
            <a:r>
              <a:rPr sz="1400" spc="-7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it</a:t>
            </a:r>
            <a:endParaRPr sz="1400">
              <a:latin typeface="Courier New"/>
              <a:cs typeface="Courier New"/>
            </a:endParaRPr>
          </a:p>
          <a:p>
            <a:pPr marL="967105" indent="-876300">
              <a:lnSpc>
                <a:spcPct val="100000"/>
              </a:lnSpc>
              <a:buClr>
                <a:srgbClr val="000000"/>
              </a:buClr>
              <a:buAutoNum type="arabicPlain" startAt="22"/>
              <a:tabLst>
                <a:tab pos="966469" algn="l"/>
                <a:tab pos="967105" algn="l"/>
              </a:tabLst>
            </a:pPr>
            <a:r>
              <a:rPr sz="1400" spc="-10" dirty="0">
                <a:solidFill>
                  <a:srgbClr val="F79546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392555" indent="-1302385">
              <a:lnSpc>
                <a:spcPct val="100000"/>
              </a:lnSpc>
              <a:buFont typeface="Courier New"/>
              <a:buAutoNum type="arabicPlain" startAt="22"/>
              <a:tabLst>
                <a:tab pos="1392555" algn="l"/>
                <a:tab pos="1393190" algn="l"/>
              </a:tabLst>
            </a:pPr>
            <a:r>
              <a:rPr sz="1400" b="1" spc="-10" dirty="0">
                <a:latin typeface="Courier New"/>
                <a:cs typeface="Courier New"/>
              </a:rPr>
              <a:t>unpark(queue_remove(m-&gt;q));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hold lock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(for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next</a:t>
            </a:r>
            <a:r>
              <a:rPr sz="1400" spc="4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thread!)</a:t>
            </a:r>
            <a:endParaRPr sz="1400">
              <a:latin typeface="Courier New"/>
              <a:cs typeface="Courier New"/>
            </a:endParaRPr>
          </a:p>
          <a:p>
            <a:pPr marL="967105" indent="-876300">
              <a:lnSpc>
                <a:spcPct val="100000"/>
              </a:lnSpc>
              <a:buAutoNum type="arabicPlain" startAt="22"/>
              <a:tabLst>
                <a:tab pos="966469" algn="l"/>
                <a:tab pos="967105" algn="l"/>
              </a:tabLst>
            </a:pPr>
            <a:r>
              <a:rPr sz="1400" spc="-5" dirty="0">
                <a:latin typeface="Courier New"/>
                <a:cs typeface="Courier New"/>
              </a:rPr>
              <a:t>m-&gt;guard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tabLst>
                <a:tab pos="539750" algn="l"/>
              </a:tabLst>
            </a:pPr>
            <a:r>
              <a:rPr sz="1400" dirty="0">
                <a:latin typeface="Courier New"/>
                <a:cs typeface="Courier New"/>
              </a:rPr>
              <a:t>30	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8751" y="4141014"/>
            <a:ext cx="5796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5" dirty="0">
                <a:latin typeface="Arial"/>
                <a:cs typeface="Arial"/>
              </a:rPr>
              <a:t>Lock </a:t>
            </a:r>
            <a:r>
              <a:rPr sz="1600" b="1" spc="35" dirty="0">
                <a:latin typeface="Arial"/>
                <a:cs typeface="Arial"/>
              </a:rPr>
              <a:t>With </a:t>
            </a:r>
            <a:r>
              <a:rPr sz="1600" b="1" spc="-40" dirty="0">
                <a:latin typeface="Arial"/>
                <a:cs typeface="Arial"/>
              </a:rPr>
              <a:t>Queues, </a:t>
            </a:r>
            <a:r>
              <a:rPr sz="1600" b="1" spc="-25" dirty="0">
                <a:latin typeface="Arial"/>
                <a:cs typeface="Arial"/>
              </a:rPr>
              <a:t>Test-and-set, Yield, </a:t>
            </a:r>
            <a:r>
              <a:rPr sz="1600" b="1" spc="-5" dirty="0">
                <a:latin typeface="Arial"/>
                <a:cs typeface="Arial"/>
              </a:rPr>
              <a:t>And Wakeup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(Cont.)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556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Wakeup/waiting race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014" y="1498580"/>
            <a:ext cx="8462010" cy="138755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0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 case of releasing the lock (</a:t>
            </a:r>
            <a:r>
              <a:rPr sz="2100" i="1" dirty="0">
                <a:latin typeface="Arial" panose="020B0604020202020204" pitchFamily="34" charset="0"/>
                <a:cs typeface="Arial" panose="020B0604020202020204" pitchFamily="34" charset="0"/>
              </a:rPr>
              <a:t>thread 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 just before the call to park()</a:t>
            </a: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100" i="1" dirty="0">
                <a:latin typeface="Arial" panose="020B0604020202020204" pitchFamily="34" charset="0"/>
                <a:cs typeface="Arial" panose="020B0604020202020204" pitchFamily="34" charset="0"/>
              </a:rPr>
              <a:t>thread B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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Thread B would </a:t>
            </a: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 forever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(potentially).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014" y="3142573"/>
            <a:ext cx="8526145" cy="21037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Solaris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solves this problem by adding a third system call: setpark().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46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By calling this routine, a thread can indicate it 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is about to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park.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marR="94615" lvl="1" indent="-287020">
              <a:lnSpc>
                <a:spcPct val="150000"/>
              </a:lnSpc>
              <a:spcBef>
                <a:spcPts val="414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If it happens to be interrupted and another thread calls unpark before  park is actually called, the subsequent park returns immediately instead  of sleeping.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9488" y="5371169"/>
            <a:ext cx="5381625" cy="955675"/>
          </a:xfrm>
          <a:custGeom>
            <a:avLst/>
            <a:gdLst/>
            <a:ahLst/>
            <a:cxnLst/>
            <a:rect l="l" t="t" r="r" b="b"/>
            <a:pathLst>
              <a:path w="5381625" h="955675">
                <a:moveTo>
                  <a:pt x="0" y="955547"/>
                </a:moveTo>
                <a:lnTo>
                  <a:pt x="5381244" y="955547"/>
                </a:lnTo>
                <a:lnTo>
                  <a:pt x="5381244" y="0"/>
                </a:lnTo>
                <a:lnTo>
                  <a:pt x="0" y="0"/>
                </a:lnTo>
                <a:lnTo>
                  <a:pt x="0" y="9555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0673" y="5384630"/>
            <a:ext cx="120014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2423" y="5384630"/>
            <a:ext cx="277939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queue_add(m-&gt;q,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gettid());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setpark();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new</a:t>
            </a:r>
            <a:r>
              <a:rPr sz="1400" spc="-4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code</a:t>
            </a:r>
            <a:endParaRPr sz="1400">
              <a:latin typeface="Courier New"/>
              <a:cs typeface="Courier New"/>
            </a:endParaRPr>
          </a:p>
          <a:p>
            <a:pPr marR="138811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m-&gt;guard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  park();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5404" y="6343582"/>
            <a:ext cx="3088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Code </a:t>
            </a:r>
            <a:r>
              <a:rPr sz="1400" b="1" dirty="0">
                <a:latin typeface="Arial"/>
                <a:cs typeface="Arial"/>
              </a:rPr>
              <a:t>modification </a:t>
            </a:r>
            <a:r>
              <a:rPr sz="1400" b="1" spc="-30" dirty="0">
                <a:latin typeface="Arial"/>
                <a:cs typeface="Arial"/>
              </a:rPr>
              <a:t>inside </a:t>
            </a:r>
            <a:r>
              <a:rPr sz="1400" b="1" spc="15" dirty="0">
                <a:latin typeface="Arial"/>
                <a:cs typeface="Arial"/>
              </a:rPr>
              <a:t>of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lock()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641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Futex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826534"/>
            <a:ext cx="8612505" cy="2520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Linux provides a </a:t>
            </a: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futex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(is similar to Solaris’s park and unpark).</a:t>
            </a:r>
          </a:p>
          <a:p>
            <a:pPr marL="756285" lvl="1" indent="-287020">
              <a:lnSpc>
                <a:spcPct val="100000"/>
              </a:lnSpc>
              <a:spcBef>
                <a:spcPts val="153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futex_wait(address, expected)</a:t>
            </a:r>
          </a:p>
          <a:p>
            <a:pPr marL="1155700" lvl="2" indent="-229235">
              <a:lnSpc>
                <a:spcPct val="100000"/>
              </a:lnSpc>
              <a:spcBef>
                <a:spcPts val="142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Put the calling thread to sleep</a:t>
            </a:r>
          </a:p>
          <a:p>
            <a:pPr marL="1155700" lvl="2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If the value at address is not equal to expected, the call returns immediately.</a:t>
            </a:r>
          </a:p>
          <a:p>
            <a:pPr marL="756285" lvl="1" indent="-287020">
              <a:lnSpc>
                <a:spcPct val="100000"/>
              </a:lnSpc>
              <a:spcBef>
                <a:spcPts val="143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futex_wake(address)</a:t>
            </a:r>
          </a:p>
          <a:p>
            <a:pPr marL="1155700" lvl="2" indent="-229235">
              <a:lnSpc>
                <a:spcPct val="100000"/>
              </a:lnSpc>
              <a:spcBef>
                <a:spcPts val="142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Wake one thread that is waiting on the queue.</a:t>
            </a:r>
          </a:p>
        </p:txBody>
      </p:sp>
    </p:spTree>
    <p:extLst>
      <p:ext uri="{BB962C8B-B14F-4D97-AF65-F5344CB8AC3E}">
        <p14:creationId xmlns:p14="http://schemas.microsoft.com/office/powerpoint/2010/main" val="4268971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Two-Phase Locks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860" y="1721606"/>
            <a:ext cx="8082280" cy="39395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0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two-phase lock realizes that </a:t>
            </a:r>
            <a:r>
              <a:rPr sz="2000" dirty="0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spinning can be useful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if the lock </a:t>
            </a:r>
            <a:r>
              <a:rPr sz="2100" i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2100" i="1" dirty="0">
                <a:latin typeface="Arial" panose="020B0604020202020204" pitchFamily="34" charset="0"/>
                <a:cs typeface="Arial" panose="020B0604020202020204" pitchFamily="34" charset="0"/>
              </a:rPr>
              <a:t>about to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 released.</a:t>
            </a:r>
          </a:p>
          <a:p>
            <a:pPr marL="756285" lvl="1" indent="-287020">
              <a:lnSpc>
                <a:spcPct val="100000"/>
              </a:lnSpc>
              <a:spcBef>
                <a:spcPts val="155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First phase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133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 lock spins for a while, </a:t>
            </a:r>
            <a:r>
              <a:rPr sz="1650" i="1" dirty="0">
                <a:latin typeface="Arial" panose="020B0604020202020204" pitchFamily="34" charset="0"/>
                <a:cs typeface="Arial" panose="020B0604020202020204" pitchFamily="34" charset="0"/>
              </a:rPr>
              <a:t>hoping that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it can acquire the lock.</a:t>
            </a:r>
          </a:p>
          <a:p>
            <a:pPr marL="1155700" marR="231140" lvl="2" indent="-229235">
              <a:lnSpc>
                <a:spcPct val="150000"/>
              </a:lnSpc>
              <a:spcBef>
                <a:spcPts val="37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If the lock is not acquired during the first spin phase,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 second phase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is  entered,</a:t>
            </a:r>
          </a:p>
          <a:p>
            <a:pPr marL="756285" lvl="1" indent="-287020">
              <a:lnSpc>
                <a:spcPct val="100000"/>
              </a:lnSpc>
              <a:spcBef>
                <a:spcPts val="14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Second phase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139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 caller is put to sleep.</a:t>
            </a:r>
          </a:p>
          <a:p>
            <a:pPr marL="1155700" lvl="2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 caller is only woken up when the lock becomes free later.</a:t>
            </a:r>
          </a:p>
        </p:txBody>
      </p:sp>
    </p:spTree>
    <p:extLst>
      <p:ext uri="{BB962C8B-B14F-4D97-AF65-F5344CB8AC3E}">
        <p14:creationId xmlns:p14="http://schemas.microsoft.com/office/powerpoint/2010/main" val="395069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23" y="1600200"/>
            <a:ext cx="8536675" cy="4525963"/>
          </a:xfrm>
        </p:spPr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is perhaps the most common type of lock</a:t>
            </a:r>
          </a:p>
          <a:p>
            <a:r>
              <a:rPr lang="en-US" dirty="0" smtClean="0"/>
              <a:t>But there are several other common types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Semaphore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Read/write lock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Condition variable</a:t>
            </a:r>
          </a:p>
          <a:p>
            <a:pPr lvl="2"/>
            <a:r>
              <a:rPr lang="en-US" dirty="0" smtClean="0"/>
              <a:t>Used to build </a:t>
            </a:r>
            <a:r>
              <a:rPr lang="en-US" dirty="0" smtClean="0">
                <a:solidFill>
                  <a:schemeClr val="accent1"/>
                </a:solidFill>
              </a:rPr>
              <a:t>monitors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7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parallelism</a:t>
            </a:r>
          </a:p>
          <a:p>
            <a:pPr lvl="1"/>
            <a:r>
              <a:rPr lang="en-US" b="1" dirty="0" smtClean="0"/>
              <a:t>Same task </a:t>
            </a:r>
            <a:r>
              <a:rPr lang="en-US" dirty="0" smtClean="0"/>
              <a:t>executes on many cores</a:t>
            </a:r>
          </a:p>
          <a:p>
            <a:pPr lvl="1"/>
            <a:r>
              <a:rPr lang="en-US" b="1" dirty="0" smtClean="0"/>
              <a:t>Different data</a:t>
            </a:r>
            <a:r>
              <a:rPr lang="en-US" dirty="0" smtClean="0"/>
              <a:t> given to each task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Task parallelism</a:t>
            </a:r>
          </a:p>
          <a:p>
            <a:pPr lvl="1"/>
            <a:r>
              <a:rPr lang="en-US" b="1" dirty="0" smtClean="0"/>
              <a:t>Different tasks </a:t>
            </a:r>
            <a:r>
              <a:rPr lang="en-US" dirty="0" smtClean="0"/>
              <a:t>execute on each core</a:t>
            </a:r>
          </a:p>
          <a:p>
            <a:pPr lvl="1"/>
            <a:r>
              <a:rPr lang="en-US" dirty="0" smtClean="0"/>
              <a:t>Example: any high-end videogame</a:t>
            </a:r>
          </a:p>
          <a:p>
            <a:pPr lvl="2"/>
            <a:r>
              <a:rPr lang="en-US" dirty="0" smtClean="0"/>
              <a:t>1 thread handles game AI</a:t>
            </a:r>
          </a:p>
          <a:p>
            <a:pPr lvl="2"/>
            <a:r>
              <a:rPr lang="en-US" dirty="0" smtClean="0"/>
              <a:t>1 thread handles physics</a:t>
            </a:r>
          </a:p>
          <a:p>
            <a:pPr lvl="2"/>
            <a:r>
              <a:rPr lang="en-US" dirty="0" smtClean="0"/>
              <a:t>1 thread handles sound effects</a:t>
            </a:r>
          </a:p>
          <a:p>
            <a:pPr lvl="2"/>
            <a:r>
              <a:rPr lang="en-US" dirty="0" smtClean="0"/>
              <a:t>1+ threads handle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65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5888"/>
            <a:ext cx="8367713" cy="5472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Construct for managing control flow amongst competing threads</a:t>
            </a:r>
          </a:p>
          <a:p>
            <a:pPr lvl="1"/>
            <a:r>
              <a:rPr lang="en-US" dirty="0" smtClean="0"/>
              <a:t>Each condition variable is associated with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Threads that cannot run yet </a:t>
            </a:r>
            <a:r>
              <a:rPr lang="en-US" dirty="0" smtClean="0">
                <a:solidFill>
                  <a:schemeClr val="accent1"/>
                </a:solidFill>
              </a:rPr>
              <a:t>wait() </a:t>
            </a:r>
            <a:r>
              <a:rPr lang="en-US" dirty="0" smtClean="0"/>
              <a:t>for some condition to become satisfied</a:t>
            </a:r>
          </a:p>
          <a:p>
            <a:pPr lvl="1"/>
            <a:r>
              <a:rPr lang="en-US" dirty="0" smtClean="0"/>
              <a:t>When the condition is satisfied, some other thread can </a:t>
            </a:r>
            <a:r>
              <a:rPr lang="en-US" dirty="0" smtClean="0">
                <a:solidFill>
                  <a:schemeClr val="accent1"/>
                </a:solidFill>
              </a:rPr>
              <a:t>signal() </a:t>
            </a:r>
            <a:r>
              <a:rPr lang="en-US" dirty="0" smtClean="0"/>
              <a:t>to the waiting thread(s)</a:t>
            </a:r>
          </a:p>
          <a:p>
            <a:r>
              <a:rPr lang="en-US" b="1" dirty="0" smtClean="0"/>
              <a:t>Condition variables are not locks</a:t>
            </a:r>
          </a:p>
          <a:p>
            <a:pPr lvl="1"/>
            <a:r>
              <a:rPr lang="en-US" dirty="0" smtClean="0"/>
              <a:t>They are control-flow managers</a:t>
            </a:r>
          </a:p>
          <a:p>
            <a:pPr lvl="1"/>
            <a:r>
              <a:rPr lang="en-US" dirty="0" smtClean="0"/>
              <a:t>Some APIs combine the </a:t>
            </a:r>
            <a:r>
              <a:rPr lang="en-US" dirty="0" err="1" smtClean="0"/>
              <a:t>mutex</a:t>
            </a:r>
            <a:r>
              <a:rPr lang="en-US" dirty="0" smtClean="0"/>
              <a:t> and the condition variable, which makes things slightly easier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12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 Variable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984" y="950280"/>
            <a:ext cx="548562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weighted_bounded_buffer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mutex</a:t>
            </a: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m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condition c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list      </a:t>
            </a:r>
            <a:r>
              <a:rPr lang="en-US" sz="1600" dirty="0" smtClean="0">
                <a:latin typeface="Courier New"/>
                <a:cs typeface="Courier New"/>
              </a:rPr>
              <a:t>buffer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= 0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= 0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get(weight</a:t>
            </a:r>
            <a:r>
              <a:rPr lang="en-US" sz="1600" dirty="0" smtClean="0">
                <a:latin typeface="Courier New"/>
                <a:cs typeface="Courier New"/>
              </a:rPr>
              <a:t>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&lt; weight: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+= weight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c.wait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endParaRPr lang="en-US" sz="1600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-= weight  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-= </a:t>
            </a:r>
            <a:r>
              <a:rPr lang="en-US" sz="1600" dirty="0" err="1" smtClean="0">
                <a:latin typeface="Courier New"/>
                <a:cs typeface="Courier New"/>
              </a:rPr>
              <a:t>result.weight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smtClean="0">
                <a:latin typeface="Courier New"/>
                <a:cs typeface="Courier New"/>
              </a:rPr>
              <a:t>result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6763" y="1015636"/>
            <a:ext cx="4457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put(item</a:t>
            </a:r>
            <a:r>
              <a:rPr lang="en-US" sz="1600" dirty="0">
                <a:latin typeface="Courier New"/>
                <a:cs typeface="Courier New"/>
              </a:rPr>
              <a:t>):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buffer.add_tail</a:t>
            </a:r>
            <a:r>
              <a:rPr lang="en-US" sz="1600" dirty="0" smtClean="0">
                <a:latin typeface="Courier New"/>
                <a:cs typeface="Courier New"/>
              </a:rPr>
              <a:t>(item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+= </a:t>
            </a:r>
            <a:r>
              <a:rPr lang="en-US" sz="1600" dirty="0" err="1">
                <a:latin typeface="Courier New"/>
                <a:cs typeface="Courier New"/>
              </a:rPr>
              <a:t>item.weight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&gt;=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    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and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&gt; 0: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c.signal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38646" y="4333835"/>
            <a:ext cx="3903199" cy="1482232"/>
          </a:xfrm>
          <a:prstGeom prst="wedgeRectCallout">
            <a:avLst>
              <a:gd name="adj1" fmla="val -115533"/>
              <a:gd name="adj2" fmla="val -8590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wait() unlocks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and blocks the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wait() returns,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is locked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4538647" y="3321218"/>
            <a:ext cx="3903199" cy="904875"/>
          </a:xfrm>
          <a:prstGeom prst="wedgeRectCallout">
            <a:avLst>
              <a:gd name="adj1" fmla="val 137"/>
              <a:gd name="adj2" fmla="val -1230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signal() hands the locked </a:t>
            </a:r>
            <a:r>
              <a:rPr lang="en-US" sz="2400" dirty="0" err="1" smtClean="0"/>
              <a:t>mutex</a:t>
            </a:r>
            <a:r>
              <a:rPr lang="en-US" sz="2400" dirty="0" smtClean="0"/>
              <a:t> to a waiting thread</a:t>
            </a:r>
            <a:endParaRPr lang="en-US" sz="2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2413" y="5862630"/>
            <a:ext cx="8782050" cy="9191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essence, we have built a construct of the form:</a:t>
            </a:r>
          </a:p>
          <a:p>
            <a:pPr marL="457200" lvl="1" indent="0">
              <a:buNone/>
            </a:pPr>
            <a:r>
              <a:rPr lang="en-US" dirty="0" err="1" smtClean="0"/>
              <a:t>wait_until</a:t>
            </a:r>
            <a:r>
              <a:rPr lang="en-US" dirty="0" smtClean="0"/>
              <a:t>(</a:t>
            </a:r>
            <a:r>
              <a:rPr lang="en-US" dirty="0" err="1" smtClean="0"/>
              <a:t>totalweight</a:t>
            </a:r>
            <a:r>
              <a:rPr lang="en-US" dirty="0" smtClean="0"/>
              <a:t> &gt;= weight)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3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Producer / Consumer (</a:t>
            </a:r>
            <a:r>
              <a:rPr dirty="0" smtClean="0"/>
              <a:t>Bound</a:t>
            </a:r>
            <a:r>
              <a:rPr lang="en-US" dirty="0" smtClean="0"/>
              <a:t>ed</a:t>
            </a:r>
            <a:r>
              <a:rPr dirty="0" smtClean="0"/>
              <a:t> </a:t>
            </a:r>
            <a:r>
              <a:rPr dirty="0"/>
              <a:t>Buffer) 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397" y="1655971"/>
            <a:ext cx="7979409" cy="421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Malgun Gothic"/>
                <a:cs typeface="Malgun Gothic"/>
              </a:rPr>
              <a:t>Producer</a:t>
            </a:r>
            <a:endParaRPr sz="20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E36C09"/>
                </a:solidFill>
                <a:latin typeface="Malgun Gothic"/>
                <a:cs typeface="Malgun Gothic"/>
              </a:rPr>
              <a:t>Produce </a:t>
            </a:r>
            <a:r>
              <a:rPr sz="1800" dirty="0">
                <a:latin typeface="Malgun Gothic"/>
                <a:cs typeface="Malgun Gothic"/>
              </a:rPr>
              <a:t>data items</a:t>
            </a: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Malgun Gothic"/>
                <a:cs typeface="Malgun Gothic"/>
              </a:rPr>
              <a:t>Wish to place data items in a buffer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"/>
            </a:pPr>
            <a:endParaRPr sz="2900" dirty="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Malgun Gothic"/>
                <a:cs typeface="Malgun Gothic"/>
              </a:rPr>
              <a:t>Consumer</a:t>
            </a:r>
            <a:endParaRPr sz="20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Malgun Gothic"/>
                <a:cs typeface="Malgun Gothic"/>
              </a:rPr>
              <a:t>Grab data items out of the buffer </a:t>
            </a:r>
            <a:r>
              <a:rPr sz="1800" dirty="0">
                <a:solidFill>
                  <a:srgbClr val="E36C09"/>
                </a:solidFill>
                <a:latin typeface="Malgun Gothic"/>
                <a:cs typeface="Malgun Gothic"/>
              </a:rPr>
              <a:t>consume </a:t>
            </a:r>
            <a:r>
              <a:rPr sz="1800" dirty="0">
                <a:latin typeface="Malgun Gothic"/>
                <a:cs typeface="Malgun Gothic"/>
              </a:rPr>
              <a:t>them in some way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"/>
            </a:pPr>
            <a:endParaRPr sz="2900" dirty="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Example: Multi-threaded web server</a:t>
            </a:r>
          </a:p>
          <a:p>
            <a:pPr marL="756285" lvl="1" indent="-287020">
              <a:lnSpc>
                <a:spcPct val="100000"/>
              </a:lnSpc>
              <a:spcBef>
                <a:spcPts val="1465"/>
              </a:spcBef>
              <a:buClr>
                <a:srgbClr val="001F5F"/>
              </a:buClr>
              <a:buSzPct val="94736"/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900" i="1" dirty="0">
                <a:latin typeface="Calibri"/>
                <a:cs typeface="Calibri"/>
              </a:rPr>
              <a:t>A producer </a:t>
            </a:r>
            <a:r>
              <a:rPr sz="1800" dirty="0">
                <a:latin typeface="Malgun Gothic"/>
                <a:cs typeface="Malgun Gothic"/>
              </a:rPr>
              <a:t>puts HTTP requests in to a work queue</a:t>
            </a:r>
          </a:p>
          <a:p>
            <a:pPr marL="756285" lvl="1" indent="-287020">
              <a:lnSpc>
                <a:spcPct val="100000"/>
              </a:lnSpc>
              <a:spcBef>
                <a:spcPts val="1395"/>
              </a:spcBef>
              <a:buClr>
                <a:srgbClr val="001F5F"/>
              </a:buClr>
              <a:buSzPct val="94736"/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900" i="1" dirty="0">
                <a:latin typeface="Calibri"/>
                <a:cs typeface="Calibri"/>
              </a:rPr>
              <a:t>Consumer threads </a:t>
            </a:r>
            <a:r>
              <a:rPr sz="1800" dirty="0">
                <a:latin typeface="Malgun Gothic"/>
                <a:cs typeface="Malgun Gothic"/>
              </a:rPr>
              <a:t>take requests out of this queue and process them</a:t>
            </a:r>
          </a:p>
        </p:txBody>
      </p:sp>
    </p:spTree>
    <p:extLst>
      <p:ext uri="{BB962C8B-B14F-4D97-AF65-F5344CB8AC3E}">
        <p14:creationId xmlns:p14="http://schemas.microsoft.com/office/powerpoint/2010/main" val="421035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Bounded buffer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955" y="1503678"/>
            <a:ext cx="8411845" cy="31248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A bounded buffer </a:t>
            </a:r>
            <a:r>
              <a:rPr sz="2000" spc="-5" dirty="0">
                <a:latin typeface="Malgun Gothic"/>
                <a:cs typeface="Malgun Gothic"/>
              </a:rPr>
              <a:t>is used </a:t>
            </a:r>
            <a:r>
              <a:rPr sz="2000" dirty="0">
                <a:latin typeface="Malgun Gothic"/>
                <a:cs typeface="Malgun Gothic"/>
              </a:rPr>
              <a:t>when you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pipe the output</a:t>
            </a:r>
            <a:r>
              <a:rPr sz="2000" dirty="0">
                <a:latin typeface="Malgun Gothic"/>
                <a:cs typeface="Malgun Gothic"/>
              </a:rPr>
              <a:t> of one</a:t>
            </a:r>
            <a:r>
              <a:rPr sz="2000" spc="-1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program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into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another.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latin typeface="Malgun Gothic"/>
                <a:cs typeface="Malgun Gothic"/>
              </a:rPr>
              <a:t>Example: </a:t>
            </a:r>
            <a:r>
              <a:rPr sz="1800" spc="-5" dirty="0">
                <a:latin typeface="Courier New"/>
                <a:cs typeface="Courier New"/>
              </a:rPr>
              <a:t>grep foo file.txt </a:t>
            </a: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5" dirty="0">
                <a:latin typeface="Courier New"/>
                <a:cs typeface="Courier New"/>
              </a:rPr>
              <a:t>wc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–l</a:t>
            </a:r>
            <a:endParaRPr sz="1800">
              <a:latin typeface="Courier New"/>
              <a:cs typeface="Courier New"/>
            </a:endParaRPr>
          </a:p>
          <a:p>
            <a:pPr marL="1155700" lvl="2" indent="-229235">
              <a:lnSpc>
                <a:spcPct val="100000"/>
              </a:lnSpc>
              <a:spcBef>
                <a:spcPts val="139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5" dirty="0">
                <a:latin typeface="Malgun Gothic"/>
                <a:cs typeface="Malgun Gothic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grep </a:t>
            </a:r>
            <a:r>
              <a:rPr sz="1600" spc="-5" dirty="0">
                <a:latin typeface="Malgun Gothic"/>
                <a:cs typeface="Malgun Gothic"/>
              </a:rPr>
              <a:t>process is the</a:t>
            </a:r>
            <a:r>
              <a:rPr sz="1600" spc="-36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producer.</a:t>
            </a:r>
            <a:endParaRPr sz="16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5" dirty="0">
                <a:latin typeface="Malgun Gothic"/>
                <a:cs typeface="Malgun Gothic"/>
              </a:rPr>
              <a:t>The wc process is the</a:t>
            </a:r>
            <a:r>
              <a:rPr sz="1600" spc="3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consumer.</a:t>
            </a:r>
            <a:endParaRPr sz="16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10" dirty="0">
                <a:latin typeface="Malgun Gothic"/>
                <a:cs typeface="Malgun Gothic"/>
              </a:rPr>
              <a:t>Between </a:t>
            </a:r>
            <a:r>
              <a:rPr sz="1600" spc="-5" dirty="0">
                <a:latin typeface="Malgun Gothic"/>
                <a:cs typeface="Malgun Gothic"/>
              </a:rPr>
              <a:t>them is an in-kernel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bounded</a:t>
            </a:r>
            <a:r>
              <a:rPr sz="1600" u="sng" spc="1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buffer</a:t>
            </a:r>
            <a:r>
              <a:rPr sz="1600" spc="-10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46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latin typeface="Malgun Gothic"/>
                <a:cs typeface="Malgun Gothic"/>
              </a:rPr>
              <a:t>Bounded buffer is Shared resource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Synchronized access </a:t>
            </a:r>
            <a:r>
              <a:rPr sz="1800" spc="-5" dirty="0">
                <a:latin typeface="Malgun Gothic"/>
                <a:cs typeface="Malgun Gothic"/>
              </a:rPr>
              <a:t>is</a:t>
            </a:r>
            <a:r>
              <a:rPr sz="1800" spc="-2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required.</a:t>
            </a:r>
            <a:endParaRPr sz="18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1647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Put and Get Routines (</a:t>
            </a:r>
            <a:r>
              <a:rPr dirty="0" smtClean="0"/>
              <a:t>Ver</a:t>
            </a:r>
            <a:r>
              <a:rPr lang="en-US" dirty="0" smtClean="0"/>
              <a:t>.</a:t>
            </a:r>
            <a:r>
              <a:rPr dirty="0" smtClean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519" y="5021191"/>
            <a:ext cx="5588635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spc="-5" dirty="0">
                <a:latin typeface="Malgun Gothic"/>
                <a:cs typeface="Malgun Gothic"/>
              </a:rPr>
              <a:t>Only </a:t>
            </a:r>
            <a:r>
              <a:rPr sz="1800" dirty="0">
                <a:latin typeface="Malgun Gothic"/>
                <a:cs typeface="Malgun Gothic"/>
              </a:rPr>
              <a:t>put </a:t>
            </a:r>
            <a:r>
              <a:rPr sz="1800" spc="-5" dirty="0">
                <a:latin typeface="Malgun Gothic"/>
                <a:cs typeface="Malgun Gothic"/>
              </a:rPr>
              <a:t>data into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buffer when </a:t>
            </a:r>
            <a:r>
              <a:rPr sz="1800" spc="-5" dirty="0">
                <a:latin typeface="Courier New"/>
                <a:cs typeface="Courier New"/>
              </a:rPr>
              <a:t>count</a:t>
            </a:r>
            <a:r>
              <a:rPr sz="1800" spc="-4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is zero.</a:t>
            </a:r>
            <a:endParaRPr sz="1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33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i.e., </a:t>
            </a:r>
            <a:r>
              <a:rPr sz="1600" spc="-10" dirty="0">
                <a:latin typeface="Malgun Gothic"/>
                <a:cs typeface="Malgun Gothic"/>
              </a:rPr>
              <a:t>when </a:t>
            </a:r>
            <a:r>
              <a:rPr sz="1600" spc="-5" dirty="0">
                <a:latin typeface="Malgun Gothic"/>
                <a:cs typeface="Malgun Gothic"/>
              </a:rPr>
              <a:t>the buffer is</a:t>
            </a:r>
            <a:r>
              <a:rPr sz="1600" spc="70" dirty="0">
                <a:latin typeface="Malgun Gothic"/>
                <a:cs typeface="Malgun Gothic"/>
              </a:rPr>
              <a:t> </a:t>
            </a:r>
            <a:r>
              <a:rPr sz="1650" i="1" spc="50" dirty="0">
                <a:latin typeface="Calibri"/>
                <a:cs typeface="Calibri"/>
              </a:rPr>
              <a:t>empty</a:t>
            </a:r>
            <a:r>
              <a:rPr sz="1600" spc="50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46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spc="-5" dirty="0">
                <a:latin typeface="Malgun Gothic"/>
                <a:cs typeface="Malgun Gothic"/>
              </a:rPr>
              <a:t>Only get data from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buffer when </a:t>
            </a:r>
            <a:r>
              <a:rPr sz="1800" spc="-5" dirty="0">
                <a:latin typeface="Courier New"/>
                <a:cs typeface="Courier New"/>
              </a:rPr>
              <a:t>count</a:t>
            </a:r>
            <a:r>
              <a:rPr sz="1800" spc="-4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is one.</a:t>
            </a:r>
            <a:endParaRPr sz="1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34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10" dirty="0">
                <a:latin typeface="Malgun Gothic"/>
                <a:cs typeface="Malgun Gothic"/>
              </a:rPr>
              <a:t>i.e., when </a:t>
            </a:r>
            <a:r>
              <a:rPr sz="1600" spc="-5" dirty="0">
                <a:latin typeface="Malgun Gothic"/>
                <a:cs typeface="Malgun Gothic"/>
              </a:rPr>
              <a:t>the buffer is</a:t>
            </a:r>
            <a:r>
              <a:rPr sz="1600" spc="85" dirty="0">
                <a:latin typeface="Malgun Gothic"/>
                <a:cs typeface="Malgun Gothic"/>
              </a:rPr>
              <a:t> </a:t>
            </a:r>
            <a:r>
              <a:rPr sz="1650" i="1" spc="15" dirty="0">
                <a:latin typeface="Calibri"/>
                <a:cs typeface="Calibri"/>
              </a:rPr>
              <a:t>full</a:t>
            </a:r>
            <a:r>
              <a:rPr sz="1600" spc="15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6383" y="1446140"/>
            <a:ext cx="7632700" cy="3107690"/>
          </a:xfrm>
          <a:custGeom>
            <a:avLst/>
            <a:gdLst/>
            <a:ahLst/>
            <a:cxnLst/>
            <a:rect l="l" t="t" r="r" b="b"/>
            <a:pathLst>
              <a:path w="7632700" h="3107690">
                <a:moveTo>
                  <a:pt x="0" y="3107436"/>
                </a:moveTo>
                <a:lnTo>
                  <a:pt x="7632192" y="3107436"/>
                </a:lnTo>
                <a:lnTo>
                  <a:pt x="7632192" y="0"/>
                </a:lnTo>
                <a:lnTo>
                  <a:pt x="0" y="0"/>
                </a:lnTo>
                <a:lnTo>
                  <a:pt x="0" y="31074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148" y="1472811"/>
            <a:ext cx="22606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2498" y="1472811"/>
            <a:ext cx="386524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buffer;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182880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count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	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initially,</a:t>
            </a:r>
            <a:r>
              <a:rPr sz="1400" spc="-4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empty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put(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value)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assert(count </a:t>
            </a:r>
            <a:r>
              <a:rPr sz="1400" spc="-10" dirty="0">
                <a:latin typeface="Courier New"/>
                <a:cs typeface="Courier New"/>
              </a:rPr>
              <a:t>==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14400" marR="13462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count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;  buffer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get()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assert(count </a:t>
            </a:r>
            <a:r>
              <a:rPr sz="1400" spc="-10" dirty="0">
                <a:latin typeface="Courier New"/>
                <a:cs typeface="Courier New"/>
              </a:rPr>
              <a:t>==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14400" marR="145161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count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  </a:t>
            </a: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return</a:t>
            </a:r>
            <a:r>
              <a:rPr sz="1400" spc="-8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buffer;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4842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Producer/Consumer Threads (Version 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519" y="5301745"/>
            <a:ext cx="784225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Malgun Gothic"/>
                <a:cs typeface="Malgun Gothic"/>
              </a:rPr>
              <a:t>Producer </a:t>
            </a:r>
            <a:r>
              <a:rPr sz="1800" dirty="0">
                <a:latin typeface="Malgun Gothic"/>
                <a:cs typeface="Malgun Gothic"/>
              </a:rPr>
              <a:t>puts </a:t>
            </a:r>
            <a:r>
              <a:rPr sz="1800" spc="-5" dirty="0">
                <a:latin typeface="Malgun Gothic"/>
                <a:cs typeface="Malgun Gothic"/>
              </a:rPr>
              <a:t>an integer into </a:t>
            </a:r>
            <a:r>
              <a:rPr sz="1800" dirty="0">
                <a:latin typeface="Malgun Gothic"/>
                <a:cs typeface="Malgun Gothic"/>
              </a:rPr>
              <a:t>the shared </a:t>
            </a:r>
            <a:r>
              <a:rPr sz="1800" spc="-5" dirty="0">
                <a:latin typeface="Malgun Gothic"/>
                <a:cs typeface="Malgun Gothic"/>
              </a:rPr>
              <a:t>buffer loops </a:t>
            </a:r>
            <a:r>
              <a:rPr sz="1800" dirty="0">
                <a:latin typeface="Malgun Gothic"/>
                <a:cs typeface="Malgun Gothic"/>
              </a:rPr>
              <a:t>number </a:t>
            </a:r>
            <a:r>
              <a:rPr sz="1800" spc="-5" dirty="0">
                <a:latin typeface="Malgun Gothic"/>
                <a:cs typeface="Malgun Gothic"/>
              </a:rPr>
              <a:t>of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times.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515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Malgun Gothic"/>
                <a:cs typeface="Malgun Gothic"/>
              </a:rPr>
              <a:t>Consumer </a:t>
            </a:r>
            <a:r>
              <a:rPr sz="1800" spc="-5" dirty="0">
                <a:latin typeface="Malgun Gothic"/>
                <a:cs typeface="Malgun Gothic"/>
              </a:rPr>
              <a:t>gets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data out of </a:t>
            </a:r>
            <a:r>
              <a:rPr sz="1800" dirty="0">
                <a:latin typeface="Malgun Gothic"/>
                <a:cs typeface="Malgun Gothic"/>
              </a:rPr>
              <a:t>that </a:t>
            </a:r>
            <a:r>
              <a:rPr sz="1800" spc="-5" dirty="0">
                <a:latin typeface="Malgun Gothic"/>
                <a:cs typeface="Malgun Gothic"/>
              </a:rPr>
              <a:t>shared</a:t>
            </a:r>
            <a:r>
              <a:rPr sz="1800" spc="7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buffer.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6383" y="1618491"/>
            <a:ext cx="7632700" cy="3324225"/>
          </a:xfrm>
          <a:custGeom>
            <a:avLst/>
            <a:gdLst/>
            <a:ahLst/>
            <a:cxnLst/>
            <a:rect l="l" t="t" r="r" b="b"/>
            <a:pathLst>
              <a:path w="7632700" h="3324225">
                <a:moveTo>
                  <a:pt x="0" y="3323844"/>
                </a:moveTo>
                <a:lnTo>
                  <a:pt x="7632192" y="3323844"/>
                </a:lnTo>
                <a:lnTo>
                  <a:pt x="7632192" y="0"/>
                </a:lnTo>
                <a:lnTo>
                  <a:pt x="0" y="0"/>
                </a:lnTo>
                <a:lnTo>
                  <a:pt x="0" y="33238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06398" y="1618491"/>
          <a:ext cx="4977764" cy="3323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4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*producer(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loops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loops; i++)</a:t>
                      </a:r>
                      <a:r>
                        <a:rPr sz="1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put(i);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*consumer(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87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tmp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get();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printf("%d\n",</a:t>
                      </a:r>
                      <a:r>
                        <a:rPr sz="1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tmp);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351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81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Producer/Consumer: Single CV and If 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014" y="1666365"/>
            <a:ext cx="7352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A </a:t>
            </a:r>
            <a:r>
              <a:rPr sz="2000" spc="-5" dirty="0">
                <a:latin typeface="Malgun Gothic"/>
                <a:cs typeface="Malgun Gothic"/>
              </a:rPr>
              <a:t>single </a:t>
            </a:r>
            <a:r>
              <a:rPr sz="2000" dirty="0">
                <a:latin typeface="Malgun Gothic"/>
                <a:cs typeface="Malgun Gothic"/>
              </a:rPr>
              <a:t>condition </a:t>
            </a:r>
            <a:r>
              <a:rPr sz="2000" spc="-5" dirty="0">
                <a:latin typeface="Malgun Gothic"/>
                <a:cs typeface="Malgun Gothic"/>
              </a:rPr>
              <a:t>variable </a:t>
            </a:r>
            <a:r>
              <a:rPr sz="2000" dirty="0">
                <a:latin typeface="Courier New"/>
                <a:cs typeface="Courier New"/>
              </a:rPr>
              <a:t>cond</a:t>
            </a:r>
            <a:r>
              <a:rPr sz="2000" spc="-595" dirty="0">
                <a:latin typeface="Courier New"/>
                <a:cs typeface="Courier New"/>
              </a:rPr>
              <a:t> </a:t>
            </a:r>
            <a:r>
              <a:rPr sz="2000" dirty="0">
                <a:latin typeface="Malgun Gothic"/>
                <a:cs typeface="Malgun Gothic"/>
              </a:rPr>
              <a:t>and </a:t>
            </a:r>
            <a:r>
              <a:rPr sz="2000" spc="-5" dirty="0">
                <a:latin typeface="Malgun Gothic"/>
                <a:cs typeface="Malgun Gothic"/>
              </a:rPr>
              <a:t>associated lock </a:t>
            </a:r>
            <a:r>
              <a:rPr sz="2000" spc="-5" dirty="0">
                <a:latin typeface="Courier New"/>
                <a:cs typeface="Courier New"/>
              </a:rPr>
              <a:t>mutex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9808" y="2285032"/>
          <a:ext cx="7634604" cy="4184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87"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cond_t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cond;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mutex_t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mutex;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*producer(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72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2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179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loops;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i++)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Pthread_mutex_lock(&amp;mutex);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(count ==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86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275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Pthread_cond_wait(&amp;cond,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put(i);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Pthread_cond_signal(&amp;cond);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d_mute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_un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oc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(&amp;mute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72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723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504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*consumer(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72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2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34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179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loops;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i++)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Pthread_mutex_lock(&amp;mutex);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06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Producer/Consumer: Single CV and If 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519" y="4141863"/>
            <a:ext cx="736854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p1-p3: A producer </a:t>
            </a:r>
            <a:r>
              <a:rPr sz="1800" spc="-5" dirty="0">
                <a:latin typeface="Malgun Gothic"/>
                <a:cs typeface="Malgun Gothic"/>
              </a:rPr>
              <a:t>waits for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buffer </a:t>
            </a:r>
            <a:r>
              <a:rPr sz="1800" dirty="0">
                <a:latin typeface="Malgun Gothic"/>
                <a:cs typeface="Malgun Gothic"/>
              </a:rPr>
              <a:t>to be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empty.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51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c1-c3: A </a:t>
            </a:r>
            <a:r>
              <a:rPr sz="1800" spc="-5" dirty="0">
                <a:latin typeface="Malgun Gothic"/>
                <a:cs typeface="Malgun Gothic"/>
              </a:rPr>
              <a:t>consumer waits for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buffer </a:t>
            </a:r>
            <a:r>
              <a:rPr sz="1800" dirty="0">
                <a:latin typeface="Malgun Gothic"/>
                <a:cs typeface="Malgun Gothic"/>
              </a:rPr>
              <a:t>to </a:t>
            </a:r>
            <a:r>
              <a:rPr sz="1800" spc="-5" dirty="0">
                <a:latin typeface="Malgun Gothic"/>
                <a:cs typeface="Malgun Gothic"/>
              </a:rPr>
              <a:t>be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full.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415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With </a:t>
            </a:r>
            <a:r>
              <a:rPr sz="1800" spc="-5" dirty="0">
                <a:latin typeface="Malgun Gothic"/>
                <a:cs typeface="Malgun Gothic"/>
              </a:rPr>
              <a:t>just </a:t>
            </a:r>
            <a:r>
              <a:rPr sz="1900" i="1" spc="-45" dirty="0">
                <a:latin typeface="Calibri"/>
                <a:cs typeface="Calibri"/>
              </a:rPr>
              <a:t>a </a:t>
            </a:r>
            <a:r>
              <a:rPr sz="1900" i="1" spc="40" dirty="0">
                <a:latin typeface="Calibri"/>
                <a:cs typeface="Calibri"/>
              </a:rPr>
              <a:t>single </a:t>
            </a:r>
            <a:r>
              <a:rPr sz="1900" i="1" spc="55" dirty="0">
                <a:latin typeface="Calibri"/>
                <a:cs typeface="Calibri"/>
              </a:rPr>
              <a:t>producer </a:t>
            </a:r>
            <a:r>
              <a:rPr sz="1800" spc="-5" dirty="0">
                <a:latin typeface="Malgun Gothic"/>
                <a:cs typeface="Malgun Gothic"/>
              </a:rPr>
              <a:t>and </a:t>
            </a:r>
            <a:r>
              <a:rPr sz="1900" i="1" spc="-45" dirty="0">
                <a:latin typeface="Calibri"/>
                <a:cs typeface="Calibri"/>
              </a:rPr>
              <a:t>a </a:t>
            </a:r>
            <a:r>
              <a:rPr sz="1900" i="1" spc="40" dirty="0">
                <a:latin typeface="Calibri"/>
                <a:cs typeface="Calibri"/>
              </a:rPr>
              <a:t>single </a:t>
            </a:r>
            <a:r>
              <a:rPr sz="1900" i="1" spc="45" dirty="0">
                <a:latin typeface="Calibri"/>
                <a:cs typeface="Calibri"/>
              </a:rPr>
              <a:t>consumer</a:t>
            </a:r>
            <a:r>
              <a:rPr sz="1800" spc="45" dirty="0">
                <a:latin typeface="Malgun Gothic"/>
                <a:cs typeface="Malgun Gothic"/>
              </a:rPr>
              <a:t>, </a:t>
            </a:r>
            <a:r>
              <a:rPr sz="1800" dirty="0">
                <a:latin typeface="Malgun Gothic"/>
                <a:cs typeface="Malgun Gothic"/>
              </a:rPr>
              <a:t>the code</a:t>
            </a:r>
            <a:r>
              <a:rPr sz="1800" spc="114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works.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2116974"/>
            <a:ext cx="7632700" cy="1816735"/>
          </a:xfrm>
          <a:custGeom>
            <a:avLst/>
            <a:gdLst/>
            <a:ahLst/>
            <a:cxnLst/>
            <a:rect l="l" t="t" r="r" b="b"/>
            <a:pathLst>
              <a:path w="7632700" h="1816735">
                <a:moveTo>
                  <a:pt x="0" y="1816607"/>
                </a:moveTo>
                <a:lnTo>
                  <a:pt x="7632192" y="1816607"/>
                </a:lnTo>
                <a:lnTo>
                  <a:pt x="7632192" y="0"/>
                </a:lnTo>
                <a:lnTo>
                  <a:pt x="0" y="0"/>
                </a:lnTo>
                <a:lnTo>
                  <a:pt x="0" y="1816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5918" y="2116974"/>
          <a:ext cx="6995159" cy="1816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4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233">
                <a:tc gridSpan="4">
                  <a:txBody>
                    <a:bodyPr/>
                    <a:lstStyle/>
                    <a:p>
                      <a:pPr marL="1798320" indent="-1767205">
                        <a:lnSpc>
                          <a:spcPct val="100000"/>
                        </a:lnSpc>
                        <a:spcBef>
                          <a:spcPts val="270"/>
                        </a:spcBef>
                        <a:buClr>
                          <a:srgbClr val="000000"/>
                        </a:buClr>
                        <a:buAutoNum type="arabicPlain" startAt="20"/>
                        <a:tabLst>
                          <a:tab pos="1798320" algn="l"/>
                          <a:tab pos="1798955" algn="l"/>
                        </a:tabLst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(count ==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116455" indent="-2085339">
                        <a:lnSpc>
                          <a:spcPct val="100000"/>
                        </a:lnSpc>
                        <a:buAutoNum type="arabicPlain" startAt="20"/>
                        <a:tabLst>
                          <a:tab pos="2116455" algn="l"/>
                          <a:tab pos="211709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Pthread_cond_wait(&amp;cond,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40322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16">
                <a:tc gridSpan="4">
                  <a:txBody>
                    <a:bodyPr/>
                    <a:lstStyle/>
                    <a:p>
                      <a:pPr marL="1798320" indent="-1767205">
                        <a:lnSpc>
                          <a:spcPts val="1495"/>
                        </a:lnSpc>
                        <a:buClr>
                          <a:srgbClr val="000000"/>
                        </a:buClr>
                        <a:buAutoNum type="arabicPlain" startAt="22"/>
                        <a:tabLst>
                          <a:tab pos="1798320" algn="l"/>
                          <a:tab pos="1798955" algn="l"/>
                        </a:tabLst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tmp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get();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798320" indent="-1767205">
                        <a:lnSpc>
                          <a:spcPct val="100000"/>
                        </a:lnSpc>
                        <a:buAutoNum type="arabicPlain" startAt="22"/>
                        <a:tabLst>
                          <a:tab pos="1798320" algn="l"/>
                          <a:tab pos="179895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Pthread_cond_signal(&amp;cond);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40322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45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Pthread_mutex_unlock(&amp;mutex);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printf("%d\n",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tmp);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93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36319" y="6013843"/>
            <a:ext cx="6711950" cy="662940"/>
            <a:chOff x="1036319" y="4933188"/>
            <a:chExt cx="6711950" cy="662940"/>
          </a:xfrm>
        </p:grpSpPr>
        <p:sp>
          <p:nvSpPr>
            <p:cNvPr id="8" name="object 8"/>
            <p:cNvSpPr/>
            <p:nvPr/>
          </p:nvSpPr>
          <p:spPr>
            <a:xfrm>
              <a:off x="1043939" y="4940808"/>
              <a:ext cx="6696709" cy="647700"/>
            </a:xfrm>
            <a:custGeom>
              <a:avLst/>
              <a:gdLst/>
              <a:ahLst/>
              <a:cxnLst/>
              <a:rect l="l" t="t" r="r" b="b"/>
              <a:pathLst>
                <a:path w="6696709" h="647700">
                  <a:moveTo>
                    <a:pt x="6588506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45"/>
                  </a:lnTo>
                  <a:lnTo>
                    <a:pt x="31619" y="616061"/>
                  </a:lnTo>
                  <a:lnTo>
                    <a:pt x="65933" y="639208"/>
                  </a:lnTo>
                  <a:lnTo>
                    <a:pt x="107950" y="647700"/>
                  </a:lnTo>
                  <a:lnTo>
                    <a:pt x="6588506" y="647700"/>
                  </a:lnTo>
                  <a:lnTo>
                    <a:pt x="6630501" y="639208"/>
                  </a:lnTo>
                  <a:lnTo>
                    <a:pt x="6664817" y="616061"/>
                  </a:lnTo>
                  <a:lnTo>
                    <a:pt x="6687964" y="581745"/>
                  </a:lnTo>
                  <a:lnTo>
                    <a:pt x="6696456" y="539750"/>
                  </a:lnTo>
                  <a:lnTo>
                    <a:pt x="6696456" y="107950"/>
                  </a:lnTo>
                  <a:lnTo>
                    <a:pt x="6687964" y="65954"/>
                  </a:lnTo>
                  <a:lnTo>
                    <a:pt x="6664817" y="31638"/>
                  </a:lnTo>
                  <a:lnTo>
                    <a:pt x="6630501" y="8491"/>
                  </a:lnTo>
                  <a:lnTo>
                    <a:pt x="658850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939" y="4940808"/>
              <a:ext cx="6696709" cy="647700"/>
            </a:xfrm>
            <a:custGeom>
              <a:avLst/>
              <a:gdLst/>
              <a:ahLst/>
              <a:cxnLst/>
              <a:rect l="l" t="t" r="r" b="b"/>
              <a:pathLst>
                <a:path w="6696709" h="647700">
                  <a:moveTo>
                    <a:pt x="0" y="107950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6588506" y="0"/>
                  </a:lnTo>
                  <a:lnTo>
                    <a:pt x="6630501" y="8491"/>
                  </a:lnTo>
                  <a:lnTo>
                    <a:pt x="6664817" y="31638"/>
                  </a:lnTo>
                  <a:lnTo>
                    <a:pt x="6687964" y="65954"/>
                  </a:lnTo>
                  <a:lnTo>
                    <a:pt x="6696456" y="107950"/>
                  </a:lnTo>
                  <a:lnTo>
                    <a:pt x="6696456" y="539750"/>
                  </a:lnTo>
                  <a:lnTo>
                    <a:pt x="6687964" y="581745"/>
                  </a:lnTo>
                  <a:lnTo>
                    <a:pt x="6664817" y="616061"/>
                  </a:lnTo>
                  <a:lnTo>
                    <a:pt x="6630501" y="639208"/>
                  </a:lnTo>
                  <a:lnTo>
                    <a:pt x="6588506" y="647700"/>
                  </a:lnTo>
                  <a:lnTo>
                    <a:pt x="107950" y="647700"/>
                  </a:lnTo>
                  <a:lnTo>
                    <a:pt x="65933" y="639208"/>
                  </a:lnTo>
                  <a:lnTo>
                    <a:pt x="31619" y="616061"/>
                  </a:lnTo>
                  <a:lnTo>
                    <a:pt x="8483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15240">
              <a:solidFill>
                <a:srgbClr val="974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08938" y="6192227"/>
            <a:ext cx="5966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If </a:t>
            </a:r>
            <a:r>
              <a:rPr sz="1800" b="1" spc="-10" dirty="0">
                <a:latin typeface="Malgun Gothic"/>
                <a:cs typeface="Malgun Gothic"/>
              </a:rPr>
              <a:t>we have 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more than </a:t>
            </a:r>
            <a:r>
              <a:rPr sz="1800" b="1" dirty="0">
                <a:latin typeface="Malgun Gothic"/>
                <a:cs typeface="Malgun Gothic"/>
              </a:rPr>
              <a:t>one </a:t>
            </a:r>
            <a:r>
              <a:rPr sz="1800" b="1" spc="-15" dirty="0">
                <a:latin typeface="Malgun Gothic"/>
                <a:cs typeface="Malgun Gothic"/>
              </a:rPr>
              <a:t>of </a:t>
            </a:r>
            <a:r>
              <a:rPr sz="1800" b="1" spc="-5" dirty="0">
                <a:latin typeface="Malgun Gothic"/>
                <a:cs typeface="Malgun Gothic"/>
              </a:rPr>
              <a:t>producer and</a:t>
            </a:r>
            <a:r>
              <a:rPr sz="1800" b="1" spc="3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consumer?</a:t>
            </a:r>
            <a:endParaRPr sz="18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749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Thread Trace: Broken Solution (Version 1)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3609" y="1449017"/>
          <a:ext cx="6767828" cy="50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976"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100" baseline="11904" dirty="0"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000" dirty="0">
                          <a:latin typeface="Cambria Math"/>
                          <a:cs typeface="Cambria Math"/>
                        </a:rPr>
                        <a:t>𝒄𝟏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100" baseline="11904" dirty="0"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000" dirty="0">
                          <a:latin typeface="Cambria Math"/>
                          <a:cs typeface="Cambria Math"/>
                        </a:rPr>
                        <a:t>𝒄𝟐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5" dirty="0"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500" spc="7" baseline="-16666" dirty="0">
                          <a:latin typeface="Cambria Math"/>
                          <a:cs typeface="Cambria Math"/>
                        </a:rPr>
                        <a:t>𝒑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Count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Comment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Nothing </a:t>
                      </a:r>
                      <a:r>
                        <a:rPr sz="1200" spc="-10" dirty="0">
                          <a:latin typeface="Malgun Gothic"/>
                          <a:cs typeface="Malgun Gothic"/>
                        </a:rPr>
                        <a:t>to</a:t>
                      </a:r>
                      <a:r>
                        <a:rPr sz="12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get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Buffer now</a:t>
                      </a:r>
                      <a:r>
                        <a:rPr sz="12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dirty="0">
                          <a:latin typeface="Malgun Gothic"/>
                          <a:cs typeface="Malgun Gothic"/>
                        </a:rPr>
                        <a:t>full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275" spc="-22" baseline="-16339" dirty="0">
                          <a:latin typeface="Cambria Math"/>
                          <a:cs typeface="Cambria Math"/>
                        </a:rPr>
                        <a:t>𝑐1</a:t>
                      </a:r>
                      <a:r>
                        <a:rPr sz="1275" spc="142" baseline="-1633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awoken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Buffer </a:t>
                      </a:r>
                      <a:r>
                        <a:rPr sz="1200" dirty="0">
                          <a:latin typeface="Malgun Gothic"/>
                          <a:cs typeface="Malgun Gothic"/>
                        </a:rPr>
                        <a:t>full;</a:t>
                      </a:r>
                      <a:r>
                        <a:rPr sz="1200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6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275" spc="-22" baseline="-16339" dirty="0">
                          <a:latin typeface="Cambria Math"/>
                          <a:cs typeface="Cambria Math"/>
                        </a:rPr>
                        <a:t>𝑐2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sneaks </a:t>
                      </a:r>
                      <a:r>
                        <a:rPr sz="1200" dirty="0">
                          <a:latin typeface="Malgun Gothic"/>
                          <a:cs typeface="Malgun Gothic"/>
                        </a:rPr>
                        <a:t>in</a:t>
                      </a:r>
                      <a:r>
                        <a:rPr sz="12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dirty="0">
                          <a:latin typeface="Malgun Gothic"/>
                          <a:cs typeface="Malgun Gothic"/>
                        </a:rPr>
                        <a:t>…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… and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grabs</a:t>
                      </a:r>
                      <a:r>
                        <a:rPr sz="12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data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275" spc="-67" baseline="-16339" dirty="0"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275" spc="-15" baseline="-1633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awoken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566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Oh oh! No</a:t>
                      </a:r>
                      <a:r>
                        <a:rPr sz="1200" b="1" spc="-4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data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37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836" y="1392072"/>
                <a:ext cx="8768686" cy="53635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Upper bound on performance gains from parallelism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f I take a single-threaded task and parallelize it over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CPUs, how much more quickly will my task complete?</a:t>
                </a:r>
              </a:p>
              <a:p>
                <a:r>
                  <a:rPr lang="en-US" dirty="0" smtClean="0"/>
                  <a:t>Definition:</a:t>
                </a:r>
              </a:p>
              <a:p>
                <a:pPr lvl="1"/>
                <a:r>
                  <a:rPr lang="en-US" i="1" dirty="0" smtClean="0"/>
                  <a:t>S</a:t>
                </a:r>
                <a:r>
                  <a:rPr lang="en-US" dirty="0" smtClean="0"/>
                  <a:t> is the fraction of processing time that is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serial </a:t>
                </a:r>
                <a:r>
                  <a:rPr lang="en-US" dirty="0" smtClean="0"/>
                  <a:t>(sequential)</a:t>
                </a:r>
              </a:p>
              <a:p>
                <a:pPr lvl="1"/>
                <a:r>
                  <a:rPr lang="en-US" i="1" dirty="0" smtClean="0"/>
                  <a:t>N </a:t>
                </a:r>
                <a:r>
                  <a:rPr lang="en-US" dirty="0" smtClean="0"/>
                  <a:t>is the number of CPU cores</a:t>
                </a:r>
              </a:p>
              <a:p>
                <a:pPr marL="457200" lvl="1" indent="0" algn="ctr">
                  <a:buNone/>
                </a:pPr>
                <a:r>
                  <a:rPr lang="en-US" sz="3600" b="0" dirty="0" smtClean="0"/>
                  <a:t>Speedup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836" y="1392072"/>
                <a:ext cx="8768686" cy="5363570"/>
              </a:xfrm>
              <a:blipFill rotWithShape="1">
                <a:blip r:embed="rId2"/>
                <a:stretch>
                  <a:fillRect l="-1529" t="-1477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Thread Trace: Broken Solution (Version 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2214" y="1884573"/>
            <a:ext cx="8618220" cy="426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406400" algn="l"/>
                <a:tab pos="407034" algn="l"/>
              </a:tabLst>
            </a:pPr>
            <a:r>
              <a:rPr sz="2000" dirty="0">
                <a:latin typeface="Malgun Gothic"/>
                <a:cs typeface="Malgun Gothic"/>
              </a:rPr>
              <a:t>The </a:t>
            </a:r>
            <a:r>
              <a:rPr sz="2000" spc="-5" dirty="0">
                <a:latin typeface="Malgun Gothic"/>
                <a:cs typeface="Malgun Gothic"/>
              </a:rPr>
              <a:t>problem </a:t>
            </a:r>
            <a:r>
              <a:rPr sz="2000" dirty="0">
                <a:latin typeface="Malgun Gothic"/>
                <a:cs typeface="Malgun Gothic"/>
              </a:rPr>
              <a:t>arises </a:t>
            </a:r>
            <a:r>
              <a:rPr sz="2000" spc="-5" dirty="0">
                <a:latin typeface="Malgun Gothic"/>
                <a:cs typeface="Malgun Gothic"/>
              </a:rPr>
              <a:t>for </a:t>
            </a:r>
            <a:r>
              <a:rPr sz="2000" dirty="0">
                <a:latin typeface="Malgun Gothic"/>
                <a:cs typeface="Malgun Gothic"/>
              </a:rPr>
              <a:t>a </a:t>
            </a:r>
            <a:r>
              <a:rPr sz="2000" spc="-5" dirty="0">
                <a:latin typeface="Malgun Gothic"/>
                <a:cs typeface="Malgun Gothic"/>
              </a:rPr>
              <a:t>simple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reason:</a:t>
            </a:r>
            <a:endParaRPr sz="2000">
              <a:latin typeface="Malgun Gothic"/>
              <a:cs typeface="Malgun Gothic"/>
            </a:endParaRPr>
          </a:p>
          <a:p>
            <a:pPr marL="807085" marR="563880" lvl="1" indent="-287020">
              <a:lnSpc>
                <a:spcPct val="145400"/>
              </a:lnSpc>
              <a:spcBef>
                <a:spcPts val="590"/>
              </a:spcBef>
              <a:buClr>
                <a:srgbClr val="001F5F"/>
              </a:buClr>
              <a:buFont typeface="Wingdings"/>
              <a:buChar char=""/>
              <a:tabLst>
                <a:tab pos="807085" algn="l"/>
                <a:tab pos="807720" algn="l"/>
              </a:tabLst>
            </a:pPr>
            <a:r>
              <a:rPr sz="1800" spc="-5" dirty="0">
                <a:latin typeface="Malgun Gothic"/>
                <a:cs typeface="Malgun Gothic"/>
              </a:rPr>
              <a:t>After </a:t>
            </a:r>
            <a:r>
              <a:rPr sz="1800" dirty="0">
                <a:latin typeface="Malgun Gothic"/>
                <a:cs typeface="Malgun Gothic"/>
              </a:rPr>
              <a:t>the producer </a:t>
            </a:r>
            <a:r>
              <a:rPr sz="1800" spc="-5" dirty="0">
                <a:latin typeface="Malgun Gothic"/>
                <a:cs typeface="Malgun Gothic"/>
              </a:rPr>
              <a:t>woke </a:t>
            </a:r>
            <a:r>
              <a:rPr sz="1800" spc="-10" dirty="0">
                <a:latin typeface="Cambria Math"/>
                <a:cs typeface="Cambria Math"/>
              </a:rPr>
              <a:t>𝑇</a:t>
            </a:r>
            <a:r>
              <a:rPr sz="1950" spc="-15" baseline="-14957" dirty="0">
                <a:latin typeface="Cambria Math"/>
                <a:cs typeface="Cambria Math"/>
              </a:rPr>
              <a:t>𝑐1</a:t>
            </a:r>
            <a:r>
              <a:rPr sz="1800" spc="-10" dirty="0">
                <a:latin typeface="Malgun Gothic"/>
                <a:cs typeface="Malgun Gothic"/>
              </a:rPr>
              <a:t>, </a:t>
            </a:r>
            <a:r>
              <a:rPr sz="1800" dirty="0">
                <a:latin typeface="Malgun Gothic"/>
                <a:cs typeface="Malgun Gothic"/>
              </a:rPr>
              <a:t>but </a:t>
            </a:r>
            <a:r>
              <a:rPr sz="1800" spc="-10" dirty="0">
                <a:latin typeface="Malgun Gothic"/>
                <a:cs typeface="Malgun Gothic"/>
              </a:rPr>
              <a:t>before </a:t>
            </a:r>
            <a:r>
              <a:rPr sz="1800" spc="-30" dirty="0">
                <a:latin typeface="Cambria Math"/>
                <a:cs typeface="Cambria Math"/>
              </a:rPr>
              <a:t>𝑇</a:t>
            </a:r>
            <a:r>
              <a:rPr sz="1950" spc="-44" baseline="-14957" dirty="0">
                <a:latin typeface="Cambria Math"/>
                <a:cs typeface="Cambria Math"/>
              </a:rPr>
              <a:t>𝑐1 </a:t>
            </a:r>
            <a:r>
              <a:rPr sz="1800" spc="-5" dirty="0">
                <a:latin typeface="Malgun Gothic"/>
                <a:cs typeface="Malgun Gothic"/>
              </a:rPr>
              <a:t>ever </a:t>
            </a:r>
            <a:r>
              <a:rPr sz="1800" dirty="0">
                <a:latin typeface="Malgun Gothic"/>
                <a:cs typeface="Malgun Gothic"/>
              </a:rPr>
              <a:t>ran, the </a:t>
            </a:r>
            <a:r>
              <a:rPr sz="1800" spc="-5" dirty="0">
                <a:latin typeface="Malgun Gothic"/>
                <a:cs typeface="Malgun Gothic"/>
              </a:rPr>
              <a:t>state of </a:t>
            </a:r>
            <a:r>
              <a:rPr sz="1800" dirty="0">
                <a:latin typeface="Malgun Gothic"/>
                <a:cs typeface="Malgun Gothic"/>
              </a:rPr>
              <a:t>the  </a:t>
            </a:r>
            <a:r>
              <a:rPr sz="1800" spc="-5" dirty="0">
                <a:latin typeface="Malgun Gothic"/>
                <a:cs typeface="Malgun Gothic"/>
              </a:rPr>
              <a:t>bounded buffer </a:t>
            </a:r>
            <a:r>
              <a:rPr sz="1900" i="1" spc="55" dirty="0">
                <a:latin typeface="Calibri"/>
                <a:cs typeface="Calibri"/>
              </a:rPr>
              <a:t>changed </a:t>
            </a:r>
            <a:r>
              <a:rPr sz="1900" i="1" spc="70" dirty="0">
                <a:latin typeface="Calibri"/>
                <a:cs typeface="Calibri"/>
              </a:rPr>
              <a:t>by</a:t>
            </a:r>
            <a:r>
              <a:rPr sz="1900" i="1" spc="3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𝑇</a:t>
            </a:r>
            <a:r>
              <a:rPr sz="1950" spc="-15" baseline="-14957" dirty="0">
                <a:latin typeface="Cambria Math"/>
                <a:cs typeface="Cambria Math"/>
              </a:rPr>
              <a:t>𝑐2</a:t>
            </a:r>
            <a:r>
              <a:rPr sz="1800" spc="-10" dirty="0">
                <a:latin typeface="Malgun Gothic"/>
                <a:cs typeface="Malgun Gothic"/>
              </a:rPr>
              <a:t>.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Wingdings"/>
              <a:buChar char=""/>
            </a:pPr>
            <a:endParaRPr sz="2250">
              <a:latin typeface="Malgun Gothic"/>
              <a:cs typeface="Malgun Gothic"/>
            </a:endParaRPr>
          </a:p>
          <a:p>
            <a:pPr marL="807085" marR="55880" lvl="1" indent="-287020">
              <a:lnSpc>
                <a:spcPct val="150000"/>
              </a:lnSpc>
              <a:buClr>
                <a:srgbClr val="001F5F"/>
              </a:buClr>
              <a:buFont typeface="Wingdings"/>
              <a:buChar char=""/>
              <a:tabLst>
                <a:tab pos="807085" algn="l"/>
                <a:tab pos="807720" algn="l"/>
              </a:tabLst>
            </a:pPr>
            <a:r>
              <a:rPr sz="1800" dirty="0">
                <a:latin typeface="Malgun Gothic"/>
                <a:cs typeface="Malgun Gothic"/>
              </a:rPr>
              <a:t>There </a:t>
            </a:r>
            <a:r>
              <a:rPr sz="1800" spc="-5" dirty="0">
                <a:latin typeface="Malgun Gothic"/>
                <a:cs typeface="Malgun Gothic"/>
              </a:rPr>
              <a:t>is no guarantee </a:t>
            </a:r>
            <a:r>
              <a:rPr sz="1800" dirty="0">
                <a:latin typeface="Malgun Gothic"/>
                <a:cs typeface="Malgun Gothic"/>
              </a:rPr>
              <a:t>that </a:t>
            </a:r>
            <a:r>
              <a:rPr sz="1800" spc="-5" dirty="0">
                <a:latin typeface="Malgun Gothic"/>
                <a:cs typeface="Malgun Gothic"/>
              </a:rPr>
              <a:t>when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woken </a:t>
            </a:r>
            <a:r>
              <a:rPr sz="1800" dirty="0">
                <a:latin typeface="Malgun Gothic"/>
                <a:cs typeface="Malgun Gothic"/>
              </a:rPr>
              <a:t>thread </a:t>
            </a:r>
            <a:r>
              <a:rPr sz="1800" spc="-5" dirty="0">
                <a:latin typeface="Malgun Gothic"/>
                <a:cs typeface="Malgun Gothic"/>
              </a:rPr>
              <a:t>runs,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state will still  </a:t>
            </a:r>
            <a:r>
              <a:rPr sz="1800" dirty="0">
                <a:latin typeface="Malgun Gothic"/>
                <a:cs typeface="Malgun Gothic"/>
              </a:rPr>
              <a:t>be </a:t>
            </a:r>
            <a:r>
              <a:rPr sz="1800" spc="-5" dirty="0">
                <a:latin typeface="Malgun Gothic"/>
                <a:cs typeface="Malgun Gothic"/>
              </a:rPr>
              <a:t>as desired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Mesa</a:t>
            </a:r>
            <a:r>
              <a:rPr sz="1800" u="sng" spc="-27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semantics</a:t>
            </a:r>
            <a:r>
              <a:rPr sz="1800" spc="-5" dirty="0">
                <a:latin typeface="Malgun Gothic"/>
                <a:cs typeface="Malgun Gothic"/>
              </a:rPr>
              <a:t>.</a:t>
            </a:r>
            <a:endParaRPr sz="1800">
              <a:latin typeface="Malgun Gothic"/>
              <a:cs typeface="Malgun Gothic"/>
            </a:endParaRPr>
          </a:p>
          <a:p>
            <a:pPr marL="1206500" lvl="2" indent="-229235">
              <a:lnSpc>
                <a:spcPct val="100000"/>
              </a:lnSpc>
              <a:spcBef>
                <a:spcPts val="134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207135" algn="l"/>
              </a:tabLst>
            </a:pPr>
            <a:r>
              <a:rPr sz="1600" spc="-10" dirty="0">
                <a:latin typeface="Malgun Gothic"/>
                <a:cs typeface="Malgun Gothic"/>
              </a:rPr>
              <a:t>Virtually every </a:t>
            </a:r>
            <a:r>
              <a:rPr sz="1600" spc="-5" dirty="0">
                <a:latin typeface="Malgun Gothic"/>
                <a:cs typeface="Malgun Gothic"/>
              </a:rPr>
              <a:t>system ever built employs </a:t>
            </a:r>
            <a:r>
              <a:rPr sz="1650" i="1" spc="35" dirty="0">
                <a:latin typeface="Calibri"/>
                <a:cs typeface="Calibri"/>
              </a:rPr>
              <a:t>Mesa</a:t>
            </a:r>
            <a:r>
              <a:rPr sz="1650" i="1" spc="300" dirty="0">
                <a:latin typeface="Calibri"/>
                <a:cs typeface="Calibri"/>
              </a:rPr>
              <a:t> </a:t>
            </a:r>
            <a:r>
              <a:rPr sz="1650" i="1" spc="40" dirty="0">
                <a:latin typeface="Calibri"/>
                <a:cs typeface="Calibri"/>
              </a:rPr>
              <a:t>semantics</a:t>
            </a:r>
            <a:r>
              <a:rPr sz="1600" spc="40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Wingdings"/>
              <a:buChar char=""/>
            </a:pPr>
            <a:endParaRPr sz="2600">
              <a:latin typeface="Malgun Gothic"/>
              <a:cs typeface="Malgun Gothic"/>
            </a:endParaRPr>
          </a:p>
          <a:p>
            <a:pPr marL="807085" lvl="1" indent="-287020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Wingdings"/>
              <a:buChar char=""/>
              <a:tabLst>
                <a:tab pos="807085" algn="l"/>
                <a:tab pos="80772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Hoare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semantics</a:t>
            </a:r>
            <a:r>
              <a:rPr sz="1800" spc="-5" dirty="0">
                <a:latin typeface="Malgun Gothic"/>
                <a:cs typeface="Malgun Gothic"/>
              </a:rPr>
              <a:t> provides </a:t>
            </a:r>
            <a:r>
              <a:rPr sz="1800" dirty="0">
                <a:latin typeface="Malgun Gothic"/>
                <a:cs typeface="Malgun Gothic"/>
              </a:rPr>
              <a:t>a </a:t>
            </a:r>
            <a:r>
              <a:rPr sz="1800" spc="-5" dirty="0">
                <a:latin typeface="Malgun Gothic"/>
                <a:cs typeface="Malgun Gothic"/>
              </a:rPr>
              <a:t>stronger guarantee </a:t>
            </a:r>
            <a:r>
              <a:rPr sz="1800" dirty="0">
                <a:latin typeface="Malgun Gothic"/>
                <a:cs typeface="Malgun Gothic"/>
              </a:rPr>
              <a:t>that the </a:t>
            </a:r>
            <a:r>
              <a:rPr sz="1800" spc="-5" dirty="0">
                <a:latin typeface="Malgun Gothic"/>
                <a:cs typeface="Malgun Gothic"/>
              </a:rPr>
              <a:t>woken </a:t>
            </a:r>
            <a:r>
              <a:rPr sz="1800" dirty="0">
                <a:latin typeface="Malgun Gothic"/>
                <a:cs typeface="Malgun Gothic"/>
              </a:rPr>
              <a:t>thread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will</a:t>
            </a:r>
            <a:endParaRPr sz="1800">
              <a:latin typeface="Malgun Gothic"/>
              <a:cs typeface="Malgun Gothic"/>
            </a:endParaRPr>
          </a:p>
          <a:p>
            <a:pPr marL="807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Malgun Gothic"/>
                <a:cs typeface="Malgun Gothic"/>
              </a:rPr>
              <a:t>run </a:t>
            </a:r>
            <a:r>
              <a:rPr sz="1800" spc="-5" dirty="0">
                <a:latin typeface="Malgun Gothic"/>
                <a:cs typeface="Malgun Gothic"/>
              </a:rPr>
              <a:t>immediately upon being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woken.</a:t>
            </a:r>
            <a:endParaRPr sz="18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5519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Producer/Consumer: Single CV and While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614" y="1811837"/>
            <a:ext cx="8667750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81000" algn="l"/>
                <a:tab pos="381635" algn="l"/>
              </a:tabLst>
            </a:pPr>
            <a:r>
              <a:rPr sz="2000" dirty="0">
                <a:latin typeface="Malgun Gothic"/>
                <a:cs typeface="Malgun Gothic"/>
              </a:rPr>
              <a:t>Consumer </a:t>
            </a:r>
            <a:r>
              <a:rPr sz="2000" spc="-35" dirty="0">
                <a:latin typeface="Cambria Math"/>
                <a:cs typeface="Cambria Math"/>
              </a:rPr>
              <a:t>𝑇</a:t>
            </a:r>
            <a:r>
              <a:rPr sz="2175" spc="-52" baseline="-15325" dirty="0">
                <a:latin typeface="Cambria Math"/>
                <a:cs typeface="Cambria Math"/>
              </a:rPr>
              <a:t>𝑐1 </a:t>
            </a:r>
            <a:r>
              <a:rPr sz="2000" spc="-5" dirty="0">
                <a:latin typeface="Malgun Gothic"/>
                <a:cs typeface="Malgun Gothic"/>
              </a:rPr>
              <a:t>wakes </a:t>
            </a:r>
            <a:r>
              <a:rPr sz="2000" dirty="0">
                <a:latin typeface="Malgun Gothic"/>
                <a:cs typeface="Malgun Gothic"/>
              </a:rPr>
              <a:t>up and </a:t>
            </a:r>
            <a:r>
              <a:rPr sz="2000" spc="-5" dirty="0">
                <a:solidFill>
                  <a:srgbClr val="E36C09"/>
                </a:solidFill>
                <a:latin typeface="Malgun Gothic"/>
                <a:cs typeface="Malgun Gothic"/>
              </a:rPr>
              <a:t>re-checks </a:t>
            </a:r>
            <a:r>
              <a:rPr sz="2000" dirty="0">
                <a:latin typeface="Malgun Gothic"/>
                <a:cs typeface="Malgun Gothic"/>
              </a:rPr>
              <a:t>the </a:t>
            </a:r>
            <a:r>
              <a:rPr sz="2000" spc="-5" dirty="0">
                <a:latin typeface="Malgun Gothic"/>
                <a:cs typeface="Malgun Gothic"/>
              </a:rPr>
              <a:t>state </a:t>
            </a:r>
            <a:r>
              <a:rPr sz="2000" dirty="0">
                <a:latin typeface="Malgun Gothic"/>
                <a:cs typeface="Malgun Gothic"/>
              </a:rPr>
              <a:t>of the </a:t>
            </a:r>
            <a:r>
              <a:rPr sz="2000" spc="-5" dirty="0">
                <a:latin typeface="Malgun Gothic"/>
                <a:cs typeface="Malgun Gothic"/>
              </a:rPr>
              <a:t>shared</a:t>
            </a:r>
            <a:r>
              <a:rPr sz="2000" spc="-9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variable.</a:t>
            </a:r>
            <a:endParaRPr sz="2000">
              <a:latin typeface="Malgun Gothic"/>
              <a:cs typeface="Malgun Gothic"/>
            </a:endParaRPr>
          </a:p>
          <a:p>
            <a:pPr marL="7816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81685" algn="l"/>
                <a:tab pos="782320" algn="l"/>
              </a:tabLst>
            </a:pPr>
            <a:r>
              <a:rPr sz="1800" dirty="0">
                <a:latin typeface="Malgun Gothic"/>
                <a:cs typeface="Malgun Gothic"/>
              </a:rPr>
              <a:t>If the </a:t>
            </a:r>
            <a:r>
              <a:rPr sz="1800" spc="-5" dirty="0">
                <a:latin typeface="Malgun Gothic"/>
                <a:cs typeface="Malgun Gothic"/>
              </a:rPr>
              <a:t>buffer is empty, </a:t>
            </a:r>
            <a:r>
              <a:rPr sz="1800" dirty="0">
                <a:latin typeface="Malgun Gothic"/>
                <a:cs typeface="Malgun Gothic"/>
              </a:rPr>
              <a:t>the consumer </a:t>
            </a:r>
            <a:r>
              <a:rPr sz="1800" spc="-5" dirty="0">
                <a:latin typeface="Malgun Gothic"/>
                <a:cs typeface="Malgun Gothic"/>
              </a:rPr>
              <a:t>simply goes </a:t>
            </a:r>
            <a:r>
              <a:rPr sz="1800" dirty="0">
                <a:latin typeface="Malgun Gothic"/>
                <a:cs typeface="Malgun Gothic"/>
              </a:rPr>
              <a:t>back to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sleep.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9808" y="2799313"/>
          <a:ext cx="7634604" cy="3323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685"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cond_t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cond;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mutex_t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mutex;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*producer(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72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2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179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loops;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i++)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Pthread_mutex_lock(&amp;mutex);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(count ==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275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Pthread_cond_wait(&amp;cond,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put(i);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Pthread_cond_signal(&amp;cond);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d_mute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_un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oc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(&amp;mute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72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843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608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Producer/Consumer: Single CV and While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904" y="4815940"/>
            <a:ext cx="812101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A </a:t>
            </a:r>
            <a:r>
              <a:rPr sz="1800" spc="-5" dirty="0">
                <a:latin typeface="Malgun Gothic"/>
                <a:cs typeface="Malgun Gothic"/>
              </a:rPr>
              <a:t>simple </a:t>
            </a:r>
            <a:r>
              <a:rPr sz="1800" dirty="0">
                <a:latin typeface="Malgun Gothic"/>
                <a:cs typeface="Malgun Gothic"/>
              </a:rPr>
              <a:t>rule to </a:t>
            </a:r>
            <a:r>
              <a:rPr sz="1800" spc="-5" dirty="0">
                <a:latin typeface="Malgun Gothic"/>
                <a:cs typeface="Malgun Gothic"/>
              </a:rPr>
              <a:t>remember with condition variables is </a:t>
            </a:r>
            <a:r>
              <a:rPr sz="1800" dirty="0">
                <a:latin typeface="Malgun Gothic"/>
                <a:cs typeface="Malgun Gothic"/>
              </a:rPr>
              <a:t>to </a:t>
            </a:r>
            <a:r>
              <a:rPr sz="1800" b="1" spc="-5" dirty="0">
                <a:latin typeface="Malgun Gothic"/>
                <a:cs typeface="Malgun Gothic"/>
              </a:rPr>
              <a:t>always use while  loops</a:t>
            </a:r>
            <a:r>
              <a:rPr sz="1800" spc="-5" dirty="0">
                <a:latin typeface="Malgun Gothic"/>
                <a:cs typeface="Malgun Gothic"/>
              </a:rPr>
              <a:t>.</a:t>
            </a:r>
            <a:endParaRPr sz="1800" dirty="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41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spc="-5" dirty="0">
                <a:latin typeface="Malgun Gothic"/>
                <a:cs typeface="Malgun Gothic"/>
              </a:rPr>
              <a:t>However, </a:t>
            </a:r>
            <a:r>
              <a:rPr sz="1800" dirty="0">
                <a:latin typeface="Malgun Gothic"/>
                <a:cs typeface="Malgun Gothic"/>
              </a:rPr>
              <a:t>this code </a:t>
            </a:r>
            <a:r>
              <a:rPr sz="1800" spc="-5" dirty="0">
                <a:latin typeface="Malgun Gothic"/>
                <a:cs typeface="Malgun Gothic"/>
              </a:rPr>
              <a:t>still has </a:t>
            </a:r>
            <a:r>
              <a:rPr sz="1800" dirty="0">
                <a:latin typeface="Malgun Gothic"/>
                <a:cs typeface="Malgun Gothic"/>
              </a:rPr>
              <a:t>a bug </a:t>
            </a:r>
            <a:r>
              <a:rPr sz="1800" spc="20" dirty="0">
                <a:latin typeface="Malgun Gothic"/>
                <a:cs typeface="Malgun Gothic"/>
              </a:rPr>
              <a:t>(</a:t>
            </a:r>
            <a:r>
              <a:rPr sz="1900" i="1" spc="20" dirty="0">
                <a:latin typeface="Calibri"/>
                <a:cs typeface="Calibri"/>
              </a:rPr>
              <a:t>next</a:t>
            </a:r>
            <a:r>
              <a:rPr sz="1900" i="1" spc="175" dirty="0">
                <a:latin typeface="Calibri"/>
                <a:cs typeface="Calibri"/>
              </a:rPr>
              <a:t> </a:t>
            </a:r>
            <a:r>
              <a:rPr sz="1900" i="1" spc="35" dirty="0">
                <a:latin typeface="Calibri"/>
                <a:cs typeface="Calibri"/>
              </a:rPr>
              <a:t>page</a:t>
            </a:r>
            <a:r>
              <a:rPr sz="1800" spc="35" dirty="0">
                <a:latin typeface="Malgun Gothic"/>
                <a:cs typeface="Malgun Gothic"/>
              </a:rPr>
              <a:t>).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1407486"/>
            <a:ext cx="7632700" cy="2893060"/>
          </a:xfrm>
          <a:custGeom>
            <a:avLst/>
            <a:gdLst/>
            <a:ahLst/>
            <a:cxnLst/>
            <a:rect l="l" t="t" r="r" b="b"/>
            <a:pathLst>
              <a:path w="7632700" h="2893060">
                <a:moveTo>
                  <a:pt x="0" y="2892552"/>
                </a:moveTo>
                <a:lnTo>
                  <a:pt x="7632192" y="2892552"/>
                </a:lnTo>
                <a:lnTo>
                  <a:pt x="7632192" y="0"/>
                </a:lnTo>
                <a:lnTo>
                  <a:pt x="0" y="0"/>
                </a:lnTo>
                <a:lnTo>
                  <a:pt x="0" y="289255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09688" y="2286326"/>
            <a:ext cx="54610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9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9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9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9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9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</a:t>
            </a:r>
            <a:r>
              <a:rPr sz="1400" spc="-9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668" y="1432328"/>
            <a:ext cx="760730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i="1" spc="-5" dirty="0">
                <a:latin typeface="Courier New"/>
                <a:cs typeface="Courier New"/>
              </a:rPr>
              <a:t>Cont.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16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17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18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19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20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22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24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25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26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2398" y="1646246"/>
            <a:ext cx="480060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6084" marR="1918335" indent="-42672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*consumer(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*arg)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4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i;</a:t>
            </a:r>
            <a:endParaRPr sz="1400">
              <a:latin typeface="Courier New"/>
              <a:cs typeface="Courier New"/>
            </a:endParaRPr>
          </a:p>
          <a:p>
            <a:pPr marL="851535" marR="1066165" indent="-425450">
              <a:lnSpc>
                <a:spcPct val="100000"/>
              </a:lnSpc>
            </a:pP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&lt; </a:t>
            </a:r>
            <a:r>
              <a:rPr sz="1400" spc="-10" dirty="0">
                <a:latin typeface="Courier New"/>
                <a:cs typeface="Courier New"/>
              </a:rPr>
              <a:t>loops; </a:t>
            </a:r>
            <a:r>
              <a:rPr sz="1400" spc="-5" dirty="0">
                <a:latin typeface="Courier New"/>
                <a:cs typeface="Courier New"/>
              </a:rPr>
              <a:t>i++)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Pt</a:t>
            </a:r>
            <a:r>
              <a:rPr sz="1400" spc="-15" dirty="0">
                <a:latin typeface="Courier New"/>
                <a:cs typeface="Courier New"/>
              </a:rPr>
              <a:t>h</a:t>
            </a:r>
            <a:r>
              <a:rPr sz="1400" spc="-5" dirty="0">
                <a:latin typeface="Courier New"/>
                <a:cs typeface="Courier New"/>
              </a:rPr>
              <a:t>re</a:t>
            </a:r>
            <a:r>
              <a:rPr sz="1400" spc="-15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d_mute</a:t>
            </a:r>
            <a:r>
              <a:rPr sz="1400" spc="-15" dirty="0">
                <a:latin typeface="Courier New"/>
                <a:cs typeface="Courier New"/>
              </a:rPr>
              <a:t>x</a:t>
            </a:r>
            <a:r>
              <a:rPr sz="1400" spc="-5" dirty="0">
                <a:latin typeface="Courier New"/>
                <a:cs typeface="Courier New"/>
              </a:rPr>
              <a:t>_lo</a:t>
            </a:r>
            <a:r>
              <a:rPr sz="1400" spc="-20" dirty="0">
                <a:latin typeface="Courier New"/>
                <a:cs typeface="Courier New"/>
              </a:rPr>
              <a:t>c</a:t>
            </a:r>
            <a:r>
              <a:rPr sz="1400" spc="-10" dirty="0">
                <a:latin typeface="Courier New"/>
                <a:cs typeface="Courier New"/>
              </a:rPr>
              <a:t>k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15" dirty="0">
                <a:latin typeface="Courier New"/>
                <a:cs typeface="Courier New"/>
              </a:rPr>
              <a:t>&amp;</a:t>
            </a:r>
            <a:r>
              <a:rPr sz="1400" spc="-5" dirty="0">
                <a:latin typeface="Courier New"/>
                <a:cs typeface="Courier New"/>
              </a:rPr>
              <a:t>mute</a:t>
            </a:r>
            <a:r>
              <a:rPr sz="1400" dirty="0">
                <a:latin typeface="Courier New"/>
                <a:cs typeface="Courier New"/>
              </a:rPr>
              <a:t>x</a:t>
            </a:r>
            <a:r>
              <a:rPr sz="1400" spc="-5" dirty="0">
                <a:latin typeface="Courier New"/>
                <a:cs typeface="Courier New"/>
              </a:rPr>
              <a:t>);  </a:t>
            </a: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while </a:t>
            </a:r>
            <a:r>
              <a:rPr sz="1400" spc="-5" dirty="0">
                <a:latin typeface="Courier New"/>
                <a:cs typeface="Courier New"/>
              </a:rPr>
              <a:t>(count ==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851535" marR="5080" indent="42481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Pthread_cond_wait(&amp;cond, &amp;mutex); 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tmp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get();  Pthread_cond_signal(&amp;cond);  Pthread_mutex_unlock(&amp;mutex);  printf("%d\n",</a:t>
            </a:r>
            <a:r>
              <a:rPr sz="1400" spc="-10" dirty="0">
                <a:latin typeface="Courier New"/>
                <a:cs typeface="Courier New"/>
              </a:rPr>
              <a:t> tmp);</a:t>
            </a:r>
            <a:endParaRPr sz="14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01330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Thread Trace: Broken Solution (Version 2)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3609" y="1448289"/>
          <a:ext cx="6767828" cy="4987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976"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100" baseline="11904" dirty="0"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000" dirty="0">
                          <a:latin typeface="Cambria Math"/>
                          <a:cs typeface="Cambria Math"/>
                        </a:rPr>
                        <a:t>𝒄𝟏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100" baseline="11904" dirty="0"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000" dirty="0">
                          <a:latin typeface="Cambria Math"/>
                          <a:cs typeface="Cambria Math"/>
                        </a:rPr>
                        <a:t>𝒄𝟐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5" dirty="0"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500" spc="7" baseline="-16666" dirty="0">
                          <a:latin typeface="Cambria Math"/>
                          <a:cs typeface="Cambria Math"/>
                        </a:rPr>
                        <a:t>𝒑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Count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Comment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Nothing </a:t>
                      </a:r>
                      <a:r>
                        <a:rPr sz="1200" spc="-10" dirty="0">
                          <a:latin typeface="Malgun Gothic"/>
                          <a:cs typeface="Malgun Gothic"/>
                        </a:rPr>
                        <a:t>to</a:t>
                      </a:r>
                      <a:r>
                        <a:rPr sz="12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get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Nothing </a:t>
                      </a:r>
                      <a:r>
                        <a:rPr sz="1200" spc="-10" dirty="0">
                          <a:latin typeface="Malgun Gothic"/>
                          <a:cs typeface="Malgun Gothic"/>
                        </a:rPr>
                        <a:t>to</a:t>
                      </a:r>
                      <a:r>
                        <a:rPr sz="12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get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Buffer now</a:t>
                      </a:r>
                      <a:r>
                        <a:rPr sz="12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dirty="0">
                          <a:latin typeface="Malgun Gothic"/>
                          <a:cs typeface="Malgun Gothic"/>
                        </a:rPr>
                        <a:t>full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275" spc="-22" baseline="-16339" dirty="0">
                          <a:latin typeface="Cambria Math"/>
                          <a:cs typeface="Cambria Math"/>
                        </a:rPr>
                        <a:t>𝑐1</a:t>
                      </a:r>
                      <a:r>
                        <a:rPr sz="1275" spc="127" baseline="-1633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awoken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p3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Must sleep</a:t>
                      </a:r>
                      <a:r>
                        <a:rPr sz="12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(full)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649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Recheck</a:t>
                      </a:r>
                      <a:r>
                        <a:rPr sz="12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condition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591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275" spc="-22" baseline="-16339" dirty="0">
                          <a:latin typeface="Cambria Math"/>
                          <a:cs typeface="Cambria Math"/>
                        </a:rPr>
                        <a:t>𝑐1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grabs</a:t>
                      </a:r>
                      <a:r>
                        <a:rPr sz="12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data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0321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Oops! 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Woke</a:t>
                      </a:r>
                      <a:r>
                        <a:rPr sz="1200" b="1" spc="-4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275" spc="7" baseline="-16339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𝒄𝟐</a:t>
                      </a:r>
                      <a:endParaRPr sz="1275" baseline="-16339" dirty="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665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519" y="4783736"/>
            <a:ext cx="795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A </a:t>
            </a:r>
            <a:r>
              <a:rPr sz="1800" spc="-5" dirty="0">
                <a:latin typeface="Malgun Gothic"/>
                <a:cs typeface="Malgun Gothic"/>
              </a:rPr>
              <a:t>consumer should not </a:t>
            </a:r>
            <a:r>
              <a:rPr sz="1800" spc="-15" dirty="0">
                <a:latin typeface="Malgun Gothic"/>
                <a:cs typeface="Malgun Gothic"/>
              </a:rPr>
              <a:t>wake </a:t>
            </a:r>
            <a:r>
              <a:rPr sz="1800" spc="-5" dirty="0">
                <a:latin typeface="Malgun Gothic"/>
                <a:cs typeface="Malgun Gothic"/>
              </a:rPr>
              <a:t>other </a:t>
            </a:r>
            <a:r>
              <a:rPr sz="1800" dirty="0">
                <a:latin typeface="Malgun Gothic"/>
                <a:cs typeface="Malgun Gothic"/>
              </a:rPr>
              <a:t>consumers, </a:t>
            </a:r>
            <a:r>
              <a:rPr sz="1800" spc="-5" dirty="0">
                <a:latin typeface="Malgun Gothic"/>
                <a:cs typeface="Malgun Gothic"/>
              </a:rPr>
              <a:t>only </a:t>
            </a:r>
            <a:r>
              <a:rPr sz="1800" spc="-10" dirty="0">
                <a:latin typeface="Malgun Gothic"/>
                <a:cs typeface="Malgun Gothic"/>
              </a:rPr>
              <a:t>producers, </a:t>
            </a:r>
            <a:r>
              <a:rPr sz="1800" spc="-5" dirty="0">
                <a:latin typeface="Malgun Gothic"/>
                <a:cs typeface="Malgun Gothic"/>
              </a:rPr>
              <a:t>and </a:t>
            </a:r>
            <a:r>
              <a:rPr sz="1800" dirty="0">
                <a:latin typeface="Malgun Gothic"/>
                <a:cs typeface="Malgun Gothic"/>
              </a:rPr>
              <a:t>vice-  </a:t>
            </a:r>
            <a:r>
              <a:rPr sz="1800" spc="-5" dirty="0">
                <a:latin typeface="Malgun Gothic"/>
                <a:cs typeface="Malgun Gothic"/>
              </a:rPr>
              <a:t>versa.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Thread Trace: Broken Solution (Version 2) (Cont.)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3609" y="2322477"/>
          <a:ext cx="6767828" cy="2244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976"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100" baseline="11904" dirty="0"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000" dirty="0">
                          <a:latin typeface="Cambria Math"/>
                          <a:cs typeface="Cambria Math"/>
                        </a:rPr>
                        <a:t>𝒄𝟏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100" baseline="11904" dirty="0"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000" dirty="0">
                          <a:latin typeface="Cambria Math"/>
                          <a:cs typeface="Cambria Math"/>
                        </a:rPr>
                        <a:t>𝒄𝟐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sz="1500" baseline="-16666" dirty="0">
                          <a:latin typeface="Cambria Math"/>
                          <a:cs typeface="Cambria Math"/>
                        </a:rPr>
                        <a:t>𝒑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Count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Comment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19"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…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…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…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…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…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…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…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1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250" i="1" spc="10" dirty="0">
                          <a:latin typeface="Calibri"/>
                          <a:cs typeface="Calibri"/>
                        </a:rPr>
                        <a:t>cont.</a:t>
                      </a:r>
                      <a:r>
                        <a:rPr sz="1200" spc="10" dirty="0">
                          <a:latin typeface="Malgun Gothic"/>
                          <a:cs typeface="Malgun Gothic"/>
                        </a:rPr>
                        <a:t>)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23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Nothing </a:t>
                      </a:r>
                      <a:r>
                        <a:rPr sz="1200" spc="-10" dirty="0">
                          <a:latin typeface="Malgun Gothic"/>
                          <a:cs typeface="Malgun Gothic"/>
                        </a:rPr>
                        <a:t>to</a:t>
                      </a:r>
                      <a:r>
                        <a:rPr sz="12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get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c3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Everyone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asleep</a:t>
                      </a:r>
                      <a:r>
                        <a:rPr sz="1200" b="1" spc="-3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…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42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lang="en-US" dirty="0" smtClean="0"/>
              <a:t>S</a:t>
            </a:r>
            <a:r>
              <a:rPr dirty="0" smtClean="0"/>
              <a:t>ingle </a:t>
            </a:r>
            <a:r>
              <a:rPr dirty="0"/>
              <a:t>Buffer Producer/Consumer 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014" y="1707023"/>
            <a:ext cx="7666355" cy="127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spc="-5" dirty="0">
                <a:latin typeface="Malgun Gothic"/>
                <a:cs typeface="Malgun Gothic"/>
              </a:rPr>
              <a:t>Use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two </a:t>
            </a:r>
            <a:r>
              <a:rPr sz="2000" dirty="0">
                <a:latin typeface="Malgun Gothic"/>
                <a:cs typeface="Malgun Gothic"/>
              </a:rPr>
              <a:t>condition </a:t>
            </a:r>
            <a:r>
              <a:rPr sz="2000" spc="-5" dirty="0">
                <a:latin typeface="Malgun Gothic"/>
                <a:cs typeface="Malgun Gothic"/>
              </a:rPr>
              <a:t>variables </a:t>
            </a:r>
            <a:r>
              <a:rPr sz="2000" dirty="0">
                <a:latin typeface="Malgun Gothic"/>
                <a:cs typeface="Malgun Gothic"/>
              </a:rPr>
              <a:t>and</a:t>
            </a:r>
            <a:r>
              <a:rPr sz="2000" spc="-1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while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Malgun Gothic"/>
                <a:cs typeface="Malgun Gothic"/>
              </a:rPr>
              <a:t>Producer </a:t>
            </a:r>
            <a:r>
              <a:rPr sz="1800" dirty="0">
                <a:latin typeface="Malgun Gothic"/>
                <a:cs typeface="Malgun Gothic"/>
              </a:rPr>
              <a:t>threads </a:t>
            </a:r>
            <a:r>
              <a:rPr sz="1800" spc="-5" dirty="0">
                <a:latin typeface="Malgun Gothic"/>
                <a:cs typeface="Malgun Gothic"/>
              </a:rPr>
              <a:t>wait on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condition </a:t>
            </a:r>
            <a:r>
              <a:rPr sz="1800" spc="-5" dirty="0">
                <a:latin typeface="Courier New"/>
                <a:cs typeface="Courier New"/>
              </a:rPr>
              <a:t>empty</a:t>
            </a:r>
            <a:r>
              <a:rPr sz="1800" spc="-5" dirty="0">
                <a:latin typeface="Malgun Gothic"/>
                <a:cs typeface="Malgun Gothic"/>
              </a:rPr>
              <a:t>, and signals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fill</a:t>
            </a:r>
            <a:r>
              <a:rPr sz="1800" spc="-5" dirty="0">
                <a:latin typeface="Malgun Gothic"/>
                <a:cs typeface="Malgun Gothic"/>
              </a:rPr>
              <a:t>.</a:t>
            </a:r>
            <a:endParaRPr sz="18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Malgun Gothic"/>
                <a:cs typeface="Malgun Gothic"/>
              </a:rPr>
              <a:t>Consumer </a:t>
            </a:r>
            <a:r>
              <a:rPr sz="1800" dirty="0">
                <a:latin typeface="Malgun Gothic"/>
                <a:cs typeface="Malgun Gothic"/>
              </a:rPr>
              <a:t>threads </a:t>
            </a:r>
            <a:r>
              <a:rPr sz="1800" spc="-5" dirty="0">
                <a:latin typeface="Malgun Gothic"/>
                <a:cs typeface="Malgun Gothic"/>
              </a:rPr>
              <a:t>wait on </a:t>
            </a:r>
            <a:r>
              <a:rPr sz="1800" spc="-5" dirty="0">
                <a:latin typeface="Courier New"/>
                <a:cs typeface="Courier New"/>
              </a:rPr>
              <a:t>fill </a:t>
            </a:r>
            <a:r>
              <a:rPr sz="1800" spc="-5" dirty="0">
                <a:latin typeface="Malgun Gothic"/>
                <a:cs typeface="Malgun Gothic"/>
              </a:rPr>
              <a:t>and signal</a:t>
            </a:r>
            <a:r>
              <a:rPr sz="1800" spc="-44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empty</a:t>
            </a:r>
            <a:r>
              <a:rPr sz="1800" spc="-5" dirty="0">
                <a:latin typeface="Malgun Gothic"/>
                <a:cs typeface="Malgun Gothic"/>
              </a:rPr>
              <a:t>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3186751"/>
            <a:ext cx="7632700" cy="3324225"/>
          </a:xfrm>
          <a:custGeom>
            <a:avLst/>
            <a:gdLst/>
            <a:ahLst/>
            <a:cxnLst/>
            <a:rect l="l" t="t" r="r" b="b"/>
            <a:pathLst>
              <a:path w="7632700" h="3324225">
                <a:moveTo>
                  <a:pt x="0" y="3323844"/>
                </a:moveTo>
                <a:lnTo>
                  <a:pt x="7632192" y="3323844"/>
                </a:lnTo>
                <a:lnTo>
                  <a:pt x="7632192" y="0"/>
                </a:lnTo>
                <a:lnTo>
                  <a:pt x="0" y="0"/>
                </a:lnTo>
                <a:lnTo>
                  <a:pt x="0" y="33238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2398" y="3215453"/>
            <a:ext cx="20358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cond_t empty,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fill;  mutex_t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mutex;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2398" y="3855533"/>
            <a:ext cx="4907280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6084" marR="2025014" indent="-42672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*producer(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*arg)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4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i;</a:t>
            </a:r>
            <a:endParaRPr sz="1400">
              <a:latin typeface="Courier New"/>
              <a:cs typeface="Courier New"/>
            </a:endParaRPr>
          </a:p>
          <a:p>
            <a:pPr marL="851535" marR="1173480" indent="-425450">
              <a:lnSpc>
                <a:spcPct val="100000"/>
              </a:lnSpc>
            </a:pP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&lt; </a:t>
            </a:r>
            <a:r>
              <a:rPr sz="1400" spc="-10" dirty="0">
                <a:latin typeface="Courier New"/>
                <a:cs typeface="Courier New"/>
              </a:rPr>
              <a:t>loops; </a:t>
            </a:r>
            <a:r>
              <a:rPr sz="1400" spc="-5" dirty="0">
                <a:latin typeface="Courier New"/>
                <a:cs typeface="Courier New"/>
              </a:rPr>
              <a:t>i++)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Pt</a:t>
            </a:r>
            <a:r>
              <a:rPr sz="1400" spc="-15" dirty="0">
                <a:latin typeface="Courier New"/>
                <a:cs typeface="Courier New"/>
              </a:rPr>
              <a:t>h</a:t>
            </a:r>
            <a:r>
              <a:rPr sz="1400" spc="-5" dirty="0">
                <a:latin typeface="Courier New"/>
                <a:cs typeface="Courier New"/>
              </a:rPr>
              <a:t>re</a:t>
            </a:r>
            <a:r>
              <a:rPr sz="1400" spc="-15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d_mute</a:t>
            </a:r>
            <a:r>
              <a:rPr sz="1400" spc="-15" dirty="0">
                <a:latin typeface="Courier New"/>
                <a:cs typeface="Courier New"/>
              </a:rPr>
              <a:t>x</a:t>
            </a:r>
            <a:r>
              <a:rPr sz="1400" spc="-5" dirty="0">
                <a:latin typeface="Courier New"/>
                <a:cs typeface="Courier New"/>
              </a:rPr>
              <a:t>_lo</a:t>
            </a:r>
            <a:r>
              <a:rPr sz="1400" spc="-20" dirty="0">
                <a:latin typeface="Courier New"/>
                <a:cs typeface="Courier New"/>
              </a:rPr>
              <a:t>c</a:t>
            </a:r>
            <a:r>
              <a:rPr sz="1400" spc="-10" dirty="0">
                <a:latin typeface="Courier New"/>
                <a:cs typeface="Courier New"/>
              </a:rPr>
              <a:t>k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15" dirty="0">
                <a:latin typeface="Courier New"/>
                <a:cs typeface="Courier New"/>
              </a:rPr>
              <a:t>&amp;</a:t>
            </a:r>
            <a:r>
              <a:rPr sz="1400" spc="-5" dirty="0">
                <a:latin typeface="Courier New"/>
                <a:cs typeface="Courier New"/>
              </a:rPr>
              <a:t>mute</a:t>
            </a:r>
            <a:r>
              <a:rPr sz="1400" dirty="0">
                <a:latin typeface="Courier New"/>
                <a:cs typeface="Courier New"/>
              </a:rPr>
              <a:t>x</a:t>
            </a:r>
            <a:r>
              <a:rPr sz="1400" spc="-5" dirty="0">
                <a:latin typeface="Courier New"/>
                <a:cs typeface="Courier New"/>
              </a:rPr>
              <a:t>);  </a:t>
            </a: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while </a:t>
            </a:r>
            <a:r>
              <a:rPr sz="1400" spc="-5" dirty="0">
                <a:latin typeface="Courier New"/>
                <a:cs typeface="Courier New"/>
              </a:rPr>
              <a:t>(count ==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851535" marR="5080" indent="42481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Pthread_cond_wait(&amp;empty, </a:t>
            </a:r>
            <a:r>
              <a:rPr sz="1400" spc="-10" dirty="0">
                <a:latin typeface="Courier New"/>
                <a:cs typeface="Courier New"/>
              </a:rPr>
              <a:t>&amp;mutex);  put(i);</a:t>
            </a:r>
            <a:endParaRPr sz="1400">
              <a:latin typeface="Courier New"/>
              <a:cs typeface="Courier New"/>
            </a:endParaRPr>
          </a:p>
          <a:p>
            <a:pPr marL="851535" marR="96202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Pthread_cond_signal(&amp;fill);  Pt</a:t>
            </a:r>
            <a:r>
              <a:rPr sz="1400" spc="-15" dirty="0">
                <a:latin typeface="Courier New"/>
                <a:cs typeface="Courier New"/>
              </a:rPr>
              <a:t>h</a:t>
            </a:r>
            <a:r>
              <a:rPr sz="1400" spc="-5" dirty="0">
                <a:latin typeface="Courier New"/>
                <a:cs typeface="Courier New"/>
              </a:rPr>
              <a:t>re</a:t>
            </a:r>
            <a:r>
              <a:rPr sz="1400" spc="-15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d_mute</a:t>
            </a:r>
            <a:r>
              <a:rPr sz="1400" spc="-15" dirty="0">
                <a:latin typeface="Courier New"/>
                <a:cs typeface="Courier New"/>
              </a:rPr>
              <a:t>x</a:t>
            </a:r>
            <a:r>
              <a:rPr sz="1400" spc="-5" dirty="0">
                <a:latin typeface="Courier New"/>
                <a:cs typeface="Courier New"/>
              </a:rPr>
              <a:t>_un</a:t>
            </a:r>
            <a:r>
              <a:rPr sz="1400" spc="-20" dirty="0">
                <a:latin typeface="Courier New"/>
                <a:cs typeface="Courier New"/>
              </a:rPr>
              <a:t>l</a:t>
            </a:r>
            <a:r>
              <a:rPr sz="1400" spc="-5" dirty="0">
                <a:latin typeface="Courier New"/>
                <a:cs typeface="Courier New"/>
              </a:rPr>
              <a:t>oc</a:t>
            </a:r>
            <a:r>
              <a:rPr sz="1400" spc="-20" dirty="0">
                <a:latin typeface="Courier New"/>
                <a:cs typeface="Courier New"/>
              </a:rPr>
              <a:t>k</a:t>
            </a:r>
            <a:r>
              <a:rPr sz="1400" spc="-5" dirty="0">
                <a:latin typeface="Courier New"/>
                <a:cs typeface="Courier New"/>
              </a:rPr>
              <a:t>(&amp;mute</a:t>
            </a:r>
            <a:r>
              <a:rPr sz="1400" spc="-15" dirty="0">
                <a:latin typeface="Courier New"/>
                <a:cs typeface="Courier New"/>
              </a:rPr>
              <a:t>x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668" y="3215453"/>
            <a:ext cx="22606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55900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lang="en-US" dirty="0" smtClean="0"/>
              <a:t>S</a:t>
            </a:r>
            <a:r>
              <a:rPr dirty="0" smtClean="0"/>
              <a:t>ingle </a:t>
            </a:r>
            <a:r>
              <a:rPr dirty="0"/>
              <a:t>Buffer Producer/Consumer 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904" y="2208077"/>
            <a:ext cx="7632700" cy="283988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305"/>
              </a:spcBef>
            </a:pP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i="1" spc="-5" dirty="0">
                <a:latin typeface="Courier New"/>
                <a:cs typeface="Courier New"/>
              </a:rPr>
              <a:t>Cont.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1166495" indent="-915035">
              <a:lnSpc>
                <a:spcPct val="100000"/>
              </a:lnSpc>
              <a:buClr>
                <a:srgbClr val="000000"/>
              </a:buClr>
              <a:buAutoNum type="arabicPlain" startAt="16"/>
              <a:tabLst>
                <a:tab pos="1165860" algn="l"/>
                <a:tab pos="116649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*consumer(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*arg)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1593215" indent="-1341755">
              <a:lnSpc>
                <a:spcPct val="100000"/>
              </a:lnSpc>
              <a:buClr>
                <a:srgbClr val="000000"/>
              </a:buClr>
              <a:buAutoNum type="arabicPlain" startAt="16"/>
              <a:tabLst>
                <a:tab pos="1592580" algn="l"/>
                <a:tab pos="1593215" algn="l"/>
              </a:tabLst>
            </a:pPr>
            <a:r>
              <a:rPr sz="1400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4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i;</a:t>
            </a:r>
          </a:p>
          <a:p>
            <a:pPr marL="1593215" indent="-1341755">
              <a:lnSpc>
                <a:spcPct val="100000"/>
              </a:lnSpc>
              <a:buClr>
                <a:srgbClr val="000000"/>
              </a:buClr>
              <a:buAutoNum type="arabicPlain" startAt="16"/>
              <a:tabLst>
                <a:tab pos="1592580" algn="l"/>
                <a:tab pos="1593215" algn="l"/>
              </a:tabLst>
            </a:pP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latin typeface="Courier New"/>
                <a:cs typeface="Courier New"/>
              </a:rPr>
              <a:t>(i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&lt; </a:t>
            </a:r>
            <a:r>
              <a:rPr sz="1400" spc="-10" dirty="0">
                <a:latin typeface="Courier New"/>
                <a:cs typeface="Courier New"/>
              </a:rPr>
              <a:t>loops; </a:t>
            </a:r>
            <a:r>
              <a:rPr sz="1400" spc="-5" dirty="0">
                <a:latin typeface="Courier New"/>
                <a:cs typeface="Courier New"/>
              </a:rPr>
              <a:t>i++)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2018030" indent="-1767205">
              <a:lnSpc>
                <a:spcPct val="100000"/>
              </a:lnSpc>
              <a:buAutoNum type="arabicPlain" startAt="16"/>
              <a:tabLst>
                <a:tab pos="2018030" algn="l"/>
                <a:tab pos="2018664" algn="l"/>
              </a:tabLst>
            </a:pPr>
            <a:r>
              <a:rPr sz="1400" spc="-5" dirty="0">
                <a:latin typeface="Courier New"/>
                <a:cs typeface="Courier New"/>
              </a:rPr>
              <a:t>Pthread_mutex_lock(&amp;mutex);</a:t>
            </a:r>
            <a:endParaRPr sz="1400" dirty="0">
              <a:latin typeface="Courier New"/>
              <a:cs typeface="Courier New"/>
            </a:endParaRPr>
          </a:p>
          <a:p>
            <a:pPr marL="2018030" indent="-1767205">
              <a:lnSpc>
                <a:spcPct val="100000"/>
              </a:lnSpc>
              <a:buClr>
                <a:srgbClr val="000000"/>
              </a:buClr>
              <a:buAutoNum type="arabicPlain" startAt="16"/>
              <a:tabLst>
                <a:tab pos="2018030" algn="l"/>
                <a:tab pos="2018664" algn="l"/>
              </a:tabLst>
            </a:pP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while </a:t>
            </a:r>
            <a:r>
              <a:rPr sz="1400" spc="-5" dirty="0">
                <a:latin typeface="Courier New"/>
                <a:cs typeface="Courier New"/>
              </a:rPr>
              <a:t>(count ==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2443480" indent="-2192655">
              <a:lnSpc>
                <a:spcPct val="100000"/>
              </a:lnSpc>
              <a:buAutoNum type="arabicPlain" startAt="16"/>
              <a:tabLst>
                <a:tab pos="2443480" algn="l"/>
                <a:tab pos="2444115" algn="l"/>
              </a:tabLst>
            </a:pPr>
            <a:r>
              <a:rPr sz="1400" spc="-10" dirty="0">
                <a:latin typeface="Courier New"/>
                <a:cs typeface="Courier New"/>
              </a:rPr>
              <a:t>Pthread_cond_wait(&amp;fill,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&amp;mutex);</a:t>
            </a:r>
            <a:endParaRPr sz="1400" dirty="0">
              <a:latin typeface="Courier New"/>
              <a:cs typeface="Courier New"/>
            </a:endParaRPr>
          </a:p>
          <a:p>
            <a:pPr marL="2018030" indent="-1767205">
              <a:lnSpc>
                <a:spcPct val="100000"/>
              </a:lnSpc>
              <a:buClr>
                <a:srgbClr val="000000"/>
              </a:buClr>
              <a:buAutoNum type="arabicPlain" startAt="16"/>
              <a:tabLst>
                <a:tab pos="2018030" algn="l"/>
                <a:tab pos="2018664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tmp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get();</a:t>
            </a:r>
            <a:endParaRPr sz="1400" dirty="0">
              <a:latin typeface="Courier New"/>
              <a:cs typeface="Courier New"/>
            </a:endParaRPr>
          </a:p>
          <a:p>
            <a:pPr marL="2018030" indent="-1767205">
              <a:lnSpc>
                <a:spcPct val="100000"/>
              </a:lnSpc>
              <a:buAutoNum type="arabicPlain" startAt="16"/>
              <a:tabLst>
                <a:tab pos="2018030" algn="l"/>
                <a:tab pos="2018664" algn="l"/>
              </a:tabLst>
            </a:pPr>
            <a:r>
              <a:rPr sz="1400" spc="-10" dirty="0">
                <a:latin typeface="Courier New"/>
                <a:cs typeface="Courier New"/>
              </a:rPr>
              <a:t>Pthread_cond_signal(&amp;empty);</a:t>
            </a:r>
            <a:endParaRPr sz="1400" dirty="0">
              <a:latin typeface="Courier New"/>
              <a:cs typeface="Courier New"/>
            </a:endParaRPr>
          </a:p>
          <a:p>
            <a:pPr marL="2018030" indent="-1767205">
              <a:lnSpc>
                <a:spcPct val="100000"/>
              </a:lnSpc>
              <a:spcBef>
                <a:spcPts val="5"/>
              </a:spcBef>
              <a:buAutoNum type="arabicPlain" startAt="16"/>
              <a:tabLst>
                <a:tab pos="2018030" algn="l"/>
                <a:tab pos="2018664" algn="l"/>
              </a:tabLst>
            </a:pPr>
            <a:r>
              <a:rPr sz="1400" spc="-5" dirty="0">
                <a:latin typeface="Courier New"/>
                <a:cs typeface="Courier New"/>
              </a:rPr>
              <a:t>Pthread_mutex_unlock(&amp;mutex);</a:t>
            </a:r>
            <a:endParaRPr sz="1400" dirty="0">
              <a:latin typeface="Courier New"/>
              <a:cs typeface="Courier New"/>
            </a:endParaRPr>
          </a:p>
          <a:p>
            <a:pPr marL="251460" marR="3477895">
              <a:lnSpc>
                <a:spcPct val="100000"/>
              </a:lnSpc>
              <a:buAutoNum type="arabicPlain" startAt="16"/>
              <a:tabLst>
                <a:tab pos="1592580" algn="l"/>
                <a:tab pos="2018030" algn="l"/>
                <a:tab pos="2018664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         </a:t>
            </a:r>
            <a:r>
              <a:rPr sz="1400" spc="-5" dirty="0" err="1" smtClean="0">
                <a:latin typeface="Courier New"/>
                <a:cs typeface="Courier New"/>
              </a:rPr>
              <a:t>printf</a:t>
            </a:r>
            <a:r>
              <a:rPr sz="1400" spc="-5" dirty="0">
                <a:latin typeface="Courier New"/>
                <a:cs typeface="Courier New"/>
              </a:rPr>
              <a:t>("%d\n",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tmp);  </a:t>
            </a:r>
            <a:r>
              <a:rPr sz="1400" spc="-5" dirty="0">
                <a:latin typeface="Courier New"/>
                <a:cs typeface="Courier New"/>
              </a:rPr>
              <a:t>26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251460">
              <a:lnSpc>
                <a:spcPct val="100000"/>
              </a:lnSpc>
              <a:tabLst>
                <a:tab pos="1165860" algn="l"/>
              </a:tabLst>
            </a:pPr>
            <a:r>
              <a:rPr sz="1400" spc="-5" dirty="0">
                <a:latin typeface="Courier New"/>
                <a:cs typeface="Courier New"/>
              </a:rPr>
              <a:t>27	</a:t>
            </a: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377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3014" y="1299515"/>
            <a:ext cx="7332980" cy="127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More </a:t>
            </a:r>
            <a:r>
              <a:rPr sz="2000" b="1" spc="-5" dirty="0">
                <a:latin typeface="Malgun Gothic"/>
                <a:cs typeface="Malgun Gothic"/>
              </a:rPr>
              <a:t>concurrency </a:t>
            </a:r>
            <a:r>
              <a:rPr sz="2000" dirty="0">
                <a:latin typeface="Malgun Gothic"/>
                <a:cs typeface="Malgun Gothic"/>
              </a:rPr>
              <a:t>and </a:t>
            </a:r>
            <a:r>
              <a:rPr sz="2000" b="1" spc="-5" dirty="0">
                <a:latin typeface="Malgun Gothic"/>
                <a:cs typeface="Malgun Gothic"/>
              </a:rPr>
              <a:t>efficiency </a:t>
            </a:r>
            <a:r>
              <a:rPr sz="2000" b="1" spc="5" dirty="0">
                <a:latin typeface="Wingdings"/>
                <a:cs typeface="Wingdings"/>
              </a:rPr>
              <a:t>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algun Gothic"/>
                <a:cs typeface="Malgun Gothic"/>
              </a:rPr>
              <a:t>Add more buffer</a:t>
            </a:r>
            <a:r>
              <a:rPr sz="2000" spc="-35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slots.</a:t>
            </a:r>
            <a:endParaRPr sz="20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latin typeface="Malgun Gothic"/>
                <a:cs typeface="Malgun Gothic"/>
              </a:rPr>
              <a:t>Allow </a:t>
            </a:r>
            <a:r>
              <a:rPr sz="1800" dirty="0">
                <a:latin typeface="Malgun Gothic"/>
                <a:cs typeface="Malgun Gothic"/>
              </a:rPr>
              <a:t>concurrent production </a:t>
            </a:r>
            <a:r>
              <a:rPr sz="1800" spc="-5" dirty="0">
                <a:latin typeface="Malgun Gothic"/>
                <a:cs typeface="Malgun Gothic"/>
              </a:rPr>
              <a:t>or consuming </a:t>
            </a:r>
            <a:r>
              <a:rPr sz="1800" dirty="0">
                <a:latin typeface="Malgun Gothic"/>
                <a:cs typeface="Malgun Gothic"/>
              </a:rPr>
              <a:t>to take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place.</a:t>
            </a: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10" dirty="0">
                <a:latin typeface="Malgun Gothic"/>
                <a:cs typeface="Malgun Gothic"/>
              </a:rPr>
              <a:t>Reduce </a:t>
            </a:r>
            <a:r>
              <a:rPr sz="1800" dirty="0">
                <a:latin typeface="Malgun Gothic"/>
                <a:cs typeface="Malgun Gothic"/>
              </a:rPr>
              <a:t>context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switches.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4752" y="2275738"/>
            <a:ext cx="7763627" cy="4144442"/>
          </a:xfrm>
          <a:custGeom>
            <a:avLst/>
            <a:gdLst/>
            <a:ahLst/>
            <a:cxnLst/>
            <a:rect l="l" t="t" r="r" b="b"/>
            <a:pathLst>
              <a:path w="7632700" h="3755390">
                <a:moveTo>
                  <a:pt x="0" y="3755136"/>
                </a:moveTo>
                <a:lnTo>
                  <a:pt x="7632192" y="3755136"/>
                </a:lnTo>
                <a:lnTo>
                  <a:pt x="7632192" y="0"/>
                </a:lnTo>
                <a:lnTo>
                  <a:pt x="0" y="0"/>
                </a:lnTo>
                <a:lnTo>
                  <a:pt x="0" y="37551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9698" y="2677516"/>
            <a:ext cx="172910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buffer[MAX]; 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fill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 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use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;  </a:t>
            </a:r>
            <a:r>
              <a:rPr sz="1400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count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9698" y="3744697"/>
            <a:ext cx="300609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784" marR="5080" indent="-42672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put(int </a:t>
            </a:r>
            <a:r>
              <a:rPr sz="1400" spc="-5" dirty="0">
                <a:latin typeface="Courier New"/>
                <a:cs typeface="Courier New"/>
              </a:rPr>
              <a:t>value)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10" dirty="0">
                <a:latin typeface="Courier New"/>
                <a:cs typeface="Courier New"/>
              </a:rPr>
              <a:t>buffer[fill]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value;  </a:t>
            </a:r>
            <a:r>
              <a:rPr sz="1400" spc="-5" dirty="0">
                <a:latin typeface="Courier New"/>
                <a:cs typeface="Courier New"/>
              </a:rPr>
              <a:t>fill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(fill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 </a:t>
            </a:r>
            <a:r>
              <a:rPr sz="1400" dirty="0">
                <a:latin typeface="Courier New"/>
                <a:cs typeface="Courier New"/>
              </a:rPr>
              <a:t>%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MAX;  count++;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968" y="2677516"/>
            <a:ext cx="238760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9698" y="5025111"/>
            <a:ext cx="279273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get()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784" marR="5080" algn="just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tmp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buffer[use];  use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(use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 </a:t>
            </a:r>
            <a:r>
              <a:rPr sz="1400" dirty="0">
                <a:latin typeface="Courier New"/>
                <a:cs typeface="Courier New"/>
              </a:rPr>
              <a:t>%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MAX;  count--;</a:t>
            </a:r>
            <a:endParaRPr sz="1400">
              <a:latin typeface="Courier New"/>
              <a:cs typeface="Courier New"/>
            </a:endParaRPr>
          </a:p>
          <a:p>
            <a:pPr marL="438784" algn="just">
              <a:lnSpc>
                <a:spcPct val="100000"/>
              </a:lnSpc>
            </a:pP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return</a:t>
            </a:r>
            <a:r>
              <a:rPr sz="1400" spc="-3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tmp;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9185" y="6420180"/>
            <a:ext cx="267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The </a:t>
            </a:r>
            <a:r>
              <a:rPr sz="1400" b="1" spc="-5" dirty="0">
                <a:latin typeface="Malgun Gothic"/>
                <a:cs typeface="Malgun Gothic"/>
              </a:rPr>
              <a:t>Final </a:t>
            </a:r>
            <a:r>
              <a:rPr sz="1400" b="1" dirty="0">
                <a:latin typeface="Malgun Gothic"/>
                <a:cs typeface="Malgun Gothic"/>
              </a:rPr>
              <a:t>Put and </a:t>
            </a:r>
            <a:r>
              <a:rPr sz="1400" b="1" spc="-5" dirty="0">
                <a:latin typeface="Malgun Gothic"/>
                <a:cs typeface="Malgun Gothic"/>
              </a:rPr>
              <a:t>Get</a:t>
            </a:r>
            <a:r>
              <a:rPr sz="1400" b="1" spc="-9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Routines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511765" y="303584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dirty="0" smtClean="0"/>
              <a:t>The Final Producer/Consumer Solution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13175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00613"/>
              </p:ext>
            </p:extLst>
          </p:nvPr>
        </p:nvGraphicFramePr>
        <p:xfrm>
          <a:off x="749808" y="1763637"/>
          <a:ext cx="7557851" cy="483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178"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0520" marR="31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cond_t empty,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fill;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6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mutex_t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mutex;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*producer(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7240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2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1790" marR="317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loops;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i++)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Pthread_mutex_lock(&amp;mutex);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(count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MAX)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Pthread_cond_wait(&amp;empty,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put(i);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Pthread_cond_signal(&amp;fill);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d_mute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_un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oc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(&amp;mute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7240" marR="317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723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 marR="317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504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0520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*consumer(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7240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2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1790" marR="317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loops;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i++)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Pthread_mutex_lock(&amp;mutex);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2055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while (count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3453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27505" marR="3175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Pthread_cond_wait(&amp;fill,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8196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2055" marR="317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tmp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get();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c4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" name="object 3"/>
          <p:cNvSpPr txBox="1">
            <a:spLocks/>
          </p:cNvSpPr>
          <p:nvPr/>
        </p:nvSpPr>
        <p:spPr>
          <a:xfrm>
            <a:off x="511765" y="303584"/>
            <a:ext cx="822960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dirty="0" smtClean="0"/>
              <a:t>The Final Producer/Consumer Solution</a:t>
            </a:r>
          </a:p>
          <a:p>
            <a:pPr marL="12700">
              <a:spcBef>
                <a:spcPts val="100"/>
              </a:spcBef>
            </a:pPr>
            <a:r>
              <a:rPr lang="en-US" sz="4000" dirty="0" smtClean="0"/>
              <a:t>(Cont.)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03847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0519" y="4800798"/>
            <a:ext cx="6703059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p2: </a:t>
            </a:r>
            <a:r>
              <a:rPr sz="1800" b="1" dirty="0">
                <a:latin typeface="Malgun Gothic"/>
                <a:cs typeface="Malgun Gothic"/>
              </a:rPr>
              <a:t>A </a:t>
            </a:r>
            <a:r>
              <a:rPr sz="1800" b="1" spc="-5" dirty="0">
                <a:latin typeface="Malgun Gothic"/>
                <a:cs typeface="Malgun Gothic"/>
              </a:rPr>
              <a:t>producer </a:t>
            </a:r>
            <a:r>
              <a:rPr sz="1800" spc="-5" dirty="0">
                <a:latin typeface="Malgun Gothic"/>
                <a:cs typeface="Malgun Gothic"/>
              </a:rPr>
              <a:t>only sleeps if all buffers are </a:t>
            </a:r>
            <a:r>
              <a:rPr sz="1800" dirty="0">
                <a:latin typeface="Malgun Gothic"/>
                <a:cs typeface="Malgun Gothic"/>
              </a:rPr>
              <a:t>currently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filled.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51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c2: </a:t>
            </a:r>
            <a:r>
              <a:rPr sz="1800" b="1" dirty="0">
                <a:latin typeface="Malgun Gothic"/>
                <a:cs typeface="Malgun Gothic"/>
              </a:rPr>
              <a:t>A </a:t>
            </a:r>
            <a:r>
              <a:rPr sz="1800" b="1" spc="-5" dirty="0">
                <a:latin typeface="Malgun Gothic"/>
                <a:cs typeface="Malgun Gothic"/>
              </a:rPr>
              <a:t>consumer </a:t>
            </a:r>
            <a:r>
              <a:rPr sz="1800" spc="-5" dirty="0">
                <a:latin typeface="Malgun Gothic"/>
                <a:cs typeface="Malgun Gothic"/>
              </a:rPr>
              <a:t>only sleeps if all buffers are </a:t>
            </a:r>
            <a:r>
              <a:rPr sz="1800" dirty="0">
                <a:latin typeface="Malgun Gothic"/>
                <a:cs typeface="Malgun Gothic"/>
              </a:rPr>
              <a:t>currently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empty.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75250"/>
              </p:ext>
            </p:extLst>
          </p:nvPr>
        </p:nvGraphicFramePr>
        <p:xfrm>
          <a:off x="749808" y="2756098"/>
          <a:ext cx="7632696" cy="1649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901">
                <a:tc>
                  <a:txBody>
                    <a:bodyPr/>
                    <a:lstStyle/>
                    <a:p>
                      <a:pPr marL="251460" marR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i="1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1400" i="1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Pthread_cond_signal(&amp;empty);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Pthread_mutex_unlock(&amp;mutex);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printf("%d\n",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tmp);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61">
                <a:tc>
                  <a:txBody>
                    <a:bodyPr/>
                    <a:lstStyle/>
                    <a:p>
                      <a:pPr marL="2514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639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Malgun Gothic"/>
                          <a:cs typeface="Malgun Gothic"/>
                        </a:rPr>
                        <a:t>The </a:t>
                      </a: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Final Working Solution</a:t>
                      </a:r>
                      <a:r>
                        <a:rPr sz="1400" b="1" spc="-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(Cont.)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3"/>
          <p:cNvSpPr txBox="1">
            <a:spLocks/>
          </p:cNvSpPr>
          <p:nvPr/>
        </p:nvSpPr>
        <p:spPr>
          <a:xfrm>
            <a:off x="511765" y="303584"/>
            <a:ext cx="822960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dirty="0" smtClean="0"/>
              <a:t>The Final Producer/Consumer Solution</a:t>
            </a:r>
          </a:p>
          <a:p>
            <a:pPr marL="12700">
              <a:spcBef>
                <a:spcPts val="100"/>
              </a:spcBef>
            </a:pPr>
            <a:r>
              <a:rPr lang="en-US" sz="4000" dirty="0" smtClean="0"/>
              <a:t>(Cont.)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738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85" y="1405720"/>
            <a:ext cx="8974015" cy="536357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an application that is 75% parallel and 25% serial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core: 1/(.25+(1-.25)/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) = 1 (no speedup, obviously)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core: </a:t>
            </a:r>
            <a:r>
              <a:rPr lang="en-US" dirty="0"/>
              <a:t>1/(.25+(1-.25</a:t>
            </a:r>
            <a:r>
              <a:rPr lang="en-US" dirty="0" smtClean="0"/>
              <a:t>)/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) = 1.6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core: </a:t>
            </a:r>
            <a:r>
              <a:rPr lang="en-US" dirty="0"/>
              <a:t>1/(.25+(1-.25</a:t>
            </a:r>
            <a:r>
              <a:rPr lang="en-US" dirty="0" smtClean="0"/>
              <a:t>)/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2.29</a:t>
            </a:r>
          </a:p>
          <a:p>
            <a:r>
              <a:rPr lang="en-US" dirty="0" smtClean="0"/>
              <a:t>What happens as N</a:t>
            </a:r>
            <a:r>
              <a:rPr lang="en-US" dirty="0" smtClean="0">
                <a:sym typeface="Wingdings" panose="05000000000000000000" pitchFamily="2" charset="2"/>
              </a:rPr>
              <a:t>∞?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Speedup approaches 1/</a:t>
            </a:r>
            <a:r>
              <a:rPr lang="en-US" i="1" dirty="0" smtClean="0">
                <a:sym typeface="Wingdings" panose="05000000000000000000" pitchFamily="2" charset="2"/>
              </a:rPr>
              <a:t>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The serial portion of the process has a disproportionate effect on performance improvement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7582" y="2483893"/>
            <a:ext cx="3841845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?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9856" y="2995684"/>
            <a:ext cx="3841845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?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7581" y="3507475"/>
            <a:ext cx="3841845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?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22"/>
            <a:ext cx="8229600" cy="1143000"/>
          </a:xfrm>
        </p:spPr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54"/>
            <a:ext cx="8229600" cy="5529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textbooks refer to </a:t>
            </a:r>
            <a:r>
              <a:rPr lang="en-US" dirty="0" smtClean="0">
                <a:solidFill>
                  <a:schemeClr val="accent1"/>
                </a:solidFill>
              </a:rPr>
              <a:t>monitors</a:t>
            </a:r>
            <a:r>
              <a:rPr lang="en-US" dirty="0" smtClean="0"/>
              <a:t> when they discuss synchronization</a:t>
            </a:r>
          </a:p>
          <a:p>
            <a:pPr lvl="1"/>
            <a:r>
              <a:rPr lang="en-US" dirty="0" smtClean="0"/>
              <a:t>A monitor is just a combination of a </a:t>
            </a:r>
            <a:r>
              <a:rPr lang="en-US" dirty="0" err="1" smtClean="0"/>
              <a:t>mutex</a:t>
            </a:r>
            <a:r>
              <a:rPr lang="en-US" dirty="0" smtClean="0"/>
              <a:t> and a condition variable</a:t>
            </a:r>
          </a:p>
          <a:p>
            <a:r>
              <a:rPr lang="en-US" dirty="0" smtClean="0"/>
              <a:t>There is no API that gives you a monitor</a:t>
            </a:r>
          </a:p>
          <a:p>
            <a:pPr lvl="1"/>
            <a:r>
              <a:rPr lang="en-US" dirty="0" smtClean="0"/>
              <a:t>You </a:t>
            </a:r>
            <a:r>
              <a:rPr lang="en-US" b="1" i="1" dirty="0" smtClean="0"/>
              <a:t>use</a:t>
            </a:r>
            <a:r>
              <a:rPr lang="en-US" dirty="0" smtClean="0"/>
              <a:t> </a:t>
            </a:r>
            <a:r>
              <a:rPr lang="en-US" dirty="0" err="1" smtClean="0"/>
              <a:t>mutexes</a:t>
            </a:r>
            <a:r>
              <a:rPr lang="en-US" dirty="0"/>
              <a:t> </a:t>
            </a:r>
            <a:r>
              <a:rPr lang="en-US" dirty="0" smtClean="0"/>
              <a:t>and condition variables</a:t>
            </a:r>
          </a:p>
          <a:p>
            <a:pPr lvl="1"/>
            <a:r>
              <a:rPr lang="en-US" dirty="0" smtClean="0"/>
              <a:t>You have to </a:t>
            </a:r>
            <a:r>
              <a:rPr lang="en-US" b="1" i="1" dirty="0" smtClean="0"/>
              <a:t>write</a:t>
            </a:r>
            <a:r>
              <a:rPr lang="en-US" dirty="0" smtClean="0"/>
              <a:t> your own monitors</a:t>
            </a:r>
          </a:p>
          <a:p>
            <a:pPr lvl="2"/>
            <a:r>
              <a:rPr lang="en-US" dirty="0" smtClean="0"/>
              <a:t>In OO design, you typically make some user-defined object a monitor if it is shared between threads</a:t>
            </a:r>
          </a:p>
          <a:p>
            <a:r>
              <a:rPr lang="en-US" dirty="0" smtClean="0"/>
              <a:t>Monitors enforce mutual exclusion</a:t>
            </a:r>
          </a:p>
          <a:p>
            <a:pPr lvl="1"/>
            <a:r>
              <a:rPr lang="en-US" dirty="0" smtClean="0"/>
              <a:t>Only one thread may access an instance of a monitor at any given time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synchronized</a:t>
            </a:r>
            <a:r>
              <a:rPr lang="en-US" dirty="0" smtClean="0"/>
              <a:t> keyword in Java is a simple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64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600200"/>
            <a:ext cx="898022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Generalization of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Invented by 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lvl="1"/>
            <a:r>
              <a:rPr lang="en-US" dirty="0" smtClean="0"/>
              <a:t>Associated with a positive integer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May be locked by up to </a:t>
            </a:r>
            <a:r>
              <a:rPr lang="en-US" i="1" dirty="0" smtClean="0"/>
              <a:t>N</a:t>
            </a:r>
            <a:r>
              <a:rPr lang="en-US" dirty="0" smtClean="0"/>
              <a:t> concurrent threads</a:t>
            </a:r>
          </a:p>
          <a:p>
            <a:r>
              <a:rPr lang="en-US" dirty="0" smtClean="0"/>
              <a:t>Semaphore methods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P: wait </a:t>
            </a:r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--; </a:t>
            </a:r>
            <a:r>
              <a:rPr lang="en-US" altLang="ko-KR" dirty="0"/>
              <a:t>if </a:t>
            </a:r>
            <a:r>
              <a:rPr lang="en-US" altLang="ko-KR" i="1" dirty="0"/>
              <a:t>N </a:t>
            </a:r>
            <a:r>
              <a:rPr lang="en-US" altLang="ko-KR" dirty="0" smtClean="0"/>
              <a:t>&lt; 0</a:t>
            </a:r>
            <a:r>
              <a:rPr lang="en-US" dirty="0" smtClean="0"/>
              <a:t> sleep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V: signal </a:t>
            </a:r>
          </a:p>
          <a:p>
            <a:pPr lvl="2"/>
            <a:r>
              <a:rPr lang="en-US" altLang="ko-KR" i="1" dirty="0"/>
              <a:t>N</a:t>
            </a:r>
            <a:r>
              <a:rPr lang="en-US" altLang="ko-KR" dirty="0" smtClean="0"/>
              <a:t>++; </a:t>
            </a:r>
            <a:r>
              <a:rPr lang="en-US" dirty="0" smtClean="0"/>
              <a:t>if waiting threads &gt; 0, wake one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Semaphore: A 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972311" y="2855081"/>
            <a:ext cx="7199630" cy="832485"/>
          </a:xfrm>
          <a:custGeom>
            <a:avLst/>
            <a:gdLst/>
            <a:ahLst/>
            <a:cxnLst/>
            <a:rect l="l" t="t" r="r" b="b"/>
            <a:pathLst>
              <a:path w="7199630" h="832485">
                <a:moveTo>
                  <a:pt x="0" y="832103"/>
                </a:moveTo>
                <a:lnTo>
                  <a:pt x="7199376" y="832103"/>
                </a:lnTo>
                <a:lnTo>
                  <a:pt x="7199376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014" y="1402786"/>
            <a:ext cx="8149590" cy="340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An </a:t>
            </a:r>
            <a:r>
              <a:rPr sz="2000" spc="-5" dirty="0">
                <a:latin typeface="Malgun Gothic"/>
                <a:cs typeface="Malgun Gothic"/>
              </a:rPr>
              <a:t>object </a:t>
            </a:r>
            <a:r>
              <a:rPr sz="2000" spc="-5" dirty="0">
                <a:solidFill>
                  <a:srgbClr val="E36C09"/>
                </a:solidFill>
                <a:latin typeface="Malgun Gothic"/>
                <a:cs typeface="Malgun Gothic"/>
              </a:rPr>
              <a:t>with </a:t>
            </a:r>
            <a:r>
              <a:rPr sz="2000" dirty="0">
                <a:solidFill>
                  <a:srgbClr val="E36C09"/>
                </a:solidFill>
                <a:latin typeface="Malgun Gothic"/>
                <a:cs typeface="Malgun Gothic"/>
              </a:rPr>
              <a:t>an </a:t>
            </a:r>
            <a:r>
              <a:rPr sz="2000" spc="-5" dirty="0">
                <a:solidFill>
                  <a:srgbClr val="E36C09"/>
                </a:solidFill>
                <a:latin typeface="Malgun Gothic"/>
                <a:cs typeface="Malgun Gothic"/>
              </a:rPr>
              <a:t>integer</a:t>
            </a:r>
            <a:r>
              <a:rPr sz="2000" spc="-50" dirty="0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E36C09"/>
                </a:solidFill>
                <a:latin typeface="Malgun Gothic"/>
                <a:cs typeface="Malgun Gothic"/>
              </a:rPr>
              <a:t>value</a:t>
            </a:r>
            <a:endParaRPr sz="20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latin typeface="Malgun Gothic"/>
                <a:cs typeface="Malgun Gothic"/>
              </a:rPr>
              <a:t>We </a:t>
            </a:r>
            <a:r>
              <a:rPr sz="1800" dirty="0">
                <a:latin typeface="Malgun Gothic"/>
                <a:cs typeface="Malgun Gothic"/>
              </a:rPr>
              <a:t>can </a:t>
            </a:r>
            <a:r>
              <a:rPr sz="1800" spc="-5" dirty="0">
                <a:latin typeface="Malgun Gothic"/>
                <a:cs typeface="Malgun Gothic"/>
              </a:rPr>
              <a:t>manipulate with </a:t>
            </a:r>
            <a:r>
              <a:rPr sz="1800" dirty="0">
                <a:latin typeface="Malgun Gothic"/>
                <a:cs typeface="Malgun Gothic"/>
              </a:rPr>
              <a:t>two </a:t>
            </a:r>
            <a:r>
              <a:rPr sz="1800" spc="-5" dirty="0">
                <a:latin typeface="Malgun Gothic"/>
                <a:cs typeface="Malgun Gothic"/>
              </a:rPr>
              <a:t>routines; </a:t>
            </a:r>
            <a:r>
              <a:rPr sz="1800" spc="-5" dirty="0">
                <a:latin typeface="Courier New"/>
                <a:cs typeface="Courier New"/>
              </a:rPr>
              <a:t>sem_wait()</a:t>
            </a:r>
            <a:r>
              <a:rPr sz="1800" spc="-5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and </a:t>
            </a:r>
            <a:r>
              <a:rPr sz="1800" spc="-5" dirty="0">
                <a:latin typeface="Courier New"/>
                <a:cs typeface="Courier New"/>
              </a:rPr>
              <a:t>sem_post()</a:t>
            </a:r>
            <a:r>
              <a:rPr sz="1800" spc="-5" dirty="0">
                <a:latin typeface="Malgun Gothic"/>
                <a:cs typeface="Malgun Gothic"/>
              </a:rPr>
              <a:t>.</a:t>
            </a:r>
            <a:endParaRPr sz="18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latin typeface="Malgun Gothic"/>
                <a:cs typeface="Malgun Gothic"/>
              </a:rPr>
              <a:t>Initialization</a:t>
            </a:r>
            <a:endParaRPr sz="1800" dirty="0">
              <a:latin typeface="Malgun Gothic"/>
              <a:cs typeface="Malgun Gothic"/>
            </a:endParaRPr>
          </a:p>
          <a:p>
            <a:pPr marL="1235075" lvl="2" indent="-466090">
              <a:lnSpc>
                <a:spcPct val="100000"/>
              </a:lnSpc>
              <a:spcBef>
                <a:spcPts val="1705"/>
              </a:spcBef>
              <a:buAutoNum type="arabicPlain"/>
              <a:tabLst>
                <a:tab pos="1235075" algn="l"/>
                <a:tab pos="1235710" algn="l"/>
              </a:tabLst>
            </a:pPr>
            <a:r>
              <a:rPr sz="1600" spc="-5" dirty="0">
                <a:latin typeface="Courier New"/>
                <a:cs typeface="Courier New"/>
              </a:rPr>
              <a:t>#include &lt;semaphore.h&gt;</a:t>
            </a:r>
            <a:endParaRPr sz="1600" dirty="0">
              <a:latin typeface="Courier New"/>
              <a:cs typeface="Courier New"/>
            </a:endParaRPr>
          </a:p>
          <a:p>
            <a:pPr marL="1235075" lvl="2" indent="-466090">
              <a:lnSpc>
                <a:spcPct val="100000"/>
              </a:lnSpc>
              <a:buAutoNum type="arabicPlain"/>
              <a:tabLst>
                <a:tab pos="1235075" algn="l"/>
                <a:tab pos="1235710" algn="l"/>
              </a:tabLst>
            </a:pPr>
            <a:r>
              <a:rPr sz="1600" spc="-5" dirty="0">
                <a:latin typeface="Courier New"/>
                <a:cs typeface="Courier New"/>
              </a:rPr>
              <a:t>sem_t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s;</a:t>
            </a:r>
            <a:endParaRPr sz="1600" dirty="0">
              <a:latin typeface="Courier New"/>
              <a:cs typeface="Courier New"/>
            </a:endParaRPr>
          </a:p>
          <a:p>
            <a:pPr marL="1235075" lvl="2" indent="-46609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1235075" algn="l"/>
                <a:tab pos="1235710" algn="l"/>
              </a:tabLst>
            </a:pPr>
            <a:r>
              <a:rPr sz="1600" spc="-5" dirty="0">
                <a:latin typeface="Courier New"/>
                <a:cs typeface="Courier New"/>
              </a:rPr>
              <a:t>sem_init(&amp;s,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latin typeface="Courier New"/>
                <a:cs typeface="Courier New"/>
              </a:rPr>
              <a:t>,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); </a:t>
            </a:r>
            <a:r>
              <a:rPr sz="1600" spc="-5" dirty="0">
                <a:solidFill>
                  <a:srgbClr val="00AFEF"/>
                </a:solidFill>
                <a:latin typeface="Courier New"/>
                <a:cs typeface="Courier New"/>
              </a:rPr>
              <a:t>// initialize s to the value</a:t>
            </a:r>
            <a:r>
              <a:rPr sz="1600" spc="6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AFEF"/>
                </a:solidFill>
                <a:latin typeface="Courier New"/>
                <a:cs typeface="Courier New"/>
              </a:rPr>
              <a:t>1</a:t>
            </a:r>
            <a:endParaRPr sz="1600" dirty="0">
              <a:latin typeface="Courier New"/>
              <a:cs typeface="Courier New"/>
            </a:endParaRPr>
          </a:p>
          <a:p>
            <a:pPr marL="1155700" lvl="3" indent="-229235">
              <a:lnSpc>
                <a:spcPct val="100000"/>
              </a:lnSpc>
              <a:spcBef>
                <a:spcPts val="126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5" dirty="0">
                <a:latin typeface="Malgun Gothic"/>
                <a:cs typeface="Malgun Gothic"/>
              </a:rPr>
              <a:t>Declare a </a:t>
            </a:r>
            <a:r>
              <a:rPr sz="1600" spc="-10" dirty="0">
                <a:latin typeface="Malgun Gothic"/>
                <a:cs typeface="Malgun Gothic"/>
              </a:rPr>
              <a:t>semaphore </a:t>
            </a:r>
            <a:r>
              <a:rPr sz="1600" spc="-5" dirty="0">
                <a:latin typeface="Courier New"/>
                <a:cs typeface="Courier New"/>
              </a:rPr>
              <a:t>s </a:t>
            </a:r>
            <a:r>
              <a:rPr sz="1600" spc="-10" dirty="0">
                <a:latin typeface="Malgun Gothic"/>
                <a:cs typeface="Malgun Gothic"/>
              </a:rPr>
              <a:t>and </a:t>
            </a:r>
            <a:r>
              <a:rPr sz="1600" spc="-5" dirty="0">
                <a:latin typeface="Malgun Gothic"/>
                <a:cs typeface="Malgun Gothic"/>
              </a:rPr>
              <a:t>initialize it to the value</a:t>
            </a:r>
            <a:r>
              <a:rPr sz="1600" spc="6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1</a:t>
            </a:r>
            <a:endParaRPr sz="1600" dirty="0">
              <a:latin typeface="Malgun Gothic"/>
              <a:cs typeface="Malgun Gothic"/>
            </a:endParaRPr>
          </a:p>
          <a:p>
            <a:pPr marL="1155700" lvl="3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5" dirty="0">
                <a:latin typeface="Malgun Gothic"/>
                <a:cs typeface="Malgun Gothic"/>
              </a:rPr>
              <a:t>The second </a:t>
            </a:r>
            <a:r>
              <a:rPr sz="1600" spc="-10" dirty="0">
                <a:latin typeface="Malgun Gothic"/>
                <a:cs typeface="Malgun Gothic"/>
              </a:rPr>
              <a:t>argument, </a:t>
            </a:r>
            <a:r>
              <a:rPr sz="1600" spc="-5" dirty="0">
                <a:latin typeface="Malgun Gothic"/>
                <a:cs typeface="Malgun Gothic"/>
              </a:rPr>
              <a:t>0, </a:t>
            </a:r>
            <a:r>
              <a:rPr sz="1600" spc="-10" dirty="0">
                <a:latin typeface="Malgun Gothic"/>
                <a:cs typeface="Malgun Gothic"/>
              </a:rPr>
              <a:t>indicates </a:t>
            </a:r>
            <a:r>
              <a:rPr sz="1600" spc="-5" dirty="0">
                <a:latin typeface="Malgun Gothic"/>
                <a:cs typeface="Malgun Gothic"/>
              </a:rPr>
              <a:t>that the semaphore is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shared</a:t>
            </a:r>
            <a:r>
              <a:rPr sz="1600" spc="254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between</a:t>
            </a:r>
            <a:endParaRPr sz="1600" dirty="0">
              <a:latin typeface="Malgun Gothic"/>
              <a:cs typeface="Malgun Gothic"/>
            </a:endParaRPr>
          </a:p>
          <a:p>
            <a:pPr marL="1155700">
              <a:lnSpc>
                <a:spcPct val="100000"/>
              </a:lnSpc>
              <a:spcBef>
                <a:spcPts val="915"/>
              </a:spcBef>
            </a:pPr>
            <a:r>
              <a:rPr sz="1650" i="1" spc="40" dirty="0">
                <a:latin typeface="Calibri"/>
                <a:cs typeface="Calibri"/>
              </a:rPr>
              <a:t>threads in </a:t>
            </a:r>
            <a:r>
              <a:rPr sz="1650" i="1" spc="45" dirty="0">
                <a:latin typeface="Calibri"/>
                <a:cs typeface="Calibri"/>
              </a:rPr>
              <a:t>the same</a:t>
            </a:r>
            <a:r>
              <a:rPr sz="1650" i="1" spc="-180" dirty="0">
                <a:latin typeface="Calibri"/>
                <a:cs typeface="Calibri"/>
              </a:rPr>
              <a:t> </a:t>
            </a:r>
            <a:r>
              <a:rPr sz="1650" i="1" spc="55" dirty="0">
                <a:latin typeface="Calibri"/>
                <a:cs typeface="Calibri"/>
              </a:rPr>
              <a:t>process</a:t>
            </a:r>
            <a:r>
              <a:rPr sz="1600" spc="55" dirty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31200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Semaphore: Interact with semaphore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014" y="2123045"/>
            <a:ext cx="1892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spc="-5" dirty="0">
                <a:latin typeface="Courier New"/>
                <a:cs typeface="Courier New"/>
              </a:rPr>
              <a:t>sem_wait()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3722250"/>
            <a:ext cx="8131809" cy="221043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15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If the </a:t>
            </a:r>
            <a:r>
              <a:rPr sz="1800" spc="-5" dirty="0">
                <a:latin typeface="Malgun Gothic"/>
                <a:cs typeface="Malgun Gothic"/>
              </a:rPr>
              <a:t>value of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semaphore was </a:t>
            </a:r>
            <a:r>
              <a:rPr sz="1900" i="1" spc="70" dirty="0">
                <a:latin typeface="Calibri"/>
                <a:cs typeface="Calibri"/>
              </a:rPr>
              <a:t>one </a:t>
            </a:r>
            <a:r>
              <a:rPr sz="1800" spc="-5" dirty="0">
                <a:latin typeface="Malgun Gothic"/>
                <a:cs typeface="Malgun Gothic"/>
              </a:rPr>
              <a:t>or </a:t>
            </a:r>
            <a:r>
              <a:rPr sz="1900" i="1" spc="45" dirty="0">
                <a:latin typeface="Calibri"/>
                <a:cs typeface="Calibri"/>
              </a:rPr>
              <a:t>higher </a:t>
            </a:r>
            <a:r>
              <a:rPr sz="1800" spc="-5" dirty="0">
                <a:latin typeface="Malgun Gothic"/>
                <a:cs typeface="Malgun Gothic"/>
              </a:rPr>
              <a:t>when</a:t>
            </a:r>
            <a:r>
              <a:rPr sz="1800" spc="-2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called</a:t>
            </a:r>
            <a:endParaRPr sz="180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latin typeface="Courier New"/>
                <a:cs typeface="Courier New"/>
              </a:rPr>
              <a:t>sem_wait()</a:t>
            </a:r>
            <a:r>
              <a:rPr sz="1800" spc="-5" dirty="0">
                <a:latin typeface="Malgun Gothic"/>
                <a:cs typeface="Malgun Gothic"/>
              </a:rPr>
              <a:t>, </a:t>
            </a:r>
            <a:r>
              <a:rPr sz="1800" b="1" spc="-5" dirty="0">
                <a:latin typeface="Malgun Gothic"/>
                <a:cs typeface="Malgun Gothic"/>
              </a:rPr>
              <a:t>return </a:t>
            </a:r>
            <a:r>
              <a:rPr sz="1800" b="1" dirty="0">
                <a:latin typeface="Malgun Gothic"/>
                <a:cs typeface="Malgun Gothic"/>
              </a:rPr>
              <a:t>right </a:t>
            </a:r>
            <a:r>
              <a:rPr sz="1800" b="1" spc="-5" dirty="0">
                <a:latin typeface="Malgun Gothic"/>
                <a:cs typeface="Malgun Gothic"/>
              </a:rPr>
              <a:t>away</a:t>
            </a:r>
            <a:r>
              <a:rPr sz="1800" spc="-5" dirty="0">
                <a:latin typeface="Malgun Gothic"/>
                <a:cs typeface="Malgun Gothic"/>
              </a:rPr>
              <a:t>.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51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It </a:t>
            </a:r>
            <a:r>
              <a:rPr sz="1800" spc="-5" dirty="0">
                <a:latin typeface="Malgun Gothic"/>
                <a:cs typeface="Malgun Gothic"/>
              </a:rPr>
              <a:t>will </a:t>
            </a:r>
            <a:r>
              <a:rPr sz="1800" dirty="0">
                <a:latin typeface="Malgun Gothic"/>
                <a:cs typeface="Malgun Gothic"/>
              </a:rPr>
              <a:t>cause the caller to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suspend execution</a:t>
            </a:r>
            <a:r>
              <a:rPr sz="1800" spc="-5" dirty="0">
                <a:latin typeface="Malgun Gothic"/>
                <a:cs typeface="Malgun Gothic"/>
              </a:rPr>
              <a:t> waiting for </a:t>
            </a:r>
            <a:r>
              <a:rPr sz="1800" dirty="0">
                <a:latin typeface="Malgun Gothic"/>
                <a:cs typeface="Malgun Gothic"/>
              </a:rPr>
              <a:t>a </a:t>
            </a:r>
            <a:r>
              <a:rPr sz="1800" spc="-5" dirty="0">
                <a:latin typeface="Malgun Gothic"/>
                <a:cs typeface="Malgun Gothic"/>
              </a:rPr>
              <a:t>subsequent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post.</a:t>
            </a:r>
            <a:endParaRPr sz="1800">
              <a:latin typeface="Malgun Gothic"/>
              <a:cs typeface="Malgun Gothic"/>
            </a:endParaRPr>
          </a:p>
          <a:p>
            <a:pPr marL="299085" marR="471170" indent="-287020">
              <a:lnSpc>
                <a:spcPct val="150000"/>
              </a:lnSpc>
              <a:spcBef>
                <a:spcPts val="434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When </a:t>
            </a:r>
            <a:r>
              <a:rPr sz="1800" spc="-5" dirty="0">
                <a:latin typeface="Malgun Gothic"/>
                <a:cs typeface="Malgun Gothic"/>
              </a:rPr>
              <a:t>negative,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value of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semaphore is equal </a:t>
            </a:r>
            <a:r>
              <a:rPr sz="1800" dirty="0">
                <a:latin typeface="Malgun Gothic"/>
                <a:cs typeface="Malgun Gothic"/>
              </a:rPr>
              <a:t>to the </a:t>
            </a:r>
            <a:r>
              <a:rPr sz="1800" spc="-5" dirty="0">
                <a:latin typeface="Malgun Gothic"/>
                <a:cs typeface="Malgun Gothic"/>
              </a:rPr>
              <a:t>number of  waiting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threads.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955" y="2665512"/>
            <a:ext cx="7597140" cy="9544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12115" indent="-320675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AutoNum type="arabicPlain"/>
              <a:tabLst>
                <a:tab pos="412115" algn="l"/>
                <a:tab pos="41275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sem_wait(sem_t *s)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06475" indent="-915035">
              <a:lnSpc>
                <a:spcPct val="100000"/>
              </a:lnSpc>
              <a:buAutoNum type="arabicPlain"/>
              <a:tabLst>
                <a:tab pos="1006475" algn="l"/>
                <a:tab pos="1007110" algn="l"/>
              </a:tabLst>
            </a:pPr>
            <a:r>
              <a:rPr sz="1400" spc="-5" dirty="0">
                <a:latin typeface="Courier New"/>
                <a:cs typeface="Courier New"/>
              </a:rPr>
              <a:t>decrement the value </a:t>
            </a:r>
            <a:r>
              <a:rPr sz="1400" spc="-10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semaphore </a:t>
            </a:r>
            <a:r>
              <a:rPr sz="1400" dirty="0">
                <a:latin typeface="Courier New"/>
                <a:cs typeface="Courier New"/>
              </a:rPr>
              <a:t>s </a:t>
            </a:r>
            <a:r>
              <a:rPr sz="1400" spc="-5" dirty="0">
                <a:latin typeface="Courier New"/>
                <a:cs typeface="Courier New"/>
              </a:rPr>
              <a:t>by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one</a:t>
            </a:r>
            <a:endParaRPr sz="1400">
              <a:latin typeface="Courier New"/>
              <a:cs typeface="Courier New"/>
            </a:endParaRPr>
          </a:p>
          <a:p>
            <a:pPr marL="1006475" indent="-915035">
              <a:lnSpc>
                <a:spcPct val="100000"/>
              </a:lnSpc>
              <a:buAutoNum type="arabicPlain"/>
              <a:tabLst>
                <a:tab pos="1006475" algn="l"/>
                <a:tab pos="1007110" algn="l"/>
              </a:tabLst>
            </a:pPr>
            <a:r>
              <a:rPr sz="1400" spc="-5" dirty="0">
                <a:latin typeface="Courier New"/>
                <a:cs typeface="Courier New"/>
              </a:rPr>
              <a:t>wait if value of semaphore </a:t>
            </a:r>
            <a:r>
              <a:rPr sz="1400" dirty="0">
                <a:latin typeface="Courier New"/>
                <a:cs typeface="Courier New"/>
              </a:rPr>
              <a:t>s </a:t>
            </a:r>
            <a:r>
              <a:rPr sz="1400" spc="-5" dirty="0">
                <a:latin typeface="Courier New"/>
                <a:cs typeface="Courier New"/>
              </a:rPr>
              <a:t>is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negative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tabLst>
                <a:tab pos="412115" algn="l"/>
              </a:tabLst>
            </a:pPr>
            <a:r>
              <a:rPr sz="1400" dirty="0">
                <a:latin typeface="Courier New"/>
                <a:cs typeface="Courier New"/>
              </a:rPr>
              <a:t>4	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52840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Semaphore: Interact with semaphore 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014" y="2312616"/>
            <a:ext cx="1892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spc="-5" dirty="0">
                <a:latin typeface="Courier New"/>
                <a:cs typeface="Courier New"/>
              </a:rPr>
              <a:t>sem_post()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4066155"/>
            <a:ext cx="705040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spc="-5" dirty="0">
                <a:latin typeface="Malgun Gothic"/>
                <a:cs typeface="Malgun Gothic"/>
              </a:rPr>
              <a:t>Simply </a:t>
            </a:r>
            <a:r>
              <a:rPr sz="1800" b="1" spc="-5" dirty="0">
                <a:latin typeface="Malgun Gothic"/>
                <a:cs typeface="Malgun Gothic"/>
              </a:rPr>
              <a:t>increments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value of </a:t>
            </a:r>
            <a:r>
              <a:rPr sz="1800" dirty="0">
                <a:latin typeface="Malgun Gothic"/>
                <a:cs typeface="Malgun Gothic"/>
              </a:rPr>
              <a:t>the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semaphore.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51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If there </a:t>
            </a:r>
            <a:r>
              <a:rPr sz="1800" spc="-5" dirty="0">
                <a:latin typeface="Malgun Gothic"/>
                <a:cs typeface="Malgun Gothic"/>
              </a:rPr>
              <a:t>is </a:t>
            </a:r>
            <a:r>
              <a:rPr sz="1800" dirty="0">
                <a:latin typeface="Malgun Gothic"/>
                <a:cs typeface="Malgun Gothic"/>
              </a:rPr>
              <a:t>a thread </a:t>
            </a:r>
            <a:r>
              <a:rPr sz="1800" spc="-5" dirty="0">
                <a:latin typeface="Malgun Gothic"/>
                <a:cs typeface="Malgun Gothic"/>
              </a:rPr>
              <a:t>waiting </a:t>
            </a:r>
            <a:r>
              <a:rPr sz="1800" dirty="0">
                <a:latin typeface="Malgun Gothic"/>
                <a:cs typeface="Malgun Gothic"/>
              </a:rPr>
              <a:t>to be </a:t>
            </a:r>
            <a:r>
              <a:rPr sz="1800" spc="-5" dirty="0">
                <a:latin typeface="Malgun Gothic"/>
                <a:cs typeface="Malgun Gothic"/>
              </a:rPr>
              <a:t>woken, </a:t>
            </a:r>
            <a:r>
              <a:rPr sz="1800" b="1" spc="-10" dirty="0">
                <a:latin typeface="Malgun Gothic"/>
                <a:cs typeface="Malgun Gothic"/>
              </a:rPr>
              <a:t>wakes </a:t>
            </a:r>
            <a:r>
              <a:rPr sz="1800" dirty="0">
                <a:latin typeface="Malgun Gothic"/>
                <a:cs typeface="Malgun Gothic"/>
              </a:rPr>
              <a:t>one of them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up.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955" y="2855083"/>
            <a:ext cx="7597140" cy="9544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12115" indent="-320675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AutoNum type="arabicPlain"/>
              <a:tabLst>
                <a:tab pos="412115" algn="l"/>
                <a:tab pos="412750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sem_post(sem_t *s)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06475" indent="-915035">
              <a:lnSpc>
                <a:spcPct val="100000"/>
              </a:lnSpc>
              <a:buAutoNum type="arabicPlain"/>
              <a:tabLst>
                <a:tab pos="1006475" algn="l"/>
                <a:tab pos="1007110" algn="l"/>
              </a:tabLst>
            </a:pPr>
            <a:r>
              <a:rPr sz="1400" spc="-5" dirty="0">
                <a:latin typeface="Courier New"/>
                <a:cs typeface="Courier New"/>
              </a:rPr>
              <a:t>increment the value </a:t>
            </a:r>
            <a:r>
              <a:rPr sz="1400" spc="-10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semaphore </a:t>
            </a:r>
            <a:r>
              <a:rPr sz="1400" dirty="0">
                <a:latin typeface="Courier New"/>
                <a:cs typeface="Courier New"/>
              </a:rPr>
              <a:t>s </a:t>
            </a:r>
            <a:r>
              <a:rPr sz="1400" spc="-5" dirty="0">
                <a:latin typeface="Courier New"/>
                <a:cs typeface="Courier New"/>
              </a:rPr>
              <a:t>by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one</a:t>
            </a:r>
            <a:endParaRPr sz="1400">
              <a:latin typeface="Courier New"/>
              <a:cs typeface="Courier New"/>
            </a:endParaRPr>
          </a:p>
          <a:p>
            <a:pPr marL="1006475" indent="-915035">
              <a:lnSpc>
                <a:spcPct val="100000"/>
              </a:lnSpc>
              <a:buAutoNum type="arabicPlain"/>
              <a:tabLst>
                <a:tab pos="1006475" algn="l"/>
                <a:tab pos="1007110" algn="l"/>
              </a:tabLst>
            </a:pPr>
            <a:r>
              <a:rPr sz="1400" spc="-5" dirty="0">
                <a:latin typeface="Courier New"/>
                <a:cs typeface="Courier New"/>
              </a:rPr>
              <a:t>if there </a:t>
            </a:r>
            <a:r>
              <a:rPr sz="1400" spc="-10" dirty="0">
                <a:latin typeface="Courier New"/>
                <a:cs typeface="Courier New"/>
              </a:rPr>
              <a:t>are </a:t>
            </a:r>
            <a:r>
              <a:rPr sz="1400" spc="-5" dirty="0">
                <a:latin typeface="Courier New"/>
                <a:cs typeface="Courier New"/>
              </a:rPr>
              <a:t>one or more threads </a:t>
            </a:r>
            <a:r>
              <a:rPr sz="1400" spc="-10" dirty="0">
                <a:latin typeface="Courier New"/>
                <a:cs typeface="Courier New"/>
              </a:rPr>
              <a:t>waiting, </a:t>
            </a:r>
            <a:r>
              <a:rPr sz="1400" spc="-5" dirty="0">
                <a:latin typeface="Courier New"/>
                <a:cs typeface="Courier New"/>
              </a:rPr>
              <a:t>wake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one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tabLst>
                <a:tab pos="412115" algn="l"/>
              </a:tabLst>
            </a:pPr>
            <a:r>
              <a:rPr sz="1400" dirty="0">
                <a:latin typeface="Courier New"/>
                <a:cs typeface="Courier New"/>
              </a:rPr>
              <a:t>4	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4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 Semaphores (Locks)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6467" y="1815383"/>
            <a:ext cx="809197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0" lvl="1" indent="-343535"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Malgun Gothic"/>
                <a:cs typeface="Malgun Gothic"/>
              </a:rPr>
              <a:t>Implementing a lock with the semaphore</a:t>
            </a:r>
          </a:p>
          <a:p>
            <a:pPr marL="1270000" lvl="2" indent="-343535">
              <a:spcBef>
                <a:spcPts val="105"/>
              </a:spcBef>
              <a:buClr>
                <a:srgbClr val="001F5F"/>
              </a:buClr>
              <a:buSzPct val="65000"/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sz="2000" dirty="0" smtClean="0">
                <a:latin typeface="Malgun Gothic"/>
                <a:cs typeface="Malgun Gothic"/>
              </a:rPr>
              <a:t>What </a:t>
            </a:r>
            <a:r>
              <a:rPr sz="2000" spc="-5" dirty="0">
                <a:latin typeface="Malgun Gothic"/>
                <a:cs typeface="Malgun Gothic"/>
              </a:rPr>
              <a:t>should 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be?</a:t>
            </a:r>
            <a:endParaRPr sz="2000" dirty="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800101" y="2457225"/>
          <a:ext cx="7886699" cy="1858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8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085">
                <a:tc gridSpan="2">
                  <a:txBody>
                    <a:bodyPr/>
                    <a:lstStyle/>
                    <a:p>
                      <a:pPr marL="330200" indent="-287020">
                        <a:lnSpc>
                          <a:spcPct val="100000"/>
                        </a:lnSpc>
                        <a:spcBef>
                          <a:spcPts val="160"/>
                        </a:spcBef>
                        <a:buClr>
                          <a:srgbClr val="001F5F"/>
                        </a:buClr>
                        <a:buFont typeface="Wingdings"/>
                        <a:buChar char=""/>
                        <a:tabLst>
                          <a:tab pos="330200" algn="l"/>
                          <a:tab pos="330835" algn="l"/>
                        </a:tabLst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2032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sem_t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m;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sem_init(&amp;m,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, X); </a:t>
                      </a:r>
                      <a:r>
                        <a:rPr sz="1400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400" spc="-2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initialize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semaphore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X; what should </a:t>
                      </a:r>
                      <a:r>
                        <a:rPr sz="140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spc="-6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be?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sem_wait(&amp;m);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//critical section</a:t>
                      </a:r>
                      <a:r>
                        <a:rPr sz="1400" spc="-3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here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31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sem_post(&amp;m);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33642" y="4695447"/>
            <a:ext cx="2601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0200" indent="-287020">
              <a:lnSpc>
                <a:spcPct val="100000"/>
              </a:lnSpc>
              <a:spcBef>
                <a:spcPts val="160"/>
              </a:spcBef>
              <a:buClr>
                <a:srgbClr val="001F5F"/>
              </a:buClr>
              <a:buFont typeface="Wingdings"/>
              <a:buChar char=""/>
              <a:tabLst>
                <a:tab pos="330200" algn="l"/>
                <a:tab pos="330835" algn="l"/>
              </a:tabLst>
            </a:pPr>
            <a:r>
              <a:rPr lang="en-US" altLang="ko-KR" dirty="0">
                <a:latin typeface="Malgun Gothic"/>
                <a:cs typeface="Malgun Gothic"/>
              </a:rPr>
              <a:t>The </a:t>
            </a:r>
            <a:r>
              <a:rPr lang="en-US" altLang="ko-KR" spc="-5" dirty="0">
                <a:latin typeface="Malgun Gothic"/>
                <a:cs typeface="Malgun Gothic"/>
              </a:rPr>
              <a:t>initial value =</a:t>
            </a:r>
            <a:r>
              <a:rPr lang="en-US" altLang="ko-KR" spc="-55" dirty="0">
                <a:latin typeface="Malgun Gothic"/>
                <a:cs typeface="Malgun Gothic"/>
              </a:rPr>
              <a:t> </a:t>
            </a:r>
            <a:r>
              <a:rPr lang="en-US" altLang="ko-KR" b="1" dirty="0">
                <a:latin typeface="Malgun Gothic"/>
                <a:cs typeface="Malgun Gothic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93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Thread Trace: Single Thread Using A Semaphore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677214" y="2272635"/>
          <a:ext cx="7776209" cy="2346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65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35" dirty="0">
                          <a:latin typeface="Malgun Gothic"/>
                          <a:cs typeface="Malgun Gothic"/>
                        </a:rPr>
                        <a:t>Value </a:t>
                      </a:r>
                      <a:r>
                        <a:rPr sz="1600" b="1" spc="-20" dirty="0">
                          <a:latin typeface="Malgun Gothic"/>
                          <a:cs typeface="Malgun Gothic"/>
                        </a:rPr>
                        <a:t>of</a:t>
                      </a:r>
                      <a:r>
                        <a:rPr sz="1600" b="1" spc="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latin typeface="Malgun Gothic"/>
                          <a:cs typeface="Malgun Gothic"/>
                        </a:rPr>
                        <a:t>Semaphore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latin typeface="Malgun Gothic"/>
                          <a:cs typeface="Malgun Gothic"/>
                        </a:rPr>
                        <a:t>Thread</a:t>
                      </a: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latin typeface="Malgun Gothic"/>
                          <a:cs typeface="Malgun Gothic"/>
                        </a:rPr>
                        <a:t>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40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latin typeface="Malgun Gothic"/>
                          <a:cs typeface="Malgun Gothic"/>
                        </a:rPr>
                        <a:t>Thread</a:t>
                      </a:r>
                      <a:r>
                        <a:rPr sz="1600" b="1" spc="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latin typeface="Malgun Gothic"/>
                          <a:cs typeface="Malgun Gothic"/>
                        </a:rPr>
                        <a:t>1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60"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call sema_wait()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79"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sem_wait()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61"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 smtClean="0">
                          <a:latin typeface="Courier New"/>
                          <a:cs typeface="Courier New"/>
                        </a:rPr>
                        <a:t>crit</a:t>
                      </a:r>
                      <a:r>
                        <a:rPr lang="en-US" sz="1600" spc="-5" dirty="0" smtClean="0">
                          <a:latin typeface="Courier New"/>
                          <a:cs typeface="Courier New"/>
                        </a:rPr>
                        <a:t>ical</a:t>
                      </a:r>
                      <a:r>
                        <a:rPr sz="1600" spc="-15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 smtClean="0">
                          <a:latin typeface="Courier New"/>
                          <a:cs typeface="Courier New"/>
                        </a:rPr>
                        <a:t>sec</a:t>
                      </a:r>
                      <a:r>
                        <a:rPr lang="en-US" sz="1600" spc="-5" dirty="0" smtClean="0">
                          <a:latin typeface="Courier New"/>
                          <a:cs typeface="Courier New"/>
                        </a:rPr>
                        <a:t>tion</a:t>
                      </a:r>
                      <a:r>
                        <a:rPr sz="1600" spc="-5" dirty="0" smtClean="0">
                          <a:latin typeface="Courier New"/>
                          <a:cs typeface="Courier New"/>
                        </a:rPr>
                        <a:t>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6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sem_post()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sem_post() returns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11381"/>
            <a:ext cx="8229600" cy="1143000"/>
          </a:xfrm>
          <a:prstGeom prst="rect">
            <a:avLst/>
          </a:prstGeom>
        </p:spPr>
        <p:txBody>
          <a:bodyPr vert="horz" wrap="square" lIns="0" tIns="1270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Thread Trace: Two Threads Using A Semaphore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918210" y="1065537"/>
          <a:ext cx="7307580" cy="5547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25" dirty="0">
                          <a:latin typeface="Malgun Gothic"/>
                          <a:cs typeface="Malgun Gothic"/>
                        </a:rPr>
                        <a:t>Value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Thread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 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Malgun Gothic"/>
                          <a:cs typeface="Malgun Gothic"/>
                        </a:rPr>
                        <a:t>State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Thread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 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Malgun Gothic"/>
                          <a:cs typeface="Malgun Gothic"/>
                        </a:rPr>
                        <a:t>State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sem_wait()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sem_wait()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retruns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(crit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set: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begin)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i="1" dirty="0">
                          <a:latin typeface="Courier New"/>
                          <a:cs typeface="Courier New"/>
                        </a:rPr>
                        <a:t>Interrupt; Switch →</a:t>
                      </a:r>
                      <a:r>
                        <a:rPr sz="1200" i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spc="-5" dirty="0">
                          <a:latin typeface="Courier New"/>
                          <a:cs typeface="Courier New"/>
                        </a:rPr>
                        <a:t>T1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sem_wait()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decrement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sem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(sem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0)</a:t>
                      </a:r>
                      <a:r>
                        <a:rPr sz="1200" spc="-5" dirty="0">
                          <a:latin typeface="Malgun Gothic"/>
                          <a:cs typeface="Malgun Gothic"/>
                        </a:rPr>
                        <a:t>→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sleep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sleeping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i="1" spc="-5" dirty="0">
                          <a:latin typeface="Courier New"/>
                          <a:cs typeface="Courier New"/>
                        </a:rPr>
                        <a:t>Switch </a:t>
                      </a:r>
                      <a:r>
                        <a:rPr sz="1200" i="1" dirty="0">
                          <a:latin typeface="Courier New"/>
                          <a:cs typeface="Courier New"/>
                        </a:rPr>
                        <a:t>→</a:t>
                      </a:r>
                      <a:r>
                        <a:rPr sz="1200" i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spc="5" dirty="0">
                          <a:latin typeface="Courier New"/>
                          <a:cs typeface="Courier New"/>
                        </a:rPr>
                        <a:t>T0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sleeping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(crit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sect: end)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sleeping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sem_post()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sleeping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increment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sem</a:t>
                      </a: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sleeping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 smtClean="0">
                          <a:latin typeface="Courier New"/>
                          <a:cs typeface="Courier New"/>
                        </a:rPr>
                        <a:t>wa</a:t>
                      </a:r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ke</a:t>
                      </a:r>
                      <a:r>
                        <a:rPr sz="1200" dirty="0" smtClean="0">
                          <a:latin typeface="Courier New"/>
                          <a:cs typeface="Courier New"/>
                        </a:rPr>
                        <a:t>(T1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sem_post()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returns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i="1" dirty="0">
                          <a:latin typeface="Courier New"/>
                          <a:cs typeface="Courier New"/>
                        </a:rPr>
                        <a:t>Interrupt; Switch →</a:t>
                      </a:r>
                      <a:r>
                        <a:rPr sz="1200" i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spc="-5" dirty="0">
                          <a:latin typeface="Courier New"/>
                          <a:cs typeface="Courier New"/>
                        </a:rPr>
                        <a:t>T1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sem_wait()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retruns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(crit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 sect)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sem_post()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sem_post()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returns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9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003" y="306659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Semaphores As Condition 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519" y="5953699"/>
            <a:ext cx="499300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What </a:t>
            </a:r>
            <a:r>
              <a:rPr sz="1800" spc="-5" dirty="0">
                <a:latin typeface="Malgun Gothic"/>
                <a:cs typeface="Malgun Gothic"/>
              </a:rPr>
              <a:t>should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470" dirty="0">
                <a:latin typeface="Courier New"/>
                <a:cs typeface="Courier New"/>
              </a:rPr>
              <a:t> </a:t>
            </a:r>
            <a:r>
              <a:rPr sz="1800" dirty="0">
                <a:latin typeface="Malgun Gothic"/>
                <a:cs typeface="Malgun Gothic"/>
              </a:rPr>
              <a:t>be?</a:t>
            </a:r>
          </a:p>
          <a:p>
            <a:pPr marL="698500" lvl="1" indent="-229235">
              <a:lnSpc>
                <a:spcPct val="100000"/>
              </a:lnSpc>
              <a:spcBef>
                <a:spcPts val="138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The value of </a:t>
            </a:r>
            <a:r>
              <a:rPr sz="1600" spc="-10" dirty="0">
                <a:latin typeface="Malgun Gothic"/>
                <a:cs typeface="Malgun Gothic"/>
              </a:rPr>
              <a:t>semaphore </a:t>
            </a:r>
            <a:r>
              <a:rPr sz="1600" spc="-5" dirty="0">
                <a:latin typeface="Malgun Gothic"/>
                <a:cs typeface="Malgun Gothic"/>
              </a:rPr>
              <a:t>should be set to is</a:t>
            </a:r>
            <a:r>
              <a:rPr sz="1600" spc="110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0</a:t>
            </a:r>
            <a:r>
              <a:rPr sz="1600" spc="-5" dirty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68" y="1209385"/>
            <a:ext cx="5904230" cy="4186554"/>
          </a:xfrm>
          <a:custGeom>
            <a:avLst/>
            <a:gdLst/>
            <a:ahLst/>
            <a:cxnLst/>
            <a:rect l="l" t="t" r="r" b="b"/>
            <a:pathLst>
              <a:path w="5904230" h="4186554">
                <a:moveTo>
                  <a:pt x="0" y="4186428"/>
                </a:moveTo>
                <a:lnTo>
                  <a:pt x="5903976" y="4186428"/>
                </a:lnTo>
                <a:lnTo>
                  <a:pt x="5903976" y="0"/>
                </a:lnTo>
                <a:lnTo>
                  <a:pt x="0" y="0"/>
                </a:lnTo>
                <a:lnTo>
                  <a:pt x="0" y="41864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003" y="1221704"/>
            <a:ext cx="5502910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2672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spc="-5" dirty="0">
                <a:latin typeface="Courier New"/>
                <a:cs typeface="Courier New"/>
              </a:rPr>
              <a:t>sem_t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</a:p>
          <a:p>
            <a:pPr marL="426720" indent="-427355">
              <a:lnSpc>
                <a:spcPct val="100000"/>
              </a:lnSpc>
              <a:buClr>
                <a:srgbClr val="000000"/>
              </a:buClr>
              <a:buAutoNum type="arabicPlain" startAt="3"/>
              <a:tabLst>
                <a:tab pos="426720" algn="l"/>
                <a:tab pos="42735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</a:p>
          <a:p>
            <a:pPr marL="426720" indent="-427355">
              <a:lnSpc>
                <a:spcPct val="100000"/>
              </a:lnSpc>
              <a:buAutoNum type="arabicPlain" startAt="3"/>
              <a:tabLst>
                <a:tab pos="426720" algn="l"/>
                <a:tab pos="427355" algn="l"/>
              </a:tabLst>
            </a:pPr>
            <a:r>
              <a:rPr sz="1400" spc="-5" dirty="0">
                <a:latin typeface="Courier New"/>
                <a:cs typeface="Courier New"/>
              </a:rPr>
              <a:t>child(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*arg)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14400" indent="-915035">
              <a:lnSpc>
                <a:spcPct val="100000"/>
              </a:lnSpc>
              <a:buAutoNum type="arabicPlain" startAt="3"/>
              <a:tabLst>
                <a:tab pos="914400" algn="l"/>
                <a:tab pos="915035" algn="l"/>
              </a:tabLst>
            </a:pPr>
            <a:r>
              <a:rPr sz="1400" spc="-5" dirty="0">
                <a:latin typeface="Courier New"/>
                <a:cs typeface="Courier New"/>
              </a:rPr>
              <a:t>printf("child\n");</a:t>
            </a:r>
            <a:endParaRPr sz="1400" dirty="0">
              <a:latin typeface="Courier New"/>
              <a:cs typeface="Courier New"/>
            </a:endParaRPr>
          </a:p>
          <a:p>
            <a:pPr marL="914400" indent="-915035">
              <a:lnSpc>
                <a:spcPct val="100000"/>
              </a:lnSpc>
              <a:buAutoNum type="arabicPlain" startAt="3"/>
              <a:tabLst>
                <a:tab pos="914400" algn="l"/>
                <a:tab pos="915035" algn="l"/>
              </a:tabLst>
            </a:pPr>
            <a:r>
              <a:rPr sz="1400" spc="-5" dirty="0">
                <a:latin typeface="Courier New"/>
                <a:cs typeface="Courier New"/>
              </a:rPr>
              <a:t>sem_post(&amp;s);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signal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here: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child is</a:t>
            </a:r>
            <a:r>
              <a:rPr sz="1400" spc="-5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done</a:t>
            </a:r>
            <a:endParaRPr sz="1400" dirty="0">
              <a:latin typeface="Courier New"/>
              <a:cs typeface="Courier New"/>
            </a:endParaRPr>
          </a:p>
          <a:p>
            <a:pPr marL="914400" indent="-915035">
              <a:lnSpc>
                <a:spcPct val="100000"/>
              </a:lnSpc>
              <a:buClr>
                <a:srgbClr val="000000"/>
              </a:buClr>
              <a:buAutoNum type="arabicPlain" startAt="3"/>
              <a:tabLst>
                <a:tab pos="914400" algn="l"/>
                <a:tab pos="915035" algn="l"/>
              </a:tabLst>
            </a:pP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return</a:t>
            </a:r>
            <a:r>
              <a:rPr sz="1400" spc="-2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NULL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26084" algn="l"/>
              </a:tabLst>
            </a:pPr>
            <a:r>
              <a:rPr sz="1400" dirty="0">
                <a:latin typeface="Courier New"/>
                <a:cs typeface="Courier New"/>
              </a:rPr>
              <a:t>8	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9</a:t>
            </a:r>
          </a:p>
          <a:p>
            <a:pPr marL="533400" indent="-534035">
              <a:lnSpc>
                <a:spcPct val="100000"/>
              </a:lnSpc>
              <a:buClr>
                <a:srgbClr val="000000"/>
              </a:buClr>
              <a:buAutoNum type="arabicPlain" startAt="10"/>
              <a:tabLst>
                <a:tab pos="533400" algn="l"/>
                <a:tab pos="534035" algn="l"/>
              </a:tabLst>
            </a:pP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endParaRPr sz="1400" dirty="0">
              <a:latin typeface="Courier New"/>
              <a:cs typeface="Courier New"/>
            </a:endParaRPr>
          </a:p>
          <a:p>
            <a:pPr marL="533400" indent="-534035">
              <a:lnSpc>
                <a:spcPct val="100000"/>
              </a:lnSpc>
              <a:buAutoNum type="arabicPlain" startAt="10"/>
              <a:tabLst>
                <a:tab pos="533400" algn="l"/>
                <a:tab pos="534035" algn="l"/>
              </a:tabLst>
            </a:pPr>
            <a:r>
              <a:rPr sz="1400" spc="-5" dirty="0">
                <a:latin typeface="Courier New"/>
                <a:cs typeface="Courier New"/>
              </a:rPr>
              <a:t>main(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</a:t>
            </a:r>
            <a:r>
              <a:rPr sz="1400" spc="-5" dirty="0">
                <a:latin typeface="Courier New"/>
                <a:cs typeface="Courier New"/>
              </a:rPr>
              <a:t>t argc,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char </a:t>
            </a:r>
            <a:r>
              <a:rPr sz="1400" spc="-5" dirty="0">
                <a:latin typeface="Courier New"/>
                <a:cs typeface="Courier New"/>
              </a:rPr>
              <a:t>*argv[])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14400" indent="-915035">
              <a:lnSpc>
                <a:spcPct val="100000"/>
              </a:lnSpc>
              <a:buAutoNum type="arabicPlain" startAt="10"/>
              <a:tabLst>
                <a:tab pos="914400" algn="l"/>
                <a:tab pos="915035" algn="l"/>
              </a:tabLst>
            </a:pPr>
            <a:r>
              <a:rPr sz="1400" spc="-5" dirty="0">
                <a:latin typeface="Courier New"/>
                <a:cs typeface="Courier New"/>
              </a:rPr>
              <a:t>sem_init(&amp;s,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X);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// what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should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1400" spc="-2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be?</a:t>
            </a:r>
            <a:endParaRPr sz="1400" dirty="0">
              <a:latin typeface="Courier New"/>
              <a:cs typeface="Courier New"/>
            </a:endParaRPr>
          </a:p>
          <a:p>
            <a:pPr marL="914400" indent="-915035">
              <a:lnSpc>
                <a:spcPct val="100000"/>
              </a:lnSpc>
              <a:buAutoNum type="arabicPlain" startAt="10"/>
              <a:tabLst>
                <a:tab pos="914400" algn="l"/>
                <a:tab pos="915035" algn="l"/>
              </a:tabLst>
            </a:pPr>
            <a:r>
              <a:rPr sz="1400" spc="-5" dirty="0">
                <a:latin typeface="Courier New"/>
                <a:cs typeface="Courier New"/>
              </a:rPr>
              <a:t>printf("parent: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begin\n");</a:t>
            </a:r>
            <a:endParaRPr sz="1400" dirty="0">
              <a:latin typeface="Courier New"/>
              <a:cs typeface="Courier New"/>
            </a:endParaRPr>
          </a:p>
          <a:p>
            <a:pPr marL="914400" indent="-915035">
              <a:lnSpc>
                <a:spcPct val="100000"/>
              </a:lnSpc>
              <a:buAutoNum type="arabicPlain" startAt="10"/>
              <a:tabLst>
                <a:tab pos="914400" algn="l"/>
                <a:tab pos="915035" algn="l"/>
              </a:tabLst>
            </a:pPr>
            <a:r>
              <a:rPr sz="1400" spc="-5" dirty="0">
                <a:latin typeface="Courier New"/>
                <a:cs typeface="Courier New"/>
              </a:rPr>
              <a:t>pthread_t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c;</a:t>
            </a:r>
            <a:endParaRPr sz="1400" dirty="0">
              <a:latin typeface="Courier New"/>
              <a:cs typeface="Courier New"/>
            </a:endParaRPr>
          </a:p>
          <a:p>
            <a:pPr marL="914400" indent="-915035">
              <a:lnSpc>
                <a:spcPct val="100000"/>
              </a:lnSpc>
              <a:buAutoNum type="arabicPlain" startAt="10"/>
              <a:tabLst>
                <a:tab pos="914400" algn="l"/>
                <a:tab pos="915035" algn="l"/>
              </a:tabLst>
            </a:pPr>
            <a:r>
              <a:rPr sz="1400" spc="-5" dirty="0">
                <a:latin typeface="Courier New"/>
                <a:cs typeface="Courier New"/>
              </a:rPr>
              <a:t>pthread_create(c,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NULL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child,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NULL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L="914400" indent="-915035">
              <a:lnSpc>
                <a:spcPct val="100000"/>
              </a:lnSpc>
              <a:buAutoNum type="arabicPlain" startAt="10"/>
              <a:tabLst>
                <a:tab pos="914400" algn="l"/>
                <a:tab pos="915035" algn="l"/>
              </a:tabLst>
            </a:pPr>
            <a:r>
              <a:rPr sz="1400" spc="-5" dirty="0">
                <a:latin typeface="Courier New"/>
                <a:cs typeface="Courier New"/>
              </a:rPr>
              <a:t>sem_wait(&amp;s);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wait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here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for</a:t>
            </a:r>
            <a:r>
              <a:rPr sz="1400" spc="-4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child</a:t>
            </a:r>
            <a:endParaRPr sz="1400" dirty="0">
              <a:latin typeface="Courier New"/>
              <a:cs typeface="Courier New"/>
            </a:endParaRPr>
          </a:p>
          <a:p>
            <a:pPr marL="914400" indent="-915035">
              <a:lnSpc>
                <a:spcPct val="100000"/>
              </a:lnSpc>
              <a:buAutoNum type="arabicPlain" startAt="10"/>
              <a:tabLst>
                <a:tab pos="914400" algn="l"/>
                <a:tab pos="915035" algn="l"/>
              </a:tabLst>
            </a:pPr>
            <a:r>
              <a:rPr sz="1400" spc="-5" dirty="0">
                <a:latin typeface="Courier New"/>
                <a:cs typeface="Courier New"/>
              </a:rPr>
              <a:t>printf("parent: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end\n");</a:t>
            </a:r>
            <a:endParaRPr sz="1400" dirty="0">
              <a:latin typeface="Courier New"/>
              <a:cs typeface="Courier New"/>
            </a:endParaRPr>
          </a:p>
          <a:p>
            <a:pPr marR="3620770">
              <a:lnSpc>
                <a:spcPct val="100000"/>
              </a:lnSpc>
              <a:buClr>
                <a:srgbClr val="000000"/>
              </a:buClr>
              <a:buAutoNum type="arabicPlain" startAt="10"/>
              <a:tabLst>
                <a:tab pos="532765" algn="l"/>
                <a:tab pos="914400" algn="l"/>
                <a:tab pos="915035" algn="l"/>
              </a:tabLst>
            </a:pPr>
            <a:r>
              <a:rPr lang="en-US" sz="1400" spc="-5" dirty="0" smtClean="0">
                <a:solidFill>
                  <a:srgbClr val="E36C09"/>
                </a:solidFill>
                <a:latin typeface="Courier New"/>
                <a:cs typeface="Courier New"/>
              </a:rPr>
              <a:t>      </a:t>
            </a:r>
            <a:r>
              <a:rPr sz="1400" spc="-5" dirty="0" smtClean="0">
                <a:solidFill>
                  <a:srgbClr val="E36C09"/>
                </a:solidFill>
                <a:latin typeface="Courier New"/>
                <a:cs typeface="Courier New"/>
              </a:rPr>
              <a:t>return</a:t>
            </a:r>
            <a:r>
              <a:rPr sz="1400" spc="-85" dirty="0" smtClean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  19	</a:t>
            </a: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6788" y="5417530"/>
            <a:ext cx="2571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A </a:t>
            </a:r>
            <a:r>
              <a:rPr sz="1400" b="1" spc="-10" dirty="0">
                <a:latin typeface="Malgun Gothic"/>
                <a:cs typeface="Malgun Gothic"/>
              </a:rPr>
              <a:t>Parent Waiting </a:t>
            </a:r>
            <a:r>
              <a:rPr sz="1400" b="1" spc="-5" dirty="0">
                <a:latin typeface="Malgun Gothic"/>
                <a:cs typeface="Malgun Gothic"/>
              </a:rPr>
              <a:t>For Its</a:t>
            </a:r>
            <a:r>
              <a:rPr sz="1400" b="1" spc="-8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Child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8252" y="4665817"/>
            <a:ext cx="2376170" cy="7391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 marR="890269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Courier New"/>
                <a:cs typeface="Courier New"/>
              </a:rPr>
              <a:t>parent: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begin  </a:t>
            </a:r>
            <a:r>
              <a:rPr sz="1400" spc="-5" dirty="0">
                <a:latin typeface="Courier New"/>
                <a:cs typeface="Courier New"/>
              </a:rPr>
              <a:t>child  parent: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6757" y="5417530"/>
            <a:ext cx="1752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The </a:t>
            </a:r>
            <a:r>
              <a:rPr sz="1400" b="1" spc="-10" dirty="0">
                <a:latin typeface="Malgun Gothic"/>
                <a:cs typeface="Malgun Gothic"/>
              </a:rPr>
              <a:t>execution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result</a:t>
            </a:r>
            <a:endParaRPr sz="1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11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582825"/>
              </p:ext>
            </p:extLst>
          </p:nvPr>
        </p:nvGraphicFramePr>
        <p:xfrm>
          <a:off x="211540" y="825690"/>
          <a:ext cx="8625687" cy="585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16407" y="300250"/>
            <a:ext cx="2526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Amdahl’s Law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82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Thread Trace: Parent Waiting For Child (Case 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014" y="1570052"/>
            <a:ext cx="8535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The </a:t>
            </a:r>
            <a:r>
              <a:rPr sz="2000" spc="-5" dirty="0">
                <a:latin typeface="Malgun Gothic"/>
                <a:cs typeface="Malgun Gothic"/>
              </a:rPr>
              <a:t>parent </a:t>
            </a:r>
            <a:r>
              <a:rPr sz="2000" dirty="0">
                <a:latin typeface="Malgun Gothic"/>
                <a:cs typeface="Malgun Gothic"/>
              </a:rPr>
              <a:t>call </a:t>
            </a:r>
            <a:r>
              <a:rPr sz="2000" spc="-5" dirty="0">
                <a:latin typeface="Courier New"/>
                <a:cs typeface="Courier New"/>
              </a:rPr>
              <a:t>sem_wait()</a:t>
            </a:r>
            <a:r>
              <a:rPr sz="2000" spc="-5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before </a:t>
            </a:r>
            <a:r>
              <a:rPr sz="2000" dirty="0">
                <a:latin typeface="Malgun Gothic"/>
                <a:cs typeface="Malgun Gothic"/>
              </a:rPr>
              <a:t>the child has called </a:t>
            </a:r>
            <a:r>
              <a:rPr sz="2000" spc="-5" dirty="0">
                <a:latin typeface="Courier New"/>
                <a:cs typeface="Courier New"/>
              </a:rPr>
              <a:t>sem_post()</a:t>
            </a:r>
            <a:r>
              <a:rPr sz="2000" spc="-5" dirty="0">
                <a:latin typeface="Malgun Gothic"/>
                <a:cs typeface="Malgun Gothic"/>
              </a:rPr>
              <a:t>.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317182" y="2278000"/>
          <a:ext cx="849756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Malgun Gothic"/>
                          <a:cs typeface="Malgun Gothic"/>
                        </a:rPr>
                        <a:t>Value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Parent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Malgun Gothic"/>
                          <a:cs typeface="Malgun Gothic"/>
                        </a:rPr>
                        <a:t>Child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Create(Child)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i="1" spc="-5" dirty="0">
                          <a:latin typeface="Courier New"/>
                          <a:cs typeface="Courier New"/>
                        </a:rPr>
                        <a:t>(Child exists; is</a:t>
                      </a:r>
                      <a:r>
                        <a:rPr sz="1400" i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i="1" spc="-10" dirty="0">
                          <a:latin typeface="Courier New"/>
                          <a:cs typeface="Courier New"/>
                        </a:rPr>
                        <a:t>runnable)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latin typeface="Malgun Gothic"/>
                          <a:cs typeface="Malgun Gothic"/>
                        </a:rPr>
                        <a:t>Ready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sem_wait()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-1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decrement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sem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-1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(sem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0)</a:t>
                      </a:r>
                      <a:r>
                        <a:rPr sz="1400" spc="-5" dirty="0">
                          <a:latin typeface="Malgun Gothic"/>
                          <a:cs typeface="Malgun Gothic"/>
                        </a:rPr>
                        <a:t>→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sleep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sleeping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-1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i="1" spc="-5" dirty="0">
                          <a:latin typeface="Courier New"/>
                          <a:cs typeface="Courier New"/>
                        </a:rPr>
                        <a:t>Switch→Child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sleeping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child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runs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-1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1400" spc="5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eeping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sem_post()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1400" spc="5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eeping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increment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sem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wake(Parent)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sem_post()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i="1" spc="-5" dirty="0">
                          <a:latin typeface="Courier New"/>
                          <a:cs typeface="Courier New"/>
                        </a:rPr>
                        <a:t>Interrupt;</a:t>
                      </a:r>
                      <a:r>
                        <a:rPr sz="1400" i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i="1" spc="-5" dirty="0">
                          <a:latin typeface="Courier New"/>
                          <a:cs typeface="Courier New"/>
                        </a:rPr>
                        <a:t>Switch→Parent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sem_wait()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retruns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Thread Trace: Parent Waiting For Child (Case 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014" y="1871138"/>
            <a:ext cx="79895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The child runs to completion </a:t>
            </a:r>
            <a:r>
              <a:rPr sz="2000" spc="-5" dirty="0">
                <a:latin typeface="Malgun Gothic"/>
                <a:cs typeface="Malgun Gothic"/>
              </a:rPr>
              <a:t>before </a:t>
            </a:r>
            <a:r>
              <a:rPr sz="2000" dirty="0">
                <a:latin typeface="Malgun Gothic"/>
                <a:cs typeface="Malgun Gothic"/>
              </a:rPr>
              <a:t>the </a:t>
            </a:r>
            <a:r>
              <a:rPr sz="2000" spc="-5" dirty="0">
                <a:latin typeface="Malgun Gothic"/>
                <a:cs typeface="Malgun Gothic"/>
              </a:rPr>
              <a:t>parent </a:t>
            </a:r>
            <a:r>
              <a:rPr sz="2000" dirty="0">
                <a:latin typeface="Malgun Gothic"/>
                <a:cs typeface="Malgun Gothic"/>
              </a:rPr>
              <a:t>call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sem_wait()</a:t>
            </a:r>
            <a:r>
              <a:rPr sz="2000" spc="-5" dirty="0">
                <a:latin typeface="Malgun Gothic"/>
                <a:cs typeface="Malgun Gothic"/>
              </a:rPr>
              <a:t>.</a:t>
            </a:r>
            <a:endParaRPr sz="2000" dirty="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317182" y="2559655"/>
          <a:ext cx="8496299" cy="3749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3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Malgun Gothic"/>
                          <a:cs typeface="Malgun Gothic"/>
                        </a:rPr>
                        <a:t>Value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Parent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Malgun Gothic"/>
                          <a:cs typeface="Malgun Gothic"/>
                        </a:rPr>
                        <a:t>Child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State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Create(Child)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i="1" spc="-140" dirty="0">
                          <a:latin typeface="Times New Roman"/>
                          <a:cs typeface="Times New Roman"/>
                        </a:rPr>
                        <a:t>(Child </a:t>
                      </a:r>
                      <a:r>
                        <a:rPr sz="1600" i="1" spc="-114" dirty="0">
                          <a:latin typeface="Times New Roman"/>
                          <a:cs typeface="Times New Roman"/>
                        </a:rPr>
                        <a:t>exists; </a:t>
                      </a:r>
                      <a:r>
                        <a:rPr sz="1600" i="1" spc="-10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i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140" dirty="0">
                          <a:latin typeface="Times New Roman"/>
                          <a:cs typeface="Times New Roman"/>
                        </a:rPr>
                        <a:t>runnable)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i="1" spc="-5" dirty="0">
                          <a:latin typeface="Courier New"/>
                          <a:cs typeface="Courier New"/>
                        </a:rPr>
                        <a:t>Interrupt;</a:t>
                      </a:r>
                      <a:r>
                        <a:rPr sz="1400" i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i="1" spc="-5" dirty="0">
                          <a:latin typeface="Courier New"/>
                          <a:cs typeface="Courier New"/>
                        </a:rPr>
                        <a:t>switch→Child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child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runs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251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sem_post()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251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spc="-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1400" spc="-10" dirty="0"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increment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sem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251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wake(nobody)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251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sem_post()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parent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runs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i="1" spc="-5" dirty="0">
                          <a:latin typeface="Courier New"/>
                          <a:cs typeface="Courier New"/>
                        </a:rPr>
                        <a:t>Interrupt;</a:t>
                      </a:r>
                      <a:r>
                        <a:rPr sz="1400" i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i="1" spc="-5" dirty="0">
                          <a:latin typeface="Courier New"/>
                          <a:cs typeface="Courier New"/>
                        </a:rPr>
                        <a:t>Switch→Parent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Ready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sem_wait()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decrement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sem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(sem&lt;0)</a:t>
                      </a:r>
                      <a:r>
                        <a:rPr sz="1400" spc="-5" dirty="0">
                          <a:latin typeface="Malgun Gothic"/>
                          <a:cs typeface="Malgun Gothic"/>
                        </a:rPr>
                        <a:t>→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awake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sem_wait()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retruns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Running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eady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4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Producer/Consumer (Bounded-Buffer) 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014" y="1531285"/>
            <a:ext cx="7368540" cy="179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Malgun Gothic"/>
                <a:cs typeface="Malgun Gothic"/>
              </a:rPr>
              <a:t>Producer</a:t>
            </a:r>
            <a:r>
              <a:rPr sz="2000" dirty="0">
                <a:latin typeface="Malgun Gothic"/>
                <a:cs typeface="Malgun Gothic"/>
              </a:rPr>
              <a:t>: </a:t>
            </a:r>
            <a:r>
              <a:rPr sz="2000" spc="-5" dirty="0">
                <a:latin typeface="Courier New"/>
                <a:cs typeface="Courier New"/>
              </a:rPr>
              <a:t>put()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interface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4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Malgun Gothic"/>
                <a:cs typeface="Malgun Gothic"/>
              </a:rPr>
              <a:t>Wait </a:t>
            </a:r>
            <a:r>
              <a:rPr sz="1800" spc="-5" dirty="0">
                <a:latin typeface="Malgun Gothic"/>
                <a:cs typeface="Malgun Gothic"/>
              </a:rPr>
              <a:t>for </a:t>
            </a:r>
            <a:r>
              <a:rPr sz="1800" dirty="0">
                <a:latin typeface="Malgun Gothic"/>
                <a:cs typeface="Malgun Gothic"/>
              </a:rPr>
              <a:t>a </a:t>
            </a:r>
            <a:r>
              <a:rPr sz="1800" spc="-5" dirty="0">
                <a:latin typeface="Malgun Gothic"/>
                <a:cs typeface="Malgun Gothic"/>
              </a:rPr>
              <a:t>buffer </a:t>
            </a:r>
            <a:r>
              <a:rPr sz="1800" dirty="0">
                <a:latin typeface="Malgun Gothic"/>
                <a:cs typeface="Malgun Gothic"/>
              </a:rPr>
              <a:t>to become </a:t>
            </a:r>
            <a:r>
              <a:rPr sz="1900" i="1" spc="45" dirty="0">
                <a:latin typeface="Calibri"/>
                <a:cs typeface="Calibri"/>
              </a:rPr>
              <a:t>empty </a:t>
            </a:r>
            <a:r>
              <a:rPr sz="1800" spc="-5" dirty="0">
                <a:latin typeface="Malgun Gothic"/>
                <a:cs typeface="Malgun Gothic"/>
              </a:rPr>
              <a:t>in order </a:t>
            </a:r>
            <a:r>
              <a:rPr sz="1800" dirty="0">
                <a:latin typeface="Malgun Gothic"/>
                <a:cs typeface="Malgun Gothic"/>
              </a:rPr>
              <a:t>to </a:t>
            </a:r>
            <a:r>
              <a:rPr sz="1800" spc="-5" dirty="0">
                <a:latin typeface="Malgun Gothic"/>
                <a:cs typeface="Malgun Gothic"/>
              </a:rPr>
              <a:t>put data into</a:t>
            </a:r>
            <a:r>
              <a:rPr sz="1800" spc="-29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it.</a:t>
            </a:r>
            <a:endParaRPr sz="18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spcBef>
                <a:spcPts val="16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  <a:tab pos="2633980" algn="l"/>
              </a:tabLst>
            </a:pPr>
            <a:r>
              <a:rPr sz="2000" b="1" dirty="0">
                <a:latin typeface="Malgun Gothic"/>
                <a:cs typeface="Malgun Gothic"/>
              </a:rPr>
              <a:t>Consumer</a:t>
            </a:r>
            <a:r>
              <a:rPr sz="2000" dirty="0">
                <a:latin typeface="Malgun Gothic"/>
                <a:cs typeface="Malgun Gothic"/>
              </a:rPr>
              <a:t>: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get()	</a:t>
            </a:r>
            <a:r>
              <a:rPr sz="2000" spc="-5" dirty="0">
                <a:latin typeface="Malgun Gothic"/>
                <a:cs typeface="Malgun Gothic"/>
              </a:rPr>
              <a:t>interface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4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Malgun Gothic"/>
                <a:cs typeface="Malgun Gothic"/>
              </a:rPr>
              <a:t>Wait </a:t>
            </a:r>
            <a:r>
              <a:rPr sz="1800" spc="-5" dirty="0">
                <a:latin typeface="Malgun Gothic"/>
                <a:cs typeface="Malgun Gothic"/>
              </a:rPr>
              <a:t>for </a:t>
            </a:r>
            <a:r>
              <a:rPr sz="1800" dirty="0">
                <a:latin typeface="Malgun Gothic"/>
                <a:cs typeface="Malgun Gothic"/>
              </a:rPr>
              <a:t>a </a:t>
            </a:r>
            <a:r>
              <a:rPr sz="1800" spc="-5" dirty="0">
                <a:latin typeface="Malgun Gothic"/>
                <a:cs typeface="Malgun Gothic"/>
              </a:rPr>
              <a:t>buffer </a:t>
            </a:r>
            <a:r>
              <a:rPr sz="1800" dirty="0">
                <a:latin typeface="Malgun Gothic"/>
                <a:cs typeface="Malgun Gothic"/>
              </a:rPr>
              <a:t>to become </a:t>
            </a:r>
            <a:r>
              <a:rPr sz="1900" i="1" spc="20" dirty="0">
                <a:latin typeface="Calibri"/>
                <a:cs typeface="Calibri"/>
              </a:rPr>
              <a:t>filled </a:t>
            </a:r>
            <a:r>
              <a:rPr sz="1800" spc="-5" dirty="0">
                <a:latin typeface="Malgun Gothic"/>
                <a:cs typeface="Malgun Gothic"/>
              </a:rPr>
              <a:t>before using</a:t>
            </a:r>
            <a:r>
              <a:rPr sz="1800" spc="-26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it.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191" y="3519567"/>
            <a:ext cx="7595870" cy="3108960"/>
          </a:xfrm>
          <a:custGeom>
            <a:avLst/>
            <a:gdLst/>
            <a:ahLst/>
            <a:cxnLst/>
            <a:rect l="l" t="t" r="r" b="b"/>
            <a:pathLst>
              <a:path w="7595870" h="3108960">
                <a:moveTo>
                  <a:pt x="0" y="3108960"/>
                </a:moveTo>
                <a:lnTo>
                  <a:pt x="7595616" y="3108960"/>
                </a:lnTo>
                <a:lnTo>
                  <a:pt x="7595616" y="0"/>
                </a:lnTo>
                <a:lnTo>
                  <a:pt x="0" y="0"/>
                </a:lnTo>
                <a:lnTo>
                  <a:pt x="0" y="31089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23232" y="4598635"/>
            <a:ext cx="10795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line</a:t>
            </a:r>
            <a:r>
              <a:rPr sz="1400" spc="-10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f1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line</a:t>
            </a:r>
            <a:r>
              <a:rPr sz="1400" spc="-8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f2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3232" y="5666121"/>
            <a:ext cx="1079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line</a:t>
            </a:r>
            <a:r>
              <a:rPr sz="1400" spc="-8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g1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line</a:t>
            </a:r>
            <a:r>
              <a:rPr sz="1400" spc="-10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g2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022" y="3532140"/>
            <a:ext cx="3482975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6720" indent="-42735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lain"/>
              <a:tabLst>
                <a:tab pos="426720" algn="l"/>
                <a:tab pos="42735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4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buffer[MAX];</a:t>
            </a:r>
            <a:endParaRPr sz="1400" dirty="0">
              <a:latin typeface="Courier New"/>
              <a:cs typeface="Courier New"/>
            </a:endParaRPr>
          </a:p>
          <a:p>
            <a:pPr marL="426720" indent="-42735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426720" algn="l"/>
                <a:tab pos="42735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fill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  <a:p>
            <a:pPr marR="1771650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426720" algn="l"/>
                <a:tab pos="427355" algn="l"/>
              </a:tabLst>
            </a:pPr>
            <a:r>
              <a:rPr lang="en-US" sz="1400" spc="-5" dirty="0" smtClean="0">
                <a:solidFill>
                  <a:srgbClr val="00AF50"/>
                </a:solidFill>
                <a:latin typeface="Courier New"/>
                <a:cs typeface="Courier New"/>
              </a:rPr>
              <a:t>   </a:t>
            </a:r>
            <a:r>
              <a:rPr sz="1400" spc="-5" dirty="0" err="1" smtClean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400" spc="-5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use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  </a:t>
            </a:r>
            <a:r>
              <a:rPr sz="1400" dirty="0">
                <a:latin typeface="Courier New"/>
                <a:cs typeface="Courier New"/>
              </a:rPr>
              <a:t> 4</a:t>
            </a:r>
          </a:p>
          <a:p>
            <a:pPr marL="426720" indent="-427355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426720" algn="l"/>
                <a:tab pos="42735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put(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value)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14400" indent="-915035">
              <a:lnSpc>
                <a:spcPct val="100000"/>
              </a:lnSpc>
              <a:buAutoNum type="arabicPlain" startAt="5"/>
              <a:tabLst>
                <a:tab pos="914400" algn="l"/>
                <a:tab pos="915035" algn="l"/>
              </a:tabLst>
            </a:pPr>
            <a:r>
              <a:rPr sz="1400" spc="-10" dirty="0">
                <a:latin typeface="Courier New"/>
                <a:cs typeface="Courier New"/>
              </a:rPr>
              <a:t>buffer[fill]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value;</a:t>
            </a:r>
            <a:endParaRPr sz="1400" dirty="0">
              <a:latin typeface="Courier New"/>
              <a:cs typeface="Courier New"/>
            </a:endParaRPr>
          </a:p>
          <a:p>
            <a:pPr marR="5080">
              <a:lnSpc>
                <a:spcPct val="100000"/>
              </a:lnSpc>
              <a:buAutoNum type="arabicPlain" startAt="5"/>
              <a:tabLst>
                <a:tab pos="426084" algn="l"/>
                <a:tab pos="914400" algn="l"/>
                <a:tab pos="915035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 </a:t>
            </a:r>
            <a:r>
              <a:rPr sz="1400" spc="-5" dirty="0" smtClean="0">
                <a:latin typeface="Courier New"/>
                <a:cs typeface="Courier New"/>
              </a:rPr>
              <a:t>fill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(fill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 </a:t>
            </a:r>
            <a:r>
              <a:rPr sz="1400" dirty="0">
                <a:latin typeface="Courier New"/>
                <a:cs typeface="Courier New"/>
              </a:rPr>
              <a:t>%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MAX;  </a:t>
            </a:r>
            <a:r>
              <a:rPr sz="1400" dirty="0">
                <a:latin typeface="Courier New"/>
                <a:cs typeface="Courier New"/>
              </a:rPr>
              <a:t> 8	}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</a:p>
          <a:p>
            <a:pPr marL="426720" indent="-427355">
              <a:lnSpc>
                <a:spcPct val="100000"/>
              </a:lnSpc>
              <a:buClr>
                <a:srgbClr val="000000"/>
              </a:buClr>
              <a:buAutoNum type="arabicPlain" startAt="10"/>
              <a:tabLst>
                <a:tab pos="426720" algn="l"/>
                <a:tab pos="42735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get()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914400" indent="-915035">
              <a:lnSpc>
                <a:spcPct val="100000"/>
              </a:lnSpc>
              <a:buClr>
                <a:srgbClr val="000000"/>
              </a:buClr>
              <a:buAutoNum type="arabicPlain" startAt="10"/>
              <a:tabLst>
                <a:tab pos="914400" algn="l"/>
                <a:tab pos="91503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tmp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buffer[use];</a:t>
            </a:r>
            <a:endParaRPr sz="1400" dirty="0">
              <a:latin typeface="Courier New"/>
              <a:cs typeface="Courier New"/>
            </a:endParaRPr>
          </a:p>
          <a:p>
            <a:pPr marL="914400" indent="-915035">
              <a:lnSpc>
                <a:spcPct val="100000"/>
              </a:lnSpc>
              <a:buAutoNum type="arabicPlain" startAt="10"/>
              <a:tabLst>
                <a:tab pos="914400" algn="l"/>
                <a:tab pos="915035" algn="l"/>
              </a:tabLst>
            </a:pPr>
            <a:r>
              <a:rPr sz="1400" dirty="0">
                <a:latin typeface="Courier New"/>
                <a:cs typeface="Courier New"/>
              </a:rPr>
              <a:t>use = </a:t>
            </a:r>
            <a:r>
              <a:rPr sz="1400" spc="-5" dirty="0">
                <a:latin typeface="Courier New"/>
                <a:cs typeface="Courier New"/>
              </a:rPr>
              <a:t>(use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latin typeface="Courier New"/>
                <a:cs typeface="Courier New"/>
              </a:rPr>
              <a:t>) </a:t>
            </a:r>
            <a:r>
              <a:rPr sz="1400" dirty="0">
                <a:latin typeface="Courier New"/>
                <a:cs typeface="Courier New"/>
              </a:rPr>
              <a:t>%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MAX;</a:t>
            </a:r>
            <a:endParaRPr sz="1400" dirty="0">
              <a:latin typeface="Courier New"/>
              <a:cs typeface="Courier New"/>
            </a:endParaRPr>
          </a:p>
          <a:p>
            <a:pPr marR="1387475">
              <a:lnSpc>
                <a:spcPct val="100000"/>
              </a:lnSpc>
              <a:buClr>
                <a:srgbClr val="000000"/>
              </a:buClr>
              <a:buAutoNum type="arabicPlain" startAt="10"/>
              <a:tabLst>
                <a:tab pos="426084" algn="l"/>
                <a:tab pos="914400" algn="l"/>
                <a:tab pos="915035" algn="l"/>
              </a:tabLst>
            </a:pPr>
            <a:r>
              <a:rPr lang="en-US" sz="1400" spc="-5" dirty="0" smtClean="0">
                <a:solidFill>
                  <a:srgbClr val="E36C09"/>
                </a:solidFill>
                <a:latin typeface="Courier New"/>
                <a:cs typeface="Courier New"/>
              </a:rPr>
              <a:t>      </a:t>
            </a:r>
            <a:r>
              <a:rPr sz="1400" spc="-5" dirty="0" smtClean="0">
                <a:solidFill>
                  <a:srgbClr val="E36C09"/>
                </a:solidFill>
                <a:latin typeface="Courier New"/>
                <a:cs typeface="Courier New"/>
              </a:rPr>
              <a:t>return</a:t>
            </a:r>
            <a:r>
              <a:rPr sz="1400" spc="-80" dirty="0" smtClean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tmp;  14	</a:t>
            </a: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2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Producer/Consumer (Bounded-Buffer) Problem</a:t>
            </a:r>
          </a:p>
        </p:txBody>
      </p:sp>
      <p:sp>
        <p:nvSpPr>
          <p:cNvPr id="4" name="object 4"/>
          <p:cNvSpPr/>
          <p:nvPr/>
        </p:nvSpPr>
        <p:spPr>
          <a:xfrm>
            <a:off x="719327" y="1590908"/>
            <a:ext cx="7705725" cy="4831080"/>
          </a:xfrm>
          <a:custGeom>
            <a:avLst/>
            <a:gdLst/>
            <a:ahLst/>
            <a:cxnLst/>
            <a:rect l="l" t="t" r="r" b="b"/>
            <a:pathLst>
              <a:path w="7705725" h="4831080">
                <a:moveTo>
                  <a:pt x="0" y="4831080"/>
                </a:moveTo>
                <a:lnTo>
                  <a:pt x="7705344" y="4831080"/>
                </a:lnTo>
                <a:lnTo>
                  <a:pt x="7705344" y="0"/>
                </a:lnTo>
                <a:lnTo>
                  <a:pt x="0" y="0"/>
                </a:lnTo>
                <a:lnTo>
                  <a:pt x="0" y="48310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719327" y="1590908"/>
          <a:ext cx="5765164" cy="4800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sem_t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empty;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765" marB="0"/>
                </a:tc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sem_t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full;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*producer(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(i =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; i 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loops; i++)</a:t>
                      </a:r>
                      <a:r>
                        <a:rPr sz="14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11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sem_wait(&amp;empty);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put(i);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11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sem_post(&amp;full);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86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*consumer(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i, tmp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(tmp !=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11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sem_wait(&amp;full);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tmp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get();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11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sem_post(&amp;empty);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004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printf("%d\n",</a:t>
                      </a:r>
                      <a:r>
                        <a:rPr sz="1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tmp);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1162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13177" y="6474516"/>
            <a:ext cx="451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First </a:t>
            </a:r>
            <a:r>
              <a:rPr sz="1400" b="1" spc="-10" dirty="0">
                <a:latin typeface="Malgun Gothic"/>
                <a:cs typeface="Malgun Gothic"/>
              </a:rPr>
              <a:t>Attempt: </a:t>
            </a:r>
            <a:r>
              <a:rPr sz="1400" b="1" spc="-5" dirty="0">
                <a:latin typeface="Malgun Gothic"/>
                <a:cs typeface="Malgun Gothic"/>
              </a:rPr>
              <a:t>Adding the Full </a:t>
            </a:r>
            <a:r>
              <a:rPr sz="1400" b="1" dirty="0">
                <a:latin typeface="Malgun Gothic"/>
                <a:cs typeface="Malgun Gothic"/>
              </a:rPr>
              <a:t>and Empty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Conditions</a:t>
            </a:r>
            <a:endParaRPr sz="1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5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Producer/Consumer (Bounded-Buffer) 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519" y="5290800"/>
            <a:ext cx="8051165" cy="1079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lang="en-US" sz="1800" dirty="0" smtClean="0">
                <a:latin typeface="Malgun Gothic"/>
                <a:cs typeface="Malgun Gothic"/>
              </a:rPr>
              <a:t>What w</a:t>
            </a:r>
            <a:r>
              <a:rPr sz="1800" dirty="0" smtClean="0">
                <a:latin typeface="Malgun Gothic"/>
                <a:cs typeface="Malgun Gothic"/>
              </a:rPr>
              <a:t>e’ve </a:t>
            </a:r>
            <a:r>
              <a:rPr sz="1800" spc="-5" dirty="0">
                <a:latin typeface="Malgun Gothic"/>
                <a:cs typeface="Malgun Gothic"/>
              </a:rPr>
              <a:t>forgotten </a:t>
            </a:r>
            <a:r>
              <a:rPr sz="1800" dirty="0">
                <a:latin typeface="Malgun Gothic"/>
                <a:cs typeface="Malgun Gothic"/>
              </a:rPr>
              <a:t>here </a:t>
            </a:r>
            <a:r>
              <a:rPr sz="1800" spc="-5" dirty="0">
                <a:latin typeface="Malgun Gothic"/>
                <a:cs typeface="Malgun Gothic"/>
              </a:rPr>
              <a:t>is </a:t>
            </a:r>
            <a:r>
              <a:rPr sz="1800" b="1" spc="-5" dirty="0">
                <a:latin typeface="Malgun Gothic"/>
                <a:cs typeface="Malgun Gothic"/>
              </a:rPr>
              <a:t>mutual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exclusion</a:t>
            </a:r>
            <a:r>
              <a:rPr sz="1800" spc="-5" dirty="0">
                <a:latin typeface="Malgun Gothic"/>
                <a:cs typeface="Malgun Gothic"/>
              </a:rPr>
              <a:t>.</a:t>
            </a:r>
            <a:endParaRPr sz="1800" dirty="0">
              <a:latin typeface="Malgun Gothic"/>
              <a:cs typeface="Malgun Gothic"/>
            </a:endParaRPr>
          </a:p>
          <a:p>
            <a:pPr marL="698500" marR="5080" lvl="1" indent="-229235">
              <a:lnSpc>
                <a:spcPct val="150000"/>
              </a:lnSpc>
              <a:spcBef>
                <a:spcPts val="43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The filling of a buffer </a:t>
            </a:r>
            <a:r>
              <a:rPr sz="1600" spc="-10" dirty="0">
                <a:latin typeface="Malgun Gothic"/>
                <a:cs typeface="Malgun Gothic"/>
              </a:rPr>
              <a:t>and </a:t>
            </a:r>
            <a:r>
              <a:rPr sz="1600" spc="-5" dirty="0">
                <a:latin typeface="Malgun Gothic"/>
                <a:cs typeface="Malgun Gothic"/>
              </a:rPr>
              <a:t>incrementing of the index into the buffer is a </a:t>
            </a:r>
            <a:r>
              <a:rPr sz="1600" spc="-5" dirty="0">
                <a:solidFill>
                  <a:srgbClr val="E36C09"/>
                </a:solidFill>
                <a:latin typeface="Malgun Gothic"/>
                <a:cs typeface="Malgun Gothic"/>
              </a:rPr>
              <a:t>critical  section</a:t>
            </a:r>
            <a:r>
              <a:rPr sz="1600" spc="-5" dirty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27" y="1639550"/>
            <a:ext cx="7705725" cy="1201420"/>
          </a:xfrm>
          <a:custGeom>
            <a:avLst/>
            <a:gdLst/>
            <a:ahLst/>
            <a:cxnLst/>
            <a:rect l="l" t="t" r="r" b="b"/>
            <a:pathLst>
              <a:path w="7705725" h="1201420">
                <a:moveTo>
                  <a:pt x="0" y="1200912"/>
                </a:moveTo>
                <a:lnTo>
                  <a:pt x="7705344" y="1200912"/>
                </a:lnTo>
                <a:lnTo>
                  <a:pt x="7705344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9257" y="2020931"/>
            <a:ext cx="3601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// MAX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buffers are 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empty </a:t>
            </a:r>
            <a:r>
              <a:rPr sz="1200" spc="5" dirty="0">
                <a:solidFill>
                  <a:srgbClr val="00AFEF"/>
                </a:solidFill>
                <a:latin typeface="Courier New"/>
                <a:cs typeface="Courier New"/>
              </a:rPr>
              <a:t>to begin</a:t>
            </a:r>
            <a:r>
              <a:rPr sz="1200" spc="1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with…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… and 0 are</a:t>
            </a:r>
            <a:r>
              <a:rPr sz="1200" spc="3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full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072" y="1655172"/>
            <a:ext cx="3556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410845" algn="l"/>
                <a:tab pos="780415" algn="l"/>
              </a:tabLst>
            </a:pPr>
            <a:r>
              <a:rPr sz="1200" spc="-5" dirty="0">
                <a:latin typeface="Courier New"/>
                <a:cs typeface="Courier New"/>
              </a:rPr>
              <a:t>21	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main(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argc,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char </a:t>
            </a:r>
            <a:r>
              <a:rPr sz="1200" dirty="0">
                <a:latin typeface="Courier New"/>
                <a:cs typeface="Courier New"/>
              </a:rPr>
              <a:t>*argv[]) {  </a:t>
            </a:r>
            <a:r>
              <a:rPr sz="1200" spc="-5" dirty="0">
                <a:latin typeface="Courier New"/>
                <a:cs typeface="Courier New"/>
              </a:rPr>
              <a:t>22		//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780415" indent="-781050">
              <a:lnSpc>
                <a:spcPct val="100000"/>
              </a:lnSpc>
              <a:buAutoNum type="arabicPlain" startAt="23"/>
              <a:tabLst>
                <a:tab pos="780415" algn="l"/>
                <a:tab pos="781050" algn="l"/>
              </a:tabLst>
            </a:pPr>
            <a:r>
              <a:rPr sz="1200" dirty="0">
                <a:latin typeface="Courier New"/>
                <a:cs typeface="Courier New"/>
              </a:rPr>
              <a:t>sem_init(&amp;empty, 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200" spc="5" dirty="0">
                <a:latin typeface="Courier New"/>
                <a:cs typeface="Courier New"/>
              </a:rPr>
              <a:t>, </a:t>
            </a:r>
            <a:r>
              <a:rPr sz="1200" spc="-5" dirty="0">
                <a:latin typeface="Courier New"/>
                <a:cs typeface="Courier New"/>
              </a:rPr>
              <a:t>MAX);</a:t>
            </a:r>
            <a:endParaRPr sz="1200">
              <a:latin typeface="Courier New"/>
              <a:cs typeface="Courier New"/>
            </a:endParaRPr>
          </a:p>
          <a:p>
            <a:pPr marL="780415" indent="-781050">
              <a:lnSpc>
                <a:spcPct val="100000"/>
              </a:lnSpc>
              <a:buAutoNum type="arabicPlain" startAt="23"/>
              <a:tabLst>
                <a:tab pos="780415" algn="l"/>
                <a:tab pos="781050" algn="l"/>
              </a:tabLst>
            </a:pPr>
            <a:r>
              <a:rPr sz="1200" dirty="0">
                <a:latin typeface="Courier New"/>
                <a:cs typeface="Courier New"/>
              </a:rPr>
              <a:t>sem_init(&amp;full,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latin typeface="Courier New"/>
                <a:cs typeface="Courier New"/>
              </a:rPr>
              <a:t>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780415" algn="l"/>
              </a:tabLst>
            </a:pPr>
            <a:r>
              <a:rPr sz="1200" spc="-5" dirty="0">
                <a:latin typeface="Courier New"/>
                <a:cs typeface="Courier New"/>
              </a:rPr>
              <a:t>25	//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10845" algn="l"/>
              </a:tabLst>
            </a:pPr>
            <a:r>
              <a:rPr sz="1200" spc="-5" dirty="0">
                <a:latin typeface="Courier New"/>
                <a:cs typeface="Courier New"/>
              </a:rPr>
              <a:t>26	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519" y="2899390"/>
            <a:ext cx="7674533" cy="17703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017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Malgun Gothic"/>
                <a:cs typeface="Malgun Gothic"/>
              </a:rPr>
              <a:t>First </a:t>
            </a:r>
            <a:r>
              <a:rPr sz="1400" b="1" spc="-10" dirty="0">
                <a:latin typeface="Malgun Gothic"/>
                <a:cs typeface="Malgun Gothic"/>
              </a:rPr>
              <a:t>Attempt: </a:t>
            </a:r>
            <a:r>
              <a:rPr sz="1400" b="1" spc="-5" dirty="0">
                <a:latin typeface="Malgun Gothic"/>
                <a:cs typeface="Malgun Gothic"/>
              </a:rPr>
              <a:t>Adding the Full </a:t>
            </a:r>
            <a:r>
              <a:rPr sz="1400" b="1" dirty="0">
                <a:latin typeface="Malgun Gothic"/>
                <a:cs typeface="Malgun Gothic"/>
              </a:rPr>
              <a:t>and Empty </a:t>
            </a:r>
            <a:r>
              <a:rPr sz="1400" b="1" spc="-5" dirty="0">
                <a:latin typeface="Malgun Gothic"/>
                <a:cs typeface="Malgun Gothic"/>
              </a:rPr>
              <a:t>Conditions</a:t>
            </a:r>
            <a:r>
              <a:rPr sz="1400" b="1" spc="-70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(Cont.)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Imagine that </a:t>
            </a:r>
            <a:r>
              <a:rPr sz="1800" dirty="0">
                <a:latin typeface="Courier New"/>
                <a:cs typeface="Courier New"/>
              </a:rPr>
              <a:t>MAX</a:t>
            </a:r>
            <a:r>
              <a:rPr sz="1800" spc="-4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is greater </a:t>
            </a:r>
            <a:r>
              <a:rPr sz="1800" dirty="0">
                <a:latin typeface="Malgun Gothic"/>
                <a:cs typeface="Malgun Gothic"/>
              </a:rPr>
              <a:t>than 1 .</a:t>
            </a:r>
          </a:p>
          <a:p>
            <a:pPr marL="698500" lvl="1" indent="-229235">
              <a:lnSpc>
                <a:spcPct val="100000"/>
              </a:lnSpc>
              <a:spcBef>
                <a:spcPts val="134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If there </a:t>
            </a:r>
            <a:r>
              <a:rPr sz="1600" spc="-10" dirty="0">
                <a:latin typeface="Malgun Gothic"/>
                <a:cs typeface="Malgun Gothic"/>
              </a:rPr>
              <a:t>are </a:t>
            </a:r>
            <a:r>
              <a:rPr sz="1600" spc="-5" dirty="0">
                <a:latin typeface="Malgun Gothic"/>
                <a:cs typeface="Malgun Gothic"/>
              </a:rPr>
              <a:t>multiple producers, </a:t>
            </a:r>
            <a:r>
              <a:rPr sz="1600" spc="-5" dirty="0">
                <a:solidFill>
                  <a:srgbClr val="E36C09"/>
                </a:solidFill>
                <a:latin typeface="Malgun Gothic"/>
                <a:cs typeface="Malgun Gothic"/>
              </a:rPr>
              <a:t>race condition </a:t>
            </a:r>
            <a:r>
              <a:rPr sz="1600" spc="-5" dirty="0">
                <a:latin typeface="Malgun Gothic"/>
                <a:cs typeface="Malgun Gothic"/>
              </a:rPr>
              <a:t>can happen at line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lang="en-US" sz="1650" i="1" spc="10" dirty="0" smtClean="0">
                <a:latin typeface="Calibri"/>
                <a:cs typeface="Calibri"/>
              </a:rPr>
              <a:t>p</a:t>
            </a:r>
            <a:r>
              <a:rPr lang="en-US" sz="1650" i="1" spc="10" dirty="0">
                <a:latin typeface="Calibri"/>
                <a:cs typeface="Calibri"/>
              </a:rPr>
              <a:t>2</a:t>
            </a:r>
            <a:r>
              <a:rPr sz="1600" spc="10" dirty="0" smtClean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33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It means that the old </a:t>
            </a:r>
            <a:r>
              <a:rPr sz="1600" spc="-10" dirty="0">
                <a:latin typeface="Malgun Gothic"/>
                <a:cs typeface="Malgun Gothic"/>
              </a:rPr>
              <a:t>data </a:t>
            </a:r>
            <a:r>
              <a:rPr sz="1600" spc="-5" dirty="0">
                <a:latin typeface="Malgun Gothic"/>
                <a:cs typeface="Malgun Gothic"/>
              </a:rPr>
              <a:t>there is</a:t>
            </a:r>
            <a:r>
              <a:rPr sz="1600" spc="9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overwritten.</a:t>
            </a:r>
            <a:endParaRPr sz="16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33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85343"/>
            <a:ext cx="6425184" cy="64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908303"/>
            <a:ext cx="7489190" cy="4832985"/>
          </a:xfrm>
          <a:custGeom>
            <a:avLst/>
            <a:gdLst/>
            <a:ahLst/>
            <a:cxnLst/>
            <a:rect l="l" t="t" r="r" b="b"/>
            <a:pathLst>
              <a:path w="7489190" h="4832985">
                <a:moveTo>
                  <a:pt x="0" y="4832604"/>
                </a:moveTo>
                <a:lnTo>
                  <a:pt x="7488935" y="4832604"/>
                </a:lnTo>
                <a:lnTo>
                  <a:pt x="7488935" y="0"/>
                </a:lnTo>
                <a:lnTo>
                  <a:pt x="0" y="0"/>
                </a:lnTo>
                <a:lnTo>
                  <a:pt x="0" y="48326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7532" y="908303"/>
          <a:ext cx="6929119" cy="4802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24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empty;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7"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full;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mutex;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*producer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(void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loops;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i++)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723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sem_wait(&amp;mutex);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(NEW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504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sem_wait(&amp;empty);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447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put(i);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sem_post(&amp;full);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(NEW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*consumer(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loops;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i++)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sem_wait(&amp;mutex);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(NEW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sem_wait(&amp;full);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3466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 tmp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get();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120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0" algn="ctr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50895" y="5764784"/>
            <a:ext cx="3233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Malgun Gothic"/>
                <a:cs typeface="Malgun Gothic"/>
              </a:rPr>
              <a:t>Adding Mutual </a:t>
            </a:r>
            <a:r>
              <a:rPr sz="1400" b="1" spc="-10" dirty="0">
                <a:latin typeface="Malgun Gothic"/>
                <a:cs typeface="Malgun Gothic"/>
              </a:rPr>
              <a:t>Exclusion</a:t>
            </a:r>
            <a:r>
              <a:rPr sz="1400" b="1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(Incorrectly)</a:t>
            </a:r>
            <a:endParaRPr sz="1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069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Solution: Adding Mutual Exclusion 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827532" y="2030522"/>
            <a:ext cx="7489190" cy="1170940"/>
          </a:xfrm>
          <a:custGeom>
            <a:avLst/>
            <a:gdLst/>
            <a:ahLst/>
            <a:cxnLst/>
            <a:rect l="l" t="t" r="r" b="b"/>
            <a:pathLst>
              <a:path w="7489190" h="1170939">
                <a:moveTo>
                  <a:pt x="0" y="1170432"/>
                </a:moveTo>
                <a:lnTo>
                  <a:pt x="7488935" y="1170432"/>
                </a:lnTo>
                <a:lnTo>
                  <a:pt x="7488935" y="0"/>
                </a:lnTo>
                <a:lnTo>
                  <a:pt x="0" y="0"/>
                </a:lnTo>
                <a:lnTo>
                  <a:pt x="0" y="1170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822960" y="2030522"/>
          <a:ext cx="6932929" cy="117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6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42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sem_post(&amp;empty);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 line</a:t>
                      </a:r>
                      <a:r>
                        <a:rPr sz="1400" spc="-2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R="698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sem_post(&amp;mutex);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 </a:t>
                      </a:r>
                      <a:r>
                        <a:rPr sz="140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c4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(NEW</a:t>
                      </a:r>
                      <a:r>
                        <a:rPr sz="1400" spc="-10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R="698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printf("%d\n",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tmp);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698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41">
                <a:tc>
                  <a:txBody>
                    <a:bodyPr/>
                    <a:lstStyle/>
                    <a:p>
                      <a:pPr marR="698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0519" y="3265979"/>
            <a:ext cx="7702550" cy="314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96850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Malgun Gothic"/>
                <a:cs typeface="Malgun Gothic"/>
              </a:rPr>
              <a:t>Adding Mutual </a:t>
            </a:r>
            <a:r>
              <a:rPr sz="1400" b="1" spc="-10" dirty="0">
                <a:latin typeface="Malgun Gothic"/>
                <a:cs typeface="Malgun Gothic"/>
              </a:rPr>
              <a:t>Exclusion </a:t>
            </a:r>
            <a:r>
              <a:rPr sz="1400" b="1" spc="-5" dirty="0">
                <a:latin typeface="Malgun Gothic"/>
                <a:cs typeface="Malgun Gothic"/>
              </a:rPr>
              <a:t>(Incorrectly)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(Cont.)</a:t>
            </a:r>
            <a:endParaRPr sz="14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455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Imagine two </a:t>
            </a:r>
            <a:r>
              <a:rPr sz="1800" spc="-5" dirty="0">
                <a:latin typeface="Malgun Gothic"/>
                <a:cs typeface="Malgun Gothic"/>
              </a:rPr>
              <a:t>thread: one producer and one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consumer.</a:t>
            </a:r>
            <a:endParaRPr sz="1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39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The consumer </a:t>
            </a:r>
            <a:r>
              <a:rPr sz="1600" b="1" spc="-5" dirty="0">
                <a:latin typeface="Malgun Gothic"/>
                <a:cs typeface="Malgun Gothic"/>
              </a:rPr>
              <a:t>acquire </a:t>
            </a:r>
            <a:r>
              <a:rPr sz="1600" spc="-5" dirty="0">
                <a:latin typeface="Malgun Gothic"/>
                <a:cs typeface="Malgun Gothic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mutex </a:t>
            </a:r>
            <a:r>
              <a:rPr sz="1600" spc="-5" dirty="0">
                <a:latin typeface="Malgun Gothic"/>
                <a:cs typeface="Malgun Gothic"/>
              </a:rPr>
              <a:t>(line</a:t>
            </a:r>
            <a:r>
              <a:rPr sz="1600" spc="-30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c0).</a:t>
            </a:r>
            <a:endParaRPr sz="16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The consumer </a:t>
            </a:r>
            <a:r>
              <a:rPr sz="1600" b="1" spc="-10" dirty="0">
                <a:latin typeface="Malgun Gothic"/>
                <a:cs typeface="Malgun Gothic"/>
              </a:rPr>
              <a:t>calls </a:t>
            </a:r>
            <a:r>
              <a:rPr sz="1600" spc="-5" dirty="0">
                <a:latin typeface="Courier New"/>
                <a:cs typeface="Courier New"/>
              </a:rPr>
              <a:t>sem_wait() </a:t>
            </a:r>
            <a:r>
              <a:rPr sz="1600" spc="-5" dirty="0">
                <a:latin typeface="Malgun Gothic"/>
                <a:cs typeface="Malgun Gothic"/>
              </a:rPr>
              <a:t>on the </a:t>
            </a:r>
            <a:r>
              <a:rPr sz="1600" spc="-10" dirty="0">
                <a:latin typeface="Malgun Gothic"/>
                <a:cs typeface="Malgun Gothic"/>
              </a:rPr>
              <a:t>full semaphore </a:t>
            </a:r>
            <a:r>
              <a:rPr sz="1600" spc="-5" dirty="0">
                <a:latin typeface="Malgun Gothic"/>
                <a:cs typeface="Malgun Gothic"/>
              </a:rPr>
              <a:t>(line</a:t>
            </a:r>
            <a:r>
              <a:rPr sz="1600" spc="19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c1).</a:t>
            </a:r>
            <a:endParaRPr sz="16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The consumer is </a:t>
            </a:r>
            <a:r>
              <a:rPr sz="1600" b="1" spc="-10" dirty="0">
                <a:latin typeface="Malgun Gothic"/>
                <a:cs typeface="Malgun Gothic"/>
              </a:rPr>
              <a:t>blocked </a:t>
            </a:r>
            <a:r>
              <a:rPr sz="1600" spc="-10" dirty="0">
                <a:latin typeface="Malgun Gothic"/>
                <a:cs typeface="Malgun Gothic"/>
              </a:rPr>
              <a:t>and </a:t>
            </a:r>
            <a:r>
              <a:rPr sz="1600" b="1" spc="-10" dirty="0">
                <a:latin typeface="Malgun Gothic"/>
                <a:cs typeface="Malgun Gothic"/>
              </a:rPr>
              <a:t>yield </a:t>
            </a:r>
            <a:r>
              <a:rPr sz="1600" spc="-5" dirty="0">
                <a:latin typeface="Malgun Gothic"/>
                <a:cs typeface="Malgun Gothic"/>
              </a:rPr>
              <a:t>the</a:t>
            </a:r>
            <a:r>
              <a:rPr sz="1600" spc="11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CPU.</a:t>
            </a:r>
            <a:endParaRPr sz="16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1230"/>
              </a:spcBef>
              <a:buClr>
                <a:srgbClr val="001F5F"/>
              </a:buClr>
              <a:buSzPct val="6428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400" spc="-5" dirty="0">
                <a:latin typeface="Malgun Gothic"/>
                <a:cs typeface="Malgun Gothic"/>
              </a:rPr>
              <a:t>The </a:t>
            </a:r>
            <a:r>
              <a:rPr sz="1400" dirty="0">
                <a:latin typeface="Malgun Gothic"/>
                <a:cs typeface="Malgun Gothic"/>
              </a:rPr>
              <a:t>consumer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still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holds the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mutex</a:t>
            </a:r>
            <a:r>
              <a:rPr sz="1400" dirty="0">
                <a:latin typeface="Malgun Gothic"/>
                <a:cs typeface="Malgun Gothic"/>
              </a:rPr>
              <a:t>!</a:t>
            </a:r>
            <a:endParaRPr sz="1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29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The producer </a:t>
            </a:r>
            <a:r>
              <a:rPr sz="1600" b="1" spc="-10" dirty="0">
                <a:latin typeface="Malgun Gothic"/>
                <a:cs typeface="Malgun Gothic"/>
              </a:rPr>
              <a:t>calls </a:t>
            </a:r>
            <a:r>
              <a:rPr sz="1600" spc="-5" dirty="0">
                <a:latin typeface="Courier New"/>
                <a:cs typeface="Courier New"/>
              </a:rPr>
              <a:t>sem_wait() </a:t>
            </a:r>
            <a:r>
              <a:rPr sz="1600" spc="-5" dirty="0">
                <a:latin typeface="Malgun Gothic"/>
                <a:cs typeface="Malgun Gothic"/>
              </a:rPr>
              <a:t>on the binary </a:t>
            </a:r>
            <a:r>
              <a:rPr sz="1600" spc="-5" dirty="0">
                <a:latin typeface="Courier New"/>
                <a:cs typeface="Courier New"/>
              </a:rPr>
              <a:t>mutex</a:t>
            </a:r>
            <a:r>
              <a:rPr sz="1600" spc="-5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semaphore </a:t>
            </a:r>
            <a:r>
              <a:rPr sz="1600" spc="-5" dirty="0">
                <a:latin typeface="Malgun Gothic"/>
                <a:cs typeface="Malgun Gothic"/>
              </a:rPr>
              <a:t>(line p0).</a:t>
            </a:r>
            <a:endParaRPr sz="16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The producer is now </a:t>
            </a:r>
            <a:r>
              <a:rPr sz="1600" b="1" spc="-10" dirty="0">
                <a:latin typeface="Malgun Gothic"/>
                <a:cs typeface="Malgun Gothic"/>
              </a:rPr>
              <a:t>stuck </a:t>
            </a:r>
            <a:r>
              <a:rPr sz="1600" spc="-5" dirty="0">
                <a:latin typeface="Malgun Gothic"/>
                <a:cs typeface="Malgun Gothic"/>
              </a:rPr>
              <a:t>waiting </a:t>
            </a:r>
            <a:r>
              <a:rPr sz="1600" dirty="0">
                <a:latin typeface="Malgun Gothic"/>
                <a:cs typeface="Malgun Gothic"/>
              </a:rPr>
              <a:t>too. </a:t>
            </a:r>
            <a:r>
              <a:rPr sz="1600" spc="-5" dirty="0">
                <a:solidFill>
                  <a:srgbClr val="E36C09"/>
                </a:solidFill>
                <a:latin typeface="Malgun Gothic"/>
                <a:cs typeface="Malgun Gothic"/>
              </a:rPr>
              <a:t>a classic</a:t>
            </a:r>
            <a:r>
              <a:rPr sz="1600" spc="105" dirty="0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E36C09"/>
                </a:solidFill>
                <a:latin typeface="Malgun Gothic"/>
                <a:cs typeface="Malgun Gothic"/>
              </a:rPr>
              <a:t>deadlock</a:t>
            </a:r>
            <a:r>
              <a:rPr sz="1600" spc="-5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75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85343"/>
            <a:ext cx="4925568" cy="64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3295" y="908303"/>
          <a:ext cx="8355328" cy="5047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24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empty;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7"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full;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mutex;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*producer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(void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436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loops;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i++)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723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sem_wait(&amp;empty);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504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sem_wait(&amp;mutex);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b="1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p1.5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(MOVED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HERE…)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447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put(i);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b="1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p2.5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(…</a:t>
                      </a:r>
                      <a:r>
                        <a:rPr sz="1400" b="1" spc="-6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HERE)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sem_post(&amp;full);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p3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436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*consumer(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*arg)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436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loops;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i++)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sem_wait(&amp;full);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sem_wait(&amp;mutex);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c1.5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(MOVED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b="1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HERE…)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3466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 tmp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get();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3385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0876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sem_post(&amp;mutex);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b="1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c2.5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(…</a:t>
                      </a:r>
                      <a:r>
                        <a:rPr sz="1400" b="1" spc="-6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HERE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3177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985" algn="ctr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67050" y="6033008"/>
            <a:ext cx="3097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Malgun Gothic"/>
                <a:cs typeface="Malgun Gothic"/>
              </a:rPr>
              <a:t>Adding Mutual </a:t>
            </a:r>
            <a:r>
              <a:rPr sz="1400" b="1" spc="-10" dirty="0">
                <a:latin typeface="Malgun Gothic"/>
                <a:cs typeface="Malgun Gothic"/>
              </a:rPr>
              <a:t>Exclusion </a:t>
            </a:r>
            <a:r>
              <a:rPr sz="1400" b="1" spc="-5" dirty="0">
                <a:latin typeface="Malgun Gothic"/>
                <a:cs typeface="Malgun Gothic"/>
              </a:rPr>
              <a:t>(Correctly)</a:t>
            </a:r>
            <a:endParaRPr sz="1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1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85343"/>
            <a:ext cx="4925568" cy="64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868" y="908303"/>
            <a:ext cx="8353425" cy="2677795"/>
          </a:xfrm>
          <a:custGeom>
            <a:avLst/>
            <a:gdLst/>
            <a:ahLst/>
            <a:cxnLst/>
            <a:rect l="l" t="t" r="r" b="b"/>
            <a:pathLst>
              <a:path w="8353425" h="2677795">
                <a:moveTo>
                  <a:pt x="0" y="2677668"/>
                </a:moveTo>
                <a:lnTo>
                  <a:pt x="8353044" y="2677668"/>
                </a:lnTo>
                <a:lnTo>
                  <a:pt x="8353044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31942" y="920622"/>
            <a:ext cx="1078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line</a:t>
            </a:r>
            <a:r>
              <a:rPr sz="1400" spc="-8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8107" y="920622"/>
            <a:ext cx="21424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sem_post(&amp;empty);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printf(“%d\n”,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tmp);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708" y="1347596"/>
            <a:ext cx="12001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0021" y="2628138"/>
            <a:ext cx="33108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...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and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0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are</a:t>
            </a:r>
            <a:r>
              <a:rPr sz="1400" spc="-5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full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mutex=1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because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it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is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a</a:t>
            </a:r>
            <a:r>
              <a:rPr sz="1400" spc="-3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lock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708" y="2628138"/>
            <a:ext cx="246062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sem_init(&amp;full,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sem_init(&amp;mutex,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//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003" y="920622"/>
            <a:ext cx="795020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24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25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49580" algn="l"/>
              </a:tabLst>
            </a:pPr>
            <a:r>
              <a:rPr sz="1400" spc="-5" dirty="0">
                <a:latin typeface="Courier New"/>
                <a:cs typeface="Courier New"/>
              </a:rPr>
              <a:t>26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27</a:t>
            </a:r>
            <a:endParaRPr sz="1400" dirty="0">
              <a:latin typeface="Courier New"/>
              <a:cs typeface="Courier New"/>
            </a:endParaRPr>
          </a:p>
          <a:p>
            <a:pPr marR="3873500">
              <a:lnSpc>
                <a:spcPct val="100000"/>
              </a:lnSpc>
              <a:tabLst>
                <a:tab pos="449580" algn="l"/>
                <a:tab pos="914400" algn="l"/>
              </a:tabLst>
            </a:pPr>
            <a:r>
              <a:rPr sz="1400" spc="-5" dirty="0">
                <a:latin typeface="Courier New"/>
                <a:cs typeface="Courier New"/>
              </a:rPr>
              <a:t>28	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main(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argc,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char </a:t>
            </a:r>
            <a:r>
              <a:rPr sz="1400" spc="-5" dirty="0">
                <a:latin typeface="Courier New"/>
                <a:cs typeface="Courier New"/>
              </a:rPr>
              <a:t>*argv[])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29		//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100000"/>
              </a:lnSpc>
              <a:tabLst>
                <a:tab pos="914400" algn="l"/>
              </a:tabLst>
            </a:pPr>
            <a:r>
              <a:rPr sz="1400" dirty="0">
                <a:latin typeface="Courier New"/>
                <a:cs typeface="Courier New"/>
              </a:rPr>
              <a:t>30	</a:t>
            </a:r>
            <a:r>
              <a:rPr sz="1400" spc="-10" dirty="0">
                <a:latin typeface="Courier New"/>
                <a:cs typeface="Courier New"/>
              </a:rPr>
              <a:t>sem_init(&amp;empty,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MAX);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MAX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buffers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are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empty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to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begin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with</a:t>
            </a:r>
            <a:r>
              <a:rPr sz="1400" spc="1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…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31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32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33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49580" algn="l"/>
              </a:tabLst>
            </a:pPr>
            <a:r>
              <a:rPr sz="1400" spc="-5" dirty="0">
                <a:latin typeface="Courier New"/>
                <a:cs typeface="Courier New"/>
              </a:rPr>
              <a:t>34	</a:t>
            </a: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67050" y="3676015"/>
            <a:ext cx="3097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Malgun Gothic"/>
                <a:cs typeface="Malgun Gothic"/>
              </a:rPr>
              <a:t>Adding Mutual </a:t>
            </a:r>
            <a:r>
              <a:rPr sz="1400" b="1" spc="-10" dirty="0">
                <a:latin typeface="Malgun Gothic"/>
                <a:cs typeface="Malgun Gothic"/>
              </a:rPr>
              <a:t>Exclusion </a:t>
            </a:r>
            <a:r>
              <a:rPr sz="1400" b="1" spc="-5" dirty="0">
                <a:latin typeface="Malgun Gothic"/>
                <a:cs typeface="Malgun Gothic"/>
              </a:rPr>
              <a:t>(Correctly)</a:t>
            </a:r>
            <a:endParaRPr sz="1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87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600200"/>
            <a:ext cx="8952932" cy="4525963"/>
          </a:xfrm>
        </p:spPr>
        <p:txBody>
          <a:bodyPr/>
          <a:lstStyle/>
          <a:p>
            <a:r>
              <a:rPr lang="en-US" dirty="0" smtClean="0"/>
              <a:t>Sometimes known as a </a:t>
            </a:r>
            <a:r>
              <a:rPr lang="en-US" dirty="0" smtClean="0">
                <a:solidFill>
                  <a:schemeClr val="accent1"/>
                </a:solidFill>
              </a:rPr>
              <a:t>shared </a:t>
            </a:r>
            <a:r>
              <a:rPr lang="en-US" dirty="0" err="1" smtClean="0">
                <a:solidFill>
                  <a:schemeClr val="accent1"/>
                </a:solidFill>
              </a:rPr>
              <a:t>mutex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/>
              <a:t>Many threads </a:t>
            </a:r>
            <a:r>
              <a:rPr lang="en-US" dirty="0" smtClean="0"/>
              <a:t>may hold the </a:t>
            </a:r>
            <a:r>
              <a:rPr lang="en-US" dirty="0" smtClean="0">
                <a:solidFill>
                  <a:schemeClr val="accent1"/>
                </a:solidFill>
              </a:rPr>
              <a:t>read lock </a:t>
            </a:r>
            <a:r>
              <a:rPr lang="en-US" dirty="0" smtClean="0"/>
              <a:t>in parallel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 smtClean="0"/>
              <a:t>one thread </a:t>
            </a:r>
            <a:r>
              <a:rPr lang="en-US" dirty="0" smtClean="0"/>
              <a:t>may hold the </a:t>
            </a:r>
            <a:r>
              <a:rPr lang="en-US" dirty="0" smtClean="0">
                <a:solidFill>
                  <a:schemeClr val="accent1"/>
                </a:solidFill>
              </a:rPr>
              <a:t>write lock </a:t>
            </a:r>
            <a:r>
              <a:rPr lang="en-US" dirty="0" smtClean="0"/>
              <a:t>at a time</a:t>
            </a:r>
          </a:p>
          <a:p>
            <a:pPr lvl="2"/>
            <a:r>
              <a:rPr lang="en-US" dirty="0" smtClean="0"/>
              <a:t>Write lock cannot be acquired until all read locks are released</a:t>
            </a:r>
          </a:p>
          <a:p>
            <a:pPr lvl="2"/>
            <a:r>
              <a:rPr lang="en-US" dirty="0" smtClean="0"/>
              <a:t>New read locks cannot be acquired if a writer is waiting</a:t>
            </a:r>
          </a:p>
          <a:p>
            <a:r>
              <a:rPr lang="en-US" dirty="0" smtClean="0"/>
              <a:t>Ideal for cases were updates to shared data are rare</a:t>
            </a:r>
          </a:p>
          <a:p>
            <a:pPr lvl="1"/>
            <a:r>
              <a:rPr lang="en-US" dirty="0" smtClean="0"/>
              <a:t>Permits maximum read parallelization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487"/>
          </a:xfrm>
        </p:spPr>
        <p:txBody>
          <a:bodyPr>
            <a:normAutofit/>
          </a:bodyPr>
          <a:lstStyle/>
          <a:p>
            <a:r>
              <a:rPr lang="en-US" dirty="0" smtClean="0"/>
              <a:t>Amdahl’s Law is a simplification of reality</a:t>
            </a:r>
          </a:p>
          <a:p>
            <a:pPr lvl="1"/>
            <a:r>
              <a:rPr lang="en-US" dirty="0" smtClean="0"/>
              <a:t>Assumes code can be cleanly </a:t>
            </a:r>
            <a:r>
              <a:rPr lang="en-US" dirty="0"/>
              <a:t>divided </a:t>
            </a:r>
            <a:r>
              <a:rPr lang="en-US" dirty="0" smtClean="0"/>
              <a:t>into serial and parallel portions</a:t>
            </a:r>
          </a:p>
          <a:p>
            <a:pPr lvl="1"/>
            <a:r>
              <a:rPr lang="en-US" dirty="0" smtClean="0"/>
              <a:t>In other words, </a:t>
            </a:r>
            <a:r>
              <a:rPr lang="en-US" dirty="0" smtClean="0">
                <a:solidFill>
                  <a:schemeClr val="accent1"/>
                </a:solidFill>
              </a:rPr>
              <a:t>trivial parallelism</a:t>
            </a:r>
          </a:p>
          <a:p>
            <a:r>
              <a:rPr lang="en-US" dirty="0" smtClean="0"/>
              <a:t>Real-world code is typically more complex</a:t>
            </a:r>
          </a:p>
          <a:p>
            <a:pPr lvl="1"/>
            <a:r>
              <a:rPr lang="en-US" dirty="0" smtClean="0"/>
              <a:t>Multiple threads depend on the same data</a:t>
            </a:r>
          </a:p>
          <a:p>
            <a:pPr lvl="1"/>
            <a:r>
              <a:rPr lang="en-US" dirty="0" smtClean="0"/>
              <a:t>In these cases, parallelism may introduce errors</a:t>
            </a:r>
          </a:p>
          <a:p>
            <a:r>
              <a:rPr lang="en-US" dirty="0" smtClean="0"/>
              <a:t>Real-world speedups are typically &lt; what is predicted by Amdahl’s Law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Read/Write Lock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34373" y="1600200"/>
          <a:ext cx="3036627" cy="45933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93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90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4799466" y="1602474"/>
          <a:ext cx="3634850" cy="45910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unlock_w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363578" y="5719549"/>
            <a:ext cx="0" cy="75631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23733" y="4214458"/>
            <a:ext cx="0" cy="2261405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15640" y="5358880"/>
            <a:ext cx="0" cy="1116983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17904" y="1999397"/>
            <a:ext cx="0" cy="111456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621450" y="1999397"/>
            <a:ext cx="0" cy="7665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70398" y="1999397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47" y="2395751"/>
            <a:ext cx="3043451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1242" y="3910153"/>
            <a:ext cx="2925167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1242" y="3531075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2142" y="2768793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93201" y="3475034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68135" y="2685340"/>
            <a:ext cx="0" cy="87459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70418" y="3797207"/>
            <a:ext cx="0" cy="87459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21450" y="3062927"/>
            <a:ext cx="0" cy="87459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808817" y="4594250"/>
            <a:ext cx="9087" cy="43729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215588" y="4987120"/>
            <a:ext cx="249405" cy="70172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5358" y="4691771"/>
            <a:ext cx="2925167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25358" y="4312693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29907" y="5478650"/>
            <a:ext cx="2925167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29907" y="5099572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82142" y="5865694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04441" y="6213303"/>
            <a:ext cx="3629947" cy="38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804441" y="2354239"/>
            <a:ext cx="3629947" cy="35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04441" y="3062927"/>
            <a:ext cx="3629947" cy="388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04441" y="3867498"/>
            <a:ext cx="3629947" cy="34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04441" y="2709081"/>
            <a:ext cx="3642168" cy="345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804441" y="3451220"/>
            <a:ext cx="3648276" cy="4162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04441" y="4214457"/>
            <a:ext cx="3648275" cy="409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04441" y="4623603"/>
            <a:ext cx="3629947" cy="38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804441" y="5003348"/>
            <a:ext cx="3648275" cy="409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04441" y="5412494"/>
            <a:ext cx="3629947" cy="38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04441" y="5804157"/>
            <a:ext cx="3648275" cy="409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053355" y="3382175"/>
            <a:ext cx="249405" cy="1005580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70999" y="2354239"/>
            <a:ext cx="1909749" cy="955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70997" y="2586251"/>
            <a:ext cx="1909751" cy="12283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70998" y="2759693"/>
            <a:ext cx="3152632" cy="1017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0997" y="2970662"/>
            <a:ext cx="3152633" cy="922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78059" y="3113964"/>
            <a:ext cx="4573869" cy="1870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71000" y="5238325"/>
            <a:ext cx="4437817" cy="12055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2" idx="7"/>
          </p:cNvCxnSpPr>
          <p:nvPr/>
        </p:nvCxnSpPr>
        <p:spPr>
          <a:xfrm>
            <a:off x="3193724" y="4387755"/>
            <a:ext cx="4417589" cy="1858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371001" y="3475034"/>
            <a:ext cx="1909747" cy="1128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370998" y="3724346"/>
            <a:ext cx="1909750" cy="8995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371000" y="3884965"/>
            <a:ext cx="3152630" cy="1146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370998" y="4108757"/>
            <a:ext cx="3152632" cy="10570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207629" y="4652181"/>
            <a:ext cx="2073120" cy="1072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207629" y="5658134"/>
            <a:ext cx="2073119" cy="61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370997" y="5011075"/>
            <a:ext cx="4380931" cy="14145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3082927" y="4795812"/>
            <a:ext cx="249405" cy="862322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8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4" grpId="0" animBg="1"/>
      <p:bldP spid="85" grpId="0" animBg="1"/>
      <p:bldP spid="86" grpId="0" animBg="1"/>
      <p:bldP spid="62" grpId="0" animBg="1"/>
      <p:bldP spid="7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Dining Philosophers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250845"/>
            <a:ext cx="8509635" cy="228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63888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1800" spc="-5" dirty="0">
                <a:latin typeface="Malgun Gothic"/>
                <a:cs typeface="Malgun Gothic"/>
              </a:rPr>
              <a:t>Assume </a:t>
            </a:r>
            <a:r>
              <a:rPr sz="1800" dirty="0">
                <a:latin typeface="Malgun Gothic"/>
                <a:cs typeface="Malgun Gothic"/>
              </a:rPr>
              <a:t>there </a:t>
            </a:r>
            <a:r>
              <a:rPr sz="1800" spc="-5" dirty="0">
                <a:latin typeface="Malgun Gothic"/>
                <a:cs typeface="Malgun Gothic"/>
              </a:rPr>
              <a:t>are five “</a:t>
            </a:r>
            <a:r>
              <a:rPr sz="1800" b="1" spc="-5" dirty="0">
                <a:latin typeface="Malgun Gothic"/>
                <a:cs typeface="Malgun Gothic"/>
              </a:rPr>
              <a:t>philosophers</a:t>
            </a:r>
            <a:r>
              <a:rPr sz="1800" spc="-5" dirty="0">
                <a:latin typeface="Malgun Gothic"/>
                <a:cs typeface="Malgun Gothic"/>
              </a:rPr>
              <a:t>” sitting </a:t>
            </a:r>
            <a:r>
              <a:rPr sz="1800" dirty="0">
                <a:latin typeface="Malgun Gothic"/>
                <a:cs typeface="Malgun Gothic"/>
              </a:rPr>
              <a:t>around a</a:t>
            </a:r>
            <a:r>
              <a:rPr sz="1800" spc="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table.</a:t>
            </a:r>
          </a:p>
          <a:p>
            <a:pPr marL="756285" lvl="1" indent="-287020">
              <a:lnSpc>
                <a:spcPct val="100000"/>
              </a:lnSpc>
              <a:spcBef>
                <a:spcPts val="139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600" spc="-10" dirty="0">
                <a:latin typeface="Malgun Gothic"/>
                <a:cs typeface="Malgun Gothic"/>
              </a:rPr>
              <a:t>Between each </a:t>
            </a:r>
            <a:r>
              <a:rPr sz="1600" spc="-5" dirty="0">
                <a:latin typeface="Malgun Gothic"/>
                <a:cs typeface="Malgun Gothic"/>
              </a:rPr>
              <a:t>pair of philosophers </a:t>
            </a:r>
            <a:r>
              <a:rPr sz="1600" dirty="0">
                <a:latin typeface="Malgun Gothic"/>
                <a:cs typeface="Malgun Gothic"/>
              </a:rPr>
              <a:t>is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a single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fork</a:t>
            </a:r>
            <a:r>
              <a:rPr sz="1600" spc="-1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(five</a:t>
            </a:r>
            <a:r>
              <a:rPr sz="1600" spc="21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total).</a:t>
            </a:r>
            <a:endParaRPr sz="1600" dirty="0">
              <a:latin typeface="Malgun Gothic"/>
              <a:cs typeface="Malgun Gothic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38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600" spc="-5" dirty="0">
                <a:latin typeface="Malgun Gothic"/>
                <a:cs typeface="Malgun Gothic"/>
              </a:rPr>
              <a:t>The philosophers </a:t>
            </a:r>
            <a:r>
              <a:rPr sz="1600" spc="-10" dirty="0">
                <a:latin typeface="Malgun Gothic"/>
                <a:cs typeface="Malgun Gothic"/>
              </a:rPr>
              <a:t>each </a:t>
            </a:r>
            <a:r>
              <a:rPr sz="1600" spc="-5" dirty="0">
                <a:latin typeface="Malgun Gothic"/>
                <a:cs typeface="Malgun Gothic"/>
              </a:rPr>
              <a:t>have times </a:t>
            </a:r>
            <a:r>
              <a:rPr sz="1600" spc="-10" dirty="0">
                <a:latin typeface="Malgun Gothic"/>
                <a:cs typeface="Malgun Gothic"/>
              </a:rPr>
              <a:t>where </a:t>
            </a:r>
            <a:r>
              <a:rPr sz="1600" spc="-5" dirty="0">
                <a:latin typeface="Malgun Gothic"/>
                <a:cs typeface="Malgun Gothic"/>
              </a:rPr>
              <a:t>they </a:t>
            </a:r>
            <a:r>
              <a:rPr sz="1600" b="1" spc="-10" dirty="0">
                <a:latin typeface="Malgun Gothic"/>
                <a:cs typeface="Malgun Gothic"/>
              </a:rPr>
              <a:t>think</a:t>
            </a:r>
            <a:r>
              <a:rPr sz="1600" spc="-10" dirty="0">
                <a:latin typeface="Malgun Gothic"/>
                <a:cs typeface="Malgun Gothic"/>
              </a:rPr>
              <a:t>, and </a:t>
            </a:r>
            <a:r>
              <a:rPr sz="1600" spc="-5" dirty="0">
                <a:latin typeface="Malgun Gothic"/>
                <a:cs typeface="Malgun Gothic"/>
              </a:rPr>
              <a:t>don’t need </a:t>
            </a:r>
            <a:r>
              <a:rPr sz="1600" spc="-10" dirty="0">
                <a:latin typeface="Malgun Gothic"/>
                <a:cs typeface="Malgun Gothic"/>
              </a:rPr>
              <a:t>any forks, and  </a:t>
            </a:r>
            <a:r>
              <a:rPr sz="1600" spc="-5" dirty="0">
                <a:latin typeface="Malgun Gothic"/>
                <a:cs typeface="Malgun Gothic"/>
              </a:rPr>
              <a:t>times </a:t>
            </a:r>
            <a:r>
              <a:rPr sz="1600" spc="-10" dirty="0">
                <a:latin typeface="Malgun Gothic"/>
                <a:cs typeface="Malgun Gothic"/>
              </a:rPr>
              <a:t>where </a:t>
            </a:r>
            <a:r>
              <a:rPr sz="1600" spc="-5" dirty="0">
                <a:latin typeface="Malgun Gothic"/>
                <a:cs typeface="Malgun Gothic"/>
              </a:rPr>
              <a:t>they</a:t>
            </a:r>
            <a:r>
              <a:rPr sz="1600" spc="55" dirty="0">
                <a:latin typeface="Malgun Gothic"/>
                <a:cs typeface="Malgun Gothic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eat</a:t>
            </a:r>
            <a:r>
              <a:rPr sz="1600" spc="-10" dirty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  <a:p>
            <a:pPr marL="756285" marR="154305" lvl="1" indent="-287020">
              <a:lnSpc>
                <a:spcPct val="145500"/>
              </a:lnSpc>
              <a:spcBef>
                <a:spcPts val="39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600" spc="-5" dirty="0">
                <a:latin typeface="Malgun Gothic"/>
                <a:cs typeface="Malgun Gothic"/>
              </a:rPr>
              <a:t>In </a:t>
            </a:r>
            <a:r>
              <a:rPr sz="1600" spc="-10" dirty="0">
                <a:latin typeface="Malgun Gothic"/>
                <a:cs typeface="Malgun Gothic"/>
              </a:rPr>
              <a:t>order </a:t>
            </a:r>
            <a:r>
              <a:rPr sz="1600" spc="-5" dirty="0">
                <a:latin typeface="Malgun Gothic"/>
                <a:cs typeface="Malgun Gothic"/>
              </a:rPr>
              <a:t>to </a:t>
            </a:r>
            <a:r>
              <a:rPr sz="1650" i="1" spc="5" dirty="0">
                <a:latin typeface="Calibri"/>
                <a:cs typeface="Calibri"/>
              </a:rPr>
              <a:t>eat</a:t>
            </a:r>
            <a:r>
              <a:rPr sz="1600" spc="5" dirty="0">
                <a:latin typeface="Malgun Gothic"/>
                <a:cs typeface="Malgun Gothic"/>
              </a:rPr>
              <a:t>, </a:t>
            </a:r>
            <a:r>
              <a:rPr sz="1600" spc="-5" dirty="0">
                <a:latin typeface="Malgun Gothic"/>
                <a:cs typeface="Malgun Gothic"/>
              </a:rPr>
              <a:t>a philosopher </a:t>
            </a:r>
            <a:r>
              <a:rPr sz="1600" spc="-10" dirty="0">
                <a:latin typeface="Malgun Gothic"/>
                <a:cs typeface="Malgun Gothic"/>
              </a:rPr>
              <a:t>needs </a:t>
            </a:r>
            <a:r>
              <a:rPr sz="1600" spc="-5" dirty="0">
                <a:solidFill>
                  <a:srgbClr val="E36C09"/>
                </a:solidFill>
                <a:latin typeface="Malgun Gothic"/>
                <a:cs typeface="Malgun Gothic"/>
              </a:rPr>
              <a:t>two forks</a:t>
            </a:r>
            <a:r>
              <a:rPr sz="1600" spc="-5" dirty="0">
                <a:latin typeface="Malgun Gothic"/>
                <a:cs typeface="Malgun Gothic"/>
              </a:rPr>
              <a:t>, both the one on their </a:t>
            </a:r>
            <a:r>
              <a:rPr sz="1650" i="1" spc="15" dirty="0">
                <a:latin typeface="Calibri"/>
                <a:cs typeface="Calibri"/>
              </a:rPr>
              <a:t>left </a:t>
            </a:r>
            <a:r>
              <a:rPr sz="1600" spc="-10" dirty="0">
                <a:latin typeface="Malgun Gothic"/>
                <a:cs typeface="Malgun Gothic"/>
              </a:rPr>
              <a:t>and </a:t>
            </a:r>
            <a:r>
              <a:rPr sz="1600" spc="-5" dirty="0">
                <a:latin typeface="Malgun Gothic"/>
                <a:cs typeface="Malgun Gothic"/>
              </a:rPr>
              <a:t>the  one on their</a:t>
            </a:r>
            <a:r>
              <a:rPr sz="1600" spc="35" dirty="0">
                <a:latin typeface="Malgun Gothic"/>
                <a:cs typeface="Malgun Gothic"/>
              </a:rPr>
              <a:t> </a:t>
            </a:r>
            <a:r>
              <a:rPr sz="1650" i="1" spc="30" dirty="0">
                <a:latin typeface="Calibri"/>
                <a:cs typeface="Calibri"/>
              </a:rPr>
              <a:t>right</a:t>
            </a:r>
            <a:r>
              <a:rPr sz="1600" spc="30" dirty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5" y="3677689"/>
            <a:ext cx="3331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Malgun Gothic"/>
                <a:cs typeface="Malgun Gothic"/>
              </a:rPr>
              <a:t>The contention </a:t>
            </a:r>
            <a:r>
              <a:rPr sz="1600" b="1" spc="-5" dirty="0">
                <a:latin typeface="Malgun Gothic"/>
                <a:cs typeface="Malgun Gothic"/>
              </a:rPr>
              <a:t>for </a:t>
            </a:r>
            <a:r>
              <a:rPr sz="1600" b="1" spc="-10" dirty="0">
                <a:latin typeface="Malgun Gothic"/>
                <a:cs typeface="Malgun Gothic"/>
              </a:rPr>
              <a:t>these</a:t>
            </a:r>
            <a:r>
              <a:rPr sz="1600" b="1" spc="35" dirty="0">
                <a:latin typeface="Malgun Gothic"/>
                <a:cs typeface="Malgun Gothic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forks.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5429" y="3119596"/>
            <a:ext cx="873345" cy="874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3971" y="3331464"/>
            <a:ext cx="556259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6623" y="3140964"/>
            <a:ext cx="791210" cy="792480"/>
          </a:xfrm>
          <a:custGeom>
            <a:avLst/>
            <a:gdLst/>
            <a:ahLst/>
            <a:cxnLst/>
            <a:rect l="l" t="t" r="r" b="b"/>
            <a:pathLst>
              <a:path w="791209" h="792479">
                <a:moveTo>
                  <a:pt x="395477" y="0"/>
                </a:moveTo>
                <a:lnTo>
                  <a:pt x="349352" y="2666"/>
                </a:lnTo>
                <a:lnTo>
                  <a:pt x="304791" y="10465"/>
                </a:lnTo>
                <a:lnTo>
                  <a:pt x="262090" y="23102"/>
                </a:lnTo>
                <a:lnTo>
                  <a:pt x="221546" y="40277"/>
                </a:lnTo>
                <a:lnTo>
                  <a:pt x="183456" y="61693"/>
                </a:lnTo>
                <a:lnTo>
                  <a:pt x="148116" y="87054"/>
                </a:lnTo>
                <a:lnTo>
                  <a:pt x="115823" y="116062"/>
                </a:lnTo>
                <a:lnTo>
                  <a:pt x="86874" y="148418"/>
                </a:lnTo>
                <a:lnTo>
                  <a:pt x="61565" y="183827"/>
                </a:lnTo>
                <a:lnTo>
                  <a:pt x="40192" y="221990"/>
                </a:lnTo>
                <a:lnTo>
                  <a:pt x="23053" y="262611"/>
                </a:lnTo>
                <a:lnTo>
                  <a:pt x="10443" y="305390"/>
                </a:lnTo>
                <a:lnTo>
                  <a:pt x="2660" y="350033"/>
                </a:lnTo>
                <a:lnTo>
                  <a:pt x="0" y="396239"/>
                </a:lnTo>
                <a:lnTo>
                  <a:pt x="2660" y="442446"/>
                </a:lnTo>
                <a:lnTo>
                  <a:pt x="10443" y="487089"/>
                </a:lnTo>
                <a:lnTo>
                  <a:pt x="23053" y="529868"/>
                </a:lnTo>
                <a:lnTo>
                  <a:pt x="40192" y="570489"/>
                </a:lnTo>
                <a:lnTo>
                  <a:pt x="61565" y="608652"/>
                </a:lnTo>
                <a:lnTo>
                  <a:pt x="86874" y="644061"/>
                </a:lnTo>
                <a:lnTo>
                  <a:pt x="115824" y="676417"/>
                </a:lnTo>
                <a:lnTo>
                  <a:pt x="148116" y="705425"/>
                </a:lnTo>
                <a:lnTo>
                  <a:pt x="183456" y="730786"/>
                </a:lnTo>
                <a:lnTo>
                  <a:pt x="221546" y="752202"/>
                </a:lnTo>
                <a:lnTo>
                  <a:pt x="262090" y="769377"/>
                </a:lnTo>
                <a:lnTo>
                  <a:pt x="304791" y="782014"/>
                </a:lnTo>
                <a:lnTo>
                  <a:pt x="349352" y="789813"/>
                </a:lnTo>
                <a:lnTo>
                  <a:pt x="395477" y="792480"/>
                </a:lnTo>
                <a:lnTo>
                  <a:pt x="441603" y="789813"/>
                </a:lnTo>
                <a:lnTo>
                  <a:pt x="486164" y="782014"/>
                </a:lnTo>
                <a:lnTo>
                  <a:pt x="528865" y="769377"/>
                </a:lnTo>
                <a:lnTo>
                  <a:pt x="569409" y="752202"/>
                </a:lnTo>
                <a:lnTo>
                  <a:pt x="607499" y="730786"/>
                </a:lnTo>
                <a:lnTo>
                  <a:pt x="642839" y="705425"/>
                </a:lnTo>
                <a:lnTo>
                  <a:pt x="675132" y="676417"/>
                </a:lnTo>
                <a:lnTo>
                  <a:pt x="704081" y="644061"/>
                </a:lnTo>
                <a:lnTo>
                  <a:pt x="729390" y="608652"/>
                </a:lnTo>
                <a:lnTo>
                  <a:pt x="750763" y="570489"/>
                </a:lnTo>
                <a:lnTo>
                  <a:pt x="767902" y="529868"/>
                </a:lnTo>
                <a:lnTo>
                  <a:pt x="780512" y="487089"/>
                </a:lnTo>
                <a:lnTo>
                  <a:pt x="788295" y="442446"/>
                </a:lnTo>
                <a:lnTo>
                  <a:pt x="790955" y="396239"/>
                </a:lnTo>
                <a:lnTo>
                  <a:pt x="788295" y="350033"/>
                </a:lnTo>
                <a:lnTo>
                  <a:pt x="780512" y="305390"/>
                </a:lnTo>
                <a:lnTo>
                  <a:pt x="767902" y="262611"/>
                </a:lnTo>
                <a:lnTo>
                  <a:pt x="750763" y="221990"/>
                </a:lnTo>
                <a:lnTo>
                  <a:pt x="729390" y="183827"/>
                </a:lnTo>
                <a:lnTo>
                  <a:pt x="704081" y="148418"/>
                </a:lnTo>
                <a:lnTo>
                  <a:pt x="675131" y="116062"/>
                </a:lnTo>
                <a:lnTo>
                  <a:pt x="642839" y="87054"/>
                </a:lnTo>
                <a:lnTo>
                  <a:pt x="607499" y="61693"/>
                </a:lnTo>
                <a:lnTo>
                  <a:pt x="569409" y="40277"/>
                </a:lnTo>
                <a:lnTo>
                  <a:pt x="528865" y="23102"/>
                </a:lnTo>
                <a:lnTo>
                  <a:pt x="486164" y="10465"/>
                </a:lnTo>
                <a:lnTo>
                  <a:pt x="441603" y="2666"/>
                </a:lnTo>
                <a:lnTo>
                  <a:pt x="39547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3" y="3140964"/>
            <a:ext cx="791210" cy="792480"/>
          </a:xfrm>
          <a:custGeom>
            <a:avLst/>
            <a:gdLst/>
            <a:ahLst/>
            <a:cxnLst/>
            <a:rect l="l" t="t" r="r" b="b"/>
            <a:pathLst>
              <a:path w="791209" h="792479">
                <a:moveTo>
                  <a:pt x="0" y="396239"/>
                </a:moveTo>
                <a:lnTo>
                  <a:pt x="2660" y="350033"/>
                </a:lnTo>
                <a:lnTo>
                  <a:pt x="10443" y="305390"/>
                </a:lnTo>
                <a:lnTo>
                  <a:pt x="23053" y="262611"/>
                </a:lnTo>
                <a:lnTo>
                  <a:pt x="40192" y="221990"/>
                </a:lnTo>
                <a:lnTo>
                  <a:pt x="61565" y="183827"/>
                </a:lnTo>
                <a:lnTo>
                  <a:pt x="86874" y="148418"/>
                </a:lnTo>
                <a:lnTo>
                  <a:pt x="115823" y="116062"/>
                </a:lnTo>
                <a:lnTo>
                  <a:pt x="148116" y="87054"/>
                </a:lnTo>
                <a:lnTo>
                  <a:pt x="183456" y="61693"/>
                </a:lnTo>
                <a:lnTo>
                  <a:pt x="221546" y="40277"/>
                </a:lnTo>
                <a:lnTo>
                  <a:pt x="262090" y="23102"/>
                </a:lnTo>
                <a:lnTo>
                  <a:pt x="304791" y="10465"/>
                </a:lnTo>
                <a:lnTo>
                  <a:pt x="349352" y="2666"/>
                </a:lnTo>
                <a:lnTo>
                  <a:pt x="395477" y="0"/>
                </a:lnTo>
                <a:lnTo>
                  <a:pt x="441603" y="2666"/>
                </a:lnTo>
                <a:lnTo>
                  <a:pt x="486164" y="10465"/>
                </a:lnTo>
                <a:lnTo>
                  <a:pt x="528865" y="23102"/>
                </a:lnTo>
                <a:lnTo>
                  <a:pt x="569409" y="40277"/>
                </a:lnTo>
                <a:lnTo>
                  <a:pt x="607499" y="61693"/>
                </a:lnTo>
                <a:lnTo>
                  <a:pt x="642839" y="87054"/>
                </a:lnTo>
                <a:lnTo>
                  <a:pt x="675131" y="116062"/>
                </a:lnTo>
                <a:lnTo>
                  <a:pt x="704081" y="148418"/>
                </a:lnTo>
                <a:lnTo>
                  <a:pt x="729390" y="183827"/>
                </a:lnTo>
                <a:lnTo>
                  <a:pt x="750763" y="221990"/>
                </a:lnTo>
                <a:lnTo>
                  <a:pt x="767902" y="262611"/>
                </a:lnTo>
                <a:lnTo>
                  <a:pt x="780512" y="305390"/>
                </a:lnTo>
                <a:lnTo>
                  <a:pt x="788295" y="350033"/>
                </a:lnTo>
                <a:lnTo>
                  <a:pt x="790955" y="396239"/>
                </a:lnTo>
                <a:lnTo>
                  <a:pt x="788295" y="442446"/>
                </a:lnTo>
                <a:lnTo>
                  <a:pt x="780512" y="487089"/>
                </a:lnTo>
                <a:lnTo>
                  <a:pt x="767902" y="529868"/>
                </a:lnTo>
                <a:lnTo>
                  <a:pt x="750763" y="570489"/>
                </a:lnTo>
                <a:lnTo>
                  <a:pt x="729390" y="608652"/>
                </a:lnTo>
                <a:lnTo>
                  <a:pt x="704081" y="644061"/>
                </a:lnTo>
                <a:lnTo>
                  <a:pt x="675132" y="676417"/>
                </a:lnTo>
                <a:lnTo>
                  <a:pt x="642839" y="705425"/>
                </a:lnTo>
                <a:lnTo>
                  <a:pt x="607499" y="730786"/>
                </a:lnTo>
                <a:lnTo>
                  <a:pt x="569409" y="752202"/>
                </a:lnTo>
                <a:lnTo>
                  <a:pt x="528865" y="769377"/>
                </a:lnTo>
                <a:lnTo>
                  <a:pt x="486164" y="782014"/>
                </a:lnTo>
                <a:lnTo>
                  <a:pt x="441603" y="789813"/>
                </a:lnTo>
                <a:lnTo>
                  <a:pt x="395477" y="792480"/>
                </a:lnTo>
                <a:lnTo>
                  <a:pt x="349352" y="789813"/>
                </a:lnTo>
                <a:lnTo>
                  <a:pt x="304791" y="782014"/>
                </a:lnTo>
                <a:lnTo>
                  <a:pt x="262090" y="769377"/>
                </a:lnTo>
                <a:lnTo>
                  <a:pt x="221546" y="752202"/>
                </a:lnTo>
                <a:lnTo>
                  <a:pt x="183456" y="730786"/>
                </a:lnTo>
                <a:lnTo>
                  <a:pt x="148116" y="705425"/>
                </a:lnTo>
                <a:lnTo>
                  <a:pt x="115824" y="676417"/>
                </a:lnTo>
                <a:lnTo>
                  <a:pt x="86874" y="644061"/>
                </a:lnTo>
                <a:lnTo>
                  <a:pt x="61565" y="608652"/>
                </a:lnTo>
                <a:lnTo>
                  <a:pt x="40192" y="570489"/>
                </a:lnTo>
                <a:lnTo>
                  <a:pt x="23053" y="529868"/>
                </a:lnTo>
                <a:lnTo>
                  <a:pt x="10443" y="487089"/>
                </a:lnTo>
                <a:lnTo>
                  <a:pt x="2660" y="442446"/>
                </a:lnTo>
                <a:lnTo>
                  <a:pt x="0" y="39623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86498" y="3400171"/>
            <a:ext cx="253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P1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8976" y="3931919"/>
            <a:ext cx="6096" cy="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5616" y="3500628"/>
            <a:ext cx="433070" cy="4330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20"/>
              </a:spcBef>
            </a:pPr>
            <a:r>
              <a:rPr sz="1600" spc="-10" dirty="0">
                <a:latin typeface="Malgun Gothic"/>
                <a:cs typeface="Malgun Gothic"/>
              </a:rPr>
              <a:t>f1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0845" y="4055333"/>
            <a:ext cx="874838" cy="874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29371" y="4267200"/>
            <a:ext cx="556259" cy="512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2023" y="4076700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396240" y="0"/>
                </a:moveTo>
                <a:lnTo>
                  <a:pt x="350033" y="2666"/>
                </a:lnTo>
                <a:lnTo>
                  <a:pt x="305390" y="10465"/>
                </a:lnTo>
                <a:lnTo>
                  <a:pt x="262611" y="23102"/>
                </a:lnTo>
                <a:lnTo>
                  <a:pt x="221990" y="40277"/>
                </a:lnTo>
                <a:lnTo>
                  <a:pt x="183827" y="61693"/>
                </a:lnTo>
                <a:lnTo>
                  <a:pt x="148418" y="87054"/>
                </a:lnTo>
                <a:lnTo>
                  <a:pt x="116062" y="116062"/>
                </a:lnTo>
                <a:lnTo>
                  <a:pt x="87054" y="148418"/>
                </a:lnTo>
                <a:lnTo>
                  <a:pt x="61693" y="183827"/>
                </a:lnTo>
                <a:lnTo>
                  <a:pt x="40277" y="221990"/>
                </a:lnTo>
                <a:lnTo>
                  <a:pt x="23102" y="262611"/>
                </a:lnTo>
                <a:lnTo>
                  <a:pt x="10465" y="305390"/>
                </a:lnTo>
                <a:lnTo>
                  <a:pt x="2666" y="350033"/>
                </a:lnTo>
                <a:lnTo>
                  <a:pt x="0" y="396239"/>
                </a:lnTo>
                <a:lnTo>
                  <a:pt x="2666" y="442446"/>
                </a:lnTo>
                <a:lnTo>
                  <a:pt x="10465" y="487089"/>
                </a:lnTo>
                <a:lnTo>
                  <a:pt x="23102" y="529868"/>
                </a:lnTo>
                <a:lnTo>
                  <a:pt x="40277" y="570489"/>
                </a:lnTo>
                <a:lnTo>
                  <a:pt x="61693" y="608652"/>
                </a:lnTo>
                <a:lnTo>
                  <a:pt x="87054" y="644061"/>
                </a:lnTo>
                <a:lnTo>
                  <a:pt x="116062" y="676417"/>
                </a:lnTo>
                <a:lnTo>
                  <a:pt x="148418" y="705425"/>
                </a:lnTo>
                <a:lnTo>
                  <a:pt x="183827" y="730786"/>
                </a:lnTo>
                <a:lnTo>
                  <a:pt x="221990" y="752202"/>
                </a:lnTo>
                <a:lnTo>
                  <a:pt x="262611" y="769377"/>
                </a:lnTo>
                <a:lnTo>
                  <a:pt x="305390" y="782014"/>
                </a:lnTo>
                <a:lnTo>
                  <a:pt x="350033" y="789813"/>
                </a:lnTo>
                <a:lnTo>
                  <a:pt x="396240" y="792480"/>
                </a:lnTo>
                <a:lnTo>
                  <a:pt x="442446" y="789813"/>
                </a:lnTo>
                <a:lnTo>
                  <a:pt x="487089" y="782014"/>
                </a:lnTo>
                <a:lnTo>
                  <a:pt x="529868" y="769377"/>
                </a:lnTo>
                <a:lnTo>
                  <a:pt x="570489" y="752202"/>
                </a:lnTo>
                <a:lnTo>
                  <a:pt x="608652" y="730786"/>
                </a:lnTo>
                <a:lnTo>
                  <a:pt x="644061" y="705425"/>
                </a:lnTo>
                <a:lnTo>
                  <a:pt x="676417" y="676417"/>
                </a:lnTo>
                <a:lnTo>
                  <a:pt x="705425" y="644061"/>
                </a:lnTo>
                <a:lnTo>
                  <a:pt x="730786" y="608652"/>
                </a:lnTo>
                <a:lnTo>
                  <a:pt x="752202" y="570489"/>
                </a:lnTo>
                <a:lnTo>
                  <a:pt x="769377" y="529868"/>
                </a:lnTo>
                <a:lnTo>
                  <a:pt x="782014" y="487089"/>
                </a:lnTo>
                <a:lnTo>
                  <a:pt x="789813" y="442446"/>
                </a:lnTo>
                <a:lnTo>
                  <a:pt x="792479" y="396239"/>
                </a:lnTo>
                <a:lnTo>
                  <a:pt x="789813" y="350033"/>
                </a:lnTo>
                <a:lnTo>
                  <a:pt x="782014" y="305390"/>
                </a:lnTo>
                <a:lnTo>
                  <a:pt x="769377" y="262611"/>
                </a:lnTo>
                <a:lnTo>
                  <a:pt x="752202" y="221990"/>
                </a:lnTo>
                <a:lnTo>
                  <a:pt x="730786" y="183827"/>
                </a:lnTo>
                <a:lnTo>
                  <a:pt x="705425" y="148418"/>
                </a:lnTo>
                <a:lnTo>
                  <a:pt x="676417" y="116062"/>
                </a:lnTo>
                <a:lnTo>
                  <a:pt x="644061" y="87054"/>
                </a:lnTo>
                <a:lnTo>
                  <a:pt x="608652" y="61693"/>
                </a:lnTo>
                <a:lnTo>
                  <a:pt x="570489" y="40277"/>
                </a:lnTo>
                <a:lnTo>
                  <a:pt x="529868" y="23102"/>
                </a:lnTo>
                <a:lnTo>
                  <a:pt x="487089" y="10465"/>
                </a:lnTo>
                <a:lnTo>
                  <a:pt x="442446" y="2666"/>
                </a:lnTo>
                <a:lnTo>
                  <a:pt x="39624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12023" y="4076700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396239"/>
                </a:moveTo>
                <a:lnTo>
                  <a:pt x="2666" y="350033"/>
                </a:lnTo>
                <a:lnTo>
                  <a:pt x="10465" y="305390"/>
                </a:lnTo>
                <a:lnTo>
                  <a:pt x="23102" y="262611"/>
                </a:lnTo>
                <a:lnTo>
                  <a:pt x="40277" y="221990"/>
                </a:lnTo>
                <a:lnTo>
                  <a:pt x="61693" y="183827"/>
                </a:lnTo>
                <a:lnTo>
                  <a:pt x="87054" y="148418"/>
                </a:lnTo>
                <a:lnTo>
                  <a:pt x="116062" y="116062"/>
                </a:lnTo>
                <a:lnTo>
                  <a:pt x="148418" y="87054"/>
                </a:lnTo>
                <a:lnTo>
                  <a:pt x="183827" y="61693"/>
                </a:lnTo>
                <a:lnTo>
                  <a:pt x="221990" y="40277"/>
                </a:lnTo>
                <a:lnTo>
                  <a:pt x="262611" y="23102"/>
                </a:lnTo>
                <a:lnTo>
                  <a:pt x="305390" y="10465"/>
                </a:lnTo>
                <a:lnTo>
                  <a:pt x="350033" y="2666"/>
                </a:lnTo>
                <a:lnTo>
                  <a:pt x="396240" y="0"/>
                </a:lnTo>
                <a:lnTo>
                  <a:pt x="442446" y="2666"/>
                </a:lnTo>
                <a:lnTo>
                  <a:pt x="487089" y="10465"/>
                </a:lnTo>
                <a:lnTo>
                  <a:pt x="529868" y="23102"/>
                </a:lnTo>
                <a:lnTo>
                  <a:pt x="570489" y="40277"/>
                </a:lnTo>
                <a:lnTo>
                  <a:pt x="608652" y="61693"/>
                </a:lnTo>
                <a:lnTo>
                  <a:pt x="644061" y="87054"/>
                </a:lnTo>
                <a:lnTo>
                  <a:pt x="676417" y="116062"/>
                </a:lnTo>
                <a:lnTo>
                  <a:pt x="705425" y="148418"/>
                </a:lnTo>
                <a:lnTo>
                  <a:pt x="730786" y="183827"/>
                </a:lnTo>
                <a:lnTo>
                  <a:pt x="752202" y="221990"/>
                </a:lnTo>
                <a:lnTo>
                  <a:pt x="769377" y="262611"/>
                </a:lnTo>
                <a:lnTo>
                  <a:pt x="782014" y="305390"/>
                </a:lnTo>
                <a:lnTo>
                  <a:pt x="789813" y="350033"/>
                </a:lnTo>
                <a:lnTo>
                  <a:pt x="792479" y="396239"/>
                </a:lnTo>
                <a:lnTo>
                  <a:pt x="789813" y="442446"/>
                </a:lnTo>
                <a:lnTo>
                  <a:pt x="782014" y="487089"/>
                </a:lnTo>
                <a:lnTo>
                  <a:pt x="769377" y="529868"/>
                </a:lnTo>
                <a:lnTo>
                  <a:pt x="752202" y="570489"/>
                </a:lnTo>
                <a:lnTo>
                  <a:pt x="730786" y="608652"/>
                </a:lnTo>
                <a:lnTo>
                  <a:pt x="705425" y="644061"/>
                </a:lnTo>
                <a:lnTo>
                  <a:pt x="676417" y="676417"/>
                </a:lnTo>
                <a:lnTo>
                  <a:pt x="644061" y="705425"/>
                </a:lnTo>
                <a:lnTo>
                  <a:pt x="608652" y="730786"/>
                </a:lnTo>
                <a:lnTo>
                  <a:pt x="570489" y="752202"/>
                </a:lnTo>
                <a:lnTo>
                  <a:pt x="529868" y="769377"/>
                </a:lnTo>
                <a:lnTo>
                  <a:pt x="487089" y="782014"/>
                </a:lnTo>
                <a:lnTo>
                  <a:pt x="442446" y="789813"/>
                </a:lnTo>
                <a:lnTo>
                  <a:pt x="396240" y="792480"/>
                </a:lnTo>
                <a:lnTo>
                  <a:pt x="350033" y="789813"/>
                </a:lnTo>
                <a:lnTo>
                  <a:pt x="305390" y="782014"/>
                </a:lnTo>
                <a:lnTo>
                  <a:pt x="262611" y="769377"/>
                </a:lnTo>
                <a:lnTo>
                  <a:pt x="221990" y="752202"/>
                </a:lnTo>
                <a:lnTo>
                  <a:pt x="183827" y="730786"/>
                </a:lnTo>
                <a:lnTo>
                  <a:pt x="148418" y="705425"/>
                </a:lnTo>
                <a:lnTo>
                  <a:pt x="116062" y="676417"/>
                </a:lnTo>
                <a:lnTo>
                  <a:pt x="87054" y="644061"/>
                </a:lnTo>
                <a:lnTo>
                  <a:pt x="61693" y="608652"/>
                </a:lnTo>
                <a:lnTo>
                  <a:pt x="40277" y="570489"/>
                </a:lnTo>
                <a:lnTo>
                  <a:pt x="23102" y="529868"/>
                </a:lnTo>
                <a:lnTo>
                  <a:pt x="10465" y="487089"/>
                </a:lnTo>
                <a:lnTo>
                  <a:pt x="2666" y="442446"/>
                </a:lnTo>
                <a:lnTo>
                  <a:pt x="0" y="39623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82788" y="4336541"/>
            <a:ext cx="253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P0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11180" y="5564092"/>
            <a:ext cx="874838" cy="874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9707" y="5775959"/>
            <a:ext cx="556259" cy="512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2359" y="5585459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396240" y="0"/>
                </a:moveTo>
                <a:lnTo>
                  <a:pt x="350033" y="2665"/>
                </a:lnTo>
                <a:lnTo>
                  <a:pt x="305390" y="10465"/>
                </a:lnTo>
                <a:lnTo>
                  <a:pt x="262611" y="23100"/>
                </a:lnTo>
                <a:lnTo>
                  <a:pt x="221990" y="40274"/>
                </a:lnTo>
                <a:lnTo>
                  <a:pt x="183827" y="61690"/>
                </a:lnTo>
                <a:lnTo>
                  <a:pt x="148418" y="87050"/>
                </a:lnTo>
                <a:lnTo>
                  <a:pt x="116062" y="116057"/>
                </a:lnTo>
                <a:lnTo>
                  <a:pt x="87054" y="148413"/>
                </a:lnTo>
                <a:lnTo>
                  <a:pt x="61693" y="183822"/>
                </a:lnTo>
                <a:lnTo>
                  <a:pt x="40277" y="221985"/>
                </a:lnTo>
                <a:lnTo>
                  <a:pt x="23102" y="262606"/>
                </a:lnTo>
                <a:lnTo>
                  <a:pt x="10465" y="305386"/>
                </a:lnTo>
                <a:lnTo>
                  <a:pt x="2666" y="350030"/>
                </a:lnTo>
                <a:lnTo>
                  <a:pt x="0" y="396239"/>
                </a:lnTo>
                <a:lnTo>
                  <a:pt x="2666" y="442449"/>
                </a:lnTo>
                <a:lnTo>
                  <a:pt x="10465" y="487093"/>
                </a:lnTo>
                <a:lnTo>
                  <a:pt x="23102" y="529873"/>
                </a:lnTo>
                <a:lnTo>
                  <a:pt x="40277" y="570494"/>
                </a:lnTo>
                <a:lnTo>
                  <a:pt x="61693" y="608657"/>
                </a:lnTo>
                <a:lnTo>
                  <a:pt x="87054" y="644066"/>
                </a:lnTo>
                <a:lnTo>
                  <a:pt x="116062" y="676422"/>
                </a:lnTo>
                <a:lnTo>
                  <a:pt x="148418" y="705429"/>
                </a:lnTo>
                <a:lnTo>
                  <a:pt x="183827" y="730789"/>
                </a:lnTo>
                <a:lnTo>
                  <a:pt x="221990" y="752205"/>
                </a:lnTo>
                <a:lnTo>
                  <a:pt x="262611" y="769379"/>
                </a:lnTo>
                <a:lnTo>
                  <a:pt x="305390" y="782014"/>
                </a:lnTo>
                <a:lnTo>
                  <a:pt x="350033" y="789814"/>
                </a:lnTo>
                <a:lnTo>
                  <a:pt x="396240" y="792479"/>
                </a:lnTo>
                <a:lnTo>
                  <a:pt x="442446" y="789814"/>
                </a:lnTo>
                <a:lnTo>
                  <a:pt x="487089" y="782014"/>
                </a:lnTo>
                <a:lnTo>
                  <a:pt x="529868" y="769379"/>
                </a:lnTo>
                <a:lnTo>
                  <a:pt x="570489" y="752205"/>
                </a:lnTo>
                <a:lnTo>
                  <a:pt x="608652" y="730789"/>
                </a:lnTo>
                <a:lnTo>
                  <a:pt x="644061" y="705429"/>
                </a:lnTo>
                <a:lnTo>
                  <a:pt x="676417" y="676422"/>
                </a:lnTo>
                <a:lnTo>
                  <a:pt x="705425" y="644066"/>
                </a:lnTo>
                <a:lnTo>
                  <a:pt x="730786" y="608657"/>
                </a:lnTo>
                <a:lnTo>
                  <a:pt x="752202" y="570494"/>
                </a:lnTo>
                <a:lnTo>
                  <a:pt x="769377" y="529873"/>
                </a:lnTo>
                <a:lnTo>
                  <a:pt x="782014" y="487093"/>
                </a:lnTo>
                <a:lnTo>
                  <a:pt x="789813" y="442449"/>
                </a:lnTo>
                <a:lnTo>
                  <a:pt x="792480" y="396239"/>
                </a:lnTo>
                <a:lnTo>
                  <a:pt x="789813" y="350030"/>
                </a:lnTo>
                <a:lnTo>
                  <a:pt x="782014" y="305386"/>
                </a:lnTo>
                <a:lnTo>
                  <a:pt x="769377" y="262606"/>
                </a:lnTo>
                <a:lnTo>
                  <a:pt x="752202" y="221985"/>
                </a:lnTo>
                <a:lnTo>
                  <a:pt x="730786" y="183822"/>
                </a:lnTo>
                <a:lnTo>
                  <a:pt x="705425" y="148413"/>
                </a:lnTo>
                <a:lnTo>
                  <a:pt x="676417" y="116057"/>
                </a:lnTo>
                <a:lnTo>
                  <a:pt x="644061" y="87050"/>
                </a:lnTo>
                <a:lnTo>
                  <a:pt x="608652" y="61690"/>
                </a:lnTo>
                <a:lnTo>
                  <a:pt x="570489" y="40274"/>
                </a:lnTo>
                <a:lnTo>
                  <a:pt x="529868" y="23100"/>
                </a:lnTo>
                <a:lnTo>
                  <a:pt x="487089" y="10465"/>
                </a:lnTo>
                <a:lnTo>
                  <a:pt x="442446" y="2665"/>
                </a:lnTo>
                <a:lnTo>
                  <a:pt x="39624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2359" y="5585459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396239"/>
                </a:moveTo>
                <a:lnTo>
                  <a:pt x="2666" y="350030"/>
                </a:lnTo>
                <a:lnTo>
                  <a:pt x="10465" y="305386"/>
                </a:lnTo>
                <a:lnTo>
                  <a:pt x="23102" y="262606"/>
                </a:lnTo>
                <a:lnTo>
                  <a:pt x="40277" y="221985"/>
                </a:lnTo>
                <a:lnTo>
                  <a:pt x="61693" y="183822"/>
                </a:lnTo>
                <a:lnTo>
                  <a:pt x="87054" y="148413"/>
                </a:lnTo>
                <a:lnTo>
                  <a:pt x="116062" y="116057"/>
                </a:lnTo>
                <a:lnTo>
                  <a:pt x="148418" y="87050"/>
                </a:lnTo>
                <a:lnTo>
                  <a:pt x="183827" y="61690"/>
                </a:lnTo>
                <a:lnTo>
                  <a:pt x="221990" y="40274"/>
                </a:lnTo>
                <a:lnTo>
                  <a:pt x="262611" y="23100"/>
                </a:lnTo>
                <a:lnTo>
                  <a:pt x="305390" y="10465"/>
                </a:lnTo>
                <a:lnTo>
                  <a:pt x="350033" y="2665"/>
                </a:lnTo>
                <a:lnTo>
                  <a:pt x="396240" y="0"/>
                </a:lnTo>
                <a:lnTo>
                  <a:pt x="442446" y="2665"/>
                </a:lnTo>
                <a:lnTo>
                  <a:pt x="487089" y="10465"/>
                </a:lnTo>
                <a:lnTo>
                  <a:pt x="529868" y="23100"/>
                </a:lnTo>
                <a:lnTo>
                  <a:pt x="570489" y="40274"/>
                </a:lnTo>
                <a:lnTo>
                  <a:pt x="608652" y="61690"/>
                </a:lnTo>
                <a:lnTo>
                  <a:pt x="644061" y="87050"/>
                </a:lnTo>
                <a:lnTo>
                  <a:pt x="676417" y="116057"/>
                </a:lnTo>
                <a:lnTo>
                  <a:pt x="705425" y="148413"/>
                </a:lnTo>
                <a:lnTo>
                  <a:pt x="730786" y="183822"/>
                </a:lnTo>
                <a:lnTo>
                  <a:pt x="752202" y="221985"/>
                </a:lnTo>
                <a:lnTo>
                  <a:pt x="769377" y="262606"/>
                </a:lnTo>
                <a:lnTo>
                  <a:pt x="782014" y="305386"/>
                </a:lnTo>
                <a:lnTo>
                  <a:pt x="789813" y="350030"/>
                </a:lnTo>
                <a:lnTo>
                  <a:pt x="792480" y="396239"/>
                </a:lnTo>
                <a:lnTo>
                  <a:pt x="789813" y="442449"/>
                </a:lnTo>
                <a:lnTo>
                  <a:pt x="782014" y="487093"/>
                </a:lnTo>
                <a:lnTo>
                  <a:pt x="769377" y="529873"/>
                </a:lnTo>
                <a:lnTo>
                  <a:pt x="752202" y="570494"/>
                </a:lnTo>
                <a:lnTo>
                  <a:pt x="730786" y="608657"/>
                </a:lnTo>
                <a:lnTo>
                  <a:pt x="705425" y="644066"/>
                </a:lnTo>
                <a:lnTo>
                  <a:pt x="676417" y="676422"/>
                </a:lnTo>
                <a:lnTo>
                  <a:pt x="644061" y="705429"/>
                </a:lnTo>
                <a:lnTo>
                  <a:pt x="608652" y="730789"/>
                </a:lnTo>
                <a:lnTo>
                  <a:pt x="570489" y="752205"/>
                </a:lnTo>
                <a:lnTo>
                  <a:pt x="529868" y="769379"/>
                </a:lnTo>
                <a:lnTo>
                  <a:pt x="487089" y="782014"/>
                </a:lnTo>
                <a:lnTo>
                  <a:pt x="442446" y="789814"/>
                </a:lnTo>
                <a:lnTo>
                  <a:pt x="396240" y="792479"/>
                </a:lnTo>
                <a:lnTo>
                  <a:pt x="350033" y="789814"/>
                </a:lnTo>
                <a:lnTo>
                  <a:pt x="305390" y="782014"/>
                </a:lnTo>
                <a:lnTo>
                  <a:pt x="262611" y="769379"/>
                </a:lnTo>
                <a:lnTo>
                  <a:pt x="221990" y="752205"/>
                </a:lnTo>
                <a:lnTo>
                  <a:pt x="183827" y="730789"/>
                </a:lnTo>
                <a:lnTo>
                  <a:pt x="148418" y="705429"/>
                </a:lnTo>
                <a:lnTo>
                  <a:pt x="116062" y="676422"/>
                </a:lnTo>
                <a:lnTo>
                  <a:pt x="87054" y="644066"/>
                </a:lnTo>
                <a:lnTo>
                  <a:pt x="61693" y="608657"/>
                </a:lnTo>
                <a:lnTo>
                  <a:pt x="40277" y="570494"/>
                </a:lnTo>
                <a:lnTo>
                  <a:pt x="23102" y="529873"/>
                </a:lnTo>
                <a:lnTo>
                  <a:pt x="10465" y="487093"/>
                </a:lnTo>
                <a:lnTo>
                  <a:pt x="2666" y="442449"/>
                </a:lnTo>
                <a:lnTo>
                  <a:pt x="0" y="39623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22869" y="5844946"/>
            <a:ext cx="253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P4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40268" y="5515355"/>
            <a:ext cx="7619" cy="7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28431" y="5085588"/>
            <a:ext cx="431800" cy="431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720"/>
              </a:spcBef>
            </a:pPr>
            <a:r>
              <a:rPr sz="1600" spc="-10" dirty="0">
                <a:latin typeface="Malgun Gothic"/>
                <a:cs typeface="Malgun Gothic"/>
              </a:rPr>
              <a:t>f0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44868" y="6307835"/>
            <a:ext cx="6095" cy="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31507" y="5876544"/>
            <a:ext cx="433070" cy="4330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730"/>
              </a:spcBef>
            </a:pPr>
            <a:r>
              <a:rPr sz="1600" spc="-10" dirty="0">
                <a:latin typeface="Malgun Gothic"/>
                <a:cs typeface="Malgun Gothic"/>
              </a:rPr>
              <a:t>f4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11321" y="5567140"/>
            <a:ext cx="873345" cy="874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69864" y="5779008"/>
            <a:ext cx="556260" cy="5120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52515" y="5588508"/>
            <a:ext cx="791210" cy="792480"/>
          </a:xfrm>
          <a:custGeom>
            <a:avLst/>
            <a:gdLst/>
            <a:ahLst/>
            <a:cxnLst/>
            <a:rect l="l" t="t" r="r" b="b"/>
            <a:pathLst>
              <a:path w="791210" h="792479">
                <a:moveTo>
                  <a:pt x="395478" y="0"/>
                </a:moveTo>
                <a:lnTo>
                  <a:pt x="349352" y="2665"/>
                </a:lnTo>
                <a:lnTo>
                  <a:pt x="304791" y="10465"/>
                </a:lnTo>
                <a:lnTo>
                  <a:pt x="262090" y="23100"/>
                </a:lnTo>
                <a:lnTo>
                  <a:pt x="221546" y="40274"/>
                </a:lnTo>
                <a:lnTo>
                  <a:pt x="183456" y="61690"/>
                </a:lnTo>
                <a:lnTo>
                  <a:pt x="148116" y="87050"/>
                </a:lnTo>
                <a:lnTo>
                  <a:pt x="115824" y="116057"/>
                </a:lnTo>
                <a:lnTo>
                  <a:pt x="86874" y="148413"/>
                </a:lnTo>
                <a:lnTo>
                  <a:pt x="61565" y="183822"/>
                </a:lnTo>
                <a:lnTo>
                  <a:pt x="40192" y="221985"/>
                </a:lnTo>
                <a:lnTo>
                  <a:pt x="23053" y="262606"/>
                </a:lnTo>
                <a:lnTo>
                  <a:pt x="10443" y="305386"/>
                </a:lnTo>
                <a:lnTo>
                  <a:pt x="2660" y="350030"/>
                </a:lnTo>
                <a:lnTo>
                  <a:pt x="0" y="396239"/>
                </a:lnTo>
                <a:lnTo>
                  <a:pt x="2660" y="442449"/>
                </a:lnTo>
                <a:lnTo>
                  <a:pt x="10443" y="487093"/>
                </a:lnTo>
                <a:lnTo>
                  <a:pt x="23053" y="529873"/>
                </a:lnTo>
                <a:lnTo>
                  <a:pt x="40192" y="570494"/>
                </a:lnTo>
                <a:lnTo>
                  <a:pt x="61565" y="608657"/>
                </a:lnTo>
                <a:lnTo>
                  <a:pt x="86874" y="644066"/>
                </a:lnTo>
                <a:lnTo>
                  <a:pt x="115824" y="676422"/>
                </a:lnTo>
                <a:lnTo>
                  <a:pt x="148116" y="705429"/>
                </a:lnTo>
                <a:lnTo>
                  <a:pt x="183456" y="730789"/>
                </a:lnTo>
                <a:lnTo>
                  <a:pt x="221546" y="752205"/>
                </a:lnTo>
                <a:lnTo>
                  <a:pt x="262090" y="769379"/>
                </a:lnTo>
                <a:lnTo>
                  <a:pt x="304791" y="782014"/>
                </a:lnTo>
                <a:lnTo>
                  <a:pt x="349352" y="789814"/>
                </a:lnTo>
                <a:lnTo>
                  <a:pt x="395478" y="792479"/>
                </a:lnTo>
                <a:lnTo>
                  <a:pt x="441603" y="789814"/>
                </a:lnTo>
                <a:lnTo>
                  <a:pt x="486164" y="782014"/>
                </a:lnTo>
                <a:lnTo>
                  <a:pt x="528865" y="769379"/>
                </a:lnTo>
                <a:lnTo>
                  <a:pt x="569409" y="752205"/>
                </a:lnTo>
                <a:lnTo>
                  <a:pt x="607499" y="730789"/>
                </a:lnTo>
                <a:lnTo>
                  <a:pt x="642839" y="705429"/>
                </a:lnTo>
                <a:lnTo>
                  <a:pt x="675132" y="676422"/>
                </a:lnTo>
                <a:lnTo>
                  <a:pt x="704081" y="644066"/>
                </a:lnTo>
                <a:lnTo>
                  <a:pt x="729390" y="608657"/>
                </a:lnTo>
                <a:lnTo>
                  <a:pt x="750763" y="570494"/>
                </a:lnTo>
                <a:lnTo>
                  <a:pt x="767902" y="529873"/>
                </a:lnTo>
                <a:lnTo>
                  <a:pt x="780512" y="487093"/>
                </a:lnTo>
                <a:lnTo>
                  <a:pt x="788295" y="442449"/>
                </a:lnTo>
                <a:lnTo>
                  <a:pt x="790956" y="396239"/>
                </a:lnTo>
                <a:lnTo>
                  <a:pt x="788295" y="350030"/>
                </a:lnTo>
                <a:lnTo>
                  <a:pt x="780512" y="305386"/>
                </a:lnTo>
                <a:lnTo>
                  <a:pt x="767902" y="262606"/>
                </a:lnTo>
                <a:lnTo>
                  <a:pt x="750763" y="221985"/>
                </a:lnTo>
                <a:lnTo>
                  <a:pt x="729390" y="183822"/>
                </a:lnTo>
                <a:lnTo>
                  <a:pt x="704081" y="148413"/>
                </a:lnTo>
                <a:lnTo>
                  <a:pt x="675132" y="116057"/>
                </a:lnTo>
                <a:lnTo>
                  <a:pt x="642839" y="87050"/>
                </a:lnTo>
                <a:lnTo>
                  <a:pt x="607499" y="61690"/>
                </a:lnTo>
                <a:lnTo>
                  <a:pt x="569409" y="40274"/>
                </a:lnTo>
                <a:lnTo>
                  <a:pt x="528865" y="23100"/>
                </a:lnTo>
                <a:lnTo>
                  <a:pt x="486164" y="10465"/>
                </a:lnTo>
                <a:lnTo>
                  <a:pt x="441603" y="2665"/>
                </a:lnTo>
                <a:lnTo>
                  <a:pt x="39547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52515" y="5588508"/>
            <a:ext cx="791210" cy="792480"/>
          </a:xfrm>
          <a:custGeom>
            <a:avLst/>
            <a:gdLst/>
            <a:ahLst/>
            <a:cxnLst/>
            <a:rect l="l" t="t" r="r" b="b"/>
            <a:pathLst>
              <a:path w="791210" h="792479">
                <a:moveTo>
                  <a:pt x="0" y="396239"/>
                </a:moveTo>
                <a:lnTo>
                  <a:pt x="2660" y="350030"/>
                </a:lnTo>
                <a:lnTo>
                  <a:pt x="10443" y="305386"/>
                </a:lnTo>
                <a:lnTo>
                  <a:pt x="23053" y="262606"/>
                </a:lnTo>
                <a:lnTo>
                  <a:pt x="40192" y="221985"/>
                </a:lnTo>
                <a:lnTo>
                  <a:pt x="61565" y="183822"/>
                </a:lnTo>
                <a:lnTo>
                  <a:pt x="86874" y="148413"/>
                </a:lnTo>
                <a:lnTo>
                  <a:pt x="115824" y="116057"/>
                </a:lnTo>
                <a:lnTo>
                  <a:pt x="148116" y="87050"/>
                </a:lnTo>
                <a:lnTo>
                  <a:pt x="183456" y="61690"/>
                </a:lnTo>
                <a:lnTo>
                  <a:pt x="221546" y="40274"/>
                </a:lnTo>
                <a:lnTo>
                  <a:pt x="262090" y="23100"/>
                </a:lnTo>
                <a:lnTo>
                  <a:pt x="304791" y="10465"/>
                </a:lnTo>
                <a:lnTo>
                  <a:pt x="349352" y="2665"/>
                </a:lnTo>
                <a:lnTo>
                  <a:pt x="395478" y="0"/>
                </a:lnTo>
                <a:lnTo>
                  <a:pt x="441603" y="2665"/>
                </a:lnTo>
                <a:lnTo>
                  <a:pt x="486164" y="10465"/>
                </a:lnTo>
                <a:lnTo>
                  <a:pt x="528865" y="23100"/>
                </a:lnTo>
                <a:lnTo>
                  <a:pt x="569409" y="40274"/>
                </a:lnTo>
                <a:lnTo>
                  <a:pt x="607499" y="61690"/>
                </a:lnTo>
                <a:lnTo>
                  <a:pt x="642839" y="87050"/>
                </a:lnTo>
                <a:lnTo>
                  <a:pt x="675132" y="116057"/>
                </a:lnTo>
                <a:lnTo>
                  <a:pt x="704081" y="148413"/>
                </a:lnTo>
                <a:lnTo>
                  <a:pt x="729390" y="183822"/>
                </a:lnTo>
                <a:lnTo>
                  <a:pt x="750763" y="221985"/>
                </a:lnTo>
                <a:lnTo>
                  <a:pt x="767902" y="262606"/>
                </a:lnTo>
                <a:lnTo>
                  <a:pt x="780512" y="305386"/>
                </a:lnTo>
                <a:lnTo>
                  <a:pt x="788295" y="350030"/>
                </a:lnTo>
                <a:lnTo>
                  <a:pt x="790956" y="396239"/>
                </a:lnTo>
                <a:lnTo>
                  <a:pt x="788295" y="442449"/>
                </a:lnTo>
                <a:lnTo>
                  <a:pt x="780512" y="487093"/>
                </a:lnTo>
                <a:lnTo>
                  <a:pt x="767902" y="529873"/>
                </a:lnTo>
                <a:lnTo>
                  <a:pt x="750763" y="570494"/>
                </a:lnTo>
                <a:lnTo>
                  <a:pt x="729390" y="608657"/>
                </a:lnTo>
                <a:lnTo>
                  <a:pt x="704081" y="644066"/>
                </a:lnTo>
                <a:lnTo>
                  <a:pt x="675132" y="676422"/>
                </a:lnTo>
                <a:lnTo>
                  <a:pt x="642839" y="705429"/>
                </a:lnTo>
                <a:lnTo>
                  <a:pt x="607499" y="730789"/>
                </a:lnTo>
                <a:lnTo>
                  <a:pt x="569409" y="752205"/>
                </a:lnTo>
                <a:lnTo>
                  <a:pt x="528865" y="769379"/>
                </a:lnTo>
                <a:lnTo>
                  <a:pt x="486164" y="782014"/>
                </a:lnTo>
                <a:lnTo>
                  <a:pt x="441603" y="789814"/>
                </a:lnTo>
                <a:lnTo>
                  <a:pt x="395478" y="792479"/>
                </a:lnTo>
                <a:lnTo>
                  <a:pt x="349352" y="789814"/>
                </a:lnTo>
                <a:lnTo>
                  <a:pt x="304791" y="782014"/>
                </a:lnTo>
                <a:lnTo>
                  <a:pt x="262090" y="769379"/>
                </a:lnTo>
                <a:lnTo>
                  <a:pt x="221546" y="752205"/>
                </a:lnTo>
                <a:lnTo>
                  <a:pt x="183456" y="730789"/>
                </a:lnTo>
                <a:lnTo>
                  <a:pt x="148116" y="705429"/>
                </a:lnTo>
                <a:lnTo>
                  <a:pt x="115824" y="676422"/>
                </a:lnTo>
                <a:lnTo>
                  <a:pt x="86874" y="644066"/>
                </a:lnTo>
                <a:lnTo>
                  <a:pt x="61565" y="608657"/>
                </a:lnTo>
                <a:lnTo>
                  <a:pt x="40192" y="570494"/>
                </a:lnTo>
                <a:lnTo>
                  <a:pt x="23053" y="529873"/>
                </a:lnTo>
                <a:lnTo>
                  <a:pt x="10443" y="487093"/>
                </a:lnTo>
                <a:lnTo>
                  <a:pt x="2660" y="442449"/>
                </a:lnTo>
                <a:lnTo>
                  <a:pt x="0" y="39623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22390" y="5848603"/>
            <a:ext cx="253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P3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76315" y="5515355"/>
            <a:ext cx="7619" cy="7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64479" y="5085588"/>
            <a:ext cx="431800" cy="431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20"/>
              </a:spcBef>
            </a:pPr>
            <a:r>
              <a:rPr sz="1600" spc="-10" dirty="0">
                <a:latin typeface="Malgun Gothic"/>
                <a:cs typeface="Malgun Gothic"/>
              </a:rPr>
              <a:t>f3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06892" y="4055333"/>
            <a:ext cx="874838" cy="874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65420" y="4267200"/>
            <a:ext cx="556260" cy="5120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48071" y="4076700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396239" y="0"/>
                </a:moveTo>
                <a:lnTo>
                  <a:pt x="350033" y="2666"/>
                </a:lnTo>
                <a:lnTo>
                  <a:pt x="305390" y="10465"/>
                </a:lnTo>
                <a:lnTo>
                  <a:pt x="262611" y="23102"/>
                </a:lnTo>
                <a:lnTo>
                  <a:pt x="221990" y="40277"/>
                </a:lnTo>
                <a:lnTo>
                  <a:pt x="183827" y="61693"/>
                </a:lnTo>
                <a:lnTo>
                  <a:pt x="148418" y="87054"/>
                </a:lnTo>
                <a:lnTo>
                  <a:pt x="116062" y="116062"/>
                </a:lnTo>
                <a:lnTo>
                  <a:pt x="87054" y="148418"/>
                </a:lnTo>
                <a:lnTo>
                  <a:pt x="61693" y="183827"/>
                </a:lnTo>
                <a:lnTo>
                  <a:pt x="40277" y="221990"/>
                </a:lnTo>
                <a:lnTo>
                  <a:pt x="23102" y="262611"/>
                </a:lnTo>
                <a:lnTo>
                  <a:pt x="10465" y="305390"/>
                </a:lnTo>
                <a:lnTo>
                  <a:pt x="2666" y="350033"/>
                </a:lnTo>
                <a:lnTo>
                  <a:pt x="0" y="396239"/>
                </a:lnTo>
                <a:lnTo>
                  <a:pt x="2666" y="442446"/>
                </a:lnTo>
                <a:lnTo>
                  <a:pt x="10465" y="487089"/>
                </a:lnTo>
                <a:lnTo>
                  <a:pt x="23102" y="529868"/>
                </a:lnTo>
                <a:lnTo>
                  <a:pt x="40277" y="570489"/>
                </a:lnTo>
                <a:lnTo>
                  <a:pt x="61693" y="608652"/>
                </a:lnTo>
                <a:lnTo>
                  <a:pt x="87054" y="644061"/>
                </a:lnTo>
                <a:lnTo>
                  <a:pt x="116062" y="676417"/>
                </a:lnTo>
                <a:lnTo>
                  <a:pt x="148418" y="705425"/>
                </a:lnTo>
                <a:lnTo>
                  <a:pt x="183827" y="730786"/>
                </a:lnTo>
                <a:lnTo>
                  <a:pt x="221990" y="752202"/>
                </a:lnTo>
                <a:lnTo>
                  <a:pt x="262611" y="769377"/>
                </a:lnTo>
                <a:lnTo>
                  <a:pt x="305390" y="782014"/>
                </a:lnTo>
                <a:lnTo>
                  <a:pt x="350033" y="789813"/>
                </a:lnTo>
                <a:lnTo>
                  <a:pt x="396239" y="792480"/>
                </a:lnTo>
                <a:lnTo>
                  <a:pt x="442446" y="789813"/>
                </a:lnTo>
                <a:lnTo>
                  <a:pt x="487089" y="782014"/>
                </a:lnTo>
                <a:lnTo>
                  <a:pt x="529868" y="769377"/>
                </a:lnTo>
                <a:lnTo>
                  <a:pt x="570489" y="752202"/>
                </a:lnTo>
                <a:lnTo>
                  <a:pt x="608652" y="730786"/>
                </a:lnTo>
                <a:lnTo>
                  <a:pt x="644061" y="705425"/>
                </a:lnTo>
                <a:lnTo>
                  <a:pt x="676417" y="676417"/>
                </a:lnTo>
                <a:lnTo>
                  <a:pt x="705425" y="644061"/>
                </a:lnTo>
                <a:lnTo>
                  <a:pt x="730786" y="608652"/>
                </a:lnTo>
                <a:lnTo>
                  <a:pt x="752202" y="570489"/>
                </a:lnTo>
                <a:lnTo>
                  <a:pt x="769377" y="529868"/>
                </a:lnTo>
                <a:lnTo>
                  <a:pt x="782014" y="487089"/>
                </a:lnTo>
                <a:lnTo>
                  <a:pt x="789813" y="442446"/>
                </a:lnTo>
                <a:lnTo>
                  <a:pt x="792479" y="396239"/>
                </a:lnTo>
                <a:lnTo>
                  <a:pt x="789813" y="350033"/>
                </a:lnTo>
                <a:lnTo>
                  <a:pt x="782014" y="305390"/>
                </a:lnTo>
                <a:lnTo>
                  <a:pt x="769377" y="262611"/>
                </a:lnTo>
                <a:lnTo>
                  <a:pt x="752202" y="221990"/>
                </a:lnTo>
                <a:lnTo>
                  <a:pt x="730786" y="183827"/>
                </a:lnTo>
                <a:lnTo>
                  <a:pt x="705425" y="148418"/>
                </a:lnTo>
                <a:lnTo>
                  <a:pt x="676417" y="116062"/>
                </a:lnTo>
                <a:lnTo>
                  <a:pt x="644061" y="87054"/>
                </a:lnTo>
                <a:lnTo>
                  <a:pt x="608652" y="61693"/>
                </a:lnTo>
                <a:lnTo>
                  <a:pt x="570489" y="40277"/>
                </a:lnTo>
                <a:lnTo>
                  <a:pt x="529868" y="23102"/>
                </a:lnTo>
                <a:lnTo>
                  <a:pt x="487089" y="10465"/>
                </a:lnTo>
                <a:lnTo>
                  <a:pt x="442446" y="2666"/>
                </a:lnTo>
                <a:lnTo>
                  <a:pt x="39623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8071" y="4076700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396239"/>
                </a:moveTo>
                <a:lnTo>
                  <a:pt x="2666" y="350033"/>
                </a:lnTo>
                <a:lnTo>
                  <a:pt x="10465" y="305390"/>
                </a:lnTo>
                <a:lnTo>
                  <a:pt x="23102" y="262611"/>
                </a:lnTo>
                <a:lnTo>
                  <a:pt x="40277" y="221990"/>
                </a:lnTo>
                <a:lnTo>
                  <a:pt x="61693" y="183827"/>
                </a:lnTo>
                <a:lnTo>
                  <a:pt x="87054" y="148418"/>
                </a:lnTo>
                <a:lnTo>
                  <a:pt x="116062" y="116062"/>
                </a:lnTo>
                <a:lnTo>
                  <a:pt x="148418" y="87054"/>
                </a:lnTo>
                <a:lnTo>
                  <a:pt x="183827" y="61693"/>
                </a:lnTo>
                <a:lnTo>
                  <a:pt x="221990" y="40277"/>
                </a:lnTo>
                <a:lnTo>
                  <a:pt x="262611" y="23102"/>
                </a:lnTo>
                <a:lnTo>
                  <a:pt x="305390" y="10465"/>
                </a:lnTo>
                <a:lnTo>
                  <a:pt x="350033" y="2666"/>
                </a:lnTo>
                <a:lnTo>
                  <a:pt x="396239" y="0"/>
                </a:lnTo>
                <a:lnTo>
                  <a:pt x="442446" y="2666"/>
                </a:lnTo>
                <a:lnTo>
                  <a:pt x="487089" y="10465"/>
                </a:lnTo>
                <a:lnTo>
                  <a:pt x="529868" y="23102"/>
                </a:lnTo>
                <a:lnTo>
                  <a:pt x="570489" y="40277"/>
                </a:lnTo>
                <a:lnTo>
                  <a:pt x="608652" y="61693"/>
                </a:lnTo>
                <a:lnTo>
                  <a:pt x="644061" y="87054"/>
                </a:lnTo>
                <a:lnTo>
                  <a:pt x="676417" y="116062"/>
                </a:lnTo>
                <a:lnTo>
                  <a:pt x="705425" y="148418"/>
                </a:lnTo>
                <a:lnTo>
                  <a:pt x="730786" y="183827"/>
                </a:lnTo>
                <a:lnTo>
                  <a:pt x="752202" y="221990"/>
                </a:lnTo>
                <a:lnTo>
                  <a:pt x="769377" y="262611"/>
                </a:lnTo>
                <a:lnTo>
                  <a:pt x="782014" y="305390"/>
                </a:lnTo>
                <a:lnTo>
                  <a:pt x="789813" y="350033"/>
                </a:lnTo>
                <a:lnTo>
                  <a:pt x="792479" y="396239"/>
                </a:lnTo>
                <a:lnTo>
                  <a:pt x="789813" y="442446"/>
                </a:lnTo>
                <a:lnTo>
                  <a:pt x="782014" y="487089"/>
                </a:lnTo>
                <a:lnTo>
                  <a:pt x="769377" y="529868"/>
                </a:lnTo>
                <a:lnTo>
                  <a:pt x="752202" y="570489"/>
                </a:lnTo>
                <a:lnTo>
                  <a:pt x="730786" y="608652"/>
                </a:lnTo>
                <a:lnTo>
                  <a:pt x="705425" y="644061"/>
                </a:lnTo>
                <a:lnTo>
                  <a:pt x="676417" y="676417"/>
                </a:lnTo>
                <a:lnTo>
                  <a:pt x="644061" y="705425"/>
                </a:lnTo>
                <a:lnTo>
                  <a:pt x="608652" y="730786"/>
                </a:lnTo>
                <a:lnTo>
                  <a:pt x="570489" y="752202"/>
                </a:lnTo>
                <a:lnTo>
                  <a:pt x="529868" y="769377"/>
                </a:lnTo>
                <a:lnTo>
                  <a:pt x="487089" y="782014"/>
                </a:lnTo>
                <a:lnTo>
                  <a:pt x="442446" y="789813"/>
                </a:lnTo>
                <a:lnTo>
                  <a:pt x="396239" y="792480"/>
                </a:lnTo>
                <a:lnTo>
                  <a:pt x="350033" y="789813"/>
                </a:lnTo>
                <a:lnTo>
                  <a:pt x="305390" y="782014"/>
                </a:lnTo>
                <a:lnTo>
                  <a:pt x="262611" y="769377"/>
                </a:lnTo>
                <a:lnTo>
                  <a:pt x="221990" y="752202"/>
                </a:lnTo>
                <a:lnTo>
                  <a:pt x="183827" y="730786"/>
                </a:lnTo>
                <a:lnTo>
                  <a:pt x="148418" y="705425"/>
                </a:lnTo>
                <a:lnTo>
                  <a:pt x="116062" y="676417"/>
                </a:lnTo>
                <a:lnTo>
                  <a:pt x="87054" y="644061"/>
                </a:lnTo>
                <a:lnTo>
                  <a:pt x="61693" y="608652"/>
                </a:lnTo>
                <a:lnTo>
                  <a:pt x="40277" y="570489"/>
                </a:lnTo>
                <a:lnTo>
                  <a:pt x="23102" y="529868"/>
                </a:lnTo>
                <a:lnTo>
                  <a:pt x="10465" y="487089"/>
                </a:lnTo>
                <a:lnTo>
                  <a:pt x="2666" y="442446"/>
                </a:lnTo>
                <a:lnTo>
                  <a:pt x="0" y="39623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18201" y="4336541"/>
            <a:ext cx="253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P2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09132" y="3931919"/>
            <a:ext cx="6096" cy="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95771" y="3500628"/>
            <a:ext cx="433070" cy="4330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720"/>
              </a:spcBef>
            </a:pPr>
            <a:r>
              <a:rPr sz="1600" spc="-10" dirty="0">
                <a:latin typeface="Malgun Gothic"/>
                <a:cs typeface="Malgun Gothic"/>
              </a:rPr>
              <a:t>f2</a:t>
            </a:r>
            <a:endParaRPr sz="16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23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Dining Philosophers 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466" y="1530787"/>
            <a:ext cx="5626100" cy="173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Key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challenge</a:t>
            </a: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Malgun Gothic"/>
                <a:cs typeface="Malgun Gothic"/>
              </a:rPr>
              <a:t>There </a:t>
            </a:r>
            <a:r>
              <a:rPr sz="1800" spc="-5" dirty="0">
                <a:latin typeface="Malgun Gothic"/>
                <a:cs typeface="Malgun Gothic"/>
              </a:rPr>
              <a:t>is </a:t>
            </a:r>
            <a:r>
              <a:rPr sz="1800" b="1" spc="-5" dirty="0">
                <a:latin typeface="Malgun Gothic"/>
                <a:cs typeface="Malgun Gothic"/>
              </a:rPr>
              <a:t>no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deadlock</a:t>
            </a:r>
            <a:r>
              <a:rPr sz="1800" spc="-5" dirty="0">
                <a:latin typeface="Malgun Gothic"/>
                <a:cs typeface="Malgun Gothic"/>
              </a:rPr>
              <a:t>.</a:t>
            </a:r>
            <a:endParaRPr sz="18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b="1" dirty="0">
                <a:latin typeface="Malgun Gothic"/>
                <a:cs typeface="Malgun Gothic"/>
              </a:rPr>
              <a:t>No </a:t>
            </a:r>
            <a:r>
              <a:rPr sz="1800" spc="-5" dirty="0">
                <a:latin typeface="Malgun Gothic"/>
                <a:cs typeface="Malgun Gothic"/>
              </a:rPr>
              <a:t>philosopher </a:t>
            </a:r>
            <a:r>
              <a:rPr sz="1800" b="1" spc="-5" dirty="0">
                <a:latin typeface="Malgun Gothic"/>
                <a:cs typeface="Malgun Gothic"/>
              </a:rPr>
              <a:t>starves </a:t>
            </a:r>
            <a:r>
              <a:rPr sz="1800" spc="-5" dirty="0">
                <a:latin typeface="Malgun Gothic"/>
                <a:cs typeface="Malgun Gothic"/>
              </a:rPr>
              <a:t>and never gets </a:t>
            </a:r>
            <a:r>
              <a:rPr sz="1800" dirty="0">
                <a:latin typeface="Malgun Gothic"/>
                <a:cs typeface="Malgun Gothic"/>
              </a:rPr>
              <a:t>to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eat.</a:t>
            </a:r>
            <a:endParaRPr sz="18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1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Malgun Gothic"/>
                <a:cs typeface="Malgun Gothic"/>
              </a:rPr>
              <a:t>Concurrency </a:t>
            </a:r>
            <a:r>
              <a:rPr sz="1800" spc="-5" dirty="0">
                <a:latin typeface="Malgun Gothic"/>
                <a:cs typeface="Malgun Gothic"/>
              </a:rPr>
              <a:t>is</a:t>
            </a:r>
            <a:r>
              <a:rPr sz="1800" spc="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high.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171" y="5285593"/>
            <a:ext cx="6976745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241935" algn="l"/>
              </a:tabLst>
            </a:pPr>
            <a:r>
              <a:rPr sz="1600" spc="-5" dirty="0">
                <a:latin typeface="Malgun Gothic"/>
                <a:cs typeface="Malgun Gothic"/>
              </a:rPr>
              <a:t>Philosopher </a:t>
            </a:r>
            <a:r>
              <a:rPr sz="1600" spc="-5" dirty="0">
                <a:latin typeface="Courier New"/>
                <a:cs typeface="Courier New"/>
              </a:rPr>
              <a:t>p </a:t>
            </a:r>
            <a:r>
              <a:rPr sz="1600" spc="-5" dirty="0">
                <a:latin typeface="Malgun Gothic"/>
                <a:cs typeface="Malgun Gothic"/>
              </a:rPr>
              <a:t>wishes to refer to the for on their left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call</a:t>
            </a:r>
            <a:r>
              <a:rPr sz="1600" spc="-1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left(p)</a:t>
            </a:r>
            <a:r>
              <a:rPr sz="1600" spc="-5" dirty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241935" algn="l"/>
              </a:tabLst>
            </a:pPr>
            <a:r>
              <a:rPr sz="1600" spc="-5" dirty="0">
                <a:latin typeface="Malgun Gothic"/>
                <a:cs typeface="Malgun Gothic"/>
              </a:rPr>
              <a:t>Philosopher </a:t>
            </a:r>
            <a:r>
              <a:rPr sz="1600" spc="-5" dirty="0">
                <a:latin typeface="Courier New"/>
                <a:cs typeface="Courier New"/>
              </a:rPr>
              <a:t>p </a:t>
            </a:r>
            <a:r>
              <a:rPr sz="1600" spc="-5" dirty="0">
                <a:latin typeface="Malgun Gothic"/>
                <a:cs typeface="Malgun Gothic"/>
              </a:rPr>
              <a:t>wishes to refer to the for on their right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call</a:t>
            </a:r>
            <a:r>
              <a:rPr sz="1600" spc="-1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right(p)</a:t>
            </a:r>
            <a:r>
              <a:rPr sz="1600" spc="-5" dirty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896" y="3490575"/>
            <a:ext cx="3168650" cy="12928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215"/>
              </a:spcBef>
            </a:pPr>
            <a:r>
              <a:rPr sz="1300" spc="-10" dirty="0">
                <a:solidFill>
                  <a:srgbClr val="F79546"/>
                </a:solidFill>
                <a:latin typeface="Courier New"/>
                <a:cs typeface="Courier New"/>
              </a:rPr>
              <a:t>while </a:t>
            </a:r>
            <a:r>
              <a:rPr sz="1300" spc="-10" dirty="0">
                <a:latin typeface="Courier New"/>
                <a:cs typeface="Courier New"/>
              </a:rPr>
              <a:t>(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300" spc="-10" dirty="0">
                <a:latin typeface="Courier New"/>
                <a:cs typeface="Courier New"/>
              </a:rPr>
              <a:t>)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167130" marR="909955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think();  g</a:t>
            </a:r>
            <a:r>
              <a:rPr sz="1300" spc="-5" dirty="0">
                <a:latin typeface="Courier New"/>
                <a:cs typeface="Courier New"/>
              </a:rPr>
              <a:t>e</a:t>
            </a:r>
            <a:r>
              <a:rPr sz="1300" spc="-15" dirty="0">
                <a:latin typeface="Courier New"/>
                <a:cs typeface="Courier New"/>
              </a:rPr>
              <a:t>t</a:t>
            </a:r>
            <a:r>
              <a:rPr sz="1300" spc="-10" dirty="0">
                <a:latin typeface="Courier New"/>
                <a:cs typeface="Courier New"/>
              </a:rPr>
              <a:t>f</a:t>
            </a:r>
            <a:r>
              <a:rPr sz="1300" spc="-15" dirty="0">
                <a:latin typeface="Courier New"/>
                <a:cs typeface="Courier New"/>
              </a:rPr>
              <a:t>o</a:t>
            </a:r>
            <a:r>
              <a:rPr sz="1300" spc="-10" dirty="0">
                <a:latin typeface="Courier New"/>
                <a:cs typeface="Courier New"/>
              </a:rPr>
              <a:t>r</a:t>
            </a:r>
            <a:r>
              <a:rPr sz="1300" spc="-5" dirty="0">
                <a:latin typeface="Courier New"/>
                <a:cs typeface="Courier New"/>
              </a:rPr>
              <a:t>k</a:t>
            </a:r>
            <a:r>
              <a:rPr sz="1300" spc="-15" dirty="0">
                <a:latin typeface="Courier New"/>
                <a:cs typeface="Courier New"/>
              </a:rPr>
              <a:t>s</a:t>
            </a:r>
            <a:r>
              <a:rPr sz="1300" spc="-10" dirty="0">
                <a:latin typeface="Courier New"/>
                <a:cs typeface="Courier New"/>
              </a:rPr>
              <a:t>(</a:t>
            </a:r>
            <a:r>
              <a:rPr sz="1300" spc="-15" dirty="0">
                <a:latin typeface="Courier New"/>
                <a:cs typeface="Courier New"/>
              </a:rPr>
              <a:t>)</a:t>
            </a:r>
            <a:r>
              <a:rPr sz="1300" spc="-5" dirty="0">
                <a:latin typeface="Courier New"/>
                <a:cs typeface="Courier New"/>
              </a:rPr>
              <a:t>;  </a:t>
            </a:r>
            <a:r>
              <a:rPr sz="1300" spc="-10" dirty="0">
                <a:latin typeface="Courier New"/>
                <a:cs typeface="Courier New"/>
              </a:rPr>
              <a:t>eat();  pu</a:t>
            </a:r>
            <a:r>
              <a:rPr sz="1300" spc="-15" dirty="0">
                <a:latin typeface="Courier New"/>
                <a:cs typeface="Courier New"/>
              </a:rPr>
              <a:t>t</a:t>
            </a:r>
            <a:r>
              <a:rPr sz="1300" spc="-10" dirty="0">
                <a:latin typeface="Courier New"/>
                <a:cs typeface="Courier New"/>
              </a:rPr>
              <a:t>f</a:t>
            </a:r>
            <a:r>
              <a:rPr sz="1300" spc="-20" dirty="0">
                <a:latin typeface="Courier New"/>
                <a:cs typeface="Courier New"/>
              </a:rPr>
              <a:t>o</a:t>
            </a:r>
            <a:r>
              <a:rPr sz="1300" spc="-10" dirty="0">
                <a:latin typeface="Courier New"/>
                <a:cs typeface="Courier New"/>
              </a:rPr>
              <a:t>rk</a:t>
            </a:r>
            <a:r>
              <a:rPr sz="1300" spc="-15" dirty="0">
                <a:latin typeface="Courier New"/>
                <a:cs typeface="Courier New"/>
              </a:rPr>
              <a:t>s</a:t>
            </a:r>
            <a:r>
              <a:rPr sz="1300" spc="-10" dirty="0">
                <a:latin typeface="Courier New"/>
                <a:cs typeface="Courier New"/>
              </a:rPr>
              <a:t>(</a:t>
            </a:r>
            <a:r>
              <a:rPr sz="1300" spc="-20" dirty="0">
                <a:latin typeface="Courier New"/>
                <a:cs typeface="Courier New"/>
              </a:rPr>
              <a:t>)</a:t>
            </a:r>
            <a:r>
              <a:rPr sz="1300" spc="-5" dirty="0"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8736" y="3487526"/>
            <a:ext cx="3385185" cy="12928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215"/>
              </a:spcBef>
            </a:pPr>
            <a:r>
              <a:rPr sz="1300" spc="-5" dirty="0">
                <a:solidFill>
                  <a:srgbClr val="00AFEF"/>
                </a:solidFill>
                <a:latin typeface="Courier New"/>
                <a:cs typeface="Courier New"/>
              </a:rPr>
              <a:t>// </a:t>
            </a:r>
            <a:r>
              <a:rPr sz="1300" spc="-10" dirty="0">
                <a:solidFill>
                  <a:srgbClr val="00AFEF"/>
                </a:solidFill>
                <a:latin typeface="Courier New"/>
                <a:cs typeface="Courier New"/>
              </a:rPr>
              <a:t>helper</a:t>
            </a:r>
            <a:r>
              <a:rPr sz="1300" spc="-3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00AFEF"/>
                </a:solidFill>
                <a:latin typeface="Courier New"/>
                <a:cs typeface="Courier New"/>
              </a:rPr>
              <a:t>functions</a:t>
            </a:r>
            <a:endParaRPr sz="13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</a:pPr>
            <a:r>
              <a:rPr sz="13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300" spc="-10" dirty="0">
                <a:latin typeface="Courier New"/>
                <a:cs typeface="Courier New"/>
              </a:rPr>
              <a:t>left(</a:t>
            </a:r>
            <a:r>
              <a:rPr sz="1300" spc="-10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300" spc="-5" dirty="0">
                <a:latin typeface="Courier New"/>
                <a:cs typeface="Courier New"/>
              </a:rPr>
              <a:t>p) { </a:t>
            </a:r>
            <a:r>
              <a:rPr sz="1300" spc="-10" dirty="0">
                <a:solidFill>
                  <a:srgbClr val="E36C09"/>
                </a:solidFill>
                <a:latin typeface="Courier New"/>
                <a:cs typeface="Courier New"/>
              </a:rPr>
              <a:t>return </a:t>
            </a:r>
            <a:r>
              <a:rPr sz="1300" spc="-5" dirty="0">
                <a:latin typeface="Courier New"/>
                <a:cs typeface="Courier New"/>
              </a:rPr>
              <a:t>p;</a:t>
            </a:r>
            <a:r>
              <a:rPr sz="1300" spc="-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52095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300" spc="-10" dirty="0">
                <a:latin typeface="Courier New"/>
                <a:cs typeface="Courier New"/>
              </a:rPr>
              <a:t>right(</a:t>
            </a:r>
            <a:r>
              <a:rPr sz="1300" spc="-10" dirty="0">
                <a:solidFill>
                  <a:srgbClr val="00AF50"/>
                </a:solidFill>
                <a:latin typeface="Courier New"/>
                <a:cs typeface="Courier New"/>
              </a:rPr>
              <a:t>int </a:t>
            </a:r>
            <a:r>
              <a:rPr sz="1300" spc="-10" dirty="0">
                <a:latin typeface="Courier New"/>
                <a:cs typeface="Courier New"/>
              </a:rPr>
              <a:t>p)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166495">
              <a:lnSpc>
                <a:spcPct val="100000"/>
              </a:lnSpc>
            </a:pPr>
            <a:r>
              <a:rPr sz="1300" spc="-10" dirty="0">
                <a:solidFill>
                  <a:srgbClr val="E36C09"/>
                </a:solidFill>
                <a:latin typeface="Courier New"/>
                <a:cs typeface="Courier New"/>
              </a:rPr>
              <a:t>return </a:t>
            </a:r>
            <a:r>
              <a:rPr sz="1300" spc="-10" dirty="0">
                <a:latin typeface="Courier New"/>
                <a:cs typeface="Courier New"/>
              </a:rPr>
              <a:t>(p </a:t>
            </a:r>
            <a:r>
              <a:rPr sz="1300" spc="-5" dirty="0">
                <a:latin typeface="Courier New"/>
                <a:cs typeface="Courier New"/>
              </a:rPr>
              <a:t>+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300" spc="-10" dirty="0">
                <a:latin typeface="Courier New"/>
                <a:cs typeface="Courier New"/>
              </a:rPr>
              <a:t>) </a:t>
            </a:r>
            <a:r>
              <a:rPr sz="1300" spc="-5" dirty="0">
                <a:latin typeface="Courier New"/>
                <a:cs typeface="Courier New"/>
              </a:rPr>
              <a:t>%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300" spc="-10" dirty="0"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005" y="4814169"/>
            <a:ext cx="2650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Basic </a:t>
            </a:r>
            <a:r>
              <a:rPr sz="1400" b="1" spc="-5" dirty="0">
                <a:latin typeface="Malgun Gothic"/>
                <a:cs typeface="Malgun Gothic"/>
              </a:rPr>
              <a:t>loop </a:t>
            </a:r>
            <a:r>
              <a:rPr sz="1400" b="1" spc="-20" dirty="0">
                <a:latin typeface="Malgun Gothic"/>
                <a:cs typeface="Malgun Gothic"/>
              </a:rPr>
              <a:t>of </a:t>
            </a:r>
            <a:r>
              <a:rPr sz="1400" b="1" spc="-5" dirty="0">
                <a:latin typeface="Malgun Gothic"/>
                <a:cs typeface="Malgun Gothic"/>
              </a:rPr>
              <a:t>each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philosopher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8111" y="4833981"/>
            <a:ext cx="32594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Malgun Gothic"/>
                <a:cs typeface="Malgun Gothic"/>
              </a:rPr>
              <a:t>Helper </a:t>
            </a:r>
            <a:r>
              <a:rPr sz="1400" b="1" dirty="0" smtClean="0">
                <a:latin typeface="Malgun Gothic"/>
                <a:cs typeface="Malgun Gothic"/>
              </a:rPr>
              <a:t>functions</a:t>
            </a:r>
            <a:endParaRPr sz="1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92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Dining Philosophers 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2196083" y="2078513"/>
            <a:ext cx="4247515" cy="2051685"/>
          </a:xfrm>
          <a:custGeom>
            <a:avLst/>
            <a:gdLst/>
            <a:ahLst/>
            <a:cxnLst/>
            <a:rect l="l" t="t" r="r" b="b"/>
            <a:pathLst>
              <a:path w="4247515" h="2051685">
                <a:moveTo>
                  <a:pt x="0" y="2051303"/>
                </a:moveTo>
                <a:lnTo>
                  <a:pt x="4247388" y="2051303"/>
                </a:lnTo>
                <a:lnTo>
                  <a:pt x="4247388" y="0"/>
                </a:lnTo>
                <a:lnTo>
                  <a:pt x="0" y="0"/>
                </a:lnTo>
                <a:lnTo>
                  <a:pt x="0" y="20513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014" y="1558905"/>
            <a:ext cx="8046084" cy="46429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spc="-5" dirty="0">
                <a:latin typeface="Malgun Gothic"/>
                <a:cs typeface="Malgun Gothic"/>
              </a:rPr>
              <a:t>We need </a:t>
            </a:r>
            <a:r>
              <a:rPr sz="2000" dirty="0">
                <a:latin typeface="Malgun Gothic"/>
                <a:cs typeface="Malgun Gothic"/>
              </a:rPr>
              <a:t>some </a:t>
            </a:r>
            <a:r>
              <a:rPr sz="2000" b="1" dirty="0">
                <a:latin typeface="Malgun Gothic"/>
                <a:cs typeface="Malgun Gothic"/>
              </a:rPr>
              <a:t>semaphore</a:t>
            </a:r>
            <a:r>
              <a:rPr sz="2000" dirty="0">
                <a:latin typeface="Malgun Gothic"/>
                <a:cs typeface="Malgun Gothic"/>
              </a:rPr>
              <a:t>, one </a:t>
            </a:r>
            <a:r>
              <a:rPr sz="2000" spc="-5" dirty="0">
                <a:latin typeface="Malgun Gothic"/>
                <a:cs typeface="Malgun Gothic"/>
              </a:rPr>
              <a:t>for each fork: </a:t>
            </a:r>
            <a:r>
              <a:rPr sz="2000" spc="-5" dirty="0">
                <a:latin typeface="Courier New"/>
                <a:cs typeface="Courier New"/>
              </a:rPr>
              <a:t>sem_t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forks[5]</a:t>
            </a:r>
            <a:r>
              <a:rPr sz="2000" spc="-5" dirty="0">
                <a:latin typeface="Malgun Gothic"/>
                <a:cs typeface="Malgun Gothic"/>
              </a:rPr>
              <a:t>.</a:t>
            </a:r>
            <a:endParaRPr sz="2000" dirty="0">
              <a:latin typeface="Malgun Gothic"/>
              <a:cs typeface="Malgun Gothic"/>
            </a:endParaRPr>
          </a:p>
          <a:p>
            <a:pPr marL="2443480" lvl="1" indent="-450215">
              <a:lnSpc>
                <a:spcPct val="100000"/>
              </a:lnSpc>
              <a:spcBef>
                <a:spcPts val="1785"/>
              </a:spcBef>
              <a:buClr>
                <a:srgbClr val="000000"/>
              </a:buClr>
              <a:buAutoNum type="arabicPlain"/>
              <a:tabLst>
                <a:tab pos="2443480" algn="l"/>
                <a:tab pos="244411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getforks()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2908935" lvl="1" indent="-915669">
              <a:lnSpc>
                <a:spcPct val="100000"/>
              </a:lnSpc>
              <a:buAutoNum type="arabicPlain"/>
              <a:tabLst>
                <a:tab pos="2908935" algn="l"/>
                <a:tab pos="2909570" algn="l"/>
              </a:tabLst>
            </a:pPr>
            <a:r>
              <a:rPr sz="1400" spc="-5" dirty="0">
                <a:latin typeface="Courier New"/>
                <a:cs typeface="Courier New"/>
              </a:rPr>
              <a:t>sem_wait(forks[left(p)]);</a:t>
            </a:r>
            <a:endParaRPr sz="1400" dirty="0">
              <a:latin typeface="Courier New"/>
              <a:cs typeface="Courier New"/>
            </a:endParaRPr>
          </a:p>
          <a:p>
            <a:pPr marL="1993900" marR="2361565" lvl="1">
              <a:lnSpc>
                <a:spcPct val="100000"/>
              </a:lnSpc>
              <a:buAutoNum type="arabicPlain"/>
              <a:tabLst>
                <a:tab pos="2443480" algn="l"/>
                <a:tab pos="2908935" algn="l"/>
                <a:tab pos="2909570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 </a:t>
            </a:r>
            <a:r>
              <a:rPr sz="1400" spc="-5" dirty="0" err="1" smtClean="0">
                <a:latin typeface="Courier New"/>
                <a:cs typeface="Courier New"/>
              </a:rPr>
              <a:t>sem_wa</a:t>
            </a:r>
            <a:r>
              <a:rPr sz="1400" spc="-15" dirty="0" err="1" smtClean="0">
                <a:latin typeface="Courier New"/>
                <a:cs typeface="Courier New"/>
              </a:rPr>
              <a:t>i</a:t>
            </a:r>
            <a:r>
              <a:rPr sz="1400" spc="-5" dirty="0" err="1" smtClean="0">
                <a:latin typeface="Courier New"/>
                <a:cs typeface="Courier New"/>
              </a:rPr>
              <a:t>t</a:t>
            </a:r>
            <a:r>
              <a:rPr sz="1400" spc="-5" dirty="0" smtClean="0">
                <a:latin typeface="Courier New"/>
                <a:cs typeface="Courier New"/>
              </a:rPr>
              <a:t>(f</a:t>
            </a:r>
            <a:r>
              <a:rPr sz="1400" spc="-15" dirty="0" smtClean="0">
                <a:latin typeface="Courier New"/>
                <a:cs typeface="Courier New"/>
              </a:rPr>
              <a:t>o</a:t>
            </a:r>
            <a:r>
              <a:rPr sz="1400" spc="-5" dirty="0" smtClean="0">
                <a:latin typeface="Courier New"/>
                <a:cs typeface="Courier New"/>
              </a:rPr>
              <a:t>rk</a:t>
            </a:r>
            <a:r>
              <a:rPr sz="1400" spc="-15" dirty="0" smtClean="0">
                <a:latin typeface="Courier New"/>
                <a:cs typeface="Courier New"/>
              </a:rPr>
              <a:t>s</a:t>
            </a:r>
            <a:r>
              <a:rPr sz="1400" spc="-5" dirty="0" smtClean="0">
                <a:latin typeface="Courier New"/>
                <a:cs typeface="Courier New"/>
              </a:rPr>
              <a:t>[right</a:t>
            </a:r>
            <a:r>
              <a:rPr sz="1400" spc="-15" dirty="0" smtClean="0">
                <a:latin typeface="Courier New"/>
                <a:cs typeface="Courier New"/>
              </a:rPr>
              <a:t>(</a:t>
            </a:r>
            <a:r>
              <a:rPr sz="1400" spc="-5" dirty="0" smtClean="0">
                <a:latin typeface="Courier New"/>
                <a:cs typeface="Courier New"/>
              </a:rPr>
              <a:t>p</a:t>
            </a:r>
            <a:r>
              <a:rPr sz="1400" spc="-5" dirty="0">
                <a:latin typeface="Courier New"/>
                <a:cs typeface="Courier New"/>
              </a:rPr>
              <a:t>)]</a:t>
            </a:r>
            <a:r>
              <a:rPr sz="1400" spc="-15" dirty="0">
                <a:latin typeface="Courier New"/>
                <a:cs typeface="Courier New"/>
              </a:rPr>
              <a:t>)</a:t>
            </a:r>
            <a:r>
              <a:rPr sz="1400" dirty="0">
                <a:latin typeface="Courier New"/>
                <a:cs typeface="Courier New"/>
              </a:rPr>
              <a:t>;   4	}</a:t>
            </a:r>
          </a:p>
          <a:p>
            <a:pPr marL="1993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5</a:t>
            </a:r>
          </a:p>
          <a:p>
            <a:pPr marL="2443480" indent="-450215">
              <a:lnSpc>
                <a:spcPct val="100000"/>
              </a:lnSpc>
              <a:buClr>
                <a:srgbClr val="000000"/>
              </a:buClr>
              <a:buAutoNum type="arabicPlain" startAt="6"/>
              <a:tabLst>
                <a:tab pos="2443480" algn="l"/>
                <a:tab pos="244411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putforks()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2908935" indent="-915669">
              <a:lnSpc>
                <a:spcPct val="100000"/>
              </a:lnSpc>
              <a:buAutoNum type="arabicPlain" startAt="6"/>
              <a:tabLst>
                <a:tab pos="2908935" algn="l"/>
                <a:tab pos="2909570" algn="l"/>
              </a:tabLst>
            </a:pPr>
            <a:r>
              <a:rPr sz="1400" spc="-5" dirty="0">
                <a:latin typeface="Courier New"/>
                <a:cs typeface="Courier New"/>
              </a:rPr>
              <a:t>sem_post(forks[left(p)]);</a:t>
            </a:r>
            <a:endParaRPr sz="1400" dirty="0">
              <a:latin typeface="Courier New"/>
              <a:cs typeface="Courier New"/>
            </a:endParaRPr>
          </a:p>
          <a:p>
            <a:pPr marL="1993900" marR="2361565">
              <a:lnSpc>
                <a:spcPct val="100000"/>
              </a:lnSpc>
              <a:buAutoNum type="arabicPlain" startAt="6"/>
              <a:tabLst>
                <a:tab pos="2443480" algn="l"/>
                <a:tab pos="2908935" algn="l"/>
                <a:tab pos="2909570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 </a:t>
            </a:r>
            <a:r>
              <a:rPr sz="1400" spc="-5" dirty="0" err="1" smtClean="0">
                <a:latin typeface="Courier New"/>
                <a:cs typeface="Courier New"/>
              </a:rPr>
              <a:t>sem_po</a:t>
            </a:r>
            <a:r>
              <a:rPr sz="1400" spc="-15" dirty="0" err="1" smtClean="0">
                <a:latin typeface="Courier New"/>
                <a:cs typeface="Courier New"/>
              </a:rPr>
              <a:t>s</a:t>
            </a:r>
            <a:r>
              <a:rPr sz="1400" spc="-5" dirty="0" err="1" smtClean="0">
                <a:latin typeface="Courier New"/>
                <a:cs typeface="Courier New"/>
              </a:rPr>
              <a:t>t</a:t>
            </a:r>
            <a:r>
              <a:rPr sz="1400" spc="-5" dirty="0" smtClean="0">
                <a:latin typeface="Courier New"/>
                <a:cs typeface="Courier New"/>
              </a:rPr>
              <a:t>(f</a:t>
            </a:r>
            <a:r>
              <a:rPr sz="1400" spc="-15" dirty="0" smtClean="0">
                <a:latin typeface="Courier New"/>
                <a:cs typeface="Courier New"/>
              </a:rPr>
              <a:t>o</a:t>
            </a:r>
            <a:r>
              <a:rPr sz="1400" spc="-5" dirty="0" smtClean="0">
                <a:latin typeface="Courier New"/>
                <a:cs typeface="Courier New"/>
              </a:rPr>
              <a:t>rk</a:t>
            </a:r>
            <a:r>
              <a:rPr sz="1400" spc="-15" dirty="0" smtClean="0">
                <a:latin typeface="Courier New"/>
                <a:cs typeface="Courier New"/>
              </a:rPr>
              <a:t>s</a:t>
            </a:r>
            <a:r>
              <a:rPr sz="1400" spc="-5" dirty="0" smtClean="0">
                <a:latin typeface="Courier New"/>
                <a:cs typeface="Courier New"/>
              </a:rPr>
              <a:t>[right</a:t>
            </a:r>
            <a:r>
              <a:rPr sz="1400" spc="-15" dirty="0" smtClean="0">
                <a:latin typeface="Courier New"/>
                <a:cs typeface="Courier New"/>
              </a:rPr>
              <a:t>(</a:t>
            </a:r>
            <a:r>
              <a:rPr sz="1400" spc="-5" dirty="0" smtClean="0">
                <a:latin typeface="Courier New"/>
                <a:cs typeface="Courier New"/>
              </a:rPr>
              <a:t>p</a:t>
            </a:r>
            <a:r>
              <a:rPr sz="1400" spc="-5" dirty="0">
                <a:latin typeface="Courier New"/>
                <a:cs typeface="Courier New"/>
              </a:rPr>
              <a:t>)]</a:t>
            </a:r>
            <a:r>
              <a:rPr sz="1400" spc="-15" dirty="0">
                <a:latin typeface="Courier New"/>
                <a:cs typeface="Courier New"/>
              </a:rPr>
              <a:t>)</a:t>
            </a:r>
            <a:r>
              <a:rPr sz="1400" dirty="0">
                <a:latin typeface="Courier New"/>
                <a:cs typeface="Courier New"/>
              </a:rPr>
              <a:t>;   9	}</a:t>
            </a:r>
          </a:p>
          <a:p>
            <a:pPr marL="481965" algn="ctr">
              <a:lnSpc>
                <a:spcPct val="100000"/>
              </a:lnSpc>
              <a:spcBef>
                <a:spcPts val="1075"/>
              </a:spcBef>
            </a:pPr>
            <a:r>
              <a:rPr sz="1400" b="1" dirty="0" smtClean="0">
                <a:latin typeface="Malgun Gothic"/>
                <a:cs typeface="Malgun Gothic"/>
              </a:rPr>
              <a:t>The </a:t>
            </a:r>
            <a:r>
              <a:rPr sz="1400" b="1" spc="-5" dirty="0">
                <a:latin typeface="Courier New"/>
                <a:cs typeface="Courier New"/>
              </a:rPr>
              <a:t>getforks() </a:t>
            </a:r>
            <a:r>
              <a:rPr sz="1400" b="1" dirty="0">
                <a:latin typeface="Malgun Gothic"/>
                <a:cs typeface="Malgun Gothic"/>
              </a:rPr>
              <a:t>and </a:t>
            </a:r>
            <a:r>
              <a:rPr sz="1400" b="1" spc="-5" dirty="0">
                <a:latin typeface="Courier New"/>
                <a:cs typeface="Courier New"/>
              </a:rPr>
              <a:t>putforks()</a:t>
            </a:r>
            <a:r>
              <a:rPr sz="1400" b="1" spc="-44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Routines (Broken </a:t>
            </a:r>
            <a:r>
              <a:rPr sz="1400" b="1" spc="-5" dirty="0">
                <a:latin typeface="Malgun Gothic"/>
                <a:cs typeface="Malgun Gothic"/>
              </a:rPr>
              <a:t>Solution)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E36C09"/>
                </a:solidFill>
                <a:latin typeface="Malgun Gothic"/>
                <a:cs typeface="Malgun Gothic"/>
              </a:rPr>
              <a:t>Deadlock </a:t>
            </a:r>
            <a:r>
              <a:rPr sz="1800" spc="-5" dirty="0">
                <a:latin typeface="Malgun Gothic"/>
                <a:cs typeface="Malgun Gothic"/>
              </a:rPr>
              <a:t>occur!</a:t>
            </a:r>
            <a:endParaRPr sz="1800" dirty="0">
              <a:latin typeface="Malgun Gothic"/>
              <a:cs typeface="Malgun Gothic"/>
            </a:endParaRPr>
          </a:p>
          <a:p>
            <a:pPr marL="1155700" marR="311785" lvl="1" indent="-229235">
              <a:lnSpc>
                <a:spcPct val="150000"/>
              </a:lnSpc>
              <a:spcBef>
                <a:spcPts val="43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5" dirty="0">
                <a:latin typeface="Malgun Gothic"/>
                <a:cs typeface="Malgun Gothic"/>
              </a:rPr>
              <a:t>If </a:t>
            </a:r>
            <a:r>
              <a:rPr sz="1600" spc="-10" dirty="0">
                <a:latin typeface="Malgun Gothic"/>
                <a:cs typeface="Malgun Gothic"/>
              </a:rPr>
              <a:t>each </a:t>
            </a:r>
            <a:r>
              <a:rPr sz="1600" spc="-5" dirty="0">
                <a:latin typeface="Malgun Gothic"/>
                <a:cs typeface="Malgun Gothic"/>
              </a:rPr>
              <a:t>philosopher happens to </a:t>
            </a:r>
            <a:r>
              <a:rPr sz="1600" b="1" spc="-5" dirty="0">
                <a:latin typeface="Malgun Gothic"/>
                <a:cs typeface="Malgun Gothic"/>
              </a:rPr>
              <a:t>grab </a:t>
            </a:r>
            <a:r>
              <a:rPr sz="1600" b="1" spc="-10" dirty="0">
                <a:latin typeface="Malgun Gothic"/>
                <a:cs typeface="Malgun Gothic"/>
              </a:rPr>
              <a:t>the </a:t>
            </a:r>
            <a:r>
              <a:rPr sz="1600" b="1" spc="-5" dirty="0">
                <a:latin typeface="Malgun Gothic"/>
                <a:cs typeface="Malgun Gothic"/>
              </a:rPr>
              <a:t>fork on their left </a:t>
            </a:r>
            <a:r>
              <a:rPr sz="1600" spc="-5" dirty="0">
                <a:latin typeface="Malgun Gothic"/>
                <a:cs typeface="Malgun Gothic"/>
              </a:rPr>
              <a:t>before </a:t>
            </a:r>
            <a:r>
              <a:rPr sz="1600" spc="-10" dirty="0">
                <a:latin typeface="Malgun Gothic"/>
                <a:cs typeface="Malgun Gothic"/>
              </a:rPr>
              <a:t>any  </a:t>
            </a:r>
            <a:r>
              <a:rPr sz="1600" spc="-5" dirty="0">
                <a:latin typeface="Malgun Gothic"/>
                <a:cs typeface="Malgun Gothic"/>
              </a:rPr>
              <a:t>philosopher can </a:t>
            </a:r>
            <a:r>
              <a:rPr sz="1600" spc="-10" dirty="0">
                <a:latin typeface="Malgun Gothic"/>
                <a:cs typeface="Malgun Gothic"/>
              </a:rPr>
              <a:t>grab </a:t>
            </a:r>
            <a:r>
              <a:rPr sz="1600" spc="-5" dirty="0">
                <a:latin typeface="Malgun Gothic"/>
                <a:cs typeface="Malgun Gothic"/>
              </a:rPr>
              <a:t>the </a:t>
            </a:r>
            <a:r>
              <a:rPr sz="1600" spc="-10" dirty="0">
                <a:latin typeface="Malgun Gothic"/>
                <a:cs typeface="Malgun Gothic"/>
              </a:rPr>
              <a:t>fork </a:t>
            </a:r>
            <a:r>
              <a:rPr sz="1600" spc="-5" dirty="0">
                <a:latin typeface="Malgun Gothic"/>
                <a:cs typeface="Malgun Gothic"/>
              </a:rPr>
              <a:t>on their</a:t>
            </a:r>
            <a:r>
              <a:rPr sz="1600" spc="10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right.</a:t>
            </a:r>
            <a:endParaRPr sz="1600" dirty="0">
              <a:latin typeface="Malgun Gothic"/>
              <a:cs typeface="Malgun Gothic"/>
            </a:endParaRPr>
          </a:p>
          <a:p>
            <a:pPr marL="1155700" lvl="1" indent="-229235">
              <a:lnSpc>
                <a:spcPct val="100000"/>
              </a:lnSpc>
              <a:spcBef>
                <a:spcPts val="129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10" dirty="0">
                <a:latin typeface="Malgun Gothic"/>
                <a:cs typeface="Malgun Gothic"/>
              </a:rPr>
              <a:t>Each </a:t>
            </a:r>
            <a:r>
              <a:rPr sz="1600" spc="-5" dirty="0">
                <a:latin typeface="Malgun Gothic"/>
                <a:cs typeface="Malgun Gothic"/>
              </a:rPr>
              <a:t>will be stuck </a:t>
            </a:r>
            <a:r>
              <a:rPr sz="1650" i="1" spc="70" dirty="0">
                <a:latin typeface="Calibri"/>
                <a:cs typeface="Calibri"/>
              </a:rPr>
              <a:t>holding </a:t>
            </a:r>
            <a:r>
              <a:rPr sz="1650" i="1" spc="80" dirty="0">
                <a:latin typeface="Calibri"/>
                <a:cs typeface="Calibri"/>
              </a:rPr>
              <a:t>one </a:t>
            </a:r>
            <a:r>
              <a:rPr sz="1650" i="1" spc="35" dirty="0">
                <a:latin typeface="Calibri"/>
                <a:cs typeface="Calibri"/>
              </a:rPr>
              <a:t>fork </a:t>
            </a:r>
            <a:r>
              <a:rPr sz="1600" spc="-10" dirty="0">
                <a:latin typeface="Malgun Gothic"/>
                <a:cs typeface="Malgun Gothic"/>
              </a:rPr>
              <a:t>and </a:t>
            </a:r>
            <a:r>
              <a:rPr sz="1600" spc="-5" dirty="0">
                <a:latin typeface="Malgun Gothic"/>
                <a:cs typeface="Malgun Gothic"/>
              </a:rPr>
              <a:t>waiting for another,</a:t>
            </a:r>
            <a:r>
              <a:rPr sz="1600" spc="-250" dirty="0">
                <a:latin typeface="Malgun Gothic"/>
                <a:cs typeface="Malgun Gothic"/>
              </a:rPr>
              <a:t> </a:t>
            </a:r>
            <a:r>
              <a:rPr sz="1650" i="1" spc="30" dirty="0">
                <a:latin typeface="Calibri"/>
                <a:cs typeface="Calibri"/>
              </a:rPr>
              <a:t>forever</a:t>
            </a:r>
            <a:r>
              <a:rPr sz="1600" spc="30" dirty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92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Solution: Breaking The 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1836420" y="2796426"/>
            <a:ext cx="5471160" cy="2016760"/>
          </a:xfrm>
          <a:custGeom>
            <a:avLst/>
            <a:gdLst/>
            <a:ahLst/>
            <a:cxnLst/>
            <a:rect l="l" t="t" r="r" b="b"/>
            <a:pathLst>
              <a:path w="5471159" h="2016760">
                <a:moveTo>
                  <a:pt x="0" y="2016252"/>
                </a:moveTo>
                <a:lnTo>
                  <a:pt x="5471159" y="2016252"/>
                </a:lnTo>
                <a:lnTo>
                  <a:pt x="5471159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014" y="1737322"/>
            <a:ext cx="8037195" cy="45121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Change </a:t>
            </a:r>
            <a:r>
              <a:rPr sz="2000" dirty="0">
                <a:solidFill>
                  <a:srgbClr val="E36C09"/>
                </a:solidFill>
                <a:latin typeface="Malgun Gothic"/>
                <a:cs typeface="Malgun Gothic"/>
              </a:rPr>
              <a:t>how </a:t>
            </a:r>
            <a:r>
              <a:rPr sz="2000" spc="-5" dirty="0">
                <a:solidFill>
                  <a:srgbClr val="E36C09"/>
                </a:solidFill>
                <a:latin typeface="Malgun Gothic"/>
                <a:cs typeface="Malgun Gothic"/>
              </a:rPr>
              <a:t>forks </a:t>
            </a:r>
            <a:r>
              <a:rPr sz="2000" dirty="0">
                <a:solidFill>
                  <a:srgbClr val="E36C09"/>
                </a:solidFill>
                <a:latin typeface="Malgun Gothic"/>
                <a:cs typeface="Malgun Gothic"/>
              </a:rPr>
              <a:t>are</a:t>
            </a:r>
            <a:r>
              <a:rPr sz="2000" spc="-45" dirty="0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E36C09"/>
                </a:solidFill>
                <a:latin typeface="Malgun Gothic"/>
                <a:cs typeface="Malgun Gothic"/>
              </a:rPr>
              <a:t>acquired</a:t>
            </a:r>
            <a:r>
              <a:rPr sz="2000" dirty="0">
                <a:latin typeface="Malgun Gothic"/>
                <a:cs typeface="Malgun Gothic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147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dirty="0">
                <a:latin typeface="Malgun Gothic"/>
                <a:cs typeface="Malgun Gothic"/>
              </a:rPr>
              <a:t>Let’s </a:t>
            </a:r>
            <a:r>
              <a:rPr sz="1800" spc="-5" dirty="0">
                <a:latin typeface="Malgun Gothic"/>
                <a:cs typeface="Malgun Gothic"/>
              </a:rPr>
              <a:t>assume </a:t>
            </a:r>
            <a:r>
              <a:rPr sz="1800" dirty="0">
                <a:latin typeface="Malgun Gothic"/>
                <a:cs typeface="Malgun Gothic"/>
              </a:rPr>
              <a:t>that </a:t>
            </a:r>
            <a:r>
              <a:rPr sz="1800" spc="-5" dirty="0">
                <a:latin typeface="Malgun Gothic"/>
                <a:cs typeface="Malgun Gothic"/>
              </a:rPr>
              <a:t>philosopher </a:t>
            </a:r>
            <a:r>
              <a:rPr sz="1800" dirty="0">
                <a:latin typeface="Malgun Gothic"/>
                <a:cs typeface="Malgun Gothic"/>
              </a:rPr>
              <a:t>4 </a:t>
            </a:r>
            <a:r>
              <a:rPr sz="1800" spc="-5" dirty="0">
                <a:latin typeface="Malgun Gothic"/>
                <a:cs typeface="Malgun Gothic"/>
              </a:rPr>
              <a:t>acquire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forks in </a:t>
            </a:r>
            <a:r>
              <a:rPr sz="1800" dirty="0">
                <a:latin typeface="Malgun Gothic"/>
                <a:cs typeface="Malgun Gothic"/>
              </a:rPr>
              <a:t>a </a:t>
            </a:r>
            <a:r>
              <a:rPr sz="1900" i="1" spc="20" dirty="0">
                <a:latin typeface="Calibri"/>
                <a:cs typeface="Calibri"/>
              </a:rPr>
              <a:t>different</a:t>
            </a:r>
            <a:r>
              <a:rPr sz="1900" i="1" spc="240" dirty="0">
                <a:latin typeface="Calibri"/>
                <a:cs typeface="Calibri"/>
              </a:rPr>
              <a:t> </a:t>
            </a:r>
            <a:r>
              <a:rPr sz="1900" i="1" spc="30" dirty="0">
                <a:latin typeface="Calibri"/>
                <a:cs typeface="Calibri"/>
              </a:rPr>
              <a:t>order</a:t>
            </a:r>
            <a:r>
              <a:rPr sz="1800" spc="30" dirty="0">
                <a:latin typeface="Malgun Gothic"/>
                <a:cs typeface="Malgun Gothic"/>
              </a:rPr>
              <a:t>.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634489" marR="4095115">
              <a:lnSpc>
                <a:spcPct val="100000"/>
              </a:lnSpc>
              <a:tabLst>
                <a:tab pos="2084070" algn="l"/>
                <a:tab pos="254889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getforks() </a:t>
            </a:r>
            <a:r>
              <a:rPr sz="1400" dirty="0">
                <a:latin typeface="Courier New"/>
                <a:cs typeface="Courier New"/>
              </a:rPr>
              <a:t>{  2		</a:t>
            </a: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(p </a:t>
            </a:r>
            <a:r>
              <a:rPr sz="1400" spc="-10" dirty="0">
                <a:latin typeface="Courier New"/>
                <a:cs typeface="Courier New"/>
              </a:rPr>
              <a:t>==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latin typeface="Courier New"/>
                <a:cs typeface="Courier New"/>
              </a:rPr>
              <a:t>)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463290" indent="-1829435">
              <a:lnSpc>
                <a:spcPct val="100000"/>
              </a:lnSpc>
              <a:buAutoNum type="arabicPlain" startAt="3"/>
              <a:tabLst>
                <a:tab pos="3463290" algn="l"/>
                <a:tab pos="3463925" algn="l"/>
              </a:tabLst>
            </a:pPr>
            <a:r>
              <a:rPr sz="1400" spc="-10" dirty="0">
                <a:latin typeface="Courier New"/>
                <a:cs typeface="Courier New"/>
              </a:rPr>
              <a:t>sem_wait(forks[right(p)]);</a:t>
            </a:r>
            <a:endParaRPr sz="1400" dirty="0">
              <a:latin typeface="Courier New"/>
              <a:cs typeface="Courier New"/>
            </a:endParaRPr>
          </a:p>
          <a:p>
            <a:pPr marL="3463290" indent="-1829435">
              <a:lnSpc>
                <a:spcPct val="100000"/>
              </a:lnSpc>
              <a:buAutoNum type="arabicPlain" startAt="3"/>
              <a:tabLst>
                <a:tab pos="3463290" algn="l"/>
                <a:tab pos="3463925" algn="l"/>
              </a:tabLst>
            </a:pPr>
            <a:r>
              <a:rPr sz="1400" spc="-5" dirty="0">
                <a:latin typeface="Courier New"/>
                <a:cs typeface="Courier New"/>
              </a:rPr>
              <a:t>sem_wait(forks[left(p)]);</a:t>
            </a:r>
            <a:endParaRPr sz="1400" dirty="0">
              <a:latin typeface="Courier New"/>
              <a:cs typeface="Courier New"/>
            </a:endParaRPr>
          </a:p>
          <a:p>
            <a:pPr marL="2548890" indent="-915035">
              <a:lnSpc>
                <a:spcPct val="100000"/>
              </a:lnSpc>
              <a:buAutoNum type="arabicPlain" startAt="3"/>
              <a:tabLst>
                <a:tab pos="2548890" algn="l"/>
                <a:tab pos="2549525" algn="l"/>
              </a:tabLst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5" dirty="0">
                <a:solidFill>
                  <a:srgbClr val="E36C09"/>
                </a:solidFill>
                <a:latin typeface="Courier New"/>
                <a:cs typeface="Courier New"/>
              </a:rPr>
              <a:t>else</a:t>
            </a:r>
            <a:r>
              <a:rPr sz="1400" spc="-2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463290" indent="-1829435">
              <a:lnSpc>
                <a:spcPct val="100000"/>
              </a:lnSpc>
              <a:buAutoNum type="arabicPlain" startAt="3"/>
              <a:tabLst>
                <a:tab pos="3463290" algn="l"/>
                <a:tab pos="3463925" algn="l"/>
              </a:tabLst>
            </a:pPr>
            <a:r>
              <a:rPr sz="1400" spc="-5" dirty="0">
                <a:latin typeface="Courier New"/>
                <a:cs typeface="Courier New"/>
              </a:rPr>
              <a:t>sem_wait(forks[left(p)]);</a:t>
            </a:r>
            <a:endParaRPr sz="1400" dirty="0">
              <a:latin typeface="Courier New"/>
              <a:cs typeface="Courier New"/>
            </a:endParaRPr>
          </a:p>
          <a:p>
            <a:pPr marL="1634489" marR="1798320">
              <a:lnSpc>
                <a:spcPct val="100000"/>
              </a:lnSpc>
              <a:buAutoNum type="arabicPlain" startAt="3"/>
              <a:tabLst>
                <a:tab pos="2548890" algn="l"/>
                <a:tab pos="3463290" algn="l"/>
                <a:tab pos="3463925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        </a:t>
            </a:r>
            <a:r>
              <a:rPr sz="1400" spc="-5" dirty="0" err="1" smtClean="0">
                <a:latin typeface="Courier New"/>
                <a:cs typeface="Courier New"/>
              </a:rPr>
              <a:t>sem_wa</a:t>
            </a:r>
            <a:r>
              <a:rPr sz="1400" spc="-15" dirty="0" err="1" smtClean="0">
                <a:latin typeface="Courier New"/>
                <a:cs typeface="Courier New"/>
              </a:rPr>
              <a:t>i</a:t>
            </a:r>
            <a:r>
              <a:rPr sz="1400" spc="-5" dirty="0" err="1" smtClean="0">
                <a:latin typeface="Courier New"/>
                <a:cs typeface="Courier New"/>
              </a:rPr>
              <a:t>t</a:t>
            </a:r>
            <a:r>
              <a:rPr sz="1400" spc="-5" dirty="0" smtClean="0">
                <a:latin typeface="Courier New"/>
                <a:cs typeface="Courier New"/>
              </a:rPr>
              <a:t>(f</a:t>
            </a:r>
            <a:r>
              <a:rPr sz="1400" spc="-15" dirty="0" smtClean="0">
                <a:latin typeface="Courier New"/>
                <a:cs typeface="Courier New"/>
              </a:rPr>
              <a:t>o</a:t>
            </a:r>
            <a:r>
              <a:rPr sz="1400" spc="-5" dirty="0" smtClean="0">
                <a:latin typeface="Courier New"/>
                <a:cs typeface="Courier New"/>
              </a:rPr>
              <a:t>rk</a:t>
            </a:r>
            <a:r>
              <a:rPr sz="1400" spc="-15" dirty="0" smtClean="0">
                <a:latin typeface="Courier New"/>
                <a:cs typeface="Courier New"/>
              </a:rPr>
              <a:t>s</a:t>
            </a:r>
            <a:r>
              <a:rPr sz="1400" spc="-5" dirty="0" smtClean="0">
                <a:latin typeface="Courier New"/>
                <a:cs typeface="Courier New"/>
              </a:rPr>
              <a:t>[right</a:t>
            </a:r>
            <a:r>
              <a:rPr sz="1400" spc="-15" dirty="0" smtClean="0">
                <a:latin typeface="Courier New"/>
                <a:cs typeface="Courier New"/>
              </a:rPr>
              <a:t>(</a:t>
            </a:r>
            <a:r>
              <a:rPr sz="1400" spc="-5" dirty="0" smtClean="0">
                <a:latin typeface="Courier New"/>
                <a:cs typeface="Courier New"/>
              </a:rPr>
              <a:t>p</a:t>
            </a:r>
            <a:r>
              <a:rPr sz="1400" spc="-5" dirty="0">
                <a:latin typeface="Courier New"/>
                <a:cs typeface="Courier New"/>
              </a:rPr>
              <a:t>)]</a:t>
            </a:r>
            <a:r>
              <a:rPr sz="1400" spc="-15" dirty="0">
                <a:latin typeface="Courier New"/>
                <a:cs typeface="Courier New"/>
              </a:rPr>
              <a:t>)</a:t>
            </a:r>
            <a:r>
              <a:rPr sz="1400" dirty="0">
                <a:latin typeface="Courier New"/>
                <a:cs typeface="Courier New"/>
              </a:rPr>
              <a:t>;   8	}</a:t>
            </a:r>
          </a:p>
          <a:p>
            <a:pPr marL="1634489">
              <a:lnSpc>
                <a:spcPct val="100000"/>
              </a:lnSpc>
              <a:tabLst>
                <a:tab pos="2084070" algn="l"/>
              </a:tabLst>
            </a:pPr>
            <a:r>
              <a:rPr sz="1400" dirty="0">
                <a:latin typeface="Courier New"/>
                <a:cs typeface="Courier New"/>
              </a:rPr>
              <a:t>9	}</a:t>
            </a:r>
          </a:p>
          <a:p>
            <a:pPr marL="1155700" marR="74295" indent="-229235">
              <a:lnSpc>
                <a:spcPct val="150000"/>
              </a:lnSpc>
              <a:spcBef>
                <a:spcPts val="136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5" dirty="0">
                <a:latin typeface="Malgun Gothic"/>
                <a:cs typeface="Malgun Gothic"/>
              </a:rPr>
              <a:t>There is no situation </a:t>
            </a:r>
            <a:r>
              <a:rPr sz="1600" spc="-10" dirty="0">
                <a:latin typeface="Malgun Gothic"/>
                <a:cs typeface="Malgun Gothic"/>
              </a:rPr>
              <a:t>where each </a:t>
            </a:r>
            <a:r>
              <a:rPr sz="1600" spc="-5" dirty="0">
                <a:latin typeface="Malgun Gothic"/>
                <a:cs typeface="Malgun Gothic"/>
              </a:rPr>
              <a:t>philosopher </a:t>
            </a:r>
            <a:r>
              <a:rPr sz="1600" spc="-10" dirty="0">
                <a:latin typeface="Malgun Gothic"/>
                <a:cs typeface="Malgun Gothic"/>
              </a:rPr>
              <a:t>grabs </a:t>
            </a:r>
            <a:r>
              <a:rPr sz="1600" spc="-5" dirty="0">
                <a:latin typeface="Malgun Gothic"/>
                <a:cs typeface="Malgun Gothic"/>
              </a:rPr>
              <a:t>one </a:t>
            </a:r>
            <a:r>
              <a:rPr sz="1600" spc="-10" dirty="0">
                <a:latin typeface="Malgun Gothic"/>
                <a:cs typeface="Malgun Gothic"/>
              </a:rPr>
              <a:t>fork and </a:t>
            </a:r>
            <a:r>
              <a:rPr sz="1600" spc="-5" dirty="0">
                <a:latin typeface="Malgun Gothic"/>
                <a:cs typeface="Malgun Gothic"/>
              </a:rPr>
              <a:t>is stuck  waiting for another. </a:t>
            </a:r>
            <a:r>
              <a:rPr lang="en-US" sz="1600" spc="-5" dirty="0" smtClean="0">
                <a:latin typeface="Malgun Gothic"/>
                <a:cs typeface="Malgun Gothic"/>
              </a:rPr>
              <a:t> (</a:t>
            </a:r>
            <a:r>
              <a:rPr lang="en-US" sz="1600" spc="-5" dirty="0" err="1" smtClean="0">
                <a:latin typeface="Malgun Gothic"/>
                <a:cs typeface="Malgun Gothic"/>
              </a:rPr>
              <a:t>Dijkstra’s</a:t>
            </a:r>
            <a:r>
              <a:rPr lang="en-US" sz="1600" spc="-5" dirty="0" smtClean="0">
                <a:latin typeface="Malgun Gothic"/>
                <a:cs typeface="Malgun Gothic"/>
              </a:rPr>
              <a:t> solution)</a:t>
            </a:r>
          </a:p>
          <a:p>
            <a:pPr marL="1155700" marR="74295" indent="-229235">
              <a:lnSpc>
                <a:spcPct val="150000"/>
              </a:lnSpc>
              <a:spcBef>
                <a:spcPts val="136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b="1" spc="-10" dirty="0" smtClean="0">
                <a:latin typeface="Malgun Gothic"/>
                <a:cs typeface="Malgun Gothic"/>
              </a:rPr>
              <a:t>The </a:t>
            </a:r>
            <a:r>
              <a:rPr sz="1600" b="1" spc="-10" dirty="0">
                <a:latin typeface="Malgun Gothic"/>
                <a:cs typeface="Malgun Gothic"/>
              </a:rPr>
              <a:t>cycle </a:t>
            </a:r>
            <a:r>
              <a:rPr sz="1600" b="1" spc="-5" dirty="0">
                <a:latin typeface="Malgun Gothic"/>
                <a:cs typeface="Malgun Gothic"/>
              </a:rPr>
              <a:t>of </a:t>
            </a:r>
            <a:r>
              <a:rPr sz="1600" b="1" spc="-10" dirty="0">
                <a:latin typeface="Malgun Gothic"/>
                <a:cs typeface="Malgun Gothic"/>
              </a:rPr>
              <a:t>waiting is</a:t>
            </a:r>
            <a:r>
              <a:rPr sz="1600" b="1" spc="135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broken</a:t>
            </a:r>
            <a:r>
              <a:rPr sz="1600" spc="-5" dirty="0">
                <a:latin typeface="Malgun Gothic"/>
                <a:cs typeface="Malgun Gothic"/>
              </a:rPr>
              <a:t>.</a:t>
            </a:r>
            <a:endParaRPr sz="16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80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/>
          </p:nvPr>
        </p:nvGraphicFramePr>
        <p:xfrm>
          <a:off x="1403602" y="1774452"/>
          <a:ext cx="7283197" cy="4589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1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typedef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1400" u="sng" spc="-10" dirty="0">
                          <a:solidFill>
                            <a:srgbClr val="00AF5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Zem_t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26034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value;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pthread_cond_t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cond;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pthread_mutex_t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lock;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Zem_t;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400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only one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thread can </a:t>
                      </a:r>
                      <a:r>
                        <a:rPr sz="1400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sz="1400" spc="-1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this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3500" algn="l">
                        <a:lnSpc>
                          <a:spcPts val="1495"/>
                        </a:lnSpc>
                      </a:pPr>
                      <a:r>
                        <a:rPr lang="en-US" sz="1400" spc="-5" dirty="0" smtClean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 smtClean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Zem_init(Zem_t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*s,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value</a:t>
                      </a:r>
                      <a:r>
                        <a:rPr sz="1400" spc="-5" dirty="0" smtClean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lang="en-US" sz="1400" spc="-5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 smtClean="0">
                          <a:latin typeface="Courier New"/>
                          <a:cs typeface="Courier New"/>
                        </a:rPr>
                        <a:t>{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33020">
                        <a:lnSpc>
                          <a:spcPts val="1495"/>
                        </a:lnSpc>
                      </a:pP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s-&gt;value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value;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Cond_init(&amp;s-&gt;cond);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Mutex_init(&amp;s-&gt;lock);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Zem_wait(Zem_t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*s)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Mutex_lock(&amp;s-&gt;lock);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(s-&gt;value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&lt;=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 smtClean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lang="en-US" sz="1400" spc="-5" dirty="0" smtClean="0">
                          <a:latin typeface="Courier New"/>
                          <a:cs typeface="Courier New"/>
                        </a:rPr>
                        <a:t> // Linux</a:t>
                      </a:r>
                      <a:r>
                        <a:rPr lang="en-US" sz="1400" spc="-5" baseline="0" dirty="0" smtClean="0">
                          <a:latin typeface="Courier New"/>
                          <a:cs typeface="Courier New"/>
                        </a:rPr>
                        <a:t> is implemented this way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l">
                        <a:lnSpc>
                          <a:spcPts val="1495"/>
                        </a:lnSpc>
                      </a:pPr>
                      <a:r>
                        <a:rPr lang="en-US" sz="1400" spc="-5" dirty="0" smtClean="0">
                          <a:latin typeface="Courier New"/>
                          <a:cs typeface="Courier New"/>
                        </a:rPr>
                        <a:t>       </a:t>
                      </a:r>
                      <a:r>
                        <a:rPr lang="en-US" sz="1400" spc="-5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 err="1" smtClean="0">
                          <a:latin typeface="Courier New"/>
                          <a:cs typeface="Courier New"/>
                        </a:rPr>
                        <a:t>Cond_wait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(&amp;s-&gt;cond,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&amp;s-&gt;lock);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537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s-&gt;value--;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Mutex_unlock(&amp;s-&gt;lock);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1174">
                <a:tc>
                  <a:txBody>
                    <a:bodyPr/>
                    <a:lstStyle/>
                    <a:p>
                      <a:pPr marL="9144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To Implement Semaphores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667" y="1414326"/>
            <a:ext cx="6981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spc="-5" dirty="0">
                <a:latin typeface="Malgun Gothic"/>
                <a:cs typeface="Malgun Gothic"/>
              </a:rPr>
              <a:t>Build our </a:t>
            </a:r>
            <a:r>
              <a:rPr sz="2000" dirty="0">
                <a:latin typeface="Malgun Gothic"/>
                <a:cs typeface="Malgun Gothic"/>
              </a:rPr>
              <a:t>own </a:t>
            </a:r>
            <a:r>
              <a:rPr sz="2000" spc="-5" dirty="0">
                <a:latin typeface="Malgun Gothic"/>
                <a:cs typeface="Malgun Gothic"/>
              </a:rPr>
              <a:t>version </a:t>
            </a:r>
            <a:r>
              <a:rPr sz="2000" dirty="0">
                <a:latin typeface="Malgun Gothic"/>
                <a:cs typeface="Malgun Gothic"/>
              </a:rPr>
              <a:t>of </a:t>
            </a:r>
            <a:r>
              <a:rPr sz="2000" spc="-5" dirty="0">
                <a:latin typeface="Malgun Gothic"/>
                <a:cs typeface="Malgun Gothic"/>
              </a:rPr>
              <a:t>semaphores </a:t>
            </a:r>
            <a:r>
              <a:rPr sz="2000" dirty="0">
                <a:latin typeface="Malgun Gothic"/>
                <a:cs typeface="Malgun Gothic"/>
              </a:rPr>
              <a:t>called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E36C09"/>
                </a:solidFill>
                <a:latin typeface="Malgun Gothic"/>
                <a:cs typeface="Malgun Gothic"/>
              </a:rPr>
              <a:t>Zemaphores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3602" y="1774452"/>
            <a:ext cx="6965145" cy="4617720"/>
          </a:xfrm>
          <a:custGeom>
            <a:avLst/>
            <a:gdLst/>
            <a:ahLst/>
            <a:cxnLst/>
            <a:rect l="l" t="t" r="r" b="b"/>
            <a:pathLst>
              <a:path w="6276340" h="4617720">
                <a:moveTo>
                  <a:pt x="0" y="4617720"/>
                </a:moveTo>
                <a:lnTo>
                  <a:pt x="6275832" y="4617720"/>
                </a:lnTo>
                <a:lnTo>
                  <a:pt x="6275832" y="0"/>
                </a:lnTo>
                <a:lnTo>
                  <a:pt x="0" y="0"/>
                </a:lnTo>
                <a:lnTo>
                  <a:pt x="0" y="46177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5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62618"/>
            <a:ext cx="8229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How To Implement Semaphores 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519" y="3701563"/>
            <a:ext cx="7983220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1F5F"/>
              </a:buClr>
              <a:buFont typeface="Wingdings"/>
              <a:buChar char=""/>
              <a:tabLst>
                <a:tab pos="299085" algn="l"/>
                <a:tab pos="299720" algn="l"/>
              </a:tabLst>
            </a:pPr>
            <a:r>
              <a:rPr sz="1800" spc="-5" dirty="0">
                <a:latin typeface="Malgun Gothic"/>
                <a:cs typeface="Malgun Gothic"/>
              </a:rPr>
              <a:t>Zemaphore don’t maintain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invariant </a:t>
            </a:r>
            <a:r>
              <a:rPr sz="1800" dirty="0">
                <a:latin typeface="Malgun Gothic"/>
                <a:cs typeface="Malgun Gothic"/>
              </a:rPr>
              <a:t>that </a:t>
            </a:r>
            <a:r>
              <a:rPr sz="1900" i="1" spc="30" dirty="0">
                <a:latin typeface="Calibri"/>
                <a:cs typeface="Calibri"/>
              </a:rPr>
              <a:t>the </a:t>
            </a:r>
            <a:r>
              <a:rPr sz="1900" i="1" spc="20" dirty="0">
                <a:latin typeface="Calibri"/>
                <a:cs typeface="Calibri"/>
              </a:rPr>
              <a:t>value </a:t>
            </a:r>
            <a:r>
              <a:rPr sz="1900" i="1" spc="40" dirty="0">
                <a:latin typeface="Calibri"/>
                <a:cs typeface="Calibri"/>
              </a:rPr>
              <a:t>of </a:t>
            </a:r>
            <a:r>
              <a:rPr sz="1800" dirty="0">
                <a:latin typeface="Malgun Gothic"/>
                <a:cs typeface="Malgun Gothic"/>
              </a:rPr>
              <a:t>the</a:t>
            </a:r>
            <a:r>
              <a:rPr sz="1800" spc="5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semaphore.</a:t>
            </a:r>
            <a:endParaRPr sz="1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37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The value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never be lower than</a:t>
            </a:r>
            <a:r>
              <a:rPr sz="1600" u="sng" spc="8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zero</a:t>
            </a:r>
            <a:r>
              <a:rPr sz="1600" spc="-5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345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699135" algn="l"/>
              </a:tabLst>
            </a:pPr>
            <a:r>
              <a:rPr sz="1600" spc="-5" dirty="0">
                <a:latin typeface="Malgun Gothic"/>
                <a:cs typeface="Malgun Gothic"/>
              </a:rPr>
              <a:t>This behavior is </a:t>
            </a:r>
            <a:r>
              <a:rPr sz="1600" b="1" spc="-10" dirty="0">
                <a:latin typeface="Malgun Gothic"/>
                <a:cs typeface="Malgun Gothic"/>
              </a:rPr>
              <a:t>easier </a:t>
            </a:r>
            <a:r>
              <a:rPr sz="1600" spc="-5" dirty="0">
                <a:latin typeface="Malgun Gothic"/>
                <a:cs typeface="Malgun Gothic"/>
              </a:rPr>
              <a:t>to implement </a:t>
            </a:r>
            <a:r>
              <a:rPr sz="1600" spc="-10" dirty="0">
                <a:latin typeface="Malgun Gothic"/>
                <a:cs typeface="Malgun Gothic"/>
              </a:rPr>
              <a:t>and </a:t>
            </a:r>
            <a:r>
              <a:rPr sz="1600" b="1" spc="-10" dirty="0">
                <a:latin typeface="Malgun Gothic"/>
                <a:cs typeface="Malgun Gothic"/>
              </a:rPr>
              <a:t>matches </a:t>
            </a:r>
            <a:r>
              <a:rPr sz="1600" spc="-5" dirty="0">
                <a:latin typeface="Malgun Gothic"/>
                <a:cs typeface="Malgun Gothic"/>
              </a:rPr>
              <a:t>the current</a:t>
            </a:r>
            <a:r>
              <a:rPr sz="1600" spc="22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Linux</a:t>
            </a:r>
            <a:endParaRPr sz="1600">
              <a:latin typeface="Malgun Gothic"/>
              <a:cs typeface="Malgun Gothic"/>
            </a:endParaRPr>
          </a:p>
          <a:p>
            <a:pPr marL="6985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Malgun Gothic"/>
                <a:cs typeface="Malgun Gothic"/>
              </a:rPr>
              <a:t>implementation.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3603" y="2079182"/>
            <a:ext cx="6276340" cy="13183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41020" indent="-450215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AutoNum type="arabicPlain" startAt="22"/>
              <a:tabLst>
                <a:tab pos="541020" algn="l"/>
                <a:tab pos="541655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Zem_post(Zem_t </a:t>
            </a:r>
            <a:r>
              <a:rPr sz="1400" spc="-5" dirty="0">
                <a:latin typeface="Courier New"/>
                <a:cs typeface="Courier New"/>
              </a:rPr>
              <a:t>*s)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1005840" indent="-915035">
              <a:lnSpc>
                <a:spcPct val="100000"/>
              </a:lnSpc>
              <a:buAutoNum type="arabicPlain" startAt="22"/>
              <a:tabLst>
                <a:tab pos="1005840" algn="l"/>
                <a:tab pos="1006475" algn="l"/>
              </a:tabLst>
            </a:pPr>
            <a:r>
              <a:rPr sz="1400" spc="-5" dirty="0">
                <a:latin typeface="Courier New"/>
                <a:cs typeface="Courier New"/>
              </a:rPr>
              <a:t>Mutex_lock(&amp;s-&gt;lock);</a:t>
            </a:r>
            <a:endParaRPr sz="1400" dirty="0">
              <a:latin typeface="Courier New"/>
              <a:cs typeface="Courier New"/>
            </a:endParaRPr>
          </a:p>
          <a:p>
            <a:pPr marL="1005840" indent="-915035">
              <a:lnSpc>
                <a:spcPct val="100000"/>
              </a:lnSpc>
              <a:buAutoNum type="arabicPlain" startAt="22"/>
              <a:tabLst>
                <a:tab pos="1005840" algn="l"/>
                <a:tab pos="1006475" algn="l"/>
              </a:tabLst>
            </a:pPr>
            <a:r>
              <a:rPr sz="1400" spc="-5" dirty="0">
                <a:latin typeface="Courier New"/>
                <a:cs typeface="Courier New"/>
              </a:rPr>
              <a:t>s-&gt;value++;</a:t>
            </a:r>
            <a:endParaRPr sz="1400" dirty="0">
              <a:latin typeface="Courier New"/>
              <a:cs typeface="Courier New"/>
            </a:endParaRPr>
          </a:p>
          <a:p>
            <a:pPr marL="1005840" indent="-915035">
              <a:lnSpc>
                <a:spcPct val="100000"/>
              </a:lnSpc>
              <a:buAutoNum type="arabicPlain" startAt="22"/>
              <a:tabLst>
                <a:tab pos="1005840" algn="l"/>
                <a:tab pos="1006475" algn="l"/>
              </a:tabLst>
            </a:pPr>
            <a:r>
              <a:rPr sz="1400" spc="-5" dirty="0">
                <a:latin typeface="Courier New"/>
                <a:cs typeface="Courier New"/>
              </a:rPr>
              <a:t>Cond_signal(&amp;s-&gt;cond);</a:t>
            </a:r>
            <a:endParaRPr sz="1400" dirty="0">
              <a:latin typeface="Courier New"/>
              <a:cs typeface="Courier New"/>
            </a:endParaRPr>
          </a:p>
          <a:p>
            <a:pPr marL="91440" marR="2813050">
              <a:lnSpc>
                <a:spcPct val="100000"/>
              </a:lnSpc>
              <a:buAutoNum type="arabicPlain" startAt="22"/>
              <a:tabLst>
                <a:tab pos="541020" algn="l"/>
                <a:tab pos="1005840" algn="l"/>
                <a:tab pos="1006475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</a:t>
            </a:r>
            <a:r>
              <a:rPr sz="1400" spc="-5" dirty="0" err="1" smtClean="0">
                <a:latin typeface="Courier New"/>
                <a:cs typeface="Courier New"/>
              </a:rPr>
              <a:t>Mutex_</a:t>
            </a:r>
            <a:r>
              <a:rPr sz="1400" spc="-15" dirty="0" err="1" smtClean="0">
                <a:latin typeface="Courier New"/>
                <a:cs typeface="Courier New"/>
              </a:rPr>
              <a:t>u</a:t>
            </a:r>
            <a:r>
              <a:rPr sz="1400" spc="-5" dirty="0" err="1" smtClean="0">
                <a:latin typeface="Courier New"/>
                <a:cs typeface="Courier New"/>
              </a:rPr>
              <a:t>nlo</a:t>
            </a:r>
            <a:r>
              <a:rPr sz="1400" spc="-20" dirty="0" err="1" smtClean="0">
                <a:latin typeface="Courier New"/>
                <a:cs typeface="Courier New"/>
              </a:rPr>
              <a:t>c</a:t>
            </a:r>
            <a:r>
              <a:rPr sz="1400" spc="-5" dirty="0" err="1" smtClean="0">
                <a:latin typeface="Courier New"/>
                <a:cs typeface="Courier New"/>
              </a:rPr>
              <a:t>k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20" dirty="0">
                <a:latin typeface="Courier New"/>
                <a:cs typeface="Courier New"/>
              </a:rPr>
              <a:t>&amp;</a:t>
            </a:r>
            <a:r>
              <a:rPr sz="1400" spc="-5" dirty="0">
                <a:latin typeface="Courier New"/>
                <a:cs typeface="Courier New"/>
              </a:rPr>
              <a:t>s-&gt;loc</a:t>
            </a:r>
            <a:r>
              <a:rPr sz="1400" spc="-15" dirty="0">
                <a:latin typeface="Courier New"/>
                <a:cs typeface="Courier New"/>
              </a:rPr>
              <a:t>k</a:t>
            </a:r>
            <a:r>
              <a:rPr sz="1400" spc="-5" dirty="0">
                <a:latin typeface="Courier New"/>
                <a:cs typeface="Courier New"/>
              </a:rPr>
              <a:t>);  27	</a:t>
            </a: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89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Synchronization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020" y="1900171"/>
            <a:ext cx="46346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NULL);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pthread_mutex_trylock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pthread_mutex_destroy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&amp;m);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pthread_rwlock_init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pthread_rwlock_rdlock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pthread_rwlock_wrlock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pthread_rwlock_tryrdlock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pthread_rwlock_trywrlock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pthread_rwlock_unlock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pthread_rwlock_destroy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6478" y="1899345"/>
            <a:ext cx="40455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pthread_cond_init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 &amp;m);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pthread_cond_broadcast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pthread_cond_destroy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(&amp;c);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NULL, &lt;value&gt;);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em_wait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sem_getvalue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&amp;value);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em_destroy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0768" y="1438506"/>
            <a:ext cx="101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Mutex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85655" y="1438506"/>
            <a:ext cx="255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Condition Variable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58024" y="3940274"/>
            <a:ext cx="231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Read/Write Lock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9767" y="3940273"/>
            <a:ext cx="248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POSIX Semaphore</a:t>
            </a:r>
          </a:p>
        </p:txBody>
      </p:sp>
    </p:spTree>
    <p:extLst>
      <p:ext uri="{BB962C8B-B14F-4D97-AF65-F5344CB8AC3E}">
        <p14:creationId xmlns:p14="http://schemas.microsoft.com/office/powerpoint/2010/main" val="18943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75460</TotalTime>
  <Words>8278</Words>
  <Application>Microsoft Office PowerPoint</Application>
  <PresentationFormat>화면 슬라이드 쇼(4:3)</PresentationFormat>
  <Paragraphs>2201</Paragraphs>
  <Slides>97</Slides>
  <Notes>6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10" baseType="lpstr">
      <vt:lpstr>Helvetica LT Std Bold</vt:lpstr>
      <vt:lpstr>Helvetica LT Std Light</vt:lpstr>
      <vt:lpstr>MS PGothic</vt:lpstr>
      <vt:lpstr>맑은 고딕</vt:lpstr>
      <vt:lpstr>맑은 고딕</vt:lpstr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Office Theme</vt:lpstr>
      <vt:lpstr>Operating Systems</vt:lpstr>
      <vt:lpstr>PowerPoint 프레젠테이션</vt:lpstr>
      <vt:lpstr>Implications of CPU Evolution</vt:lpstr>
      <vt:lpstr>Concurrency vs. Parallelism</vt:lpstr>
      <vt:lpstr>Two Types of Parallelism</vt:lpstr>
      <vt:lpstr>Amdahl’s Law</vt:lpstr>
      <vt:lpstr>Example of Amdahl’s Law</vt:lpstr>
      <vt:lpstr>PowerPoint 프레젠테이션</vt:lpstr>
      <vt:lpstr>Limits of Parallelism</vt:lpstr>
      <vt:lpstr>Race condition</vt:lpstr>
      <vt:lpstr>The Bank of Lost Funds</vt:lpstr>
      <vt:lpstr>PowerPoint 프레젠테이션</vt:lpstr>
      <vt:lpstr>Race Conditions</vt:lpstr>
      <vt:lpstr>Example: Linked List</vt:lpstr>
      <vt:lpstr>Critical Sections</vt:lpstr>
      <vt:lpstr>Atomicity</vt:lpstr>
      <vt:lpstr>Mutexes for Atomicity</vt:lpstr>
      <vt:lpstr>Fixing the Bank Example</vt:lpstr>
      <vt:lpstr>Locks</vt:lpstr>
      <vt:lpstr>Locks: The Basic Idea</vt:lpstr>
      <vt:lpstr>The semantics of the lock()</vt:lpstr>
      <vt:lpstr>Why needs hardware support?</vt:lpstr>
      <vt:lpstr>Why needs hardware support? </vt:lpstr>
      <vt:lpstr>Implementing a Mutex Lock</vt:lpstr>
      <vt:lpstr>Well-Behaved Mutexes</vt:lpstr>
      <vt:lpstr>Mutex on a Single-CPU System</vt:lpstr>
      <vt:lpstr>The Problem With Multiple CPUs</vt:lpstr>
      <vt:lpstr>Test And Set (Atomic Exchange)</vt:lpstr>
      <vt:lpstr>A Simple Spin Lock using test-and-set</vt:lpstr>
      <vt:lpstr>Evaluating Spin Locks</vt:lpstr>
      <vt:lpstr>Instruction-level Atomicity</vt:lpstr>
      <vt:lpstr>Behavior of xchg</vt:lpstr>
      <vt:lpstr>Building a Spin Lock with xchg</vt:lpstr>
      <vt:lpstr>The Price of Atomicity</vt:lpstr>
      <vt:lpstr>Compare-And-Swap</vt:lpstr>
      <vt:lpstr>Compare and Swap</vt:lpstr>
      <vt:lpstr>Load-Linked and Store-Conditional</vt:lpstr>
      <vt:lpstr>Load-Linked and Store-Conditional</vt:lpstr>
      <vt:lpstr>Fetch-And-Add</vt:lpstr>
      <vt:lpstr>Ticket Lock</vt:lpstr>
      <vt:lpstr>Spinning too much</vt:lpstr>
      <vt:lpstr>A Simple Approach: Just Yield</vt:lpstr>
      <vt:lpstr>Using Queues: Sleeping Instead of Spinning</vt:lpstr>
      <vt:lpstr>Using Queues: Sleeping Instead of Spinning</vt:lpstr>
      <vt:lpstr>Using Queues: Sleeping Instead of Spinning</vt:lpstr>
      <vt:lpstr>Wakeup/waiting race</vt:lpstr>
      <vt:lpstr>Futex</vt:lpstr>
      <vt:lpstr>Two-Phase Locks</vt:lpstr>
      <vt:lpstr>Other Types of Locks</vt:lpstr>
      <vt:lpstr>Condition variables</vt:lpstr>
      <vt:lpstr>Condition Variables</vt:lpstr>
      <vt:lpstr>Condition Variable Example</vt:lpstr>
      <vt:lpstr>The Producer / Consumer (Bounded Buffer) Problem</vt:lpstr>
      <vt:lpstr>Bounded buffer</vt:lpstr>
      <vt:lpstr>The Put and Get Routines (Ver. 1)</vt:lpstr>
      <vt:lpstr>Producer/Consumer Threads (Version 1)</vt:lpstr>
      <vt:lpstr>Producer/Consumer: Single CV and If Statement</vt:lpstr>
      <vt:lpstr>Producer/Consumer: Single CV and If Statement</vt:lpstr>
      <vt:lpstr>Thread Trace: Broken Solution (Version 1)</vt:lpstr>
      <vt:lpstr>Thread Trace: Broken Solution (Version 1)</vt:lpstr>
      <vt:lpstr>Producer/Consumer: Single CV and While</vt:lpstr>
      <vt:lpstr>Producer/Consumer: Single CV and While</vt:lpstr>
      <vt:lpstr>Thread Trace: Broken Solution (Version 2)</vt:lpstr>
      <vt:lpstr>Thread Trace: Broken Solution (Version 2) (Cont.)</vt:lpstr>
      <vt:lpstr>The Single Buffer Producer/Consumer Solution</vt:lpstr>
      <vt:lpstr>The Single Buffer Producer/Consumer Solution</vt:lpstr>
      <vt:lpstr>PowerPoint 프레젠테이션</vt:lpstr>
      <vt:lpstr>PowerPoint 프레젠테이션</vt:lpstr>
      <vt:lpstr>PowerPoint 프레젠테이션</vt:lpstr>
      <vt:lpstr>Monitors</vt:lpstr>
      <vt:lpstr>Semaphores</vt:lpstr>
      <vt:lpstr>Semaphores</vt:lpstr>
      <vt:lpstr>Semaphore: A definition</vt:lpstr>
      <vt:lpstr>Semaphore: Interact with semaphore</vt:lpstr>
      <vt:lpstr>Semaphore: Interact with semaphore (Cont.)</vt:lpstr>
      <vt:lpstr>Binary Semaphores (Locks)</vt:lpstr>
      <vt:lpstr>Thread Trace: Single Thread Using A Semaphore</vt:lpstr>
      <vt:lpstr>Thread Trace: Two Threads Using A Semaphore</vt:lpstr>
      <vt:lpstr>Semaphores As Condition Variables</vt:lpstr>
      <vt:lpstr>Thread Trace: Parent Waiting For Child (Case 1)</vt:lpstr>
      <vt:lpstr>Thread Trace: Parent Waiting For Child (Case 2)</vt:lpstr>
      <vt:lpstr>The Producer/Consumer (Bounded-Buffer) Problem</vt:lpstr>
      <vt:lpstr>The Producer/Consumer (Bounded-Buffer) Problem</vt:lpstr>
      <vt:lpstr>The Producer/Consumer (Bounded-Buffer) Problem</vt:lpstr>
      <vt:lpstr>PowerPoint 프레젠테이션</vt:lpstr>
      <vt:lpstr>A Solution: Adding Mutual Exclusion (Cont.)</vt:lpstr>
      <vt:lpstr>PowerPoint 프레젠테이션</vt:lpstr>
      <vt:lpstr>PowerPoint 프레젠테이션</vt:lpstr>
      <vt:lpstr>Read/Write Lock</vt:lpstr>
      <vt:lpstr>Example Read/Write Lock</vt:lpstr>
      <vt:lpstr>The Dining Philosophers</vt:lpstr>
      <vt:lpstr>The Dining Philosophers (Cont.)</vt:lpstr>
      <vt:lpstr>The Dining Philosophers (Cont.)</vt:lpstr>
      <vt:lpstr>A Solution: Breaking The Dependency</vt:lpstr>
      <vt:lpstr>How To Implement Semaphores</vt:lpstr>
      <vt:lpstr>How To Implement Semaphores (Cont.)</vt:lpstr>
      <vt:lpstr>Pthread Synchronization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1197</cp:revision>
  <cp:lastPrinted>2012-08-22T04:00:45Z</cp:lastPrinted>
  <dcterms:created xsi:type="dcterms:W3CDTF">2012-01-03T02:22:46Z</dcterms:created>
  <dcterms:modified xsi:type="dcterms:W3CDTF">2020-05-14T02:46:19Z</dcterms:modified>
</cp:coreProperties>
</file>