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4"/>
  </p:notesMasterIdLst>
  <p:handoutMasterIdLst>
    <p:handoutMasterId r:id="rId35"/>
  </p:handoutMasterIdLst>
  <p:sldIdLst>
    <p:sldId id="256" r:id="rId2"/>
    <p:sldId id="717" r:id="rId3"/>
    <p:sldId id="671" r:id="rId4"/>
    <p:sldId id="672" r:id="rId5"/>
    <p:sldId id="680" r:id="rId6"/>
    <p:sldId id="681" r:id="rId7"/>
    <p:sldId id="679" r:id="rId8"/>
    <p:sldId id="678" r:id="rId9"/>
    <p:sldId id="685" r:id="rId10"/>
    <p:sldId id="687" r:id="rId11"/>
    <p:sldId id="688" r:id="rId12"/>
    <p:sldId id="696" r:id="rId13"/>
    <p:sldId id="691" r:id="rId14"/>
    <p:sldId id="698" r:id="rId15"/>
    <p:sldId id="700" r:id="rId16"/>
    <p:sldId id="697" r:id="rId17"/>
    <p:sldId id="718" r:id="rId18"/>
    <p:sldId id="699" r:id="rId19"/>
    <p:sldId id="701" r:id="rId20"/>
    <p:sldId id="703" r:id="rId21"/>
    <p:sldId id="705" r:id="rId22"/>
    <p:sldId id="704" r:id="rId23"/>
    <p:sldId id="706" r:id="rId24"/>
    <p:sldId id="707" r:id="rId25"/>
    <p:sldId id="708" r:id="rId26"/>
    <p:sldId id="709" r:id="rId27"/>
    <p:sldId id="715" r:id="rId28"/>
    <p:sldId id="716" r:id="rId29"/>
    <p:sldId id="713" r:id="rId30"/>
    <p:sldId id="714" r:id="rId31"/>
    <p:sldId id="694" r:id="rId32"/>
    <p:sldId id="693" r:id="rId3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362E6-0FEB-4D92-A5CC-2F650FFE4AE0}">
          <p14:sldIdLst>
            <p14:sldId id="256"/>
            <p14:sldId id="717"/>
            <p14:sldId id="671"/>
            <p14:sldId id="672"/>
            <p14:sldId id="680"/>
            <p14:sldId id="681"/>
            <p14:sldId id="679"/>
            <p14:sldId id="678"/>
            <p14:sldId id="685"/>
            <p14:sldId id="687"/>
            <p14:sldId id="688"/>
            <p14:sldId id="696"/>
            <p14:sldId id="691"/>
            <p14:sldId id="698"/>
            <p14:sldId id="700"/>
            <p14:sldId id="697"/>
            <p14:sldId id="718"/>
            <p14:sldId id="699"/>
            <p14:sldId id="701"/>
            <p14:sldId id="703"/>
            <p14:sldId id="705"/>
            <p14:sldId id="704"/>
            <p14:sldId id="706"/>
            <p14:sldId id="707"/>
            <p14:sldId id="708"/>
            <p14:sldId id="709"/>
            <p14:sldId id="715"/>
            <p14:sldId id="716"/>
            <p14:sldId id="713"/>
            <p14:sldId id="714"/>
            <p14:sldId id="694"/>
            <p14:sldId id="6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5" autoAdjust="0"/>
    <p:restoredTop sz="90232" autoAdjust="0"/>
  </p:normalViewPr>
  <p:slideViewPr>
    <p:cSldViewPr snapToGrid="0">
      <p:cViewPr varScale="1">
        <p:scale>
          <a:sx n="87" d="100"/>
          <a:sy n="87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1452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2"/>
          </a:solidFill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Operating Systems</a:t>
            </a:r>
            <a:endParaRPr lang="en-US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9923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Free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8" idx="3"/>
            <a:endCxn id="12" idx="1"/>
          </p:cNvCxnSpPr>
          <p:nvPr/>
        </p:nvCxnSpPr>
        <p:spPr>
          <a:xfrm flipV="1">
            <a:off x="8202891" y="612072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List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08" y="1049802"/>
            <a:ext cx="4871653" cy="1896017"/>
          </a:xfrm>
        </p:spPr>
        <p:txBody>
          <a:bodyPr>
            <a:noAutofit/>
          </a:bodyPr>
          <a:lstStyle/>
          <a:p>
            <a:r>
              <a:rPr lang="en-US" sz="2800" dirty="0"/>
              <a:t>The free list is a linked list</a:t>
            </a:r>
          </a:p>
          <a:p>
            <a:r>
              <a:rPr lang="en-US" sz="2800" dirty="0"/>
              <a:t>Stored </a:t>
            </a:r>
            <a:r>
              <a:rPr lang="en-US" sz="2800" dirty="0" smtClean="0"/>
              <a:t>in heap memory, </a:t>
            </a:r>
            <a:r>
              <a:rPr lang="en-US" sz="2800" dirty="0"/>
              <a:t>alongside other </a:t>
            </a:r>
            <a:r>
              <a:rPr lang="en-US" sz="2800" dirty="0" smtClean="0"/>
              <a:t>data</a:t>
            </a:r>
          </a:p>
          <a:p>
            <a:r>
              <a:rPr lang="en-US" sz="2800" dirty="0" smtClean="0"/>
              <a:t>For </a:t>
            </a:r>
            <a:r>
              <a:rPr lang="en-US" sz="2800" i="1" dirty="0" err="1" smtClean="0"/>
              <a:t>malloc</a:t>
            </a:r>
            <a:r>
              <a:rPr lang="en-US" sz="2800" i="1" dirty="0" smtClean="0"/>
              <a:t>(n)</a:t>
            </a:r>
            <a:r>
              <a:rPr lang="en-US" sz="2800" dirty="0" smtClean="0"/>
              <a:t>:</a:t>
            </a:r>
          </a:p>
          <a:p>
            <a:pPr marL="457200" lvl="1" indent="0">
              <a:buNone/>
            </a:pPr>
            <a:r>
              <a:rPr lang="en-US" sz="2400" i="1" dirty="0" err="1" smtClean="0"/>
              <a:t>num_bytes</a:t>
            </a:r>
            <a:r>
              <a:rPr lang="en-US" sz="2400" i="1" dirty="0" smtClean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 n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sizeof</a:t>
            </a:r>
            <a:r>
              <a:rPr lang="en-US" sz="2400" dirty="0" smtClean="0"/>
              <a:t>(header)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5809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49657" y="5963468"/>
            <a:ext cx="1153234" cy="629014"/>
            <a:chOff x="7635579" y="5727336"/>
            <a:chExt cx="1153234" cy="629014"/>
          </a:xfrm>
        </p:grpSpPr>
        <p:sp>
          <p:nvSpPr>
            <p:cNvPr id="8" name="Rectangle 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4088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583805" y="588988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 flipV="1">
            <a:off x="6470675" y="6435229"/>
            <a:ext cx="578982" cy="752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2765" y="3601583"/>
            <a:ext cx="3520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* next;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} node;</a:t>
            </a:r>
          </a:p>
          <a:p>
            <a:pPr>
              <a:tabLst>
                <a:tab pos="460375" algn="l"/>
              </a:tabLst>
            </a:pP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header_t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smtClean="0"/>
              <a:t>} header;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2440" y="3497628"/>
            <a:ext cx="477472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ular Callout 73"/>
          <p:cNvSpPr/>
          <p:nvPr/>
        </p:nvSpPr>
        <p:spPr>
          <a:xfrm>
            <a:off x="3832600" y="3563360"/>
            <a:ext cx="3096475" cy="1183510"/>
          </a:xfrm>
          <a:prstGeom prst="wedgeRectCallout">
            <a:avLst>
              <a:gd name="adj1" fmla="val -67623"/>
              <a:gd name="adj2" fmla="val -269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Linked list of regions of free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size = bytes of free space</a:t>
            </a:r>
            <a:endParaRPr lang="en-US" sz="2000" dirty="0"/>
          </a:p>
        </p:txBody>
      </p:sp>
      <p:sp>
        <p:nvSpPr>
          <p:cNvPr id="75" name="Rectangular Callout 74"/>
          <p:cNvSpPr/>
          <p:nvPr/>
        </p:nvSpPr>
        <p:spPr>
          <a:xfrm>
            <a:off x="3978704" y="5029754"/>
            <a:ext cx="2800128" cy="1325651"/>
          </a:xfrm>
          <a:prstGeom prst="wedgeRectCallout">
            <a:avLst>
              <a:gd name="adj1" fmla="val -66771"/>
              <a:gd name="adj2" fmla="val -23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Header for each block of allocated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size = bytes of allocated 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8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 flipV="1">
            <a:off x="8202891" y="5187897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2" idx="1"/>
          </p:cNvCxnSpPr>
          <p:nvPr/>
        </p:nvCxnSpPr>
        <p:spPr>
          <a:xfrm flipV="1">
            <a:off x="8202891" y="612072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Memory (Splitting)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65" y="1189581"/>
            <a:ext cx="5888298" cy="1472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char</a:t>
            </a:r>
            <a:r>
              <a:rPr lang="en-US" sz="2400" dirty="0" smtClean="0"/>
              <a:t> * s1 = (</a:t>
            </a:r>
            <a:r>
              <a:rPr lang="en-US" sz="2400" dirty="0" smtClean="0">
                <a:solidFill>
                  <a:schemeClr val="accent1"/>
                </a:solidFill>
              </a:rPr>
              <a:t>char</a:t>
            </a:r>
            <a:r>
              <a:rPr lang="en-US" sz="2400" dirty="0" smtClean="0"/>
              <a:t>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(100); </a:t>
            </a:r>
            <a:r>
              <a:rPr lang="en-US" sz="2400" dirty="0" smtClean="0">
                <a:solidFill>
                  <a:schemeClr val="accent3"/>
                </a:solidFill>
              </a:rPr>
              <a:t>// 104 bytes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 </a:t>
            </a:r>
            <a:r>
              <a:rPr lang="en-US" sz="2400" dirty="0" smtClean="0"/>
              <a:t>s2 </a:t>
            </a:r>
            <a:r>
              <a:rPr lang="en-US" sz="2400" dirty="0"/>
              <a:t>= (</a:t>
            </a: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*) </a:t>
            </a:r>
            <a:r>
              <a:rPr lang="en-US" sz="2400" dirty="0" err="1"/>
              <a:t>malloc</a:t>
            </a:r>
            <a:r>
              <a:rPr lang="en-US" sz="2400" dirty="0"/>
              <a:t>(100</a:t>
            </a:r>
            <a:r>
              <a:rPr lang="en-US" sz="2400" dirty="0" smtClean="0"/>
              <a:t>); </a:t>
            </a:r>
            <a:r>
              <a:rPr lang="en-US" sz="2400" dirty="0">
                <a:solidFill>
                  <a:schemeClr val="accent3"/>
                </a:solidFill>
              </a:rPr>
              <a:t>// </a:t>
            </a:r>
            <a:r>
              <a:rPr lang="en-US" sz="2400" dirty="0" smtClean="0">
                <a:solidFill>
                  <a:schemeClr val="accent3"/>
                </a:solidFill>
              </a:rPr>
              <a:t>104 </a:t>
            </a:r>
            <a:r>
              <a:rPr lang="en-US" sz="2400" dirty="0">
                <a:solidFill>
                  <a:schemeClr val="accent3"/>
                </a:solidFill>
              </a:rPr>
              <a:t>bytes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 </a:t>
            </a:r>
            <a:r>
              <a:rPr lang="en-US" sz="2400" dirty="0" smtClean="0"/>
              <a:t>s3 </a:t>
            </a:r>
            <a:r>
              <a:rPr lang="en-US" sz="2400" dirty="0"/>
              <a:t>= (</a:t>
            </a: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*) </a:t>
            </a:r>
            <a:r>
              <a:rPr lang="en-US" sz="2400" dirty="0" err="1"/>
              <a:t>malloc</a:t>
            </a:r>
            <a:r>
              <a:rPr lang="en-US" sz="2400" dirty="0"/>
              <a:t>(100</a:t>
            </a:r>
            <a:r>
              <a:rPr lang="en-US" sz="2400" dirty="0" smtClean="0"/>
              <a:t>); </a:t>
            </a:r>
            <a:r>
              <a:rPr lang="en-US" sz="2400" dirty="0">
                <a:solidFill>
                  <a:schemeClr val="accent3"/>
                </a:solidFill>
              </a:rPr>
              <a:t>// </a:t>
            </a:r>
            <a:r>
              <a:rPr lang="en-US" sz="2400" dirty="0" smtClean="0">
                <a:solidFill>
                  <a:schemeClr val="accent3"/>
                </a:solidFill>
              </a:rPr>
              <a:t>104 </a:t>
            </a:r>
            <a:r>
              <a:rPr lang="en-US" sz="2400" dirty="0">
                <a:solidFill>
                  <a:schemeClr val="accent3"/>
                </a:solidFill>
              </a:rPr>
              <a:t>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5227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49657" y="5963468"/>
            <a:ext cx="1153234" cy="629014"/>
            <a:chOff x="7635579" y="5727336"/>
            <a:chExt cx="1153234" cy="629014"/>
          </a:xfrm>
        </p:grpSpPr>
        <p:sp>
          <p:nvSpPr>
            <p:cNvPr id="8" name="Rectangle 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4088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583805" y="588988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 flipV="1">
            <a:off x="6470675" y="6435229"/>
            <a:ext cx="578982" cy="170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049657" y="5005522"/>
            <a:ext cx="1153234" cy="629014"/>
            <a:chOff x="7635579" y="5727336"/>
            <a:chExt cx="1153234" cy="629014"/>
          </a:xfrm>
        </p:grpSpPr>
        <p:sp>
          <p:nvSpPr>
            <p:cNvPr id="18" name="Rectangle 1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3984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569765" y="4957064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049660" y="6277975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5691" y="6108379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6465140" y="6293045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02993" y="5296201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3"/>
            <a:endCxn id="19" idx="1"/>
          </p:cNvCxnSpPr>
          <p:nvPr/>
        </p:nvCxnSpPr>
        <p:spPr>
          <a:xfrm flipV="1">
            <a:off x="6470675" y="5477283"/>
            <a:ext cx="578982" cy="358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1604" y="5639330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52" idx="1"/>
          </p:cNvCxnSpPr>
          <p:nvPr/>
        </p:nvCxnSpPr>
        <p:spPr>
          <a:xfrm flipV="1">
            <a:off x="8200947" y="4180064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047713" y="4052954"/>
            <a:ext cx="1153234" cy="629014"/>
            <a:chOff x="7635579" y="5727336"/>
            <a:chExt cx="1153234" cy="629014"/>
          </a:xfrm>
        </p:grpSpPr>
        <p:sp>
          <p:nvSpPr>
            <p:cNvPr id="50" name="Rectangle 49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3880</a:t>
              </a:r>
              <a:endParaRPr lang="en-US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8581861" y="3949231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7047722" y="5320384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33747" y="5150785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>
            <a:off x="6463196" y="5335451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01049" y="4339407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59" name="Straight Arrow Connector 58"/>
          <p:cNvCxnSpPr>
            <a:stCxn id="58" idx="3"/>
            <a:endCxn id="51" idx="1"/>
          </p:cNvCxnSpPr>
          <p:nvPr/>
        </p:nvCxnSpPr>
        <p:spPr>
          <a:xfrm>
            <a:off x="6468731" y="4524073"/>
            <a:ext cx="578982" cy="64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49666" y="4681736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3" idx="3"/>
            <a:endCxn id="65" idx="1"/>
          </p:cNvCxnSpPr>
          <p:nvPr/>
        </p:nvCxnSpPr>
        <p:spPr>
          <a:xfrm flipV="1">
            <a:off x="8200947" y="324541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047713" y="3088158"/>
            <a:ext cx="1153234" cy="629014"/>
            <a:chOff x="7635579" y="5727336"/>
            <a:chExt cx="1153234" cy="629014"/>
          </a:xfrm>
        </p:grpSpPr>
        <p:sp>
          <p:nvSpPr>
            <p:cNvPr id="63" name="Rectangle 62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3776</a:t>
              </a:r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8581861" y="301457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7047722" y="4365638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433747" y="4170928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s3</a:t>
            </a:r>
            <a:endParaRPr lang="en-US" b="1" dirty="0"/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>
            <a:off x="6463196" y="4355594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01049" y="3377006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71" idx="3"/>
            <a:endCxn id="64" idx="1"/>
          </p:cNvCxnSpPr>
          <p:nvPr/>
        </p:nvCxnSpPr>
        <p:spPr>
          <a:xfrm flipV="1">
            <a:off x="6468731" y="3559919"/>
            <a:ext cx="578982" cy="175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049666" y="3726988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2765" y="3601583"/>
            <a:ext cx="3520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* next;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} node;</a:t>
            </a:r>
          </a:p>
          <a:p>
            <a:pPr>
              <a:tabLst>
                <a:tab pos="460375" algn="l"/>
              </a:tabLst>
            </a:pP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header_t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smtClean="0"/>
              <a:t>} header;</a:t>
            </a:r>
            <a:endParaRPr lang="en-US" sz="2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75846" y="3491804"/>
            <a:ext cx="477472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ular Callout 76"/>
          <p:cNvSpPr/>
          <p:nvPr/>
        </p:nvSpPr>
        <p:spPr>
          <a:xfrm>
            <a:off x="4227859" y="6234877"/>
            <a:ext cx="1119499" cy="445850"/>
          </a:xfrm>
          <a:prstGeom prst="wedgeRectCallout">
            <a:avLst>
              <a:gd name="adj1" fmla="val 213948"/>
              <a:gd name="adj2" fmla="val 38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78" name="Rectangular Callout 77"/>
          <p:cNvSpPr/>
          <p:nvPr/>
        </p:nvSpPr>
        <p:spPr>
          <a:xfrm>
            <a:off x="3649013" y="4166228"/>
            <a:ext cx="2624698" cy="1159947"/>
          </a:xfrm>
          <a:prstGeom prst="wedgeRectCallout">
            <a:avLst>
              <a:gd name="adj1" fmla="val 88353"/>
              <a:gd name="adj2" fmla="val 821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 region is “split” into allocated and free regions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0" grpId="0"/>
      <p:bldP spid="20" grpId="1"/>
      <p:bldP spid="24" grpId="0" animBg="1"/>
      <p:bldP spid="27" grpId="0"/>
      <p:bldP spid="30" grpId="0"/>
      <p:bldP spid="30" grpId="1"/>
      <p:bldP spid="35" grpId="0" animBg="1"/>
      <p:bldP spid="52" grpId="0"/>
      <p:bldP spid="52" grpId="1"/>
      <p:bldP spid="55" grpId="0" animBg="1"/>
      <p:bldP spid="56" grpId="0"/>
      <p:bldP spid="58" grpId="0"/>
      <p:bldP spid="58" grpId="1"/>
      <p:bldP spid="60" grpId="0" animBg="1"/>
      <p:bldP spid="65" grpId="0"/>
      <p:bldP spid="68" grpId="0" animBg="1"/>
      <p:bldP spid="69" grpId="0"/>
      <p:bldP spid="71" grpId="0"/>
      <p:bldP spid="73" grpId="0" animBg="1"/>
      <p:bldP spid="77" grpId="0" animBg="1"/>
      <p:bldP spid="77" grpId="1" animBg="1"/>
      <p:bldP spid="78" grpId="0" animBg="1"/>
      <p:bldP spid="7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Freeing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35128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 flipV="1">
            <a:off x="6470675" y="6435229"/>
            <a:ext cx="578982" cy="1007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49657" y="6277975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5691" y="6096731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6465140" y="6281397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02993" y="5395211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3"/>
            <a:endCxn id="19" idx="1"/>
          </p:cNvCxnSpPr>
          <p:nvPr/>
        </p:nvCxnSpPr>
        <p:spPr>
          <a:xfrm flipV="1">
            <a:off x="6470675" y="5477283"/>
            <a:ext cx="578982" cy="10259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46578" y="5639330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47713" y="5320384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33747" y="5150785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>
            <a:off x="6463196" y="5335451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49657" y="4681736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63" idx="3"/>
            <a:endCxn id="65" idx="1"/>
          </p:cNvCxnSpPr>
          <p:nvPr/>
        </p:nvCxnSpPr>
        <p:spPr>
          <a:xfrm flipV="1">
            <a:off x="8200947" y="324541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047713" y="3088158"/>
            <a:ext cx="1153234" cy="629014"/>
            <a:chOff x="7635579" y="5727336"/>
            <a:chExt cx="1153234" cy="629014"/>
          </a:xfrm>
        </p:grpSpPr>
        <p:sp>
          <p:nvSpPr>
            <p:cNvPr id="63" name="Rectangle 62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3776</a:t>
              </a:r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8581861" y="301457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7047713" y="4365638"/>
            <a:ext cx="1153234" cy="314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433747" y="4170928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s3</a:t>
            </a:r>
            <a:endParaRPr lang="en-US" b="1" dirty="0"/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>
            <a:off x="6463196" y="4355594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01049" y="3377016"/>
            <a:ext cx="13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71" idx="3"/>
            <a:endCxn id="64" idx="1"/>
          </p:cNvCxnSpPr>
          <p:nvPr/>
        </p:nvCxnSpPr>
        <p:spPr>
          <a:xfrm flipV="1">
            <a:off x="6468731" y="3559919"/>
            <a:ext cx="578982" cy="17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049657" y="3726988"/>
            <a:ext cx="1151290" cy="634592"/>
          </a:xfrm>
          <a:prstGeom prst="rect">
            <a:avLst/>
          </a:prstGeom>
          <a:pattFill prst="dotDmnd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82765" y="3601583"/>
            <a:ext cx="3520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* next;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} node;</a:t>
            </a:r>
          </a:p>
          <a:p>
            <a:pPr>
              <a:tabLst>
                <a:tab pos="460375" algn="l"/>
              </a:tabLst>
            </a:pP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header_t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smtClean="0"/>
              <a:t>} header;</a:t>
            </a:r>
            <a:endParaRPr lang="en-US" sz="24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75846" y="3491804"/>
            <a:ext cx="477472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 txBox="1">
            <a:spLocks/>
          </p:cNvSpPr>
          <p:nvPr/>
        </p:nvSpPr>
        <p:spPr>
          <a:xfrm>
            <a:off x="282765" y="1189581"/>
            <a:ext cx="5888298" cy="2192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free list is kept in sorted order</a:t>
            </a:r>
          </a:p>
          <a:p>
            <a:pPr lvl="1"/>
            <a:r>
              <a:rPr lang="en-US" sz="2400" dirty="0" smtClean="0"/>
              <a:t>free() is an O(n) operation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free(s2); </a:t>
            </a:r>
            <a:r>
              <a:rPr lang="en-US" sz="2400" dirty="0" smtClean="0">
                <a:solidFill>
                  <a:schemeClr val="accent3"/>
                </a:solidFill>
              </a:rPr>
              <a:t>// returns 100 + 4 – 8 bytes</a:t>
            </a:r>
          </a:p>
          <a:p>
            <a:pPr marL="0" indent="0">
              <a:buNone/>
            </a:pPr>
            <a:r>
              <a:rPr lang="en-US" sz="2400" dirty="0" smtClean="0"/>
              <a:t>free(s1); </a:t>
            </a:r>
            <a:r>
              <a:rPr lang="en-US" sz="2400" dirty="0">
                <a:solidFill>
                  <a:schemeClr val="accent3"/>
                </a:solidFill>
              </a:rPr>
              <a:t>// returns </a:t>
            </a:r>
            <a:r>
              <a:rPr lang="en-US" sz="2400" dirty="0" smtClean="0">
                <a:solidFill>
                  <a:schemeClr val="accent3"/>
                </a:solidFill>
              </a:rPr>
              <a:t>100 + 4 - 8 bytes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free(s3); </a:t>
            </a:r>
            <a:r>
              <a:rPr lang="en-US" sz="2400" dirty="0">
                <a:solidFill>
                  <a:schemeClr val="accent3"/>
                </a:solidFill>
              </a:rPr>
              <a:t>// returns </a:t>
            </a:r>
            <a:r>
              <a:rPr lang="en-US" sz="2400" dirty="0" smtClean="0">
                <a:solidFill>
                  <a:schemeClr val="accent3"/>
                </a:solidFill>
              </a:rPr>
              <a:t>100 + 4 - 8 bytes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3550503" y="2130587"/>
            <a:ext cx="2800128" cy="1271117"/>
          </a:xfrm>
          <a:prstGeom prst="wedgeRectCallout">
            <a:avLst>
              <a:gd name="adj1" fmla="val 72440"/>
              <a:gd name="adj2" fmla="val 391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All memory is free, but the free list divided into four regions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49657" y="5963468"/>
            <a:ext cx="1153234" cy="629014"/>
            <a:chOff x="7635579" y="5727336"/>
            <a:chExt cx="1153234" cy="629014"/>
          </a:xfrm>
        </p:grpSpPr>
        <p:sp>
          <p:nvSpPr>
            <p:cNvPr id="8" name="Rectangle 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49657" y="5005522"/>
            <a:ext cx="1153234" cy="629014"/>
            <a:chOff x="7635579" y="5727336"/>
            <a:chExt cx="1153234" cy="629014"/>
          </a:xfrm>
        </p:grpSpPr>
        <p:sp>
          <p:nvSpPr>
            <p:cNvPr id="18" name="Rectangle 17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7713" y="4052954"/>
            <a:ext cx="1153234" cy="629014"/>
            <a:chOff x="7635579" y="5727336"/>
            <a:chExt cx="1153234" cy="629014"/>
          </a:xfrm>
        </p:grpSpPr>
        <p:sp>
          <p:nvSpPr>
            <p:cNvPr id="50" name="Rectangle 49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cxnSp>
        <p:nvCxnSpPr>
          <p:cNvPr id="16" name="Elbow Connector 15"/>
          <p:cNvCxnSpPr>
            <a:stCxn id="18" idx="3"/>
            <a:endCxn id="64" idx="3"/>
          </p:cNvCxnSpPr>
          <p:nvPr/>
        </p:nvCxnSpPr>
        <p:spPr>
          <a:xfrm flipH="1" flipV="1">
            <a:off x="8200947" y="3559919"/>
            <a:ext cx="1944" cy="1602857"/>
          </a:xfrm>
          <a:prstGeom prst="bentConnector3">
            <a:avLst>
              <a:gd name="adj1" fmla="val -117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3"/>
            <a:endCxn id="19" idx="3"/>
          </p:cNvCxnSpPr>
          <p:nvPr/>
        </p:nvCxnSpPr>
        <p:spPr>
          <a:xfrm flipV="1">
            <a:off x="8202891" y="5477283"/>
            <a:ext cx="12700" cy="643439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8" idx="3"/>
            <a:endCxn id="51" idx="3"/>
          </p:cNvCxnSpPr>
          <p:nvPr/>
        </p:nvCxnSpPr>
        <p:spPr>
          <a:xfrm flipH="1" flipV="1">
            <a:off x="8200947" y="4524715"/>
            <a:ext cx="1944" cy="638061"/>
          </a:xfrm>
          <a:prstGeom prst="bentConnector3">
            <a:avLst>
              <a:gd name="adj1" fmla="val -117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0" idx="3"/>
            <a:endCxn id="64" idx="3"/>
          </p:cNvCxnSpPr>
          <p:nvPr/>
        </p:nvCxnSpPr>
        <p:spPr>
          <a:xfrm flipV="1">
            <a:off x="8200947" y="3559919"/>
            <a:ext cx="12700" cy="650289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ular Callout 76"/>
          <p:cNvSpPr/>
          <p:nvPr/>
        </p:nvSpPr>
        <p:spPr>
          <a:xfrm>
            <a:off x="1939330" y="4966225"/>
            <a:ext cx="3016937" cy="1478137"/>
          </a:xfrm>
          <a:prstGeom prst="wedgeRectCallout">
            <a:avLst>
              <a:gd name="adj1" fmla="val 67230"/>
              <a:gd name="adj2" fmla="val 401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These pointers are “dangling”: they still point to heap memory, but the pointers are invalid</a:t>
            </a:r>
          </a:p>
        </p:txBody>
      </p:sp>
    </p:spTree>
    <p:extLst>
      <p:ext uri="{BB962C8B-B14F-4D97-AF65-F5344CB8AC3E}">
        <p14:creationId xmlns:p14="http://schemas.microsoft.com/office/powerpoint/2010/main" val="2891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30" grpId="1"/>
      <p:bldP spid="35" grpId="0" animBg="1"/>
      <p:bldP spid="60" grpId="0" animBg="1"/>
      <p:bldP spid="71" grpId="0"/>
      <p:bldP spid="73" grpId="0" animBg="1"/>
      <p:bldP spid="54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64" y="1351277"/>
            <a:ext cx="6543204" cy="20945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Free regions should be merged with their neighbors</a:t>
            </a:r>
          </a:p>
          <a:p>
            <a:pPr lvl="1"/>
            <a:r>
              <a:rPr lang="en-US" sz="2400" dirty="0" smtClean="0"/>
              <a:t>Helps to minimize fragmentation</a:t>
            </a:r>
          </a:p>
          <a:p>
            <a:pPr lvl="1"/>
            <a:r>
              <a:rPr lang="en-US" sz="2400" dirty="0" smtClean="0"/>
              <a:t>This would be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if the list was not sorted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82765" y="3601583"/>
            <a:ext cx="3520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node_t</a:t>
            </a:r>
            <a:r>
              <a:rPr lang="en-US" sz="2400" dirty="0"/>
              <a:t> * next;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} node;</a:t>
            </a:r>
          </a:p>
          <a:p>
            <a:pPr>
              <a:tabLst>
                <a:tab pos="460375" algn="l"/>
              </a:tabLst>
            </a:pP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err="1">
                <a:solidFill>
                  <a:schemeClr val="accent1"/>
                </a:solidFill>
              </a:rPr>
              <a:t>typedef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struct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header_t</a:t>
            </a:r>
            <a:r>
              <a:rPr lang="en-US" sz="2400" dirty="0"/>
              <a:t> {</a:t>
            </a:r>
          </a:p>
          <a:p>
            <a:pPr>
              <a:tabLst>
                <a:tab pos="460375" algn="l"/>
              </a:tabLst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size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tabLst>
                <a:tab pos="460375" algn="l"/>
              </a:tabLst>
            </a:pPr>
            <a:r>
              <a:rPr lang="en-US" sz="2400" dirty="0" smtClean="0"/>
              <a:t>} header;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175846" y="3491804"/>
            <a:ext cx="477472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102993" y="625227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87" name="Straight Arrow Connector 86"/>
          <p:cNvCxnSpPr>
            <a:stCxn id="86" idx="3"/>
            <a:endCxn id="128" idx="1"/>
          </p:cNvCxnSpPr>
          <p:nvPr/>
        </p:nvCxnSpPr>
        <p:spPr>
          <a:xfrm flipV="1">
            <a:off x="6470675" y="6435229"/>
            <a:ext cx="577037" cy="170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00" idx="3"/>
            <a:endCxn id="102" idx="1"/>
          </p:cNvCxnSpPr>
          <p:nvPr/>
        </p:nvCxnSpPr>
        <p:spPr>
          <a:xfrm flipV="1">
            <a:off x="8200947" y="3245411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047713" y="3088158"/>
            <a:ext cx="1153234" cy="629014"/>
            <a:chOff x="7635579" y="5727336"/>
            <a:chExt cx="1153234" cy="629014"/>
          </a:xfrm>
        </p:grpSpPr>
        <p:sp>
          <p:nvSpPr>
            <p:cNvPr id="100" name="Rectangle 99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3776</a:t>
              </a:r>
              <a:endParaRPr lang="en-US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8581861" y="301457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049655" y="5963468"/>
            <a:ext cx="1153234" cy="629014"/>
            <a:chOff x="7635579" y="5727336"/>
            <a:chExt cx="1153234" cy="629014"/>
          </a:xfrm>
        </p:grpSpPr>
        <p:sp>
          <p:nvSpPr>
            <p:cNvPr id="110" name="Rectangle 109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049655" y="5005522"/>
            <a:ext cx="1153234" cy="629014"/>
            <a:chOff x="7635579" y="5727336"/>
            <a:chExt cx="1153234" cy="629014"/>
          </a:xfrm>
        </p:grpSpPr>
        <p:sp>
          <p:nvSpPr>
            <p:cNvPr id="113" name="Rectangle 112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047711" y="4052954"/>
            <a:ext cx="1153234" cy="629014"/>
            <a:chOff x="7635579" y="5727336"/>
            <a:chExt cx="1153234" cy="629014"/>
          </a:xfrm>
        </p:grpSpPr>
        <p:sp>
          <p:nvSpPr>
            <p:cNvPr id="116" name="Rectangle 115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96</a:t>
              </a:r>
              <a:endParaRPr lang="en-US" dirty="0"/>
            </a:p>
          </p:txBody>
        </p:sp>
      </p:grpSp>
      <p:cxnSp>
        <p:nvCxnSpPr>
          <p:cNvPr id="119" name="Elbow Connector 118"/>
          <p:cNvCxnSpPr>
            <a:stCxn id="110" idx="3"/>
            <a:endCxn id="114" idx="3"/>
          </p:cNvCxnSpPr>
          <p:nvPr/>
        </p:nvCxnSpPr>
        <p:spPr>
          <a:xfrm flipV="1">
            <a:off x="8202889" y="5477283"/>
            <a:ext cx="12700" cy="643439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3" idx="3"/>
            <a:endCxn id="117" idx="3"/>
          </p:cNvCxnSpPr>
          <p:nvPr/>
        </p:nvCxnSpPr>
        <p:spPr>
          <a:xfrm flipH="1" flipV="1">
            <a:off x="8200945" y="4524715"/>
            <a:ext cx="1944" cy="638061"/>
          </a:xfrm>
          <a:prstGeom prst="bentConnector3">
            <a:avLst>
              <a:gd name="adj1" fmla="val -117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6" idx="3"/>
            <a:endCxn id="101" idx="3"/>
          </p:cNvCxnSpPr>
          <p:nvPr/>
        </p:nvCxnSpPr>
        <p:spPr>
          <a:xfrm flipV="1">
            <a:off x="8200945" y="3559919"/>
            <a:ext cx="2" cy="650289"/>
          </a:xfrm>
          <a:prstGeom prst="bentConnector3">
            <a:avLst>
              <a:gd name="adj1" fmla="val 114301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0" idx="3"/>
            <a:endCxn id="117" idx="3"/>
          </p:cNvCxnSpPr>
          <p:nvPr/>
        </p:nvCxnSpPr>
        <p:spPr>
          <a:xfrm flipH="1" flipV="1">
            <a:off x="8200945" y="4524715"/>
            <a:ext cx="1944" cy="1596007"/>
          </a:xfrm>
          <a:prstGeom prst="bentConnector3">
            <a:avLst>
              <a:gd name="adj1" fmla="val -117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0" idx="3"/>
            <a:endCxn id="101" idx="3"/>
          </p:cNvCxnSpPr>
          <p:nvPr/>
        </p:nvCxnSpPr>
        <p:spPr>
          <a:xfrm flipH="1" flipV="1">
            <a:off x="8200947" y="3559919"/>
            <a:ext cx="1942" cy="2560803"/>
          </a:xfrm>
          <a:prstGeom prst="bentConnector3">
            <a:avLst>
              <a:gd name="adj1" fmla="val -2556709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25" idx="1"/>
          </p:cNvCxnSpPr>
          <p:nvPr/>
        </p:nvCxnSpPr>
        <p:spPr>
          <a:xfrm flipV="1">
            <a:off x="8200947" y="6113975"/>
            <a:ext cx="380914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8581861" y="5883142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sp>
        <p:nvSpPr>
          <p:cNvPr id="126" name="Rectangle 125"/>
          <p:cNvSpPr/>
          <p:nvPr/>
        </p:nvSpPr>
        <p:spPr>
          <a:xfrm>
            <a:off x="7047712" y="6277975"/>
            <a:ext cx="1153233" cy="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047712" y="6277975"/>
            <a:ext cx="1153233" cy="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304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047712" y="6277975"/>
            <a:ext cx="1153233" cy="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25" grpId="0"/>
      <p:bldP spid="126" grpId="0" animBg="1"/>
      <p:bldP spid="127" grpId="0" animBg="1"/>
      <p:bldP spid="1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Free Regions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194179"/>
            <a:ext cx="5081011" cy="55211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/>
              <a:t>[] = 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*)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/>
                </a:solidFill>
              </a:rPr>
              <a:t>8</a:t>
            </a:r>
            <a:r>
              <a:rPr lang="en-US" dirty="0" smtClean="0"/>
              <a:t>);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/>
                </a:solidFill>
              </a:rPr>
              <a:t>// 8 + 4 = 12 total bytes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Which free region should be chosen?</a:t>
            </a:r>
          </a:p>
          <a:p>
            <a:r>
              <a:rPr lang="en-US" dirty="0" smtClean="0"/>
              <a:t>Fastest option is </a:t>
            </a:r>
            <a:r>
              <a:rPr lang="en-US" b="1" dirty="0" smtClean="0"/>
              <a:t>First-Fit</a:t>
            </a:r>
          </a:p>
          <a:p>
            <a:pPr lvl="1"/>
            <a:r>
              <a:rPr lang="en-US" dirty="0" smtClean="0"/>
              <a:t>Split the first free region with &gt;=8 bytes available</a:t>
            </a:r>
          </a:p>
          <a:p>
            <a:r>
              <a:rPr lang="en-US" dirty="0" smtClean="0"/>
              <a:t>Problem with First-Fit?</a:t>
            </a:r>
          </a:p>
          <a:p>
            <a:pPr lvl="1"/>
            <a:r>
              <a:rPr lang="en-US" dirty="0" smtClean="0"/>
              <a:t>Leads to external fragmentation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5227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7" idx="3"/>
            <a:endCxn id="32" idx="1"/>
          </p:cNvCxnSpPr>
          <p:nvPr/>
        </p:nvCxnSpPr>
        <p:spPr>
          <a:xfrm flipV="1">
            <a:off x="6470675" y="6428632"/>
            <a:ext cx="577038" cy="830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2991" y="4403060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6452440" y="4587726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3041" y="2448287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452490" y="2632953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3"/>
            <a:endCxn id="23" idx="1"/>
          </p:cNvCxnSpPr>
          <p:nvPr/>
        </p:nvCxnSpPr>
        <p:spPr>
          <a:xfrm flipV="1">
            <a:off x="8200947" y="1730422"/>
            <a:ext cx="425177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047713" y="1573169"/>
            <a:ext cx="1153234" cy="629014"/>
            <a:chOff x="7635579" y="5727336"/>
            <a:chExt cx="1153234" cy="629014"/>
          </a:xfrm>
        </p:grpSpPr>
        <p:sp>
          <p:nvSpPr>
            <p:cNvPr id="21" name="Rectangle 2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3596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8626124" y="1499589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047713" y="5956871"/>
            <a:ext cx="1153234" cy="629014"/>
            <a:chOff x="7635579" y="5727336"/>
            <a:chExt cx="1153234" cy="629014"/>
          </a:xfrm>
        </p:grpSpPr>
        <p:sp>
          <p:nvSpPr>
            <p:cNvPr id="31" name="Rectangle 3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47713" y="3519142"/>
            <a:ext cx="1153234" cy="629014"/>
            <a:chOff x="7635579" y="5727336"/>
            <a:chExt cx="1153234" cy="629014"/>
          </a:xfrm>
        </p:grpSpPr>
        <p:sp>
          <p:nvSpPr>
            <p:cNvPr id="34" name="Rectangle 33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40" name="Elbow Connector 39"/>
          <p:cNvCxnSpPr>
            <a:stCxn id="31" idx="3"/>
            <a:endCxn id="35" idx="3"/>
          </p:cNvCxnSpPr>
          <p:nvPr/>
        </p:nvCxnSpPr>
        <p:spPr>
          <a:xfrm flipV="1">
            <a:off x="8200947" y="3990903"/>
            <a:ext cx="12700" cy="2123222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3"/>
            <a:endCxn id="22" idx="3"/>
          </p:cNvCxnSpPr>
          <p:nvPr/>
        </p:nvCxnSpPr>
        <p:spPr>
          <a:xfrm flipV="1">
            <a:off x="8200947" y="2044930"/>
            <a:ext cx="12700" cy="1631466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047713" y="4167036"/>
            <a:ext cx="1153234" cy="611180"/>
            <a:chOff x="7048002" y="4900136"/>
            <a:chExt cx="1153234" cy="611180"/>
          </a:xfrm>
        </p:grpSpPr>
        <p:sp>
          <p:nvSpPr>
            <p:cNvPr id="18" name="Rectangle 17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7713" y="2216762"/>
            <a:ext cx="1153234" cy="611180"/>
            <a:chOff x="7048002" y="4900136"/>
            <a:chExt cx="1153234" cy="611180"/>
          </a:xfrm>
        </p:grpSpPr>
        <p:sp>
          <p:nvSpPr>
            <p:cNvPr id="50" name="Rectangle 49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45769" y="5330774"/>
            <a:ext cx="1153234" cy="629014"/>
            <a:chOff x="7635579" y="5727336"/>
            <a:chExt cx="1153234" cy="629014"/>
          </a:xfrm>
        </p:grpSpPr>
        <p:sp>
          <p:nvSpPr>
            <p:cNvPr id="61" name="Rectangle 6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47721" y="5976422"/>
            <a:ext cx="1153234" cy="611180"/>
            <a:chOff x="7048002" y="4900136"/>
            <a:chExt cx="1153234" cy="611180"/>
          </a:xfrm>
        </p:grpSpPr>
        <p:sp>
          <p:nvSpPr>
            <p:cNvPr id="64" name="Rectangle 63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6" name="Elbow Connector 65"/>
          <p:cNvCxnSpPr>
            <a:stCxn id="61" idx="3"/>
            <a:endCxn id="35" idx="3"/>
          </p:cNvCxnSpPr>
          <p:nvPr/>
        </p:nvCxnSpPr>
        <p:spPr>
          <a:xfrm flipV="1">
            <a:off x="8199003" y="3990903"/>
            <a:ext cx="1944" cy="1497125"/>
          </a:xfrm>
          <a:prstGeom prst="bentConnector3">
            <a:avLst>
              <a:gd name="adj1" fmla="val 118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44527" y="6212446"/>
            <a:ext cx="70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[]</a:t>
            </a:r>
            <a:endParaRPr lang="en-US" b="1" dirty="0"/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>
          <a:xfrm>
            <a:off x="6452440" y="6397112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03252" y="562446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74" name="Straight Arrow Connector 73"/>
          <p:cNvCxnSpPr>
            <a:stCxn id="73" idx="3"/>
            <a:endCxn id="62" idx="1"/>
          </p:cNvCxnSpPr>
          <p:nvPr/>
        </p:nvCxnSpPr>
        <p:spPr>
          <a:xfrm flipV="1">
            <a:off x="6470934" y="5802535"/>
            <a:ext cx="574835" cy="66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0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Free Regions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194179"/>
            <a:ext cx="5319850" cy="5521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i</a:t>
            </a:r>
            <a:r>
              <a:rPr lang="en-US" dirty="0"/>
              <a:t>[] = 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8</a:t>
            </a:r>
            <a:r>
              <a:rPr lang="en-US" dirty="0"/>
              <a:t>);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// 8</a:t>
            </a:r>
            <a:r>
              <a:rPr lang="en-US" dirty="0" smtClean="0">
                <a:solidFill>
                  <a:schemeClr val="accent3"/>
                </a:solidFill>
              </a:rPr>
              <a:t> + 4 = 12 total </a:t>
            </a:r>
            <a:r>
              <a:rPr lang="en-US" dirty="0">
                <a:solidFill>
                  <a:schemeClr val="accent3"/>
                </a:solidFill>
              </a:rPr>
              <a:t>bytes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Second option: </a:t>
            </a:r>
            <a:r>
              <a:rPr lang="en-US" b="1" dirty="0" smtClean="0"/>
              <a:t>Best-Fit</a:t>
            </a:r>
          </a:p>
          <a:p>
            <a:pPr lvl="1"/>
            <a:r>
              <a:rPr lang="en-US" dirty="0" smtClean="0"/>
              <a:t>Locate the free region with size closest to (and &gt;=) 8 bytes</a:t>
            </a:r>
          </a:p>
          <a:p>
            <a:r>
              <a:rPr lang="en-US" dirty="0" smtClean="0"/>
              <a:t>Less external fragmentation than First-fit</a:t>
            </a:r>
          </a:p>
          <a:p>
            <a:r>
              <a:rPr lang="en-US" dirty="0" smtClean="0"/>
              <a:t>Problem with Best-Fit?</a:t>
            </a:r>
          </a:p>
          <a:p>
            <a:pPr lvl="1"/>
            <a:r>
              <a:rPr lang="en-US" dirty="0" smtClean="0"/>
              <a:t>Requires O(n)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464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7" idx="3"/>
            <a:endCxn id="32" idx="1"/>
          </p:cNvCxnSpPr>
          <p:nvPr/>
        </p:nvCxnSpPr>
        <p:spPr>
          <a:xfrm flipV="1">
            <a:off x="6470675" y="6428632"/>
            <a:ext cx="577038" cy="248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2991" y="4403060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6452440" y="4587726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3041" y="2448287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452490" y="2632953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3"/>
            <a:endCxn id="23" idx="1"/>
          </p:cNvCxnSpPr>
          <p:nvPr/>
        </p:nvCxnSpPr>
        <p:spPr>
          <a:xfrm flipV="1">
            <a:off x="8200947" y="1730422"/>
            <a:ext cx="425177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047713" y="1573169"/>
            <a:ext cx="1153234" cy="629014"/>
            <a:chOff x="7635579" y="5727336"/>
            <a:chExt cx="1153234" cy="629014"/>
          </a:xfrm>
        </p:grpSpPr>
        <p:sp>
          <p:nvSpPr>
            <p:cNvPr id="21" name="Rectangle 2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3596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8626124" y="1499589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52525"/>
                </a:solidFill>
                <a:latin typeface="Arial" panose="020B0604020202020204" pitchFamily="34" charset="0"/>
              </a:rPr>
              <a:t>∅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047713" y="5956871"/>
            <a:ext cx="1153234" cy="629014"/>
            <a:chOff x="7635579" y="5727336"/>
            <a:chExt cx="1153234" cy="629014"/>
          </a:xfrm>
        </p:grpSpPr>
        <p:sp>
          <p:nvSpPr>
            <p:cNvPr id="31" name="Rectangle 3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47713" y="3519142"/>
            <a:ext cx="1153234" cy="629014"/>
            <a:chOff x="7635579" y="5727336"/>
            <a:chExt cx="1153234" cy="629014"/>
          </a:xfrm>
        </p:grpSpPr>
        <p:sp>
          <p:nvSpPr>
            <p:cNvPr id="34" name="Rectangle 33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40" name="Elbow Connector 39"/>
          <p:cNvCxnSpPr>
            <a:stCxn id="31" idx="3"/>
            <a:endCxn id="35" idx="3"/>
          </p:cNvCxnSpPr>
          <p:nvPr/>
        </p:nvCxnSpPr>
        <p:spPr>
          <a:xfrm flipV="1">
            <a:off x="8200947" y="3990903"/>
            <a:ext cx="12700" cy="2123222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3"/>
            <a:endCxn id="22" idx="3"/>
          </p:cNvCxnSpPr>
          <p:nvPr/>
        </p:nvCxnSpPr>
        <p:spPr>
          <a:xfrm flipV="1">
            <a:off x="8200947" y="2044930"/>
            <a:ext cx="12700" cy="1631466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047713" y="4167036"/>
            <a:ext cx="1153234" cy="611180"/>
            <a:chOff x="7048002" y="4900136"/>
            <a:chExt cx="1153234" cy="611180"/>
          </a:xfrm>
        </p:grpSpPr>
        <p:sp>
          <p:nvSpPr>
            <p:cNvPr id="18" name="Rectangle 17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7713" y="2216762"/>
            <a:ext cx="1153234" cy="611180"/>
            <a:chOff x="7048002" y="4900136"/>
            <a:chExt cx="1153234" cy="611180"/>
          </a:xfrm>
        </p:grpSpPr>
        <p:sp>
          <p:nvSpPr>
            <p:cNvPr id="50" name="Rectangle 49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46295" y="2973331"/>
            <a:ext cx="1153234" cy="629014"/>
            <a:chOff x="7635579" y="5727336"/>
            <a:chExt cx="1153234" cy="629014"/>
          </a:xfrm>
        </p:grpSpPr>
        <p:sp>
          <p:nvSpPr>
            <p:cNvPr id="61" name="Rectangle 6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47195" y="3618096"/>
            <a:ext cx="1153234" cy="518401"/>
            <a:chOff x="7048002" y="4992915"/>
            <a:chExt cx="1153234" cy="518401"/>
          </a:xfrm>
        </p:grpSpPr>
        <p:sp>
          <p:nvSpPr>
            <p:cNvPr id="64" name="Rectangle 63"/>
            <p:cNvSpPr/>
            <p:nvPr/>
          </p:nvSpPr>
          <p:spPr>
            <a:xfrm>
              <a:off x="7048002" y="4992915"/>
              <a:ext cx="1151290" cy="323412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6" name="Elbow Connector 65"/>
          <p:cNvCxnSpPr>
            <a:stCxn id="31" idx="3"/>
            <a:endCxn id="62" idx="3"/>
          </p:cNvCxnSpPr>
          <p:nvPr/>
        </p:nvCxnSpPr>
        <p:spPr>
          <a:xfrm flipH="1" flipV="1">
            <a:off x="8199529" y="3445092"/>
            <a:ext cx="1418" cy="2669033"/>
          </a:xfrm>
          <a:prstGeom prst="bentConnector3">
            <a:avLst>
              <a:gd name="adj1" fmla="val -1612129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753" y="3755994"/>
            <a:ext cx="70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[]</a:t>
            </a:r>
            <a:endParaRPr lang="en-US" b="1" dirty="0"/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>
          <a:xfrm>
            <a:off x="6446666" y="3940660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1" idx="3"/>
            <a:endCxn id="22" idx="3"/>
          </p:cNvCxnSpPr>
          <p:nvPr/>
        </p:nvCxnSpPr>
        <p:spPr>
          <a:xfrm flipV="1">
            <a:off x="8199529" y="2044930"/>
            <a:ext cx="1418" cy="1085655"/>
          </a:xfrm>
          <a:prstGeom prst="bentConnector3">
            <a:avLst>
              <a:gd name="adj1" fmla="val 1622129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Free List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968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Singly-linked free list</a:t>
            </a:r>
          </a:p>
          <a:p>
            <a:r>
              <a:rPr lang="en-US" dirty="0" smtClean="0"/>
              <a:t>List is kept in sorted order</a:t>
            </a:r>
          </a:p>
          <a:p>
            <a:pPr lvl="1"/>
            <a:r>
              <a:rPr lang="en-US" i="1" dirty="0" smtClean="0"/>
              <a:t>free()</a:t>
            </a:r>
            <a:r>
              <a:rPr lang="en-US" dirty="0" smtClean="0"/>
              <a:t> is an O(n) operation</a:t>
            </a:r>
          </a:p>
          <a:p>
            <a:pPr lvl="1"/>
            <a:r>
              <a:rPr lang="en-US" dirty="0" smtClean="0"/>
              <a:t>Adjacent free regions are coalesced</a:t>
            </a:r>
          </a:p>
          <a:p>
            <a:r>
              <a:rPr lang="en-US" dirty="0" smtClean="0"/>
              <a:t>Various strategies for selecting which free region to use for a given </a:t>
            </a:r>
            <a:r>
              <a:rPr lang="en-US" i="1" dirty="0" err="1" smtClean="0"/>
              <a:t>malloc</a:t>
            </a:r>
            <a:r>
              <a:rPr lang="en-US" i="1" dirty="0" smtClean="0"/>
              <a:t>(n)</a:t>
            </a:r>
          </a:p>
          <a:p>
            <a:pPr lvl="1"/>
            <a:r>
              <a:rPr lang="en-US" dirty="0" smtClean="0"/>
              <a:t>First-fit: use the first free region with &gt;=</a:t>
            </a:r>
            <a:r>
              <a:rPr lang="en-US" i="1" dirty="0" smtClean="0"/>
              <a:t>n</a:t>
            </a:r>
            <a:r>
              <a:rPr lang="en-US" dirty="0" smtClean="0"/>
              <a:t> bytes available</a:t>
            </a:r>
          </a:p>
          <a:p>
            <a:pPr lvl="2"/>
            <a:r>
              <a:rPr lang="en-US" dirty="0" smtClean="0"/>
              <a:t>Worst-case is O(n), but typically much faster</a:t>
            </a:r>
          </a:p>
          <a:p>
            <a:pPr lvl="2"/>
            <a:r>
              <a:rPr lang="en-US" dirty="0" smtClean="0"/>
              <a:t>Tends to lead to external fragmentation at the head of the list</a:t>
            </a:r>
          </a:p>
          <a:p>
            <a:pPr lvl="1"/>
            <a:r>
              <a:rPr lang="en-US" dirty="0" smtClean="0"/>
              <a:t>Best-fit: use the region with size closest (and &gt;=) to </a:t>
            </a:r>
            <a:r>
              <a:rPr lang="en-US" i="1" dirty="0" smtClean="0"/>
              <a:t>n	</a:t>
            </a:r>
          </a:p>
          <a:p>
            <a:pPr lvl="2"/>
            <a:r>
              <a:rPr lang="en-US" dirty="0" smtClean="0"/>
              <a:t>Less external fragments than first-fit, but O(n)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11" y="1194178"/>
            <a:ext cx="8847096" cy="5410469"/>
          </a:xfrm>
        </p:spPr>
        <p:txBody>
          <a:bodyPr>
            <a:normAutofit fontScale="92500"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a circular linked list and </a:t>
            </a:r>
            <a:r>
              <a:rPr lang="en-US" b="1" dirty="0" smtClean="0"/>
              <a:t>Next-Fit</a:t>
            </a:r>
          </a:p>
          <a:p>
            <a:pPr lvl="1"/>
            <a:r>
              <a:rPr lang="en-US" dirty="0" smtClean="0"/>
              <a:t>Faster than Best-Fit, less fragmentation than First-fit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a doubly-linked free list with footers</a:t>
            </a:r>
          </a:p>
          <a:p>
            <a:pPr lvl="1"/>
            <a:r>
              <a:rPr lang="en-US" dirty="0" smtClean="0"/>
              <a:t>Good: </a:t>
            </a:r>
            <a:r>
              <a:rPr lang="en-US" dirty="0"/>
              <a:t>m</a:t>
            </a:r>
            <a:r>
              <a:rPr lang="en-US" dirty="0" smtClean="0"/>
              <a:t>akes free() and coalesce O(1) time</a:t>
            </a:r>
          </a:p>
          <a:p>
            <a:pPr lvl="1"/>
            <a:r>
              <a:rPr lang="en-US" dirty="0" smtClean="0"/>
              <a:t>Bad: small amount of memory wasted due to headers and footers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Use bins to quickly locate appropriately sized free regions</a:t>
            </a:r>
          </a:p>
          <a:p>
            <a:pPr marL="971550" lvl="1" indent="-514350"/>
            <a:r>
              <a:rPr lang="en-US" dirty="0" smtClean="0"/>
              <a:t>Good: much less external fragmentation, O(1) time</a:t>
            </a:r>
          </a:p>
          <a:p>
            <a:pPr marL="971550" lvl="1" indent="-514350"/>
            <a:r>
              <a:rPr lang="en-US" dirty="0"/>
              <a:t>Bad: much more complicated implementation</a:t>
            </a:r>
          </a:p>
          <a:p>
            <a:pPr marL="971550" lvl="1" indent="-514350"/>
            <a:r>
              <a:rPr lang="en-US" dirty="0" smtClean="0"/>
              <a:t>Bad: some memory wasted due to internal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 and Next-Fit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194179"/>
            <a:ext cx="5081011" cy="55211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/>
              <a:t>[] = 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*)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/>
                </a:solidFill>
              </a:rPr>
              <a:t>8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to a singly-linked, circular 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First-Fit, but move head after each split</a:t>
            </a:r>
          </a:p>
          <a:p>
            <a:pPr marL="914400" lvl="1" indent="-514350"/>
            <a:r>
              <a:rPr lang="en-US" dirty="0" smtClean="0"/>
              <a:t>Known as </a:t>
            </a:r>
            <a:r>
              <a:rPr lang="en-US" b="1" dirty="0" smtClean="0"/>
              <a:t>Next-Fit</a:t>
            </a:r>
          </a:p>
          <a:p>
            <a:pPr marL="914400" lvl="1" indent="-514350"/>
            <a:r>
              <a:rPr lang="en-US" dirty="0" smtClean="0"/>
              <a:t>Helps spread allocations, reduce fragmentation</a:t>
            </a:r>
          </a:p>
          <a:p>
            <a:pPr marL="914400" lvl="1" indent="-514350"/>
            <a:r>
              <a:rPr lang="en-US" dirty="0" smtClean="0"/>
              <a:t>Faster allocations than Best-Fit</a:t>
            </a:r>
          </a:p>
          <a:p>
            <a:pPr marL="914400" lvl="1" indent="-514350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9657" y="1416113"/>
            <a:ext cx="1153234" cy="5175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666" y="980179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2993" y="625207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7" idx="3"/>
            <a:endCxn id="32" idx="1"/>
          </p:cNvCxnSpPr>
          <p:nvPr/>
        </p:nvCxnSpPr>
        <p:spPr>
          <a:xfrm flipV="1">
            <a:off x="6470675" y="6428632"/>
            <a:ext cx="577038" cy="81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2991" y="4403060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s1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6452440" y="4587726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3041" y="2448287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 * s2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452490" y="2632953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047713" y="1573169"/>
            <a:ext cx="1153234" cy="629014"/>
            <a:chOff x="7635579" y="5727336"/>
            <a:chExt cx="1153234" cy="629014"/>
          </a:xfrm>
        </p:grpSpPr>
        <p:sp>
          <p:nvSpPr>
            <p:cNvPr id="21" name="Rectangle 2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3596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47713" y="5956871"/>
            <a:ext cx="1153234" cy="629014"/>
            <a:chOff x="7635579" y="5727336"/>
            <a:chExt cx="1153234" cy="629014"/>
          </a:xfrm>
        </p:grpSpPr>
        <p:sp>
          <p:nvSpPr>
            <p:cNvPr id="31" name="Rectangle 3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47713" y="3519142"/>
            <a:ext cx="1153234" cy="629014"/>
            <a:chOff x="7635579" y="5727336"/>
            <a:chExt cx="1153234" cy="629014"/>
          </a:xfrm>
        </p:grpSpPr>
        <p:sp>
          <p:nvSpPr>
            <p:cNvPr id="34" name="Rectangle 33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cxnSp>
        <p:nvCxnSpPr>
          <p:cNvPr id="40" name="Elbow Connector 39"/>
          <p:cNvCxnSpPr>
            <a:stCxn id="31" idx="3"/>
            <a:endCxn id="35" idx="3"/>
          </p:cNvCxnSpPr>
          <p:nvPr/>
        </p:nvCxnSpPr>
        <p:spPr>
          <a:xfrm flipV="1">
            <a:off x="8200947" y="3990903"/>
            <a:ext cx="12700" cy="2123222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3"/>
            <a:endCxn id="22" idx="3"/>
          </p:cNvCxnSpPr>
          <p:nvPr/>
        </p:nvCxnSpPr>
        <p:spPr>
          <a:xfrm flipV="1">
            <a:off x="8200947" y="2044930"/>
            <a:ext cx="12700" cy="1631466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047713" y="4167036"/>
            <a:ext cx="1153234" cy="611180"/>
            <a:chOff x="7048002" y="4900136"/>
            <a:chExt cx="1153234" cy="611180"/>
          </a:xfrm>
        </p:grpSpPr>
        <p:sp>
          <p:nvSpPr>
            <p:cNvPr id="18" name="Rectangle 17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7713" y="2216762"/>
            <a:ext cx="1153234" cy="611180"/>
            <a:chOff x="7048002" y="4900136"/>
            <a:chExt cx="1153234" cy="611180"/>
          </a:xfrm>
        </p:grpSpPr>
        <p:sp>
          <p:nvSpPr>
            <p:cNvPr id="50" name="Rectangle 49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45769" y="5330774"/>
            <a:ext cx="1153234" cy="629014"/>
            <a:chOff x="7635579" y="5727336"/>
            <a:chExt cx="1153234" cy="629014"/>
          </a:xfrm>
        </p:grpSpPr>
        <p:sp>
          <p:nvSpPr>
            <p:cNvPr id="61" name="Rectangle 60"/>
            <p:cNvSpPr/>
            <p:nvPr/>
          </p:nvSpPr>
          <p:spPr>
            <a:xfrm>
              <a:off x="7635579" y="5727336"/>
              <a:ext cx="1153234" cy="314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35579" y="6041843"/>
              <a:ext cx="1153234" cy="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51601" y="5980107"/>
            <a:ext cx="1153234" cy="611180"/>
            <a:chOff x="7048002" y="4900136"/>
            <a:chExt cx="1153234" cy="611180"/>
          </a:xfrm>
        </p:grpSpPr>
        <p:sp>
          <p:nvSpPr>
            <p:cNvPr id="64" name="Rectangle 63"/>
            <p:cNvSpPr/>
            <p:nvPr/>
          </p:nvSpPr>
          <p:spPr>
            <a:xfrm>
              <a:off x="7048002" y="4900136"/>
              <a:ext cx="1151290" cy="41619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6" name="Elbow Connector 65"/>
          <p:cNvCxnSpPr>
            <a:stCxn id="61" idx="3"/>
            <a:endCxn id="35" idx="3"/>
          </p:cNvCxnSpPr>
          <p:nvPr/>
        </p:nvCxnSpPr>
        <p:spPr>
          <a:xfrm flipV="1">
            <a:off x="8199003" y="3990903"/>
            <a:ext cx="1944" cy="1497125"/>
          </a:xfrm>
          <a:prstGeom prst="bentConnector3">
            <a:avLst>
              <a:gd name="adj1" fmla="val 1185925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44527" y="6212446"/>
            <a:ext cx="70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[]</a:t>
            </a:r>
            <a:endParaRPr lang="en-US" b="1" dirty="0"/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>
          <a:xfrm>
            <a:off x="6452440" y="6397112"/>
            <a:ext cx="584517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90293" y="381726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 * head</a:t>
            </a:r>
            <a:endParaRPr lang="en-US" b="1" dirty="0"/>
          </a:p>
        </p:txBody>
      </p:sp>
      <p:cxnSp>
        <p:nvCxnSpPr>
          <p:cNvPr id="74" name="Straight Arrow Connector 73"/>
          <p:cNvCxnSpPr>
            <a:stCxn id="73" idx="3"/>
            <a:endCxn id="5" idx="1"/>
          </p:cNvCxnSpPr>
          <p:nvPr/>
        </p:nvCxnSpPr>
        <p:spPr>
          <a:xfrm>
            <a:off x="6457975" y="4001933"/>
            <a:ext cx="591682" cy="198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1" idx="3"/>
            <a:endCxn id="32" idx="3"/>
          </p:cNvCxnSpPr>
          <p:nvPr/>
        </p:nvCxnSpPr>
        <p:spPr>
          <a:xfrm>
            <a:off x="8200947" y="1730423"/>
            <a:ext cx="12700" cy="4698209"/>
          </a:xfrm>
          <a:prstGeom prst="bentConnector3">
            <a:avLst>
              <a:gd name="adj1" fmla="val 404106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 rot="1180447">
            <a:off x="8658075" y="1015482"/>
            <a:ext cx="384397" cy="6697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21" idx="3"/>
            <a:endCxn id="62" idx="3"/>
          </p:cNvCxnSpPr>
          <p:nvPr/>
        </p:nvCxnSpPr>
        <p:spPr>
          <a:xfrm flipH="1">
            <a:off x="8199003" y="1730423"/>
            <a:ext cx="1944" cy="4072112"/>
          </a:xfrm>
          <a:prstGeom prst="bentConnector3">
            <a:avLst>
              <a:gd name="adj1" fmla="val -2614002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0" grpId="0"/>
      <p:bldP spid="73" grpId="0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4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O(1) </a:t>
            </a:r>
            <a:r>
              <a:rPr lang="en-US" i="1" dirty="0" smtClean="0"/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460" y="1194179"/>
            <a:ext cx="5035127" cy="4811047"/>
          </a:xfrm>
        </p:spPr>
        <p:txBody>
          <a:bodyPr>
            <a:normAutofit/>
          </a:bodyPr>
          <a:lstStyle/>
          <a:p>
            <a:r>
              <a:rPr lang="en-US" i="1" dirty="0" smtClean="0"/>
              <a:t>free() </a:t>
            </a:r>
            <a:r>
              <a:rPr lang="en-US" dirty="0" smtClean="0"/>
              <a:t>is O(n) because the free list must be kept in sorted order</a:t>
            </a:r>
          </a:p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Move to a doubly linked list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dd footers to each block</a:t>
            </a:r>
          </a:p>
          <a:p>
            <a:r>
              <a:rPr lang="en-US" dirty="0" smtClean="0"/>
              <a:t>Enables coalescing without sorting the free list</a:t>
            </a:r>
          </a:p>
          <a:p>
            <a:pPr lvl="1"/>
            <a:r>
              <a:rPr lang="en-US" dirty="0" smtClean="0"/>
              <a:t>Thus, </a:t>
            </a:r>
            <a:r>
              <a:rPr lang="en-US" i="1" dirty="0" smtClean="0"/>
              <a:t>free() </a:t>
            </a:r>
            <a:r>
              <a:rPr lang="en-US" dirty="0" smtClean="0"/>
              <a:t>becomes 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751" y="1194179"/>
            <a:ext cx="38051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node_t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free;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node_t</a:t>
            </a:r>
            <a:r>
              <a:rPr lang="en-US" sz="2000" dirty="0"/>
              <a:t> * next</a:t>
            </a:r>
            <a:r>
              <a:rPr lang="en-US" sz="2000" dirty="0" smtClean="0"/>
              <a:t>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node_t</a:t>
            </a:r>
            <a:r>
              <a:rPr lang="en-US" sz="2000" dirty="0" smtClean="0"/>
              <a:t> * 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</a:p>
          <a:p>
            <a:pPr>
              <a:tabLst>
                <a:tab pos="460375" algn="l"/>
              </a:tabLst>
            </a:pPr>
            <a:r>
              <a:rPr lang="en-US" sz="2000" dirty="0" smtClean="0"/>
              <a:t>} </a:t>
            </a:r>
            <a:r>
              <a:rPr lang="en-US" sz="2000" dirty="0"/>
              <a:t>node;</a:t>
            </a:r>
          </a:p>
          <a:p>
            <a:pPr>
              <a:tabLst>
                <a:tab pos="460375" algn="l"/>
              </a:tabLst>
            </a:pP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header_t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free;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smtClean="0"/>
              <a:t>} header;</a:t>
            </a:r>
          </a:p>
          <a:p>
            <a:pPr>
              <a:tabLst>
                <a:tab pos="460375" algn="l"/>
              </a:tabLst>
            </a:pP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footer_t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} header;</a:t>
            </a:r>
          </a:p>
          <a:p>
            <a:pPr>
              <a:tabLst>
                <a:tab pos="460375" algn="l"/>
              </a:tabLst>
            </a:pPr>
            <a:endParaRPr lang="en-US" sz="2000" dirty="0" smtClean="0"/>
          </a:p>
        </p:txBody>
      </p:sp>
      <p:sp>
        <p:nvSpPr>
          <p:cNvPr id="6" name="Left Arrow 5"/>
          <p:cNvSpPr/>
          <p:nvPr/>
        </p:nvSpPr>
        <p:spPr>
          <a:xfrm rot="962254">
            <a:off x="1757597" y="1640496"/>
            <a:ext cx="698905" cy="4368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962254">
            <a:off x="1803496" y="3739758"/>
            <a:ext cx="698905" cy="4368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962254">
            <a:off x="2921475" y="2584576"/>
            <a:ext cx="698905" cy="4368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7159" y="4799145"/>
            <a:ext cx="2967141" cy="117696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751" y="1194179"/>
            <a:ext cx="38051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node_t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free;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node_t</a:t>
            </a:r>
            <a:r>
              <a:rPr lang="en-US" sz="2000" dirty="0"/>
              <a:t> * next</a:t>
            </a:r>
            <a:r>
              <a:rPr lang="en-US" sz="2000" dirty="0" smtClean="0"/>
              <a:t>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node_t</a:t>
            </a:r>
            <a:r>
              <a:rPr lang="en-US" sz="2000" dirty="0" smtClean="0"/>
              <a:t> * 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</a:p>
          <a:p>
            <a:pPr>
              <a:tabLst>
                <a:tab pos="460375" algn="l"/>
              </a:tabLst>
            </a:pPr>
            <a:r>
              <a:rPr lang="en-US" sz="2000" dirty="0" smtClean="0"/>
              <a:t>} </a:t>
            </a:r>
            <a:r>
              <a:rPr lang="en-US" sz="2000" dirty="0"/>
              <a:t>node;</a:t>
            </a:r>
          </a:p>
          <a:p>
            <a:pPr>
              <a:tabLst>
                <a:tab pos="460375" algn="l"/>
              </a:tabLst>
            </a:pP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header_t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bool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free;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</a:t>
            </a:r>
            <a:r>
              <a:rPr lang="en-US" sz="2000" dirty="0" smtClean="0"/>
              <a:t>;</a:t>
            </a: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smtClean="0"/>
              <a:t>} header;</a:t>
            </a:r>
          </a:p>
          <a:p>
            <a:pPr>
              <a:tabLst>
                <a:tab pos="460375" algn="l"/>
              </a:tabLst>
            </a:pPr>
            <a:endParaRPr lang="en-US" sz="2000" dirty="0"/>
          </a:p>
          <a:p>
            <a:pPr>
              <a:tabLst>
                <a:tab pos="460375" algn="l"/>
              </a:tabLst>
            </a:pPr>
            <a:r>
              <a:rPr lang="en-US" sz="2000" dirty="0" err="1">
                <a:solidFill>
                  <a:schemeClr val="accent1"/>
                </a:solidFill>
              </a:rPr>
              <a:t>typedef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struct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footer_t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size;</a:t>
            </a:r>
          </a:p>
          <a:p>
            <a:pPr>
              <a:tabLst>
                <a:tab pos="460375" algn="l"/>
              </a:tabLst>
            </a:pPr>
            <a:r>
              <a:rPr lang="en-US" sz="2000" dirty="0"/>
              <a:t>} header;</a:t>
            </a:r>
          </a:p>
          <a:p>
            <a:pPr>
              <a:tabLst>
                <a:tab pos="460375" algn="l"/>
              </a:tabLst>
            </a:pPr>
            <a:endParaRPr lang="en-US" sz="2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661496" y="2209692"/>
            <a:ext cx="2691913" cy="2403266"/>
            <a:chOff x="3626552" y="2209692"/>
            <a:chExt cx="2691913" cy="2403266"/>
          </a:xfrm>
        </p:grpSpPr>
        <p:cxnSp>
          <p:nvCxnSpPr>
            <p:cNvPr id="37" name="Elbow Connector 36"/>
            <p:cNvCxnSpPr>
              <a:stCxn id="14" idx="3"/>
              <a:endCxn id="23" idx="0"/>
            </p:cNvCxnSpPr>
            <p:nvPr/>
          </p:nvCxnSpPr>
          <p:spPr>
            <a:xfrm>
              <a:off x="5559584" y="3939943"/>
              <a:ext cx="457837" cy="303683"/>
            </a:xfrm>
            <a:prstGeom prst="bentConnector2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406350" y="2772027"/>
              <a:ext cx="1153234" cy="16834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lbow Connector 11"/>
            <p:cNvCxnSpPr>
              <a:stCxn id="14" idx="1"/>
              <a:endCxn id="24" idx="2"/>
            </p:cNvCxnSpPr>
            <p:nvPr/>
          </p:nvCxnSpPr>
          <p:spPr>
            <a:xfrm rot="10800000">
              <a:off x="3924294" y="3400171"/>
              <a:ext cx="482056" cy="539773"/>
            </a:xfrm>
            <a:prstGeom prst="bentConnector2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06350" y="3764871"/>
              <a:ext cx="1153234" cy="3501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06350" y="4111017"/>
              <a:ext cx="1153234" cy="191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2127" y="2209692"/>
              <a:ext cx="1474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Free Block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6377" y="4243626"/>
              <a:ext cx="602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6552" y="3030838"/>
              <a:ext cx="59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6350" y="2993871"/>
              <a:ext cx="1153234" cy="1910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02936" y="2209692"/>
            <a:ext cx="2089867" cy="2245800"/>
            <a:chOff x="6626232" y="2209692"/>
            <a:chExt cx="2089867" cy="2245800"/>
          </a:xfrm>
        </p:grpSpPr>
        <p:sp>
          <p:nvSpPr>
            <p:cNvPr id="29" name="Rectangle 28"/>
            <p:cNvSpPr/>
            <p:nvPr/>
          </p:nvSpPr>
          <p:spPr>
            <a:xfrm>
              <a:off x="7098263" y="2772027"/>
              <a:ext cx="1153234" cy="16834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26232" y="2209692"/>
              <a:ext cx="2089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Allocated Block</a:t>
              </a:r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98263" y="2993871"/>
              <a:ext cx="1153234" cy="1910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00207" y="3197886"/>
              <a:ext cx="1151290" cy="913131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98263" y="4111017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5806944" y="1667905"/>
            <a:ext cx="1107357" cy="541787"/>
          </a:xfrm>
          <a:prstGeom prst="wedgeRectCallout">
            <a:avLst>
              <a:gd name="adj1" fmla="val -77636"/>
              <a:gd name="adj2" fmla="val 214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Footer</a:t>
            </a:r>
            <a:endParaRPr lang="en-US" sz="2400" dirty="0"/>
          </a:p>
        </p:txBody>
      </p:sp>
      <p:sp>
        <p:nvSpPr>
          <p:cNvPr id="45" name="Left Arrow 44"/>
          <p:cNvSpPr/>
          <p:nvPr/>
        </p:nvSpPr>
        <p:spPr>
          <a:xfrm rot="2388710">
            <a:off x="6203747" y="4628130"/>
            <a:ext cx="698905" cy="4368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Adjacent Free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5105" y="1719038"/>
            <a:ext cx="1153234" cy="5002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388" y="1230964"/>
            <a:ext cx="2346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 (4KB)</a:t>
            </a:r>
            <a:endParaRPr lang="en-US" sz="2000" b="1" dirty="0"/>
          </a:p>
        </p:txBody>
      </p:sp>
      <p:cxnSp>
        <p:nvCxnSpPr>
          <p:cNvPr id="7" name="Elbow Connector 6"/>
          <p:cNvCxnSpPr>
            <a:stCxn id="59" idx="3"/>
          </p:cNvCxnSpPr>
          <p:nvPr/>
        </p:nvCxnSpPr>
        <p:spPr>
          <a:xfrm>
            <a:off x="2426395" y="5812586"/>
            <a:ext cx="393700" cy="90888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9" idx="1"/>
            <a:endCxn id="15" idx="1"/>
          </p:cNvCxnSpPr>
          <p:nvPr/>
        </p:nvCxnSpPr>
        <p:spPr>
          <a:xfrm rot="10800000" flipH="1">
            <a:off x="1273161" y="2828954"/>
            <a:ext cx="1944" cy="2983633"/>
          </a:xfrm>
          <a:prstGeom prst="bentConnector3">
            <a:avLst>
              <a:gd name="adj1" fmla="val -2014799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275105" y="2415894"/>
            <a:ext cx="1153234" cy="508579"/>
            <a:chOff x="1379937" y="2415894"/>
            <a:chExt cx="1153234" cy="508579"/>
          </a:xfrm>
        </p:grpSpPr>
        <p:sp>
          <p:nvSpPr>
            <p:cNvPr id="14" name="Rectangle 13"/>
            <p:cNvSpPr/>
            <p:nvPr/>
          </p:nvSpPr>
          <p:spPr>
            <a:xfrm>
              <a:off x="1379937" y="2415894"/>
              <a:ext cx="1153234" cy="3215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9937" y="2733432"/>
              <a:ext cx="1153234" cy="191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75105" y="3161890"/>
            <a:ext cx="1153234" cy="1356705"/>
            <a:chOff x="7048002" y="3941998"/>
            <a:chExt cx="1153234" cy="1569318"/>
          </a:xfrm>
        </p:grpSpPr>
        <p:sp>
          <p:nvSpPr>
            <p:cNvPr id="18" name="Rectangle 17"/>
            <p:cNvSpPr/>
            <p:nvPr/>
          </p:nvSpPr>
          <p:spPr>
            <a:xfrm>
              <a:off x="7048002" y="3941998"/>
              <a:ext cx="1151290" cy="1365706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48002" y="5323228"/>
              <a:ext cx="1153234" cy="1880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" name="Elbow Connector 22"/>
          <p:cNvCxnSpPr>
            <a:stCxn id="14" idx="3"/>
            <a:endCxn id="60" idx="3"/>
          </p:cNvCxnSpPr>
          <p:nvPr/>
        </p:nvCxnSpPr>
        <p:spPr>
          <a:xfrm flipH="1">
            <a:off x="2426395" y="2576662"/>
            <a:ext cx="1944" cy="3488215"/>
          </a:xfrm>
          <a:prstGeom prst="bentConnector3">
            <a:avLst>
              <a:gd name="adj1" fmla="val -1445565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1"/>
          </p:cNvCxnSpPr>
          <p:nvPr/>
        </p:nvCxnSpPr>
        <p:spPr>
          <a:xfrm rot="10800000">
            <a:off x="879461" y="1695732"/>
            <a:ext cx="395644" cy="880931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900" y="4140875"/>
            <a:ext cx="7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*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780549" y="4325541"/>
            <a:ext cx="43671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531091" y="1143001"/>
            <a:ext cx="5624559" cy="5578474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</a:t>
            </a:r>
            <a:r>
              <a:rPr lang="en-US" i="1" dirty="0" smtClean="0"/>
              <a:t>free(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Locate the next and previous free blocks</a:t>
            </a:r>
            <a:endParaRPr lang="en-US" dirty="0"/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1"/>
                </a:solidFill>
              </a:rPr>
              <a:t>char</a:t>
            </a:r>
            <a:r>
              <a:rPr lang="en-US" sz="1800" dirty="0" smtClean="0"/>
              <a:t> * p = (</a:t>
            </a:r>
            <a:r>
              <a:rPr lang="en-US" sz="1800" dirty="0" smtClean="0">
                <a:solidFill>
                  <a:schemeClr val="accent1"/>
                </a:solidFill>
              </a:rPr>
              <a:t>char</a:t>
            </a:r>
            <a:r>
              <a:rPr lang="en-US" sz="1800" dirty="0" smtClean="0"/>
              <a:t> *) </a:t>
            </a:r>
            <a:r>
              <a:rPr lang="en-US" sz="1800" dirty="0" err="1" smtClean="0"/>
              <a:t>i</a:t>
            </a:r>
            <a:r>
              <a:rPr lang="en-US" sz="1800" dirty="0" smtClean="0"/>
              <a:t>; </a:t>
            </a:r>
            <a:r>
              <a:rPr lang="en-US" sz="1800" dirty="0" smtClean="0">
                <a:solidFill>
                  <a:schemeClr val="accent3"/>
                </a:solidFill>
              </a:rPr>
              <a:t>// for convenience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header of the current </a:t>
            </a:r>
            <a:r>
              <a:rPr lang="en-US" sz="1800" dirty="0" smtClean="0">
                <a:solidFill>
                  <a:schemeClr val="accent3"/>
                </a:solidFill>
              </a:rPr>
              <a:t>block</a:t>
            </a:r>
            <a:endParaRPr lang="en-US" sz="1800" dirty="0" smtClean="0"/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/>
              <a:t>header * h = </a:t>
            </a:r>
            <a:r>
              <a:rPr lang="en-US" sz="1800" dirty="0"/>
              <a:t>(</a:t>
            </a:r>
            <a:r>
              <a:rPr lang="en-US" sz="1800" dirty="0" smtClean="0"/>
              <a:t>header *) (p </a:t>
            </a:r>
            <a:r>
              <a:rPr lang="en-US" sz="1800" dirty="0"/>
              <a:t>– </a:t>
            </a:r>
            <a:r>
              <a:rPr lang="en-US" sz="1800" dirty="0" err="1">
                <a:solidFill>
                  <a:schemeClr val="accent1"/>
                </a:solidFill>
              </a:rPr>
              <a:t>sizeof</a:t>
            </a:r>
            <a:r>
              <a:rPr lang="en-US" sz="1800" dirty="0"/>
              <a:t>(header</a:t>
            </a:r>
            <a:r>
              <a:rPr lang="en-US" sz="1800" dirty="0" smtClean="0"/>
              <a:t>));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3"/>
                </a:solidFill>
              </a:rPr>
              <a:t>// </a:t>
            </a:r>
            <a:r>
              <a:rPr lang="en-US" sz="1800" dirty="0">
                <a:solidFill>
                  <a:schemeClr val="accent3"/>
                </a:solidFill>
              </a:rPr>
              <a:t>header of the next </a:t>
            </a:r>
            <a:r>
              <a:rPr lang="en-US" sz="1800" dirty="0" smtClean="0">
                <a:solidFill>
                  <a:schemeClr val="accent3"/>
                </a:solidFill>
              </a:rPr>
              <a:t>block</a:t>
            </a:r>
            <a:endParaRPr lang="en-US" sz="1800" dirty="0" smtClean="0"/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/>
              <a:t>header * </a:t>
            </a:r>
            <a:r>
              <a:rPr lang="en-US" sz="1800" dirty="0" err="1" smtClean="0"/>
              <a:t>hn</a:t>
            </a:r>
            <a:r>
              <a:rPr lang="en-US" sz="1800" dirty="0" smtClean="0"/>
              <a:t> = (header *) (p + h-&gt;size + </a:t>
            </a:r>
            <a:r>
              <a:rPr lang="en-US" sz="1800" dirty="0" err="1" smtClean="0"/>
              <a:t>sizeof</a:t>
            </a:r>
            <a:r>
              <a:rPr lang="en-US" sz="1800" dirty="0" smtClean="0"/>
              <a:t>(footer));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3"/>
                </a:solidFill>
              </a:rPr>
              <a:t>// previous footer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/>
              <a:t>footer * f = (footer *) (p – </a:t>
            </a:r>
            <a:r>
              <a:rPr lang="en-US" sz="1800" dirty="0" err="1" smtClean="0">
                <a:solidFill>
                  <a:schemeClr val="accent1"/>
                </a:solidFill>
              </a:rPr>
              <a:t>sizeof</a:t>
            </a:r>
            <a:r>
              <a:rPr lang="en-US" sz="1800" dirty="0" smtClean="0"/>
              <a:t>(header) – </a:t>
            </a:r>
            <a:r>
              <a:rPr lang="en-US" sz="1800" dirty="0" err="1" smtClean="0">
                <a:solidFill>
                  <a:schemeClr val="accent1"/>
                </a:solidFill>
              </a:rPr>
              <a:t>sizeof</a:t>
            </a:r>
            <a:r>
              <a:rPr lang="en-US" sz="1800" dirty="0" smtClean="0"/>
              <a:t>(footer));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>
                <a:solidFill>
                  <a:schemeClr val="accent3"/>
                </a:solidFill>
              </a:rPr>
              <a:t>// previous header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 smtClean="0"/>
              <a:t>header * </a:t>
            </a:r>
            <a:r>
              <a:rPr lang="en-US" sz="1800" dirty="0" err="1" smtClean="0"/>
              <a:t>hp</a:t>
            </a:r>
            <a:r>
              <a:rPr lang="en-US" sz="1800" dirty="0" smtClean="0"/>
              <a:t> = (header *)</a:t>
            </a:r>
          </a:p>
          <a:p>
            <a:pPr marL="0" indent="0">
              <a:buNone/>
              <a:tabLst>
                <a:tab pos="227013" algn="l"/>
                <a:tab pos="460375" algn="l"/>
                <a:tab pos="687388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((char *) f – f-&gt;size – </a:t>
            </a:r>
            <a:r>
              <a:rPr lang="en-US" sz="1800" dirty="0" err="1" smtClean="0">
                <a:solidFill>
                  <a:schemeClr val="accent1"/>
                </a:solidFill>
              </a:rPr>
              <a:t>sizeof</a:t>
            </a:r>
            <a:r>
              <a:rPr lang="en-US" sz="1800" dirty="0" smtClean="0"/>
              <a:t>(header));</a:t>
            </a:r>
          </a:p>
        </p:txBody>
      </p:sp>
      <p:sp>
        <p:nvSpPr>
          <p:cNvPr id="49" name="Left Arrow 48"/>
          <p:cNvSpPr/>
          <p:nvPr/>
        </p:nvSpPr>
        <p:spPr>
          <a:xfrm>
            <a:off x="2493026" y="4278496"/>
            <a:ext cx="827037" cy="484632"/>
          </a:xfrm>
          <a:prstGeom prst="leftArrow">
            <a:avLst>
              <a:gd name="adj1" fmla="val 59614"/>
              <a:gd name="adj2" fmla="val 104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273161" y="2947661"/>
            <a:ext cx="1153234" cy="191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273161" y="4532015"/>
            <a:ext cx="1153234" cy="191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273161" y="5651818"/>
            <a:ext cx="1153234" cy="508579"/>
            <a:chOff x="1379937" y="2415894"/>
            <a:chExt cx="1153234" cy="508579"/>
          </a:xfrm>
        </p:grpSpPr>
        <p:sp>
          <p:nvSpPr>
            <p:cNvPr id="59" name="Rectangle 58"/>
            <p:cNvSpPr/>
            <p:nvPr/>
          </p:nvSpPr>
          <p:spPr>
            <a:xfrm>
              <a:off x="1379937" y="2415894"/>
              <a:ext cx="1153234" cy="3215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79937" y="2733432"/>
              <a:ext cx="1153234" cy="191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4" name="Elbow Connector 63"/>
          <p:cNvCxnSpPr>
            <a:endCxn id="60" idx="1"/>
          </p:cNvCxnSpPr>
          <p:nvPr/>
        </p:nvCxnSpPr>
        <p:spPr>
          <a:xfrm rot="5400000" flipH="1" flipV="1">
            <a:off x="774401" y="6169938"/>
            <a:ext cx="603820" cy="39369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5" idx="3"/>
          </p:cNvCxnSpPr>
          <p:nvPr/>
        </p:nvCxnSpPr>
        <p:spPr>
          <a:xfrm rot="5400000">
            <a:off x="2059552" y="2064520"/>
            <a:ext cx="1133221" cy="395645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eft Arrow 75"/>
          <p:cNvSpPr/>
          <p:nvPr/>
        </p:nvSpPr>
        <p:spPr>
          <a:xfrm>
            <a:off x="2471947" y="2682157"/>
            <a:ext cx="827037" cy="484632"/>
          </a:xfrm>
          <a:prstGeom prst="leftArrow">
            <a:avLst>
              <a:gd name="adj1" fmla="val 59614"/>
              <a:gd name="adj2" fmla="val 104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hn</a:t>
            </a:r>
            <a:endParaRPr lang="en-US" dirty="0"/>
          </a:p>
        </p:txBody>
      </p:sp>
      <p:sp>
        <p:nvSpPr>
          <p:cNvPr id="78" name="Left Arrow 77"/>
          <p:cNvSpPr/>
          <p:nvPr/>
        </p:nvSpPr>
        <p:spPr>
          <a:xfrm>
            <a:off x="2471946" y="5904110"/>
            <a:ext cx="827037" cy="484632"/>
          </a:xfrm>
          <a:prstGeom prst="leftArrow">
            <a:avLst>
              <a:gd name="adj1" fmla="val 59614"/>
              <a:gd name="adj2" fmla="val 104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hp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273161" y="6175746"/>
            <a:ext cx="1153234" cy="191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6" grpId="0" animBg="1"/>
      <p:bldP spid="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is O(1)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8"/>
            <a:ext cx="8802806" cy="56638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node * n = (node *) h, </a:t>
            </a:r>
            <a:r>
              <a:rPr lang="en-US" dirty="0" err="1" smtClean="0"/>
              <a:t>nn</a:t>
            </a:r>
            <a:r>
              <a:rPr lang="en-US" dirty="0" smtClean="0"/>
              <a:t>, np;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n</a:t>
            </a:r>
            <a:r>
              <a:rPr lang="en-US" dirty="0" smtClean="0"/>
              <a:t>-&gt;free = true;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hn</a:t>
            </a:r>
            <a:r>
              <a:rPr lang="en-US" dirty="0" smtClean="0"/>
              <a:t>-&gt;free) {  </a:t>
            </a:r>
            <a:r>
              <a:rPr lang="en-US" dirty="0" smtClean="0">
                <a:solidFill>
                  <a:schemeClr val="accent3"/>
                </a:solidFill>
              </a:rPr>
              <a:t>// combine with the next free block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nn</a:t>
            </a:r>
            <a:r>
              <a:rPr lang="en-US" dirty="0" smtClean="0"/>
              <a:t> = (node *) </a:t>
            </a:r>
            <a:r>
              <a:rPr lang="en-US" dirty="0" err="1" smtClean="0"/>
              <a:t>hn</a:t>
            </a:r>
            <a:r>
              <a:rPr lang="en-US" dirty="0" smtClean="0"/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n-&gt;next = 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-&gt;next;       n-&gt;</a:t>
            </a:r>
            <a:r>
              <a:rPr lang="en-US" dirty="0" err="1" smtClean="0"/>
              <a:t>prev</a:t>
            </a:r>
            <a:r>
              <a:rPr lang="en-US" dirty="0" smtClean="0"/>
              <a:t> = 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	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-&gt;next-&gt;</a:t>
            </a:r>
            <a:r>
              <a:rPr lang="en-US" dirty="0" err="1" smtClean="0"/>
              <a:t>prev</a:t>
            </a:r>
            <a:r>
              <a:rPr lang="en-US" dirty="0" smtClean="0"/>
              <a:t> = n;       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-&gt;next = n;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/>
              <a:t>n</a:t>
            </a:r>
            <a:r>
              <a:rPr lang="en-US" dirty="0" smtClean="0"/>
              <a:t>-&gt;size += </a:t>
            </a:r>
            <a:r>
              <a:rPr lang="en-US" dirty="0" err="1"/>
              <a:t>n</a:t>
            </a:r>
            <a:r>
              <a:rPr lang="en-US" dirty="0" err="1" smtClean="0"/>
              <a:t>n</a:t>
            </a:r>
            <a:r>
              <a:rPr lang="en-US" dirty="0" smtClean="0"/>
              <a:t>-&gt;size + </a:t>
            </a:r>
            <a:r>
              <a:rPr lang="en-US" dirty="0" err="1" smtClean="0">
                <a:solidFill>
                  <a:schemeClr val="accent1"/>
                </a:solidFill>
              </a:rPr>
              <a:t>sizeof</a:t>
            </a:r>
            <a:r>
              <a:rPr lang="en-US" dirty="0" smtClean="0"/>
              <a:t>(header) + </a:t>
            </a:r>
            <a:r>
              <a:rPr lang="en-US" dirty="0" err="1" smtClean="0">
                <a:solidFill>
                  <a:schemeClr val="accent1"/>
                </a:solidFill>
              </a:rPr>
              <a:t>sizeof</a:t>
            </a:r>
            <a:r>
              <a:rPr lang="en-US" dirty="0" smtClean="0"/>
              <a:t>(footer);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((footer *) ((char *) n + n-&gt;size))-&gt;size = n-&gt;size;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hp</a:t>
            </a:r>
            <a:r>
              <a:rPr lang="en-US" dirty="0" smtClean="0"/>
              <a:t>-&gt;free) { </a:t>
            </a:r>
            <a:r>
              <a:rPr lang="en-US" dirty="0" smtClean="0">
                <a:solidFill>
                  <a:schemeClr val="accent3"/>
                </a:solidFill>
              </a:rPr>
              <a:t>// combine with the previous free block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	np = (node *) </a:t>
            </a:r>
            <a:r>
              <a:rPr lang="en-US" dirty="0" err="1" smtClean="0"/>
              <a:t>hp</a:t>
            </a:r>
            <a:r>
              <a:rPr lang="en-US" dirty="0" smtClean="0"/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np-&gt;size += n-&gt;size + </a:t>
            </a:r>
            <a:r>
              <a:rPr lang="en-US" dirty="0" err="1">
                <a:solidFill>
                  <a:schemeClr val="accent1"/>
                </a:solidFill>
              </a:rPr>
              <a:t>sizeof</a:t>
            </a:r>
            <a:r>
              <a:rPr lang="en-US" dirty="0"/>
              <a:t>(header) + </a:t>
            </a:r>
            <a:r>
              <a:rPr lang="en-US" dirty="0" err="1">
                <a:solidFill>
                  <a:schemeClr val="accent1"/>
                </a:solidFill>
              </a:rPr>
              <a:t>sizeof</a:t>
            </a:r>
            <a:r>
              <a:rPr lang="en-US" dirty="0"/>
              <a:t>(footer</a:t>
            </a:r>
            <a:r>
              <a:rPr lang="en-US" dirty="0" smtClean="0"/>
              <a:t>);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((footer *) ((char *) </a:t>
            </a:r>
            <a:r>
              <a:rPr lang="en-US" dirty="0" smtClean="0"/>
              <a:t>np </a:t>
            </a:r>
            <a:r>
              <a:rPr lang="en-US" dirty="0"/>
              <a:t>+ </a:t>
            </a:r>
            <a:r>
              <a:rPr lang="en-US" dirty="0" smtClean="0"/>
              <a:t>np-</a:t>
            </a:r>
            <a:r>
              <a:rPr lang="en-US" dirty="0"/>
              <a:t>&gt;size))-&gt;size = </a:t>
            </a:r>
            <a:r>
              <a:rPr lang="en-US" dirty="0" smtClean="0"/>
              <a:t>np-</a:t>
            </a:r>
            <a:r>
              <a:rPr lang="en-US" dirty="0"/>
              <a:t>&gt;size</a:t>
            </a:r>
            <a:r>
              <a:rPr lang="en-US" dirty="0" smtClean="0"/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}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(!</a:t>
            </a:r>
            <a:r>
              <a:rPr lang="en-US" dirty="0" err="1" smtClean="0"/>
              <a:t>hp</a:t>
            </a:r>
            <a:r>
              <a:rPr lang="en-US" dirty="0" smtClean="0"/>
              <a:t>-&gt;free &amp;&amp; !</a:t>
            </a:r>
            <a:r>
              <a:rPr lang="en-US" dirty="0" err="1" smtClean="0"/>
              <a:t>hn</a:t>
            </a:r>
            <a:r>
              <a:rPr lang="en-US" dirty="0" smtClean="0"/>
              <a:t>-&gt;free) 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// add the new free block to the head of the free list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321490" y="1054181"/>
            <a:ext cx="3365310" cy="1228907"/>
          </a:xfrm>
          <a:prstGeom prst="wedgeRectCallout">
            <a:avLst>
              <a:gd name="adj1" fmla="val -48962"/>
              <a:gd name="adj2" fmla="val -248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 careful of corner cases: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first free block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last free block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9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</a:t>
            </a:r>
            <a:r>
              <a:rPr lang="en-US" i="1" dirty="0" err="1" smtClean="0"/>
              <a:t>malloc</a:t>
            </a:r>
            <a:r>
              <a:rPr lang="en-US" i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</a:t>
            </a:r>
            <a:r>
              <a:rPr lang="en-US" i="1" dirty="0" smtClean="0"/>
              <a:t>free()</a:t>
            </a:r>
            <a:r>
              <a:rPr lang="en-US" dirty="0" smtClean="0"/>
              <a:t> is O(1)</a:t>
            </a:r>
          </a:p>
          <a:p>
            <a:r>
              <a:rPr lang="en-US" dirty="0" smtClean="0"/>
              <a:t>But </a:t>
            </a:r>
            <a:r>
              <a:rPr lang="en-US" i="1" dirty="0" err="1" smtClean="0"/>
              <a:t>malloc</a:t>
            </a:r>
            <a:r>
              <a:rPr lang="en-US" i="1" dirty="0" smtClean="0"/>
              <a:t>()</a:t>
            </a:r>
            <a:r>
              <a:rPr lang="en-US" dirty="0" smtClean="0"/>
              <a:t> still has problems</a:t>
            </a:r>
          </a:p>
          <a:p>
            <a:pPr lvl="1"/>
            <a:r>
              <a:rPr lang="en-US" dirty="0" smtClean="0"/>
              <a:t>Next-Fit: O(1) but more fragmentation</a:t>
            </a:r>
          </a:p>
          <a:p>
            <a:pPr lvl="1"/>
            <a:r>
              <a:rPr lang="en-US" dirty="0" smtClean="0"/>
              <a:t>Best-Fit: O(n) but less fragmentation</a:t>
            </a:r>
          </a:p>
          <a:p>
            <a:r>
              <a:rPr lang="en-US" dirty="0" smtClean="0"/>
              <a:t>Two steps to speed up </a:t>
            </a:r>
            <a:r>
              <a:rPr lang="en-US" i="1" dirty="0" err="1" smtClean="0"/>
              <a:t>malloc</a:t>
            </a:r>
            <a:r>
              <a:rPr lang="en-US" i="1" dirty="0" smtClean="0"/>
              <a:t>()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Round allocation requests to powers of 2</a:t>
            </a:r>
          </a:p>
          <a:p>
            <a:pPr marL="1371600" lvl="2" indent="-514350"/>
            <a:r>
              <a:rPr lang="en-US" dirty="0" smtClean="0"/>
              <a:t>Less external fragmentation, some internal fragmentation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Divide the free list into </a:t>
            </a:r>
            <a:r>
              <a:rPr lang="en-US" dirty="0" smtClean="0">
                <a:solidFill>
                  <a:schemeClr val="accent1"/>
                </a:solidFill>
              </a:rPr>
              <a:t>bins</a:t>
            </a:r>
            <a:r>
              <a:rPr lang="en-US" dirty="0" smtClean="0"/>
              <a:t> of similar size blocks</a:t>
            </a:r>
          </a:p>
          <a:p>
            <a:pPr marL="1371600" lvl="2" indent="-514350"/>
            <a:r>
              <a:rPr lang="en-US" dirty="0" smtClean="0"/>
              <a:t>Locating a free block of size </a:t>
            </a:r>
            <a:r>
              <a:rPr lang="en-US" i="1" dirty="0" smtClean="0"/>
              <a:t>round(x)</a:t>
            </a:r>
            <a:r>
              <a:rPr lang="en-US" dirty="0" smtClean="0"/>
              <a:t> will be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486183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malloc</a:t>
            </a:r>
            <a:r>
              <a:rPr lang="en-US" i="1" dirty="0" smtClean="0"/>
              <a:t>(size)</a:t>
            </a:r>
            <a:endParaRPr lang="en-US" dirty="0"/>
          </a:p>
          <a:p>
            <a:pPr marL="0" indent="0">
              <a:buNone/>
            </a:pPr>
            <a:endParaRPr lang="en-US" sz="2400" i="1" dirty="0" smtClean="0"/>
          </a:p>
          <a:p>
            <a:pPr marL="400050" lvl="1" indent="0">
              <a:buNone/>
            </a:pPr>
            <a:r>
              <a:rPr lang="en-US" sz="2400" dirty="0" smtClean="0"/>
              <a:t>size += </a:t>
            </a:r>
            <a:r>
              <a:rPr lang="en-US" sz="2400" dirty="0" err="1" smtClean="0">
                <a:solidFill>
                  <a:schemeClr val="accent1"/>
                </a:solidFill>
              </a:rPr>
              <a:t>sizeof</a:t>
            </a:r>
            <a:r>
              <a:rPr lang="en-US" sz="2400" dirty="0" smtClean="0"/>
              <a:t>(header) + </a:t>
            </a:r>
            <a:r>
              <a:rPr lang="en-US" sz="2400" dirty="0" err="1" smtClean="0">
                <a:solidFill>
                  <a:schemeClr val="accent1"/>
                </a:solidFill>
              </a:rPr>
              <a:t>sizeof</a:t>
            </a:r>
            <a:r>
              <a:rPr lang="en-US" sz="2400" dirty="0" smtClean="0"/>
              <a:t>(footer); </a:t>
            </a:r>
            <a:r>
              <a:rPr lang="en-US" sz="2400" dirty="0" smtClean="0">
                <a:solidFill>
                  <a:schemeClr val="accent3"/>
                </a:solidFill>
              </a:rPr>
              <a:t>// will always be &gt;16 bytes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if</a:t>
            </a:r>
            <a:r>
              <a:rPr lang="en-US" sz="2400" dirty="0" smtClean="0"/>
              <a:t> (size &gt; </a:t>
            </a:r>
            <a:r>
              <a:rPr lang="en-US" sz="2400" dirty="0" smtClean="0">
                <a:solidFill>
                  <a:schemeClr val="accent4"/>
                </a:solidFill>
              </a:rPr>
              <a:t>2048</a:t>
            </a:r>
            <a:r>
              <a:rPr lang="en-US" sz="2400" dirty="0" smtClean="0"/>
              <a:t>) size = </a:t>
            </a:r>
            <a:r>
              <a:rPr lang="en-US" sz="2400" dirty="0" smtClean="0">
                <a:solidFill>
                  <a:schemeClr val="accent4"/>
                </a:solidFill>
              </a:rPr>
              <a:t>4096</a:t>
            </a:r>
            <a:r>
              <a:rPr lang="en-US" sz="2400" dirty="0" smtClean="0"/>
              <a:t> * ((size + </a:t>
            </a:r>
            <a:r>
              <a:rPr lang="en-US" sz="2400" dirty="0" smtClean="0">
                <a:solidFill>
                  <a:schemeClr val="accent4"/>
                </a:solidFill>
              </a:rPr>
              <a:t>4095</a:t>
            </a:r>
            <a:r>
              <a:rPr lang="en-US" sz="2400" dirty="0" smtClean="0"/>
              <a:t>) / </a:t>
            </a:r>
            <a:r>
              <a:rPr lang="en-US" sz="2400" dirty="0" smtClean="0">
                <a:solidFill>
                  <a:schemeClr val="accent4"/>
                </a:solidFill>
              </a:rPr>
              <a:t>4096</a:t>
            </a:r>
            <a:r>
              <a:rPr lang="en-US" sz="2400" dirty="0" smtClean="0"/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dirty="0" smtClean="0">
                <a:solidFill>
                  <a:schemeClr val="accent1"/>
                </a:solidFill>
              </a:rPr>
              <a:t>lse if </a:t>
            </a:r>
            <a:r>
              <a:rPr lang="en-US" sz="2400" dirty="0" smtClean="0"/>
              <a:t>(size &lt; </a:t>
            </a:r>
            <a:r>
              <a:rPr lang="en-US" sz="2400" dirty="0" smtClean="0">
                <a:solidFill>
                  <a:schemeClr val="accent4"/>
                </a:solidFill>
              </a:rPr>
              <a:t>128</a:t>
            </a:r>
            <a:r>
              <a:rPr lang="en-US" sz="2400" dirty="0" smtClean="0"/>
              <a:t>) size = </a:t>
            </a:r>
            <a:r>
              <a:rPr lang="en-US" sz="2400" dirty="0" smtClean="0">
                <a:solidFill>
                  <a:schemeClr val="accent4"/>
                </a:solidFill>
              </a:rPr>
              <a:t>32</a:t>
            </a:r>
            <a:r>
              <a:rPr lang="en-US" sz="2400" dirty="0" smtClean="0"/>
              <a:t> * ((size + </a:t>
            </a:r>
            <a:r>
              <a:rPr lang="en-US" sz="2400" dirty="0" smtClean="0">
                <a:solidFill>
                  <a:schemeClr val="accent4"/>
                </a:solidFill>
              </a:rPr>
              <a:t>31</a:t>
            </a:r>
            <a:r>
              <a:rPr lang="en-US" sz="2400" dirty="0" smtClean="0"/>
              <a:t>) / </a:t>
            </a:r>
            <a:r>
              <a:rPr lang="en-US" sz="2400" dirty="0" smtClean="0">
                <a:solidFill>
                  <a:schemeClr val="accent4"/>
                </a:solidFill>
              </a:rPr>
              <a:t>32</a:t>
            </a:r>
            <a:r>
              <a:rPr lang="en-US" sz="2400" dirty="0" smtClean="0"/>
              <a:t>);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else</a:t>
            </a:r>
            <a:r>
              <a:rPr lang="en-US" sz="2400" dirty="0" smtClean="0"/>
              <a:t> size = </a:t>
            </a:r>
            <a:r>
              <a:rPr lang="en-US" sz="2400" dirty="0" err="1" smtClean="0"/>
              <a:t>round_to_next_power_of_two</a:t>
            </a:r>
            <a:r>
              <a:rPr lang="en-US" sz="2400" dirty="0" smtClean="0"/>
              <a:t>(size);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i="1" dirty="0" err="1" smtClean="0"/>
              <a:t>malloc</a:t>
            </a:r>
            <a:r>
              <a:rPr lang="en-US" i="1" dirty="0" smtClean="0"/>
              <a:t>(4)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32 bytes</a:t>
            </a:r>
            <a:endParaRPr lang="en-US" dirty="0"/>
          </a:p>
          <a:p>
            <a:pPr lvl="1"/>
            <a:r>
              <a:rPr lang="en-US" i="1" dirty="0" err="1" smtClean="0"/>
              <a:t>malloc</a:t>
            </a:r>
            <a:r>
              <a:rPr lang="en-US" i="1" dirty="0" smtClean="0"/>
              <a:t>(45)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64 bytes</a:t>
            </a:r>
          </a:p>
          <a:p>
            <a:pPr lvl="1"/>
            <a:r>
              <a:rPr lang="en-US" i="1" dirty="0" err="1" smtClean="0">
                <a:sym typeface="Wingdings" panose="05000000000000000000" pitchFamily="2" charset="2"/>
              </a:rPr>
              <a:t>malloc</a:t>
            </a:r>
            <a:r>
              <a:rPr lang="en-US" i="1" dirty="0" smtClean="0">
                <a:sym typeface="Wingdings" panose="05000000000000000000" pitchFamily="2" charset="2"/>
              </a:rPr>
              <a:t>(145)</a:t>
            </a:r>
            <a:r>
              <a:rPr lang="en-US" dirty="0" smtClean="0">
                <a:sym typeface="Wingdings" panose="05000000000000000000" pitchFamily="2" charset="2"/>
              </a:rPr>
              <a:t>  256 bytes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413473" y="4216724"/>
            <a:ext cx="2413053" cy="891103"/>
          </a:xfrm>
          <a:prstGeom prst="wedgeRectCallout">
            <a:avLst>
              <a:gd name="adj1" fmla="val -38583"/>
              <a:gd name="adj2" fmla="val -1771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 large allocations, use full pages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4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377770"/>
              </p:ext>
            </p:extLst>
          </p:nvPr>
        </p:nvGraphicFramePr>
        <p:xfrm>
          <a:off x="152603" y="3783003"/>
          <a:ext cx="1741436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96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256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512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1024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2048+ bytes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520" y="300271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node * bins[];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1700886" y="3372050"/>
            <a:ext cx="0" cy="384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>
            <a:off x="1928986" y="3954979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1928986" y="4701448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1928986" y="5447917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1"/>
          </p:cNvCxnSpPr>
          <p:nvPr/>
        </p:nvCxnSpPr>
        <p:spPr>
          <a:xfrm>
            <a:off x="1928986" y="6572957"/>
            <a:ext cx="5222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48286" y="3862763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748286" y="4045496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77342" y="4615056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977342" y="4797789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26671" y="4615056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26671" y="4797789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77254" y="5354730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477254" y="5537463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51252" y="3806462"/>
            <a:ext cx="297034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67611" y="3806462"/>
            <a:ext cx="297034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51252" y="4552931"/>
            <a:ext cx="526090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0581" y="4552931"/>
            <a:ext cx="526090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49907" y="4552931"/>
            <a:ext cx="526090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51252" y="5299400"/>
            <a:ext cx="1026002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05755" y="5299400"/>
            <a:ext cx="1026002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51251" y="6424441"/>
            <a:ext cx="4330267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198023" y="1194179"/>
            <a:ext cx="8748084" cy="1840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Divided the free list into bins of exact size blocks</a:t>
            </a:r>
          </a:p>
          <a:p>
            <a:r>
              <a:rPr lang="en-US" dirty="0" smtClean="0"/>
              <a:t>Most allocations handled in O(1) time by pulling a free block from the appropriate list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5154419" y="2978455"/>
            <a:ext cx="3914517" cy="3311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no block is available, locate and split a larger block</a:t>
            </a:r>
          </a:p>
        </p:txBody>
      </p:sp>
    </p:spTree>
    <p:extLst>
      <p:ext uri="{BB962C8B-B14F-4D97-AF65-F5344CB8AC3E}">
        <p14:creationId xmlns:p14="http://schemas.microsoft.com/office/powerpoint/2010/main" val="36263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837619"/>
          </a:xfrm>
        </p:spPr>
        <p:txBody>
          <a:bodyPr/>
          <a:lstStyle/>
          <a:p>
            <a:r>
              <a:rPr lang="en-US" dirty="0" smtClean="0"/>
              <a:t>Next Problem: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43" y="862324"/>
            <a:ext cx="8684018" cy="1834407"/>
          </a:xfrm>
        </p:spPr>
        <p:txBody>
          <a:bodyPr/>
          <a:lstStyle/>
          <a:p>
            <a:r>
              <a:rPr lang="en-US" dirty="0" smtClean="0"/>
              <a:t>Today’s programs are often parallel</a:t>
            </a:r>
          </a:p>
          <a:p>
            <a:r>
              <a:rPr lang="en-US" dirty="0" smtClean="0"/>
              <a:t>However, our current memory manager has poor performance with &gt;1 threads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254621" y="3403412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262" y="2997325"/>
            <a:ext cx="110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Thread 1</a:t>
            </a:r>
            <a:endParaRPr lang="en-US" sz="2000" dirty="0"/>
          </a:p>
        </p:txBody>
      </p:sp>
      <p:sp>
        <p:nvSpPr>
          <p:cNvPr id="9" name="Freeform 8"/>
          <p:cNvSpPr/>
          <p:nvPr/>
        </p:nvSpPr>
        <p:spPr>
          <a:xfrm>
            <a:off x="2522297" y="3403412"/>
            <a:ext cx="295881" cy="1294772"/>
          </a:xfrm>
          <a:custGeom>
            <a:avLst/>
            <a:gdLst>
              <a:gd name="connsiteX0" fmla="*/ 359744 w 591762"/>
              <a:gd name="connsiteY0" fmla="*/ 0 h 2099990"/>
              <a:gd name="connsiteX1" fmla="*/ 4902 w 591762"/>
              <a:gd name="connsiteY1" fmla="*/ 354842 h 2099990"/>
              <a:gd name="connsiteX2" fmla="*/ 591756 w 591762"/>
              <a:gd name="connsiteY2" fmla="*/ 682388 h 2099990"/>
              <a:gd name="connsiteX3" fmla="*/ 18550 w 591762"/>
              <a:gd name="connsiteY3" fmla="*/ 996287 h 2099990"/>
              <a:gd name="connsiteX4" fmla="*/ 523517 w 591762"/>
              <a:gd name="connsiteY4" fmla="*/ 1323833 h 2099990"/>
              <a:gd name="connsiteX5" fmla="*/ 100436 w 591762"/>
              <a:gd name="connsiteY5" fmla="*/ 1610436 h 2099990"/>
              <a:gd name="connsiteX6" fmla="*/ 523517 w 591762"/>
              <a:gd name="connsiteY6" fmla="*/ 1924335 h 2099990"/>
              <a:gd name="connsiteX7" fmla="*/ 250562 w 591762"/>
              <a:gd name="connsiteY7" fmla="*/ 2088108 h 2099990"/>
              <a:gd name="connsiteX8" fmla="*/ 250562 w 591762"/>
              <a:gd name="connsiteY8" fmla="*/ 2074460 h 20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762" h="2099990">
                <a:moveTo>
                  <a:pt x="359744" y="0"/>
                </a:moveTo>
                <a:cubicBezTo>
                  <a:pt x="162988" y="120555"/>
                  <a:pt x="-33767" y="241111"/>
                  <a:pt x="4902" y="354842"/>
                </a:cubicBezTo>
                <a:cubicBezTo>
                  <a:pt x="43571" y="468573"/>
                  <a:pt x="589481" y="575481"/>
                  <a:pt x="591756" y="682388"/>
                </a:cubicBezTo>
                <a:cubicBezTo>
                  <a:pt x="594031" y="789295"/>
                  <a:pt x="29923" y="889380"/>
                  <a:pt x="18550" y="996287"/>
                </a:cubicBezTo>
                <a:cubicBezTo>
                  <a:pt x="7177" y="1103194"/>
                  <a:pt x="509869" y="1221475"/>
                  <a:pt x="523517" y="1323833"/>
                </a:cubicBezTo>
                <a:cubicBezTo>
                  <a:pt x="537165" y="1426191"/>
                  <a:pt x="100436" y="1510352"/>
                  <a:pt x="100436" y="1610436"/>
                </a:cubicBezTo>
                <a:cubicBezTo>
                  <a:pt x="100436" y="1710520"/>
                  <a:pt x="498496" y="1844723"/>
                  <a:pt x="523517" y="1924335"/>
                </a:cubicBezTo>
                <a:cubicBezTo>
                  <a:pt x="548538" y="2003947"/>
                  <a:pt x="296054" y="2063087"/>
                  <a:pt x="250562" y="2088108"/>
                </a:cubicBezTo>
                <a:cubicBezTo>
                  <a:pt x="205070" y="2113129"/>
                  <a:pt x="227816" y="2093794"/>
                  <a:pt x="250562" y="207446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7938" y="2997325"/>
            <a:ext cx="110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Thread 2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64657" y="5366379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98613" y="5549112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5305" y="5366379"/>
            <a:ext cx="5222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74208" y="5549112"/>
            <a:ext cx="5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601" y="5304254"/>
            <a:ext cx="366865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93722" y="5304254"/>
            <a:ext cx="366865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34366" y="5304254"/>
            <a:ext cx="366865" cy="29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0953" y="5252716"/>
            <a:ext cx="1055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Free List</a:t>
            </a:r>
            <a:endParaRPr lang="en-US" sz="2000" dirty="0"/>
          </a:p>
        </p:txBody>
      </p:sp>
      <p:sp>
        <p:nvSpPr>
          <p:cNvPr id="20" name="Down Arrow 19"/>
          <p:cNvSpPr/>
          <p:nvPr/>
        </p:nvSpPr>
        <p:spPr>
          <a:xfrm rot="20719770">
            <a:off x="1393247" y="4730415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900000">
            <a:off x="2310368" y="4727640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276060" y="6034575"/>
            <a:ext cx="3357599" cy="710553"/>
          </a:xfrm>
          <a:prstGeom prst="wedgeRectCallout">
            <a:avLst>
              <a:gd name="adj1" fmla="val -33379"/>
              <a:gd name="adj2" fmla="val -1025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free list is shared, thus it must be protected by a </a:t>
            </a:r>
            <a:r>
              <a:rPr lang="en-US" sz="2000" dirty="0" err="1" smtClean="0"/>
              <a:t>mutex</a:t>
            </a:r>
            <a:endParaRPr lang="en-US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983204" y="2713595"/>
            <a:ext cx="3986217" cy="2522256"/>
            <a:chOff x="3983204" y="2713595"/>
            <a:chExt cx="3986217" cy="2522256"/>
          </a:xfrm>
        </p:grpSpPr>
        <p:sp>
          <p:nvSpPr>
            <p:cNvPr id="24" name="Rectangle 23"/>
            <p:cNvSpPr/>
            <p:nvPr/>
          </p:nvSpPr>
          <p:spPr>
            <a:xfrm>
              <a:off x="5674768" y="4573662"/>
              <a:ext cx="764029" cy="291363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69980" y="4573662"/>
              <a:ext cx="204788" cy="2913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1600" y="4572764"/>
              <a:ext cx="764029" cy="291363"/>
            </a:xfrm>
            <a:prstGeom prst="rect">
              <a:avLst/>
            </a:prstGeom>
            <a:pattFill prst="dotDmn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56812" y="4572764"/>
              <a:ext cx="204788" cy="2913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04431" y="4499197"/>
              <a:ext cx="64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obj1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075" y="4503402"/>
              <a:ext cx="64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obj2</a:t>
              </a:r>
              <a:endParaRPr lang="en-US" sz="20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84898" y="3410063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6161" y="3592580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1</a:t>
              </a:r>
              <a:endParaRPr lang="en-US" sz="20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811961" y="3410063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28629" y="3597830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2</a:t>
              </a:r>
              <a:endParaRPr lang="en-US" sz="2000" dirty="0"/>
            </a:p>
          </p:txBody>
        </p:sp>
        <p:sp>
          <p:nvSpPr>
            <p:cNvPr id="34" name="Bevel 33"/>
            <p:cNvSpPr/>
            <p:nvPr/>
          </p:nvSpPr>
          <p:spPr>
            <a:xfrm>
              <a:off x="5195670" y="2713595"/>
              <a:ext cx="797205" cy="797205"/>
            </a:xfrm>
            <a:prstGeom prst="bevel">
              <a:avLst>
                <a:gd name="adj" fmla="val 84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1</a:t>
              </a:r>
              <a:endParaRPr lang="en-US" dirty="0"/>
            </a:p>
          </p:txBody>
        </p:sp>
        <p:sp>
          <p:nvSpPr>
            <p:cNvPr id="36" name="Bevel 35"/>
            <p:cNvSpPr/>
            <p:nvPr/>
          </p:nvSpPr>
          <p:spPr>
            <a:xfrm>
              <a:off x="6882326" y="2719823"/>
              <a:ext cx="797205" cy="797205"/>
            </a:xfrm>
            <a:prstGeom prst="bevel">
              <a:avLst>
                <a:gd name="adj" fmla="val 84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2</a:t>
              </a:r>
              <a:endParaRPr lang="en-US" dirty="0"/>
            </a:p>
          </p:txBody>
        </p:sp>
        <p:sp>
          <p:nvSpPr>
            <p:cNvPr id="38" name="Down Arrow 37"/>
            <p:cNvSpPr/>
            <p:nvPr/>
          </p:nvSpPr>
          <p:spPr>
            <a:xfrm rot="1086693">
              <a:off x="7088942" y="3969274"/>
              <a:ext cx="264718" cy="505218"/>
            </a:xfrm>
            <a:prstGeom prst="down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 rot="20499243">
              <a:off x="5533898" y="3982395"/>
              <a:ext cx="264718" cy="505218"/>
            </a:xfrm>
            <a:prstGeom prst="down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e 39"/>
            <p:cNvSpPr/>
            <p:nvPr/>
          </p:nvSpPr>
          <p:spPr>
            <a:xfrm rot="16200000">
              <a:off x="6280588" y="3819540"/>
              <a:ext cx="365374" cy="2432513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83204" y="4835741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Cache Line</a:t>
              </a:r>
              <a:endParaRPr lang="en-US" sz="2000" dirty="0"/>
            </a:p>
          </p:txBody>
        </p:sp>
      </p:grpSp>
      <p:sp>
        <p:nvSpPr>
          <p:cNvPr id="42" name="Rectangular Callout 41"/>
          <p:cNvSpPr/>
          <p:nvPr/>
        </p:nvSpPr>
        <p:spPr>
          <a:xfrm>
            <a:off x="3902218" y="5468451"/>
            <a:ext cx="5166720" cy="1276678"/>
          </a:xfrm>
          <a:prstGeom prst="wedgeRectCallout">
            <a:avLst>
              <a:gd name="adj1" fmla="val -33379"/>
              <a:gd name="adj2" fmla="val -701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Allocations are filled sequentially in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Objects for different threads may share the same cache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causes contention between CPU cores</a:t>
            </a:r>
          </a:p>
        </p:txBody>
      </p:sp>
    </p:spTree>
    <p:extLst>
      <p:ext uri="{BB962C8B-B14F-4D97-AF65-F5344CB8AC3E}">
        <p14:creationId xmlns:p14="http://schemas.microsoft.com/office/powerpoint/2010/main" val="29306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Per-Thread Arenas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2230453"/>
          </a:xfrm>
        </p:spPr>
        <p:txBody>
          <a:bodyPr>
            <a:normAutofit/>
          </a:bodyPr>
          <a:lstStyle/>
          <a:p>
            <a:r>
              <a:rPr lang="en-US" dirty="0" smtClean="0"/>
              <a:t>To reduce lock and CPU cache contention, divide the heap into arenas</a:t>
            </a:r>
          </a:p>
          <a:p>
            <a:pPr lvl="1"/>
            <a:r>
              <a:rPr lang="en-US" dirty="0" smtClean="0"/>
              <a:t>Each arena has its own free list</a:t>
            </a:r>
          </a:p>
          <a:p>
            <a:pPr lvl="1"/>
            <a:r>
              <a:rPr lang="en-US" dirty="0" smtClean="0"/>
              <a:t>Each thread is assigned to several arenas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3922" y="3617071"/>
            <a:ext cx="1246197" cy="689044"/>
            <a:chOff x="499875" y="3475811"/>
            <a:chExt cx="1246197" cy="689044"/>
          </a:xfrm>
        </p:grpSpPr>
        <p:sp>
          <p:nvSpPr>
            <p:cNvPr id="5" name="Freeform 4"/>
            <p:cNvSpPr/>
            <p:nvPr/>
          </p:nvSpPr>
          <p:spPr>
            <a:xfrm>
              <a:off x="1588612" y="3475811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9875" y="3658328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1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65366" y="3624269"/>
            <a:ext cx="1240792" cy="689044"/>
            <a:chOff x="2232343" y="3475811"/>
            <a:chExt cx="1240792" cy="689044"/>
          </a:xfrm>
        </p:grpSpPr>
        <p:sp>
          <p:nvSpPr>
            <p:cNvPr id="7" name="Freeform 6"/>
            <p:cNvSpPr/>
            <p:nvPr/>
          </p:nvSpPr>
          <p:spPr>
            <a:xfrm>
              <a:off x="3315675" y="3475811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32343" y="3663578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2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91405" y="3624269"/>
            <a:ext cx="1240792" cy="689044"/>
            <a:chOff x="3938140" y="3470561"/>
            <a:chExt cx="1240792" cy="689044"/>
          </a:xfrm>
        </p:grpSpPr>
        <p:sp>
          <p:nvSpPr>
            <p:cNvPr id="9" name="Freeform 8"/>
            <p:cNvSpPr/>
            <p:nvPr/>
          </p:nvSpPr>
          <p:spPr>
            <a:xfrm>
              <a:off x="5021472" y="3470561"/>
              <a:ext cx="157460" cy="689044"/>
            </a:xfrm>
            <a:custGeom>
              <a:avLst/>
              <a:gdLst>
                <a:gd name="connsiteX0" fmla="*/ 359744 w 591762"/>
                <a:gd name="connsiteY0" fmla="*/ 0 h 2099990"/>
                <a:gd name="connsiteX1" fmla="*/ 4902 w 591762"/>
                <a:gd name="connsiteY1" fmla="*/ 354842 h 2099990"/>
                <a:gd name="connsiteX2" fmla="*/ 591756 w 591762"/>
                <a:gd name="connsiteY2" fmla="*/ 682388 h 2099990"/>
                <a:gd name="connsiteX3" fmla="*/ 18550 w 591762"/>
                <a:gd name="connsiteY3" fmla="*/ 996287 h 2099990"/>
                <a:gd name="connsiteX4" fmla="*/ 523517 w 591762"/>
                <a:gd name="connsiteY4" fmla="*/ 1323833 h 2099990"/>
                <a:gd name="connsiteX5" fmla="*/ 100436 w 591762"/>
                <a:gd name="connsiteY5" fmla="*/ 1610436 h 2099990"/>
                <a:gd name="connsiteX6" fmla="*/ 523517 w 591762"/>
                <a:gd name="connsiteY6" fmla="*/ 1924335 h 2099990"/>
                <a:gd name="connsiteX7" fmla="*/ 250562 w 591762"/>
                <a:gd name="connsiteY7" fmla="*/ 2088108 h 2099990"/>
                <a:gd name="connsiteX8" fmla="*/ 250562 w 591762"/>
                <a:gd name="connsiteY8" fmla="*/ 2074460 h 20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762" h="2099990">
                  <a:moveTo>
                    <a:pt x="359744" y="0"/>
                  </a:moveTo>
                  <a:cubicBezTo>
                    <a:pt x="162988" y="120555"/>
                    <a:pt x="-33767" y="241111"/>
                    <a:pt x="4902" y="354842"/>
                  </a:cubicBezTo>
                  <a:cubicBezTo>
                    <a:pt x="43571" y="468573"/>
                    <a:pt x="589481" y="575481"/>
                    <a:pt x="591756" y="682388"/>
                  </a:cubicBezTo>
                  <a:cubicBezTo>
                    <a:pt x="594031" y="789295"/>
                    <a:pt x="29923" y="889380"/>
                    <a:pt x="18550" y="996287"/>
                  </a:cubicBezTo>
                  <a:cubicBezTo>
                    <a:pt x="7177" y="1103194"/>
                    <a:pt x="509869" y="1221475"/>
                    <a:pt x="523517" y="1323833"/>
                  </a:cubicBezTo>
                  <a:cubicBezTo>
                    <a:pt x="537165" y="1426191"/>
                    <a:pt x="100436" y="1510352"/>
                    <a:pt x="100436" y="1610436"/>
                  </a:cubicBezTo>
                  <a:cubicBezTo>
                    <a:pt x="100436" y="1710520"/>
                    <a:pt x="498496" y="1844723"/>
                    <a:pt x="523517" y="1924335"/>
                  </a:cubicBezTo>
                  <a:cubicBezTo>
                    <a:pt x="548538" y="2003947"/>
                    <a:pt x="296054" y="2063087"/>
                    <a:pt x="250562" y="2088108"/>
                  </a:cubicBezTo>
                  <a:cubicBezTo>
                    <a:pt x="205070" y="2113129"/>
                    <a:pt x="227816" y="2093794"/>
                    <a:pt x="250562" y="207446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8140" y="3658328"/>
              <a:ext cx="1104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Thread 3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5609" y="4752548"/>
            <a:ext cx="2192205" cy="914400"/>
            <a:chOff x="143301" y="4804967"/>
            <a:chExt cx="2192205" cy="914400"/>
          </a:xfrm>
        </p:grpSpPr>
        <p:sp>
          <p:nvSpPr>
            <p:cNvPr id="44" name="Rectangle 43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1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265608" y="5666948"/>
            <a:ext cx="2192205" cy="914400"/>
            <a:chOff x="143301" y="4804967"/>
            <a:chExt cx="2192205" cy="914400"/>
          </a:xfrm>
        </p:grpSpPr>
        <p:sp>
          <p:nvSpPr>
            <p:cNvPr id="47" name="Rectangle 4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4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464608" y="4751195"/>
            <a:ext cx="2192205" cy="914400"/>
            <a:chOff x="143301" y="4804967"/>
            <a:chExt cx="2192205" cy="914400"/>
          </a:xfrm>
        </p:grpSpPr>
        <p:sp>
          <p:nvSpPr>
            <p:cNvPr id="57" name="Rectangle 5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2</a:t>
              </a:r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2464607" y="5665595"/>
            <a:ext cx="2192205" cy="914400"/>
            <a:chOff x="143301" y="4804967"/>
            <a:chExt cx="2192205" cy="914400"/>
          </a:xfrm>
        </p:grpSpPr>
        <p:sp>
          <p:nvSpPr>
            <p:cNvPr id="67" name="Rectangle 6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5</a:t>
              </a:r>
              <a:endParaRPr lang="en-US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4663605" y="4751195"/>
            <a:ext cx="2192205" cy="914400"/>
            <a:chOff x="143301" y="4804967"/>
            <a:chExt cx="2192205" cy="914400"/>
          </a:xfrm>
        </p:grpSpPr>
        <p:sp>
          <p:nvSpPr>
            <p:cNvPr id="77" name="Rectangle 7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3</a:t>
              </a:r>
              <a:endParaRPr lang="en-US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4663604" y="5665595"/>
            <a:ext cx="2192205" cy="914400"/>
            <a:chOff x="143301" y="4804967"/>
            <a:chExt cx="2192205" cy="914400"/>
          </a:xfrm>
        </p:grpSpPr>
        <p:sp>
          <p:nvSpPr>
            <p:cNvPr id="87" name="Rectangle 86"/>
            <p:cNvSpPr/>
            <p:nvPr/>
          </p:nvSpPr>
          <p:spPr>
            <a:xfrm>
              <a:off x="143301" y="4804967"/>
              <a:ext cx="219220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Arena 6</a:t>
              </a:r>
              <a:endParaRPr lang="en-US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05792" y="5251837"/>
              <a:ext cx="1865630" cy="297034"/>
              <a:chOff x="305792" y="5251837"/>
              <a:chExt cx="1865630" cy="297034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534848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668804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1275496" y="5313962"/>
                <a:ext cx="52226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1444399" y="5496695"/>
                <a:ext cx="51932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305792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3913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804557" y="5251837"/>
                <a:ext cx="366865" cy="2970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6" name="Down Arrow 95"/>
          <p:cNvSpPr/>
          <p:nvPr/>
        </p:nvSpPr>
        <p:spPr>
          <a:xfrm>
            <a:off x="1153182" y="4199698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>
            <a:off x="3366114" y="4199698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/>
          <p:cNvSpPr/>
          <p:nvPr/>
        </p:nvSpPr>
        <p:spPr>
          <a:xfrm>
            <a:off x="5584216" y="4212146"/>
            <a:ext cx="314507" cy="4659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ular Callout 98"/>
          <p:cNvSpPr/>
          <p:nvPr/>
        </p:nvSpPr>
        <p:spPr>
          <a:xfrm>
            <a:off x="5898724" y="4564465"/>
            <a:ext cx="3047384" cy="1450102"/>
          </a:xfrm>
          <a:prstGeom prst="wedgeRectCallout">
            <a:avLst>
              <a:gd name="adj1" fmla="val -25993"/>
              <a:gd name="adj2" fmla="val -358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(or few) shared 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Cache affinity is high unless data is shared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36355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the memory allocation algorithm is not under your control</a:t>
            </a:r>
          </a:p>
          <a:p>
            <a:pPr lvl="1"/>
            <a:r>
              <a:rPr lang="en-US" dirty="0" smtClean="0"/>
              <a:t>You don’t choose what library to use (e.g. </a:t>
            </a:r>
            <a:r>
              <a:rPr lang="en-US" dirty="0" err="1" smtClean="0"/>
              <a:t>glibc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don’t know the internal implementation</a:t>
            </a:r>
          </a:p>
          <a:p>
            <a:r>
              <a:rPr lang="en-US" dirty="0" smtClean="0"/>
              <a:t>How can your make your code faster?</a:t>
            </a:r>
          </a:p>
          <a:p>
            <a:pPr lvl="1"/>
            <a:r>
              <a:rPr lang="en-US" dirty="0" smtClean="0"/>
              <a:t>Avoid the memory allocator altogether!</a:t>
            </a:r>
          </a:p>
          <a:p>
            <a:pPr lvl="1"/>
            <a:r>
              <a:rPr lang="en-US" dirty="0" smtClean="0"/>
              <a:t>Use an </a:t>
            </a:r>
            <a:r>
              <a:rPr lang="en-US" dirty="0" smtClean="0">
                <a:solidFill>
                  <a:schemeClr val="accent1"/>
                </a:solidFill>
              </a:rPr>
              <a:t>object cache </a:t>
            </a:r>
            <a:r>
              <a:rPr lang="en-US" dirty="0" smtClean="0"/>
              <a:t>plus </a:t>
            </a:r>
            <a:r>
              <a:rPr lang="en-US" dirty="0" smtClean="0">
                <a:solidFill>
                  <a:schemeClr val="accent1"/>
                </a:solidFill>
              </a:rPr>
              <a:t>slab allocation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of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6065300" cy="5145205"/>
          </a:xfrm>
        </p:spPr>
        <p:txBody>
          <a:bodyPr/>
          <a:lstStyle/>
          <a:p>
            <a:r>
              <a:rPr lang="en-US" sz="2800" dirty="0" smtClean="0"/>
              <a:t>Page tables allow the OS to dynamically assign physical frames to processes on-demand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</a:t>
            </a:r>
            <a:r>
              <a:rPr lang="en-US" sz="2400" dirty="0" smtClean="0"/>
              <a:t>. </a:t>
            </a:r>
            <a:r>
              <a:rPr lang="en-US" sz="2400" dirty="0" smtClean="0"/>
              <a:t>If </a:t>
            </a:r>
            <a:r>
              <a:rPr lang="en-US" sz="2400" dirty="0" smtClean="0"/>
              <a:t>the stack grows, the OS can map in an additional page</a:t>
            </a:r>
          </a:p>
          <a:p>
            <a:r>
              <a:rPr lang="en-US" sz="2800" dirty="0" smtClean="0"/>
              <a:t>On Linux, processes use </a:t>
            </a:r>
            <a:r>
              <a:rPr lang="en-US" sz="2800" dirty="0" err="1" smtClean="0"/>
              <a:t>sbrk</a:t>
            </a:r>
            <a:r>
              <a:rPr lang="en-US" sz="2800" dirty="0" smtClean="0"/>
              <a:t>()/</a:t>
            </a:r>
            <a:r>
              <a:rPr lang="en-US" sz="2800" dirty="0" err="1" smtClean="0"/>
              <a:t>brk</a:t>
            </a:r>
            <a:r>
              <a:rPr lang="en-US" sz="2800" dirty="0" smtClean="0"/>
              <a:t>()/</a:t>
            </a:r>
            <a:r>
              <a:rPr lang="en-US" sz="2800" dirty="0" err="1" smtClean="0"/>
              <a:t>mmap</a:t>
            </a:r>
            <a:r>
              <a:rPr lang="en-US" sz="2800" dirty="0" smtClean="0"/>
              <a:t>() to request additional heap pages</a:t>
            </a:r>
          </a:p>
          <a:p>
            <a:pPr lvl="1"/>
            <a:r>
              <a:rPr lang="en-US" sz="2400" dirty="0" smtClean="0"/>
              <a:t>But, these </a:t>
            </a:r>
            <a:r>
              <a:rPr lang="en-US" sz="2400" dirty="0" err="1" smtClean="0"/>
              <a:t>syscalls</a:t>
            </a:r>
            <a:r>
              <a:rPr lang="en-US" sz="2400" dirty="0" smtClean="0"/>
              <a:t> only allocates memory in multiples of 4KB pages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93149" y="1875484"/>
            <a:ext cx="1153234" cy="4463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0" y="1143000"/>
            <a:ext cx="1099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Virtual</a:t>
            </a:r>
          </a:p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593149" y="5323322"/>
            <a:ext cx="1153234" cy="681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3149" y="1992848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3149" y="4920198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791021" y="1810356"/>
            <a:ext cx="739674" cy="6581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93149" y="2291318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93149" y="2586047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93149" y="4634873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93149" y="4350144"/>
            <a:ext cx="1153234" cy="29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2.77778E-7 0.0481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4814 L 2.77778E-7 0.09074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215496"/>
            <a:ext cx="8802806" cy="6642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>
                <a:solidFill>
                  <a:schemeClr val="accent1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T&gt;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obj_cache</a:t>
            </a:r>
            <a:r>
              <a:rPr lang="en-US" dirty="0"/>
              <a:t> {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private</a:t>
            </a:r>
            <a:r>
              <a:rPr lang="en-US" dirty="0"/>
              <a:t>: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stack&lt;T </a:t>
            </a:r>
            <a:r>
              <a:rPr lang="en-US" dirty="0"/>
              <a:t>*&gt; </a:t>
            </a:r>
            <a:r>
              <a:rPr lang="en-US" dirty="0" err="1"/>
              <a:t>free_objs</a:t>
            </a:r>
            <a:r>
              <a:rPr lang="en-US" dirty="0"/>
              <a:t>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/>
              <a:t>allocate_slab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	T </a:t>
            </a:r>
            <a:r>
              <a:rPr lang="en-US" dirty="0"/>
              <a:t>* </a:t>
            </a:r>
            <a:r>
              <a:rPr lang="en-US" dirty="0" err="1"/>
              <a:t>objs</a:t>
            </a:r>
            <a:r>
              <a:rPr lang="en-US" dirty="0"/>
              <a:t> = (T 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sizeof</a:t>
            </a:r>
            <a:r>
              <a:rPr lang="en-US" dirty="0"/>
              <a:t>(T) * 10</a:t>
            </a:r>
            <a:r>
              <a:rPr lang="en-US" dirty="0" smtClean="0"/>
              <a:t>);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x = 0; x &lt; 10; ++x) </a:t>
            </a:r>
            <a:r>
              <a:rPr lang="en-US" dirty="0" err="1"/>
              <a:t>free_objs.push</a:t>
            </a:r>
            <a:r>
              <a:rPr lang="en-US" dirty="0"/>
              <a:t>(&amp;</a:t>
            </a:r>
            <a:r>
              <a:rPr lang="en-US" dirty="0" err="1"/>
              <a:t>objs</a:t>
            </a:r>
            <a:r>
              <a:rPr lang="en-US" dirty="0"/>
              <a:t>[x</a:t>
            </a:r>
            <a:r>
              <a:rPr lang="en-US" dirty="0" smtClean="0"/>
              <a:t>]);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endParaRPr lang="en-US" dirty="0" smtClean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public</a:t>
            </a:r>
            <a:r>
              <a:rPr lang="en-US" dirty="0"/>
              <a:t>: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obj_cache</a:t>
            </a:r>
            <a:r>
              <a:rPr lang="en-US" dirty="0"/>
              <a:t>() { </a:t>
            </a:r>
            <a:r>
              <a:rPr lang="en-US" dirty="0" err="1"/>
              <a:t>allocate_slab</a:t>
            </a:r>
            <a:r>
              <a:rPr lang="en-US" dirty="0"/>
              <a:t>(); </a:t>
            </a:r>
            <a:r>
              <a:rPr lang="en-US" dirty="0" smtClean="0"/>
              <a:t>} </a:t>
            </a:r>
            <a:r>
              <a:rPr lang="en-US" dirty="0" smtClean="0">
                <a:solidFill>
                  <a:schemeClr val="accent3"/>
                </a:solidFill>
              </a:rPr>
              <a:t>// start by pre-allocating some objects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T </a:t>
            </a:r>
            <a:r>
              <a:rPr lang="en-US" dirty="0"/>
              <a:t>* </a:t>
            </a:r>
            <a:r>
              <a:rPr lang="en-US" dirty="0" err="1"/>
              <a:t>alloc</a:t>
            </a:r>
            <a:r>
              <a:rPr lang="en-US" dirty="0"/>
              <a:t>()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free_objs.empty</a:t>
            </a:r>
            <a:r>
              <a:rPr lang="en-US" dirty="0"/>
              <a:t>()) </a:t>
            </a:r>
            <a:r>
              <a:rPr lang="en-US" dirty="0" err="1"/>
              <a:t>allocate_slab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3"/>
                </a:solidFill>
              </a:rPr>
              <a:t>// allocate more if we run out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	T *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free_objs.top</a:t>
            </a:r>
            <a:r>
              <a:rPr lang="en-US" dirty="0"/>
              <a:t>();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	</a:t>
            </a:r>
            <a:r>
              <a:rPr lang="en-US" dirty="0" err="1" smtClean="0"/>
              <a:t>free_objs.pop</a:t>
            </a:r>
            <a:r>
              <a:rPr lang="en-US" dirty="0"/>
              <a:t>();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 smtClean="0"/>
              <a:t>;  // return an available object</a:t>
            </a: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endParaRPr lang="en-US" dirty="0"/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free(T * </a:t>
            </a:r>
            <a:r>
              <a:rPr lang="en-US" dirty="0" err="1"/>
              <a:t>obj</a:t>
            </a:r>
            <a:r>
              <a:rPr lang="en-US" dirty="0"/>
              <a:t>) { </a:t>
            </a:r>
            <a:r>
              <a:rPr lang="en-US" dirty="0" err="1"/>
              <a:t>free_objs.push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 </a:t>
            </a:r>
            <a:r>
              <a:rPr lang="en-US" dirty="0" smtClean="0"/>
              <a:t>} </a:t>
            </a:r>
            <a:r>
              <a:rPr lang="en-US" dirty="0" smtClean="0">
                <a:solidFill>
                  <a:schemeClr val="accent3"/>
                </a:solidFill>
              </a:rPr>
              <a:t>// return </a:t>
            </a:r>
            <a:r>
              <a:rPr lang="en-US" dirty="0" err="1" smtClean="0">
                <a:solidFill>
                  <a:schemeClr val="accent3"/>
                </a:solidFill>
              </a:rPr>
              <a:t>obj</a:t>
            </a:r>
            <a:r>
              <a:rPr lang="en-US" dirty="0" smtClean="0">
                <a:solidFill>
                  <a:schemeClr val="accent3"/>
                </a:solidFill>
              </a:rPr>
              <a:t> to the pool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</a:tabLst>
            </a:pPr>
            <a:r>
              <a:rPr lang="en-US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340795" y="215496"/>
            <a:ext cx="3485732" cy="1205611"/>
          </a:xfrm>
          <a:prstGeom prst="wedgeRectCallout">
            <a:avLst>
              <a:gd name="adj1" fmla="val -77040"/>
              <a:gd name="adj2" fmla="val 722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Objects are allocated in bulk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Less space wasted on headers and footers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77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Bugs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65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1"/>
                </a:solidFill>
              </a:rPr>
              <a:t>int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/>
              <a:t>search_file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/>
              <a:t> * filename, 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/>
              <a:t> * search)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unsigned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size;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char</a:t>
            </a:r>
            <a:r>
              <a:rPr lang="en-US" sz="1800" dirty="0" smtClean="0"/>
              <a:t> </a:t>
            </a:r>
            <a:r>
              <a:rPr lang="en-US" sz="1800" dirty="0"/>
              <a:t>* data;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FILE </a:t>
            </a:r>
            <a:r>
              <a:rPr lang="en-US" sz="1800" dirty="0"/>
              <a:t>* </a:t>
            </a:r>
            <a:r>
              <a:rPr lang="en-US" sz="1800" dirty="0" err="1"/>
              <a:t>fp</a:t>
            </a:r>
            <a:r>
              <a:rPr lang="en-US" sz="1800" dirty="0"/>
              <a:t> = </a:t>
            </a:r>
            <a:r>
              <a:rPr lang="en-US" sz="1800" dirty="0" err="1"/>
              <a:t>fopen</a:t>
            </a:r>
            <a:r>
              <a:rPr lang="en-US" sz="1800" dirty="0"/>
              <a:t>(filename, </a:t>
            </a:r>
            <a:r>
              <a:rPr lang="en-US" sz="1800" dirty="0">
                <a:solidFill>
                  <a:schemeClr val="accent2"/>
                </a:solidFill>
              </a:rPr>
              <a:t>"r</a:t>
            </a:r>
            <a:r>
              <a:rPr lang="en-US" sz="1800" dirty="0" smtClean="0">
                <a:solidFill>
                  <a:schemeClr val="accent2"/>
                </a:solidFill>
              </a:rPr>
              <a:t>"</a:t>
            </a:r>
            <a:r>
              <a:rPr lang="en-US" sz="1800" dirty="0" smtClean="0"/>
              <a:t>);	</a:t>
            </a:r>
            <a:r>
              <a:rPr lang="en-US" sz="1800" dirty="0" smtClean="0">
                <a:solidFill>
                  <a:schemeClr val="accent3"/>
                </a:solidFill>
              </a:rPr>
              <a:t>// Open the file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 smtClean="0"/>
              <a:t>fseek</a:t>
            </a:r>
            <a:r>
              <a:rPr lang="en-US" sz="1800" dirty="0" smtClean="0"/>
              <a:t>(</a:t>
            </a:r>
            <a:r>
              <a:rPr lang="en-US" sz="1800" dirty="0" err="1" smtClean="0"/>
              <a:t>fp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4"/>
                </a:solidFill>
              </a:rPr>
              <a:t>0</a:t>
            </a:r>
            <a:r>
              <a:rPr lang="en-US" sz="1800" dirty="0"/>
              <a:t>, SEEK_END</a:t>
            </a:r>
            <a:r>
              <a:rPr lang="en-US" sz="1800" dirty="0" smtClean="0"/>
              <a:t>);		</a:t>
            </a:r>
            <a:r>
              <a:rPr lang="en-US" sz="1800" dirty="0" smtClean="0">
                <a:solidFill>
                  <a:schemeClr val="accent3"/>
                </a:solidFill>
              </a:rPr>
              <a:t>// Seek to the end of the file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size </a:t>
            </a:r>
            <a:r>
              <a:rPr lang="en-US" sz="1800" dirty="0"/>
              <a:t>= </a:t>
            </a:r>
            <a:r>
              <a:rPr lang="en-US" sz="1800" dirty="0" err="1"/>
              <a:t>ftell</a:t>
            </a:r>
            <a:r>
              <a:rPr lang="en-US" sz="1800" dirty="0"/>
              <a:t>(</a:t>
            </a:r>
            <a:r>
              <a:rPr lang="en-US" sz="1800" dirty="0" err="1"/>
              <a:t>fp</a:t>
            </a:r>
            <a:r>
              <a:rPr lang="en-US" sz="1800" dirty="0" smtClean="0"/>
              <a:t>);			</a:t>
            </a:r>
            <a:r>
              <a:rPr lang="en-US" sz="1800" dirty="0" smtClean="0">
                <a:solidFill>
                  <a:schemeClr val="accent3"/>
                </a:solidFill>
              </a:rPr>
              <a:t>// Tell me the total length of the file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data </a:t>
            </a:r>
            <a:r>
              <a:rPr lang="en-US" sz="1800" dirty="0"/>
              <a:t>= (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/>
              <a:t> *) </a:t>
            </a:r>
            <a:r>
              <a:rPr lang="en-US" sz="1800" dirty="0" err="1"/>
              <a:t>malloc</a:t>
            </a:r>
            <a:r>
              <a:rPr lang="en-US" sz="1800" dirty="0"/>
              <a:t>(size * </a:t>
            </a:r>
            <a:r>
              <a:rPr lang="en-US" sz="1800" dirty="0" err="1">
                <a:solidFill>
                  <a:schemeClr val="accent1"/>
                </a:solidFill>
              </a:rPr>
              <a:t>sizeof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 smtClean="0"/>
              <a:t>));	</a:t>
            </a:r>
            <a:r>
              <a:rPr lang="en-US" sz="1800" dirty="0" smtClean="0">
                <a:solidFill>
                  <a:schemeClr val="accent3"/>
                </a:solidFill>
              </a:rPr>
              <a:t>// Allocate buffer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 smtClean="0"/>
              <a:t>fseek</a:t>
            </a:r>
            <a:r>
              <a:rPr lang="en-US" sz="1800" dirty="0" smtClean="0"/>
              <a:t>(</a:t>
            </a:r>
            <a:r>
              <a:rPr lang="en-US" sz="1800" dirty="0" err="1" smtClean="0"/>
              <a:t>fp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4"/>
                </a:solidFill>
              </a:rPr>
              <a:t>0</a:t>
            </a:r>
            <a:r>
              <a:rPr lang="en-US" sz="1800" dirty="0"/>
              <a:t>, SEEK_SET</a:t>
            </a:r>
            <a:r>
              <a:rPr lang="en-US" sz="1800" dirty="0" smtClean="0"/>
              <a:t>);		</a:t>
            </a:r>
            <a:r>
              <a:rPr lang="en-US" sz="1800" dirty="0" smtClean="0">
                <a:solidFill>
                  <a:schemeClr val="accent3"/>
                </a:solidFill>
              </a:rPr>
              <a:t>// Seek back to the beginning of the file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 smtClean="0"/>
              <a:t>fread</a:t>
            </a:r>
            <a:r>
              <a:rPr lang="en-US" sz="1800" dirty="0" smtClean="0"/>
              <a:t>(data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4"/>
                </a:solidFill>
              </a:rPr>
              <a:t>1</a:t>
            </a:r>
            <a:r>
              <a:rPr lang="en-US" sz="1800" dirty="0"/>
              <a:t>, size, </a:t>
            </a:r>
            <a:r>
              <a:rPr lang="en-US" sz="1800" dirty="0" err="1"/>
              <a:t>fp</a:t>
            </a:r>
            <a:r>
              <a:rPr lang="en-US" sz="1800" dirty="0" smtClean="0"/>
              <a:t>);		</a:t>
            </a:r>
            <a:r>
              <a:rPr lang="en-US" sz="1800" dirty="0" smtClean="0">
                <a:solidFill>
                  <a:schemeClr val="accent3"/>
                </a:solidFill>
              </a:rPr>
              <a:t>// Read the whole file into the buffer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/>
              <a:t> </a:t>
            </a:r>
            <a:r>
              <a:rPr lang="en-US" sz="1800" dirty="0" err="1"/>
              <a:t>strstr</a:t>
            </a:r>
            <a:r>
              <a:rPr lang="en-US" sz="1800" dirty="0"/>
              <a:t>(data, search) &gt; </a:t>
            </a:r>
            <a:r>
              <a:rPr lang="en-US" sz="1800" dirty="0">
                <a:solidFill>
                  <a:schemeClr val="accent4"/>
                </a:solidFill>
              </a:rPr>
              <a:t>0</a:t>
            </a:r>
            <a:r>
              <a:rPr lang="en-US" sz="1800" dirty="0" smtClean="0"/>
              <a:t>;		</a:t>
            </a:r>
            <a:r>
              <a:rPr lang="en-US" sz="1800" dirty="0" smtClean="0">
                <a:solidFill>
                  <a:schemeClr val="accent3"/>
                </a:solidFill>
              </a:rPr>
              <a:t>// Is the search string in the buffer?</a:t>
            </a:r>
            <a:endParaRPr lang="en-US" sz="18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void</a:t>
            </a:r>
            <a:r>
              <a:rPr lang="en-US" sz="1800" dirty="0"/>
              <a:t> main(</a:t>
            </a:r>
            <a:r>
              <a:rPr lang="en-US" sz="1800" dirty="0" err="1">
                <a:solidFill>
                  <a:schemeClr val="accent1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char</a:t>
            </a:r>
            <a:r>
              <a:rPr lang="en-US" sz="1800" dirty="0"/>
              <a:t> ** </a:t>
            </a:r>
            <a:r>
              <a:rPr lang="en-US" sz="1800" dirty="0" err="1"/>
              <a:t>argv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dirty="0" err="1"/>
              <a:t>search_file</a:t>
            </a:r>
            <a:r>
              <a:rPr lang="en-US" sz="1800" dirty="0"/>
              <a:t>(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1</a:t>
            </a:r>
            <a:r>
              <a:rPr lang="en-US" sz="1800" dirty="0"/>
              <a:t>],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2</a:t>
            </a:r>
            <a:r>
              <a:rPr lang="en-US" sz="1800" dirty="0"/>
              <a:t>])) </a:t>
            </a:r>
            <a:r>
              <a:rPr lang="en-US" sz="1800" dirty="0" err="1"/>
              <a:t>printf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"String '%s' found in file '%s'\n"</a:t>
            </a:r>
            <a:r>
              <a:rPr lang="en-US" sz="1800" dirty="0"/>
              <a:t>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2</a:t>
            </a:r>
            <a:r>
              <a:rPr lang="en-US" sz="1800" dirty="0"/>
              <a:t>],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1</a:t>
            </a:r>
            <a:r>
              <a:rPr lang="en-US" sz="1800" dirty="0"/>
              <a:t>]);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else</a:t>
            </a:r>
            <a:r>
              <a:rPr lang="en-US" sz="1800" dirty="0" smtClean="0"/>
              <a:t> </a:t>
            </a:r>
            <a:r>
              <a:rPr lang="en-US" sz="1800" dirty="0" err="1"/>
              <a:t>printf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"String '%s' NOT found in file '%s'\n"</a:t>
            </a:r>
            <a:r>
              <a:rPr lang="en-US" sz="1800" dirty="0"/>
              <a:t>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2</a:t>
            </a:r>
            <a:r>
              <a:rPr lang="en-US" sz="1800" dirty="0"/>
              <a:t>],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4"/>
                </a:solidFill>
              </a:rPr>
              <a:t>1</a:t>
            </a:r>
            <a:r>
              <a:rPr lang="en-US" sz="1800" dirty="0"/>
              <a:t>]);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870113" y="3673033"/>
            <a:ext cx="4008885" cy="1417321"/>
          </a:xfrm>
          <a:prstGeom prst="wedgeRectCallout">
            <a:avLst>
              <a:gd name="adj1" fmla="val -88590"/>
              <a:gd name="adj2" fmla="val -17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forgot to free(data)!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this program ran for a long time, eventually it would exhaust all available virtual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Bugs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72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Dangling pointer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char</a:t>
            </a:r>
            <a:r>
              <a:rPr lang="en-US" sz="2400" dirty="0" smtClean="0"/>
              <a:t> * s = (</a:t>
            </a:r>
            <a:r>
              <a:rPr lang="en-US" sz="2400" dirty="0" smtClean="0">
                <a:solidFill>
                  <a:schemeClr val="accent1"/>
                </a:solidFill>
              </a:rPr>
              <a:t>char</a:t>
            </a:r>
            <a:r>
              <a:rPr lang="en-US" sz="2400" dirty="0" smtClean="0"/>
              <a:t>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(100);</a:t>
            </a:r>
          </a:p>
          <a:p>
            <a:pPr marL="457200" lvl="1" indent="0">
              <a:buNone/>
            </a:pPr>
            <a:r>
              <a:rPr lang="en-US" sz="2400" dirty="0" smtClean="0"/>
              <a:t>…</a:t>
            </a:r>
          </a:p>
          <a:p>
            <a:pPr marL="457200" lvl="1" indent="0">
              <a:buNone/>
            </a:pPr>
            <a:r>
              <a:rPr lang="en-US" sz="2400" dirty="0" smtClean="0"/>
              <a:t>free(s);</a:t>
            </a:r>
          </a:p>
          <a:p>
            <a:pPr marL="457200" lvl="1" indent="0">
              <a:buNone/>
            </a:pPr>
            <a:r>
              <a:rPr lang="en-US" sz="2400" dirty="0" smtClean="0"/>
              <a:t>…</a:t>
            </a:r>
          </a:p>
          <a:p>
            <a:pPr marL="457200" lvl="1" indent="0">
              <a:buNone/>
            </a:pPr>
            <a:r>
              <a:rPr lang="en-US" sz="2400" dirty="0" smtClean="0"/>
              <a:t>puts(s);</a:t>
            </a:r>
          </a:p>
          <a:p>
            <a:r>
              <a:rPr lang="en-US" dirty="0" smtClean="0"/>
              <a:t>Double free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 s = (</a:t>
            </a:r>
            <a:r>
              <a:rPr lang="en-US" sz="2400" dirty="0">
                <a:solidFill>
                  <a:schemeClr val="accent1"/>
                </a:solidFill>
              </a:rPr>
              <a:t>char</a:t>
            </a:r>
            <a:r>
              <a:rPr lang="en-US" sz="2400" dirty="0"/>
              <a:t> *) </a:t>
            </a:r>
            <a:r>
              <a:rPr lang="en-US" sz="2400" dirty="0" err="1"/>
              <a:t>malloc</a:t>
            </a:r>
            <a:r>
              <a:rPr lang="en-US" sz="2400" dirty="0"/>
              <a:t>(100);</a:t>
            </a:r>
          </a:p>
          <a:p>
            <a:pPr marL="457200" lvl="1" indent="0">
              <a:buNone/>
            </a:pPr>
            <a:r>
              <a:rPr lang="en-US" sz="2400" dirty="0"/>
              <a:t>…</a:t>
            </a:r>
          </a:p>
          <a:p>
            <a:pPr marL="457200" lvl="1" indent="0">
              <a:buNone/>
            </a:pPr>
            <a:r>
              <a:rPr lang="en-US" sz="2400" dirty="0"/>
              <a:t>free(s);</a:t>
            </a:r>
          </a:p>
          <a:p>
            <a:pPr marL="457200" lvl="1" indent="0">
              <a:buNone/>
            </a:pPr>
            <a:r>
              <a:rPr lang="en-US" sz="2400" dirty="0"/>
              <a:t>…</a:t>
            </a:r>
          </a:p>
          <a:p>
            <a:pPr marL="457200" lvl="1" indent="0">
              <a:buNone/>
            </a:pPr>
            <a:r>
              <a:rPr lang="en-US" sz="2400" dirty="0" smtClean="0"/>
              <a:t>free(s);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329570" y="2364970"/>
            <a:ext cx="6035111" cy="1271117"/>
          </a:xfrm>
          <a:prstGeom prst="wedgeRectCallout">
            <a:avLst>
              <a:gd name="adj1" fmla="val -58362"/>
              <a:gd name="adj2" fmla="val 41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Behavior is nondeterministic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the memory has no been reused, may print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the memory has been recycled, may print garbage</a:t>
            </a:r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2222197" y="4938452"/>
            <a:ext cx="6578903" cy="1271117"/>
          </a:xfrm>
          <a:prstGeom prst="wedgeRectCallout">
            <a:avLst>
              <a:gd name="adj1" fmla="val -58362"/>
              <a:gd name="adj2" fmla="val 413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Typically, this corrupts the free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However, your program may not crash (</a:t>
            </a:r>
            <a:r>
              <a:rPr lang="en-US" sz="2000" dirty="0" err="1" smtClean="0"/>
              <a:t>nondeterminism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some cases, double free bugs are </a:t>
            </a:r>
            <a:r>
              <a:rPr lang="en-US" sz="2000" b="1" dirty="0" smtClean="0"/>
              <a:t>exploitable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89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malloc</a:t>
            </a:r>
            <a:r>
              <a:rPr lang="en-US" dirty="0" smtClean="0"/>
              <a:t>() and free()?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7296"/>
          </a:xfrm>
        </p:spPr>
        <p:txBody>
          <a:bodyPr>
            <a:normAutofit/>
          </a:bodyPr>
          <a:lstStyle/>
          <a:p>
            <a:r>
              <a:rPr lang="en-US" dirty="0" smtClean="0"/>
              <a:t>The OS only allocates and frees memory in units of 4KB pages</a:t>
            </a:r>
          </a:p>
          <a:p>
            <a:pPr lvl="1"/>
            <a:r>
              <a:rPr lang="en-US" dirty="0" smtClean="0"/>
              <a:t>What if you want to allocate &lt;4KB of memory?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* string = (</a:t>
            </a:r>
            <a:r>
              <a:rPr lang="en-US" dirty="0" smtClean="0">
                <a:solidFill>
                  <a:schemeClr val="accent1"/>
                </a:solidFill>
              </a:rPr>
              <a:t>char</a:t>
            </a:r>
            <a:r>
              <a:rPr lang="en-US" dirty="0" smtClean="0"/>
              <a:t> *) </a:t>
            </a:r>
            <a:r>
              <a:rPr lang="en-US" dirty="0" err="1" smtClean="0"/>
              <a:t>malloc</a:t>
            </a:r>
            <a:r>
              <a:rPr lang="en-US" dirty="0" smtClean="0"/>
              <a:t>(100);</a:t>
            </a:r>
          </a:p>
          <a:p>
            <a:r>
              <a:rPr lang="en-US" dirty="0" smtClean="0"/>
              <a:t>Each process manages its own heap memory</a:t>
            </a:r>
          </a:p>
          <a:p>
            <a:pPr lvl="1"/>
            <a:r>
              <a:rPr lang="en-US" dirty="0" smtClean="0"/>
              <a:t>On Linux, </a:t>
            </a:r>
            <a:r>
              <a:rPr lang="en-US" dirty="0" err="1" smtClean="0"/>
              <a:t>glibc</a:t>
            </a:r>
            <a:r>
              <a:rPr lang="en-US" dirty="0" smtClean="0"/>
              <a:t> implements </a:t>
            </a:r>
            <a:r>
              <a:rPr lang="en-US" i="1" dirty="0" err="1" smtClean="0"/>
              <a:t>malloc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free()</a:t>
            </a:r>
            <a:r>
              <a:rPr lang="en-US" dirty="0" smtClean="0"/>
              <a:t>, manages objects on the heap</a:t>
            </a:r>
          </a:p>
          <a:p>
            <a:pPr lvl="1"/>
            <a:r>
              <a:rPr lang="en-US" dirty="0" smtClean="0"/>
              <a:t>The JVM uses a </a:t>
            </a:r>
            <a:r>
              <a:rPr lang="en-US" dirty="0" smtClean="0">
                <a:solidFill>
                  <a:schemeClr val="accent1"/>
                </a:solidFill>
              </a:rPr>
              <a:t>garbage collector </a:t>
            </a:r>
            <a:r>
              <a:rPr lang="en-US" dirty="0" smtClean="0"/>
              <a:t>to manage the heap</a:t>
            </a:r>
          </a:p>
          <a:p>
            <a:r>
              <a:rPr lang="en-US" dirty="0" smtClean="0"/>
              <a:t>There are many different strategies for managing free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&amp;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66742" cy="55272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languages allow programmers to </a:t>
            </a:r>
            <a:r>
              <a:rPr lang="en-US" dirty="0" smtClean="0">
                <a:solidFill>
                  <a:schemeClr val="accent1"/>
                </a:solidFill>
              </a:rPr>
              <a:t>explicitly</a:t>
            </a:r>
            <a:r>
              <a:rPr lang="en-US" dirty="0" smtClean="0"/>
              <a:t> allocate and </a:t>
            </a:r>
            <a:r>
              <a:rPr lang="en-US" dirty="0" err="1" smtClean="0"/>
              <a:t>deallocate</a:t>
            </a:r>
            <a:r>
              <a:rPr lang="en-US" dirty="0" smtClean="0"/>
              <a:t> memory</a:t>
            </a:r>
          </a:p>
          <a:p>
            <a:pPr lvl="1"/>
            <a:r>
              <a:rPr lang="en-US" dirty="0" smtClean="0"/>
              <a:t>C, C++</a:t>
            </a:r>
          </a:p>
          <a:p>
            <a:pPr lvl="1"/>
            <a:r>
              <a:rPr lang="en-US" i="1" dirty="0" err="1" smtClean="0"/>
              <a:t>malloc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free()</a:t>
            </a:r>
          </a:p>
          <a:p>
            <a:r>
              <a:rPr lang="en-US" dirty="0" smtClean="0"/>
              <a:t>Programmers can </a:t>
            </a:r>
            <a:r>
              <a:rPr lang="en-US" i="1" dirty="0" err="1" smtClean="0"/>
              <a:t>malloc</a:t>
            </a:r>
            <a:r>
              <a:rPr lang="en-US" i="1" dirty="0" smtClean="0"/>
              <a:t>() </a:t>
            </a:r>
            <a:r>
              <a:rPr lang="en-US" dirty="0" smtClean="0"/>
              <a:t>any size of memory</a:t>
            </a:r>
          </a:p>
          <a:p>
            <a:pPr lvl="1"/>
            <a:r>
              <a:rPr lang="en-US" dirty="0" smtClean="0"/>
              <a:t>Not limited to 4KB pages</a:t>
            </a:r>
          </a:p>
          <a:p>
            <a:r>
              <a:rPr lang="en-US" i="1" dirty="0" smtClean="0"/>
              <a:t>free() </a:t>
            </a:r>
            <a:r>
              <a:rPr lang="en-US" dirty="0" smtClean="0"/>
              <a:t>takes a pointer, but not a size</a:t>
            </a:r>
          </a:p>
          <a:p>
            <a:pPr lvl="1"/>
            <a:r>
              <a:rPr lang="en-US" dirty="0" smtClean="0"/>
              <a:t>How does </a:t>
            </a:r>
            <a:r>
              <a:rPr lang="en-US" i="1" dirty="0" smtClean="0"/>
              <a:t>free() </a:t>
            </a:r>
            <a:r>
              <a:rPr lang="en-US" dirty="0" smtClean="0"/>
              <a:t>know how many bytes to </a:t>
            </a:r>
            <a:r>
              <a:rPr lang="en-US" dirty="0" err="1" smtClean="0"/>
              <a:t>deallocate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Pointers to allocated memory are returned to the programmer</a:t>
            </a:r>
          </a:p>
          <a:p>
            <a:pPr lvl="1"/>
            <a:r>
              <a:rPr lang="en-US" dirty="0" smtClean="0"/>
              <a:t>As opposed to Java or C# where pointers are “managed”</a:t>
            </a:r>
          </a:p>
          <a:p>
            <a:pPr lvl="1"/>
            <a:r>
              <a:rPr lang="en-US" dirty="0" smtClean="0"/>
              <a:t>Code may modify these pointers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27296"/>
          </a:xfrm>
        </p:spPr>
        <p:txBody>
          <a:bodyPr>
            <a:normAutofit/>
          </a:bodyPr>
          <a:lstStyle/>
          <a:p>
            <a:r>
              <a:rPr lang="en-US" dirty="0" smtClean="0"/>
              <a:t>Keep track of memory usage</a:t>
            </a:r>
          </a:p>
          <a:p>
            <a:pPr lvl="1"/>
            <a:r>
              <a:rPr lang="en-US" dirty="0" smtClean="0"/>
              <a:t>What bytes of the heap are currently allocated/unallocated?</a:t>
            </a:r>
          </a:p>
          <a:p>
            <a:r>
              <a:rPr lang="en-US" dirty="0" smtClean="0"/>
              <a:t>Store the size of each allocation</a:t>
            </a:r>
          </a:p>
          <a:p>
            <a:pPr lvl="1"/>
            <a:r>
              <a:rPr lang="en-US" dirty="0" smtClean="0"/>
              <a:t>So that </a:t>
            </a:r>
            <a:r>
              <a:rPr lang="en-US" i="1" dirty="0" smtClean="0"/>
              <a:t>free() </a:t>
            </a:r>
            <a:r>
              <a:rPr lang="en-US" dirty="0" smtClean="0"/>
              <a:t>will work with just a pointer</a:t>
            </a:r>
          </a:p>
          <a:p>
            <a:r>
              <a:rPr lang="en-US" dirty="0" smtClean="0"/>
              <a:t>Minimize fragmentation…</a:t>
            </a:r>
          </a:p>
          <a:p>
            <a:pPr lvl="1"/>
            <a:r>
              <a:rPr lang="en-US" dirty="0" smtClean="0"/>
              <a:t>… without doing compaction or relocation</a:t>
            </a:r>
          </a:p>
          <a:p>
            <a:pPr lvl="1"/>
            <a:r>
              <a:rPr lang="en-US" dirty="0" smtClean="0"/>
              <a:t>More on this later</a:t>
            </a:r>
          </a:p>
          <a:p>
            <a:r>
              <a:rPr lang="en-US" dirty="0" smtClean="0"/>
              <a:t>Maintain higher performance</a:t>
            </a:r>
          </a:p>
          <a:p>
            <a:pPr lvl="1"/>
            <a:r>
              <a:rPr lang="en-US" dirty="0" smtClean="0"/>
              <a:t>O(1) operations are obviously faster than O(n),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Fragmentation,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6660108" cy="5145205"/>
          </a:xfrm>
        </p:spPr>
        <p:txBody>
          <a:bodyPr/>
          <a:lstStyle/>
          <a:p>
            <a:r>
              <a:rPr lang="en-US" dirty="0" smtClean="0"/>
              <a:t>Problem: variable size segments can lead to </a:t>
            </a:r>
            <a:r>
              <a:rPr lang="en-US" dirty="0" smtClean="0">
                <a:solidFill>
                  <a:schemeClr val="accent1"/>
                </a:solidFill>
              </a:rPr>
              <a:t>external fragmentation</a:t>
            </a:r>
          </a:p>
          <a:p>
            <a:pPr lvl="1"/>
            <a:r>
              <a:rPr lang="en-US" dirty="0" smtClean="0"/>
              <a:t>Memory gets broken into random size, non-contiguous pieces</a:t>
            </a:r>
          </a:p>
          <a:p>
            <a:r>
              <a:rPr lang="en-US" dirty="0" smtClean="0"/>
              <a:t>Example: there is enough free memory to start a new process</a:t>
            </a:r>
          </a:p>
          <a:p>
            <a:pPr lvl="1"/>
            <a:r>
              <a:rPr lang="en-US" dirty="0" smtClean="0"/>
              <a:t>But the memory is fragmented :(</a:t>
            </a:r>
          </a:p>
          <a:p>
            <a:r>
              <a:rPr lang="en-US" dirty="0" smtClean="0"/>
              <a:t>Compaction can fix the problem</a:t>
            </a:r>
          </a:p>
          <a:p>
            <a:pPr lvl="1"/>
            <a:r>
              <a:rPr lang="en-US" dirty="0" smtClean="0"/>
              <a:t>But it is extremely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26990" y="1794687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6990" y="1794687"/>
            <a:ext cx="1153234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82720" y="1330664"/>
            <a:ext cx="200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826990" y="5536651"/>
            <a:ext cx="1153234" cy="6091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6990" y="2511191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6990" y="4937082"/>
            <a:ext cx="1153234" cy="371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6990" y="3054612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6990" y="4582240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6990" y="3586985"/>
            <a:ext cx="1153234" cy="4753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21189" y="2666900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21189" y="3884279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21189" y="4254014"/>
            <a:ext cx="1153234" cy="3002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26990" y="5542337"/>
            <a:ext cx="1153234" cy="6091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826990" y="4870189"/>
            <a:ext cx="1153234" cy="30025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26990" y="5170440"/>
            <a:ext cx="1153234" cy="371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826990" y="3008658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826990" y="4569938"/>
            <a:ext cx="1153234" cy="30025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826990" y="3308909"/>
            <a:ext cx="1153234" cy="4753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16424 0.0013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16424 0.0011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16424 -0.0006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6892337" cy="54221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obj</a:t>
            </a:r>
            <a:r>
              <a:rPr lang="en-US" sz="2400" dirty="0" smtClean="0"/>
              <a:t> * obj1, * obj2;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hash_tbl</a:t>
            </a:r>
            <a:r>
              <a:rPr lang="en-US" sz="2400" dirty="0" smtClean="0"/>
              <a:t> * </a:t>
            </a:r>
            <a:r>
              <a:rPr lang="en-US" sz="2400" dirty="0" err="1" smtClean="0"/>
              <a:t>ht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array[];</a:t>
            </a:r>
          </a:p>
          <a:p>
            <a:pPr marL="0" indent="0">
              <a:buNone/>
            </a:pPr>
            <a:r>
              <a:rPr lang="en-US" sz="2400" dirty="0" smtClean="0"/>
              <a:t>char * str1, * str2;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free(obj2);</a:t>
            </a:r>
          </a:p>
          <a:p>
            <a:pPr marL="0" indent="0">
              <a:buNone/>
            </a:pPr>
            <a:r>
              <a:rPr lang="en-US" sz="2400" dirty="0" smtClean="0"/>
              <a:t>free(array);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str2 = (char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(300);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3000" dirty="0" smtClean="0"/>
              <a:t>This is an example of </a:t>
            </a:r>
            <a:r>
              <a:rPr lang="en-US" sz="3000" b="1" dirty="0" smtClean="0"/>
              <a:t>external</a:t>
            </a:r>
            <a:r>
              <a:rPr lang="en-US" sz="3000" dirty="0" smtClean="0"/>
              <a:t> fragmentation</a:t>
            </a:r>
          </a:p>
          <a:p>
            <a:pPr lvl="1"/>
            <a:r>
              <a:rPr lang="en-US" sz="2600" dirty="0" smtClean="0"/>
              <a:t>There is enough empty space for str2, but the space isn’t usable</a:t>
            </a:r>
          </a:p>
          <a:p>
            <a:r>
              <a:rPr lang="en-US" sz="3000" dirty="0" smtClean="0"/>
              <a:t>As we will see, internal fragmentation may also be an issue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10642" y="1794687"/>
            <a:ext cx="1153234" cy="4351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0518" y="1353527"/>
            <a:ext cx="1713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Heap Memory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710642" y="2007763"/>
            <a:ext cx="1153234" cy="73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79844" y="2435397"/>
            <a:ext cx="1153234" cy="14698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10642" y="4991691"/>
            <a:ext cx="1153234" cy="7291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10643" y="3504474"/>
            <a:ext cx="1153234" cy="7291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0642" y="2766381"/>
            <a:ext cx="1153234" cy="7211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10642" y="4246126"/>
            <a:ext cx="1153234" cy="7291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free list is a simple data structure for managing heap memory</a:t>
            </a:r>
          </a:p>
          <a:p>
            <a:r>
              <a:rPr lang="en-US" dirty="0" smtClean="0"/>
              <a:t>Three key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linked-list that records free regions of memory</a:t>
            </a:r>
          </a:p>
          <a:p>
            <a:pPr marL="1371600" lvl="2" indent="-514350"/>
            <a:r>
              <a:rPr lang="en-US" dirty="0" smtClean="0"/>
              <a:t>Free regions get </a:t>
            </a:r>
            <a:r>
              <a:rPr lang="en-US" dirty="0" smtClean="0">
                <a:solidFill>
                  <a:schemeClr val="accent1"/>
                </a:solidFill>
              </a:rPr>
              <a:t>split when memory is allocated</a:t>
            </a:r>
          </a:p>
          <a:p>
            <a:pPr marL="1371600" lvl="2" indent="-514350"/>
            <a:r>
              <a:rPr lang="en-US" dirty="0" smtClean="0"/>
              <a:t>Free list is kept in sorted order by memory 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allocated block of memory has a header that records the size of the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algorithm that selects which free region of memory to use for each allocation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180681" y="195944"/>
            <a:ext cx="5461454" cy="2145322"/>
          </a:xfrm>
          <a:prstGeom prst="wedgeRectCallout">
            <a:avLst>
              <a:gd name="adj1" fmla="val -33270"/>
              <a:gd name="adj2" fmla="val 68798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Design challenge: linked lists are dynamic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Dynamic data structures go on the heap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 in this case, we are implementing the heap?!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21842" y="2883877"/>
            <a:ext cx="1517301" cy="4270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78275</TotalTime>
  <Words>2822</Words>
  <Application>Microsoft Office PowerPoint</Application>
  <PresentationFormat>화면 슬라이드 쇼(4:3)</PresentationFormat>
  <Paragraphs>574</Paragraphs>
  <Slides>32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Operating Systems</vt:lpstr>
      <vt:lpstr>Basics</vt:lpstr>
      <vt:lpstr>Dynamic Allocation of Pages</vt:lpstr>
      <vt:lpstr>What About malloc() and free()?</vt:lpstr>
      <vt:lpstr>malloc &amp; free</vt:lpstr>
      <vt:lpstr>Requirements and Goals</vt:lpstr>
      <vt:lpstr>External Fragmentation, Revisited</vt:lpstr>
      <vt:lpstr>Heap Fragmentation</vt:lpstr>
      <vt:lpstr>The Free List</vt:lpstr>
      <vt:lpstr>Free List Data Structures</vt:lpstr>
      <vt:lpstr>Allocating Memory (Splitting)</vt:lpstr>
      <vt:lpstr>Freeing Memory</vt:lpstr>
      <vt:lpstr>Coalescing</vt:lpstr>
      <vt:lpstr>Choosing Free Regions (1)</vt:lpstr>
      <vt:lpstr>Choosing Free Regions (2)</vt:lpstr>
      <vt:lpstr>Basic Free List Review</vt:lpstr>
      <vt:lpstr>Improvements</vt:lpstr>
      <vt:lpstr>Improving Performance</vt:lpstr>
      <vt:lpstr>Circular List and Next-Fit</vt:lpstr>
      <vt:lpstr>Towards O(1) free()</vt:lpstr>
      <vt:lpstr>Example Blocks</vt:lpstr>
      <vt:lpstr>Locating Adjacent Free Blocks</vt:lpstr>
      <vt:lpstr>Coalescing is O(1)</vt:lpstr>
      <vt:lpstr>Speeding Up malloc()</vt:lpstr>
      <vt:lpstr>Rounding Allocations</vt:lpstr>
      <vt:lpstr>Binning</vt:lpstr>
      <vt:lpstr>Next Problem: Parallelism</vt:lpstr>
      <vt:lpstr>Per-Thread Arenas</vt:lpstr>
      <vt:lpstr>Speeding Up Your Code</vt:lpstr>
      <vt:lpstr>PowerPoint 프레젠테이션</vt:lpstr>
      <vt:lpstr>Memory Management Bugs (1)</vt:lpstr>
      <vt:lpstr>Memory Management Bugs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1410</cp:revision>
  <cp:lastPrinted>2012-08-22T04:00:45Z</cp:lastPrinted>
  <dcterms:created xsi:type="dcterms:W3CDTF">2012-01-03T02:22:46Z</dcterms:created>
  <dcterms:modified xsi:type="dcterms:W3CDTF">2020-05-22T05:30:53Z</dcterms:modified>
</cp:coreProperties>
</file>