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4"/>
  </p:notesMasterIdLst>
  <p:handoutMasterIdLst>
    <p:handoutMasterId r:id="rId65"/>
  </p:handoutMasterIdLst>
  <p:sldIdLst>
    <p:sldId id="256" r:id="rId2"/>
    <p:sldId id="615" r:id="rId3"/>
    <p:sldId id="590" r:id="rId4"/>
    <p:sldId id="555" r:id="rId5"/>
    <p:sldId id="591" r:id="rId6"/>
    <p:sldId id="592" r:id="rId7"/>
    <p:sldId id="595" r:id="rId8"/>
    <p:sldId id="593" r:id="rId9"/>
    <p:sldId id="596" r:id="rId10"/>
    <p:sldId id="598" r:id="rId11"/>
    <p:sldId id="594" r:id="rId12"/>
    <p:sldId id="599" r:id="rId13"/>
    <p:sldId id="556" r:id="rId14"/>
    <p:sldId id="557" r:id="rId15"/>
    <p:sldId id="558" r:id="rId16"/>
    <p:sldId id="559" r:id="rId17"/>
    <p:sldId id="560" r:id="rId18"/>
    <p:sldId id="600" r:id="rId19"/>
    <p:sldId id="618" r:id="rId20"/>
    <p:sldId id="616" r:id="rId21"/>
    <p:sldId id="589" r:id="rId22"/>
    <p:sldId id="584" r:id="rId23"/>
    <p:sldId id="588" r:id="rId24"/>
    <p:sldId id="577" r:id="rId25"/>
    <p:sldId id="582" r:id="rId26"/>
    <p:sldId id="561" r:id="rId27"/>
    <p:sldId id="583" r:id="rId28"/>
    <p:sldId id="585" r:id="rId29"/>
    <p:sldId id="572" r:id="rId30"/>
    <p:sldId id="562" r:id="rId31"/>
    <p:sldId id="563" r:id="rId32"/>
    <p:sldId id="573" r:id="rId33"/>
    <p:sldId id="586" r:id="rId34"/>
    <p:sldId id="587" r:id="rId35"/>
    <p:sldId id="578" r:id="rId36"/>
    <p:sldId id="581" r:id="rId37"/>
    <p:sldId id="564" r:id="rId38"/>
    <p:sldId id="580" r:id="rId39"/>
    <p:sldId id="576" r:id="rId40"/>
    <p:sldId id="575" r:id="rId41"/>
    <p:sldId id="566" r:id="rId42"/>
    <p:sldId id="579" r:id="rId43"/>
    <p:sldId id="567" r:id="rId44"/>
    <p:sldId id="568" r:id="rId45"/>
    <p:sldId id="569" r:id="rId46"/>
    <p:sldId id="570" r:id="rId47"/>
    <p:sldId id="571" r:id="rId48"/>
    <p:sldId id="617" r:id="rId49"/>
    <p:sldId id="601" r:id="rId50"/>
    <p:sldId id="602" r:id="rId51"/>
    <p:sldId id="605" r:id="rId52"/>
    <p:sldId id="603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4" r:id="rId61"/>
    <p:sldId id="613" r:id="rId62"/>
    <p:sldId id="604" r:id="rId6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F74CDF-FC63-4C32-99D3-1D1A677ADA7D}">
          <p14:sldIdLst>
            <p14:sldId id="256"/>
            <p14:sldId id="615"/>
            <p14:sldId id="590"/>
            <p14:sldId id="555"/>
            <p14:sldId id="591"/>
            <p14:sldId id="592"/>
            <p14:sldId id="595"/>
            <p14:sldId id="593"/>
            <p14:sldId id="596"/>
            <p14:sldId id="598"/>
            <p14:sldId id="594"/>
            <p14:sldId id="599"/>
            <p14:sldId id="556"/>
            <p14:sldId id="557"/>
            <p14:sldId id="558"/>
            <p14:sldId id="559"/>
            <p14:sldId id="560"/>
            <p14:sldId id="600"/>
            <p14:sldId id="618"/>
            <p14:sldId id="616"/>
            <p14:sldId id="589"/>
            <p14:sldId id="584"/>
            <p14:sldId id="588"/>
            <p14:sldId id="577"/>
            <p14:sldId id="582"/>
            <p14:sldId id="561"/>
            <p14:sldId id="583"/>
            <p14:sldId id="585"/>
            <p14:sldId id="572"/>
            <p14:sldId id="562"/>
            <p14:sldId id="563"/>
            <p14:sldId id="573"/>
            <p14:sldId id="586"/>
            <p14:sldId id="587"/>
            <p14:sldId id="578"/>
            <p14:sldId id="581"/>
            <p14:sldId id="564"/>
            <p14:sldId id="580"/>
            <p14:sldId id="576"/>
            <p14:sldId id="575"/>
            <p14:sldId id="566"/>
            <p14:sldId id="579"/>
            <p14:sldId id="567"/>
            <p14:sldId id="568"/>
            <p14:sldId id="569"/>
            <p14:sldId id="570"/>
            <p14:sldId id="571"/>
            <p14:sldId id="617"/>
            <p14:sldId id="601"/>
            <p14:sldId id="602"/>
            <p14:sldId id="605"/>
            <p14:sldId id="603"/>
            <p14:sldId id="606"/>
            <p14:sldId id="607"/>
            <p14:sldId id="608"/>
            <p14:sldId id="609"/>
            <p14:sldId id="610"/>
            <p14:sldId id="611"/>
            <p14:sldId id="612"/>
            <p14:sldId id="614"/>
            <p14:sldId id="61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87" d="100"/>
          <a:sy n="87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158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Storage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892" y="1112289"/>
            <a:ext cx="3978322" cy="126924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Rate of I/O</a:t>
            </a:r>
          </a:p>
          <a:p>
            <a:pPr marL="0" indent="0" algn="ctr">
              <a:buNone/>
            </a:pPr>
            <a:r>
              <a:rPr lang="en-US" sz="2800" dirty="0" smtClean="0"/>
              <a:t>R</a:t>
            </a:r>
            <a:r>
              <a:rPr lang="en-US" sz="2800" baseline="-25000" dirty="0" smtClean="0"/>
              <a:t>I/O</a:t>
            </a:r>
            <a:r>
              <a:rPr lang="en-US" sz="2800" dirty="0" smtClean="0"/>
              <a:t> = </a:t>
            </a:r>
            <a:r>
              <a:rPr lang="en-US" sz="2800" dirty="0" err="1" smtClean="0"/>
              <a:t>transfer_size</a:t>
            </a:r>
            <a:r>
              <a:rPr lang="en-US" sz="2800" dirty="0" smtClean="0"/>
              <a:t> / T</a:t>
            </a:r>
            <a:r>
              <a:rPr lang="en-US" sz="2800" baseline="-25000" dirty="0" smtClean="0"/>
              <a:t>I/O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93852"/>
              </p:ext>
            </p:extLst>
          </p:nvPr>
        </p:nvGraphicFramePr>
        <p:xfrm>
          <a:off x="1385244" y="2692985"/>
          <a:ext cx="611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Cheetah 15K.5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Barracuda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Random</a:t>
                      </a:r>
                      <a:endParaRPr lang="en-US" baseline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4096 B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I/O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 MB/s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100 MB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I/O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 MB/s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Max Transfer Rate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105MB/s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3800897"/>
            <a:ext cx="6155140" cy="77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537875"/>
            <a:ext cx="6155140" cy="53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808381" y="5609230"/>
            <a:ext cx="3697888" cy="1078152"/>
          </a:xfrm>
          <a:prstGeom prst="wedgeRectCallout">
            <a:avLst>
              <a:gd name="adj1" fmla="val 16737"/>
              <a:gd name="adj2" fmla="val -1240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I/O results in very poor disk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4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5887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disks incorporate caches (</a:t>
            </a:r>
            <a:r>
              <a:rPr lang="en-US" dirty="0" smtClean="0">
                <a:solidFill>
                  <a:schemeClr val="accent1"/>
                </a:solidFill>
              </a:rPr>
              <a:t>track 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amount of RAM (8, 16, or 32 MB)</a:t>
            </a:r>
          </a:p>
          <a:p>
            <a:r>
              <a:rPr lang="en-US" dirty="0" smtClean="0"/>
              <a:t>Read caching</a:t>
            </a:r>
          </a:p>
          <a:p>
            <a:pPr lvl="1"/>
            <a:r>
              <a:rPr lang="en-US" dirty="0" smtClean="0"/>
              <a:t>Reduces read delays due to seeking and rotation</a:t>
            </a:r>
          </a:p>
          <a:p>
            <a:r>
              <a:rPr lang="en-US" dirty="0" smtClean="0"/>
              <a:t>Write caching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back cache</a:t>
            </a:r>
            <a:r>
              <a:rPr lang="en-US" dirty="0" smtClean="0"/>
              <a:t>: drive reports that writes are complete after they have been cached</a:t>
            </a:r>
          </a:p>
          <a:p>
            <a:pPr lvl="2"/>
            <a:r>
              <a:rPr lang="en-US" dirty="0" smtClean="0"/>
              <a:t>Possibly dangerous feature. Why?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through cache</a:t>
            </a:r>
            <a:r>
              <a:rPr lang="en-US" dirty="0" smtClean="0"/>
              <a:t>: drive reports that writes are complete after they have been written to disk</a:t>
            </a:r>
          </a:p>
          <a:p>
            <a:r>
              <a:rPr lang="en-US" dirty="0" smtClean="0"/>
              <a:t>Today, some disks include flash memory for persistent caching (hybrid drives)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9" y="1180531"/>
            <a:ext cx="8420670" cy="515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Caching helps improve disk performance</a:t>
            </a:r>
          </a:p>
          <a:p>
            <a:r>
              <a:rPr lang="en-US" dirty="0" smtClean="0"/>
              <a:t>But it can’t make up for poor random access times</a:t>
            </a:r>
          </a:p>
          <a:p>
            <a:r>
              <a:rPr lang="en-US" dirty="0" smtClean="0"/>
              <a:t>Key idea: if there are a queue of requests to the disk, they can be reordered to improve performance </a:t>
            </a:r>
          </a:p>
          <a:p>
            <a:pPr lvl="1"/>
            <a:r>
              <a:rPr lang="en-US" dirty="0" smtClean="0"/>
              <a:t>First come, first serve (FCFS)</a:t>
            </a:r>
          </a:p>
          <a:p>
            <a:pPr lvl="1"/>
            <a:r>
              <a:rPr lang="en-US" dirty="0" smtClean="0"/>
              <a:t>Shortest seek time first (SSTF)</a:t>
            </a:r>
          </a:p>
          <a:p>
            <a:pPr lvl="1"/>
            <a:r>
              <a:rPr lang="en-US" dirty="0" smtClean="0"/>
              <a:t>SCAN, otherwise known as the elevator algorithm</a:t>
            </a:r>
          </a:p>
          <a:p>
            <a:pPr lvl="1"/>
            <a:r>
              <a:rPr lang="en-US" dirty="0" smtClean="0"/>
              <a:t>C-SCAN, C-LOOK,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2224585"/>
            <a:ext cx="2599899" cy="3648914"/>
          </a:xfrm>
        </p:spPr>
        <p:txBody>
          <a:bodyPr/>
          <a:lstStyle/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380"/>
          <a:stretch/>
        </p:blipFill>
        <p:spPr bwMode="auto">
          <a:xfrm>
            <a:off x="2983247" y="2060809"/>
            <a:ext cx="5840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640 cylinders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89009" y="5040986"/>
            <a:ext cx="3634650" cy="532261"/>
          </a:xfrm>
          <a:prstGeom prst="wedgeRectCallout">
            <a:avLst>
              <a:gd name="adj1" fmla="val 45540"/>
              <a:gd name="adj2" fmla="val 1666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Lot’s of time spent seeking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78722" y="3398292"/>
            <a:ext cx="1035057" cy="164269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56748" y="4039737"/>
            <a:ext cx="2063227" cy="10012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69039" y="3684895"/>
            <a:ext cx="1310186" cy="135609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804012" y="4362941"/>
            <a:ext cx="1967282" cy="67804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36643" y="1230574"/>
            <a:ext cx="8438867" cy="80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basic scheduler, serve requests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821978"/>
          </a:xfrm>
        </p:spPr>
        <p:txBody>
          <a:bodyPr>
            <a:normAutofit/>
          </a:bodyPr>
          <a:lstStyle/>
          <a:p>
            <a:r>
              <a:rPr lang="en-US" dirty="0" smtClean="0"/>
              <a:t>Idea: minimize seek time by always selecting the block with the shortest seek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Total movement: 236 cylinders</a:t>
            </a:r>
            <a:endParaRPr lang="en-US" sz="3000" dirty="0"/>
          </a:p>
        </p:txBody>
      </p:sp>
      <p:pic>
        <p:nvPicPr>
          <p:cNvPr id="7" name="Picture 4" descr="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4" b="1705"/>
          <a:stretch/>
        </p:blipFill>
        <p:spPr bwMode="auto">
          <a:xfrm>
            <a:off x="2784143" y="2315776"/>
            <a:ext cx="6080473" cy="34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4244" y="2224585"/>
            <a:ext cx="2599899" cy="364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8168" y="3343701"/>
            <a:ext cx="2497540" cy="1937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SSTF is optimal, and it can be easily implemented!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52699" y="3343700"/>
            <a:ext cx="2497540" cy="19379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SSTF is prone to starvation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>
            <a:normAutofit/>
          </a:bodyPr>
          <a:lstStyle/>
          <a:p>
            <a:r>
              <a:rPr lang="en-US" dirty="0" smtClean="0"/>
              <a:t>Head </a:t>
            </a:r>
            <a:r>
              <a:rPr lang="en-US" dirty="0" smtClean="0">
                <a:solidFill>
                  <a:schemeClr val="accent1"/>
                </a:solidFill>
              </a:rPr>
              <a:t>sweeps</a:t>
            </a:r>
            <a:r>
              <a:rPr lang="en-US" dirty="0" smtClean="0"/>
              <a:t> across the disk servicing requests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236 cylinders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3" b="-276"/>
          <a:stretch/>
        </p:blipFill>
        <p:spPr bwMode="auto">
          <a:xfrm>
            <a:off x="3098040" y="2330584"/>
            <a:ext cx="5667801" cy="3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9928" y="2902631"/>
            <a:ext cx="1537791" cy="80955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79928" y="4012442"/>
            <a:ext cx="5404514" cy="13920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79928" y="5969529"/>
            <a:ext cx="5404514" cy="215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2759" y="3343701"/>
            <a:ext cx="2497540" cy="22928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reasonable performance, no starvation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007290" y="3343700"/>
            <a:ext cx="2497540" cy="2292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average access times are less for requests at high and low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/>
          <a:lstStyle/>
          <a:p>
            <a:r>
              <a:rPr lang="en-US" dirty="0" smtClean="0"/>
              <a:t>Like SCAN, but only service requests in one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382 cylinders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17884" r="925" b="3609"/>
          <a:stretch/>
        </p:blipFill>
        <p:spPr bwMode="auto">
          <a:xfrm>
            <a:off x="2885494" y="2405558"/>
            <a:ext cx="5992375" cy="358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590" y="2988859"/>
            <a:ext cx="4060210" cy="174009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82286" y="5188423"/>
            <a:ext cx="5404514" cy="215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36542" y="5584209"/>
            <a:ext cx="1089548" cy="5026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02759" y="3343701"/>
            <a:ext cx="2497540" cy="22928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fairer than SCAN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07290" y="3343700"/>
            <a:ext cx="2497540" cy="2292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worse performance than SCAN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2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C-LOOK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/>
          <a:lstStyle/>
          <a:p>
            <a:r>
              <a:rPr lang="en-US" dirty="0" smtClean="0"/>
              <a:t>Peek at the upcoming addresses in the queue</a:t>
            </a:r>
          </a:p>
          <a:p>
            <a:r>
              <a:rPr lang="en-US" dirty="0" smtClean="0"/>
              <a:t>Head only goes as far as the last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322 cylinders</a:t>
            </a:r>
            <a:endParaRPr lang="en-US" dirty="0"/>
          </a:p>
        </p:txBody>
      </p:sp>
      <p:pic>
        <p:nvPicPr>
          <p:cNvPr id="7" name="Picture 4" descr="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7" b="488"/>
          <a:stretch/>
        </p:blipFill>
        <p:spPr bwMode="auto">
          <a:xfrm>
            <a:off x="2691809" y="2370797"/>
            <a:ext cx="6322538" cy="371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590" y="2988859"/>
            <a:ext cx="3753135" cy="18833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81316" y="5188423"/>
            <a:ext cx="4898410" cy="3252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93576" y="5636525"/>
            <a:ext cx="777923" cy="5459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7" y="1180531"/>
            <a:ext cx="9062113" cy="5479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talked about several scheduling problems that take place in the kernel</a:t>
            </a:r>
          </a:p>
          <a:p>
            <a:pPr lvl="1"/>
            <a:r>
              <a:rPr lang="en-US" dirty="0" smtClean="0"/>
              <a:t>Process scheduling</a:t>
            </a:r>
          </a:p>
          <a:p>
            <a:pPr lvl="1"/>
            <a:r>
              <a:rPr lang="en-US" dirty="0" smtClean="0"/>
              <a:t>Page swapping</a:t>
            </a:r>
          </a:p>
          <a:p>
            <a:r>
              <a:rPr lang="en-US" dirty="0" smtClean="0"/>
              <a:t>Where should disk scheduling be implemented?</a:t>
            </a:r>
          </a:p>
          <a:p>
            <a:pPr lvl="1"/>
            <a:r>
              <a:rPr lang="en-US" dirty="0" smtClean="0"/>
              <a:t>OS scheduling</a:t>
            </a:r>
          </a:p>
          <a:p>
            <a:pPr lvl="2"/>
            <a:r>
              <a:rPr lang="en-US" dirty="0" smtClean="0"/>
              <a:t>OS can implement SSTF or LOOK by ordering the queue by LBA</a:t>
            </a:r>
          </a:p>
          <a:p>
            <a:pPr lvl="2"/>
            <a:r>
              <a:rPr lang="en-US" dirty="0" smtClean="0"/>
              <a:t>However, the OS cannot account for rotation delay</a:t>
            </a:r>
          </a:p>
          <a:p>
            <a:pPr lvl="1"/>
            <a:r>
              <a:rPr lang="en-US" dirty="0" smtClean="0"/>
              <a:t>On-disk scheduling</a:t>
            </a:r>
          </a:p>
          <a:p>
            <a:pPr lvl="2"/>
            <a:r>
              <a:rPr lang="en-US" dirty="0" smtClean="0"/>
              <a:t>Disk knows the exact position of the head and platters</a:t>
            </a:r>
          </a:p>
          <a:p>
            <a:pPr lvl="2"/>
            <a:r>
              <a:rPr lang="en-US" dirty="0" smtClean="0"/>
              <a:t>Can implement more advanced schedulers (SPTF)</a:t>
            </a:r>
          </a:p>
          <a:p>
            <a:pPr lvl="2"/>
            <a:r>
              <a:rPr lang="en-US" dirty="0" smtClean="0"/>
              <a:t>But, requires specialized hardware and drivers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0531"/>
            <a:ext cx="8407021" cy="5158853"/>
          </a:xfrm>
        </p:spPr>
        <p:txBody>
          <a:bodyPr/>
          <a:lstStyle/>
          <a:p>
            <a:r>
              <a:rPr lang="en-US" dirty="0" smtClean="0"/>
              <a:t>Feature where a disk stores of queue of pending read/write requests</a:t>
            </a:r>
          </a:p>
          <a:p>
            <a:pPr lvl="1"/>
            <a:r>
              <a:rPr lang="en-US" dirty="0" smtClean="0"/>
              <a:t>Called </a:t>
            </a:r>
            <a:r>
              <a:rPr lang="en-US" dirty="0"/>
              <a:t>Native Command Queuing (NCQ</a:t>
            </a:r>
            <a:r>
              <a:rPr lang="en-US" dirty="0" smtClean="0"/>
              <a:t>) in SATA</a:t>
            </a:r>
          </a:p>
          <a:p>
            <a:r>
              <a:rPr lang="en-US" dirty="0" smtClean="0"/>
              <a:t>Disk may reorder items in the queue to improve performance</a:t>
            </a:r>
          </a:p>
          <a:p>
            <a:pPr lvl="1"/>
            <a:r>
              <a:rPr lang="en-US" dirty="0" smtClean="0"/>
              <a:t>E.g. batch operations to close sectors/tracks</a:t>
            </a:r>
          </a:p>
          <a:p>
            <a:r>
              <a:rPr lang="en-US" dirty="0" smtClean="0"/>
              <a:t>Supported by SCSI and modern SATA drives</a:t>
            </a:r>
          </a:p>
          <a:p>
            <a:r>
              <a:rPr lang="en-US" dirty="0" smtClean="0"/>
              <a:t>Tagged command queuing: allows the host to place constraints on command re-ordering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upload.wikimedia.org/wikipedia/commons/thumb/4/4a/NCQ.svg/1024px-NCQ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25" y="2732154"/>
            <a:ext cx="5088550" cy="35977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424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 Drive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2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4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Single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 are great devices</a:t>
            </a:r>
          </a:p>
          <a:p>
            <a:pPr lvl="1"/>
            <a:r>
              <a:rPr lang="en-US" dirty="0" smtClean="0"/>
              <a:t>Relatively fast, persistent storage</a:t>
            </a:r>
          </a:p>
          <a:p>
            <a:r>
              <a:rPr lang="en-US" dirty="0" smtClean="0"/>
              <a:t>Shortcomings:</a:t>
            </a:r>
          </a:p>
          <a:p>
            <a:pPr lvl="1"/>
            <a:r>
              <a:rPr lang="en-US" dirty="0" smtClean="0"/>
              <a:t>How to cope with disk failure?</a:t>
            </a:r>
          </a:p>
          <a:p>
            <a:pPr lvl="2"/>
            <a:r>
              <a:rPr lang="en-US" dirty="0" smtClean="0"/>
              <a:t>Mechanical parts break over time</a:t>
            </a:r>
          </a:p>
          <a:p>
            <a:pPr lvl="2"/>
            <a:r>
              <a:rPr lang="en-US" dirty="0" smtClean="0"/>
              <a:t>Sectors may become silently corrupted</a:t>
            </a:r>
          </a:p>
          <a:p>
            <a:pPr lvl="1"/>
            <a:r>
              <a:rPr lang="en-US" dirty="0" smtClean="0"/>
              <a:t>Capacity is limited</a:t>
            </a:r>
          </a:p>
          <a:p>
            <a:pPr lvl="2"/>
            <a:r>
              <a:rPr lang="en-US" dirty="0" smtClean="0"/>
              <a:t>Managing files across multiple physical devices is cumbersome</a:t>
            </a:r>
          </a:p>
          <a:p>
            <a:pPr lvl="2"/>
            <a:r>
              <a:rPr lang="en-US" dirty="0" smtClean="0"/>
              <a:t>Can we make 10x 1 TB drives look like a 10 TB drive?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Redundant Array of Inexpensive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19" y="1023579"/>
            <a:ext cx="8604919" cy="5820770"/>
          </a:xfrm>
        </p:spPr>
        <p:txBody>
          <a:bodyPr>
            <a:normAutofit/>
          </a:bodyPr>
          <a:lstStyle/>
          <a:p>
            <a:r>
              <a:rPr lang="en-US" dirty="0" smtClean="0"/>
              <a:t>RAID: use multiple disks to create the illusion of a large, faster, more reliable disk</a:t>
            </a:r>
          </a:p>
          <a:p>
            <a:r>
              <a:rPr lang="en-US" dirty="0" smtClean="0"/>
              <a:t>Externally, RAID looks like a single disk</a:t>
            </a:r>
          </a:p>
          <a:p>
            <a:pPr lvl="1"/>
            <a:r>
              <a:rPr lang="en-US" dirty="0" smtClean="0"/>
              <a:t>i.e. RAID is </a:t>
            </a:r>
            <a:r>
              <a:rPr lang="en-US" dirty="0" smtClean="0">
                <a:solidFill>
                  <a:schemeClr val="accent1"/>
                </a:solidFill>
              </a:rPr>
              <a:t>transparent</a:t>
            </a:r>
          </a:p>
          <a:p>
            <a:pPr lvl="1"/>
            <a:r>
              <a:rPr lang="en-US" dirty="0" smtClean="0"/>
              <a:t>Data blocks are read/written as usual</a:t>
            </a:r>
          </a:p>
          <a:p>
            <a:pPr lvl="1"/>
            <a:r>
              <a:rPr lang="en-US" dirty="0" smtClean="0"/>
              <a:t>No need for software to explicitly manage multiple disks or perform error checking/recovery</a:t>
            </a:r>
          </a:p>
          <a:p>
            <a:r>
              <a:rPr lang="en-US" dirty="0" smtClean="0"/>
              <a:t>Internally, RAID is a complex computer system</a:t>
            </a:r>
          </a:p>
          <a:p>
            <a:pPr lvl="1"/>
            <a:r>
              <a:rPr lang="en-US" dirty="0" smtClean="0"/>
              <a:t>Disks managed by a dedicated CPU + software</a:t>
            </a:r>
          </a:p>
          <a:p>
            <a:pPr lvl="1"/>
            <a:r>
              <a:rPr lang="en-US" dirty="0" smtClean="0"/>
              <a:t>RAM and non-volatile memory</a:t>
            </a:r>
          </a:p>
          <a:p>
            <a:pPr lvl="1"/>
            <a:r>
              <a:rPr lang="en-US" dirty="0" smtClean="0"/>
              <a:t>Many different configuration options (</a:t>
            </a:r>
            <a:r>
              <a:rPr lang="en-US" dirty="0" smtClean="0">
                <a:solidFill>
                  <a:schemeClr val="accent1"/>
                </a:solidFill>
              </a:rPr>
              <a:t>RAID levels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Classes\5600\assets\SW-229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0" y="1360722"/>
            <a:ext cx="7620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348688" y="1274321"/>
            <a:ext cx="1827525" cy="568124"/>
          </a:xfrm>
          <a:prstGeom prst="wedgeRectCallout">
            <a:avLst>
              <a:gd name="adj1" fmla="val 67873"/>
              <a:gd name="adj2" fmla="val 487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SATA ports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15131705">
            <a:off x="4398621" y="-35783"/>
            <a:ext cx="391886" cy="4311762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909478" y="4756774"/>
            <a:ext cx="1056929" cy="568124"/>
          </a:xfrm>
          <a:prstGeom prst="wedgeRectCallout">
            <a:avLst>
              <a:gd name="adj1" fmla="val -142603"/>
              <a:gd name="adj2" fmla="val -1842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7590428" y="4220494"/>
            <a:ext cx="1056929" cy="568124"/>
          </a:xfrm>
          <a:prstGeom prst="wedgeRectCallout">
            <a:avLst>
              <a:gd name="adj1" fmla="val -142603"/>
              <a:gd name="adj2" fmla="val -1842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RAM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416488" y="5546600"/>
            <a:ext cx="1728716" cy="990673"/>
          </a:xfrm>
          <a:prstGeom prst="wedgeRectCallout">
            <a:avLst>
              <a:gd name="adj1" fmla="val -58222"/>
              <a:gd name="adj2" fmla="val -18286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Non-volatile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4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0: Striping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80531"/>
            <a:ext cx="8734567" cy="2299647"/>
          </a:xfrm>
        </p:spPr>
        <p:txBody>
          <a:bodyPr/>
          <a:lstStyle/>
          <a:p>
            <a:r>
              <a:rPr lang="en-US" dirty="0" smtClean="0"/>
              <a:t>Key idea: present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disks as a single large disk</a:t>
            </a:r>
          </a:p>
          <a:p>
            <a:r>
              <a:rPr lang="en-US" dirty="0" smtClean="0"/>
              <a:t>Maximize parallelism by </a:t>
            </a:r>
            <a:r>
              <a:rPr lang="en-US" dirty="0" smtClean="0">
                <a:solidFill>
                  <a:schemeClr val="accent1"/>
                </a:solidFill>
              </a:rPr>
              <a:t>striping</a:t>
            </a:r>
            <a:r>
              <a:rPr lang="en-US" dirty="0" smtClean="0"/>
              <a:t> data cross all </a:t>
            </a:r>
            <a:r>
              <a:rPr lang="en-US" i="1" dirty="0" smtClean="0"/>
              <a:t>N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3971" y="3377819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50048" y="3377819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6125" y="3377819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82201" y="3377819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04113" y="4790419"/>
            <a:ext cx="4558353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7098444" y="4728947"/>
            <a:ext cx="946912" cy="491432"/>
          </a:xfrm>
          <a:prstGeom prst="wedgeRectCallout">
            <a:avLst>
              <a:gd name="adj1" fmla="val -78498"/>
              <a:gd name="adj2" fmla="val 789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Stripe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540092" y="4083010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320719" y="3790691"/>
            <a:ext cx="1721893" cy="953125"/>
          </a:xfrm>
          <a:prstGeom prst="wedgeRectCallout">
            <a:avLst>
              <a:gd name="adj1" fmla="val 83193"/>
              <a:gd name="adj2" fmla="val -21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 = 512 bytes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238162" y="403751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56318" y="4435518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33028" y="477677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323068" y="515890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6777388" y="3790691"/>
            <a:ext cx="2264254" cy="1667303"/>
          </a:xfrm>
          <a:prstGeom prst="wedgeRectCallout">
            <a:avLst>
              <a:gd name="adj1" fmla="val -78498"/>
              <a:gd name="adj2" fmla="val 789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accesses are naturally spread over all drives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241367" y="479041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2594" y="4790419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437357" y="479041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357444" y="477677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43302" y="3756570"/>
            <a:ext cx="1790128" cy="1883976"/>
          </a:xfrm>
          <a:prstGeom prst="wedgeRectCallout">
            <a:avLst>
              <a:gd name="adj1" fmla="val 62544"/>
              <a:gd name="adj2" fmla="val 165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Sequential accesses spread across all drives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4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access specific data blocks?</a:t>
            </a:r>
          </a:p>
          <a:p>
            <a:pPr lvl="1"/>
            <a:r>
              <a:rPr lang="en-US" dirty="0" smtClean="0"/>
              <a:t>Disk = </a:t>
            </a:r>
            <a:r>
              <a:rPr lang="en-US" dirty="0" err="1" smtClean="0"/>
              <a:t>logical_block_number</a:t>
            </a:r>
            <a:r>
              <a:rPr lang="en-US" dirty="0" smtClean="0"/>
              <a:t> % </a:t>
            </a:r>
            <a:r>
              <a:rPr lang="en-US" dirty="0" err="1" smtClean="0"/>
              <a:t>number_of_disks</a:t>
            </a:r>
            <a:endParaRPr lang="en-US" dirty="0" smtClean="0"/>
          </a:p>
          <a:p>
            <a:pPr lvl="1"/>
            <a:r>
              <a:rPr lang="en-US" dirty="0" smtClean="0"/>
              <a:t>Offset = </a:t>
            </a:r>
            <a:r>
              <a:rPr lang="en-US" dirty="0" err="1" smtClean="0"/>
              <a:t>logical_block_number</a:t>
            </a:r>
            <a:r>
              <a:rPr lang="en-US" dirty="0" smtClean="0"/>
              <a:t> / </a:t>
            </a:r>
            <a:r>
              <a:rPr lang="en-US" dirty="0" err="1" smtClean="0"/>
              <a:t>number_of_disks</a:t>
            </a:r>
            <a:endParaRPr lang="en-US" dirty="0" smtClean="0"/>
          </a:p>
          <a:p>
            <a:r>
              <a:rPr lang="en-US" dirty="0" smtClean="0"/>
              <a:t>Example: read block 11</a:t>
            </a:r>
          </a:p>
          <a:p>
            <a:pPr lvl="1"/>
            <a:r>
              <a:rPr lang="en-US" dirty="0" smtClean="0"/>
              <a:t>11 % 4 = Disk 3</a:t>
            </a:r>
          </a:p>
          <a:p>
            <a:pPr lvl="1"/>
            <a:r>
              <a:rPr lang="en-US" dirty="0" smtClean="0"/>
              <a:t>11 / 4 = Physical Block 2 (starting from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81709" y="4451499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7786" y="4451499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13863" y="4451499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29939" y="4451499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943317" y="5882296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816308">
            <a:off x="6700297" y="4341817"/>
            <a:ext cx="100892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2.77778E-6 0.1923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3159" y="1228297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9236" y="1228297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05313" y="1228297"/>
            <a:ext cx="936941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21389" y="1228297"/>
            <a:ext cx="936941" cy="2251881"/>
            <a:chOff x="5654723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158" y="4055658"/>
            <a:ext cx="936941" cy="2263255"/>
            <a:chOff x="1044053" y="1078172"/>
            <a:chExt cx="1269242" cy="2263255"/>
          </a:xfrm>
        </p:grpSpPr>
        <p:sp>
          <p:nvSpPr>
            <p:cNvPr id="18" name="Can 17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/>
                <a:t>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9235" y="4055658"/>
            <a:ext cx="936941" cy="2263255"/>
            <a:chOff x="2588525" y="1078172"/>
            <a:chExt cx="1269242" cy="2263255"/>
          </a:xfrm>
        </p:grpSpPr>
        <p:sp>
          <p:nvSpPr>
            <p:cNvPr id="21" name="Can 20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11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5312" y="4055658"/>
            <a:ext cx="936941" cy="2263255"/>
            <a:chOff x="4132997" y="1078172"/>
            <a:chExt cx="1269242" cy="2263255"/>
          </a:xfrm>
        </p:grpSpPr>
        <p:sp>
          <p:nvSpPr>
            <p:cNvPr id="24" name="Can 23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12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21388" y="4055658"/>
            <a:ext cx="936941" cy="2263255"/>
            <a:chOff x="5654723" y="1078172"/>
            <a:chExt cx="1269242" cy="2263255"/>
          </a:xfrm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14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41" name="Rectangular Callout 40"/>
          <p:cNvSpPr/>
          <p:nvPr/>
        </p:nvSpPr>
        <p:spPr>
          <a:xfrm>
            <a:off x="4655494" y="1050765"/>
            <a:ext cx="2898540" cy="491432"/>
          </a:xfrm>
          <a:prstGeom prst="wedgeRectCallout">
            <a:avLst>
              <a:gd name="adj1" fmla="val -59761"/>
              <a:gd name="adj2" fmla="val 16619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Chunk size = 1 block</a:t>
            </a:r>
            <a:endParaRPr lang="en-US" sz="2400" dirty="0"/>
          </a:p>
        </p:txBody>
      </p:sp>
      <p:sp>
        <p:nvSpPr>
          <p:cNvPr id="42" name="Rectangular Callout 41"/>
          <p:cNvSpPr/>
          <p:nvPr/>
        </p:nvSpPr>
        <p:spPr>
          <a:xfrm>
            <a:off x="4655494" y="6143655"/>
            <a:ext cx="2898540" cy="491432"/>
          </a:xfrm>
          <a:prstGeom prst="wedgeRectCallout">
            <a:avLst>
              <a:gd name="adj1" fmla="val -62586"/>
              <a:gd name="adj2" fmla="val -2531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Chunk size = 2 block</a:t>
            </a:r>
            <a:endParaRPr lang="en-US" sz="2400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070144" y="2013042"/>
            <a:ext cx="3869142" cy="36098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Chunk size impacts array performance</a:t>
            </a:r>
          </a:p>
          <a:p>
            <a:pPr lvl="1"/>
            <a:r>
              <a:rPr lang="en-US" dirty="0" smtClean="0"/>
              <a:t>Smaller chunks </a:t>
            </a:r>
            <a:r>
              <a:rPr lang="en-US" dirty="0" smtClean="0">
                <a:sym typeface="Wingdings" panose="05000000000000000000" pitchFamily="2" charset="2"/>
              </a:rPr>
              <a:t> greater parallelism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Big chunks  reduced seek times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Typical arrays use 64KB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RAID Performance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" y="1180531"/>
            <a:ext cx="8993875" cy="4251278"/>
          </a:xfrm>
        </p:spPr>
        <p:txBody>
          <a:bodyPr/>
          <a:lstStyle/>
          <a:p>
            <a:r>
              <a:rPr lang="en-US" dirty="0" smtClean="0"/>
              <a:t>As usual, we focus on </a:t>
            </a:r>
            <a:r>
              <a:rPr lang="en-US" dirty="0" smtClean="0">
                <a:solidFill>
                  <a:schemeClr val="accent1"/>
                </a:solidFill>
              </a:rPr>
              <a:t>sequential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random</a:t>
            </a:r>
            <a:r>
              <a:rPr lang="en-US" dirty="0" smtClean="0"/>
              <a:t> workloads</a:t>
            </a:r>
          </a:p>
          <a:p>
            <a:r>
              <a:rPr lang="en-US" dirty="0" smtClean="0"/>
              <a:t>Assume disks in the array have </a:t>
            </a:r>
            <a:r>
              <a:rPr lang="en-US" b="1" dirty="0" smtClean="0"/>
              <a:t>sequential</a:t>
            </a:r>
            <a:r>
              <a:rPr lang="en-US" dirty="0" smtClean="0"/>
              <a:t> access time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10 MB transfer </a:t>
            </a:r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 = </a:t>
            </a:r>
            <a:r>
              <a:rPr lang="en-US" i="1" dirty="0" err="1" smtClean="0"/>
              <a:t>transfer_size</a:t>
            </a:r>
            <a:r>
              <a:rPr lang="en-US" dirty="0" smtClean="0"/>
              <a:t> / </a:t>
            </a:r>
            <a:r>
              <a:rPr lang="en-US" i="1" dirty="0" err="1" smtClean="0"/>
              <a:t>time_to_access</a:t>
            </a:r>
            <a:endParaRPr lang="en-US" i="1" dirty="0" smtClean="0"/>
          </a:p>
          <a:p>
            <a:pPr lvl="1"/>
            <a:r>
              <a:rPr lang="en-US" dirty="0" smtClean="0"/>
              <a:t>10 MB / (7 </a:t>
            </a:r>
            <a:r>
              <a:rPr lang="en-US" dirty="0" err="1" smtClean="0"/>
              <a:t>ms</a:t>
            </a:r>
            <a:r>
              <a:rPr lang="en-US" dirty="0" smtClean="0"/>
              <a:t> + 3 </a:t>
            </a:r>
            <a:r>
              <a:rPr lang="en-US" dirty="0" err="1" smtClean="0"/>
              <a:t>ms</a:t>
            </a:r>
            <a:r>
              <a:rPr lang="en-US" dirty="0" smtClean="0"/>
              <a:t> + 10 MB / 50 MB/s) = 47.62 MB/s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D:\Classes\5600\assets\Hardware-HardDr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33" y="5261210"/>
            <a:ext cx="1535373" cy="1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00162"/>
              </p:ext>
            </p:extLst>
          </p:nvPr>
        </p:nvGraphicFramePr>
        <p:xfrm>
          <a:off x="3267750" y="5375320"/>
          <a:ext cx="385330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seek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rotational</a:t>
                      </a:r>
                      <a:r>
                        <a:rPr lang="en-US" sz="2000" baseline="0" dirty="0" smtClean="0"/>
                        <a:t> delay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Transfer</a:t>
                      </a:r>
                      <a:r>
                        <a:rPr lang="en-US" sz="2000" baseline="0" dirty="0" smtClean="0"/>
                        <a:t> 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MB/s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RAID 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9" y="1180531"/>
            <a:ext cx="8939284" cy="4251278"/>
          </a:xfrm>
        </p:spPr>
        <p:txBody>
          <a:bodyPr/>
          <a:lstStyle/>
          <a:p>
            <a:r>
              <a:rPr lang="en-US" dirty="0" smtClean="0"/>
              <a:t>As usual, we focus on </a:t>
            </a:r>
            <a:r>
              <a:rPr lang="en-US" dirty="0" smtClean="0">
                <a:solidFill>
                  <a:schemeClr val="accent1"/>
                </a:solidFill>
              </a:rPr>
              <a:t>sequential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random</a:t>
            </a:r>
            <a:r>
              <a:rPr lang="en-US" dirty="0" smtClean="0"/>
              <a:t> workloads</a:t>
            </a:r>
          </a:p>
          <a:p>
            <a:r>
              <a:rPr lang="en-US" dirty="0" smtClean="0"/>
              <a:t>Assume disks in the array have </a:t>
            </a:r>
            <a:r>
              <a:rPr lang="en-US" b="1" dirty="0" smtClean="0"/>
              <a:t>random </a:t>
            </a:r>
            <a:r>
              <a:rPr lang="en-US" dirty="0" smtClean="0"/>
              <a:t>access time </a:t>
            </a:r>
            <a:r>
              <a:rPr lang="en-US" i="1" dirty="0"/>
              <a:t>R</a:t>
            </a:r>
            <a:endParaRPr lang="en-US" i="1" dirty="0" smtClean="0"/>
          </a:p>
          <a:p>
            <a:pPr lvl="1"/>
            <a:r>
              <a:rPr lang="en-US" dirty="0" smtClean="0"/>
              <a:t>10 KB transfer </a:t>
            </a:r>
          </a:p>
          <a:p>
            <a:pPr lvl="1"/>
            <a:r>
              <a:rPr lang="en-US" i="1" dirty="0"/>
              <a:t>R</a:t>
            </a:r>
            <a:r>
              <a:rPr lang="en-US" dirty="0" smtClean="0"/>
              <a:t> = </a:t>
            </a:r>
            <a:r>
              <a:rPr lang="en-US" i="1" dirty="0" err="1" smtClean="0"/>
              <a:t>transfer_size</a:t>
            </a:r>
            <a:r>
              <a:rPr lang="en-US" dirty="0" smtClean="0"/>
              <a:t> / </a:t>
            </a:r>
            <a:r>
              <a:rPr lang="en-US" i="1" dirty="0" err="1" smtClean="0"/>
              <a:t>time_to_access</a:t>
            </a:r>
            <a:endParaRPr lang="en-US" i="1" dirty="0" smtClean="0"/>
          </a:p>
          <a:p>
            <a:pPr lvl="1"/>
            <a:r>
              <a:rPr lang="en-US" dirty="0" smtClean="0"/>
              <a:t>10 KB / (7 </a:t>
            </a:r>
            <a:r>
              <a:rPr lang="en-US" dirty="0" err="1" smtClean="0"/>
              <a:t>ms</a:t>
            </a:r>
            <a:r>
              <a:rPr lang="en-US" dirty="0" smtClean="0"/>
              <a:t> + 3 </a:t>
            </a:r>
            <a:r>
              <a:rPr lang="en-US" dirty="0" err="1" smtClean="0"/>
              <a:t>ms</a:t>
            </a:r>
            <a:r>
              <a:rPr lang="en-US" dirty="0" smtClean="0"/>
              <a:t> + 10 KB / 50 MB/s) = 0.98 MB/s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D:\Classes\5600\assets\Hardware-HardDr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33" y="5261210"/>
            <a:ext cx="1535373" cy="1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5325"/>
              </p:ext>
            </p:extLst>
          </p:nvPr>
        </p:nvGraphicFramePr>
        <p:xfrm>
          <a:off x="3267750" y="5375320"/>
          <a:ext cx="385330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seek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rotational</a:t>
                      </a:r>
                      <a:r>
                        <a:rPr lang="en-US" sz="2000" baseline="0" dirty="0" smtClean="0"/>
                        <a:t> delay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Transfer</a:t>
                      </a:r>
                      <a:r>
                        <a:rPr lang="en-US" sz="2000" baseline="0" dirty="0" smtClean="0"/>
                        <a:t> 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MB/s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Capacity: </a:t>
            </a:r>
            <a:r>
              <a:rPr lang="en-US" i="1" dirty="0" smtClean="0"/>
              <a:t>N</a:t>
            </a:r>
            <a:endParaRPr lang="en-US" i="1" dirty="0"/>
          </a:p>
          <a:p>
            <a:pPr lvl="1"/>
            <a:r>
              <a:rPr lang="en-US" dirty="0" smtClean="0"/>
              <a:t>All space on all drives can be filled with data</a:t>
            </a:r>
            <a:endParaRPr lang="en-US" dirty="0"/>
          </a:p>
          <a:p>
            <a:r>
              <a:rPr lang="en-US" dirty="0"/>
              <a:t>Reliability: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If any drive fails, data is permanently lost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smtClean="0"/>
              <a:t>read </a:t>
            </a:r>
            <a:r>
              <a:rPr lang="en-US" dirty="0"/>
              <a:t>and write: </a:t>
            </a:r>
            <a:r>
              <a:rPr lang="en-US" i="1" dirty="0" smtClean="0"/>
              <a:t>N </a:t>
            </a:r>
            <a:r>
              <a:rPr lang="en-US" i="1" dirty="0"/>
              <a:t>* S</a:t>
            </a:r>
          </a:p>
          <a:p>
            <a:pPr lvl="1"/>
            <a:r>
              <a:rPr lang="en-US" dirty="0" smtClean="0"/>
              <a:t>Full parallelization </a:t>
            </a:r>
            <a:r>
              <a:rPr lang="en-US" dirty="0"/>
              <a:t>across </a:t>
            </a:r>
            <a:r>
              <a:rPr lang="en-US" dirty="0" smtClean="0"/>
              <a:t>drives</a:t>
            </a:r>
            <a:endParaRPr lang="en-US" dirty="0"/>
          </a:p>
          <a:p>
            <a:r>
              <a:rPr lang="en-US" dirty="0"/>
              <a:t>Random r</a:t>
            </a:r>
            <a:r>
              <a:rPr lang="en-US" dirty="0" smtClean="0"/>
              <a:t>ead and write: </a:t>
            </a:r>
            <a:r>
              <a:rPr lang="en-US" i="1" dirty="0" smtClean="0"/>
              <a:t>N * </a:t>
            </a:r>
            <a:r>
              <a:rPr lang="en-US" i="1" dirty="0"/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Full parallelization across all drives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0" y="1229294"/>
            <a:ext cx="750760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1: Mirroring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03868" y="3589361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19945" y="3589361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38835" y="1180532"/>
            <a:ext cx="8734567" cy="1821976"/>
          </a:xfrm>
        </p:spPr>
        <p:txBody>
          <a:bodyPr/>
          <a:lstStyle/>
          <a:p>
            <a:r>
              <a:rPr lang="en-US" dirty="0" smtClean="0"/>
              <a:t>RAID 0 offers high performance, but zero error recovery</a:t>
            </a:r>
          </a:p>
          <a:p>
            <a:r>
              <a:rPr lang="en-US" dirty="0" smtClean="0"/>
              <a:t>Key idea: make two copies of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 0+1 and 1+0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11181" y="3002530"/>
            <a:ext cx="715020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2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0298" y="3002530"/>
            <a:ext cx="715020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2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9415" y="3002530"/>
            <a:ext cx="715020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48531" y="3002530"/>
            <a:ext cx="715020" cy="2251881"/>
            <a:chOff x="5737871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737871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8637" y="2990214"/>
            <a:ext cx="715020" cy="2263255"/>
            <a:chOff x="1044053" y="1078172"/>
            <a:chExt cx="1269242" cy="2263255"/>
          </a:xfrm>
        </p:grpSpPr>
        <p:sp>
          <p:nvSpPr>
            <p:cNvPr id="18" name="Can 17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6411" y="2990214"/>
            <a:ext cx="715020" cy="2263255"/>
            <a:chOff x="2588525" y="1078172"/>
            <a:chExt cx="1269242" cy="2263255"/>
          </a:xfrm>
        </p:grpSpPr>
        <p:sp>
          <p:nvSpPr>
            <p:cNvPr id="21" name="Can 20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4185" y="2990214"/>
            <a:ext cx="715020" cy="2263255"/>
            <a:chOff x="4132997" y="1078172"/>
            <a:chExt cx="1269242" cy="2263255"/>
          </a:xfrm>
        </p:grpSpPr>
        <p:sp>
          <p:nvSpPr>
            <p:cNvPr id="24" name="Can 23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51960" y="2990214"/>
            <a:ext cx="715020" cy="2263255"/>
            <a:chOff x="5654723" y="1078172"/>
            <a:chExt cx="1269242" cy="2263255"/>
          </a:xfrm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458" y="2386673"/>
            <a:ext cx="1786476" cy="811187"/>
            <a:chOff x="170599" y="1737805"/>
            <a:chExt cx="1786476" cy="811187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867894" y="1459811"/>
              <a:ext cx="391886" cy="1786476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392" y="1737805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Stripe</a:t>
              </a:r>
              <a:endParaRPr lang="en-US" sz="24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15440" y="2386674"/>
            <a:ext cx="1690995" cy="808579"/>
            <a:chOff x="2028581" y="1737806"/>
            <a:chExt cx="1690995" cy="808579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2678136" y="1504944"/>
              <a:ext cx="391886" cy="1690995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02635" y="1737806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Stripe</a:t>
              </a:r>
              <a:endParaRPr lang="en-US" sz="2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7458" y="1658791"/>
            <a:ext cx="3548981" cy="815406"/>
            <a:chOff x="170599" y="1009923"/>
            <a:chExt cx="3548981" cy="815406"/>
          </a:xfrm>
        </p:grpSpPr>
        <p:sp>
          <p:nvSpPr>
            <p:cNvPr id="35" name="Right Brace 34"/>
            <p:cNvSpPr/>
            <p:nvPr/>
          </p:nvSpPr>
          <p:spPr>
            <a:xfrm rot="16200000">
              <a:off x="1749147" y="-145105"/>
              <a:ext cx="391886" cy="3548981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264" y="1009923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Mirror</a:t>
              </a:r>
              <a:endParaRPr lang="en-US" sz="24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3127" y="2401683"/>
            <a:ext cx="1786476" cy="811187"/>
            <a:chOff x="170599" y="1737805"/>
            <a:chExt cx="1786476" cy="811187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867894" y="1459811"/>
              <a:ext cx="391886" cy="1786476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978" y="1737805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Mirror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1109" y="2401684"/>
            <a:ext cx="1690995" cy="808579"/>
            <a:chOff x="2028581" y="1737806"/>
            <a:chExt cx="1690995" cy="808579"/>
          </a:xfrm>
        </p:grpSpPr>
        <p:sp>
          <p:nvSpPr>
            <p:cNvPr id="44" name="Right Brace 43"/>
            <p:cNvSpPr/>
            <p:nvPr/>
          </p:nvSpPr>
          <p:spPr>
            <a:xfrm rot="16200000">
              <a:off x="2678136" y="1504944"/>
              <a:ext cx="391886" cy="1690995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65253" y="1737806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Mirror</a:t>
              </a:r>
              <a:endParaRPr lang="en-US" sz="24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63127" y="1673801"/>
            <a:ext cx="3548981" cy="815406"/>
            <a:chOff x="170599" y="1009923"/>
            <a:chExt cx="3548981" cy="815406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1749147" y="-145105"/>
              <a:ext cx="391886" cy="3548981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73646" y="100992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Stripe</a:t>
              </a:r>
              <a:endParaRPr lang="en-US" sz="2400" b="1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70847" y="5459105"/>
            <a:ext cx="8229600" cy="1289712"/>
          </a:xfrm>
        </p:spPr>
        <p:txBody>
          <a:bodyPr/>
          <a:lstStyle/>
          <a:p>
            <a:r>
              <a:rPr lang="en-US" dirty="0" smtClean="0"/>
              <a:t>Combines striping and mirroring</a:t>
            </a:r>
          </a:p>
          <a:p>
            <a:r>
              <a:rPr lang="en-US" dirty="0" smtClean="0"/>
              <a:t>Superseded by RAID 4, 5, and 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7458" y="1119116"/>
            <a:ext cx="3548982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en-US" sz="2400" b="1" dirty="0" smtClean="0">
                <a:solidFill>
                  <a:schemeClr val="bg1"/>
                </a:solidFill>
              </a:rPr>
              <a:t>+1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63123" y="1119115"/>
            <a:ext cx="3548982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1+0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1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2804615"/>
          </a:xfrm>
        </p:spPr>
        <p:txBody>
          <a:bodyPr/>
          <a:lstStyle/>
          <a:p>
            <a:r>
              <a:rPr lang="en-US" dirty="0" smtClean="0"/>
              <a:t>Capacity: </a:t>
            </a:r>
            <a:r>
              <a:rPr lang="en-US" i="1" dirty="0" smtClean="0"/>
              <a:t>N / 2</a:t>
            </a:r>
          </a:p>
          <a:p>
            <a:pPr lvl="1"/>
            <a:r>
              <a:rPr lang="en-US" dirty="0" smtClean="0"/>
              <a:t>Two copies of all data, thus half capacity</a:t>
            </a:r>
          </a:p>
          <a:p>
            <a:r>
              <a:rPr lang="en-US" dirty="0" smtClean="0"/>
              <a:t>Reliability: 1 drive can fail, sometime more</a:t>
            </a:r>
          </a:p>
          <a:p>
            <a:pPr lvl="1"/>
            <a:r>
              <a:rPr lang="en-US" dirty="0" smtClean="0"/>
              <a:t>If you are lucky, </a:t>
            </a:r>
            <a:r>
              <a:rPr lang="en-US" i="1" dirty="0" smtClean="0"/>
              <a:t>N / 2 </a:t>
            </a:r>
            <a:r>
              <a:rPr lang="en-US" dirty="0" smtClean="0"/>
              <a:t>drives can fail without data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5706" y="4033132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13480" y="4033132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1254" y="4033132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029" y="4033132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26" name="Multiply 25"/>
          <p:cNvSpPr/>
          <p:nvPr/>
        </p:nvSpPr>
        <p:spPr>
          <a:xfrm>
            <a:off x="3377312" y="4809918"/>
            <a:ext cx="1187355" cy="11873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75086" y="4809918"/>
            <a:ext cx="1187355" cy="11873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2804615"/>
          </a:xfrm>
        </p:spPr>
        <p:txBody>
          <a:bodyPr/>
          <a:lstStyle/>
          <a:p>
            <a:r>
              <a:rPr lang="en-US" dirty="0" smtClean="0"/>
              <a:t>Sequential write: </a:t>
            </a:r>
            <a:r>
              <a:rPr lang="en-US" i="1" dirty="0" smtClean="0"/>
              <a:t>(N / 2) * S</a:t>
            </a:r>
          </a:p>
          <a:p>
            <a:pPr lvl="1"/>
            <a:r>
              <a:rPr lang="en-US" dirty="0" smtClean="0"/>
              <a:t>Two copies of all data, thus half throughput</a:t>
            </a:r>
          </a:p>
          <a:p>
            <a:r>
              <a:rPr lang="en-US" dirty="0" smtClean="0"/>
              <a:t>Sequential read: </a:t>
            </a:r>
            <a:r>
              <a:rPr lang="en-US" i="1" dirty="0" smtClean="0"/>
              <a:t>(N / 2) * S</a:t>
            </a:r>
          </a:p>
          <a:p>
            <a:pPr lvl="1"/>
            <a:r>
              <a:rPr lang="en-US" dirty="0" smtClean="0"/>
              <a:t>Half of the read blocks are wasted, thus halving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5706" y="4033132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13480" y="4033132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1254" y="4033132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029" y="4033132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2497321" y="470853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08285" y="4738156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497321" y="509066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308285" y="5092997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497321" y="5475134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08285" y="5450220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430726" y="4713295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430726" y="5095432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30726" y="5479897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190644" y="4713295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190644" y="5095432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190644" y="5479897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497321" y="472456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430726" y="472699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28500" y="511146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190644" y="511146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97321" y="5479897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430726" y="548227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308285" y="5825746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190644" y="5812524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297310" y="4874551"/>
            <a:ext cx="1920451" cy="1238097"/>
          </a:xfrm>
          <a:prstGeom prst="wedgeRectCallout">
            <a:avLst>
              <a:gd name="adj1" fmla="val 86659"/>
              <a:gd name="adj2" fmla="val -1767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skipped block is wasted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2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1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2804615"/>
          </a:xfrm>
        </p:spPr>
        <p:txBody>
          <a:bodyPr/>
          <a:lstStyle/>
          <a:p>
            <a:r>
              <a:rPr lang="en-US" dirty="0" smtClean="0"/>
              <a:t>Random read: </a:t>
            </a:r>
            <a:r>
              <a:rPr lang="en-US" i="1" dirty="0" smtClean="0"/>
              <a:t>N * R</a:t>
            </a:r>
          </a:p>
          <a:p>
            <a:pPr lvl="1"/>
            <a:r>
              <a:rPr lang="en-US" dirty="0" smtClean="0"/>
              <a:t>Best case scenario for RAID 1</a:t>
            </a:r>
          </a:p>
          <a:p>
            <a:pPr lvl="1"/>
            <a:r>
              <a:rPr lang="en-US" dirty="0" smtClean="0"/>
              <a:t>Reads can parallelize across all disks</a:t>
            </a:r>
          </a:p>
          <a:p>
            <a:r>
              <a:rPr lang="en-US" dirty="0" smtClean="0"/>
              <a:t>Random write: </a:t>
            </a:r>
            <a:r>
              <a:rPr lang="en-US" i="1" dirty="0" smtClean="0"/>
              <a:t>(N / 2) * R</a:t>
            </a:r>
          </a:p>
          <a:p>
            <a:pPr lvl="1"/>
            <a:r>
              <a:rPr lang="en-US" dirty="0" smtClean="0"/>
              <a:t>Two copies of all data, thus half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5706" y="4258324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13480" y="4258324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1254" y="4258324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029" y="4258324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2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Consistent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269241"/>
            <a:ext cx="4954137" cy="54045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Mirrored writes should be </a:t>
            </a:r>
            <a:r>
              <a:rPr lang="en-US" dirty="0" smtClean="0">
                <a:solidFill>
                  <a:schemeClr val="accent1"/>
                </a:solidFill>
              </a:rPr>
              <a:t>atomic</a:t>
            </a:r>
          </a:p>
          <a:p>
            <a:pPr lvl="1"/>
            <a:r>
              <a:rPr lang="en-US" dirty="0" smtClean="0"/>
              <a:t>All copies are written, or none are written</a:t>
            </a:r>
          </a:p>
          <a:p>
            <a:r>
              <a:rPr lang="en-US" dirty="0" smtClean="0"/>
              <a:t>However, this is difficult to guarantee</a:t>
            </a:r>
          </a:p>
          <a:p>
            <a:pPr lvl="1"/>
            <a:r>
              <a:rPr lang="en-US" dirty="0" smtClean="0"/>
              <a:t>Example: power failure</a:t>
            </a:r>
          </a:p>
          <a:p>
            <a:r>
              <a:rPr lang="en-US" dirty="0" smtClean="0"/>
              <a:t>Many RAID controllers include a </a:t>
            </a:r>
            <a:r>
              <a:rPr lang="en-US" dirty="0" smtClean="0">
                <a:solidFill>
                  <a:schemeClr val="accent1"/>
                </a:solidFill>
              </a:rPr>
              <a:t>write-ahead log</a:t>
            </a:r>
          </a:p>
          <a:p>
            <a:pPr lvl="1"/>
            <a:r>
              <a:rPr lang="en-US" dirty="0" smtClean="0"/>
              <a:t>Battery backed, non-volatile storage of pending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96777" y="3733649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94551" y="3733649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92325" y="3733649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90100" y="3733649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73212" y="1408678"/>
            <a:ext cx="1688098" cy="129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RAID Controller</a:t>
            </a:r>
            <a:endParaRPr lang="en-US" sz="2400" dirty="0"/>
          </a:p>
        </p:txBody>
      </p:sp>
      <p:cxnSp>
        <p:nvCxnSpPr>
          <p:cNvPr id="18" name="Elbow Connector 17"/>
          <p:cNvCxnSpPr>
            <a:stCxn id="17" idx="2"/>
            <a:endCxn id="7" idx="0"/>
          </p:cNvCxnSpPr>
          <p:nvPr/>
        </p:nvCxnSpPr>
        <p:spPr>
          <a:xfrm rot="5400000">
            <a:off x="5918421" y="2534809"/>
            <a:ext cx="1034706" cy="1362974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6" idx="0"/>
          </p:cNvCxnSpPr>
          <p:nvPr/>
        </p:nvCxnSpPr>
        <p:spPr>
          <a:xfrm rot="16200000" flipH="1">
            <a:off x="7265082" y="2551121"/>
            <a:ext cx="1034706" cy="1330349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3" idx="0"/>
          </p:cNvCxnSpPr>
          <p:nvPr/>
        </p:nvCxnSpPr>
        <p:spPr>
          <a:xfrm rot="16200000" flipH="1">
            <a:off x="6816195" y="3000009"/>
            <a:ext cx="1034706" cy="432574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2"/>
            <a:endCxn id="10" idx="0"/>
          </p:cNvCxnSpPr>
          <p:nvPr/>
        </p:nvCxnSpPr>
        <p:spPr>
          <a:xfrm rot="5400000">
            <a:off x="6367308" y="2983696"/>
            <a:ext cx="1034706" cy="465200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02922" y="2210937"/>
            <a:ext cx="1428675" cy="423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Cache</a:t>
            </a:r>
            <a:endParaRPr lang="en-US" sz="2400" dirty="0"/>
          </a:p>
        </p:txBody>
      </p:sp>
      <p:sp>
        <p:nvSpPr>
          <p:cNvPr id="34" name="Right Arrow 33"/>
          <p:cNvSpPr/>
          <p:nvPr/>
        </p:nvSpPr>
        <p:spPr>
          <a:xfrm>
            <a:off x="6973940" y="4424257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198607" y="441066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Pictures\soft-scraps icons\Batter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74" y="2182140"/>
            <a:ext cx="492380" cy="4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6015808" y="223726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792761" y="1715843"/>
            <a:ext cx="648996" cy="640983"/>
            <a:chOff x="2524837" y="1074860"/>
            <a:chExt cx="1105469" cy="1091820"/>
          </a:xfrm>
        </p:grpSpPr>
        <p:sp>
          <p:nvSpPr>
            <p:cNvPr id="38" name="Isosceles Triangle 3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ghtning Bolt 35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29789" y="4783621"/>
            <a:ext cx="648996" cy="640983"/>
            <a:chOff x="2524837" y="1074860"/>
            <a:chExt cx="1105469" cy="1091820"/>
          </a:xfrm>
        </p:grpSpPr>
        <p:sp>
          <p:nvSpPr>
            <p:cNvPr id="42" name="Isosceles Triangle 41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ightning Bolt 42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27563" y="4783621"/>
            <a:ext cx="648996" cy="640983"/>
            <a:chOff x="2524837" y="1074860"/>
            <a:chExt cx="1105469" cy="1091820"/>
          </a:xfrm>
        </p:grpSpPr>
        <p:sp>
          <p:nvSpPr>
            <p:cNvPr id="45" name="Isosceles Triangle 44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ightning Bolt 45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25337" y="4806394"/>
            <a:ext cx="648996" cy="640983"/>
            <a:chOff x="2524837" y="1074860"/>
            <a:chExt cx="1105469" cy="1091820"/>
          </a:xfrm>
        </p:grpSpPr>
        <p:sp>
          <p:nvSpPr>
            <p:cNvPr id="48" name="Isosceles Triangle 4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ghtning Bolt 48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23112" y="4839436"/>
            <a:ext cx="648996" cy="640983"/>
            <a:chOff x="2524837" y="1074860"/>
            <a:chExt cx="1105469" cy="1091820"/>
          </a:xfrm>
        </p:grpSpPr>
        <p:sp>
          <p:nvSpPr>
            <p:cNvPr id="51" name="Isosceles Triangle 50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9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7" grpId="0" animBg="1"/>
      <p:bldP spid="3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Decreasing the Cost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1 offers highly reliable data storage</a:t>
            </a:r>
          </a:p>
          <a:p>
            <a:r>
              <a:rPr lang="en-US" dirty="0" smtClean="0"/>
              <a:t>But, it uses </a:t>
            </a:r>
            <a:r>
              <a:rPr lang="en-US" i="1" dirty="0" smtClean="0"/>
              <a:t>N / 2 </a:t>
            </a:r>
            <a:r>
              <a:rPr lang="en-US" dirty="0" smtClean="0"/>
              <a:t>of the array capacity</a:t>
            </a:r>
          </a:p>
          <a:p>
            <a:r>
              <a:rPr lang="en-US" dirty="0" smtClean="0"/>
              <a:t>Can we achieve the same level of reliability without wasting so much capacity?</a:t>
            </a:r>
          </a:p>
          <a:p>
            <a:pPr lvl="1"/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Use information coding techniques to build light-weight error recovery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4: Parity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8918" y="1459129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4995" y="1459129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01072" y="1459129"/>
            <a:ext cx="936941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17148" y="1459129"/>
            <a:ext cx="936941" cy="2251881"/>
            <a:chOff x="5654723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6263" y="1447755"/>
            <a:ext cx="936941" cy="2263255"/>
            <a:chOff x="5654723" y="1078172"/>
            <a:chExt cx="1269242" cy="2263255"/>
          </a:xfrm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P0</a:t>
              </a:r>
            </a:p>
            <a:p>
              <a:pPr algn="ctr"/>
              <a:r>
                <a:rPr lang="en-US" sz="2400" b="1" dirty="0" smtClean="0"/>
                <a:t>P1</a:t>
              </a:r>
            </a:p>
            <a:p>
              <a:pPr algn="ctr"/>
              <a:r>
                <a:rPr lang="en-US" sz="2400" b="1" dirty="0" smtClean="0"/>
                <a:t>P2</a:t>
              </a:r>
            </a:p>
            <a:p>
              <a:pPr algn="ctr"/>
              <a:r>
                <a:rPr lang="en-US" sz="2400" b="1" dirty="0" smtClean="0"/>
                <a:t>P3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91396"/>
              </p:ext>
            </p:extLst>
          </p:nvPr>
        </p:nvGraphicFramePr>
        <p:xfrm>
          <a:off x="200167" y="4344916"/>
          <a:ext cx="61928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1 ^ 0 ^ 0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^ 1</a:t>
                      </a:r>
                      <a:r>
                        <a:rPr lang="en-US" baseline="0" dirty="0" smtClean="0"/>
                        <a:t> ^ 1 ^ 1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1 ^ 1 ^ 1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Rectangular Callout 28"/>
          <p:cNvSpPr/>
          <p:nvPr/>
        </p:nvSpPr>
        <p:spPr>
          <a:xfrm>
            <a:off x="6020272" y="1951518"/>
            <a:ext cx="2898540" cy="1553414"/>
          </a:xfrm>
          <a:prstGeom prst="wedgeRectCallout">
            <a:avLst>
              <a:gd name="adj1" fmla="val -63999"/>
              <a:gd name="adj2" fmla="val -198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 </a:t>
            </a:r>
            <a:r>
              <a:rPr lang="en-US" sz="2400" i="1" dirty="0" smtClean="0"/>
              <a:t>N</a:t>
            </a:r>
            <a:r>
              <a:rPr lang="en-US" sz="2400" dirty="0" smtClean="0"/>
              <a:t> only stores parity information for the other </a:t>
            </a:r>
            <a:r>
              <a:rPr lang="en-US" sz="2400" i="1" dirty="0" smtClean="0"/>
              <a:t>N-1 </a:t>
            </a:r>
            <a:r>
              <a:rPr lang="en-US" sz="2400" dirty="0" smtClean="0"/>
              <a:t>disks</a:t>
            </a:r>
            <a:endParaRPr lang="en-US" sz="2400" dirty="0"/>
          </a:p>
        </p:txBody>
      </p:sp>
      <p:sp>
        <p:nvSpPr>
          <p:cNvPr id="30" name="Rectangular Callout 29"/>
          <p:cNvSpPr/>
          <p:nvPr/>
        </p:nvSpPr>
        <p:spPr>
          <a:xfrm>
            <a:off x="6623048" y="4478629"/>
            <a:ext cx="2241173" cy="1553414"/>
          </a:xfrm>
          <a:prstGeom prst="wedgeRectCallout">
            <a:avLst>
              <a:gd name="adj1" fmla="val -63999"/>
              <a:gd name="adj2" fmla="val -198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Parity calculated using XOR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7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Parity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3" y="1180532"/>
            <a:ext cx="8679977" cy="1726442"/>
          </a:xfrm>
        </p:spPr>
        <p:txBody>
          <a:bodyPr/>
          <a:lstStyle/>
          <a:p>
            <a:r>
              <a:rPr lang="en-US" dirty="0" smtClean="0"/>
              <a:t>How is parity updated when blocks are written?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Additive parity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2483" y="4212607"/>
            <a:ext cx="8679977" cy="65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Subtractive parity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34118"/>
              </p:ext>
            </p:extLst>
          </p:nvPr>
        </p:nvGraphicFramePr>
        <p:xfrm>
          <a:off x="1380701" y="2372054"/>
          <a:ext cx="6192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73463" y="2731879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1207" y="2731879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35363" y="2731879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04873" y="2731879"/>
            <a:ext cx="510184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58776" y="2731879"/>
            <a:ext cx="1702087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^ 0 ^ 0 ^ 1 = 1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95706" y="3414239"/>
            <a:ext cx="2541093" cy="680088"/>
          </a:xfrm>
          <a:prstGeom prst="wedgeRectCallout">
            <a:avLst>
              <a:gd name="adj1" fmla="val 32951"/>
              <a:gd name="adj2" fmla="val -1019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other blocks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186153" y="3414239"/>
            <a:ext cx="2743200" cy="680088"/>
          </a:xfrm>
          <a:prstGeom prst="wedgeRectCallout">
            <a:avLst>
              <a:gd name="adj1" fmla="val 33449"/>
              <a:gd name="adj2" fmla="val -859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parity block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8974"/>
              </p:ext>
            </p:extLst>
          </p:nvPr>
        </p:nvGraphicFramePr>
        <p:xfrm>
          <a:off x="1318645" y="4872248"/>
          <a:ext cx="6192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103660" y="5232072"/>
            <a:ext cx="399700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82788" y="5232073"/>
            <a:ext cx="377922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03661" y="5238894"/>
            <a:ext cx="399700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4415057" y="5968645"/>
            <a:ext cx="3391472" cy="680088"/>
          </a:xfrm>
          <a:prstGeom prst="wedgeRectCallout">
            <a:avLst>
              <a:gd name="adj1" fmla="val 33353"/>
              <a:gd name="adj2" fmla="val -9393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</a:t>
            </a:r>
            <a:r>
              <a:rPr lang="en-US" sz="2400" baseline="-25000" dirty="0" err="1" smtClean="0"/>
              <a:t>new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old</a:t>
            </a:r>
            <a:r>
              <a:rPr lang="en-US" sz="2400" dirty="0" smtClean="0"/>
              <a:t> ^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new</a:t>
            </a:r>
            <a:r>
              <a:rPr lang="en-US" sz="2400" dirty="0" smtClean="0"/>
              <a:t> ^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old</a:t>
            </a:r>
            <a:endParaRPr lang="en-US" sz="2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875630" y="5232073"/>
            <a:ext cx="399700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6747" y="1111102"/>
            <a:ext cx="936941" cy="2251881"/>
            <a:chOff x="1044053" y="1078172"/>
            <a:chExt cx="1269242" cy="2251881"/>
          </a:xfrm>
        </p:grpSpPr>
        <p:sp>
          <p:nvSpPr>
            <p:cNvPr id="29" name="Can 28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52824" y="1111102"/>
            <a:ext cx="936941" cy="2251881"/>
            <a:chOff x="2588525" y="1078172"/>
            <a:chExt cx="1269242" cy="2251881"/>
          </a:xfrm>
        </p:grpSpPr>
        <p:sp>
          <p:nvSpPr>
            <p:cNvPr id="32" name="Can 31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8901" y="1111102"/>
            <a:ext cx="936941" cy="2251881"/>
            <a:chOff x="4132997" y="1078172"/>
            <a:chExt cx="1269242" cy="2251881"/>
          </a:xfrm>
        </p:grpSpPr>
        <p:sp>
          <p:nvSpPr>
            <p:cNvPr id="35" name="Can 34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84977" y="1111102"/>
            <a:ext cx="936941" cy="2251881"/>
            <a:chOff x="5654723" y="1078172"/>
            <a:chExt cx="1269242" cy="2251881"/>
          </a:xfrm>
        </p:grpSpPr>
        <p:sp>
          <p:nvSpPr>
            <p:cNvPr id="38" name="Can 37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04092" y="1099728"/>
            <a:ext cx="936941" cy="2263255"/>
            <a:chOff x="5654723" y="1078172"/>
            <a:chExt cx="1269242" cy="2263255"/>
          </a:xfrm>
        </p:grpSpPr>
        <p:sp>
          <p:nvSpPr>
            <p:cNvPr id="41" name="Can 40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P0</a:t>
              </a:r>
            </a:p>
            <a:p>
              <a:pPr algn="ctr"/>
              <a:r>
                <a:rPr lang="en-US" sz="2400" b="1" dirty="0" smtClean="0"/>
                <a:t>P1</a:t>
              </a:r>
            </a:p>
            <a:p>
              <a:pPr algn="ctr"/>
              <a:r>
                <a:rPr lang="en-US" sz="2400" b="1" dirty="0" smtClean="0"/>
                <a:t>P2</a:t>
              </a:r>
            </a:p>
            <a:p>
              <a:pPr algn="ctr"/>
              <a:r>
                <a:rPr lang="en-US" sz="2400" b="1" dirty="0" smtClean="0"/>
                <a:t>P3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Writes and RAID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41593"/>
            <a:ext cx="8229600" cy="3241343"/>
          </a:xfrm>
        </p:spPr>
        <p:txBody>
          <a:bodyPr>
            <a:normAutofit/>
          </a:bodyPr>
          <a:lstStyle/>
          <a:p>
            <a:r>
              <a:rPr lang="en-US" dirty="0" smtClean="0"/>
              <a:t>Random writes in RAID 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target block and the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subtraction to calculate the new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the target block and the parity block</a:t>
            </a:r>
            <a:endParaRPr lang="en-US" dirty="0"/>
          </a:p>
          <a:p>
            <a:pPr marL="341313" indent="-341313"/>
            <a:r>
              <a:rPr lang="en-US" dirty="0" smtClean="0"/>
              <a:t>RAID 4 has terrible write performance</a:t>
            </a:r>
          </a:p>
          <a:p>
            <a:pPr marL="741363" lvl="1" indent="-341313"/>
            <a:r>
              <a:rPr lang="en-US" dirty="0" smtClean="0"/>
              <a:t>Bottlenecked by the parity drive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370" y="179467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659781" y="2533933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59781" y="2888771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647063" y="1771931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29236" y="253393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19276" y="291606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6293226" y="1483083"/>
            <a:ext cx="2516403" cy="1685344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writes must update the parity drive, causing serialization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Multi-Platter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1" descr="10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26" y="1513213"/>
            <a:ext cx="6147534" cy="500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9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180531"/>
            <a:ext cx="8679976" cy="5520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Capacity: </a:t>
            </a:r>
            <a:r>
              <a:rPr lang="en-US" i="1" dirty="0"/>
              <a:t>N – </a:t>
            </a:r>
            <a:r>
              <a:rPr lang="en-US" i="1" dirty="0" smtClean="0"/>
              <a:t>1</a:t>
            </a:r>
          </a:p>
          <a:p>
            <a:pPr lvl="1"/>
            <a:r>
              <a:rPr lang="en-US" dirty="0" smtClean="0"/>
              <a:t>Space on the parity drive is lost</a:t>
            </a:r>
          </a:p>
          <a:p>
            <a:r>
              <a:rPr lang="en-US" dirty="0" smtClean="0"/>
              <a:t>Reliability</a:t>
            </a:r>
            <a:r>
              <a:rPr lang="en-US" dirty="0"/>
              <a:t>: 1 drive can </a:t>
            </a:r>
            <a:r>
              <a:rPr lang="en-US" dirty="0" smtClean="0"/>
              <a:t>fail</a:t>
            </a:r>
          </a:p>
          <a:p>
            <a:r>
              <a:rPr lang="en-US" dirty="0" smtClean="0"/>
              <a:t>Sequential </a:t>
            </a:r>
            <a:r>
              <a:rPr lang="en-US" dirty="0"/>
              <a:t>Read and write: </a:t>
            </a:r>
            <a:r>
              <a:rPr lang="en-US" i="1" dirty="0"/>
              <a:t>(N – 1) *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Parallelization across </a:t>
            </a:r>
            <a:r>
              <a:rPr lang="en-US" dirty="0"/>
              <a:t>all non-parity blocks</a:t>
            </a:r>
          </a:p>
          <a:p>
            <a:r>
              <a:rPr lang="en-US" dirty="0"/>
              <a:t>Random Read: </a:t>
            </a:r>
            <a:r>
              <a:rPr lang="en-US" i="1" dirty="0" smtClean="0"/>
              <a:t>(N – 1) * 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Reads parallelize over all but the parity drive</a:t>
            </a:r>
          </a:p>
          <a:p>
            <a:r>
              <a:rPr lang="en-US" dirty="0" smtClean="0"/>
              <a:t>Random </a:t>
            </a:r>
            <a:r>
              <a:rPr lang="en-US" dirty="0"/>
              <a:t>Write: </a:t>
            </a:r>
            <a:r>
              <a:rPr lang="en-US" i="1" dirty="0" smtClean="0"/>
              <a:t>R / 2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Writes serialize due to the parity drive</a:t>
            </a:r>
            <a:endParaRPr lang="en-US" dirty="0"/>
          </a:p>
          <a:p>
            <a:pPr lvl="1"/>
            <a:r>
              <a:rPr lang="en-US" dirty="0"/>
              <a:t>Each write requires </a:t>
            </a:r>
            <a:r>
              <a:rPr lang="en-US" dirty="0" smtClean="0"/>
              <a:t>1 read and 1 write of the parity drive, thus </a:t>
            </a:r>
            <a:r>
              <a:rPr lang="en-US" i="1" dirty="0" smtClean="0"/>
              <a:t>R / 2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 5: Rotating Parity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8918" y="1459129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4995" y="1459129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6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u="sng" dirty="0" smtClean="0"/>
                <a:t>P3</a:t>
              </a:r>
              <a:endParaRPr lang="en-US" sz="24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01072" y="1459129"/>
            <a:ext cx="936941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7</a:t>
              </a:r>
              <a:endParaRPr lang="en-US" sz="2400" b="1" dirty="0" smtClean="0"/>
            </a:p>
            <a:p>
              <a:pPr algn="ctr"/>
              <a:r>
                <a:rPr lang="en-US" sz="2400" b="1" u="sng" dirty="0" smtClean="0"/>
                <a:t>P2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17148" y="1459129"/>
            <a:ext cx="936941" cy="2251881"/>
            <a:chOff x="5654723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u="sng" dirty="0" smtClean="0"/>
                <a:t>P1</a:t>
              </a:r>
            </a:p>
            <a:p>
              <a:pPr algn="ctr"/>
              <a:r>
                <a:rPr lang="en-US" sz="2400" b="1" dirty="0"/>
                <a:t>8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6263" y="1447755"/>
            <a:ext cx="936941" cy="2263255"/>
            <a:chOff x="5654723" y="1078172"/>
            <a:chExt cx="1269242" cy="2263255"/>
          </a:xfrm>
          <a:solidFill>
            <a:schemeClr val="accent1"/>
          </a:solidFill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 smtClean="0">
                  <a:solidFill>
                    <a:schemeClr val="bg1"/>
                  </a:solidFill>
                </a:rPr>
                <a:t>P0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9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48725"/>
              </p:ext>
            </p:extLst>
          </p:nvPr>
        </p:nvGraphicFramePr>
        <p:xfrm>
          <a:off x="200167" y="4686110"/>
          <a:ext cx="79084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^ 1 ^ 0 ^ 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^ 1</a:t>
                      </a:r>
                      <a:r>
                        <a:rPr lang="en-US" baseline="0" dirty="0" smtClean="0"/>
                        <a:t> ^ 1 ^ 1 =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^ 1 ^ 1 ^ 1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6129454" y="1895747"/>
            <a:ext cx="2338982" cy="1553414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Parity blocks are spread over all </a:t>
            </a:r>
            <a:r>
              <a:rPr lang="en-US" sz="2400" i="1" dirty="0" smtClean="0"/>
              <a:t>N </a:t>
            </a:r>
            <a:r>
              <a:rPr lang="en-US" sz="2400" dirty="0" smtClean="0"/>
              <a:t>disks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1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Writes and RAID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1593"/>
            <a:ext cx="8229600" cy="3241343"/>
          </a:xfrm>
        </p:spPr>
        <p:txBody>
          <a:bodyPr>
            <a:normAutofit/>
          </a:bodyPr>
          <a:lstStyle/>
          <a:p>
            <a:r>
              <a:rPr lang="en-US" dirty="0" smtClean="0"/>
              <a:t>Random writes in RAID 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target block and the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subtraction to calculate the new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the target block and the parity block</a:t>
            </a:r>
            <a:endParaRPr lang="en-US" dirty="0"/>
          </a:p>
          <a:p>
            <a:pPr marL="571500" indent="-514350"/>
            <a:r>
              <a:rPr lang="en-US" dirty="0" smtClean="0"/>
              <a:t>Thus, 4 total operations (2 reads, 2 writes)</a:t>
            </a:r>
          </a:p>
          <a:p>
            <a:pPr marL="971550" lvl="1" indent="-514350"/>
            <a:r>
              <a:rPr lang="en-US" dirty="0" smtClean="0"/>
              <a:t>Distributed across all drives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8450" y="1080318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44527" y="1080318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6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u="sng" dirty="0" smtClean="0"/>
                <a:t>P3</a:t>
              </a:r>
              <a:endParaRPr lang="en-US" sz="24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60604" y="1080318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7</a:t>
              </a:r>
              <a:endParaRPr lang="en-US" sz="2400" b="1" dirty="0" smtClean="0"/>
            </a:p>
            <a:p>
              <a:pPr algn="ctr"/>
              <a:r>
                <a:rPr lang="en-US" sz="2400" b="1" u="sng" dirty="0" smtClean="0"/>
                <a:t>P2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76680" y="1080318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u="sng" dirty="0" smtClean="0"/>
                <a:t>P1</a:t>
              </a:r>
            </a:p>
            <a:p>
              <a:pPr algn="ctr"/>
              <a:r>
                <a:rPr lang="en-US" sz="2400" b="1" dirty="0"/>
                <a:t>8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95795" y="1068944"/>
            <a:ext cx="936941" cy="2263255"/>
            <a:chOff x="5654723" y="1078172"/>
            <a:chExt cx="1269242" cy="2263255"/>
          </a:xfrm>
          <a:solidFill>
            <a:schemeClr val="accent1"/>
          </a:solidFill>
        </p:grpSpPr>
        <p:sp>
          <p:nvSpPr>
            <p:cNvPr id="18" name="Can 17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 smtClean="0">
                  <a:solidFill>
                    <a:schemeClr val="bg1"/>
                  </a:solidFill>
                </a:rPr>
                <a:t>P0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9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34370" y="179467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684076" y="253393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522412" y="287740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660710" y="1771931"/>
            <a:ext cx="489681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22412" y="253393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377400" y="291606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6293226" y="1483083"/>
            <a:ext cx="2516403" cy="1685344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Unlike RAID 4, writes are spread roughly evenly across all drives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2" y="1180531"/>
            <a:ext cx="8461612" cy="5158853"/>
          </a:xfrm>
        </p:spPr>
        <p:txBody>
          <a:bodyPr>
            <a:normAutofit/>
          </a:bodyPr>
          <a:lstStyle/>
          <a:p>
            <a:r>
              <a:rPr lang="en-US" dirty="0" smtClean="0"/>
              <a:t>Capacity: </a:t>
            </a:r>
            <a:r>
              <a:rPr lang="en-US" i="1" dirty="0" smtClean="0"/>
              <a:t>N – 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[same as RAID 4]</a:t>
            </a:r>
          </a:p>
          <a:p>
            <a:r>
              <a:rPr lang="en-US" dirty="0" smtClean="0"/>
              <a:t>Reliability: 1 drive can fail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[same as RAID 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en-US" dirty="0" smtClean="0"/>
              <a:t>Sequential Read and write: </a:t>
            </a:r>
            <a:r>
              <a:rPr lang="en-US" i="1" dirty="0" smtClean="0"/>
              <a:t>(N – 1) * 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[same]</a:t>
            </a:r>
          </a:p>
          <a:p>
            <a:pPr lvl="1"/>
            <a:r>
              <a:rPr lang="en-US" dirty="0" smtClean="0"/>
              <a:t>Parallelization across all non-parity blocks</a:t>
            </a:r>
          </a:p>
          <a:p>
            <a:r>
              <a:rPr lang="en-US" dirty="0" smtClean="0"/>
              <a:t>Random Read: </a:t>
            </a:r>
            <a:r>
              <a:rPr lang="en-US" i="1" dirty="0" smtClean="0"/>
              <a:t>N * 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[vs.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(N – 1) * 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Unlike RAID 4, reads parallelize over all drives</a:t>
            </a:r>
          </a:p>
          <a:p>
            <a:r>
              <a:rPr lang="en-US" dirty="0" smtClean="0"/>
              <a:t>Random Write: </a:t>
            </a:r>
            <a:r>
              <a:rPr lang="en-US" i="1" dirty="0" smtClean="0"/>
              <a:t>N / 4 * 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[vs.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 / 2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RAID 4]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Unlike RAID 4, writes parallelize over all drives</a:t>
            </a:r>
          </a:p>
          <a:p>
            <a:pPr lvl="1"/>
            <a:r>
              <a:rPr lang="en-US" dirty="0" smtClean="0"/>
              <a:t>Each write requires 2 reads and 2 write, hence </a:t>
            </a:r>
            <a:r>
              <a:rPr lang="en-US" i="1" dirty="0" smtClean="0"/>
              <a:t>N /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RAID Levels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50225"/>
              </p:ext>
            </p:extLst>
          </p:nvPr>
        </p:nvGraphicFramePr>
        <p:xfrm>
          <a:off x="668210" y="2620939"/>
          <a:ext cx="7807580" cy="369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Capacity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N / 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N –</a:t>
                      </a:r>
                      <a:r>
                        <a:rPr lang="en-US" sz="2000" i="1" baseline="0" dirty="0" smtClean="0"/>
                        <a:t> 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N – 1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Reliability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1</a:t>
                      </a:r>
                      <a:r>
                        <a:rPr lang="en-US" sz="2000" b="1" dirty="0" smtClean="0"/>
                        <a:t> (maybe </a:t>
                      </a:r>
                      <a:r>
                        <a:rPr lang="en-US" sz="2000" b="1" i="1" dirty="0" smtClean="0"/>
                        <a:t>N / 2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Throughput</a:t>
                      </a:r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Sequential 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S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/ 2)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– 1)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</a:t>
                      </a:r>
                      <a:r>
                        <a:rPr lang="en-US" sz="2000" i="1" baseline="0" dirty="0" smtClean="0"/>
                        <a:t> – 1) * S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Sequential 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S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/ 2)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– 1)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</a:t>
                      </a:r>
                      <a:r>
                        <a:rPr lang="en-US" sz="2000" i="1" baseline="0" dirty="0" smtClean="0"/>
                        <a:t> – 1) * S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– 1) * R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/ 2) * R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R / 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</a:t>
                      </a:r>
                      <a:r>
                        <a:rPr lang="en-US" sz="2000" i="1" baseline="0" dirty="0" smtClean="0"/>
                        <a:t> / 4) * R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7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Latency</a:t>
                      </a:r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2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2 * D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2 * D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082" y="1112291"/>
            <a:ext cx="3787254" cy="1317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i="1" dirty="0" smtClean="0"/>
              <a:t>N</a:t>
            </a:r>
            <a:r>
              <a:rPr lang="en-US" sz="2700" dirty="0" smtClean="0"/>
              <a:t> – number of drives</a:t>
            </a:r>
          </a:p>
          <a:p>
            <a:r>
              <a:rPr lang="en-US" sz="2700" i="1" dirty="0" smtClean="0"/>
              <a:t>S</a:t>
            </a:r>
            <a:r>
              <a:rPr lang="en-US" sz="2700" dirty="0" smtClean="0"/>
              <a:t> – sequential access speed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4658" y="1112290"/>
            <a:ext cx="4114800" cy="1317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R</a:t>
            </a:r>
            <a:r>
              <a:rPr lang="en-US" dirty="0" smtClean="0"/>
              <a:t> – random access speed</a:t>
            </a:r>
          </a:p>
          <a:p>
            <a:r>
              <a:rPr lang="en-US" i="1" dirty="0"/>
              <a:t>D</a:t>
            </a:r>
            <a:r>
              <a:rPr lang="en-US" dirty="0" smtClean="0"/>
              <a:t> – latency to access a single disk</a:t>
            </a:r>
          </a:p>
        </p:txBody>
      </p:sp>
    </p:spTree>
    <p:extLst>
      <p:ext uri="{BB962C8B-B14F-4D97-AF65-F5344CB8AC3E}">
        <p14:creationId xmlns:p14="http://schemas.microsoft.com/office/powerpoint/2010/main" val="22721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17" y="3875964"/>
            <a:ext cx="8731781" cy="249753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Any two drives can fail</a:t>
            </a:r>
          </a:p>
          <a:p>
            <a:r>
              <a:rPr lang="en-US" i="1" dirty="0" smtClean="0"/>
              <a:t>N – 2</a:t>
            </a:r>
            <a:r>
              <a:rPr lang="en-US" dirty="0" smtClean="0"/>
              <a:t> usable capacity</a:t>
            </a:r>
          </a:p>
          <a:p>
            <a:r>
              <a:rPr lang="en-US" dirty="0" smtClean="0"/>
              <a:t>No overhead on read, significant overhead on write</a:t>
            </a:r>
          </a:p>
          <a:p>
            <a:r>
              <a:rPr lang="en-US" dirty="0" smtClean="0"/>
              <a:t>Typically implemented using Reed-Solomon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8053" y="1227117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P3</a:t>
              </a:r>
              <a:r>
                <a:rPr lang="en-US" sz="2400" b="1" baseline="-25000" dirty="0" smtClean="0"/>
                <a:t>0</a:t>
              </a:r>
              <a:endParaRPr lang="en-US" sz="2400" b="1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64130" y="1227117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P2</a:t>
              </a:r>
              <a:r>
                <a:rPr lang="en-US" sz="2400" b="1" baseline="-25000" dirty="0" smtClean="0"/>
                <a:t>0</a:t>
              </a:r>
            </a:p>
            <a:p>
              <a:pPr algn="ctr"/>
              <a:r>
                <a:rPr lang="en-US" sz="2400" b="1" dirty="0" smtClean="0"/>
                <a:t>P3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80207" y="1227117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P1</a:t>
              </a:r>
              <a:r>
                <a:rPr lang="en-US" sz="2400" b="1" baseline="-25000" dirty="0" smtClean="0"/>
                <a:t>0</a:t>
              </a:r>
            </a:p>
            <a:p>
              <a:pPr algn="ctr"/>
              <a:r>
                <a:rPr lang="en-US" sz="2400" b="1" dirty="0" smtClean="0"/>
                <a:t>P2</a:t>
              </a:r>
              <a:r>
                <a:rPr lang="en-US" sz="2400" b="1" baseline="-25000" dirty="0" smtClean="0"/>
                <a:t>1</a:t>
              </a:r>
            </a:p>
            <a:p>
              <a:pPr algn="ctr"/>
              <a:r>
                <a:rPr lang="en-US" sz="2400" b="1" dirty="0"/>
                <a:t>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96283" y="1227117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P0</a:t>
              </a:r>
              <a:r>
                <a:rPr lang="en-US" sz="2400" b="1" baseline="-25000" dirty="0" smtClean="0"/>
                <a:t>0</a:t>
              </a:r>
            </a:p>
            <a:p>
              <a:pPr algn="ctr"/>
              <a:r>
                <a:rPr lang="en-US" sz="2400" b="1" dirty="0" smtClean="0"/>
                <a:t>P1</a:t>
              </a:r>
              <a:r>
                <a:rPr lang="en-US" sz="2400" b="1" baseline="-25000" dirty="0" smtClean="0"/>
                <a:t>1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15398" y="1215743"/>
            <a:ext cx="936941" cy="2263255"/>
            <a:chOff x="5654723" y="1078172"/>
            <a:chExt cx="1269242" cy="2263255"/>
          </a:xfrm>
          <a:solidFill>
            <a:schemeClr val="accent1"/>
          </a:solidFill>
        </p:grpSpPr>
        <p:sp>
          <p:nvSpPr>
            <p:cNvPr id="18" name="Can 17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P0</a:t>
              </a:r>
              <a:r>
                <a:rPr lang="en-US" sz="2400" b="1" baseline="-250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/>
                <a:t>7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11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6308589" y="1786565"/>
            <a:ext cx="2338982" cy="1065817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parity blocks per stripe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4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RAID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performance and most capacity?</a:t>
            </a:r>
          </a:p>
          <a:p>
            <a:pPr lvl="1"/>
            <a:r>
              <a:rPr lang="en-US" dirty="0" smtClean="0"/>
              <a:t>RAID 0</a:t>
            </a:r>
          </a:p>
          <a:p>
            <a:r>
              <a:rPr lang="en-US" dirty="0" smtClean="0"/>
              <a:t>Greatest error recovery?</a:t>
            </a:r>
          </a:p>
          <a:p>
            <a:pPr lvl="1"/>
            <a:r>
              <a:rPr lang="en-US" dirty="0" smtClean="0"/>
              <a:t>RAID 1 (1+0 or 0+1) or RAID 6</a:t>
            </a:r>
          </a:p>
          <a:p>
            <a:r>
              <a:rPr lang="en-US" dirty="0" smtClean="0"/>
              <a:t>Balance between space, performance, and recoverability?</a:t>
            </a:r>
          </a:p>
          <a:p>
            <a:pPr lvl="1"/>
            <a:r>
              <a:rPr lang="en-US" dirty="0" smtClean="0"/>
              <a:t>RAID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5" y="1112291"/>
            <a:ext cx="8884693" cy="5493224"/>
          </a:xfrm>
        </p:spPr>
        <p:txBody>
          <a:bodyPr>
            <a:normAutofit/>
          </a:bodyPr>
          <a:lstStyle/>
          <a:p>
            <a:r>
              <a:rPr lang="en-US" dirty="0" smtClean="0"/>
              <a:t>Many RAID systems include a </a:t>
            </a:r>
            <a:r>
              <a:rPr lang="en-US" dirty="0" smtClean="0">
                <a:solidFill>
                  <a:schemeClr val="accent1"/>
                </a:solidFill>
              </a:rPr>
              <a:t>hot spare</a:t>
            </a:r>
          </a:p>
          <a:p>
            <a:pPr lvl="1"/>
            <a:r>
              <a:rPr lang="en-US" dirty="0" smtClean="0"/>
              <a:t>An idle, unused disk installed in the system</a:t>
            </a:r>
          </a:p>
          <a:p>
            <a:pPr lvl="1"/>
            <a:r>
              <a:rPr lang="en-US" dirty="0" smtClean="0"/>
              <a:t>If a drive fails, the array is immediately rebuilt using the hot spare</a:t>
            </a:r>
          </a:p>
          <a:p>
            <a:r>
              <a:rPr lang="en-US" dirty="0" smtClean="0"/>
              <a:t>RAID can be implemented in hardware or software</a:t>
            </a:r>
          </a:p>
          <a:p>
            <a:pPr lvl="1"/>
            <a:r>
              <a:rPr lang="en-US" dirty="0" smtClean="0"/>
              <a:t>Hardware is faster and more reliable…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ut, migrating a hardware RAID array to a different hardware controller almost never works</a:t>
            </a:r>
          </a:p>
          <a:p>
            <a:pPr lvl="1"/>
            <a:r>
              <a:rPr lang="en-US" dirty="0" smtClean="0"/>
              <a:t>Software arrays are simpler to migrate and cheaper, but have worse performance and weaker reliability</a:t>
            </a:r>
          </a:p>
          <a:p>
            <a:pPr lvl="2"/>
            <a:r>
              <a:rPr lang="en-US" dirty="0" smtClean="0"/>
              <a:t>Due to the </a:t>
            </a:r>
            <a:r>
              <a:rPr lang="en-US" dirty="0" smtClean="0">
                <a:solidFill>
                  <a:schemeClr val="accent1"/>
                </a:solidFill>
              </a:rPr>
              <a:t>consistent update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1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Spinning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411338"/>
          </a:xfrm>
        </p:spPr>
        <p:txBody>
          <a:bodyPr>
            <a:normAutofit/>
          </a:bodyPr>
          <a:lstStyle/>
          <a:p>
            <a:r>
              <a:rPr lang="en-US" dirty="0" smtClean="0"/>
              <a:t>Hard drives have been around since 1956</a:t>
            </a:r>
          </a:p>
          <a:p>
            <a:pPr lvl="1"/>
            <a:r>
              <a:rPr lang="en-US" dirty="0" smtClean="0"/>
              <a:t>The cheapest way to store large amounts of data</a:t>
            </a:r>
          </a:p>
          <a:p>
            <a:pPr lvl="1"/>
            <a:r>
              <a:rPr lang="en-US" dirty="0" smtClean="0"/>
              <a:t>Sizes are still increasing rapidly</a:t>
            </a:r>
          </a:p>
          <a:p>
            <a:r>
              <a:rPr lang="en-US" dirty="0" smtClean="0"/>
              <a:t>However, hard drives are typically the slowest component in most computers</a:t>
            </a:r>
          </a:p>
          <a:p>
            <a:pPr lvl="1"/>
            <a:r>
              <a:rPr lang="en-US" dirty="0" smtClean="0"/>
              <a:t>CPU and RAM operate at GHz</a:t>
            </a:r>
          </a:p>
          <a:p>
            <a:pPr lvl="1"/>
            <a:r>
              <a:rPr lang="en-US" dirty="0" smtClean="0"/>
              <a:t>PCI-X and Ethernet are GB/s</a:t>
            </a:r>
          </a:p>
          <a:p>
            <a:r>
              <a:rPr lang="en-US" dirty="0" smtClean="0"/>
              <a:t>Hard drives are not suitable for mobile devices</a:t>
            </a:r>
          </a:p>
          <a:p>
            <a:pPr lvl="1"/>
            <a:r>
              <a:rPr lang="en-US" dirty="0" smtClean="0"/>
              <a:t>Fragile mechanical components can break</a:t>
            </a:r>
          </a:p>
          <a:p>
            <a:pPr lvl="1"/>
            <a:r>
              <a:rPr lang="en-US" dirty="0" smtClean="0"/>
              <a:t>The disk motor is extremely power hungry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and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071347"/>
            <a:ext cx="8898341" cy="57866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Externally, hard drives expose a large number of </a:t>
            </a:r>
            <a:r>
              <a:rPr lang="en-US" dirty="0" smtClean="0">
                <a:solidFill>
                  <a:schemeClr val="accent1"/>
                </a:solidFill>
              </a:rPr>
              <a:t>sectors </a:t>
            </a:r>
            <a:r>
              <a:rPr lang="en-US" dirty="0" smtClean="0"/>
              <a:t>(blocks)</a:t>
            </a:r>
          </a:p>
          <a:p>
            <a:pPr lvl="1"/>
            <a:r>
              <a:rPr lang="en-US" dirty="0" smtClean="0"/>
              <a:t>Typically 512 or 4096 bytes</a:t>
            </a:r>
          </a:p>
          <a:p>
            <a:pPr lvl="1"/>
            <a:r>
              <a:rPr lang="en-US" dirty="0" smtClean="0"/>
              <a:t>Individual sector writes are </a:t>
            </a:r>
            <a:r>
              <a:rPr lang="en-US" dirty="0" smtClean="0">
                <a:solidFill>
                  <a:schemeClr val="accent1"/>
                </a:solidFill>
              </a:rPr>
              <a:t>atomic</a:t>
            </a:r>
          </a:p>
          <a:p>
            <a:pPr lvl="1"/>
            <a:r>
              <a:rPr lang="en-US" dirty="0" smtClean="0"/>
              <a:t>Multiple sectors writes may be interrupted (</a:t>
            </a:r>
            <a:r>
              <a:rPr lang="en-US" dirty="0" smtClean="0">
                <a:solidFill>
                  <a:schemeClr val="accent1"/>
                </a:solidFill>
              </a:rPr>
              <a:t>torn 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Drive geometry</a:t>
            </a:r>
          </a:p>
          <a:p>
            <a:pPr lvl="1"/>
            <a:r>
              <a:rPr lang="en-US" dirty="0" smtClean="0"/>
              <a:t>Sectors arranged into </a:t>
            </a:r>
            <a:r>
              <a:rPr lang="en-US" dirty="0" smtClean="0">
                <a:solidFill>
                  <a:schemeClr val="accent1"/>
                </a:solidFill>
              </a:rPr>
              <a:t>tracks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cylinder</a:t>
            </a:r>
            <a:r>
              <a:rPr lang="en-US" dirty="0" smtClean="0"/>
              <a:t> is a particular track on multiple platters</a:t>
            </a:r>
          </a:p>
          <a:p>
            <a:pPr lvl="1"/>
            <a:r>
              <a:rPr lang="en-US" dirty="0" smtClean="0"/>
              <a:t>Tracks arranged in concentric circles on </a:t>
            </a:r>
            <a:r>
              <a:rPr lang="en-US" dirty="0" smtClean="0">
                <a:solidFill>
                  <a:schemeClr val="accent1"/>
                </a:solidFill>
              </a:rPr>
              <a:t>platters</a:t>
            </a:r>
          </a:p>
          <a:p>
            <a:pPr lvl="1"/>
            <a:r>
              <a:rPr lang="en-US" dirty="0" smtClean="0"/>
              <a:t>A disk may have multiple, double-sided platters</a:t>
            </a:r>
          </a:p>
          <a:p>
            <a:r>
              <a:rPr lang="en-US" dirty="0" smtClean="0"/>
              <a:t>Drive motor spins the platters at a constant rate</a:t>
            </a:r>
          </a:p>
          <a:p>
            <a:pPr lvl="1"/>
            <a:r>
              <a:rPr lang="en-US" dirty="0" smtClean="0"/>
              <a:t>Measured in revolutions per minute (RPM)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State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2"/>
            <a:ext cx="8229600" cy="2320120"/>
          </a:xfrm>
        </p:spPr>
        <p:txBody>
          <a:bodyPr/>
          <a:lstStyle/>
          <a:p>
            <a:r>
              <a:rPr lang="en-US" dirty="0" smtClean="0"/>
              <a:t>NAND flash memory-based drives</a:t>
            </a:r>
          </a:p>
          <a:p>
            <a:pPr lvl="1"/>
            <a:r>
              <a:rPr lang="en-US" dirty="0" smtClean="0"/>
              <a:t>High voltage is able to change the configuration of a floating-gate transistor</a:t>
            </a:r>
          </a:p>
          <a:p>
            <a:pPr lvl="1"/>
            <a:r>
              <a:rPr lang="en-US" dirty="0" smtClean="0"/>
              <a:t>State of the transistor interpreted as binary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2" descr="D:\Classes\5600\assets\InsideanSS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8" y="3269430"/>
            <a:ext cx="5367572" cy="356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27797" y="5090613"/>
            <a:ext cx="1963617" cy="846162"/>
          </a:xfrm>
          <a:prstGeom prst="wedgeRectCallout">
            <a:avLst>
              <a:gd name="adj1" fmla="val 79572"/>
              <a:gd name="adj2" fmla="val -39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Flash memory chip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5501778" y="3678077"/>
            <a:ext cx="391886" cy="283923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457666" y="4539981"/>
            <a:ext cx="2392907" cy="1101264"/>
          </a:xfrm>
          <a:prstGeom prst="wedgeRectCallout">
            <a:avLst>
              <a:gd name="adj1" fmla="val -68147"/>
              <a:gd name="adj2" fmla="val 152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is striped across all chips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90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291"/>
            <a:ext cx="8229600" cy="56774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resilient against physical damage</a:t>
            </a:r>
          </a:p>
          <a:p>
            <a:pPr lvl="1"/>
            <a:r>
              <a:rPr lang="en-US" dirty="0" smtClean="0"/>
              <a:t>No sensitive read head or moving parts</a:t>
            </a:r>
          </a:p>
          <a:p>
            <a:pPr lvl="1"/>
            <a:r>
              <a:rPr lang="en-US" dirty="0" smtClean="0"/>
              <a:t>Immune to changes in temperature</a:t>
            </a:r>
          </a:p>
          <a:p>
            <a:r>
              <a:rPr lang="en-US" dirty="0" smtClean="0"/>
              <a:t>Greatly reduced power consumption</a:t>
            </a:r>
          </a:p>
          <a:p>
            <a:pPr lvl="1"/>
            <a:r>
              <a:rPr lang="en-US" dirty="0" smtClean="0"/>
              <a:t>No mechanical, moving parts</a:t>
            </a:r>
          </a:p>
          <a:p>
            <a:r>
              <a:rPr lang="en-US" dirty="0" smtClean="0"/>
              <a:t>Much faster than hard drives</a:t>
            </a:r>
          </a:p>
          <a:p>
            <a:pPr lvl="1"/>
            <a:r>
              <a:rPr lang="en-US" dirty="0" smtClean="0"/>
              <a:t>&gt;500 MB/s vs ~200 MB/s for hard drives</a:t>
            </a:r>
          </a:p>
          <a:p>
            <a:pPr lvl="1"/>
            <a:r>
              <a:rPr lang="en-US" dirty="0" smtClean="0"/>
              <a:t>No penalty for random access</a:t>
            </a:r>
          </a:p>
          <a:p>
            <a:pPr lvl="2"/>
            <a:r>
              <a:rPr lang="en-US" dirty="0" smtClean="0"/>
              <a:t>Each flash cell can be addressed directly</a:t>
            </a:r>
          </a:p>
          <a:p>
            <a:pPr lvl="2"/>
            <a:r>
              <a:rPr lang="en-US" dirty="0" smtClean="0"/>
              <a:t>No need to rotate or seek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2"/>
            <a:r>
              <a:rPr lang="en-US" dirty="0" smtClean="0"/>
              <a:t>Although each flash chip is slow, they are </a:t>
            </a:r>
            <a:r>
              <a:rPr lang="en-US" dirty="0" err="1" smtClean="0"/>
              <a:t>RAIDed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122" name="Picture 2" descr="D:\Classes\5600\assets\ssd,V-G-319948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04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memory is written in pages, but erased in blocks</a:t>
            </a:r>
          </a:p>
          <a:p>
            <a:pPr lvl="1"/>
            <a:r>
              <a:rPr lang="en-US" dirty="0"/>
              <a:t>Pages: 4 – 16 KB, Blocks: </a:t>
            </a:r>
            <a:r>
              <a:rPr lang="en-US" dirty="0" smtClean="0"/>
              <a:t>128 – 256 </a:t>
            </a:r>
            <a:r>
              <a:rPr lang="en-US" dirty="0"/>
              <a:t>KB</a:t>
            </a:r>
          </a:p>
          <a:p>
            <a:pPr lvl="1"/>
            <a:r>
              <a:rPr lang="en-US" dirty="0"/>
              <a:t>Thus, flash memory can become fragmented</a:t>
            </a:r>
          </a:p>
          <a:p>
            <a:pPr lvl="1"/>
            <a:r>
              <a:rPr lang="en-US" dirty="0"/>
              <a:t>Leads to the </a:t>
            </a:r>
            <a:r>
              <a:rPr lang="en-US" dirty="0">
                <a:solidFill>
                  <a:schemeClr val="accent1"/>
                </a:solidFill>
              </a:rPr>
              <a:t>write amplification </a:t>
            </a:r>
            <a:r>
              <a:rPr lang="en-US" dirty="0"/>
              <a:t>problem</a:t>
            </a:r>
          </a:p>
          <a:p>
            <a:r>
              <a:rPr lang="en-US" dirty="0" smtClean="0"/>
              <a:t>Flash memory can only be written a fixed number of times</a:t>
            </a:r>
          </a:p>
          <a:p>
            <a:pPr lvl="1"/>
            <a:r>
              <a:rPr lang="en-US" dirty="0" smtClean="0"/>
              <a:t>Typically 3000 – 5000 cycles for MLC</a:t>
            </a:r>
          </a:p>
          <a:p>
            <a:pPr lvl="1"/>
            <a:r>
              <a:rPr lang="en-US" dirty="0" smtClean="0"/>
              <a:t>SSDs use </a:t>
            </a:r>
            <a:r>
              <a:rPr lang="en-US" dirty="0" smtClean="0">
                <a:solidFill>
                  <a:schemeClr val="accent1"/>
                </a:solidFill>
              </a:rPr>
              <a:t>wear leveling </a:t>
            </a:r>
            <a:r>
              <a:rPr lang="en-US" dirty="0" smtClean="0"/>
              <a:t>to evenly distribute writes across all flash cells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7128"/>
            <a:ext cx="8229600" cy="3152633"/>
          </a:xfrm>
        </p:spPr>
        <p:txBody>
          <a:bodyPr/>
          <a:lstStyle/>
          <a:p>
            <a:r>
              <a:rPr lang="en-US" dirty="0" smtClean="0"/>
              <a:t>Once all pages have been written, valid pages must be consolidated to free up space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amplification</a:t>
            </a:r>
            <a:r>
              <a:rPr lang="en-US" dirty="0" smtClean="0"/>
              <a:t>: a write triggers garbage collection/compaction</a:t>
            </a:r>
          </a:p>
          <a:p>
            <a:pPr lvl="1"/>
            <a:r>
              <a:rPr lang="en-US" dirty="0" smtClean="0"/>
              <a:t>One or more blocks must be read, erased, and rewritten before the write can proceed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00" y="1238532"/>
            <a:ext cx="6025484" cy="2047165"/>
            <a:chOff x="1562669" y="1238531"/>
            <a:chExt cx="6025484" cy="2047165"/>
          </a:xfrm>
        </p:grpSpPr>
        <p:sp>
          <p:nvSpPr>
            <p:cNvPr id="5" name="Rectangle 4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38153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38153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81534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7984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7984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79844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91802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91802" y="21563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91802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87839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87839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87839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77300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175610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D’’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5610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E’’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87568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887568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87568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83605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605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A’’’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83605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B’’’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6398" y="215634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398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184708" y="161043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C’’</a:t>
            </a:r>
            <a:endParaRPr lang="en-US" dirty="0"/>
          </a:p>
        </p:txBody>
      </p:sp>
      <p:sp>
        <p:nvSpPr>
          <p:cNvPr id="64" name="Rectangular Callout 63"/>
          <p:cNvSpPr/>
          <p:nvPr/>
        </p:nvSpPr>
        <p:spPr>
          <a:xfrm>
            <a:off x="179696" y="1299599"/>
            <a:ext cx="1792406" cy="1977960"/>
          </a:xfrm>
          <a:prstGeom prst="wedgeRectCallout">
            <a:avLst>
              <a:gd name="adj1" fmla="val 77284"/>
              <a:gd name="adj2" fmla="val -1987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Stale pages cannot be overwritten or erased individually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5486398" y="1610430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38153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8153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8" name="Rectangular Callout 67"/>
          <p:cNvSpPr/>
          <p:nvPr/>
        </p:nvSpPr>
        <p:spPr>
          <a:xfrm>
            <a:off x="5250973" y="170598"/>
            <a:ext cx="3200401" cy="928048"/>
          </a:xfrm>
          <a:prstGeom prst="wedgeRectCallout">
            <a:avLst>
              <a:gd name="adj1" fmla="val -33590"/>
              <a:gd name="adj2" fmla="val 1095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 moved to new block by the garbage collector</a:t>
            </a:r>
            <a:endParaRPr lang="en-US" sz="2400" dirty="0"/>
          </a:p>
        </p:txBody>
      </p:sp>
      <p:sp>
        <p:nvSpPr>
          <p:cNvPr id="69" name="Rectangular Callout 68"/>
          <p:cNvSpPr/>
          <p:nvPr/>
        </p:nvSpPr>
        <p:spPr>
          <a:xfrm>
            <a:off x="193341" y="1272645"/>
            <a:ext cx="1778761" cy="2004913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Cleaned block can now be rewritten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9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2" animBg="1"/>
      <p:bldP spid="66" grpId="0" animBg="1"/>
      <p:bldP spid="67" grpId="0" animBg="1"/>
      <p:bldP spid="68" grpId="0" animBg="1"/>
      <p:bldP spid="6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390866"/>
          </a:xfrm>
        </p:spPr>
        <p:txBody>
          <a:bodyPr/>
          <a:lstStyle/>
          <a:p>
            <a:r>
              <a:rPr lang="en-US" dirty="0" smtClean="0"/>
              <a:t>Garbage collection (GC) is vital for the performance of SSDs</a:t>
            </a:r>
          </a:p>
          <a:p>
            <a:r>
              <a:rPr lang="en-US" dirty="0" smtClean="0"/>
              <a:t>Older SSDs had fast writes up until all pages were written once</a:t>
            </a:r>
          </a:p>
          <a:p>
            <a:pPr lvl="1"/>
            <a:r>
              <a:rPr lang="en-US" dirty="0" smtClean="0"/>
              <a:t>Even if the drive has lots of “free space,” each write is amplified, thus reducing performance</a:t>
            </a:r>
          </a:p>
          <a:p>
            <a:r>
              <a:rPr lang="en-US" dirty="0" smtClean="0"/>
              <a:t>Many SSDs over-provision to help the GC</a:t>
            </a:r>
          </a:p>
          <a:p>
            <a:pPr lvl="1"/>
            <a:r>
              <a:rPr lang="en-US" dirty="0" smtClean="0"/>
              <a:t>240 GB SSDs actually have 256 GB of memory</a:t>
            </a:r>
          </a:p>
          <a:p>
            <a:r>
              <a:rPr lang="en-US" dirty="0" smtClean="0"/>
              <a:t>Modern SSDs implement background GC</a:t>
            </a:r>
          </a:p>
          <a:p>
            <a:pPr lvl="1"/>
            <a:r>
              <a:rPr lang="en-US" dirty="0" smtClean="0"/>
              <a:t>However, this doesn’t always work correctly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of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3" y="1180531"/>
            <a:ext cx="8720920" cy="5158853"/>
          </a:xfrm>
        </p:spPr>
        <p:txBody>
          <a:bodyPr/>
          <a:lstStyle/>
          <a:p>
            <a:r>
              <a:rPr lang="en-US" dirty="0" smtClean="0"/>
              <a:t>Goal: the SSD wants to perform background GC</a:t>
            </a:r>
          </a:p>
          <a:p>
            <a:pPr lvl="1"/>
            <a:r>
              <a:rPr lang="en-US" dirty="0" smtClean="0"/>
              <a:t>But this assumes the SSD knows which pages are invalid</a:t>
            </a:r>
          </a:p>
          <a:p>
            <a:r>
              <a:rPr lang="en-US" dirty="0" smtClean="0"/>
              <a:t>Problem: most file systems don’t actually delete data</a:t>
            </a:r>
          </a:p>
          <a:p>
            <a:pPr lvl="1"/>
            <a:r>
              <a:rPr lang="en-US" dirty="0" smtClean="0"/>
              <a:t>On Linux, the “delete” function is unlink()</a:t>
            </a:r>
          </a:p>
          <a:p>
            <a:pPr lvl="1"/>
            <a:r>
              <a:rPr lang="en-US" dirty="0" smtClean="0"/>
              <a:t>Removes the file meta-data, but not the file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5" y="3268639"/>
            <a:ext cx="5211170" cy="330275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is written to SSD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is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GC executes</a:t>
            </a:r>
          </a:p>
          <a:p>
            <a:pPr marL="914400" lvl="1" indent="-514350"/>
            <a:r>
              <a:rPr lang="en-US" dirty="0" smtClean="0"/>
              <a:t>9 pages look valid to the SSD</a:t>
            </a:r>
          </a:p>
          <a:p>
            <a:pPr marL="914400" lvl="1" indent="-514350"/>
            <a:r>
              <a:rPr lang="en-US" dirty="0" smtClean="0"/>
              <a:t>The OS knows only 2 pages are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27109" y="1005374"/>
            <a:ext cx="2920620" cy="2047165"/>
            <a:chOff x="1562669" y="1238531"/>
            <a:chExt cx="2920620" cy="2047165"/>
          </a:xfrm>
        </p:grpSpPr>
        <p:sp>
          <p:nvSpPr>
            <p:cNvPr id="6" name="Rectangle 5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22643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622643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622643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20953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20953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20953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32911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32911" y="192318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032911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728948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28948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48" name="Rectangular Callout 47"/>
          <p:cNvSpPr/>
          <p:nvPr/>
        </p:nvSpPr>
        <p:spPr>
          <a:xfrm>
            <a:off x="236559" y="1197583"/>
            <a:ext cx="1915238" cy="1368191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metadata (</a:t>
            </a:r>
            <a:r>
              <a:rPr lang="en-US" sz="2400" dirty="0" err="1" smtClean="0"/>
              <a:t>inode</a:t>
            </a:r>
            <a:r>
              <a:rPr lang="en-US" sz="2400" dirty="0" smtClean="0"/>
              <a:t>, name, etc.)</a:t>
            </a:r>
            <a:endParaRPr lang="en-US" sz="2400" dirty="0"/>
          </a:p>
        </p:txBody>
      </p:sp>
      <p:sp>
        <p:nvSpPr>
          <p:cNvPr id="49" name="Rectangular Callout 48"/>
          <p:cNvSpPr/>
          <p:nvPr/>
        </p:nvSpPr>
        <p:spPr>
          <a:xfrm>
            <a:off x="5656995" y="1197583"/>
            <a:ext cx="2022146" cy="1518308"/>
          </a:xfrm>
          <a:prstGeom prst="wedgeRectCallout">
            <a:avLst>
              <a:gd name="adj1" fmla="val -66278"/>
              <a:gd name="adj2" fmla="val -200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Metadata is overwritten, but the file remains</a:t>
            </a:r>
            <a:endParaRPr lang="en-US" sz="24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20270" y="3268639"/>
            <a:ext cx="3764504" cy="3302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Lack of explicit delete means the GC wastes effort copying useless pages</a:t>
            </a:r>
            <a:endParaRPr lang="en-US" sz="2600" dirty="0"/>
          </a:p>
          <a:p>
            <a:r>
              <a:rPr lang="en-US" sz="3000" dirty="0" smtClean="0"/>
              <a:t>Hard drives are not </a:t>
            </a:r>
            <a:r>
              <a:rPr lang="en-US" sz="3000" dirty="0" err="1" smtClean="0"/>
              <a:t>GCed</a:t>
            </a:r>
            <a:r>
              <a:rPr lang="en-US" sz="3000" dirty="0" smtClean="0"/>
              <a:t>, so this was never a problem</a:t>
            </a:r>
          </a:p>
        </p:txBody>
      </p:sp>
    </p:spTree>
    <p:extLst>
      <p:ext uri="{BB962C8B-B14F-4D97-AF65-F5344CB8AC3E}">
        <p14:creationId xmlns:p14="http://schemas.microsoft.com/office/powerpoint/2010/main" val="1410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8" grpId="1" animBg="1"/>
      <p:bldP spid="49" grpId="0" animBg="1"/>
      <p:bldP spid="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4" y="1078171"/>
            <a:ext cx="8229600" cy="1651379"/>
          </a:xfrm>
        </p:spPr>
        <p:txBody>
          <a:bodyPr/>
          <a:lstStyle/>
          <a:p>
            <a:r>
              <a:rPr lang="en-US" dirty="0" smtClean="0"/>
              <a:t>New SATA command TRIM (SCSI – UNMAP)</a:t>
            </a:r>
          </a:p>
          <a:p>
            <a:pPr lvl="1"/>
            <a:r>
              <a:rPr lang="en-US" dirty="0" smtClean="0"/>
              <a:t>Allows the OS to tell the SSD that specific LBAs are invalid, may be </a:t>
            </a:r>
            <a:r>
              <a:rPr lang="en-US" dirty="0" err="1" smtClean="0"/>
              <a:t>GCed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204" y="4940491"/>
            <a:ext cx="8532126" cy="191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 support for TRIM</a:t>
            </a:r>
          </a:p>
          <a:p>
            <a:pPr lvl="1"/>
            <a:r>
              <a:rPr lang="en-US" dirty="0"/>
              <a:t>Win 7, OSX Snow Leopard, Linux 2.6.33, Android 4.3</a:t>
            </a:r>
          </a:p>
          <a:p>
            <a:r>
              <a:rPr lang="en-US" dirty="0" smtClean="0"/>
              <a:t>Must be supported by the SSD firmware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3019" y="2715891"/>
            <a:ext cx="2920620" cy="2047165"/>
            <a:chOff x="1562669" y="1238531"/>
            <a:chExt cx="2920620" cy="2047165"/>
          </a:xfrm>
        </p:grpSpPr>
        <p:sp>
          <p:nvSpPr>
            <p:cNvPr id="7" name="Rectangle 6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168553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168553" y="36337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168553" y="41841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66863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66863" y="36337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66863" y="41841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78821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8821" y="363370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8821" y="41841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74858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74858" y="36337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2" name="Rectangular Callout 31"/>
          <p:cNvSpPr/>
          <p:nvPr/>
        </p:nvSpPr>
        <p:spPr>
          <a:xfrm>
            <a:off x="1562669" y="3179915"/>
            <a:ext cx="1293123" cy="464025"/>
          </a:xfrm>
          <a:prstGeom prst="wedgeRectCallout">
            <a:avLst>
              <a:gd name="adj1" fmla="val 90948"/>
              <a:gd name="adj2" fmla="val 18895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51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Leveling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each flash cell wears out after several thousand writes</a:t>
            </a:r>
          </a:p>
          <a:p>
            <a:r>
              <a:rPr lang="en-US" dirty="0" smtClean="0"/>
              <a:t>SSDs use </a:t>
            </a:r>
            <a:r>
              <a:rPr lang="en-US" dirty="0" smtClean="0">
                <a:solidFill>
                  <a:schemeClr val="accent1"/>
                </a:solidFill>
              </a:rPr>
              <a:t>wear leveling </a:t>
            </a:r>
            <a:r>
              <a:rPr lang="en-US" dirty="0" smtClean="0"/>
              <a:t>to spread writes across all cells</a:t>
            </a:r>
          </a:p>
          <a:p>
            <a:pPr lvl="1"/>
            <a:r>
              <a:rPr lang="en-US" dirty="0" smtClean="0"/>
              <a:t>Typical consumer SSDs should last ~5 years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67757" y="2058527"/>
            <a:ext cx="3452884" cy="3473356"/>
            <a:chOff x="675564" y="3295933"/>
            <a:chExt cx="3452884" cy="3473356"/>
          </a:xfrm>
        </p:grpSpPr>
        <p:sp>
          <p:nvSpPr>
            <p:cNvPr id="7" name="Oval 6"/>
            <p:cNvSpPr/>
            <p:nvPr/>
          </p:nvSpPr>
          <p:spPr>
            <a:xfrm>
              <a:off x="675564" y="3316405"/>
              <a:ext cx="3452884" cy="3452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17327" y="3658168"/>
              <a:ext cx="2769359" cy="276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400885" y="4041726"/>
              <a:ext cx="2002241" cy="2002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33917" y="4474758"/>
              <a:ext cx="1136179" cy="1136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67801" y="4908642"/>
              <a:ext cx="268410" cy="268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686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3426" y="5474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7987" y="639995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819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9478" y="32959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58513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9478" y="56109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9478" y="41054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8840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4392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87458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60744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7458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3895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9478" y="36857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742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99478" y="60581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74392" y="3797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60199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2632" y="58940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93774" y="5456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16510" y="37842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3637" y="42578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31854" y="54262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72859" y="5905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42632" y="34285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6600" y="3822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34917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0907" y="5997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253" y="6312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33498" y="3432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1742" y="38017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1911" y="4264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28298" y="5934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75019" y="6274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612" y="5456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1699025" y="3211319"/>
            <a:ext cx="0" cy="10258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881639" y="3505596"/>
            <a:ext cx="109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Rotation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2298891" y="2560525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ular Callout 54"/>
          <p:cNvSpPr/>
          <p:nvPr/>
        </p:nvSpPr>
        <p:spPr>
          <a:xfrm>
            <a:off x="3694198" y="1110432"/>
            <a:ext cx="1760461" cy="532261"/>
          </a:xfrm>
          <a:prstGeom prst="wedgeRectCallout">
            <a:avLst>
              <a:gd name="adj1" fmla="val 45540"/>
              <a:gd name="adj2" fmla="val 1666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Three tracks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008499" y="1642693"/>
            <a:ext cx="61580" cy="151364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50706" y="1642693"/>
            <a:ext cx="282530" cy="140999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5967" y="1642693"/>
            <a:ext cx="537448" cy="138396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61872" y="1833762"/>
            <a:ext cx="3698543" cy="38573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ular Callout 65"/>
          <p:cNvSpPr/>
          <p:nvPr/>
        </p:nvSpPr>
        <p:spPr>
          <a:xfrm>
            <a:off x="3935064" y="5944476"/>
            <a:ext cx="1617757" cy="633746"/>
          </a:xfrm>
          <a:prstGeom prst="wedgeRectCallout">
            <a:avLst>
              <a:gd name="adj1" fmla="val 28737"/>
              <a:gd name="adj2" fmla="val -7388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platter</a:t>
            </a:r>
            <a:endParaRPr lang="en-US" sz="2400" dirty="0"/>
          </a:p>
        </p:txBody>
      </p:sp>
      <p:sp>
        <p:nvSpPr>
          <p:cNvPr id="53" name="Rectangular Callout 52"/>
          <p:cNvSpPr/>
          <p:nvPr/>
        </p:nvSpPr>
        <p:spPr>
          <a:xfrm>
            <a:off x="2022522" y="1110432"/>
            <a:ext cx="989459" cy="532261"/>
          </a:xfrm>
          <a:prstGeom prst="wedgeRectCallout">
            <a:avLst>
              <a:gd name="adj1" fmla="val -7931"/>
              <a:gd name="adj2" fmla="val 2038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Sector</a:t>
            </a:r>
            <a:endParaRPr lang="en-US" sz="2400" dirty="0"/>
          </a:p>
        </p:txBody>
      </p:sp>
      <p:sp>
        <p:nvSpPr>
          <p:cNvPr id="81" name="Rectangular Callout 80"/>
          <p:cNvSpPr/>
          <p:nvPr/>
        </p:nvSpPr>
        <p:spPr>
          <a:xfrm>
            <a:off x="1349131" y="5877375"/>
            <a:ext cx="2328289" cy="767947"/>
          </a:xfrm>
          <a:prstGeom prst="wedgeRectCallout">
            <a:avLst>
              <a:gd name="adj1" fmla="val 11152"/>
              <a:gd name="adj2" fmla="val -14141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Outer tracks hold more data</a:t>
            </a:r>
            <a:endParaRPr lang="en-US" sz="2400" dirty="0"/>
          </a:p>
        </p:txBody>
      </p:sp>
      <p:sp>
        <p:nvSpPr>
          <p:cNvPr id="92" name="Rectangular Callout 91"/>
          <p:cNvSpPr/>
          <p:nvPr/>
        </p:nvSpPr>
        <p:spPr>
          <a:xfrm>
            <a:off x="5957207" y="3445566"/>
            <a:ext cx="1617757" cy="633746"/>
          </a:xfrm>
          <a:prstGeom prst="wedgeRectCallout">
            <a:avLst>
              <a:gd name="adj1" fmla="val -79247"/>
              <a:gd name="adj2" fmla="val -928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head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822124" y="3587348"/>
            <a:ext cx="815196" cy="3889070"/>
            <a:chOff x="7196298" y="1776595"/>
            <a:chExt cx="815196" cy="3889070"/>
          </a:xfrm>
        </p:grpSpPr>
        <p:sp>
          <p:nvSpPr>
            <p:cNvPr id="74" name="Trapezoid 73"/>
            <p:cNvSpPr/>
            <p:nvPr/>
          </p:nvSpPr>
          <p:spPr>
            <a:xfrm>
              <a:off x="7199452" y="1776595"/>
              <a:ext cx="812042" cy="1941406"/>
            </a:xfrm>
            <a:prstGeom prst="trapezoid">
              <a:avLst>
                <a:gd name="adj" fmla="val 34874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36554" y="3267603"/>
              <a:ext cx="537837" cy="537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434516" y="1821656"/>
              <a:ext cx="341912" cy="369332"/>
              <a:chOff x="7183568" y="4004199"/>
              <a:chExt cx="341912" cy="36933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83568" y="4017909"/>
                <a:ext cx="341912" cy="3419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262158" y="4004199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7196298" y="3724259"/>
              <a:ext cx="812042" cy="1941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5957207" y="4206472"/>
            <a:ext cx="2487582" cy="884555"/>
          </a:xfrm>
          <a:prstGeom prst="wedgeRectCallout">
            <a:avLst>
              <a:gd name="adj1" fmla="val -74858"/>
              <a:gd name="adj2" fmla="val -64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Seeks across the various tracks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8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repeatCount="4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65" grpId="0" animBg="1"/>
      <p:bldP spid="66" grpId="0" animBg="1"/>
      <p:bldP spid="53" grpId="0" animBg="1"/>
      <p:bldP spid="81" grpId="0" animBg="1"/>
      <p:bldP spid="92" grpId="0" animBg="1"/>
      <p:bldP spid="9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Leveling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139" y="1100737"/>
            <a:ext cx="6025484" cy="2047165"/>
            <a:chOff x="1562669" y="1238531"/>
            <a:chExt cx="6025484" cy="2047165"/>
          </a:xfrm>
        </p:grpSpPr>
        <p:sp>
          <p:nvSpPr>
            <p:cNvPr id="6" name="Rectangle 5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028673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028673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28673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26983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26983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26983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38941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38941" y="201854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38941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34978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34978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34978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38087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22749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D’’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22749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E’’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534707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F’’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534707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34707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30744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G’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230744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A’’’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230744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B’’’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33537" y="201854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33537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31847" y="147263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C’’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028673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28673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1" name="Rectangular Callout 60"/>
          <p:cNvSpPr/>
          <p:nvPr/>
        </p:nvSpPr>
        <p:spPr>
          <a:xfrm>
            <a:off x="821146" y="1142989"/>
            <a:ext cx="1778761" cy="2004913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Wait as long as possible before garbage collecting</a:t>
            </a:r>
            <a:endParaRPr lang="en-US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33139" y="3627842"/>
            <a:ext cx="6025484" cy="2047165"/>
            <a:chOff x="1562669" y="1238531"/>
            <a:chExt cx="6025484" cy="2047165"/>
          </a:xfrm>
        </p:grpSpPr>
        <p:sp>
          <p:nvSpPr>
            <p:cNvPr id="63" name="Rectangle 62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28673" y="3999561"/>
            <a:ext cx="2734102" cy="1581046"/>
            <a:chOff x="2591937" y="4429473"/>
            <a:chExt cx="2734102" cy="1581046"/>
          </a:xfrm>
        </p:grpSpPr>
        <p:sp>
          <p:nvSpPr>
            <p:cNvPr id="91" name="Rectangle 90"/>
            <p:cNvSpPr/>
            <p:nvPr/>
          </p:nvSpPr>
          <p:spPr>
            <a:xfrm>
              <a:off x="259193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9193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9193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9024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9024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9024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2205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99930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02204" y="552584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98241" y="442947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98242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98240" y="552602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133537" y="39997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33537" y="454547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133537" y="509611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831847" y="39997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M’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831847" y="454547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N’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831847" y="509611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541531" y="39997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M’’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541531" y="454547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N’’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541531" y="509611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O’’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237568" y="400201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M’’’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237568" y="454774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N’’’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237568" y="50983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O’’’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133537" y="39995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M*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133537" y="45452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N*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133537" y="509593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O*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6138087" y="4002015"/>
            <a:ext cx="2734102" cy="1581046"/>
            <a:chOff x="2591937" y="4429473"/>
            <a:chExt cx="2734102" cy="1581046"/>
          </a:xfrm>
        </p:grpSpPr>
        <p:sp>
          <p:nvSpPr>
            <p:cNvPr id="121" name="Rectangle 120"/>
            <p:cNvSpPr/>
            <p:nvPr/>
          </p:nvSpPr>
          <p:spPr>
            <a:xfrm>
              <a:off x="259193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9193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9193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9024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9024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9024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02205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999930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02204" y="552584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98241" y="442947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698242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98240" y="552602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3028673" y="399806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M*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028673" y="454379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N*</a:t>
            </a:r>
            <a:endParaRPr lang="en-US" dirty="0"/>
          </a:p>
        </p:txBody>
      </p:sp>
      <p:sp>
        <p:nvSpPr>
          <p:cNvPr id="135" name="Rectangular Callout 134"/>
          <p:cNvSpPr/>
          <p:nvPr/>
        </p:nvSpPr>
        <p:spPr>
          <a:xfrm>
            <a:off x="1194755" y="5820769"/>
            <a:ext cx="5064457" cy="941695"/>
          </a:xfrm>
          <a:prstGeom prst="wedgeRectCallout">
            <a:avLst>
              <a:gd name="adj1" fmla="val 51471"/>
              <a:gd name="adj2" fmla="val -8505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SSD controller periodically swap long lived data to different blocks</a:t>
            </a:r>
            <a:endParaRPr lang="en-US" sz="2400" dirty="0"/>
          </a:p>
        </p:txBody>
      </p:sp>
      <p:sp>
        <p:nvSpPr>
          <p:cNvPr id="119" name="Rectangular Callout 118"/>
          <p:cNvSpPr/>
          <p:nvPr/>
        </p:nvSpPr>
        <p:spPr>
          <a:xfrm>
            <a:off x="821146" y="3648968"/>
            <a:ext cx="1778761" cy="1789657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Blocks with long lived data receive less wear</a:t>
            </a:r>
            <a:endParaRPr lang="en-US" sz="2400" dirty="0"/>
          </a:p>
        </p:txBody>
      </p:sp>
      <p:sp>
        <p:nvSpPr>
          <p:cNvPr id="136" name="Rectangular Callout 135"/>
          <p:cNvSpPr/>
          <p:nvPr/>
        </p:nvSpPr>
        <p:spPr>
          <a:xfrm>
            <a:off x="2197298" y="209211"/>
            <a:ext cx="3333465" cy="741555"/>
          </a:xfrm>
          <a:prstGeom prst="wedgeRectCallout">
            <a:avLst>
              <a:gd name="adj1" fmla="val 33754"/>
              <a:gd name="adj2" fmla="val 11983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the GC runs now, page G must be copied</a:t>
            </a:r>
            <a:endParaRPr lang="en-US" sz="2400" dirty="0"/>
          </a:p>
        </p:txBody>
      </p:sp>
      <p:sp>
        <p:nvSpPr>
          <p:cNvPr id="137" name="Rectangle 136"/>
          <p:cNvSpPr/>
          <p:nvPr/>
        </p:nvSpPr>
        <p:spPr>
          <a:xfrm>
            <a:off x="3028673" y="5095930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044263" y="1924265"/>
            <a:ext cx="279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Dynamic Wear Leveling</a:t>
            </a:r>
            <a:endParaRPr 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-838875" y="4517088"/>
            <a:ext cx="238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Static Wear Leveling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56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00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5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500"/>
                            </p:stCondLst>
                            <p:childTnLst>
                              <p:par>
                                <p:cTn id="3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00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0"/>
                            </p:stCondLst>
                            <p:childTnLst>
                              <p:par>
                                <p:cTn id="3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6000"/>
                            </p:stCondLst>
                            <p:childTnLst>
                              <p:par>
                                <p:cTn id="34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6500"/>
                            </p:stCondLst>
                            <p:childTnLst>
                              <p:par>
                                <p:cTn id="362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750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800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9" grpId="0" animBg="1"/>
      <p:bldP spid="60" grpId="0" animBg="1"/>
      <p:bldP spid="61" grpId="0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33" grpId="0" animBg="1"/>
      <p:bldP spid="134" grpId="0" animBg="1"/>
      <p:bldP spid="135" grpId="0" animBg="1"/>
      <p:bldP spid="119" grpId="0" animBg="1"/>
      <p:bldP spid="136" grpId="0" animBg="1"/>
      <p:bldP spid="136" grpId="1" animBg="1"/>
      <p:bldP spid="137" grpId="0" animBg="1"/>
      <p:bldP spid="13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6943"/>
            <a:ext cx="8229600" cy="4380932"/>
          </a:xfrm>
        </p:spPr>
        <p:txBody>
          <a:bodyPr>
            <a:normAutofit/>
          </a:bodyPr>
          <a:lstStyle/>
          <a:p>
            <a:r>
              <a:rPr lang="en-US" dirty="0" smtClean="0"/>
              <a:t>All operations handled by the SSD controller</a:t>
            </a:r>
          </a:p>
          <a:p>
            <a:pPr lvl="1"/>
            <a:r>
              <a:rPr lang="en-US" dirty="0" smtClean="0"/>
              <a:t>Maps LBAs to physical pages</a:t>
            </a:r>
          </a:p>
          <a:p>
            <a:pPr lvl="1"/>
            <a:r>
              <a:rPr lang="en-US" dirty="0" smtClean="0"/>
              <a:t>Keeps track of free pages, controls the GC</a:t>
            </a:r>
          </a:p>
          <a:p>
            <a:pPr lvl="1"/>
            <a:r>
              <a:rPr lang="en-US" dirty="0" smtClean="0"/>
              <a:t>May implement background GC</a:t>
            </a:r>
          </a:p>
          <a:p>
            <a:pPr lvl="1"/>
            <a:r>
              <a:rPr lang="en-US" dirty="0" smtClean="0"/>
              <a:t>Performs wear leveling via data rotation</a:t>
            </a:r>
          </a:p>
          <a:p>
            <a:r>
              <a:rPr lang="en-US" dirty="0" smtClean="0"/>
              <a:t>Controller performance is crucial for overall SSD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194" name="Picture 2" descr="D:\Classes\5600\assets\SandForce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45" y="211539"/>
            <a:ext cx="2407008" cy="20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474" y="1207827"/>
            <a:ext cx="6057332" cy="121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SSDs are extremely complicated internally</a:t>
            </a:r>
          </a:p>
        </p:txBody>
      </p:sp>
    </p:spTree>
    <p:extLst>
      <p:ext uri="{BB962C8B-B14F-4D97-AF65-F5344CB8AC3E}">
        <p14:creationId xmlns:p14="http://schemas.microsoft.com/office/powerpoint/2010/main" val="1561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Flavors of NAND Flash Memory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91553"/>
            <a:ext cx="4040188" cy="639762"/>
          </a:xfr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Multi-Level Cell (MLC)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60710" y="1751786"/>
            <a:ext cx="4114800" cy="4471585"/>
          </a:xfrm>
        </p:spPr>
        <p:txBody>
          <a:bodyPr/>
          <a:lstStyle/>
          <a:p>
            <a:r>
              <a:rPr lang="en-US" dirty="0" smtClean="0"/>
              <a:t>One bit per flash cell</a:t>
            </a:r>
          </a:p>
          <a:p>
            <a:pPr lvl="1"/>
            <a:r>
              <a:rPr lang="en-US" dirty="0" smtClean="0"/>
              <a:t>0 or 1</a:t>
            </a:r>
          </a:p>
          <a:p>
            <a:r>
              <a:rPr lang="en-US" dirty="0" smtClean="0"/>
              <a:t>Lower capacity and more expensive than MLC flash</a:t>
            </a:r>
          </a:p>
          <a:p>
            <a:r>
              <a:rPr lang="en-US" dirty="0" smtClean="0"/>
              <a:t>Higher throughput than MLC</a:t>
            </a:r>
          </a:p>
          <a:p>
            <a:r>
              <a:rPr lang="en-US" dirty="0" smtClean="0"/>
              <a:t>10000 – 100000 write cycles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Expensive, enterprise drives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091553"/>
            <a:ext cx="4041775" cy="639762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Single-Level Cell (SLC)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8810" y="1751786"/>
            <a:ext cx="4144133" cy="4683126"/>
          </a:xfrm>
        </p:spPr>
        <p:txBody>
          <a:bodyPr>
            <a:normAutofit/>
          </a:bodyPr>
          <a:lstStyle/>
          <a:p>
            <a:r>
              <a:rPr lang="en-US" dirty="0" smtClean="0"/>
              <a:t>Multiple bits per flash cell</a:t>
            </a:r>
          </a:p>
          <a:p>
            <a:pPr lvl="1"/>
            <a:r>
              <a:rPr lang="en-US" dirty="0" smtClean="0"/>
              <a:t>For two-level: 00, 01, 10, 11</a:t>
            </a:r>
          </a:p>
          <a:p>
            <a:pPr lvl="1"/>
            <a:r>
              <a:rPr lang="en-US" dirty="0" smtClean="0"/>
              <a:t>2, 3, and 4-bit MLC is available</a:t>
            </a:r>
          </a:p>
          <a:p>
            <a:r>
              <a:rPr lang="en-US" dirty="0" smtClean="0"/>
              <a:t>Higher capacity and cheaper than SLC flash</a:t>
            </a:r>
          </a:p>
          <a:p>
            <a:r>
              <a:rPr lang="en-US" dirty="0" smtClean="0"/>
              <a:t>Lower throughput due to the need for error correction</a:t>
            </a:r>
          </a:p>
          <a:p>
            <a:r>
              <a:rPr lang="en-US" dirty="0" smtClean="0"/>
              <a:t>3000 – 5000 write </a:t>
            </a:r>
            <a:r>
              <a:rPr lang="en-US" dirty="0" err="1" smtClean="0"/>
              <a:t>cycels</a:t>
            </a:r>
            <a:endParaRPr lang="en-US" dirty="0" smtClean="0"/>
          </a:p>
          <a:p>
            <a:r>
              <a:rPr lang="en-US" dirty="0" smtClean="0"/>
              <a:t>Consumes more power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Consumer-grade drives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Disk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3" y="1180531"/>
            <a:ext cx="8816453" cy="5616054"/>
          </a:xfrm>
        </p:spPr>
        <p:txBody>
          <a:bodyPr/>
          <a:lstStyle/>
          <a:p>
            <a:r>
              <a:rPr lang="en-US" dirty="0" smtClean="0"/>
              <a:t>ST-506 </a:t>
            </a:r>
            <a:r>
              <a:rPr lang="en-US" dirty="0" smtClean="0">
                <a:sym typeface="Wingdings" panose="05000000000000000000" pitchFamily="2" charset="2"/>
              </a:rPr>
              <a:t> ATA  IDE  SATA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Ancient standard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Commands (read/write) and addresses in cylinder/head/sector format placed in device registers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ecent versions support </a:t>
            </a:r>
            <a:r>
              <a:rPr lang="en-US" dirty="0">
                <a:solidFill>
                  <a:schemeClr val="accent1"/>
                </a:solidFill>
              </a:rPr>
              <a:t>Logical Block Addresses </a:t>
            </a:r>
            <a:r>
              <a:rPr lang="en-US" dirty="0"/>
              <a:t>(LBA)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SCSI (Small Computer Systems Interface)</a:t>
            </a:r>
          </a:p>
          <a:p>
            <a:pPr lvl="1"/>
            <a:r>
              <a:rPr lang="en-US" dirty="0" smtClean="0"/>
              <a:t>Packet based, like TCP/IP</a:t>
            </a:r>
          </a:p>
          <a:p>
            <a:pPr lvl="1"/>
            <a:r>
              <a:rPr lang="en-US" dirty="0" smtClean="0"/>
              <a:t>Device translates LBA to internal format (e.g. c/h/s)</a:t>
            </a:r>
          </a:p>
          <a:p>
            <a:pPr lvl="1"/>
            <a:r>
              <a:rPr lang="en-US" dirty="0" smtClean="0"/>
              <a:t>Transport independent</a:t>
            </a:r>
          </a:p>
          <a:p>
            <a:pPr lvl="2"/>
            <a:r>
              <a:rPr lang="en-US" dirty="0" smtClean="0"/>
              <a:t>USB drives, CD/DVD/</a:t>
            </a:r>
            <a:r>
              <a:rPr lang="en-US" dirty="0" err="1" smtClean="0"/>
              <a:t>Bluray</a:t>
            </a:r>
            <a:r>
              <a:rPr lang="en-US" dirty="0" smtClean="0"/>
              <a:t>, </a:t>
            </a:r>
            <a:r>
              <a:rPr lang="en-US" dirty="0" err="1" smtClean="0"/>
              <a:t>Firewire</a:t>
            </a:r>
            <a:endParaRPr lang="en-US" dirty="0" smtClean="0"/>
          </a:p>
          <a:p>
            <a:pPr lvl="2"/>
            <a:r>
              <a:rPr lang="en-US" dirty="0" smtClean="0"/>
              <a:t>iSCSI is SCSI over TCP/IP and Ethernet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Delay With 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4110445" y="1071347"/>
            <a:ext cx="5033556" cy="5786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Three types of delay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Rotational Delay</a:t>
            </a:r>
          </a:p>
          <a:p>
            <a:pPr marL="914400" lvl="1" indent="-514350"/>
            <a:r>
              <a:rPr lang="en-US" dirty="0" smtClean="0"/>
              <a:t>Time to rotate the desired sector to the read head</a:t>
            </a:r>
          </a:p>
          <a:p>
            <a:pPr marL="914400" lvl="1" indent="-514350"/>
            <a:r>
              <a:rPr lang="en-US" dirty="0" smtClean="0"/>
              <a:t>Related to RPM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Seek delay</a:t>
            </a:r>
          </a:p>
          <a:p>
            <a:pPr marL="914400" lvl="1" indent="-514350"/>
            <a:r>
              <a:rPr lang="en-US" dirty="0" smtClean="0"/>
              <a:t>Time to move the read head to a different track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time</a:t>
            </a:r>
          </a:p>
          <a:p>
            <a:pPr marL="914400" lvl="1" indent="-514350"/>
            <a:r>
              <a:rPr lang="en-US" dirty="0" smtClean="0"/>
              <a:t>Time to read or write bytes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8881" y="1711857"/>
            <a:ext cx="3452884" cy="3473356"/>
            <a:chOff x="675564" y="3295933"/>
            <a:chExt cx="3452884" cy="3473356"/>
          </a:xfrm>
        </p:grpSpPr>
        <p:sp>
          <p:nvSpPr>
            <p:cNvPr id="68" name="Oval 67"/>
            <p:cNvSpPr/>
            <p:nvPr/>
          </p:nvSpPr>
          <p:spPr>
            <a:xfrm>
              <a:off x="675564" y="3316405"/>
              <a:ext cx="3452884" cy="3452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017327" y="3658168"/>
              <a:ext cx="2769359" cy="276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00885" y="4041726"/>
              <a:ext cx="2002241" cy="2002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33917" y="4474758"/>
              <a:ext cx="1136179" cy="1136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267801" y="4908642"/>
              <a:ext cx="268410" cy="268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6686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3426" y="5474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57987" y="639995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819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9478" y="32959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58513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99478" y="56109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99478" y="41054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28840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74392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87458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60744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87458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03895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9478" y="36857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31742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99478" y="60581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74392" y="3797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60199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42632" y="58940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93774" y="5456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616510" y="37842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73637" y="42578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1854" y="54262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72859" y="5905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42632" y="34285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76600" y="3822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4917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00907" y="5997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19253" y="6312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33498" y="3432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31742" y="38017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1911" y="4264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28298" y="5934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75019" y="6274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6612" y="5456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rot="3266656">
            <a:off x="771252" y="1331583"/>
            <a:ext cx="0" cy="10258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9466656">
            <a:off x="123748" y="1401569"/>
            <a:ext cx="109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Rotation</a:t>
            </a:r>
            <a:endParaRPr lang="en-US" sz="2000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983248" y="3233854"/>
            <a:ext cx="815196" cy="3889070"/>
            <a:chOff x="7196298" y="1776595"/>
            <a:chExt cx="815196" cy="3889070"/>
          </a:xfrm>
        </p:grpSpPr>
        <p:sp>
          <p:nvSpPr>
            <p:cNvPr id="133" name="Trapezoid 132"/>
            <p:cNvSpPr/>
            <p:nvPr/>
          </p:nvSpPr>
          <p:spPr>
            <a:xfrm>
              <a:off x="7199452" y="1776595"/>
              <a:ext cx="812042" cy="1941406"/>
            </a:xfrm>
            <a:prstGeom prst="trapezoid">
              <a:avLst>
                <a:gd name="adj" fmla="val 34874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336554" y="3267603"/>
              <a:ext cx="537837" cy="537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7434516" y="1821656"/>
              <a:ext cx="341912" cy="369332"/>
              <a:chOff x="7183568" y="4004199"/>
              <a:chExt cx="341912" cy="369332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7183568" y="4017909"/>
                <a:ext cx="341912" cy="3419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62158" y="4004199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7196298" y="3724259"/>
              <a:ext cx="812042" cy="1941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170931" y="4729803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ular Callout 140"/>
          <p:cNvSpPr/>
          <p:nvPr/>
        </p:nvSpPr>
        <p:spPr>
          <a:xfrm>
            <a:off x="828097" y="5399364"/>
            <a:ext cx="1595316" cy="532261"/>
          </a:xfrm>
          <a:prstGeom prst="wedgeRectCallout">
            <a:avLst>
              <a:gd name="adj1" fmla="val 49892"/>
              <a:gd name="adj2" fmla="val -910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Short delay</a:t>
            </a:r>
            <a:endParaRPr lang="en-US" sz="2400" dirty="0"/>
          </a:p>
        </p:txBody>
      </p:sp>
      <p:sp>
        <p:nvSpPr>
          <p:cNvPr id="142" name="Rectangle 141"/>
          <p:cNvSpPr/>
          <p:nvPr/>
        </p:nvSpPr>
        <p:spPr>
          <a:xfrm>
            <a:off x="3057694" y="2705718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ular Callout 142"/>
          <p:cNvSpPr/>
          <p:nvPr/>
        </p:nvSpPr>
        <p:spPr>
          <a:xfrm>
            <a:off x="2032876" y="1013990"/>
            <a:ext cx="1595316" cy="532261"/>
          </a:xfrm>
          <a:prstGeom prst="wedgeRectCallout">
            <a:avLst>
              <a:gd name="adj1" fmla="val 37915"/>
              <a:gd name="adj2" fmla="val 24486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Long delay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endCxn id="104" idx="3"/>
          </p:cNvCxnSpPr>
          <p:nvPr/>
        </p:nvCxnSpPr>
        <p:spPr>
          <a:xfrm flipH="1">
            <a:off x="3065795" y="3075348"/>
            <a:ext cx="298438" cy="981649"/>
          </a:xfrm>
          <a:prstGeom prst="straightConnector1">
            <a:avLst/>
          </a:prstGeom>
          <a:ln w="571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90" idx="3"/>
          </p:cNvCxnSpPr>
          <p:nvPr/>
        </p:nvCxnSpPr>
        <p:spPr>
          <a:xfrm flipH="1">
            <a:off x="2071499" y="3641361"/>
            <a:ext cx="920656" cy="570166"/>
          </a:xfrm>
          <a:prstGeom prst="straightConnector1">
            <a:avLst/>
          </a:prstGeom>
          <a:ln w="571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ular Callout 144"/>
          <p:cNvSpPr/>
          <p:nvPr/>
        </p:nvSpPr>
        <p:spPr>
          <a:xfrm>
            <a:off x="109837" y="5336274"/>
            <a:ext cx="3944169" cy="1392051"/>
          </a:xfrm>
          <a:prstGeom prst="wedgeRectCallout">
            <a:avLst>
              <a:gd name="adj1" fmla="val 24857"/>
              <a:gd name="adj2" fmla="val -1354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Track skew: offset sectors so that sequential reads across tracks incorporate seek delay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4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7" y="8502"/>
            <a:ext cx="840702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Calculate Transfer Time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223023"/>
              </p:ext>
            </p:extLst>
          </p:nvPr>
        </p:nvGraphicFramePr>
        <p:xfrm>
          <a:off x="238833" y="1539753"/>
          <a:ext cx="42369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Cheetah 15K.5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Barracuda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Seek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 MB/s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D:\Classes\5600\assets\seagat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77" y="911344"/>
            <a:ext cx="1800594" cy="5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74358" y="1119116"/>
            <a:ext cx="4312693" cy="2354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/>
              <a:t>Transfer time</a:t>
            </a:r>
          </a:p>
          <a:p>
            <a:pPr marL="0" indent="0" algn="ctr">
              <a:buNone/>
            </a:pPr>
            <a:r>
              <a:rPr lang="en-US" sz="2800" i="1" dirty="0" smtClean="0"/>
              <a:t>T</a:t>
            </a:r>
            <a:r>
              <a:rPr lang="en-US" sz="2800" i="1" baseline="-25000" dirty="0" smtClean="0"/>
              <a:t>I/O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seek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rotation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transfer</a:t>
            </a:r>
            <a:endParaRPr lang="en-US" sz="2800" i="1" baseline="-25000" dirty="0" smtClean="0"/>
          </a:p>
          <a:p>
            <a:pPr marL="0" indent="0" algn="ctr">
              <a:buNone/>
            </a:pPr>
            <a:endParaRPr lang="en-US" sz="2800" i="1" baseline="-25000" dirty="0"/>
          </a:p>
          <a:p>
            <a:pPr marL="0" indent="0" algn="ctr">
              <a:buNone/>
            </a:pPr>
            <a:r>
              <a:rPr lang="en-US" sz="2800" dirty="0" smtClean="0"/>
              <a:t>Assume we are transferring 4096 bytes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654" y="3473353"/>
            <a:ext cx="885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928048" y="3603009"/>
            <a:ext cx="8038530" cy="141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4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1 / (15000 RPM / 60 s/M /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/s) / 2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+ (4096 B / 125 MB/s </a:t>
            </a:r>
            <a:r>
              <a:rPr lang="en-US" sz="2400" i="1" dirty="0"/>
              <a:t>*</a:t>
            </a:r>
            <a:r>
              <a:rPr lang="en-US" sz="2400" i="1" dirty="0" smtClean="0"/>
              <a:t>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 / 2</a:t>
            </a:r>
            <a:r>
              <a:rPr lang="en-US" sz="2400" i="1" baseline="30000" dirty="0" smtClean="0"/>
              <a:t>20</a:t>
            </a:r>
            <a:r>
              <a:rPr lang="en-US" sz="2400" i="1" dirty="0" smtClean="0"/>
              <a:t> MB/B)</a:t>
            </a:r>
          </a:p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= 4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+ 2ms + 0.03125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≈ </a:t>
            </a:r>
            <a:r>
              <a:rPr lang="en-US" sz="2400" i="1" dirty="0" smtClean="0">
                <a:solidFill>
                  <a:schemeClr val="accent1"/>
                </a:solidFill>
              </a:rPr>
              <a:t>6 </a:t>
            </a:r>
            <a:r>
              <a:rPr lang="en-US" sz="2400" i="1" dirty="0" err="1" smtClean="0">
                <a:solidFill>
                  <a:schemeClr val="accent1"/>
                </a:solidFill>
              </a:rPr>
              <a:t>ms</a:t>
            </a:r>
            <a:endParaRPr lang="en-US" sz="2400" i="1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 flipH="1">
            <a:off x="-158998" y="4067033"/>
            <a:ext cx="155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Cheetah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 flipH="1">
            <a:off x="-151051" y="5689906"/>
            <a:ext cx="155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Barracuda</a:t>
            </a:r>
            <a:endParaRPr lang="en-US" sz="24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28048" y="5110858"/>
            <a:ext cx="8038530" cy="158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9 </a:t>
            </a:r>
            <a:r>
              <a:rPr lang="en-US" sz="2400" i="1" dirty="0" err="1"/>
              <a:t>ms</a:t>
            </a:r>
            <a:r>
              <a:rPr lang="en-US" sz="2400" i="1" dirty="0"/>
              <a:t> + </a:t>
            </a:r>
            <a:r>
              <a:rPr lang="en-US" sz="2400" i="1" dirty="0" smtClean="0"/>
              <a:t>1 / (7200 </a:t>
            </a:r>
            <a:r>
              <a:rPr lang="en-US" sz="2400" i="1" dirty="0"/>
              <a:t>RPM / 60 s/M /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/s) / 2 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	+ (4096 B / </a:t>
            </a:r>
            <a:r>
              <a:rPr lang="en-US" sz="2400" i="1" dirty="0" smtClean="0"/>
              <a:t>105 </a:t>
            </a:r>
            <a:r>
              <a:rPr lang="en-US" sz="2400" i="1" dirty="0"/>
              <a:t>MB/s </a:t>
            </a:r>
            <a:r>
              <a:rPr lang="en-US" sz="2400" i="1" dirty="0" smtClean="0"/>
              <a:t>*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 </a:t>
            </a:r>
            <a:r>
              <a:rPr lang="en-US" sz="2400" i="1" dirty="0"/>
              <a:t>/ 2</a:t>
            </a:r>
            <a:r>
              <a:rPr lang="en-US" sz="2400" i="1" baseline="30000" dirty="0"/>
              <a:t>20</a:t>
            </a:r>
            <a:r>
              <a:rPr lang="en-US" sz="2400" i="1" dirty="0"/>
              <a:t> </a:t>
            </a:r>
            <a:r>
              <a:rPr lang="en-US" sz="2400" i="1" dirty="0" smtClean="0"/>
              <a:t>MB/B)</a:t>
            </a:r>
          </a:p>
          <a:p>
            <a:pPr marL="0" indent="0">
              <a:buNone/>
            </a:pPr>
            <a:r>
              <a:rPr lang="en-US" sz="2400" i="1" dirty="0"/>
              <a:t>T</a:t>
            </a:r>
            <a:r>
              <a:rPr lang="en-US" sz="2400" i="1" baseline="-25000" dirty="0"/>
              <a:t>I/O</a:t>
            </a:r>
            <a:r>
              <a:rPr lang="en-US" sz="2400" i="1" dirty="0"/>
              <a:t> = 9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+ 4.17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+ 0.0372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</a:t>
            </a:r>
            <a:r>
              <a:rPr lang="en-US" sz="2400" i="1" dirty="0"/>
              <a:t>≈ </a:t>
            </a:r>
            <a:r>
              <a:rPr lang="en-US" sz="2400" i="1" dirty="0" smtClean="0">
                <a:solidFill>
                  <a:schemeClr val="accent1"/>
                </a:solidFill>
              </a:rPr>
              <a:t>13.2 </a:t>
            </a:r>
            <a:r>
              <a:rPr lang="en-US" sz="2400" i="1" dirty="0" err="1">
                <a:solidFill>
                  <a:schemeClr val="accent1"/>
                </a:solidFill>
              </a:rPr>
              <a:t>ms</a:t>
            </a:r>
            <a:endParaRPr lang="en-US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70388</TotalTime>
  <Words>4134</Words>
  <Application>Microsoft Office PowerPoint</Application>
  <PresentationFormat>화면 슬라이드 쇼(4:3)</PresentationFormat>
  <Paragraphs>1211</Paragraphs>
  <Slides>62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Office Theme</vt:lpstr>
      <vt:lpstr>Operating Systems</vt:lpstr>
      <vt:lpstr>Hard Disk Drive</vt:lpstr>
      <vt:lpstr>Hard Drive Hardware</vt:lpstr>
      <vt:lpstr>A Multi-Platter Disk</vt:lpstr>
      <vt:lpstr>Addressing and Geometry</vt:lpstr>
      <vt:lpstr>Geometry Example</vt:lpstr>
      <vt:lpstr>Common Disk Interfaces</vt:lpstr>
      <vt:lpstr>Types of Delay With Disks</vt:lpstr>
      <vt:lpstr>How To Calculate Transfer Time</vt:lpstr>
      <vt:lpstr>Sequential vs. Random Access</vt:lpstr>
      <vt:lpstr>Caching</vt:lpstr>
      <vt:lpstr>Disk Scheduling</vt:lpstr>
      <vt:lpstr>FCFS Scheduling</vt:lpstr>
      <vt:lpstr>SSTF Scheduling</vt:lpstr>
      <vt:lpstr>SCAN Example</vt:lpstr>
      <vt:lpstr>C-SCAN Example</vt:lpstr>
      <vt:lpstr>C-LOOK Example</vt:lpstr>
      <vt:lpstr>Implementing Disk Scheduling</vt:lpstr>
      <vt:lpstr>Command Queuing</vt:lpstr>
      <vt:lpstr>Raid</vt:lpstr>
      <vt:lpstr>Beyond Single Disks</vt:lpstr>
      <vt:lpstr>Redundant Array of Inexpensive Disks</vt:lpstr>
      <vt:lpstr>Example RAID Controller</vt:lpstr>
      <vt:lpstr>RAID 0: Striping</vt:lpstr>
      <vt:lpstr>Addressing Blocks</vt:lpstr>
      <vt:lpstr>Chunk Sizing</vt:lpstr>
      <vt:lpstr>Measuring RAID Performance (1)</vt:lpstr>
      <vt:lpstr>Measuring RAID Performance (2)</vt:lpstr>
      <vt:lpstr>Analysis of RAID 0</vt:lpstr>
      <vt:lpstr>RAID 1: Mirroring</vt:lpstr>
      <vt:lpstr>RAID 0+1 and 1+0 Examples</vt:lpstr>
      <vt:lpstr>Analysis of RAID 1 (1)</vt:lpstr>
      <vt:lpstr>Analysis of RAID 1 (2)</vt:lpstr>
      <vt:lpstr>Analysis of RAID 1 (3)</vt:lpstr>
      <vt:lpstr>The Consistent Update Problem</vt:lpstr>
      <vt:lpstr>Decreasing the Cost of Reliability</vt:lpstr>
      <vt:lpstr>RAID 4: Parity Drive</vt:lpstr>
      <vt:lpstr>Updating Parity on Write</vt:lpstr>
      <vt:lpstr>Random Writes and RAID 4</vt:lpstr>
      <vt:lpstr>Analysis of RAID 4</vt:lpstr>
      <vt:lpstr>RAID 5: Rotating Parity</vt:lpstr>
      <vt:lpstr>Random Writes and RAID 5</vt:lpstr>
      <vt:lpstr>Analysis of Raid 5</vt:lpstr>
      <vt:lpstr>Comparison of RAID Levels</vt:lpstr>
      <vt:lpstr>RAID 6</vt:lpstr>
      <vt:lpstr>Choosing a RAID Level</vt:lpstr>
      <vt:lpstr>Other Considerations</vt:lpstr>
      <vt:lpstr>SSD</vt:lpstr>
      <vt:lpstr>Beyond Spinning Disks</vt:lpstr>
      <vt:lpstr>Solid State Drives</vt:lpstr>
      <vt:lpstr>Advantages of SSDs</vt:lpstr>
      <vt:lpstr>PowerPoint 프레젠테이션</vt:lpstr>
      <vt:lpstr>Challenges with Flash</vt:lpstr>
      <vt:lpstr>Write Amplification</vt:lpstr>
      <vt:lpstr>Garbage Collection</vt:lpstr>
      <vt:lpstr>The Ambiguity of Delete</vt:lpstr>
      <vt:lpstr>Delete Example</vt:lpstr>
      <vt:lpstr>TRIM</vt:lpstr>
      <vt:lpstr>Wear Leveling</vt:lpstr>
      <vt:lpstr>Wear Leveling Examples</vt:lpstr>
      <vt:lpstr>SSD Controllers</vt:lpstr>
      <vt:lpstr>Flavors of NAND Flash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1116</cp:revision>
  <cp:lastPrinted>2012-08-22T04:00:45Z</cp:lastPrinted>
  <dcterms:created xsi:type="dcterms:W3CDTF">2012-01-03T02:22:46Z</dcterms:created>
  <dcterms:modified xsi:type="dcterms:W3CDTF">2020-05-14T05:41:27Z</dcterms:modified>
</cp:coreProperties>
</file>