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96" r:id="rId3"/>
    <p:sldId id="312" r:id="rId4"/>
    <p:sldId id="314" r:id="rId5"/>
    <p:sldId id="313" r:id="rId6"/>
    <p:sldId id="315" r:id="rId7"/>
    <p:sldId id="308" r:id="rId8"/>
    <p:sldId id="310" r:id="rId9"/>
    <p:sldId id="311" r:id="rId10"/>
    <p:sldId id="31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E1B"/>
    <a:srgbClr val="CFE7F5"/>
    <a:srgbClr val="F5C61B"/>
    <a:srgbClr val="FFE701"/>
    <a:srgbClr val="907206"/>
    <a:srgbClr val="171717"/>
    <a:srgbClr val="C9A009"/>
    <a:srgbClr val="D5A909"/>
    <a:srgbClr val="B85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1" autoAdjust="0"/>
    <p:restoredTop sz="95603" autoAdjust="0"/>
  </p:normalViewPr>
  <p:slideViewPr>
    <p:cSldViewPr>
      <p:cViewPr varScale="1">
        <p:scale>
          <a:sx n="103" d="100"/>
          <a:sy n="103" d="100"/>
        </p:scale>
        <p:origin x="-1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25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36664-BBCE-4049-B85A-55A85C7D520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98C8E-7C39-46B4-944C-1F87FD63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09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ppttemplate.net/?utm_source=ppt&amp;utm_medium=link&amp;utm_term=basic&amp;utm_content=0001&amp;utm_campaign=ppt" TargetMode="External"/><Relationship Id="rId7" Type="http://schemas.openxmlformats.org/officeDocument/2006/relationships/hyperlink" Target="http://ppttemplate.net/?utm_source=ppt&amp;utm_medium=logo&amp;utm_term=basic&amp;utm_content=0001&amp;utm_campaign=ppt" TargetMode="External"/><Relationship Id="rId2" Type="http://schemas.openxmlformats.org/officeDocument/2006/relationships/hyperlink" Target="https://twitter.com/ppttemplatenet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jpg"/><Relationship Id="rId5" Type="http://schemas.openxmlformats.org/officeDocument/2006/relationships/hyperlink" Target="http://slidehunter.com/" TargetMode="External"/><Relationship Id="rId4" Type="http://schemas.openxmlformats.org/officeDocument/2006/relationships/hyperlink" Target="http://slideonline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 userDrawn="1"/>
        </p:nvSpPr>
        <p:spPr>
          <a:xfrm flipV="1">
            <a:off x="8610600" y="5623923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C9A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 flipH="1" flipV="1">
            <a:off x="4932908" y="5623923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C9A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 flipH="1">
            <a:off x="4932908" y="1040130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C9A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>
            <a:off x="8610600" y="1040130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C9A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34440"/>
            <a:ext cx="9144000" cy="43891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 userDrawn="1"/>
        </p:nvSpPr>
        <p:spPr>
          <a:xfrm flipV="1">
            <a:off x="5022166" y="1039767"/>
            <a:ext cx="3740834" cy="2389233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986170"/>
            <a:ext cx="5410200" cy="604630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618096"/>
            <a:ext cx="3581400" cy="381000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FFE70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1" y="4191000"/>
            <a:ext cx="9144001" cy="143256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 userDrawn="1"/>
        </p:nvSpPr>
        <p:spPr>
          <a:xfrm>
            <a:off x="5022166" y="3429000"/>
            <a:ext cx="3740834" cy="2389233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 userDrawn="1"/>
        </p:nvSpPr>
        <p:spPr>
          <a:xfrm flipV="1">
            <a:off x="8610600" y="5623923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 flipH="1" flipV="1">
            <a:off x="4932908" y="5623923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>
            <a:off x="8610600" y="1040130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 flipH="1">
            <a:off x="4932908" y="1040130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34440"/>
            <a:ext cx="9144000" cy="43891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 userDrawn="1"/>
        </p:nvSpPr>
        <p:spPr>
          <a:xfrm flipV="1">
            <a:off x="5022166" y="1039767"/>
            <a:ext cx="3740834" cy="2389233"/>
          </a:xfrm>
          <a:prstGeom prst="triangle">
            <a:avLst/>
          </a:prstGeom>
          <a:solidFill>
            <a:srgbClr val="00B0F0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986170"/>
            <a:ext cx="5410200" cy="604630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618096"/>
            <a:ext cx="3581400" cy="381000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1" y="4191000"/>
            <a:ext cx="9144001" cy="143256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 userDrawn="1"/>
        </p:nvSpPr>
        <p:spPr>
          <a:xfrm>
            <a:off x="5022166" y="3429000"/>
            <a:ext cx="3740834" cy="2389233"/>
          </a:xfrm>
          <a:prstGeom prst="triangle">
            <a:avLst/>
          </a:prstGeom>
          <a:solidFill>
            <a:srgbClr val="00B0F0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4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1"/>
            <a:ext cx="8382000" cy="3962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2pPr>
            <a:lvl3pPr>
              <a:defRPr 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3pPr>
            <a:lvl4pPr>
              <a:defRPr 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4pPr>
            <a:lvl5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7695029" y="381116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443087"/>
            <a:ext cx="9144000" cy="1399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V="1">
            <a:off x="6550567" y="381000"/>
            <a:ext cx="1193067" cy="762000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 flipH="1">
            <a:off x="6522100" y="381116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 flipV="1">
            <a:off x="7695029" y="1843029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 flipH="1" flipV="1">
            <a:off x="6522100" y="1843029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>
            <a:off x="6550567" y="1143000"/>
            <a:ext cx="1193067" cy="762000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9120"/>
            <a:ext cx="5410200" cy="640080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n-US" sz="3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 algn="l"/>
            <a:r>
              <a:rPr lang="en-US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4"/>
          </p:nvPr>
        </p:nvSpPr>
        <p:spPr>
          <a:xfrm>
            <a:off x="228600" y="1205132"/>
            <a:ext cx="3581400" cy="381000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FFE70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1"/>
            <a:ext cx="8382000" cy="3962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2pPr>
            <a:lvl3pPr>
              <a:defRPr 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3pPr>
            <a:lvl4pPr>
              <a:defRPr 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4pPr>
            <a:lvl5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7695029" y="381116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443087"/>
            <a:ext cx="9144000" cy="1399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V="1">
            <a:off x="6550567" y="381000"/>
            <a:ext cx="1193067" cy="762000"/>
          </a:xfrm>
          <a:prstGeom prst="triangle">
            <a:avLst/>
          </a:prstGeom>
          <a:solidFill>
            <a:srgbClr val="00B0F0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 flipH="1">
            <a:off x="6522100" y="381116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 flipV="1">
            <a:off x="7695029" y="1843029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 flipH="1" flipV="1">
            <a:off x="6522100" y="1843029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>
            <a:off x="6550567" y="1143000"/>
            <a:ext cx="1193067" cy="762000"/>
          </a:xfrm>
          <a:prstGeom prst="triangle">
            <a:avLst/>
          </a:prstGeom>
          <a:solidFill>
            <a:srgbClr val="00B0F0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9120"/>
            <a:ext cx="5410200" cy="640080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n-US" sz="3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 algn="l"/>
            <a:r>
              <a:rPr lang="en-US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4"/>
          </p:nvPr>
        </p:nvSpPr>
        <p:spPr>
          <a:xfrm>
            <a:off x="228600" y="1205132"/>
            <a:ext cx="3581400" cy="381000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FFE70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0928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64950"/>
            <a:ext cx="9144000" cy="956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20265" y="622543"/>
            <a:ext cx="853971" cy="1040914"/>
            <a:chOff x="6522100" y="381000"/>
            <a:chExt cx="1250300" cy="1524000"/>
          </a:xfrm>
        </p:grpSpPr>
        <p:sp>
          <p:nvSpPr>
            <p:cNvPr id="7" name="Freeform 6"/>
            <p:cNvSpPr/>
            <p:nvPr userDrawn="1"/>
          </p:nvSpPr>
          <p:spPr>
            <a:xfrm>
              <a:off x="7695029" y="381116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 flipV="1">
              <a:off x="6550567" y="381000"/>
              <a:ext cx="1193067" cy="762000"/>
            </a:xfrm>
            <a:prstGeom prst="triangle">
              <a:avLst/>
            </a:prstGeom>
            <a:solidFill>
              <a:srgbClr val="00B0F0">
                <a:alpha val="86667"/>
              </a:srgbClr>
            </a:solidFill>
            <a:ln>
              <a:noFill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>
            <a:xfrm flipH="1">
              <a:off x="6522100" y="381116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1" name="Freeform 10"/>
            <p:cNvSpPr/>
            <p:nvPr userDrawn="1"/>
          </p:nvSpPr>
          <p:spPr>
            <a:xfrm flipV="1">
              <a:off x="7695029" y="1843029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2" name="Freeform 11"/>
            <p:cNvSpPr/>
            <p:nvPr userDrawn="1"/>
          </p:nvSpPr>
          <p:spPr>
            <a:xfrm flipH="1" flipV="1">
              <a:off x="6522100" y="1843029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4" name="Isosceles Triangle 13"/>
            <p:cNvSpPr/>
            <p:nvPr userDrawn="1"/>
          </p:nvSpPr>
          <p:spPr>
            <a:xfrm>
              <a:off x="6550567" y="1143000"/>
              <a:ext cx="1193067" cy="762000"/>
            </a:xfrm>
            <a:prstGeom prst="triangle">
              <a:avLst/>
            </a:prstGeom>
            <a:solidFill>
              <a:srgbClr val="00B0F0">
                <a:alpha val="86667"/>
              </a:srgbClr>
            </a:solidFill>
            <a:ln>
              <a:noFill/>
            </a:ln>
            <a:effectLst>
              <a:outerShdw blurRad="889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579120"/>
            <a:ext cx="5410200" cy="1097280"/>
          </a:xfr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US" sz="24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 algn="l"/>
            <a:r>
              <a:rPr lang="en-US"/>
              <a:t>Download More</a:t>
            </a:r>
            <a:br>
              <a:rPr lang="en-US"/>
            </a:br>
            <a:r>
              <a:rPr lang="en-US"/>
              <a:t>Free PowerPoint Templates</a:t>
            </a:r>
          </a:p>
        </p:txBody>
      </p:sp>
      <p:sp>
        <p:nvSpPr>
          <p:cNvPr id="16" name="Content Placeholder 1"/>
          <p:cNvSpPr txBox="1">
            <a:spLocks/>
          </p:cNvSpPr>
          <p:nvPr userDrawn="1"/>
        </p:nvSpPr>
        <p:spPr>
          <a:xfrm>
            <a:off x="228600" y="1981200"/>
            <a:ext cx="4190999" cy="4724400"/>
          </a:xfrm>
          <a:prstGeom prst="rect">
            <a:avLst/>
          </a:prstGeom>
          <a:solidFill>
            <a:schemeClr val="tx2">
              <a:lumMod val="60000"/>
              <a:lumOff val="40000"/>
              <a:alpha val="1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dirty="0">
                <a:solidFill>
                  <a:prstClr val="black"/>
                </a:solidFill>
              </a:rPr>
              <a:t>Thank you!</a:t>
            </a:r>
            <a:endParaRPr lang="en-US" sz="2800" dirty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endParaRPr lang="en-US" sz="1600" dirty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1600" dirty="0">
                <a:solidFill>
                  <a:prstClr val="black"/>
                </a:solidFill>
              </a:rPr>
              <a:t>You can use this PowerPoint template for free based on creative commons </a:t>
            </a:r>
            <a:r>
              <a:rPr lang="en-US" sz="1600">
                <a:solidFill>
                  <a:prstClr val="black"/>
                </a:solidFill>
              </a:rPr>
              <a:t>license.  Follow </a:t>
            </a:r>
            <a:r>
              <a:rPr lang="en-US" sz="1600" dirty="0">
                <a:solidFill>
                  <a:prstClr val="black"/>
                </a:solidFill>
              </a:rPr>
              <a:t>us </a:t>
            </a:r>
            <a:r>
              <a:rPr lang="en-US" sz="1600">
                <a:solidFill>
                  <a:prstClr val="black"/>
                </a:solidFill>
              </a:rPr>
              <a:t>on Twitter </a:t>
            </a:r>
            <a:r>
              <a:rPr lang="en-US" sz="1600">
                <a:solidFill>
                  <a:prstClr val="black"/>
                </a:solidFill>
                <a:hlinkClick r:id="rId2"/>
              </a:rPr>
              <a:t>@ppttemplatenet</a:t>
            </a:r>
            <a:r>
              <a:rPr lang="en-US" sz="1600">
                <a:solidFill>
                  <a:prstClr val="black"/>
                </a:solidFill>
              </a:rPr>
              <a:t> </a:t>
            </a:r>
            <a:endParaRPr lang="en-US" sz="1600" dirty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endParaRPr lang="en-US" sz="1600" dirty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2400">
                <a:solidFill>
                  <a:prstClr val="black"/>
                </a:solidFill>
                <a:hlinkClick r:id="rId3"/>
              </a:rPr>
              <a:t>PPTTemplate.net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8" name="Rectangle 17">
            <a:hlinkClick r:id="rId4"/>
          </p:cNvPr>
          <p:cNvSpPr/>
          <p:nvPr userDrawn="1"/>
        </p:nvSpPr>
        <p:spPr>
          <a:xfrm>
            <a:off x="5475288" y="5791200"/>
            <a:ext cx="2982912" cy="609600"/>
          </a:xfrm>
          <a:prstGeom prst="rect">
            <a:avLst/>
          </a:prstGeom>
          <a:gradFill>
            <a:gsLst>
              <a:gs pos="47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87000">
                <a:schemeClr val="bg1">
                  <a:lumMod val="65000"/>
                </a:schemeClr>
              </a:gs>
            </a:gsLst>
            <a:lin ang="16200000" scaled="0"/>
          </a:gradFill>
          <a:ln w="22225" cap="sq" cmpd="sng">
            <a:solidFill>
              <a:schemeClr val="tx1">
                <a:lumMod val="75000"/>
                <a:lumOff val="25000"/>
              </a:schemeClr>
            </a:solidFill>
            <a:bevel/>
          </a:ln>
          <a:effectLst>
            <a:glow>
              <a:schemeClr val="accent1"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Upload to Slide Online.com</a:t>
            </a:r>
          </a:p>
        </p:txBody>
      </p:sp>
      <p:sp>
        <p:nvSpPr>
          <p:cNvPr id="19" name="Rectangle 18">
            <a:hlinkClick r:id="rId5"/>
          </p:cNvPr>
          <p:cNvSpPr/>
          <p:nvPr userDrawn="1"/>
        </p:nvSpPr>
        <p:spPr>
          <a:xfrm>
            <a:off x="692945" y="5791200"/>
            <a:ext cx="2982912" cy="609600"/>
          </a:xfrm>
          <a:prstGeom prst="rect">
            <a:avLst/>
          </a:prstGeom>
          <a:effectLst>
            <a:innerShdw blurRad="304800" dist="50800" dir="81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Download Free Templates</a:t>
            </a:r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5181600"/>
            <a:ext cx="1511733" cy="361782"/>
          </a:xfrm>
          <a:prstGeom prst="rect">
            <a:avLst/>
          </a:prstGeom>
        </p:spPr>
      </p:pic>
      <p:pic>
        <p:nvPicPr>
          <p:cNvPr id="21" name="Picture 2" descr="E:\cloud\drive\websites\ppttemplate\ppt\logo-ppttemplate.png">
            <a:hlinkClick r:id="rId7"/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58" y="-3629"/>
            <a:ext cx="3314701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1"/>
          <p:cNvSpPr txBox="1">
            <a:spLocks/>
          </p:cNvSpPr>
          <p:nvPr userDrawn="1"/>
        </p:nvSpPr>
        <p:spPr>
          <a:xfrm>
            <a:off x="4876800" y="1981200"/>
            <a:ext cx="4038599" cy="4724400"/>
          </a:xfrm>
          <a:prstGeom prst="rect">
            <a:avLst/>
          </a:prstGeom>
          <a:solidFill>
            <a:schemeClr val="tx2">
              <a:lumMod val="60000"/>
              <a:lumOff val="40000"/>
              <a:alpha val="1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>
                <a:solidFill>
                  <a:prstClr val="black"/>
                </a:solidFill>
              </a:rPr>
              <a:t>Did you know?</a:t>
            </a:r>
          </a:p>
          <a:p>
            <a:pPr marL="0" indent="0" algn="ctr">
              <a:buFontTx/>
              <a:buNone/>
            </a:pPr>
            <a:endParaRPr lang="en-US" sz="160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1600">
                <a:solidFill>
                  <a:prstClr val="black"/>
                </a:solidFill>
              </a:rPr>
              <a:t>When you finish your PowerPoint presentation, you can upload it to:</a:t>
            </a:r>
          </a:p>
          <a:p>
            <a:pPr marL="0" indent="0" algn="ctr">
              <a:buFontTx/>
              <a:buNone/>
            </a:pPr>
            <a:endParaRPr lang="en-US" sz="160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endParaRPr lang="en-US" sz="1600" dirty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2400">
                <a:solidFill>
                  <a:prstClr val="black"/>
                </a:solidFill>
                <a:hlinkClick r:id="rId4"/>
              </a:rPr>
              <a:t>SlideOnline.com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81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D01C1-04BE-4996-AB3B-C87F51C2A1D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74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 txBox="1">
            <a:spLocks/>
          </p:cNvSpPr>
          <p:nvPr/>
        </p:nvSpPr>
        <p:spPr>
          <a:xfrm>
            <a:off x="-152400" y="2514600"/>
            <a:ext cx="6858000" cy="18238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GeekOS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 4</a:t>
            </a:r>
            <a:b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Fork &amp; Exec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0928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테스트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39331" y="2013287"/>
            <a:ext cx="5142626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exec</a:t>
            </a:r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테스트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(10</a:t>
            </a:r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prompt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typing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/c/</a:t>
            </a:r>
            <a:r>
              <a:rPr lang="en-US" altLang="ko-KR" dirty="0">
                <a:solidFill>
                  <a:srgbClr val="000000"/>
                </a:solidFill>
                <a:latin typeface="Arial Unicode MS"/>
              </a:rPr>
              <a:t>execr1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exe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{</a:t>
            </a:r>
            <a:r>
              <a:rPr lang="ko-KR" altLang="en-US" dirty="0">
                <a:solidFill>
                  <a:srgbClr val="000000"/>
                </a:solidFill>
                <a:latin typeface="Arial Unicode MS"/>
              </a:rPr>
              <a:t>호출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횟수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호출횟수 만큼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execl.exe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수행을 반복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(Example)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output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(3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 반복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29356C8-63EF-4AC8-AEFD-1B3AD902D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462720"/>
            <a:ext cx="30956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2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Main purpose</a:t>
            </a:r>
          </a:p>
          <a:p>
            <a:pPr lvl="1"/>
            <a:r>
              <a:rPr lang="en-US" altLang="ko-KR" dirty="0"/>
              <a:t>Implement the Fork() and </a:t>
            </a:r>
            <a:r>
              <a:rPr lang="en-US" altLang="ko-KR" dirty="0" err="1"/>
              <a:t>Execl</a:t>
            </a:r>
            <a:r>
              <a:rPr lang="en-US" altLang="ko-KR" dirty="0"/>
              <a:t>() operations.</a:t>
            </a:r>
          </a:p>
          <a:p>
            <a:r>
              <a:rPr lang="en-US" altLang="ko-KR" dirty="0"/>
              <a:t>Semantics</a:t>
            </a:r>
          </a:p>
          <a:p>
            <a:pPr lvl="1">
              <a:buFontTx/>
              <a:buChar char="–"/>
            </a:pPr>
            <a:r>
              <a:rPr lang="en-US" altLang="ko-KR" dirty="0" err="1">
                <a:ea typeface="굴림" panose="020B0600000101010101" pitchFamily="50" charset="-127"/>
              </a:rPr>
              <a:t>GeeKOS</a:t>
            </a:r>
            <a:r>
              <a:rPr lang="en-US" altLang="ko-KR" dirty="0">
                <a:ea typeface="굴림" panose="020B0600000101010101" pitchFamily="50" charset="-127"/>
              </a:rPr>
              <a:t> lacks many features of Linux’s fork(). Your Fork() should work as described below.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Fork() must return the child’s </a:t>
            </a:r>
            <a:r>
              <a:rPr lang="en-US" altLang="ko-KR" dirty="0" err="1"/>
              <a:t>pid</a:t>
            </a:r>
            <a:r>
              <a:rPr lang="en-US" altLang="ko-KR" dirty="0"/>
              <a:t> in the parent and zero in the child.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The Child’s </a:t>
            </a:r>
            <a:r>
              <a:rPr lang="en-US" altLang="ko-KR" dirty="0" err="1"/>
              <a:t>pid</a:t>
            </a:r>
            <a:r>
              <a:rPr lang="en-US" altLang="ko-KR" dirty="0"/>
              <a:t> must be new and sequential.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ea typeface="굴림" panose="020B0600000101010101" pitchFamily="50" charset="-127"/>
              </a:rPr>
              <a:t>The stack should appear the same at the point of the Fork() call, but each process has its own copy.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File descriptions are shared: when either process updates the position in a file, that should update the position as seen by the other process. </a:t>
            </a:r>
          </a:p>
          <a:p>
            <a:pPr marL="1200150" lvl="2" indent="-342900"/>
            <a:r>
              <a:rPr lang="en-US" altLang="ko-KR" dirty="0"/>
              <a:t>We don’t have files with positions, but pretend that we do. 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Fork() should return ENOMEM if a memory allocation fails. 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  <a:p>
            <a:pPr lvl="1">
              <a:buFontTx/>
              <a:buChar char="–"/>
            </a:pPr>
            <a:r>
              <a:rPr lang="en-US" altLang="ko-KR" dirty="0" err="1"/>
              <a:t>Execl</a:t>
            </a:r>
            <a:r>
              <a:rPr lang="en-US" altLang="ko-KR" dirty="0"/>
              <a:t>() does not need NULL at the end of the argument list.</a:t>
            </a:r>
          </a:p>
          <a:p>
            <a:pPr lvl="2">
              <a:buFontTx/>
              <a:buChar char="–"/>
            </a:pPr>
            <a:r>
              <a:rPr lang="en-US" altLang="ko-KR" dirty="0"/>
              <a:t>Linux’s </a:t>
            </a:r>
            <a:r>
              <a:rPr lang="en-US" altLang="ko-KR" dirty="0" err="1"/>
              <a:t>execl</a:t>
            </a:r>
            <a:r>
              <a:rPr lang="en-US" altLang="ko-KR" dirty="0"/>
              <a:t>() has it.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8600" y="762000"/>
            <a:ext cx="5410200" cy="640080"/>
          </a:xfrm>
        </p:spPr>
        <p:txBody>
          <a:bodyPr/>
          <a:lstStyle/>
          <a:p>
            <a:r>
              <a:rPr lang="en-US" altLang="ko-KR" dirty="0"/>
              <a:t>Project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40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DB7F3EA7-9855-4ACE-B3FE-C8EE371A2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133600"/>
            <a:ext cx="8382000" cy="4419599"/>
          </a:xfrm>
        </p:spPr>
        <p:txBody>
          <a:bodyPr>
            <a:normAutofit/>
          </a:bodyPr>
          <a:lstStyle/>
          <a:p>
            <a:r>
              <a:rPr lang="en-US" dirty="0"/>
              <a:t>Existing function: Spawn()</a:t>
            </a:r>
          </a:p>
          <a:p>
            <a:pPr lvl="1"/>
            <a:r>
              <a:rPr lang="en-US" dirty="0"/>
              <a:t>It does everything: Fork() + Exec() at the same time</a:t>
            </a:r>
          </a:p>
          <a:p>
            <a:pPr lvl="1"/>
            <a:r>
              <a:rPr lang="en-US" altLang="ko-KR" dirty="0"/>
              <a:t>Spawn lacks facilities for creating the intermediate state</a:t>
            </a:r>
          </a:p>
          <a:p>
            <a:pPr lvl="2"/>
            <a:r>
              <a:rPr lang="en-US" altLang="ko-KR" dirty="0"/>
              <a:t>copying the address space from parent to child &amp; inheriting file </a:t>
            </a:r>
            <a:r>
              <a:rPr lang="en-US" altLang="ko-KR" dirty="0" smtClean="0"/>
              <a:t>descriptors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C8E1BBAC-2463-4E2D-A66E-97FDC19E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xmlns="" id="{D703F4BE-3752-4DBD-8788-F75A9299B400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dirty="0"/>
              <a:t>Spawn()</a:t>
            </a:r>
          </a:p>
        </p:txBody>
      </p:sp>
    </p:spTree>
    <p:extLst>
      <p:ext uri="{BB962C8B-B14F-4D97-AF65-F5344CB8AC3E}">
        <p14:creationId xmlns:p14="http://schemas.microsoft.com/office/powerpoint/2010/main" val="73404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DB7F3EA7-9855-4ACE-B3FE-C8EE371A2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133600"/>
            <a:ext cx="8382000" cy="4419599"/>
          </a:xfrm>
        </p:spPr>
        <p:txBody>
          <a:bodyPr>
            <a:normAutofit/>
          </a:bodyPr>
          <a:lstStyle/>
          <a:p>
            <a:r>
              <a:rPr lang="en-US" altLang="ko-KR" dirty="0"/>
              <a:t>What do you need for Fork()?</a:t>
            </a:r>
          </a:p>
          <a:p>
            <a:pPr lvl="1"/>
            <a:r>
              <a:rPr lang="en-US" altLang="ko-KR" dirty="0"/>
              <a:t>a new </a:t>
            </a:r>
            <a:r>
              <a:rPr lang="en-US" altLang="ko-KR" dirty="0" err="1"/>
              <a:t>kthread</a:t>
            </a:r>
            <a:r>
              <a:rPr lang="en-US" altLang="ko-KR" dirty="0"/>
              <a:t> must be created</a:t>
            </a:r>
          </a:p>
          <a:p>
            <a:pPr lvl="1"/>
            <a:r>
              <a:rPr lang="en-US" altLang="ko-KR" dirty="0"/>
              <a:t>Different form Spawn() : the contents of memory should not be the result of loading a program file</a:t>
            </a:r>
          </a:p>
          <a:p>
            <a:pPr lvl="2"/>
            <a:r>
              <a:rPr lang="en-US" altLang="ko-KR" dirty="0"/>
              <a:t>it should be a copy of the memory of the parent</a:t>
            </a:r>
          </a:p>
          <a:p>
            <a:pPr lvl="1"/>
            <a:r>
              <a:rPr lang="en-US" altLang="ko-KR" dirty="0"/>
              <a:t>In a real operating system with paging, this copy would occur via copy-on-write</a:t>
            </a:r>
          </a:p>
          <a:p>
            <a:pPr lvl="1"/>
            <a:r>
              <a:rPr lang="en-US" altLang="ko-KR" dirty="0"/>
              <a:t>Copying the address space: the kernel has </a:t>
            </a:r>
            <a:r>
              <a:rPr lang="en-US" altLang="ko-KR" dirty="0" err="1"/>
              <a:t>memcpy</a:t>
            </a:r>
            <a:r>
              <a:rPr lang="en-US" altLang="ko-KR" dirty="0"/>
              <a:t>().</a:t>
            </a:r>
          </a:p>
          <a:p>
            <a:pPr lvl="1"/>
            <a:r>
              <a:rPr lang="en-US" altLang="ko-KR" dirty="0"/>
              <a:t>Files: struct File *</a:t>
            </a:r>
            <a:r>
              <a:rPr lang="en-US" altLang="ko-KR" dirty="0" err="1"/>
              <a:t>file_descriptor_table</a:t>
            </a:r>
            <a:r>
              <a:rPr lang="en-US" altLang="ko-KR" dirty="0"/>
              <a:t>[USER_MAX_FILES];</a:t>
            </a:r>
          </a:p>
          <a:p>
            <a:pPr lvl="2"/>
            <a:r>
              <a:rPr lang="en-US" altLang="ko-KR" dirty="0"/>
              <a:t>Because files are shared, you will need to add a reference count in struct File</a:t>
            </a:r>
          </a:p>
          <a:p>
            <a:pPr lvl="2"/>
            <a:r>
              <a:rPr lang="en-US" altLang="ko-KR" dirty="0"/>
              <a:t>Initialize the reference count in the appropriate places and modify it accordingly for Fork() and Exec().</a:t>
            </a:r>
          </a:p>
          <a:p>
            <a:pPr lvl="1"/>
            <a:r>
              <a:rPr lang="en-US" altLang="ko-KR" dirty="0"/>
              <a:t>Register context</a:t>
            </a:r>
          </a:p>
          <a:p>
            <a:pPr lvl="2"/>
            <a:r>
              <a:rPr lang="en-US" altLang="ko-KR" dirty="0"/>
              <a:t>The child should have substantially the same kernel stack, to represent substantially the same registers (one will be different </a:t>
            </a:r>
            <a:r>
              <a:rPr lang="en-US" altLang="ko-KR" dirty="0">
                <a:sym typeface="Wingdings" panose="05000000000000000000" pitchFamily="2" charset="2"/>
              </a:rPr>
              <a:t> what’s it?</a:t>
            </a:r>
            <a:r>
              <a:rPr lang="en-US" altLang="ko-KR" dirty="0"/>
              <a:t>).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C8E1BBAC-2463-4E2D-A66E-97FDC19E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xmlns="" id="{D703F4BE-3752-4DBD-8788-F75A9299B400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dirty="0"/>
              <a:t>Fork()</a:t>
            </a:r>
          </a:p>
        </p:txBody>
      </p:sp>
    </p:spTree>
    <p:extLst>
      <p:ext uri="{BB962C8B-B14F-4D97-AF65-F5344CB8AC3E}">
        <p14:creationId xmlns:p14="http://schemas.microsoft.com/office/powerpoint/2010/main" val="104111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8BE85AF9-3F76-4C5E-832D-96C0D6DD5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Fork(), </a:t>
            </a:r>
            <a:r>
              <a:rPr lang="en-US" altLang="ko-KR" dirty="0"/>
              <a:t>comes the possibility of race conditions.</a:t>
            </a:r>
            <a:endParaRPr lang="en-US" dirty="0"/>
          </a:p>
          <a:p>
            <a:pPr lvl="1"/>
            <a:r>
              <a:rPr lang="en-US" dirty="0"/>
              <a:t>can cause data corruption, or deadlock unless you properly handle them.</a:t>
            </a:r>
          </a:p>
          <a:p>
            <a:r>
              <a:rPr lang="en-US" dirty="0"/>
              <a:t>Primitives</a:t>
            </a:r>
          </a:p>
          <a:p>
            <a:pPr lvl="1"/>
            <a:r>
              <a:rPr lang="en-US" altLang="ko-KR" dirty="0" err="1"/>
              <a:t>Disable_Interrupts</a:t>
            </a:r>
            <a:r>
              <a:rPr lang="en-US" altLang="ko-KR" dirty="0"/>
              <a:t>() / </a:t>
            </a:r>
            <a:r>
              <a:rPr lang="en-US" altLang="ko-KR" dirty="0" err="1"/>
              <a:t>Enable_Interrupts</a:t>
            </a:r>
            <a:r>
              <a:rPr lang="en-US" altLang="ko-KR" dirty="0"/>
              <a:t>() </a:t>
            </a:r>
          </a:p>
          <a:p>
            <a:pPr lvl="2"/>
            <a:r>
              <a:rPr lang="en-US" altLang="ko-KR" dirty="0"/>
              <a:t>“big” global lock by disabling/enabling interrupts</a:t>
            </a:r>
          </a:p>
          <a:p>
            <a:pPr lvl="1"/>
            <a:r>
              <a:rPr lang="en-US" altLang="ko-KR" dirty="0" err="1"/>
              <a:t>Begin_Int_Atomic</a:t>
            </a:r>
            <a:r>
              <a:rPr lang="en-US" altLang="ko-KR" dirty="0"/>
              <a:t>() / </a:t>
            </a:r>
            <a:r>
              <a:rPr lang="en-US" altLang="ko-KR" dirty="0" err="1"/>
              <a:t>End_Int_Atomic</a:t>
            </a:r>
            <a:r>
              <a:rPr lang="en-US" altLang="ko-KR" dirty="0"/>
              <a:t>()</a:t>
            </a:r>
            <a:endParaRPr lang="en-US" dirty="0"/>
          </a:p>
          <a:p>
            <a:pPr lvl="2"/>
            <a:r>
              <a:rPr lang="en-US" altLang="ko-KR" dirty="0"/>
              <a:t>grab and release the global lock if it is not already held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CF20806D-0514-41EF-A771-DFA54668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xmlns="" id="{177915A9-F669-4A61-85B3-8ADD837EB2FE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7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E297357E-3140-4A92-9EE5-70107C23D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Follow the path of Spawn()</a:t>
            </a:r>
          </a:p>
          <a:p>
            <a:pPr lvl="1"/>
            <a:r>
              <a:rPr lang="en-US" altLang="ko-KR" dirty="0"/>
              <a:t>determine which are part of Exec() and which are part of Fork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Make use of existing functions.</a:t>
            </a:r>
          </a:p>
          <a:p>
            <a:r>
              <a:rPr lang="en-US" altLang="ko-KR" dirty="0" smtClean="0"/>
              <a:t>Paging &amp; segmentation </a:t>
            </a:r>
          </a:p>
          <a:p>
            <a:pPr lvl="1"/>
            <a:r>
              <a:rPr lang="en-US" altLang="ko-KR" dirty="0" smtClean="0"/>
              <a:t>In Fork(), you need to copy all context of the parent to the child.</a:t>
            </a:r>
          </a:p>
          <a:p>
            <a:pPr lvl="1"/>
            <a:r>
              <a:rPr lang="en-US" altLang="ko-KR" dirty="0" smtClean="0"/>
              <a:t>Implementation in the paging enabled system is different from segmentation-only system.</a:t>
            </a:r>
          </a:p>
          <a:p>
            <a:pPr lvl="1"/>
            <a:r>
              <a:rPr lang="en-US" altLang="ko-KR" dirty="0" smtClean="0"/>
              <a:t>You can use functions in </a:t>
            </a:r>
            <a:r>
              <a:rPr lang="en-US" altLang="ko-KR" dirty="0" err="1" smtClean="0"/>
              <a:t>userseg.c</a:t>
            </a:r>
            <a:r>
              <a:rPr lang="en-US" altLang="ko-KR" dirty="0" smtClean="0"/>
              <a:t>  (segmentation) or </a:t>
            </a:r>
            <a:r>
              <a:rPr lang="en-US" altLang="ko-KR" dirty="0" err="1" smtClean="0"/>
              <a:t>uservm.c</a:t>
            </a:r>
            <a:r>
              <a:rPr lang="en-US" altLang="ko-KR" dirty="0" smtClean="0"/>
              <a:t> (paging).</a:t>
            </a:r>
            <a:endParaRPr lang="en-US" altLang="ko-KR" dirty="0"/>
          </a:p>
          <a:p>
            <a:r>
              <a:rPr lang="en-US" dirty="0"/>
              <a:t>Marked as : </a:t>
            </a:r>
            <a:r>
              <a:rPr lang="en-US" altLang="ko-KR" dirty="0"/>
              <a:t>TODO_P(PROJECT_FORK)</a:t>
            </a:r>
          </a:p>
          <a:p>
            <a:pPr lvl="1"/>
            <a:r>
              <a:rPr lang="en-US" dirty="0" err="1"/>
              <a:t>syscall.c</a:t>
            </a:r>
            <a:r>
              <a:rPr lang="en-US" dirty="0"/>
              <a:t>, </a:t>
            </a:r>
            <a:r>
              <a:rPr lang="en-US" dirty="0" err="1"/>
              <a:t>vfs.c</a:t>
            </a:r>
            <a:endParaRPr lang="en-US" dirty="0"/>
          </a:p>
          <a:p>
            <a:pPr lvl="1"/>
            <a:r>
              <a:rPr lang="en-US" dirty="0"/>
              <a:t>But you may need to modify other stuff (such as : header files for struct File)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DE0EF06C-30ED-410E-97D1-0EB2E854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xmlns="" id="{8B49EEBF-504B-4C59-AFEF-049E8B9000F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11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  <a:endParaRPr lang="en-US" altLang="ko-KR" dirty="0"/>
          </a:p>
          <a:p>
            <a:pPr lvl="1"/>
            <a:r>
              <a:rPr lang="en-US" altLang="ko-KR" dirty="0" err="1"/>
              <a:t>syscall.c</a:t>
            </a:r>
            <a:r>
              <a:rPr lang="en-US" altLang="ko-KR" dirty="0"/>
              <a:t>, </a:t>
            </a:r>
            <a:r>
              <a:rPr lang="en-US" altLang="ko-KR" dirty="0" err="1"/>
              <a:t>vfs.c</a:t>
            </a:r>
            <a:r>
              <a:rPr lang="en-US" altLang="ko-KR" dirty="0"/>
              <a:t>, </a:t>
            </a:r>
            <a:r>
              <a:rPr lang="en-US" altLang="ko-KR" dirty="0" err="1"/>
              <a:t>vfs.h</a:t>
            </a:r>
            <a:r>
              <a:rPr lang="en-US" altLang="ko-KR" dirty="0"/>
              <a:t> </a:t>
            </a:r>
            <a:r>
              <a:rPr lang="ko-KR" altLang="en-US" dirty="0"/>
              <a:t>를 반드시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Segmentation </a:t>
            </a:r>
            <a:r>
              <a:rPr lang="ko-KR" altLang="en-US" dirty="0" smtClean="0"/>
              <a:t>인 </a:t>
            </a:r>
            <a:r>
              <a:rPr lang="ko-KR" altLang="en-US" dirty="0" smtClean="0"/>
              <a:t>경우 </a:t>
            </a:r>
            <a:r>
              <a:rPr lang="en-US" altLang="ko-KR" dirty="0" err="1" smtClean="0"/>
              <a:t>userseg.c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Paging</a:t>
            </a:r>
            <a:r>
              <a:rPr lang="ko-KR" altLang="en-US" dirty="0" smtClean="0"/>
              <a:t>인 경우 </a:t>
            </a:r>
            <a:r>
              <a:rPr lang="ko-KR" altLang="en-US" dirty="0" smtClean="0"/>
              <a:t>프로젝트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part 2 </a:t>
            </a:r>
            <a:r>
              <a:rPr lang="ko-KR" altLang="en-US" dirty="0" smtClean="0"/>
              <a:t>코드 모두 포함</a:t>
            </a:r>
            <a:endParaRPr lang="en-US" altLang="ko-KR" dirty="0"/>
          </a:p>
          <a:p>
            <a:pPr lvl="1"/>
            <a:r>
              <a:rPr lang="ko-KR" altLang="en-US" dirty="0"/>
              <a:t>압축하여 한 개 파일로 제출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평가</a:t>
            </a:r>
            <a:endParaRPr lang="en-US" altLang="ko-KR" dirty="0"/>
          </a:p>
          <a:p>
            <a:pPr lvl="1"/>
            <a:r>
              <a:rPr lang="ko-KR" altLang="en-US" dirty="0"/>
              <a:t>구현 테스트 </a:t>
            </a:r>
            <a:r>
              <a:rPr lang="en-US" altLang="ko-KR" dirty="0"/>
              <a:t>: 30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Paging</a:t>
            </a:r>
            <a:r>
              <a:rPr lang="ko-KR" altLang="en-US" dirty="0" smtClean="0"/>
              <a:t>에서 구현한 경우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점 가산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프로젝트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part 2 </a:t>
            </a:r>
            <a:r>
              <a:rPr lang="ko-KR" altLang="en-US" dirty="0" smtClean="0"/>
              <a:t>테스트 수행하여 통과한 경우</a:t>
            </a:r>
            <a:endParaRPr lang="en-US" altLang="ko-KR" dirty="0"/>
          </a:p>
          <a:p>
            <a:pPr lvl="1"/>
            <a:r>
              <a:rPr lang="en-US" altLang="ko-KR" dirty="0"/>
              <a:t>Crash -5</a:t>
            </a:r>
            <a:r>
              <a:rPr lang="ko-KR" altLang="en-US" dirty="0"/>
              <a:t>점</a:t>
            </a:r>
            <a:endParaRPr lang="en-US" altLang="ko-KR" dirty="0"/>
          </a:p>
          <a:p>
            <a:pPr lvl="1"/>
            <a:r>
              <a:rPr lang="ko-KR" altLang="en-US" dirty="0"/>
              <a:t>오류 당 </a:t>
            </a:r>
            <a:r>
              <a:rPr lang="en-US" altLang="ko-KR" dirty="0"/>
              <a:t>-1</a:t>
            </a:r>
            <a:r>
              <a:rPr lang="ko-KR" altLang="en-US" dirty="0"/>
              <a:t>점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 및 평가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30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테스트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2438400"/>
            <a:ext cx="4599208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fork-p1.exe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(10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shell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prompt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typing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/c/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fork-p1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exe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output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8B205F2-4A0C-4CAD-AB50-BED8F7EC5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419600"/>
            <a:ext cx="4772025" cy="742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109E0A4-B2B2-408B-BE80-00912FB6290F}"/>
              </a:ext>
            </a:extLst>
          </p:cNvPr>
          <p:cNvSpPr txBox="1"/>
          <p:nvPr/>
        </p:nvSpPr>
        <p:spPr>
          <a:xfrm>
            <a:off x="3159023" y="5638800"/>
            <a:ext cx="218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PIDs can be different.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88B72F12-E61D-4FCE-ACD7-3ABEF70F5BBF}"/>
              </a:ext>
            </a:extLst>
          </p:cNvPr>
          <p:cNvCxnSpPr>
            <a:cxnSpLocks/>
          </p:cNvCxnSpPr>
          <p:nvPr/>
        </p:nvCxnSpPr>
        <p:spPr>
          <a:xfrm flipH="1">
            <a:off x="3810000" y="4385211"/>
            <a:ext cx="885825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39EF4C4B-E832-4AA9-ABD2-B727E6EF731E}"/>
              </a:ext>
            </a:extLst>
          </p:cNvPr>
          <p:cNvCxnSpPr>
            <a:cxnSpLocks/>
          </p:cNvCxnSpPr>
          <p:nvPr/>
        </p:nvCxnSpPr>
        <p:spPr>
          <a:xfrm flipH="1">
            <a:off x="4572000" y="4385211"/>
            <a:ext cx="123825" cy="629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B2D302B-4E44-4125-9B98-094556AFC323}"/>
              </a:ext>
            </a:extLst>
          </p:cNvPr>
          <p:cNvSpPr txBox="1"/>
          <p:nvPr/>
        </p:nvSpPr>
        <p:spPr>
          <a:xfrm>
            <a:off x="4695825" y="3988475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same PID</a:t>
            </a:r>
          </a:p>
        </p:txBody>
      </p:sp>
    </p:spTree>
    <p:extLst>
      <p:ext uri="{BB962C8B-B14F-4D97-AF65-F5344CB8AC3E}">
        <p14:creationId xmlns:p14="http://schemas.microsoft.com/office/powerpoint/2010/main" val="48614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D8371AB-3A93-446D-A1B3-6AA6B842E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4329112"/>
            <a:ext cx="3257550" cy="9144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테스트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43575" y="2407741"/>
            <a:ext cx="418082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fork &amp; exec (10</a:t>
            </a:r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prompt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typing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/c/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forkexec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.exe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output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FB71D76-66EC-4C39-B403-C422AAD0B98E}"/>
              </a:ext>
            </a:extLst>
          </p:cNvPr>
          <p:cNvSpPr txBox="1"/>
          <p:nvPr/>
        </p:nvSpPr>
        <p:spPr>
          <a:xfrm>
            <a:off x="4724400" y="4601646"/>
            <a:ext cx="209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PID can be different.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6E235EC-D4D8-4342-A724-2FCECC466D01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270927" y="4601646"/>
            <a:ext cx="245347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495632"/>
      </p:ext>
    </p:extLst>
  </p:cSld>
  <p:clrMapOvr>
    <a:masterClrMapping/>
  </p:clrMapOvr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SH_radial_light_grey</Template>
  <TotalTime>58466</TotalTime>
  <Words>590</Words>
  <Application>Microsoft Office PowerPoint</Application>
  <PresentationFormat>화면 슬라이드 쇼(4:3)</PresentationFormat>
  <Paragraphs>86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SH_radial_light_grey</vt:lpstr>
      <vt:lpstr>PowerPoint 프레젠테이션</vt:lpstr>
      <vt:lpstr>Project 4</vt:lpstr>
      <vt:lpstr>Process creation</vt:lpstr>
      <vt:lpstr>Process creation</vt:lpstr>
      <vt:lpstr>Synchronization</vt:lpstr>
      <vt:lpstr>Implementation</vt:lpstr>
      <vt:lpstr>제출 및 평가</vt:lpstr>
      <vt:lpstr>구현 테스트</vt:lpstr>
      <vt:lpstr>구현 테스트</vt:lpstr>
      <vt:lpstr>구현 테스트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SlideHunter</dc:creator>
  <cp:lastModifiedBy>Moonju Park</cp:lastModifiedBy>
  <cp:revision>290</cp:revision>
  <dcterms:created xsi:type="dcterms:W3CDTF">2013-08-12T05:24:51Z</dcterms:created>
  <dcterms:modified xsi:type="dcterms:W3CDTF">2021-05-19T05:11:57Z</dcterms:modified>
</cp:coreProperties>
</file>