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6"/>
  </p:notesMasterIdLst>
  <p:handoutMasterIdLst>
    <p:handoutMasterId r:id="rId47"/>
  </p:handoutMasterIdLst>
  <p:sldIdLst>
    <p:sldId id="256" r:id="rId2"/>
    <p:sldId id="559" r:id="rId3"/>
    <p:sldId id="558" r:id="rId4"/>
    <p:sldId id="579" r:id="rId5"/>
    <p:sldId id="573" r:id="rId6"/>
    <p:sldId id="581" r:id="rId7"/>
    <p:sldId id="580" r:id="rId8"/>
    <p:sldId id="584" r:id="rId9"/>
    <p:sldId id="583" r:id="rId10"/>
    <p:sldId id="696" r:id="rId11"/>
    <p:sldId id="552" r:id="rId12"/>
    <p:sldId id="553" r:id="rId13"/>
    <p:sldId id="554" r:id="rId14"/>
    <p:sldId id="556" r:id="rId15"/>
    <p:sldId id="557" r:id="rId16"/>
    <p:sldId id="630" r:id="rId17"/>
    <p:sldId id="693" r:id="rId18"/>
    <p:sldId id="507" r:id="rId19"/>
    <p:sldId id="658" r:id="rId20"/>
    <p:sldId id="659" r:id="rId21"/>
    <p:sldId id="656" r:id="rId22"/>
    <p:sldId id="660" r:id="rId23"/>
    <p:sldId id="510" r:id="rId24"/>
    <p:sldId id="511" r:id="rId25"/>
    <p:sldId id="661" r:id="rId26"/>
    <p:sldId id="514" r:id="rId27"/>
    <p:sldId id="515" r:id="rId28"/>
    <p:sldId id="662" r:id="rId29"/>
    <p:sldId id="614" r:id="rId30"/>
    <p:sldId id="615" r:id="rId31"/>
    <p:sldId id="513" r:id="rId32"/>
    <p:sldId id="598" r:id="rId33"/>
    <p:sldId id="518" r:id="rId34"/>
    <p:sldId id="519" r:id="rId35"/>
    <p:sldId id="694" r:id="rId36"/>
    <p:sldId id="678" r:id="rId37"/>
    <p:sldId id="679" r:id="rId38"/>
    <p:sldId id="680" r:id="rId39"/>
    <p:sldId id="681" r:id="rId40"/>
    <p:sldId id="682" r:id="rId41"/>
    <p:sldId id="684" r:id="rId42"/>
    <p:sldId id="685" r:id="rId43"/>
    <p:sldId id="686" r:id="rId44"/>
    <p:sldId id="691" r:id="rId4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3EA"/>
    <a:srgbClr val="DEE7D1"/>
    <a:srgbClr val="E9EDF4"/>
    <a:srgbClr val="D0D8E8"/>
    <a:srgbClr val="EDEAF0"/>
    <a:srgbClr val="D8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0232" autoAdjust="0"/>
  </p:normalViewPr>
  <p:slideViewPr>
    <p:cSldViewPr snapToGrid="0">
      <p:cViewPr varScale="1">
        <p:scale>
          <a:sx n="96" d="100"/>
          <a:sy n="96" d="100"/>
        </p:scale>
        <p:origin x="70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splits creating</a:t>
            </a:r>
            <a:r>
              <a:rPr lang="en-US" baseline="0" dirty="0" smtClean="0"/>
              <a:t> a process into two steps, each of them a lot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2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used – typically, fork a process, child and parent are now both running the same program.  One</a:t>
            </a:r>
            <a:r>
              <a:rPr lang="en-US" baseline="0" dirty="0" smtClean="0"/>
              <a:t> sets up the child program, and runs exec – becoming the new program</a:t>
            </a:r>
          </a:p>
          <a:p>
            <a:r>
              <a:rPr lang="en-US" baseline="0" dirty="0" smtClean="0"/>
              <a:t>The parent, usually, waits for the child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8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 could print first, or child could print first – you don’t know!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Upsides?  Downsides to this approach?  Essentially what you do in </a:t>
            </a:r>
            <a:r>
              <a:rPr lang="en-US" dirty="0" err="1" smtClean="0"/>
              <a:t>Javascript</a:t>
            </a:r>
            <a:r>
              <a:rPr lang="en-US" dirty="0" smtClean="0"/>
              <a:t> in a browser – simulate the execution of the script, one line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1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Obviously, you need</a:t>
            </a:r>
            <a:r>
              <a:rPr lang="en-US" baseline="0" dirty="0" smtClean="0"/>
              <a:t> the part that has full rights to be really reliable!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41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 smtClean="0"/>
              <a:t>Change which memory locations a user program can access</a:t>
            </a:r>
          </a:p>
          <a:p>
            <a:pPr lvl="1"/>
            <a:r>
              <a:rPr lang="en-US" dirty="0" smtClean="0"/>
              <a:t>Send commands to I/O devices</a:t>
            </a:r>
          </a:p>
          <a:p>
            <a:pPr lvl="1"/>
            <a:r>
              <a:rPr lang="en-US" dirty="0" smtClean="0"/>
              <a:t>Read data from/write data to I/O devices</a:t>
            </a:r>
          </a:p>
          <a:p>
            <a:pPr lvl="1"/>
            <a:r>
              <a:rPr lang="en-US" dirty="0" smtClean="0"/>
              <a:t>Jump into kernel code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5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900" cap="none" dirty="0" smtClean="0"/>
              <a:t>Operating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UNIX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fork() </a:t>
            </a:r>
            <a:r>
              <a:rPr lang="en-US" dirty="0" smtClean="0"/>
              <a:t>– system call to create a copy of the current process, and start it running</a:t>
            </a:r>
          </a:p>
          <a:p>
            <a:pPr lvl="1"/>
            <a:r>
              <a:rPr lang="en-US" dirty="0" smtClean="0"/>
              <a:t>No arguments!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exec() </a:t>
            </a:r>
            <a:r>
              <a:rPr lang="en-US" dirty="0" smtClean="0"/>
              <a:t>– system call to change the program being run by the current process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wait() </a:t>
            </a:r>
            <a:r>
              <a:rPr lang="en-US" dirty="0" smtClean="0"/>
              <a:t>– system call to wait for a process to finish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signal()</a:t>
            </a:r>
            <a:r>
              <a:rPr lang="en-US" dirty="0" smtClean="0"/>
              <a:t> – system call to send a notification to another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9526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stCxn id="6" idx="3"/>
          </p:cNvCxnSpPr>
          <p:nvPr/>
        </p:nvCxnSpPr>
        <p:spPr>
          <a:xfrm>
            <a:off x="5563737" y="5136105"/>
            <a:ext cx="3211773" cy="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8836" y="3998798"/>
            <a:ext cx="863903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3"/>
          </p:cNvCxnSpPr>
          <p:nvPr/>
        </p:nvCxnSpPr>
        <p:spPr>
          <a:xfrm flipV="1">
            <a:off x="2238233" y="3309587"/>
            <a:ext cx="1528549" cy="1826518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3"/>
          </p:cNvCxnSpPr>
          <p:nvPr/>
        </p:nvCxnSpPr>
        <p:spPr>
          <a:xfrm>
            <a:off x="2238233" y="5136105"/>
            <a:ext cx="1528549" cy="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>
            <a:off x="5563737" y="2861485"/>
            <a:ext cx="1271516" cy="0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4967" y="4153466"/>
            <a:ext cx="1733266" cy="196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pid</a:t>
            </a:r>
            <a:r>
              <a:rPr lang="en-US" sz="2000" dirty="0"/>
              <a:t> </a:t>
            </a:r>
            <a:r>
              <a:rPr lang="en-US" sz="2000" dirty="0" smtClean="0"/>
              <a:t>= fork();</a:t>
            </a:r>
          </a:p>
          <a:p>
            <a:r>
              <a:rPr lang="en-US" sz="2000" dirty="0" smtClean="0"/>
              <a:t>if (</a:t>
            </a:r>
            <a:r>
              <a:rPr lang="en-US" sz="2000" dirty="0" err="1" smtClean="0"/>
              <a:t>pid</a:t>
            </a:r>
            <a:r>
              <a:rPr lang="en-US" sz="2000" dirty="0" smtClean="0"/>
              <a:t> == 0)</a:t>
            </a:r>
          </a:p>
          <a:p>
            <a:r>
              <a:rPr lang="en-US" sz="2000" dirty="0" smtClean="0"/>
              <a:t>        exec(…);</a:t>
            </a:r>
          </a:p>
          <a:p>
            <a:r>
              <a:rPr lang="en-US" sz="2000" dirty="0" smtClean="0"/>
              <a:t>else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wait(</a:t>
            </a:r>
            <a:r>
              <a:rPr lang="en-US" sz="2000" dirty="0" err="1" smtClean="0"/>
              <a:t>pid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30471" y="1878846"/>
            <a:ext cx="1733266" cy="196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pid</a:t>
            </a:r>
            <a:r>
              <a:rPr lang="en-US" sz="2000" dirty="0"/>
              <a:t> </a:t>
            </a:r>
            <a:r>
              <a:rPr lang="en-US" sz="2000" dirty="0" smtClean="0"/>
              <a:t>= fork();</a:t>
            </a:r>
          </a:p>
          <a:p>
            <a:r>
              <a:rPr lang="en-US" sz="2000" dirty="0" smtClean="0"/>
              <a:t>if (</a:t>
            </a:r>
            <a:r>
              <a:rPr lang="en-US" sz="2000" dirty="0" err="1" smtClean="0"/>
              <a:t>pid</a:t>
            </a:r>
            <a:r>
              <a:rPr lang="en-US" sz="2000" dirty="0" smtClean="0"/>
              <a:t> == 0)</a:t>
            </a:r>
          </a:p>
          <a:p>
            <a:r>
              <a:rPr lang="en-US" sz="2000" dirty="0" smtClean="0"/>
              <a:t>        exec(…);</a:t>
            </a:r>
          </a:p>
          <a:p>
            <a:r>
              <a:rPr lang="en-US" sz="2000" dirty="0" smtClean="0"/>
              <a:t>else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wait(</a:t>
            </a:r>
            <a:r>
              <a:rPr lang="en-US" sz="2000" dirty="0" err="1" smtClean="0"/>
              <a:t>pid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30471" y="4153466"/>
            <a:ext cx="1733266" cy="196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pid</a:t>
            </a:r>
            <a:r>
              <a:rPr lang="en-US" sz="2000" dirty="0"/>
              <a:t> </a:t>
            </a:r>
            <a:r>
              <a:rPr lang="en-US" sz="2000" dirty="0" smtClean="0"/>
              <a:t>= fork();</a:t>
            </a:r>
          </a:p>
          <a:p>
            <a:r>
              <a:rPr lang="en-US" sz="2000" dirty="0" smtClean="0"/>
              <a:t>if (</a:t>
            </a:r>
            <a:r>
              <a:rPr lang="en-US" sz="2000" dirty="0" err="1" smtClean="0"/>
              <a:t>pid</a:t>
            </a:r>
            <a:r>
              <a:rPr lang="en-US" sz="2000" dirty="0" smtClean="0"/>
              <a:t> == 0)</a:t>
            </a:r>
          </a:p>
          <a:p>
            <a:r>
              <a:rPr lang="en-US" sz="2000" dirty="0" smtClean="0"/>
              <a:t>        exec(…);</a:t>
            </a:r>
          </a:p>
          <a:p>
            <a:r>
              <a:rPr lang="en-US" sz="2000" dirty="0" smtClean="0"/>
              <a:t>else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wait(</a:t>
            </a:r>
            <a:r>
              <a:rPr lang="en-US" sz="2000" dirty="0" err="1" smtClean="0"/>
              <a:t>pid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835253" y="1878846"/>
            <a:ext cx="1733266" cy="19652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main()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…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22830" y="4399126"/>
            <a:ext cx="436728" cy="3002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489278" y="2711360"/>
            <a:ext cx="436728" cy="3002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423314" y="5620601"/>
            <a:ext cx="436728" cy="3002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62215" y="2424758"/>
            <a:ext cx="436728" cy="3002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95182" y="3493831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pid</a:t>
            </a:r>
            <a:r>
              <a:rPr lang="en-US" sz="2000" b="1" dirty="0" smtClean="0"/>
              <a:t> =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29972" y="5220491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pid</a:t>
            </a:r>
            <a:r>
              <a:rPr lang="en-US" sz="2000" b="1" dirty="0" smtClean="0"/>
              <a:t> = 9418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244" y="6207460"/>
            <a:ext cx="222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Original Process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65887" y="1282893"/>
            <a:ext cx="186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Child Process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6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20" grpId="0" animBg="1"/>
      <p:bldP spid="23" grpId="0"/>
      <p:bldP spid="24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What does this code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child_pid</a:t>
            </a:r>
            <a:r>
              <a:rPr lang="en-US" dirty="0" smtClean="0"/>
              <a:t> = fork();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/>
              <a:t>child_pid</a:t>
            </a:r>
            <a:r>
              <a:rPr lang="en-US" dirty="0" smtClean="0"/>
              <a:t> ==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) {           </a:t>
            </a:r>
            <a:r>
              <a:rPr lang="en-US" dirty="0" smtClean="0">
                <a:solidFill>
                  <a:schemeClr val="accent3"/>
                </a:solidFill>
              </a:rPr>
              <a:t>// I'm the child process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</a:t>
            </a:r>
            <a:r>
              <a:rPr lang="en-US" dirty="0" err="1" smtClean="0">
                <a:solidFill>
                  <a:schemeClr val="accent2"/>
                </a:solidFill>
              </a:rPr>
              <a:t>"I</a:t>
            </a:r>
            <a:r>
              <a:rPr lang="en-US" dirty="0" smtClean="0">
                <a:solidFill>
                  <a:schemeClr val="accent2"/>
                </a:solidFill>
              </a:rPr>
              <a:t> am process #%</a:t>
            </a:r>
            <a:r>
              <a:rPr lang="en-US" dirty="0" err="1" smtClean="0">
                <a:solidFill>
                  <a:schemeClr val="accent2"/>
                </a:solidFill>
              </a:rPr>
              <a:t>d\n</a:t>
            </a:r>
            <a:r>
              <a:rPr lang="en-US" dirty="0" smtClean="0">
                <a:solidFill>
                  <a:schemeClr val="accent2"/>
                </a:solidFill>
              </a:rPr>
              <a:t>"</a:t>
            </a:r>
            <a:r>
              <a:rPr lang="en-US" dirty="0" smtClean="0"/>
              <a:t>, </a:t>
            </a:r>
            <a:r>
              <a:rPr lang="en-US" dirty="0" err="1" smtClean="0"/>
              <a:t>getpid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 </a:t>
            </a:r>
            <a:r>
              <a:rPr lang="en-US" dirty="0" smtClean="0">
                <a:solidFill>
                  <a:schemeClr val="accent1"/>
                </a:solidFill>
              </a:rPr>
              <a:t>else</a:t>
            </a:r>
            <a:r>
              <a:rPr lang="en-US" dirty="0" smtClean="0"/>
              <a:t> {                        </a:t>
            </a:r>
            <a:r>
              <a:rPr lang="en-US" dirty="0" smtClean="0">
                <a:solidFill>
                  <a:schemeClr val="accent3"/>
                </a:solidFill>
              </a:rPr>
              <a:t>// I'm the parent process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</a:t>
            </a:r>
            <a:r>
              <a:rPr lang="en-US" dirty="0" err="1" smtClean="0">
                <a:solidFill>
                  <a:schemeClr val="accent2"/>
                </a:solidFill>
              </a:rPr>
              <a:t>"I</a:t>
            </a:r>
            <a:r>
              <a:rPr lang="en-US" dirty="0" smtClean="0">
                <a:solidFill>
                  <a:schemeClr val="accent2"/>
                </a:solidFill>
              </a:rPr>
              <a:t> am parent of process #%</a:t>
            </a:r>
            <a:r>
              <a:rPr lang="en-US" dirty="0" err="1" smtClean="0">
                <a:solidFill>
                  <a:schemeClr val="accent2"/>
                </a:solidFill>
              </a:rPr>
              <a:t>d\n</a:t>
            </a:r>
            <a:r>
              <a:rPr lang="en-US" dirty="0" smtClean="0">
                <a:solidFill>
                  <a:schemeClr val="accent2"/>
                </a:solidFill>
              </a:rPr>
              <a:t>"</a:t>
            </a:r>
            <a:r>
              <a:rPr lang="en-US" dirty="0" smtClean="0"/>
              <a:t>, </a:t>
            </a:r>
            <a:r>
              <a:rPr lang="en-US" dirty="0" err="1" smtClean="0"/>
              <a:t>child_pid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UNIX fork()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Steps to implement UNIX fork()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and initialize the process control block (PCB) in the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new address 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Initialize the address space with a copy of the entire contents of the address space of the parent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Inherit the execution context of the parent (e.g., any open files)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Inform the scheduler that the new process is ready to run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2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UNIX exec()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implement UNIX exec()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the new program into the current address 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Copy command line arguments into memory in the new address 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Initialize the hardware context to start execution</a:t>
            </a:r>
          </a:p>
          <a:p>
            <a:pPr lvl="2"/>
            <a:r>
              <a:rPr lang="en-US" dirty="0" smtClean="0"/>
              <a:t>EIP = Entry point in the ELF header</a:t>
            </a:r>
          </a:p>
          <a:p>
            <a:pPr lvl="2"/>
            <a:r>
              <a:rPr lang="en-US" dirty="0" smtClean="0"/>
              <a:t>ESP = A newly allocated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a process will </a:t>
            </a:r>
            <a:r>
              <a:rPr lang="en-US" dirty="0" smtClean="0">
                <a:solidFill>
                  <a:schemeClr val="accent1"/>
                </a:solidFill>
              </a:rPr>
              <a:t>wait(</a:t>
            </a:r>
            <a:r>
              <a:rPr lang="en-US" dirty="0" err="1" smtClean="0">
                <a:solidFill>
                  <a:schemeClr val="accent1"/>
                </a:solidFill>
              </a:rPr>
              <a:t>pid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until its child process(</a:t>
            </a:r>
            <a:r>
              <a:rPr lang="en-US" dirty="0" err="1" smtClean="0"/>
              <a:t>es</a:t>
            </a:r>
            <a:r>
              <a:rPr lang="en-US" dirty="0" smtClean="0"/>
              <a:t>) complete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abort(</a:t>
            </a:r>
            <a:r>
              <a:rPr lang="en-US" dirty="0" err="1" smtClean="0">
                <a:solidFill>
                  <a:schemeClr val="accent1"/>
                </a:solidFill>
              </a:rPr>
              <a:t>pid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can be used to immediately end a child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switching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0818"/>
          </a:xfrm>
        </p:spPr>
        <p:txBody>
          <a:bodyPr>
            <a:normAutofit/>
          </a:bodyPr>
          <a:lstStyle/>
          <a:p>
            <a:r>
              <a:rPr lang="en-US" dirty="0" smtClean="0"/>
              <a:t>Context switching</a:t>
            </a:r>
          </a:p>
          <a:p>
            <a:pPr lvl="1"/>
            <a:r>
              <a:rPr lang="en-US" dirty="0" smtClean="0"/>
              <a:t>Saves state of a process before a switching to another process</a:t>
            </a:r>
          </a:p>
          <a:p>
            <a:pPr lvl="1"/>
            <a:r>
              <a:rPr lang="en-US" dirty="0" smtClean="0"/>
              <a:t>Restores original process state when switching back</a:t>
            </a:r>
          </a:p>
          <a:p>
            <a:r>
              <a:rPr lang="en-US" dirty="0" smtClean="0"/>
              <a:t>Simple concept, but:</a:t>
            </a:r>
          </a:p>
          <a:p>
            <a:pPr lvl="1"/>
            <a:r>
              <a:rPr lang="en-US" dirty="0" smtClean="0"/>
              <a:t>How do you save the state of a process?</a:t>
            </a:r>
          </a:p>
          <a:p>
            <a:pPr lvl="1"/>
            <a:r>
              <a:rPr lang="en-US" dirty="0" smtClean="0"/>
              <a:t>How do you stop execution of a process?</a:t>
            </a:r>
          </a:p>
          <a:p>
            <a:pPr lvl="1"/>
            <a:r>
              <a:rPr lang="en-US" dirty="0" smtClean="0"/>
              <a:t>How do you restart the execution of process that has been switched 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Process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38" y="1213658"/>
            <a:ext cx="8509462" cy="52979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process has a stack in memory that stores: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Arguments to functions</a:t>
            </a:r>
          </a:p>
          <a:p>
            <a:pPr lvl="1"/>
            <a:r>
              <a:rPr lang="en-US" dirty="0" smtClean="0"/>
              <a:t>Return addresses from functions</a:t>
            </a:r>
          </a:p>
          <a:p>
            <a:r>
              <a:rPr lang="en-US" dirty="0" smtClean="0"/>
              <a:t>On x86:</a:t>
            </a:r>
          </a:p>
          <a:p>
            <a:pPr lvl="1"/>
            <a:r>
              <a:rPr lang="en-US" dirty="0" smtClean="0"/>
              <a:t>The stack grows downwards</a:t>
            </a:r>
          </a:p>
          <a:p>
            <a:pPr lvl="1"/>
            <a:r>
              <a:rPr lang="en-US" dirty="0" smtClean="0"/>
              <a:t>ESP (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tack </a:t>
            </a:r>
            <a:r>
              <a:rPr lang="en-US" dirty="0" smtClean="0">
                <a:solidFill>
                  <a:schemeClr val="accent1"/>
                </a:solidFill>
              </a:rPr>
              <a:t>P</a:t>
            </a:r>
            <a:r>
              <a:rPr lang="en-US" dirty="0" smtClean="0"/>
              <a:t>ointer register) points to the bottom of the stack (i.e. the newest data)</a:t>
            </a:r>
          </a:p>
          <a:p>
            <a:pPr lvl="2"/>
            <a:r>
              <a:rPr lang="en-US" dirty="0" smtClean="0"/>
              <a:t>EBP (</a:t>
            </a:r>
            <a:r>
              <a:rPr lang="en-US" dirty="0" smtClean="0">
                <a:solidFill>
                  <a:schemeClr val="accent1"/>
                </a:solidFill>
              </a:rPr>
              <a:t>B</a:t>
            </a:r>
            <a:r>
              <a:rPr lang="en-US" dirty="0" smtClean="0"/>
              <a:t>ase </a:t>
            </a:r>
            <a:r>
              <a:rPr lang="en-US" dirty="0" smtClean="0">
                <a:solidFill>
                  <a:schemeClr val="accent1"/>
                </a:solidFill>
              </a:rPr>
              <a:t>P</a:t>
            </a:r>
            <a:r>
              <a:rPr lang="en-US" dirty="0" smtClean="0"/>
              <a:t>ointer) points to the base of the current frame</a:t>
            </a:r>
          </a:p>
          <a:p>
            <a:pPr lvl="1"/>
            <a:r>
              <a:rPr lang="en-US" dirty="0" smtClean="0"/>
              <a:t>Instructions like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/>
              <a:t>, and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iret</a:t>
            </a:r>
            <a:r>
              <a:rPr lang="en-US" dirty="0" smtClean="0"/>
              <a:t> all modify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Dynamic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basic function of an OS is to execute and manage code dynamically, e.g.:</a:t>
            </a:r>
          </a:p>
          <a:p>
            <a:pPr lvl="1"/>
            <a:r>
              <a:rPr lang="en-US" dirty="0" smtClean="0"/>
              <a:t>A command issued at a command line terminal</a:t>
            </a:r>
          </a:p>
          <a:p>
            <a:pPr lvl="1"/>
            <a:r>
              <a:rPr lang="en-US" dirty="0" smtClean="0"/>
              <a:t>An icon double clicked from the desktop</a:t>
            </a:r>
          </a:p>
          <a:p>
            <a:pPr lvl="1"/>
            <a:r>
              <a:rPr lang="en-US" dirty="0" smtClean="0"/>
              <a:t>Jobs/tasks run as part of a batch system (</a:t>
            </a:r>
            <a:r>
              <a:rPr lang="en-US" dirty="0" err="1" smtClean="0"/>
              <a:t>MapReduce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process</a:t>
            </a:r>
            <a:r>
              <a:rPr lang="en-US" dirty="0" smtClean="0"/>
              <a:t> is the basic unit of a program in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607" y="1272165"/>
            <a:ext cx="4763193" cy="1143000"/>
          </a:xfrm>
        </p:spPr>
        <p:txBody>
          <a:bodyPr/>
          <a:lstStyle/>
          <a:p>
            <a:r>
              <a:rPr lang="en-US" dirty="0" err="1" smtClean="0"/>
              <a:t>stack_exam.c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529128"/>
            <a:ext cx="3931920" cy="60097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bar(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a,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b)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r = rand();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a + b - 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foo(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a)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x, y;</a:t>
            </a:r>
          </a:p>
          <a:p>
            <a:pPr marL="0" indent="0">
              <a:buNone/>
            </a:pPr>
            <a:r>
              <a:rPr lang="en-US" dirty="0"/>
              <a:t>  x = a * </a:t>
            </a:r>
            <a:r>
              <a:rPr lang="en-US" dirty="0">
                <a:solidFill>
                  <a:schemeClr val="accent4"/>
                </a:solidFill>
              </a:rPr>
              <a:t>2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y = a - 7;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bar(x, y);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main(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foo(</a:t>
            </a:r>
            <a:r>
              <a:rPr lang="en-US" dirty="0">
                <a:solidFill>
                  <a:schemeClr val="accent4"/>
                </a:solidFill>
              </a:rPr>
              <a:t>12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eft Brace 44"/>
          <p:cNvSpPr/>
          <p:nvPr/>
        </p:nvSpPr>
        <p:spPr>
          <a:xfrm>
            <a:off x="5549700" y="2297084"/>
            <a:ext cx="282633" cy="387826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826547" y="4023004"/>
            <a:ext cx="77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foo()’s</a:t>
            </a:r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5558446" y="626225"/>
            <a:ext cx="282633" cy="109173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648394" y="157076"/>
            <a:ext cx="4127500" cy="6570692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5"/>
                </a:solidFill>
              </a:rPr>
              <a:t>$ </a:t>
            </a:r>
            <a:r>
              <a:rPr lang="en-US" sz="1400" dirty="0" err="1" smtClean="0">
                <a:solidFill>
                  <a:schemeClr val="bg1"/>
                </a:solidFill>
              </a:rPr>
              <a:t>gcc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-</a:t>
            </a:r>
            <a:r>
              <a:rPr lang="en-US" sz="1400" dirty="0">
                <a:solidFill>
                  <a:schemeClr val="bg1"/>
                </a:solidFill>
              </a:rPr>
              <a:t>g -</a:t>
            </a:r>
            <a:r>
              <a:rPr lang="en-US" sz="1400" dirty="0" err="1">
                <a:solidFill>
                  <a:schemeClr val="bg1"/>
                </a:solidFill>
              </a:rPr>
              <a:t>fno</a:t>
            </a:r>
            <a:r>
              <a:rPr lang="en-US" sz="1400" dirty="0">
                <a:solidFill>
                  <a:schemeClr val="bg1"/>
                </a:solidFill>
              </a:rPr>
              <a:t>-stack-protector -m32 -o </a:t>
            </a:r>
            <a:r>
              <a:rPr lang="en-US" sz="1400" dirty="0" err="1" smtClean="0">
                <a:solidFill>
                  <a:schemeClr val="bg1"/>
                </a:solidFill>
              </a:rPr>
              <a:t>stack_exam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stack_exam.c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5"/>
                </a:solidFill>
              </a:rPr>
              <a:t>$ </a:t>
            </a:r>
            <a:r>
              <a:rPr lang="en-US" sz="1400" dirty="0" err="1" smtClean="0">
                <a:solidFill>
                  <a:schemeClr val="bg1"/>
                </a:solidFill>
              </a:rPr>
              <a:t>objdump</a:t>
            </a:r>
            <a:r>
              <a:rPr lang="en-US" sz="1400" dirty="0" smtClean="0">
                <a:solidFill>
                  <a:schemeClr val="bg1"/>
                </a:solidFill>
              </a:rPr>
              <a:t> --disassemble –M intel ./</a:t>
            </a:r>
            <a:r>
              <a:rPr lang="en-US" sz="1400" dirty="0" err="1" smtClean="0">
                <a:solidFill>
                  <a:schemeClr val="bg1"/>
                </a:solidFill>
              </a:rPr>
              <a:t>stack_exam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 marL="0" indent="0">
              <a:buNone/>
              <a:tabLst>
                <a:tab pos="858838" algn="l"/>
                <a:tab pos="20558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804842a:	e8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c0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call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80483ef &lt;foo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  <a:tabLst>
                <a:tab pos="858838" algn="l"/>
                <a:tab pos="2055813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804842f:	b8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00 00 00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00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eax,0x0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080483ef &lt;foo&gt;:</a:t>
            </a: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80483ef:	55      	push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ebp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80483f0:	89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e5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ebp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esp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80483f2:	83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28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sub 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esp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0x28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80483f5:	8b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45 08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[ebp+0x8]</a:t>
            </a: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80483f8:	01 c0  	add   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80483fa:	89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f4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[ebp-0xc],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80483fd:	8b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45 08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[ebp+0x8]</a:t>
            </a: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8048400:	83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e8 07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sub 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0x7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8048403:	89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f0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[ebp-0x10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],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eax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8048406:	8b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f0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[ebp-0x10]</a:t>
            </a: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8048409:	89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44 24 04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[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esp+0x4],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eax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804840d:	8b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f4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[ebp-0xc]</a:t>
            </a: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8048410:	89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04 24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[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esp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],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8048413:	e8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bc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call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80483d4 &lt;bar&gt;</a:t>
            </a: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8048418:	c9         	leave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8048419:	c3       	ret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30437"/>
              </p:ext>
            </p:extLst>
          </p:nvPr>
        </p:nvGraphicFramePr>
        <p:xfrm>
          <a:off x="5884591" y="623432"/>
          <a:ext cx="3159506" cy="59699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1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main()’s local</a:t>
                      </a:r>
                      <a:r>
                        <a:rPr lang="en-US" sz="1600" baseline="0" dirty="0" smtClean="0"/>
                        <a:t> variables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Argument to foo()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0x804842f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 </a:t>
                      </a:r>
                      <a:r>
                        <a:rPr lang="en-US" sz="1600" dirty="0" err="1" smtClean="0"/>
                        <a:t>addr</a:t>
                      </a:r>
                      <a:r>
                        <a:rPr lang="en-US" sz="1600" dirty="0" smtClean="0"/>
                        <a:t> to 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 EBP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 = a *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 = a - 7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nd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arg</a:t>
                      </a:r>
                      <a:r>
                        <a:rPr lang="en-US" sz="1600" baseline="0" dirty="0" smtClean="0"/>
                        <a:t> for bar()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r>
                        <a:rPr lang="en-US" sz="1600" baseline="30000" dirty="0" smtClean="0"/>
                        <a:t>st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err="1" smtClean="0"/>
                        <a:t>arg</a:t>
                      </a:r>
                      <a:r>
                        <a:rPr lang="en-US" sz="1600" baseline="0" dirty="0" smtClean="0"/>
                        <a:t> for bar()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0x8048418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 </a:t>
                      </a:r>
                      <a:r>
                        <a:rPr lang="en-US" sz="1600" dirty="0" err="1" smtClean="0"/>
                        <a:t>addr</a:t>
                      </a:r>
                      <a:r>
                        <a:rPr lang="en-US" sz="1600" baseline="0" dirty="0" smtClean="0"/>
                        <a:t> to foo()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23913" y="102504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882451" y="387908"/>
            <a:ext cx="0" cy="63398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9046237" y="387908"/>
            <a:ext cx="0" cy="63398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01055" y="333337"/>
            <a:ext cx="742604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101055" y="1272675"/>
            <a:ext cx="742604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29747" y="1801091"/>
            <a:ext cx="991986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51542" y="1801091"/>
            <a:ext cx="1929166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21244" y="3292937"/>
            <a:ext cx="1085359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43040" y="3292937"/>
            <a:ext cx="1929166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29746" y="5529062"/>
            <a:ext cx="1085359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51542" y="5529062"/>
            <a:ext cx="1929166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29746" y="6265544"/>
            <a:ext cx="1085359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51542" y="6265544"/>
            <a:ext cx="1929166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62510" y="2169332"/>
            <a:ext cx="1026499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29746" y="3655635"/>
            <a:ext cx="1085359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51542" y="3655635"/>
            <a:ext cx="1929166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21244" y="5898254"/>
            <a:ext cx="1085359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43040" y="5898254"/>
            <a:ext cx="1929166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2730" y="1119448"/>
            <a:ext cx="3552306" cy="59851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3143" y="2180415"/>
            <a:ext cx="3552306" cy="27709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3143" y="2457506"/>
            <a:ext cx="3552306" cy="50736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73143" y="2964873"/>
            <a:ext cx="3552306" cy="77031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3143" y="3735185"/>
            <a:ext cx="3552306" cy="77031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3143" y="4505497"/>
            <a:ext cx="3552306" cy="52093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3143" y="5026429"/>
            <a:ext cx="3552306" cy="502633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3143" y="5529062"/>
            <a:ext cx="3552306" cy="267679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722107" y="848928"/>
            <a:ext cx="92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main()’s</a:t>
            </a:r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77585" y="992813"/>
            <a:ext cx="668180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4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2.5E-6 0.05648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4.72222E-6 0.14907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5648 L 2.5E-6 0.11065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4907 L 4.72222E-6 0.18958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11065 L 2.5E-6 0.6537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8959 L 4.72222E-6 0.26227 " pathEditMode="relative" rAng="0" ptsTypes="AA">
                                      <p:cBhvr>
                                        <p:cTn id="8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26227 L -0.0007 0.37453 " pathEditMode="relative" rAng="0" ptsTypes="AA">
                                      <p:cBhvr>
                                        <p:cTn id="10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"/>
                            </p:stCondLst>
                            <p:childTnLst>
                              <p:par>
                                <p:cTn id="1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37454 L 4.72222E-6 0.48611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8611 L 4.72222E-6 0.56203 " pathEditMode="relative" rAng="0" ptsTypes="AA">
                                      <p:cBhvr>
                                        <p:cTn id="14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50"/>
                            </p:stCondLst>
                            <p:childTnLst>
                              <p:par>
                                <p:cTn id="1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56204 L 4.72222E-6 0.63727 " pathEditMode="relative" rAng="0" ptsTypes="AA">
                                      <p:cBhvr>
                                        <p:cTn id="16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250"/>
                            </p:stCondLst>
                            <p:childTnLst>
                              <p:par>
                                <p:cTn id="1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6537 L 2.5E-6 0.70602 " pathEditMode="relative" rAng="0" ptsTypes="AA">
                                      <p:cBhvr>
                                        <p:cTn id="17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750"/>
                            </p:stCondLst>
                            <p:childTnLst>
                              <p:par>
                                <p:cTn id="17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xit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  <p:bldP spid="13" grpId="4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183" y="892550"/>
            <a:ext cx="4128654" cy="37305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914400" algn="l"/>
                <a:tab pos="1944688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080483d4 &lt;bar&gt;:</a:t>
            </a: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80483d4: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55        	push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ebp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80483d5: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89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e5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ebp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esp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80483d7: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83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18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sub 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esp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0x18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80483da: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e8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31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call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8048310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rand@plt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80483df: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89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f4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[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ebp-0xc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],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80483e2: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8b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0c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[ebp+0xc]</a:t>
            </a: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80483e5: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8b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55 08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mov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edx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[ebp+0x8]</a:t>
            </a: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80483e8: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01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d0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add 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eax,edx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80483ea: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2b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45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f4	sub   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[ebp-0xc]</a:t>
            </a: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80483ed: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c9 	leave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  <a:tabLst>
                <a:tab pos="914400" algn="l"/>
                <a:tab pos="1944688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80483ee: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	c3    	ret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  <a:tabLst>
                <a:tab pos="914400" algn="l"/>
                <a:tab pos="1944688" algn="l"/>
              </a:tabLst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5646254" y="2504661"/>
            <a:ext cx="282633" cy="22093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73219" y="3252476"/>
            <a:ext cx="77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bar()’s</a:t>
            </a:r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5655000" y="626225"/>
            <a:ext cx="282633" cy="144641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7852"/>
              </p:ext>
            </p:extLst>
          </p:nvPr>
        </p:nvGraphicFramePr>
        <p:xfrm>
          <a:off x="5981145" y="623432"/>
          <a:ext cx="3021902" cy="44819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1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foo()’s local</a:t>
                      </a:r>
                      <a:r>
                        <a:rPr lang="en-US" sz="1600" baseline="0" dirty="0" smtClean="0"/>
                        <a:t> variables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  <a:r>
                        <a:rPr lang="en-US" sz="1600" baseline="30000" dirty="0" smtClean="0"/>
                        <a:t>nd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arg</a:t>
                      </a:r>
                      <a:r>
                        <a:rPr lang="en-US" sz="1600" baseline="0" dirty="0" smtClean="0"/>
                        <a:t> for bar()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</a:t>
                      </a:r>
                      <a:r>
                        <a:rPr lang="en-US" sz="1600" baseline="30000" dirty="0" smtClean="0"/>
                        <a:t>st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err="1" smtClean="0"/>
                        <a:t>arg</a:t>
                      </a:r>
                      <a:r>
                        <a:rPr lang="en-US" sz="1600" baseline="0" dirty="0" smtClean="0"/>
                        <a:t> for bar()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0x8048418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 </a:t>
                      </a:r>
                      <a:r>
                        <a:rPr lang="en-US" sz="1600" dirty="0" err="1" smtClean="0"/>
                        <a:t>addr</a:t>
                      </a:r>
                      <a:r>
                        <a:rPr lang="en-US" sz="1600" baseline="0" dirty="0" smtClean="0"/>
                        <a:t> to foo()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 EBP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Some</a:t>
                      </a:r>
                      <a:r>
                        <a:rPr lang="en-US" sz="1600" baseline="0" dirty="0" smtClean="0"/>
                        <a:t> 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Result of rand()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20467" y="102504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79005" y="387908"/>
            <a:ext cx="0" cy="48769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995124" y="387908"/>
            <a:ext cx="0" cy="48769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57207" y="2571403"/>
            <a:ext cx="991986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37188" y="3652677"/>
            <a:ext cx="1026499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82916" y="3666610"/>
            <a:ext cx="1762089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879" y="1424247"/>
            <a:ext cx="3550030" cy="27024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4879" y="1711114"/>
            <a:ext cx="3550030" cy="474843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5183" y="2194260"/>
            <a:ext cx="4023970" cy="515689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75183" y="2709949"/>
            <a:ext cx="4023970" cy="103077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5183" y="3730911"/>
            <a:ext cx="4023970" cy="26412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75183" y="3995033"/>
            <a:ext cx="4023970" cy="26412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63040" y="995970"/>
            <a:ext cx="77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foo()’s</a:t>
            </a:r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64005" y="1257337"/>
            <a:ext cx="668180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EIP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36401" y="342589"/>
            <a:ext cx="742604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236401" y="1995054"/>
            <a:ext cx="742604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98095" y="5298995"/>
            <a:ext cx="7888778" cy="1409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leave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mov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esp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ebp</a:t>
            </a:r>
            <a:r>
              <a:rPr lang="en-US" dirty="0" smtClean="0">
                <a:sym typeface="Wingdings" panose="05000000000000000000" pitchFamily="2" charset="2"/>
              </a:rPr>
              <a:t>; pop </a:t>
            </a:r>
            <a:r>
              <a:rPr lang="en-US" dirty="0" err="1" smtClean="0">
                <a:sym typeface="Wingdings" panose="05000000000000000000" pitchFamily="2" charset="2"/>
              </a:rPr>
              <a:t>ebp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Return value is placed in EAX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56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-4.44444E-6 0.06019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04422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-4.44444E-6 0.3011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6019 L -4.44444E-6 0.32778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4422 L -2.77778E-6 0.11204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11204 L -2.77778E-6 0.18797 " pathEditMode="relative" rAng="0" ptsTypes="AA">
                                      <p:cBhvr>
                                        <p:cTn id="7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18797 L -2.77778E-6 0.33519 " pathEditMode="relative" rAng="0" ptsTypes="AA">
                                      <p:cBhvr>
                                        <p:cTn id="9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32778 L -4.44444E-6 0.06018 " pathEditMode="relative" rAng="0" ptsTypes="AA">
                                      <p:cBhvr>
                                        <p:cTn id="10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30116 L -4.44444E-6 -1.48148E-6 " pathEditMode="relative" rAng="0" ptsTypes="AA">
                                      <p:cBhvr>
                                        <p:cTn id="10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069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6019 L -4.44444E-6 3.33333E-6 " pathEditMode="relative" rAng="0" ptsTypes="AA">
                                      <p:cBhvr>
                                        <p:cTn id="1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33519 L -2.77778E-6 0.37639 " pathEditMode="relative" rAng="0" ptsTypes="AA">
                                      <p:cBhvr>
                                        <p:cTn id="13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50"/>
                            </p:stCondLst>
                            <p:childTnLst>
                              <p:par>
                                <p:cTn id="1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-4.44444E-6 -0.05694 " pathEditMode="relative" rAng="0" ptsTypes="AA">
                                      <p:cBhvr>
                                        <p:cTn id="1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50"/>
                            </p:stCondLst>
                            <p:childTnLst>
                              <p:par>
                                <p:cTn id="14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50"/>
                            </p:stCondLst>
                            <p:childTnLst>
                              <p:par>
                                <p:cTn id="151" presetID="2" presetClass="exit" presetSubtype="1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15" grpId="0" animBg="1"/>
      <p:bldP spid="23" grpId="0" animBg="1"/>
      <p:bldP spid="25" grpId="0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965"/>
            <a:ext cx="8229600" cy="972271"/>
          </a:xfrm>
        </p:spPr>
        <p:txBody>
          <a:bodyPr>
            <a:normAutofit/>
          </a:bodyPr>
          <a:lstStyle/>
          <a:p>
            <a:r>
              <a:rPr lang="en-US" dirty="0" smtClean="0"/>
              <a:t>Stack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658"/>
            <a:ext cx="8229600" cy="5342313"/>
          </a:xfrm>
        </p:spPr>
        <p:txBody>
          <a:bodyPr>
            <a:normAutofit/>
          </a:bodyPr>
          <a:lstStyle/>
          <a:p>
            <a:r>
              <a:rPr lang="en-US" dirty="0" smtClean="0"/>
              <a:t>We’ve seen that the stack holds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Arguments to functions</a:t>
            </a:r>
            <a:endParaRPr lang="en-US" dirty="0"/>
          </a:p>
          <a:p>
            <a:pPr lvl="1"/>
            <a:r>
              <a:rPr lang="en-US" dirty="0" smtClean="0"/>
              <a:t>Return </a:t>
            </a:r>
            <a:r>
              <a:rPr lang="en-US" dirty="0"/>
              <a:t>addresses</a:t>
            </a:r>
          </a:p>
          <a:p>
            <a:pPr lvl="1"/>
            <a:r>
              <a:rPr lang="en-US" dirty="0" smtClean="0"/>
              <a:t>… basically, the state of a running program</a:t>
            </a:r>
          </a:p>
          <a:p>
            <a:r>
              <a:rPr lang="en-US" dirty="0" smtClean="0"/>
              <a:t>Crucially, a process’ </a:t>
            </a:r>
            <a:r>
              <a:rPr lang="en-US" dirty="0" smtClean="0">
                <a:solidFill>
                  <a:schemeClr val="accent1"/>
                </a:solidFill>
              </a:rPr>
              <a:t>control flow </a:t>
            </a:r>
            <a:r>
              <a:rPr lang="en-US" dirty="0" smtClean="0"/>
              <a:t>is stored on the stack</a:t>
            </a:r>
          </a:p>
          <a:p>
            <a:r>
              <a:rPr lang="en-US" dirty="0" smtClean="0"/>
              <a:t>If you modify the stack, you also modify control flow</a:t>
            </a:r>
          </a:p>
          <a:p>
            <a:pPr lvl="1"/>
            <a:r>
              <a:rPr lang="en-US" dirty="0" smtClean="0"/>
              <a:t>Stack switching is effectively process switching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Switching </a:t>
            </a:r>
            <a:r>
              <a:rPr lang="en-US" dirty="0"/>
              <a:t>B</a:t>
            </a:r>
            <a:r>
              <a:rPr lang="en-US" dirty="0" smtClean="0"/>
              <a:t>etween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>
                <a:latin typeface="Helvetica LT Std Light"/>
                <a:cs typeface="Helvetica LT Std Light"/>
              </a:rPr>
              <a:t> Process 1 calls into </a:t>
            </a:r>
            <a:r>
              <a:rPr lang="en-US" dirty="0" smtClean="0">
                <a:latin typeface="Courier New"/>
                <a:cs typeface="Courier New"/>
              </a:rPr>
              <a:t>switch()</a:t>
            </a:r>
            <a:r>
              <a:rPr lang="en-US" dirty="0" smtClean="0">
                <a:latin typeface="Helvetica LT Std Light"/>
                <a:cs typeface="Helvetica LT Std Light"/>
              </a:rPr>
              <a:t> routine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Helvetica LT Std Light"/>
                <a:cs typeface="Helvetica LT Std Light"/>
              </a:rPr>
              <a:t> CPU registers are pushed onto the stack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Helvetica LT Std Light"/>
                <a:cs typeface="Helvetica LT Std Light"/>
              </a:rPr>
              <a:t> The stack pointer is saved into memory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Helvetica LT Std Light"/>
                <a:cs typeface="Helvetica LT Std Light"/>
              </a:rPr>
              <a:t> The stack pointer for process 2 is loaded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Helvetica LT Std Light"/>
                <a:cs typeface="Helvetica LT Std Light"/>
              </a:rPr>
              <a:t> CPU registers are restored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Helvetica LT Std Light"/>
                <a:cs typeface="Helvetica LT Std Light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switch()</a:t>
            </a:r>
            <a:r>
              <a:rPr lang="en-US" dirty="0" smtClean="0">
                <a:latin typeface="Helvetica LT Std Light"/>
                <a:cs typeface="Helvetica LT Std Light"/>
              </a:rPr>
              <a:t> returns back to process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Brace 6"/>
          <p:cNvSpPr/>
          <p:nvPr/>
        </p:nvSpPr>
        <p:spPr>
          <a:xfrm>
            <a:off x="6142858" y="399538"/>
            <a:ext cx="282633" cy="51369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56404"/>
              </p:ext>
            </p:extLst>
          </p:nvPr>
        </p:nvGraphicFramePr>
        <p:xfrm>
          <a:off x="6475609" y="398967"/>
          <a:ext cx="2141817" cy="24019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19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Top</a:t>
                      </a:r>
                      <a:r>
                        <a:rPr lang="en-US" sz="1600" baseline="0" dirty="0" smtClean="0"/>
                        <a:t> Frame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 </a:t>
                      </a:r>
                      <a:r>
                        <a:rPr lang="en-US" sz="1600" dirty="0" err="1" smtClean="0"/>
                        <a:t>addr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</a:t>
                      </a:r>
                      <a:r>
                        <a:rPr lang="en-US" sz="1600" baseline="0" dirty="0" smtClean="0"/>
                        <a:t> EAX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</a:t>
                      </a:r>
                      <a:r>
                        <a:rPr lang="en-US" sz="1600" baseline="0" dirty="0" smtClean="0"/>
                        <a:t> EDX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66847" y="-572"/>
            <a:ext cx="1953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1’s Stack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508236" y="1364004"/>
            <a:ext cx="991986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37109" y="984525"/>
            <a:ext cx="1026499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08236" y="1743483"/>
            <a:ext cx="1116710" cy="27709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6138652" y="4362664"/>
            <a:ext cx="282633" cy="513697"/>
          </a:xfrm>
          <a:prstGeom prst="leftBrac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2181"/>
              </p:ext>
            </p:extLst>
          </p:nvPr>
        </p:nvGraphicFramePr>
        <p:xfrm>
          <a:off x="6471403" y="4362093"/>
          <a:ext cx="2141817" cy="2401956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14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19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Top</a:t>
                      </a:r>
                      <a:r>
                        <a:rPr lang="en-US" sz="1600" baseline="0" dirty="0" smtClean="0"/>
                        <a:t> Frame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 </a:t>
                      </a:r>
                      <a:r>
                        <a:rPr lang="en-US" sz="1600" dirty="0" err="1" smtClean="0"/>
                        <a:t>addr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</a:t>
                      </a:r>
                      <a:r>
                        <a:rPr lang="en-US" sz="1600" baseline="0" dirty="0" smtClean="0"/>
                        <a:t> EAX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</a:t>
                      </a:r>
                      <a:r>
                        <a:rPr lang="en-US" sz="1600" baseline="0" dirty="0" smtClean="0"/>
                        <a:t> EDX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62641" y="3962554"/>
            <a:ext cx="1953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2’s Stack</a:t>
            </a:r>
            <a:endParaRPr lang="en-US" sz="2000" b="1" dirty="0"/>
          </a:p>
        </p:txBody>
      </p:sp>
      <p:sp>
        <p:nvSpPr>
          <p:cNvPr id="23" name="Content Placeholder 2"/>
          <p:cNvSpPr>
            <a:spLocks noGrp="1"/>
          </p:cNvSpPr>
          <p:nvPr>
            <p:ph idx="4294967295"/>
          </p:nvPr>
        </p:nvSpPr>
        <p:spPr>
          <a:xfrm>
            <a:off x="2734398" y="1502549"/>
            <a:ext cx="2589205" cy="3602505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&lt;switch&gt;:</a:t>
            </a: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push   </a:t>
            </a:r>
            <a:r>
              <a:rPr lang="en-US" sz="1600" dirty="0" err="1" smtClean="0">
                <a:solidFill>
                  <a:schemeClr val="bg1"/>
                </a:solidFill>
              </a:rPr>
              <a:t>eax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push   </a:t>
            </a:r>
            <a:r>
              <a:rPr lang="en-US" sz="1600" dirty="0" err="1" smtClean="0">
                <a:solidFill>
                  <a:schemeClr val="bg1"/>
                </a:solidFill>
              </a:rPr>
              <a:t>ebx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…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push   </a:t>
            </a:r>
            <a:r>
              <a:rPr lang="en-US" sz="1600" dirty="0" err="1" smtClean="0">
                <a:solidFill>
                  <a:schemeClr val="bg1"/>
                </a:solidFill>
              </a:rPr>
              <a:t>edx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mov</a:t>
            </a:r>
            <a:r>
              <a:rPr lang="en-US" sz="1600" dirty="0" smtClean="0">
                <a:solidFill>
                  <a:schemeClr val="bg1"/>
                </a:solidFill>
              </a:rPr>
              <a:t>    [</a:t>
            </a:r>
            <a:r>
              <a:rPr lang="en-US" sz="1600" dirty="0" err="1" smtClean="0">
                <a:solidFill>
                  <a:schemeClr val="bg1"/>
                </a:solidFill>
              </a:rPr>
              <a:t>cur_esp</a:t>
            </a:r>
            <a:r>
              <a:rPr lang="en-US" sz="1600" dirty="0" smtClean="0">
                <a:solidFill>
                  <a:schemeClr val="bg1"/>
                </a:solidFill>
              </a:rPr>
              <a:t>], </a:t>
            </a:r>
            <a:r>
              <a:rPr lang="en-US" sz="1600" dirty="0" err="1" smtClean="0">
                <a:solidFill>
                  <a:schemeClr val="bg1"/>
                </a:solidFill>
              </a:rPr>
              <a:t>esp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mov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err="1" smtClean="0">
                <a:solidFill>
                  <a:schemeClr val="bg1"/>
                </a:solidFill>
              </a:rPr>
              <a:t>esp</a:t>
            </a:r>
            <a:r>
              <a:rPr lang="en-US" sz="1600" dirty="0" smtClean="0">
                <a:solidFill>
                  <a:schemeClr val="bg1"/>
                </a:solidFill>
              </a:rPr>
              <a:t>, [</a:t>
            </a:r>
            <a:r>
              <a:rPr lang="en-US" sz="1600" dirty="0" err="1" smtClean="0">
                <a:solidFill>
                  <a:schemeClr val="bg1"/>
                </a:solidFill>
              </a:rPr>
              <a:t>saved_esp</a:t>
            </a:r>
            <a:r>
              <a:rPr lang="en-US" sz="1600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pop     </a:t>
            </a:r>
            <a:r>
              <a:rPr lang="en-US" sz="1600" dirty="0" err="1" smtClean="0">
                <a:solidFill>
                  <a:schemeClr val="bg1"/>
                </a:solidFill>
              </a:rPr>
              <a:t>edx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…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pop     </a:t>
            </a:r>
            <a:r>
              <a:rPr lang="en-US" sz="1600" dirty="0" err="1" smtClean="0">
                <a:solidFill>
                  <a:schemeClr val="bg1"/>
                </a:solidFill>
              </a:rPr>
              <a:t>ebx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pop     </a:t>
            </a:r>
            <a:r>
              <a:rPr lang="en-US" sz="1600" dirty="0" err="1" smtClean="0">
                <a:solidFill>
                  <a:schemeClr val="bg1"/>
                </a:solidFill>
              </a:rPr>
              <a:t>eax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ret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37961"/>
              </p:ext>
            </p:extLst>
          </p:nvPr>
        </p:nvGraphicFramePr>
        <p:xfrm>
          <a:off x="6458460" y="3148677"/>
          <a:ext cx="2161921" cy="7416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161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 ESP for Process 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 ESP for</a:t>
                      </a:r>
                      <a:r>
                        <a:rPr lang="en-US" sz="1600" baseline="0" dirty="0" smtClean="0"/>
                        <a:t> Process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466863" y="281448"/>
            <a:ext cx="0" cy="6518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620381" y="322665"/>
            <a:ext cx="0" cy="64771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95075" y="2779534"/>
            <a:ext cx="1452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OS Memory</a:t>
            </a:r>
            <a:endParaRPr lang="en-US" sz="2000" b="1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83164" y="427599"/>
            <a:ext cx="1666570" cy="111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a = b + 1;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switch();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b--;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1249" y="27489"/>
            <a:ext cx="1930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1’s Code</a:t>
            </a:r>
            <a:endParaRPr lang="en-US" sz="2000" b="1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28837" y="5040892"/>
            <a:ext cx="1871628" cy="1728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puts(</a:t>
            </a:r>
            <a:r>
              <a:rPr lang="en-US" sz="1800" dirty="0" err="1" smtClean="0">
                <a:solidFill>
                  <a:schemeClr val="bg1"/>
                </a:solidFill>
              </a:rPr>
              <a:t>my_str</a:t>
            </a:r>
            <a:r>
              <a:rPr lang="en-US" sz="1800" dirty="0" smtClean="0">
                <a:solidFill>
                  <a:schemeClr val="bg1"/>
                </a:solidFill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switch();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err="1" smtClean="0">
                <a:solidFill>
                  <a:schemeClr val="bg1"/>
                </a:solidFill>
              </a:rPr>
              <a:t>my_str</a:t>
            </a:r>
            <a:r>
              <a:rPr lang="en-US" sz="1800" dirty="0" smtClean="0">
                <a:solidFill>
                  <a:schemeClr val="bg1"/>
                </a:solidFill>
              </a:rPr>
              <a:t>[0] = ‘\n’;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err="1" smtClean="0">
                <a:solidFill>
                  <a:schemeClr val="bg1"/>
                </a:solidFill>
              </a:rPr>
              <a:t>i</a:t>
            </a:r>
            <a:r>
              <a:rPr lang="en-US" sz="1800" dirty="0" smtClean="0">
                <a:solidFill>
                  <a:schemeClr val="bg1"/>
                </a:solidFill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</a:rPr>
              <a:t>strlen</a:t>
            </a:r>
            <a:r>
              <a:rPr lang="en-US" sz="1800" dirty="0" smtClean="0">
                <a:solidFill>
                  <a:schemeClr val="bg1"/>
                </a:solidFill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</a:rPr>
              <a:t>my_str</a:t>
            </a:r>
            <a:r>
              <a:rPr lang="en-US" sz="1800" dirty="0" smtClean="0">
                <a:solidFill>
                  <a:schemeClr val="bg1"/>
                </a:solidFill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switch();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9451" y="4616988"/>
            <a:ext cx="1930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2’s Code</a:t>
            </a:r>
            <a:endParaRPr lang="en-US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6508236" y="2103937"/>
            <a:ext cx="991986" cy="27709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537109" y="3190760"/>
            <a:ext cx="1979080" cy="277091"/>
          </a:xfrm>
          <a:prstGeom prst="rect">
            <a:avLst/>
          </a:prstGeom>
          <a:solidFill>
            <a:srgbClr val="D8D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724259" y="564098"/>
            <a:ext cx="742604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1827" y="322665"/>
            <a:ext cx="668180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89429" y="1102439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OS Code</a:t>
            </a:r>
            <a:endParaRPr lang="en-US" sz="2000" b="1" dirty="0"/>
          </a:p>
        </p:txBody>
      </p:sp>
      <p:sp>
        <p:nvSpPr>
          <p:cNvPr id="35" name="Rectangle 34"/>
          <p:cNvSpPr/>
          <p:nvPr/>
        </p:nvSpPr>
        <p:spPr>
          <a:xfrm>
            <a:off x="2818886" y="1812175"/>
            <a:ext cx="2340548" cy="12081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818886" y="3020291"/>
            <a:ext cx="2440299" cy="2835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39331" y="3303801"/>
            <a:ext cx="2420338" cy="2835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39331" y="3586759"/>
            <a:ext cx="2340548" cy="11681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39331" y="4751232"/>
            <a:ext cx="2340548" cy="2835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24429" y="3559911"/>
            <a:ext cx="1979080" cy="277091"/>
          </a:xfrm>
          <a:prstGeom prst="rect">
            <a:avLst/>
          </a:prstGeom>
          <a:solidFill>
            <a:srgbClr val="E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524429" y="4960966"/>
            <a:ext cx="1979080" cy="277091"/>
          </a:xfrm>
          <a:prstGeom prst="rect">
            <a:avLst/>
          </a:prstGeom>
          <a:solidFill>
            <a:srgbClr val="EFF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19859" y="5316839"/>
            <a:ext cx="1979080" cy="277091"/>
          </a:xfrm>
          <a:prstGeom prst="rect">
            <a:avLst/>
          </a:prstGeom>
          <a:solidFill>
            <a:srgbClr val="DEE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519859" y="5697813"/>
            <a:ext cx="1979080" cy="277091"/>
          </a:xfrm>
          <a:prstGeom prst="rect">
            <a:avLst/>
          </a:prstGeom>
          <a:solidFill>
            <a:srgbClr val="EFF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26089" y="6062161"/>
            <a:ext cx="1979080" cy="277091"/>
          </a:xfrm>
          <a:prstGeom prst="rect">
            <a:avLst/>
          </a:prstGeom>
          <a:solidFill>
            <a:srgbClr val="DEE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8672941" y="2205644"/>
            <a:ext cx="328422" cy="1124989"/>
          </a:xfrm>
          <a:custGeom>
            <a:avLst/>
            <a:gdLst>
              <a:gd name="connsiteX0" fmla="*/ 0 w 221672"/>
              <a:gd name="connsiteY0" fmla="*/ 1136073 h 1136073"/>
              <a:gd name="connsiteX1" fmla="*/ 221672 w 221672"/>
              <a:gd name="connsiteY1" fmla="*/ 1136073 h 1136073"/>
              <a:gd name="connsiteX2" fmla="*/ 221672 w 221672"/>
              <a:gd name="connsiteY2" fmla="*/ 11084 h 1136073"/>
              <a:gd name="connsiteX3" fmla="*/ 72043 w 221672"/>
              <a:gd name="connsiteY3" fmla="*/ 11084 h 1136073"/>
              <a:gd name="connsiteX4" fmla="*/ 72043 w 221672"/>
              <a:gd name="connsiteY4" fmla="*/ 0 h 1136073"/>
              <a:gd name="connsiteX0" fmla="*/ 0 w 221672"/>
              <a:gd name="connsiteY0" fmla="*/ 1124989 h 1124989"/>
              <a:gd name="connsiteX1" fmla="*/ 221672 w 221672"/>
              <a:gd name="connsiteY1" fmla="*/ 1124989 h 1124989"/>
              <a:gd name="connsiteX2" fmla="*/ 221672 w 221672"/>
              <a:gd name="connsiteY2" fmla="*/ 0 h 1124989"/>
              <a:gd name="connsiteX3" fmla="*/ 72043 w 221672"/>
              <a:gd name="connsiteY3" fmla="*/ 0 h 1124989"/>
              <a:gd name="connsiteX4" fmla="*/ 26607 w 221672"/>
              <a:gd name="connsiteY4" fmla="*/ 5955 h 11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2" h="1124989">
                <a:moveTo>
                  <a:pt x="0" y="1124989"/>
                </a:moveTo>
                <a:lnTo>
                  <a:pt x="221672" y="1124989"/>
                </a:lnTo>
                <a:lnTo>
                  <a:pt x="221672" y="0"/>
                </a:lnTo>
                <a:lnTo>
                  <a:pt x="72043" y="0"/>
                </a:lnTo>
                <a:lnTo>
                  <a:pt x="26607" y="5955"/>
                </a:lnTo>
              </a:path>
            </a:pathLst>
          </a:custGeom>
          <a:noFill/>
          <a:ln w="38100"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flipV="1">
            <a:off x="8672940" y="3703036"/>
            <a:ext cx="320555" cy="2533058"/>
          </a:xfrm>
          <a:custGeom>
            <a:avLst/>
            <a:gdLst>
              <a:gd name="connsiteX0" fmla="*/ 0 w 221672"/>
              <a:gd name="connsiteY0" fmla="*/ 1136073 h 1136073"/>
              <a:gd name="connsiteX1" fmla="*/ 221672 w 221672"/>
              <a:gd name="connsiteY1" fmla="*/ 1136073 h 1136073"/>
              <a:gd name="connsiteX2" fmla="*/ 221672 w 221672"/>
              <a:gd name="connsiteY2" fmla="*/ 11084 h 1136073"/>
              <a:gd name="connsiteX3" fmla="*/ 72043 w 221672"/>
              <a:gd name="connsiteY3" fmla="*/ 11084 h 1136073"/>
              <a:gd name="connsiteX4" fmla="*/ 72043 w 221672"/>
              <a:gd name="connsiteY4" fmla="*/ 0 h 1136073"/>
              <a:gd name="connsiteX0" fmla="*/ 0 w 221672"/>
              <a:gd name="connsiteY0" fmla="*/ 1124989 h 1124989"/>
              <a:gd name="connsiteX1" fmla="*/ 221672 w 221672"/>
              <a:gd name="connsiteY1" fmla="*/ 1124989 h 1124989"/>
              <a:gd name="connsiteX2" fmla="*/ 221672 w 221672"/>
              <a:gd name="connsiteY2" fmla="*/ 0 h 1124989"/>
              <a:gd name="connsiteX3" fmla="*/ 72043 w 221672"/>
              <a:gd name="connsiteY3" fmla="*/ 0 h 1124989"/>
              <a:gd name="connsiteX4" fmla="*/ 26607 w 221672"/>
              <a:gd name="connsiteY4" fmla="*/ 5955 h 11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2" h="1124989">
                <a:moveTo>
                  <a:pt x="0" y="1124989"/>
                </a:moveTo>
                <a:lnTo>
                  <a:pt x="221672" y="1124989"/>
                </a:lnTo>
                <a:lnTo>
                  <a:pt x="221672" y="0"/>
                </a:lnTo>
                <a:lnTo>
                  <a:pt x="72043" y="0"/>
                </a:lnTo>
                <a:lnTo>
                  <a:pt x="26607" y="5955"/>
                </a:lnTo>
              </a:path>
            </a:pathLst>
          </a:custGeom>
          <a:noFill/>
          <a:ln w="38100"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2.22222E-6 0.0442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3.33333E-6 0.03449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4422 L 0.23177 0.20371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0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449 L 3.33333E-6 0.20694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1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0.20371 L 0.23038 0.36482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36482 L 0.23038 0.41459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0694 L 3.33333E-6 0.77893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1459 L 0.23038 0.45857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77893 L 3.33333E-6 0.61828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5857 L 0.23038 0.6257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"/>
                            </p:stCondLst>
                            <p:childTnLst>
                              <p:par>
                                <p:cTn id="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61828 L 3.33333E-6 0.57778 " pathEditMode="relative" rAng="0" ptsTypes="AA">
                                      <p:cBhvr>
                                        <p:cTn id="10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"/>
                            </p:stCondLst>
                            <p:childTnLst>
                              <p:par>
                                <p:cTn id="109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6257 L 0.00139 0.77199 " pathEditMode="relative" rAng="0" ptsTypes="AA">
                                      <p:cBhvr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7315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77199 L 0.00156 0.86898 " pathEditMode="relative" rAng="0" ptsTypes="AA">
                                      <p:cBhvr>
                                        <p:cTn id="1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7778 L 3.33333E-6 0.61828 " pathEditMode="relative" rAng="0" ptsTypes="AA">
                                      <p:cBhvr>
                                        <p:cTn id="13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"/>
                            </p:stCondLst>
                            <p:childTnLst>
                              <p:par>
                                <p:cTn id="13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50"/>
                            </p:stCondLst>
                            <p:childTnLst>
                              <p:par>
                                <p:cTn id="142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86898 L 0.23177 0.20371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-3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0.20371 L 0.23038 0.36482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125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61828 L 3.33333E-6 0.77893 " pathEditMode="relative" rAng="0" ptsTypes="AA">
                                      <p:cBhvr>
                                        <p:cTn id="14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32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36482 L 0.23038 0.41459 " pathEditMode="relative" rAng="0" ptsTypes="AA">
                                      <p:cBhvr>
                                        <p:cTn id="1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77893 L 3.33333E-6 0.20694 " pathEditMode="relative" rAng="0" ptsTypes="AA">
                                      <p:cBhvr>
                                        <p:cTn id="17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61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1459 L 0.23038 0.45857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0694 L 3.33333E-6 0.03449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34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5857 L 0.23038 0.62569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449 L 3.33333E-6 2.59259E-6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6257 L 0.00226 0.10255 " pathEditMode="relative" rAng="0" ptsTypes="AA">
                                      <p:cBhvr>
                                        <p:cTn id="18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26157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2" grpId="0" animBg="1"/>
      <p:bldP spid="32" grpId="1" animBg="1"/>
      <p:bldP spid="33" grpId="0" animBg="1"/>
      <p:bldP spid="33" grpId="1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4" grpId="10" animBg="1"/>
      <p:bldP spid="24" grpId="11" animBg="1"/>
      <p:bldP spid="24" grpId="12" animBg="1"/>
      <p:bldP spid="24" grpId="13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Abusing Call and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95" y="1299950"/>
            <a:ext cx="8557146" cy="3266338"/>
          </a:xfrm>
        </p:spPr>
        <p:txBody>
          <a:bodyPr/>
          <a:lstStyle/>
          <a:p>
            <a:r>
              <a:rPr lang="en-US" dirty="0" smtClean="0"/>
              <a:t>Context switching uses function call and return mechanisms</a:t>
            </a:r>
          </a:p>
          <a:p>
            <a:pPr lvl="1"/>
            <a:r>
              <a:rPr lang="en-US" dirty="0" smtClean="0"/>
              <a:t>Switches </a:t>
            </a:r>
            <a:r>
              <a:rPr lang="en-US" b="1" u="sng" dirty="0" smtClean="0"/>
              <a:t>into</a:t>
            </a:r>
            <a:r>
              <a:rPr lang="en-US" dirty="0" smtClean="0"/>
              <a:t> a process by </a:t>
            </a:r>
            <a:r>
              <a:rPr lang="en-US" b="1" u="sng" dirty="0" smtClean="0"/>
              <a:t>returning</a:t>
            </a:r>
            <a:r>
              <a:rPr lang="en-US" dirty="0" smtClean="0"/>
              <a:t> from a function</a:t>
            </a:r>
          </a:p>
          <a:p>
            <a:pPr lvl="1"/>
            <a:r>
              <a:rPr lang="en-US" dirty="0" smtClean="0"/>
              <a:t>Switches </a:t>
            </a:r>
            <a:r>
              <a:rPr lang="en-US" b="1" u="sng" dirty="0" smtClean="0"/>
              <a:t>out</a:t>
            </a:r>
            <a:r>
              <a:rPr lang="en-US" dirty="0" smtClean="0"/>
              <a:t> of a process by </a:t>
            </a:r>
            <a:r>
              <a:rPr lang="en-US" b="1" u="sng" dirty="0" smtClean="0"/>
              <a:t>calling</a:t>
            </a:r>
            <a:r>
              <a:rPr lang="en-US" dirty="0" smtClean="0"/>
              <a:t> into a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05" y="3769638"/>
            <a:ext cx="6550926" cy="2586712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New Processes?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84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But how do you start a process in the first place?</a:t>
            </a:r>
          </a:p>
          <a:p>
            <a:pPr lvl="1"/>
            <a:r>
              <a:rPr lang="en-US" dirty="0" smtClean="0"/>
              <a:t>A new process doesn’t have a stack…</a:t>
            </a:r>
          </a:p>
          <a:p>
            <a:pPr lvl="1"/>
            <a:r>
              <a:rPr lang="en-US" dirty="0" smtClean="0"/>
              <a:t>… and it never called into switch()</a:t>
            </a:r>
          </a:p>
          <a:p>
            <a:r>
              <a:rPr lang="en-US" dirty="0" smtClean="0"/>
              <a:t>Pretend that there </a:t>
            </a:r>
            <a:r>
              <a:rPr lang="en-US" i="1" dirty="0" smtClean="0"/>
              <a:t>was</a:t>
            </a:r>
            <a:r>
              <a:rPr lang="en-US" dirty="0" smtClean="0"/>
              <a:t> a previous call</a:t>
            </a:r>
          </a:p>
          <a:p>
            <a:pPr lvl="1"/>
            <a:r>
              <a:rPr lang="en-US" dirty="0" smtClean="0"/>
              <a:t>Build a fake initial stack frame</a:t>
            </a:r>
          </a:p>
          <a:p>
            <a:pPr lvl="1"/>
            <a:r>
              <a:rPr lang="en-US" dirty="0" smtClean="0"/>
              <a:t>This frame looks exactly like the instruction just before main() called into switch()</a:t>
            </a:r>
          </a:p>
          <a:p>
            <a:pPr lvl="1"/>
            <a:r>
              <a:rPr lang="en-US" dirty="0" smtClean="0"/>
              <a:t>When switch() returns, it’ll allow main() to run from the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3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30060"/>
              </p:ext>
            </p:extLst>
          </p:nvPr>
        </p:nvGraphicFramePr>
        <p:xfrm>
          <a:off x="6438151" y="2886293"/>
          <a:ext cx="2141817" cy="314594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14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197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argv</a:t>
                      </a:r>
                      <a:r>
                        <a:rPr lang="en-US" sz="1600" dirty="0" smtClean="0"/>
                        <a:t>[…]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argc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(null return </a:t>
                      </a:r>
                      <a:r>
                        <a:rPr lang="en-US" sz="1600" dirty="0" err="1" smtClean="0"/>
                        <a:t>addr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r>
                        <a:rPr lang="en-US" sz="1600" baseline="0" dirty="0" smtClean="0"/>
                        <a:t> of main()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(null</a:t>
                      </a:r>
                      <a:r>
                        <a:rPr lang="en-US" sz="1600" baseline="0" dirty="0" smtClean="0"/>
                        <a:t> EDX)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 (null EAX)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67902" y="2495694"/>
            <a:ext cx="2141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Initial Stack Frame</a:t>
            </a:r>
            <a:endParaRPr lang="en-US" sz="2000" b="1" dirty="0"/>
          </a:p>
        </p:txBody>
      </p:sp>
      <p:sp>
        <p:nvSpPr>
          <p:cNvPr id="23" name="Content Placeholder 2"/>
          <p:cNvSpPr>
            <a:spLocks noGrp="1"/>
          </p:cNvSpPr>
          <p:nvPr>
            <p:ph idx="4294967295"/>
          </p:nvPr>
        </p:nvSpPr>
        <p:spPr>
          <a:xfrm>
            <a:off x="2776829" y="1541452"/>
            <a:ext cx="2589205" cy="3602505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  <a:tabLst>
                <a:tab pos="858838" algn="l"/>
                <a:tab pos="182880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&lt;switch&gt;:</a:t>
            </a: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push   </a:t>
            </a:r>
            <a:r>
              <a:rPr lang="en-US" sz="1600" dirty="0" err="1" smtClean="0">
                <a:solidFill>
                  <a:schemeClr val="bg1"/>
                </a:solidFill>
              </a:rPr>
              <a:t>eax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push   </a:t>
            </a:r>
            <a:r>
              <a:rPr lang="en-US" sz="1600" dirty="0" err="1" smtClean="0">
                <a:solidFill>
                  <a:schemeClr val="bg1"/>
                </a:solidFill>
              </a:rPr>
              <a:t>ebx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…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push   </a:t>
            </a:r>
            <a:r>
              <a:rPr lang="en-US" sz="1600" dirty="0" err="1" smtClean="0">
                <a:solidFill>
                  <a:schemeClr val="bg1"/>
                </a:solidFill>
              </a:rPr>
              <a:t>edx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mov</a:t>
            </a:r>
            <a:r>
              <a:rPr lang="en-US" sz="1600" dirty="0" smtClean="0">
                <a:solidFill>
                  <a:schemeClr val="bg1"/>
                </a:solidFill>
              </a:rPr>
              <a:t>    [</a:t>
            </a:r>
            <a:r>
              <a:rPr lang="en-US" sz="1600" dirty="0" err="1" smtClean="0">
                <a:solidFill>
                  <a:schemeClr val="bg1"/>
                </a:solidFill>
              </a:rPr>
              <a:t>cur_esp</a:t>
            </a:r>
            <a:r>
              <a:rPr lang="en-US" sz="1600" dirty="0" smtClean="0">
                <a:solidFill>
                  <a:schemeClr val="bg1"/>
                </a:solidFill>
              </a:rPr>
              <a:t>], </a:t>
            </a:r>
            <a:r>
              <a:rPr lang="en-US" sz="1600" dirty="0" err="1" smtClean="0">
                <a:solidFill>
                  <a:schemeClr val="bg1"/>
                </a:solidFill>
              </a:rPr>
              <a:t>esp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mov</a:t>
            </a: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err="1" smtClean="0">
                <a:solidFill>
                  <a:schemeClr val="bg1"/>
                </a:solidFill>
              </a:rPr>
              <a:t>esp</a:t>
            </a:r>
            <a:r>
              <a:rPr lang="en-US" sz="1600" dirty="0" smtClean="0">
                <a:solidFill>
                  <a:schemeClr val="bg1"/>
                </a:solidFill>
              </a:rPr>
              <a:t>, [</a:t>
            </a:r>
            <a:r>
              <a:rPr lang="en-US" sz="1600" dirty="0" err="1" smtClean="0">
                <a:solidFill>
                  <a:schemeClr val="bg1"/>
                </a:solidFill>
              </a:rPr>
              <a:t>saved_esp</a:t>
            </a:r>
            <a:r>
              <a:rPr lang="en-US" sz="1600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pop     </a:t>
            </a:r>
            <a:r>
              <a:rPr lang="en-US" sz="1600" dirty="0" err="1" smtClean="0">
                <a:solidFill>
                  <a:schemeClr val="bg1"/>
                </a:solidFill>
              </a:rPr>
              <a:t>edx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…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pop     </a:t>
            </a:r>
            <a:r>
              <a:rPr lang="en-US" sz="1600" dirty="0" err="1" smtClean="0">
                <a:solidFill>
                  <a:schemeClr val="bg1"/>
                </a:solidFill>
              </a:rPr>
              <a:t>ebx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pop     </a:t>
            </a:r>
            <a:r>
              <a:rPr lang="en-US" sz="1600" dirty="0" err="1" smtClean="0">
                <a:solidFill>
                  <a:schemeClr val="bg1"/>
                </a:solidFill>
              </a:rPr>
              <a:t>eax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  <a:tabLst>
                <a:tab pos="171450" algn="l"/>
              </a:tabLst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iret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12435"/>
              </p:ext>
            </p:extLst>
          </p:nvPr>
        </p:nvGraphicFramePr>
        <p:xfrm>
          <a:off x="6425208" y="1246158"/>
          <a:ext cx="2161921" cy="7416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161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Saved ESP for Process 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 of</a:t>
                      </a:r>
                      <a:r>
                        <a:rPr lang="en-US" sz="1600" baseline="0" dirty="0" smtClean="0"/>
                        <a:t> New Stack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433611" y="281449"/>
            <a:ext cx="0" cy="649775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587129" y="302056"/>
            <a:ext cx="0" cy="64771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61823" y="877015"/>
            <a:ext cx="1452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OS Memory</a:t>
            </a:r>
            <a:endParaRPr lang="en-US" sz="2000" b="1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83164" y="427599"/>
            <a:ext cx="1666570" cy="111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a = b + 1;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switch();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b--;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1249" y="27489"/>
            <a:ext cx="1930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1’s Code</a:t>
            </a:r>
            <a:endParaRPr lang="en-US" sz="2000" b="1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83164" y="5697813"/>
            <a:ext cx="1666570" cy="1071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 smtClean="0">
                <a:solidFill>
                  <a:schemeClr val="bg1"/>
                </a:solidFill>
              </a:rPr>
              <a:t>main() {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460375" algn="l"/>
                <a:tab pos="1828800" algn="l"/>
              </a:tabLst>
            </a:pP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</a:pPr>
            <a:r>
              <a:rPr lang="en-US" sz="1800" dirty="0">
                <a:solidFill>
                  <a:schemeClr val="bg1"/>
                </a:solidFill>
              </a:rPr>
              <a:t>}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4472" y="5282583"/>
            <a:ext cx="1534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New Process</a:t>
            </a:r>
            <a:endParaRPr lang="en-US" sz="2000" b="1" dirty="0"/>
          </a:p>
        </p:txBody>
      </p:sp>
      <p:sp>
        <p:nvSpPr>
          <p:cNvPr id="33" name="Rectangle 32"/>
          <p:cNvSpPr/>
          <p:nvPr/>
        </p:nvSpPr>
        <p:spPr>
          <a:xfrm>
            <a:off x="6496933" y="1329039"/>
            <a:ext cx="1979080" cy="277091"/>
          </a:xfrm>
          <a:prstGeom prst="rect">
            <a:avLst/>
          </a:prstGeom>
          <a:solidFill>
            <a:srgbClr val="D8D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749111" y="5191684"/>
            <a:ext cx="742604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1827" y="322665"/>
            <a:ext cx="668180" cy="6040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31860" y="1141342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OS Code</a:t>
            </a:r>
            <a:endParaRPr lang="en-US" sz="2000" b="1" dirty="0"/>
          </a:p>
        </p:txBody>
      </p:sp>
      <p:sp>
        <p:nvSpPr>
          <p:cNvPr id="39" name="Rectangle 38"/>
          <p:cNvSpPr/>
          <p:nvPr/>
        </p:nvSpPr>
        <p:spPr>
          <a:xfrm>
            <a:off x="2901157" y="3055546"/>
            <a:ext cx="2340548" cy="2835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01157" y="3339056"/>
            <a:ext cx="2340548" cy="2835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01157" y="3622565"/>
            <a:ext cx="2340548" cy="118230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99339" y="4804866"/>
            <a:ext cx="2340548" cy="28351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91715" y="4214592"/>
            <a:ext cx="1979080" cy="277091"/>
          </a:xfrm>
          <a:prstGeom prst="rect">
            <a:avLst/>
          </a:prstGeom>
          <a:solidFill>
            <a:srgbClr val="EFF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491715" y="4585588"/>
            <a:ext cx="1979080" cy="277091"/>
          </a:xfrm>
          <a:prstGeom prst="rect">
            <a:avLst/>
          </a:prstGeom>
          <a:solidFill>
            <a:srgbClr val="DEE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495346" y="4959394"/>
            <a:ext cx="1979080" cy="277091"/>
          </a:xfrm>
          <a:prstGeom prst="rect">
            <a:avLst/>
          </a:prstGeom>
          <a:solidFill>
            <a:srgbClr val="EFF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495346" y="5330390"/>
            <a:ext cx="1979080" cy="277091"/>
          </a:xfrm>
          <a:prstGeom prst="rect">
            <a:avLst/>
          </a:prstGeom>
          <a:solidFill>
            <a:srgbClr val="DEE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flipV="1">
            <a:off x="8639264" y="1756752"/>
            <a:ext cx="323585" cy="3768437"/>
          </a:xfrm>
          <a:custGeom>
            <a:avLst/>
            <a:gdLst>
              <a:gd name="connsiteX0" fmla="*/ 0 w 221672"/>
              <a:gd name="connsiteY0" fmla="*/ 1136073 h 1136073"/>
              <a:gd name="connsiteX1" fmla="*/ 221672 w 221672"/>
              <a:gd name="connsiteY1" fmla="*/ 1136073 h 1136073"/>
              <a:gd name="connsiteX2" fmla="*/ 221672 w 221672"/>
              <a:gd name="connsiteY2" fmla="*/ 11084 h 1136073"/>
              <a:gd name="connsiteX3" fmla="*/ 72043 w 221672"/>
              <a:gd name="connsiteY3" fmla="*/ 11084 h 1136073"/>
              <a:gd name="connsiteX4" fmla="*/ 72043 w 221672"/>
              <a:gd name="connsiteY4" fmla="*/ 0 h 1136073"/>
              <a:gd name="connsiteX0" fmla="*/ 0 w 221672"/>
              <a:gd name="connsiteY0" fmla="*/ 1124989 h 1124989"/>
              <a:gd name="connsiteX1" fmla="*/ 221672 w 221672"/>
              <a:gd name="connsiteY1" fmla="*/ 1124989 h 1124989"/>
              <a:gd name="connsiteX2" fmla="*/ 221672 w 221672"/>
              <a:gd name="connsiteY2" fmla="*/ 0 h 1124989"/>
              <a:gd name="connsiteX3" fmla="*/ 72043 w 221672"/>
              <a:gd name="connsiteY3" fmla="*/ 0 h 1124989"/>
              <a:gd name="connsiteX4" fmla="*/ 26607 w 221672"/>
              <a:gd name="connsiteY4" fmla="*/ 5955 h 11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2" h="1124989">
                <a:moveTo>
                  <a:pt x="0" y="1124989"/>
                </a:moveTo>
                <a:lnTo>
                  <a:pt x="221672" y="1124989"/>
                </a:lnTo>
                <a:lnTo>
                  <a:pt x="221672" y="0"/>
                </a:lnTo>
                <a:lnTo>
                  <a:pt x="72043" y="0"/>
                </a:lnTo>
                <a:lnTo>
                  <a:pt x="26607" y="5955"/>
                </a:lnTo>
              </a:path>
            </a:pathLst>
          </a:custGeom>
          <a:noFill/>
          <a:ln w="38100"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8645466" y="-110836"/>
            <a:ext cx="314777" cy="1550345"/>
          </a:xfrm>
          <a:custGeom>
            <a:avLst/>
            <a:gdLst>
              <a:gd name="connsiteX0" fmla="*/ 0 w 221672"/>
              <a:gd name="connsiteY0" fmla="*/ 1136073 h 1136073"/>
              <a:gd name="connsiteX1" fmla="*/ 221672 w 221672"/>
              <a:gd name="connsiteY1" fmla="*/ 1136073 h 1136073"/>
              <a:gd name="connsiteX2" fmla="*/ 221672 w 221672"/>
              <a:gd name="connsiteY2" fmla="*/ 11084 h 1136073"/>
              <a:gd name="connsiteX3" fmla="*/ 72043 w 221672"/>
              <a:gd name="connsiteY3" fmla="*/ 11084 h 1136073"/>
              <a:gd name="connsiteX4" fmla="*/ 72043 w 221672"/>
              <a:gd name="connsiteY4" fmla="*/ 0 h 1136073"/>
              <a:gd name="connsiteX0" fmla="*/ 0 w 221672"/>
              <a:gd name="connsiteY0" fmla="*/ 1124989 h 1124989"/>
              <a:gd name="connsiteX1" fmla="*/ 221672 w 221672"/>
              <a:gd name="connsiteY1" fmla="*/ 1124989 h 1124989"/>
              <a:gd name="connsiteX2" fmla="*/ 221672 w 221672"/>
              <a:gd name="connsiteY2" fmla="*/ 0 h 1124989"/>
              <a:gd name="connsiteX3" fmla="*/ 72043 w 221672"/>
              <a:gd name="connsiteY3" fmla="*/ 0 h 1124989"/>
              <a:gd name="connsiteX4" fmla="*/ 26607 w 221672"/>
              <a:gd name="connsiteY4" fmla="*/ 5955 h 11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2" h="1124989">
                <a:moveTo>
                  <a:pt x="0" y="1124989"/>
                </a:moveTo>
                <a:lnTo>
                  <a:pt x="221672" y="1124989"/>
                </a:lnTo>
                <a:lnTo>
                  <a:pt x="221672" y="0"/>
                </a:lnTo>
                <a:lnTo>
                  <a:pt x="72043" y="0"/>
                </a:lnTo>
                <a:lnTo>
                  <a:pt x="26607" y="5955"/>
                </a:lnTo>
              </a:path>
            </a:pathLst>
          </a:custGeom>
          <a:noFill/>
          <a:ln w="38100"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2.22222E-6 0.0504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5047 L 0.23542 0.2055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42 0.20556 L 0.23542 0.37685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42 0.37685 L 0.23542 0.4173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42 0.41736 L 0.23542 0.45857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8.33333E-7 -0.16505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50"/>
                            </p:stCondLst>
                            <p:childTnLst>
                              <p:par>
                                <p:cTn id="64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42 0.45857 L 0.23542 0.63218 " pathEditMode="relative" rAng="0" ptsTypes="AA">
                                      <p:cBhvr>
                                        <p:cTn id="6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16505 L -8.33333E-7 -0.22084 " pathEditMode="relative" rAng="0" ptsTypes="AA">
                                      <p:cBhvr>
                                        <p:cTn id="7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"/>
                            </p:stCondLst>
                            <p:childTnLst>
                              <p:par>
                                <p:cTn id="75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42 0.63218 L 0.00209 0.77037 " pathEditMode="relative" rAng="0" ptsTypes="AA">
                                      <p:cBhvr>
                                        <p:cTn id="8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689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7" grpId="0" animBg="1"/>
      <p:bldP spid="17" grpId="1" animBg="1"/>
      <p:bldP spid="17" grpId="2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39" grpId="0" animBg="1"/>
      <p:bldP spid="39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You Switch Processes?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62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share CPU between multiple processes, control must eventually return to the OS</a:t>
            </a:r>
          </a:p>
          <a:p>
            <a:pPr lvl="1"/>
            <a:r>
              <a:rPr lang="en-US" dirty="0" smtClean="0"/>
              <a:t>When should this happen?</a:t>
            </a:r>
          </a:p>
          <a:p>
            <a:pPr lvl="1"/>
            <a:r>
              <a:rPr lang="en-US" dirty="0" smtClean="0"/>
              <a:t>What mechanisms implements the switch from user process back to the OS?</a:t>
            </a:r>
          </a:p>
          <a:p>
            <a:r>
              <a:rPr lang="en-US" dirty="0" smtClean="0"/>
              <a:t>Four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Voluntary yielding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Switch during API calls to the 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Switch on I/O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Switch based on a timer interrupt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5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and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 descr="D:\Classes\5600\assets\prog_pr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2" y="1523266"/>
            <a:ext cx="8918671" cy="47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235839" y="3807726"/>
            <a:ext cx="2357235" cy="1801504"/>
          </a:xfrm>
          <a:prstGeom prst="wedgeRectCallout">
            <a:avLst>
              <a:gd name="adj1" fmla="val -24302"/>
              <a:gd name="adj2" fmla="val -8378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/>
              <a:t>Program</a:t>
            </a:r>
          </a:p>
          <a:p>
            <a:pPr algn="ctr"/>
            <a:r>
              <a:rPr lang="en-US" sz="2400" dirty="0" smtClean="0"/>
              <a:t>An executable file in long-term storage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5895833" y="1605153"/>
            <a:ext cx="2804476" cy="1945540"/>
          </a:xfrm>
          <a:prstGeom prst="wedgeRectCallout">
            <a:avLst>
              <a:gd name="adj1" fmla="val -71778"/>
              <a:gd name="adj2" fmla="val 863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/>
              <a:t>Process</a:t>
            </a:r>
          </a:p>
          <a:p>
            <a:pPr algn="ctr"/>
            <a:r>
              <a:rPr lang="en-US" sz="2400" dirty="0" smtClean="0"/>
              <a:t>The running instantiation of a program, stored in RAM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6157414" y="4468909"/>
            <a:ext cx="2804476" cy="1945540"/>
          </a:xfrm>
          <a:prstGeom prst="wedgeRectCallout">
            <a:avLst>
              <a:gd name="adj1" fmla="val -70318"/>
              <a:gd name="adj2" fmla="val -2082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One-to-many relationship between program and processes</a:t>
            </a:r>
            <a:endParaRPr lang="en-US" sz="2400" dirty="0"/>
          </a:p>
        </p:txBody>
      </p:sp>
      <p:sp>
        <p:nvSpPr>
          <p:cNvPr id="9" name="Right Brace 8"/>
          <p:cNvSpPr/>
          <p:nvPr/>
        </p:nvSpPr>
        <p:spPr>
          <a:xfrm>
            <a:off x="5008728" y="2770496"/>
            <a:ext cx="423081" cy="2934268"/>
          </a:xfrm>
          <a:prstGeom prst="rightBrace">
            <a:avLst>
              <a:gd name="adj1" fmla="val 8333"/>
              <a:gd name="adj2" fmla="val 76977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Voluntary Yielding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processes must voluntary give up control by calling an OS API, e.g. </a:t>
            </a:r>
            <a:r>
              <a:rPr lang="en-US" dirty="0" err="1" smtClean="0"/>
              <a:t>thread_yield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Misbehaving or buggy apps may never yield</a:t>
            </a:r>
          </a:p>
          <a:p>
            <a:pPr lvl="1"/>
            <a:r>
              <a:rPr lang="en-US" dirty="0" smtClean="0"/>
              <a:t>No guarantee that apps will yield in a reasonable amount of time</a:t>
            </a:r>
          </a:p>
          <a:p>
            <a:pPr lvl="1"/>
            <a:r>
              <a:rPr lang="en-US" dirty="0" smtClean="0"/>
              <a:t>Wasteful of CPU resources, i.e. what if a process is idle-waiting on I/O?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Interjection on OS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48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Idea: whenever a process calls an OS API, this gives the OS an opportunity to context switch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printf</a:t>
            </a:r>
            <a:r>
              <a:rPr lang="en-US" dirty="0" smtClean="0"/>
              <a:t>(), </a:t>
            </a:r>
            <a:r>
              <a:rPr lang="en-US" dirty="0" err="1" smtClean="0"/>
              <a:t>fopen</a:t>
            </a:r>
            <a:r>
              <a:rPr lang="en-US" dirty="0" smtClean="0"/>
              <a:t>(), socket(), etc…</a:t>
            </a:r>
          </a:p>
          <a:p>
            <a:r>
              <a:rPr lang="en-US" dirty="0" smtClean="0"/>
              <a:t>The original Apple Macintosh used this approach</a:t>
            </a:r>
          </a:p>
          <a:p>
            <a:pPr lvl="1"/>
            <a:r>
              <a:rPr lang="en-US" dirty="0" smtClean="0"/>
              <a:t>Cooperative multi-tasking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/>
              <a:t>Misbehaving or buggy apps may never </a:t>
            </a:r>
            <a:r>
              <a:rPr lang="en-US" dirty="0" smtClean="0"/>
              <a:t>yield</a:t>
            </a:r>
          </a:p>
          <a:p>
            <a:pPr lvl="1"/>
            <a:r>
              <a:rPr lang="en-US" dirty="0" smtClean="0"/>
              <a:t>Some normal apps don’t use OS APIs for long periods of time</a:t>
            </a:r>
          </a:p>
          <a:p>
            <a:pPr lvl="2"/>
            <a:r>
              <a:rPr lang="en-US" dirty="0" smtClean="0"/>
              <a:t>E.g. a long, CPU intensive matrix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5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8394"/>
          </a:xfrm>
        </p:spPr>
        <p:txBody>
          <a:bodyPr/>
          <a:lstStyle/>
          <a:p>
            <a:r>
              <a:rPr lang="en-US" dirty="0" smtClean="0"/>
              <a:t>I/O Context Switch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798394"/>
            <a:ext cx="8482084" cy="59708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What’s happening here?</a:t>
            </a:r>
          </a:p>
          <a:p>
            <a:endParaRPr lang="en-US" sz="1400" dirty="0" smtClean="0">
              <a:latin typeface="Helvetica LT Std Light"/>
              <a:cs typeface="Helvetica LT Std Light"/>
            </a:endParaRPr>
          </a:p>
          <a:p>
            <a:pPr marL="457200" lvl="1" indent="0">
              <a:buNone/>
            </a:pPr>
            <a:r>
              <a:rPr lang="en-US" sz="14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terminal {</a:t>
            </a:r>
          </a:p>
          <a:p>
            <a:pPr marL="914400" lvl="2" indent="0">
              <a:buNone/>
            </a:pPr>
            <a:r>
              <a:rPr lang="en-US" sz="1400" b="1" dirty="0">
                <a:latin typeface="Courier New"/>
                <a:cs typeface="Courier New"/>
              </a:rPr>
              <a:t>q</a:t>
            </a:r>
            <a:r>
              <a:rPr lang="en-US" sz="1400" b="1" dirty="0" smtClean="0">
                <a:latin typeface="Courier New"/>
                <a:cs typeface="Courier New"/>
              </a:rPr>
              <a:t>ueue&lt;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char</a:t>
            </a:r>
            <a:r>
              <a:rPr lang="en-US" sz="1400" b="1" dirty="0" smtClean="0">
                <a:latin typeface="Courier New"/>
                <a:cs typeface="Courier New"/>
              </a:rPr>
              <a:t>&gt; keystrokes;  </a:t>
            </a:r>
            <a:r>
              <a:rPr lang="en-US" sz="1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buffered keystrokes - array or list */ </a:t>
            </a:r>
          </a:p>
          <a:p>
            <a:pPr marL="914400" lvl="2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process *waiting;        </a:t>
            </a:r>
            <a:r>
              <a:rPr lang="en-US" sz="1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process waiting for input */</a:t>
            </a:r>
          </a:p>
          <a:p>
            <a:pPr marL="914400" lvl="2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...</a:t>
            </a:r>
          </a:p>
          <a:p>
            <a:pPr marL="457200" lvl="1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};</a:t>
            </a:r>
          </a:p>
          <a:p>
            <a:pPr marL="457200" lvl="1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process *current;             </a:t>
            </a:r>
            <a:r>
              <a:rPr lang="en-US" sz="1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the currently running process */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/>
                <a:cs typeface="Courier New"/>
              </a:rPr>
              <a:t>q</a:t>
            </a:r>
            <a:r>
              <a:rPr lang="en-US" sz="1400" b="1" dirty="0" smtClean="0">
                <a:latin typeface="Courier New"/>
                <a:cs typeface="Courier New"/>
              </a:rPr>
              <a:t>ueue&lt;process *&gt; active;      </a:t>
            </a:r>
            <a:r>
              <a:rPr lang="en-US" sz="1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linked list of other processes ready to run */</a:t>
            </a:r>
          </a:p>
          <a:p>
            <a:pPr marL="457200" lvl="1" indent="0"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char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get_char</a:t>
            </a:r>
            <a:r>
              <a:rPr lang="en-US" sz="1400" b="1" dirty="0" smtClean="0">
                <a:latin typeface="Courier New"/>
                <a:cs typeface="Courier New"/>
              </a:rPr>
              <a:t>(terminal *term) {</a:t>
            </a:r>
          </a:p>
          <a:p>
            <a:pPr marL="914400" lvl="2" indent="0"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400" b="1" dirty="0" smtClean="0">
                <a:latin typeface="Courier New"/>
                <a:cs typeface="Courier New"/>
              </a:rPr>
              <a:t> (term-&gt;</a:t>
            </a:r>
            <a:r>
              <a:rPr lang="en-US" sz="1400" b="1" dirty="0" err="1" smtClean="0">
                <a:latin typeface="Courier New"/>
                <a:cs typeface="Courier New"/>
              </a:rPr>
              <a:t>keystrokes.empty</a:t>
            </a:r>
            <a:r>
              <a:rPr lang="en-US" sz="1400" b="1" dirty="0" smtClean="0">
                <a:latin typeface="Courier New"/>
                <a:cs typeface="Courier New"/>
              </a:rPr>
              <a:t>()) {</a:t>
            </a:r>
          </a:p>
          <a:p>
            <a:pPr marL="1371600" lvl="3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term-&gt;waiting = current;       </a:t>
            </a:r>
            <a:r>
              <a:rPr lang="en-US" sz="1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sleep waiting for input */</a:t>
            </a:r>
          </a:p>
          <a:p>
            <a:pPr marL="1371600" lvl="3" indent="0"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switch_to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latin typeface="Courier New"/>
                <a:cs typeface="Courier New"/>
              </a:rPr>
              <a:t>active.pop_head</a:t>
            </a:r>
            <a:r>
              <a:rPr lang="en-US" sz="1400" b="1" dirty="0" smtClean="0">
                <a:latin typeface="Courier New"/>
                <a:cs typeface="Courier New"/>
              </a:rPr>
              <a:t>());  </a:t>
            </a:r>
            <a:r>
              <a:rPr lang="en-US" sz="1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and switch to next active process */</a:t>
            </a:r>
          </a:p>
          <a:p>
            <a:pPr marL="914400" lvl="3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  <a:endParaRPr lang="en-US" sz="1400" b="1" dirty="0" smtClean="0">
              <a:latin typeface="Courier New"/>
              <a:cs typeface="Courier New"/>
            </a:endParaRPr>
          </a:p>
          <a:p>
            <a:pPr marL="914400" lvl="2" indent="0"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 smtClean="0">
                <a:latin typeface="Courier New"/>
                <a:cs typeface="Courier New"/>
              </a:rPr>
              <a:t> term-&gt;</a:t>
            </a:r>
            <a:r>
              <a:rPr lang="en-US" sz="1400" b="1" dirty="0" err="1" smtClean="0">
                <a:latin typeface="Courier New"/>
                <a:cs typeface="Courier New"/>
              </a:rPr>
              <a:t>keystrokes.pop_head</a:t>
            </a:r>
            <a:r>
              <a:rPr lang="en-US" sz="1400" b="1" dirty="0" smtClean="0">
                <a:latin typeface="Courier New"/>
                <a:cs typeface="Courier New"/>
              </a:rPr>
              <a:t>();</a:t>
            </a:r>
          </a:p>
          <a:p>
            <a:pPr marL="460375" lvl="2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  <a:p>
            <a:pPr marL="460375" lvl="2" indent="0"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void</a:t>
            </a:r>
            <a:r>
              <a:rPr lang="en-US" sz="1400" b="1" dirty="0" smtClean="0">
                <a:latin typeface="Courier New"/>
                <a:cs typeface="Courier New"/>
              </a:rPr>
              <a:t> interrupt(terminal *term,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char</a:t>
            </a:r>
            <a:r>
              <a:rPr lang="en-US" sz="1400" b="1" dirty="0" smtClean="0">
                <a:latin typeface="Courier New"/>
                <a:cs typeface="Courier New"/>
              </a:rPr>
              <a:t> key) {</a:t>
            </a:r>
          </a:p>
          <a:p>
            <a:pPr marL="914400" lvl="2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term-&gt;</a:t>
            </a:r>
            <a:r>
              <a:rPr lang="en-US" sz="1400" b="1" dirty="0" err="1" smtClean="0">
                <a:latin typeface="Courier New"/>
                <a:cs typeface="Courier New"/>
              </a:rPr>
              <a:t>keystrokes.push_tail</a:t>
            </a:r>
            <a:r>
              <a:rPr lang="en-US" sz="1400" b="1" dirty="0" smtClean="0">
                <a:latin typeface="Courier New"/>
                <a:cs typeface="Courier New"/>
              </a:rPr>
              <a:t>(key);      </a:t>
            </a:r>
            <a:r>
              <a:rPr lang="en-US" sz="1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add keystroke to buffer */</a:t>
            </a:r>
          </a:p>
          <a:p>
            <a:pPr marL="914400" lvl="2" indent="0"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400" b="1" dirty="0" smtClean="0">
                <a:latin typeface="Courier New"/>
                <a:cs typeface="Courier New"/>
              </a:rPr>
              <a:t> (term-&gt;waiting) {</a:t>
            </a:r>
          </a:p>
          <a:p>
            <a:pPr marL="1371600" lvl="3" indent="0"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active.push_tail</a:t>
            </a:r>
            <a:r>
              <a:rPr lang="en-US" sz="1400" b="1" dirty="0" smtClean="0">
                <a:latin typeface="Courier New"/>
                <a:cs typeface="Courier New"/>
              </a:rPr>
              <a:t>(term-&gt;waiting); </a:t>
            </a:r>
            <a:r>
              <a:rPr lang="en-US" sz="1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and wake up sleeping process */</a:t>
            </a:r>
          </a:p>
          <a:p>
            <a:pPr marL="1371600" lvl="3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term-&gt;waiting = NULL;</a:t>
            </a:r>
          </a:p>
          <a:p>
            <a:pPr marL="914400" lvl="3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  <a:p>
            <a:pPr marL="460375" lvl="3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  <a:endParaRPr lang="en-US" sz="1400" b="1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6808" y="3439236"/>
            <a:ext cx="7618181" cy="88338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9323" y="5392189"/>
            <a:ext cx="7176655" cy="91634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Switching on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when one process is waiting on I/O, switch to another process</a:t>
            </a:r>
          </a:p>
          <a:p>
            <a:pPr lvl="1"/>
            <a:r>
              <a:rPr lang="en-US" dirty="0" smtClean="0"/>
              <a:t>I/O APIs already go through the OS, so context switching is easy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/>
              <a:t>Some </a:t>
            </a:r>
            <a:r>
              <a:rPr lang="en-US" dirty="0" smtClean="0"/>
              <a:t>apps </a:t>
            </a:r>
            <a:r>
              <a:rPr lang="en-US" dirty="0"/>
              <a:t>don’t </a:t>
            </a:r>
            <a:r>
              <a:rPr lang="en-US" dirty="0" smtClean="0"/>
              <a:t>have any I/O for long </a:t>
            </a:r>
            <a:r>
              <a:rPr lang="en-US" dirty="0"/>
              <a:t>periods of time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Context </a:t>
            </a:r>
            <a:r>
              <a:rPr lang="en-US" dirty="0"/>
              <a:t>S</a:t>
            </a:r>
            <a:r>
              <a:rPr lang="en-US" dirty="0" smtClean="0"/>
              <a:t>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48" y="1388658"/>
            <a:ext cx="8229600" cy="51963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 far, our processes will not switch to another process until some action is taken</a:t>
            </a:r>
          </a:p>
          <a:p>
            <a:pPr lvl="1"/>
            <a:r>
              <a:rPr lang="en-US" dirty="0" smtClean="0"/>
              <a:t>e.g. an API call or an I/O interrupt</a:t>
            </a:r>
          </a:p>
          <a:p>
            <a:r>
              <a:rPr lang="en-US" dirty="0" smtClean="0"/>
              <a:t>Idea: use a timer interrupt to force context switching at set intervals</a:t>
            </a:r>
            <a:endParaRPr lang="en-US" dirty="0"/>
          </a:p>
          <a:p>
            <a:pPr lvl="1"/>
            <a:r>
              <a:rPr lang="en-US" dirty="0"/>
              <a:t>Interrupt handler runs at a fixed frequency to measure how long a process has been running</a:t>
            </a:r>
          </a:p>
          <a:p>
            <a:pPr lvl="1"/>
            <a:r>
              <a:rPr lang="en-US" dirty="0"/>
              <a:t>If it’s been running for some max duration (scheduling quantum), the </a:t>
            </a:r>
            <a:r>
              <a:rPr lang="en-US" dirty="0" smtClean="0"/>
              <a:t>handler </a:t>
            </a:r>
            <a:r>
              <a:rPr lang="en-US" dirty="0"/>
              <a:t>switches to the next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Requires hardware support (a programmable timer)</a:t>
            </a:r>
          </a:p>
          <a:p>
            <a:pPr lvl="2"/>
            <a:r>
              <a:rPr lang="en-US" dirty="0" smtClean="0"/>
              <a:t>Thankfully, this is built-in to most modern CPUs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7691"/>
          </a:xfrm>
        </p:spPr>
        <p:txBody>
          <a:bodyPr/>
          <a:lstStyle/>
          <a:p>
            <a:r>
              <a:rPr lang="en-US" dirty="0" smtClean="0"/>
              <a:t>At this point, we can execute multiple processes concurrently</a:t>
            </a:r>
          </a:p>
          <a:p>
            <a:r>
              <a:rPr lang="en-US" dirty="0" smtClean="0"/>
              <a:t>Problem: how do you stop processes from behaving badly?</a:t>
            </a:r>
          </a:p>
          <a:p>
            <a:pPr lvl="1"/>
            <a:r>
              <a:rPr lang="en-US" dirty="0" smtClean="0"/>
              <a:t>Overwriting kernel memory</a:t>
            </a:r>
          </a:p>
          <a:p>
            <a:pPr lvl="1"/>
            <a:r>
              <a:rPr lang="en-US" dirty="0" smtClean="0"/>
              <a:t>Reading/writing data from other processes</a:t>
            </a:r>
          </a:p>
          <a:p>
            <a:pPr lvl="1"/>
            <a:r>
              <a:rPr lang="en-US" dirty="0" smtClean="0"/>
              <a:t>Disabling interrupts</a:t>
            </a:r>
          </a:p>
          <a:p>
            <a:pPr lvl="1"/>
            <a:r>
              <a:rPr lang="en-US" dirty="0" smtClean="0"/>
              <a:t>Crashing the whole computer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How can we implement execution with limited privilege?</a:t>
            </a:r>
          </a:p>
          <a:p>
            <a:pPr lvl="1"/>
            <a:r>
              <a:rPr lang="en-US" dirty="0" smtClean="0"/>
              <a:t>Use an interpreter or a simulator</a:t>
            </a:r>
          </a:p>
          <a:p>
            <a:pPr lvl="2"/>
            <a:r>
              <a:rPr lang="en-US" dirty="0" smtClean="0"/>
              <a:t>Execute each program instruction in a simulator</a:t>
            </a:r>
          </a:p>
          <a:p>
            <a:pPr lvl="2"/>
            <a:r>
              <a:rPr lang="en-US" dirty="0" smtClean="0"/>
              <a:t>If the instruction is permitted, do the instruction</a:t>
            </a:r>
          </a:p>
          <a:p>
            <a:pPr lvl="2"/>
            <a:r>
              <a:rPr lang="en-US" dirty="0" smtClean="0"/>
              <a:t>Otherwise, stop the process</a:t>
            </a:r>
          </a:p>
          <a:p>
            <a:pPr lvl="2"/>
            <a:r>
              <a:rPr lang="en-US" dirty="0" smtClean="0"/>
              <a:t>Basic model in </a:t>
            </a:r>
            <a:r>
              <a:rPr lang="en-US" dirty="0" err="1" smtClean="0"/>
              <a:t>Javascript</a:t>
            </a:r>
            <a:r>
              <a:rPr lang="en-US" dirty="0" smtClean="0"/>
              <a:t>, Java, …</a:t>
            </a:r>
          </a:p>
          <a:p>
            <a:r>
              <a:rPr lang="en-US" dirty="0" smtClean="0"/>
              <a:t>However, interpreters and simulators are slow</a:t>
            </a:r>
          </a:p>
          <a:p>
            <a:r>
              <a:rPr lang="en-US" dirty="0" smtClean="0"/>
              <a:t>How do we go faster?</a:t>
            </a:r>
          </a:p>
          <a:p>
            <a:pPr lvl="1"/>
            <a:r>
              <a:rPr lang="en-US" dirty="0" smtClean="0"/>
              <a:t>Run the </a:t>
            </a:r>
            <a:r>
              <a:rPr lang="en-US" dirty="0" smtClean="0">
                <a:solidFill>
                  <a:schemeClr val="accent1"/>
                </a:solidFill>
              </a:rPr>
              <a:t>unprivileged</a:t>
            </a:r>
            <a:r>
              <a:rPr lang="en-US" dirty="0" smtClean="0"/>
              <a:t> code directly on the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9448"/>
          </a:xfrm>
        </p:spPr>
        <p:txBody>
          <a:bodyPr/>
          <a:lstStyle/>
          <a:p>
            <a:r>
              <a:rPr lang="en-US" dirty="0" smtClean="0"/>
              <a:t>Most modern CPUs support </a:t>
            </a:r>
            <a:r>
              <a:rPr lang="en-US" dirty="0" smtClean="0">
                <a:solidFill>
                  <a:schemeClr val="accent1"/>
                </a:solidFill>
              </a:rPr>
              <a:t>protected mode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91269" y="2278557"/>
            <a:ext cx="3832746" cy="383274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26859" y="2714147"/>
            <a:ext cx="2961566" cy="296156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48235" y="3135523"/>
            <a:ext cx="2118815" cy="21188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Mode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79845" y="3567133"/>
            <a:ext cx="1255594" cy="12555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Ring 0</a:t>
            </a:r>
          </a:p>
          <a:p>
            <a:pPr algn="ctr"/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694708" y="316702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Ring 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94707" y="273541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Ring 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94706" y="2285356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Ring 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71577" y="4693072"/>
            <a:ext cx="1672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Device Drivers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71580" y="5188581"/>
            <a:ext cx="1672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Device Drivers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5895" y="5662065"/>
            <a:ext cx="152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Applications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45827" y="2332037"/>
            <a:ext cx="55682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x86 CPUs support three rings with different privileges</a:t>
            </a:r>
          </a:p>
          <a:p>
            <a:pPr lvl="1"/>
            <a:r>
              <a:rPr lang="en-US" dirty="0" smtClean="0"/>
              <a:t>Ring 0: OS kernel</a:t>
            </a:r>
          </a:p>
          <a:p>
            <a:pPr lvl="1"/>
            <a:r>
              <a:rPr lang="en-US" dirty="0" smtClean="0"/>
              <a:t>Ring 1, 2: </a:t>
            </a:r>
            <a:r>
              <a:rPr lang="en-US" dirty="0"/>
              <a:t>d</a:t>
            </a:r>
            <a:r>
              <a:rPr lang="en-US" dirty="0" smtClean="0"/>
              <a:t>evice drivers</a:t>
            </a:r>
          </a:p>
          <a:p>
            <a:pPr lvl="1"/>
            <a:r>
              <a:rPr lang="en-US" dirty="0" smtClean="0"/>
              <a:t>Ring 3: </a:t>
            </a:r>
            <a:r>
              <a:rPr lang="en-US" dirty="0" err="1" smtClean="0"/>
              <a:t>userland</a:t>
            </a:r>
            <a:endParaRPr lang="en-US" dirty="0" smtClean="0"/>
          </a:p>
          <a:p>
            <a:r>
              <a:rPr lang="en-US" dirty="0" smtClean="0"/>
              <a:t>Most OSes only use rings 0 and 3</a:t>
            </a:r>
          </a:p>
          <a:p>
            <a:endParaRPr lang="en-US" dirty="0"/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vs. 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73"/>
          </a:xfrm>
        </p:spPr>
        <p:txBody>
          <a:bodyPr>
            <a:normAutofit/>
          </a:bodyPr>
          <a:lstStyle/>
          <a:p>
            <a:r>
              <a:rPr lang="en-US" dirty="0" smtClean="0"/>
              <a:t>On startup, the CPU starts in 16-bit </a:t>
            </a:r>
            <a:r>
              <a:rPr lang="en-US" dirty="0" smtClean="0">
                <a:solidFill>
                  <a:schemeClr val="accent1"/>
                </a:solidFill>
              </a:rPr>
              <a:t>real</a:t>
            </a:r>
            <a:r>
              <a:rPr lang="en-US" dirty="0" smtClean="0"/>
              <a:t> mode</a:t>
            </a:r>
          </a:p>
          <a:p>
            <a:pPr lvl="1"/>
            <a:r>
              <a:rPr lang="en-US" dirty="0" smtClean="0"/>
              <a:t>Protected mode is disabled</a:t>
            </a:r>
          </a:p>
          <a:p>
            <a:pPr lvl="1"/>
            <a:r>
              <a:rPr lang="en-US" dirty="0" smtClean="0"/>
              <a:t>Assumes </a:t>
            </a:r>
            <a:r>
              <a:rPr lang="en-US" dirty="0" err="1" smtClean="0"/>
              <a:t>segment:offset</a:t>
            </a:r>
            <a:r>
              <a:rPr lang="en-US" dirty="0" smtClean="0"/>
              <a:t> addressing</a:t>
            </a:r>
          </a:p>
          <a:p>
            <a:r>
              <a:rPr lang="en-US" dirty="0" smtClean="0"/>
              <a:t>Typically, </a:t>
            </a:r>
            <a:r>
              <a:rPr lang="en-US" dirty="0" err="1" smtClean="0"/>
              <a:t>bootloader</a:t>
            </a:r>
            <a:r>
              <a:rPr lang="en-US" dirty="0" smtClean="0"/>
              <a:t> switches CPU to protected mode</a:t>
            </a:r>
          </a:p>
          <a:p>
            <a:pPr marL="800100" lvl="2" indent="0">
              <a:buNone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cr0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2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4"/>
                </a:solidFill>
              </a:rPr>
              <a:t>1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accent3"/>
                </a:solidFill>
              </a:rPr>
              <a:t>; set bit 1 of CR0 to 1 to enable </a:t>
            </a:r>
            <a:r>
              <a:rPr lang="en-US" sz="2800" dirty="0" err="1" smtClean="0">
                <a:solidFill>
                  <a:schemeClr val="accent3"/>
                </a:solidFill>
              </a:rPr>
              <a:t>pmode</a:t>
            </a:r>
            <a:endParaRPr lang="en-US" sz="2800" dirty="0" smtClean="0">
              <a:solidFill>
                <a:schemeClr val="accent3"/>
              </a:solidFill>
            </a:endParaRPr>
          </a:p>
          <a:p>
            <a:pPr marL="800100" lvl="2" indent="0">
              <a:buNone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cr0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Loader to 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35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Once a program is loaded, the kernel must manage this new process</a:t>
            </a:r>
          </a:p>
          <a:p>
            <a:r>
              <a:rPr lang="en-US" dirty="0" smtClean="0"/>
              <a:t>Program Control Block (PCB): kernel data structure representing a process</a:t>
            </a:r>
          </a:p>
          <a:p>
            <a:pPr lvl="1"/>
            <a:r>
              <a:rPr lang="en-US" dirty="0" smtClean="0"/>
              <a:t>Has at least one thread (possibly more…)</a:t>
            </a:r>
          </a:p>
          <a:p>
            <a:pPr lvl="1"/>
            <a:r>
              <a:rPr lang="en-US" dirty="0" smtClean="0"/>
              <a:t>Keeps track of the memory used by the process</a:t>
            </a:r>
          </a:p>
          <a:p>
            <a:pPr lvl="2"/>
            <a:r>
              <a:rPr lang="en-US" dirty="0" smtClean="0"/>
              <a:t>Code segments</a:t>
            </a:r>
          </a:p>
          <a:p>
            <a:pPr lvl="2"/>
            <a:r>
              <a:rPr lang="en-US" dirty="0" smtClean="0"/>
              <a:t>Data segments (stack and heap)</a:t>
            </a:r>
          </a:p>
          <a:p>
            <a:pPr lvl="1"/>
            <a:r>
              <a:rPr lang="en-US" dirty="0" smtClean="0"/>
              <a:t>Keeps runtime state of the process</a:t>
            </a:r>
          </a:p>
          <a:p>
            <a:pPr lvl="2"/>
            <a:r>
              <a:rPr lang="en-US" dirty="0" smtClean="0"/>
              <a:t>CPU register values</a:t>
            </a:r>
          </a:p>
          <a:p>
            <a:pPr lvl="2"/>
            <a:r>
              <a:rPr lang="en-US" dirty="0" smtClean="0"/>
              <a:t>EIP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Dual-Mode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Ring 0: kernel/supervisor mode</a:t>
            </a:r>
          </a:p>
          <a:p>
            <a:pPr lvl="1"/>
            <a:r>
              <a:rPr lang="en-US" dirty="0" smtClean="0"/>
              <a:t>Execution with the full privileges of the hardware</a:t>
            </a:r>
          </a:p>
          <a:p>
            <a:pPr lvl="1"/>
            <a:r>
              <a:rPr lang="en-US" dirty="0" smtClean="0"/>
              <a:t>Read/write to any memory, access any I/O device, read/write any disk sector, send/read any packet</a:t>
            </a:r>
          </a:p>
          <a:p>
            <a:r>
              <a:rPr lang="en-US" dirty="0" smtClean="0"/>
              <a:t>Ring 3: user mode or “</a:t>
            </a:r>
            <a:r>
              <a:rPr lang="en-US" dirty="0" err="1" smtClean="0"/>
              <a:t>userland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Limited privileges</a:t>
            </a:r>
          </a:p>
          <a:p>
            <a:pPr lvl="1"/>
            <a:r>
              <a:rPr lang="en-US" dirty="0" smtClean="0"/>
              <a:t>Only those granted by the operating system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02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Examples?</a:t>
            </a:r>
          </a:p>
          <a:p>
            <a:pPr lvl="1"/>
            <a:r>
              <a:rPr lang="en-US" dirty="0" err="1" smtClean="0"/>
              <a:t>sti</a:t>
            </a:r>
            <a:r>
              <a:rPr lang="en-US" dirty="0" smtClean="0"/>
              <a:t>/cli – Enable and disable interrupts</a:t>
            </a:r>
          </a:p>
          <a:p>
            <a:pPr lvl="1"/>
            <a:r>
              <a:rPr lang="en-US" dirty="0" smtClean="0"/>
              <a:t>Any instruction that modifies the CR0 register</a:t>
            </a:r>
          </a:p>
          <a:p>
            <a:pPr lvl="2"/>
            <a:r>
              <a:rPr lang="en-US" dirty="0" smtClean="0"/>
              <a:t>Controls whether protected mode is enabled</a:t>
            </a:r>
          </a:p>
          <a:p>
            <a:pPr lvl="1"/>
            <a:r>
              <a:rPr lang="en-US" dirty="0" err="1" smtClean="0"/>
              <a:t>hlt</a:t>
            </a:r>
            <a:r>
              <a:rPr lang="en-US" dirty="0" smtClean="0"/>
              <a:t> – Halts the CPU</a:t>
            </a:r>
          </a:p>
          <a:p>
            <a:r>
              <a:rPr lang="en-US" dirty="0" smtClean="0"/>
              <a:t>What should happen if a user program attempts to execute a privileged instruction?</a:t>
            </a:r>
          </a:p>
          <a:p>
            <a:pPr lvl="1"/>
            <a:r>
              <a:rPr lang="en-US" dirty="0" smtClean="0"/>
              <a:t>General protection (GP) exception gets thrown by the CPU</a:t>
            </a:r>
          </a:p>
          <a:p>
            <a:pPr lvl="1"/>
            <a:r>
              <a:rPr lang="en-US" dirty="0" smtClean="0"/>
              <a:t>Control is transferred to the </a:t>
            </a:r>
            <a:r>
              <a:rPr lang="en-US" dirty="0" err="1" smtClean="0"/>
              <a:t>OSes</a:t>
            </a:r>
            <a:r>
              <a:rPr lang="en-US" dirty="0" smtClean="0"/>
              <a:t> exception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0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 often need to access the OS</a:t>
            </a:r>
          </a:p>
          <a:p>
            <a:pPr lvl="1"/>
            <a:r>
              <a:rPr lang="en-US" dirty="0" smtClean="0"/>
              <a:t>i.e. system calls</a:t>
            </a:r>
          </a:p>
          <a:p>
            <a:pPr lvl="1"/>
            <a:r>
              <a:rPr lang="en-US" dirty="0" smtClean="0"/>
              <a:t>Writing files, displaying on the screen, receiving data from the network, etc…</a:t>
            </a:r>
          </a:p>
          <a:p>
            <a:r>
              <a:rPr lang="en-US" dirty="0" smtClean="0"/>
              <a:t>But the OS is ring 0, and apps are ring 3</a:t>
            </a:r>
          </a:p>
          <a:p>
            <a:r>
              <a:rPr lang="en-US" dirty="0" smtClean="0"/>
              <a:t>How do apps get access to the OS?</a:t>
            </a:r>
          </a:p>
          <a:p>
            <a:pPr lvl="1"/>
            <a:r>
              <a:rPr lang="en-US" dirty="0" smtClean="0"/>
              <a:t>Apps invoke system calls with an interrupt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0x80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causes a mode transfer from ring 3 to ring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0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11"/>
          </a:xfrm>
        </p:spPr>
        <p:txBody>
          <a:bodyPr/>
          <a:lstStyle/>
          <a:p>
            <a:r>
              <a:rPr lang="en-US" dirty="0" smtClean="0"/>
              <a:t>Mode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637" y="1037971"/>
            <a:ext cx="7946967" cy="562270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 executes trap 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/>
              <a:t>) instruction</a:t>
            </a:r>
          </a:p>
          <a:p>
            <a:pPr lvl="1"/>
            <a:r>
              <a:rPr lang="en-US" dirty="0" smtClean="0"/>
              <a:t>EIP, CS, and EFLAGS get pushed onto the stack</a:t>
            </a:r>
          </a:p>
          <a:p>
            <a:pPr lvl="1"/>
            <a:r>
              <a:rPr lang="en-US" dirty="0" smtClean="0"/>
              <a:t>Mode switches from ring 3 to ring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the state of the current process</a:t>
            </a:r>
          </a:p>
          <a:p>
            <a:pPr lvl="1"/>
            <a:r>
              <a:rPr lang="en-US" dirty="0" smtClean="0"/>
              <a:t>Push EAX, EBX, …, etc. onto the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Locate and execute the correct </a:t>
            </a:r>
            <a:r>
              <a:rPr lang="en-US" dirty="0" err="1" smtClean="0"/>
              <a:t>syscall</a:t>
            </a:r>
            <a:r>
              <a:rPr lang="en-US" dirty="0" smtClean="0"/>
              <a:t> 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Restore the state of process</a:t>
            </a:r>
          </a:p>
          <a:p>
            <a:pPr lvl="1"/>
            <a:r>
              <a:rPr lang="en-US" dirty="0" smtClean="0"/>
              <a:t>Pop EAX, EBX, …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Place the return value in EAX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iret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to return to the process</a:t>
            </a:r>
          </a:p>
          <a:p>
            <a:pPr lvl="1"/>
            <a:r>
              <a:rPr lang="en-US" dirty="0" smtClean="0"/>
              <a:t>Switches back to the original mode (typically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714895" y="1152698"/>
            <a:ext cx="354676" cy="1069571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14895" y="2441170"/>
            <a:ext cx="354676" cy="3660372"/>
          </a:xfrm>
          <a:prstGeom prst="lef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30420" y="1456650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Userland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76096" y="4040524"/>
            <a:ext cx="1796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Kernel Mode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5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34"/>
            <a:ext cx="8229600" cy="849153"/>
          </a:xfrm>
        </p:spPr>
        <p:txBody>
          <a:bodyPr/>
          <a:lstStyle/>
          <a:p>
            <a:r>
              <a:rPr lang="en-US" dirty="0" smtClean="0"/>
              <a:t>System Call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33120" y="1997261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333121" y="5838451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1668" y="1509758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7333118" y="1997261"/>
            <a:ext cx="1627221" cy="204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332657" y="3146808"/>
            <a:ext cx="1627682" cy="339465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0x80 Handler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332657" y="4918317"/>
            <a:ext cx="1627221" cy="7184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</a:t>
            </a:r>
            <a:endParaRPr lang="en-US" sz="20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6025" y="907999"/>
            <a:ext cx="7092920" cy="602481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Software executes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4"/>
                </a:solidFill>
              </a:rPr>
              <a:t>0x80</a:t>
            </a:r>
          </a:p>
          <a:p>
            <a:pPr marL="914400" lvl="1" indent="-514350"/>
            <a:r>
              <a:rPr lang="en-US" sz="2400" dirty="0"/>
              <a:t>P</a:t>
            </a:r>
            <a:r>
              <a:rPr lang="en-US" sz="2400" dirty="0" smtClean="0"/>
              <a:t>ushes EIP, CS, and EFLAGS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CPU transfers execution to the OS handler</a:t>
            </a:r>
          </a:p>
          <a:p>
            <a:pPr marL="914400" lvl="1" indent="-514350"/>
            <a:r>
              <a:rPr lang="en-US" sz="2400" dirty="0" smtClean="0"/>
              <a:t>Look up the handler in the IVT</a:t>
            </a:r>
          </a:p>
          <a:p>
            <a:pPr marL="914400" lvl="1" indent="-514350"/>
            <a:r>
              <a:rPr lang="en-US" sz="2400" dirty="0" smtClean="0"/>
              <a:t>Switch from ring 3 to 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OS executes the system call</a:t>
            </a:r>
          </a:p>
          <a:p>
            <a:pPr marL="914400" lvl="1" indent="-514350"/>
            <a:r>
              <a:rPr lang="en-US" sz="2400" dirty="0" smtClean="0"/>
              <a:t>Save the processes state</a:t>
            </a:r>
          </a:p>
          <a:p>
            <a:pPr marL="914400" lvl="1" indent="-514350"/>
            <a:r>
              <a:rPr lang="en-US" sz="2400" dirty="0" smtClean="0"/>
              <a:t>Use EAX to locate the system call</a:t>
            </a:r>
          </a:p>
          <a:p>
            <a:pPr marL="914400" lvl="1" indent="-514350"/>
            <a:r>
              <a:rPr lang="en-US" sz="2400" dirty="0"/>
              <a:t>E</a:t>
            </a:r>
            <a:r>
              <a:rPr lang="en-US" sz="2400" dirty="0" smtClean="0"/>
              <a:t>xecute the system call</a:t>
            </a:r>
          </a:p>
          <a:p>
            <a:pPr marL="914400" lvl="1" indent="-514350"/>
            <a:r>
              <a:rPr lang="en-US" sz="2400" dirty="0" smtClean="0"/>
              <a:t>Restore the processes state</a:t>
            </a:r>
          </a:p>
          <a:p>
            <a:pPr marL="914400" lvl="1" indent="-514350"/>
            <a:r>
              <a:rPr lang="en-US" sz="2400" dirty="0" smtClean="0"/>
              <a:t>Put the return value in EAX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Return to the process with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iret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514350"/>
            <a:r>
              <a:rPr lang="en-US" sz="2400" dirty="0" smtClean="0"/>
              <a:t>Pops EIP, CS, and EFLAGS</a:t>
            </a:r>
          </a:p>
          <a:p>
            <a:pPr marL="914400" lvl="1" indent="-514350"/>
            <a:r>
              <a:rPr lang="en-US" sz="2400" dirty="0" smtClean="0"/>
              <a:t>Switches from ring 0 to 3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7332196" y="3578391"/>
            <a:ext cx="1627682" cy="339465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Syscall</a:t>
            </a:r>
            <a:r>
              <a:rPr lang="en-US" sz="2000" dirty="0" smtClean="0"/>
              <a:t> Table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7332196" y="2693482"/>
            <a:ext cx="1627682" cy="339465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printf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578378" y="2025584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OS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553200" y="4757471"/>
            <a:ext cx="805892" cy="72482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EIP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431578" y="5896495"/>
            <a:ext cx="1413164" cy="3048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21590" y="3593602"/>
            <a:ext cx="1445320" cy="30480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5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3.88889E-6 -0.2632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2632 L -3.88889E-6 -0.33357 " pathEditMode="relative" rAng="0" ptsTypes="AA">
                                      <p:cBhvr>
                                        <p:cTn id="6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"/>
                            </p:stCondLst>
                            <p:childTnLst>
                              <p:par>
                                <p:cTn id="6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33357 L -3.88889E-6 -0.26319 " pathEditMode="relative" rAng="0" ptsTypes="AA">
                                      <p:cBhvr>
                                        <p:cTn id="7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2632 L -3.88889E-6 -7.40741E-7 " pathEditMode="relative" rAng="0" ptsTypes="AA">
                                      <p:cBhvr>
                                        <p:cTn id="9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9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Block (PCB)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032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OS structure that represents a process in memory</a:t>
            </a:r>
          </a:p>
          <a:p>
            <a:r>
              <a:rPr lang="en-US" dirty="0" smtClean="0"/>
              <a:t>Created for each process by the loader</a:t>
            </a:r>
          </a:p>
          <a:p>
            <a:r>
              <a:rPr lang="en-US" dirty="0" smtClean="0"/>
              <a:t>Managed by the kerne</a:t>
            </a:r>
            <a:r>
              <a:rPr lang="en-US" dirty="0"/>
              <a:t>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task_struct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{			</a:t>
            </a:r>
            <a:r>
              <a:rPr lang="en-US" dirty="0" smtClean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accent3"/>
                </a:solidFill>
              </a:rPr>
              <a:t>Typical Unix </a:t>
            </a:r>
            <a:r>
              <a:rPr lang="en-US" dirty="0" smtClean="0">
                <a:solidFill>
                  <a:schemeClr val="accent3"/>
                </a:solidFill>
              </a:rPr>
              <a:t>PCB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 </a:t>
            </a:r>
            <a:r>
              <a:rPr lang="en-US" dirty="0" err="1"/>
              <a:t>t_pid</a:t>
            </a:r>
            <a:r>
              <a:rPr lang="en-US" dirty="0" smtClean="0"/>
              <a:t>;			</a:t>
            </a:r>
            <a:r>
              <a:rPr lang="en-US" dirty="0" smtClean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accent3"/>
                </a:solidFill>
              </a:rPr>
              <a:t>process </a:t>
            </a:r>
            <a:r>
              <a:rPr lang="en-US" dirty="0" smtClean="0">
                <a:solidFill>
                  <a:schemeClr val="accent3"/>
                </a:solidFill>
              </a:rPr>
              <a:t>identifier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state</a:t>
            </a:r>
            <a:r>
              <a:rPr lang="en-US" dirty="0" smtClean="0"/>
              <a:t>;			</a:t>
            </a:r>
            <a:r>
              <a:rPr lang="en-US" dirty="0" smtClean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accent3"/>
                </a:solidFill>
              </a:rPr>
              <a:t>state of the </a:t>
            </a:r>
            <a:r>
              <a:rPr lang="en-US" dirty="0" smtClean="0">
                <a:solidFill>
                  <a:schemeClr val="accent3"/>
                </a:solidFill>
              </a:rPr>
              <a:t>process </a:t>
            </a:r>
            <a:r>
              <a:rPr lang="en-US" dirty="0">
                <a:solidFill>
                  <a:schemeClr val="accent3"/>
                </a:solidFill>
              </a:rPr>
              <a:t/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unsigned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time_slice</a:t>
            </a:r>
            <a:r>
              <a:rPr lang="en-US" dirty="0" smtClean="0"/>
              <a:t>; 	</a:t>
            </a:r>
            <a:r>
              <a:rPr lang="en-US" dirty="0" smtClean="0">
                <a:solidFill>
                  <a:schemeClr val="accent3"/>
                </a:solidFill>
              </a:rPr>
              <a:t>//scheduling information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/>
              <a:t>task_struct</a:t>
            </a:r>
            <a:r>
              <a:rPr lang="en-US" dirty="0"/>
              <a:t> *</a:t>
            </a:r>
            <a:r>
              <a:rPr lang="en-US" dirty="0" smtClean="0"/>
              <a:t>parent;	</a:t>
            </a:r>
            <a:r>
              <a:rPr lang="en-US" dirty="0" smtClean="0">
                <a:solidFill>
                  <a:schemeClr val="accent3"/>
                </a:solidFill>
              </a:rPr>
              <a:t>// this </a:t>
            </a:r>
            <a:r>
              <a:rPr lang="en-US" dirty="0">
                <a:solidFill>
                  <a:schemeClr val="accent3"/>
                </a:solidFill>
              </a:rPr>
              <a:t>process’s </a:t>
            </a:r>
            <a:r>
              <a:rPr lang="en-US" dirty="0" smtClean="0">
                <a:solidFill>
                  <a:schemeClr val="accent3"/>
                </a:solidFill>
              </a:rPr>
              <a:t>parent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/>
              <a:t> </a:t>
            </a:r>
            <a:r>
              <a:rPr lang="en-US" dirty="0" err="1"/>
              <a:t>list_head</a:t>
            </a:r>
            <a:r>
              <a:rPr lang="en-US" dirty="0"/>
              <a:t> children</a:t>
            </a:r>
            <a:r>
              <a:rPr lang="en-US" dirty="0" smtClean="0"/>
              <a:t>;	</a:t>
            </a:r>
            <a:r>
              <a:rPr lang="en-US" dirty="0" smtClean="0">
                <a:solidFill>
                  <a:schemeClr val="accent3"/>
                </a:solidFill>
              </a:rPr>
              <a:t>// this </a:t>
            </a:r>
            <a:r>
              <a:rPr lang="en-US" dirty="0">
                <a:solidFill>
                  <a:schemeClr val="accent3"/>
                </a:solidFill>
              </a:rPr>
              <a:t>process’s </a:t>
            </a:r>
            <a:r>
              <a:rPr lang="en-US" dirty="0" smtClean="0">
                <a:solidFill>
                  <a:schemeClr val="accent3"/>
                </a:solidFill>
              </a:rPr>
              <a:t>children </a:t>
            </a:r>
            <a:r>
              <a:rPr lang="en-US" dirty="0">
                <a:solidFill>
                  <a:schemeClr val="accent3"/>
                </a:solidFill>
              </a:rPr>
              <a:t/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/>
              <a:t> </a:t>
            </a:r>
            <a:r>
              <a:rPr lang="en-US" dirty="0" err="1"/>
              <a:t>files_struct</a:t>
            </a:r>
            <a:r>
              <a:rPr lang="en-US" dirty="0"/>
              <a:t> *files;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// list </a:t>
            </a:r>
            <a:r>
              <a:rPr lang="en-US" dirty="0">
                <a:solidFill>
                  <a:schemeClr val="accent3"/>
                </a:solidFill>
              </a:rPr>
              <a:t>of open </a:t>
            </a:r>
            <a:r>
              <a:rPr lang="en-US" dirty="0" smtClean="0">
                <a:solidFill>
                  <a:schemeClr val="accent3"/>
                </a:solidFill>
              </a:rPr>
              <a:t>files</a:t>
            </a:r>
            <a:r>
              <a:rPr lang="en-US" dirty="0">
                <a:solidFill>
                  <a:schemeClr val="accent3"/>
                </a:solidFill>
              </a:rPr>
              <a:t/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/>
              <a:t> </a:t>
            </a:r>
            <a:r>
              <a:rPr lang="en-US" dirty="0" err="1"/>
              <a:t>mm_struct</a:t>
            </a:r>
            <a:r>
              <a:rPr lang="en-US" dirty="0"/>
              <a:t> *mm; </a:t>
            </a:r>
            <a:r>
              <a:rPr lang="en-US" dirty="0" smtClean="0">
                <a:solidFill>
                  <a:schemeClr val="accent3"/>
                </a:solidFill>
              </a:rPr>
              <a:t>// address </a:t>
            </a:r>
            <a:r>
              <a:rPr lang="en-US" dirty="0">
                <a:solidFill>
                  <a:schemeClr val="accent3"/>
                </a:solidFill>
              </a:rPr>
              <a:t>space of this </a:t>
            </a:r>
            <a:r>
              <a:rPr lang="en-US" dirty="0" smtClean="0">
                <a:solidFill>
                  <a:schemeClr val="accent3"/>
                </a:solidFill>
              </a:rPr>
              <a:t>process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340893"/>
            <a:ext cx="8857397" cy="261695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As a process executes, it changes </a:t>
            </a:r>
            <a:r>
              <a:rPr lang="en-US" altLang="en-US" b="1" dirty="0">
                <a:solidFill>
                  <a:schemeClr val="accent1"/>
                </a:solidFill>
              </a:rPr>
              <a:t>state</a:t>
            </a:r>
          </a:p>
          <a:p>
            <a:pPr lvl="1"/>
            <a:r>
              <a:rPr lang="en-US" altLang="en-US" b="1" dirty="0"/>
              <a:t>new</a:t>
            </a:r>
            <a:r>
              <a:rPr lang="en-US" altLang="en-US" dirty="0"/>
              <a:t>:  The process is being created</a:t>
            </a:r>
          </a:p>
          <a:p>
            <a:pPr lvl="1"/>
            <a:r>
              <a:rPr lang="en-US" altLang="en-US" b="1" dirty="0"/>
              <a:t>running</a:t>
            </a:r>
            <a:r>
              <a:rPr lang="en-US" altLang="en-US" dirty="0"/>
              <a:t>:  Instructions are being executed</a:t>
            </a:r>
          </a:p>
          <a:p>
            <a:pPr lvl="1"/>
            <a:r>
              <a:rPr lang="en-US" altLang="en-US" b="1" dirty="0"/>
              <a:t>waiting</a:t>
            </a:r>
            <a:r>
              <a:rPr lang="en-US" altLang="en-US" dirty="0"/>
              <a:t>:  The process is waiting for some event to occur</a:t>
            </a:r>
          </a:p>
          <a:p>
            <a:pPr lvl="1"/>
            <a:r>
              <a:rPr lang="en-US" altLang="en-US" b="1" dirty="0"/>
              <a:t>ready</a:t>
            </a:r>
            <a:r>
              <a:rPr lang="en-US" altLang="en-US" dirty="0"/>
              <a:t>:  The process is waiting to be assigned to a processor</a:t>
            </a:r>
          </a:p>
          <a:p>
            <a:pPr lvl="1"/>
            <a:r>
              <a:rPr lang="en-US" altLang="en-US" b="1" dirty="0"/>
              <a:t>terminated</a:t>
            </a:r>
            <a:r>
              <a:rPr lang="en-US" altLang="en-US" dirty="0"/>
              <a:t>:  The process has finished execution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77" y="4105891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Parents and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Unix/Linux, all processes have </a:t>
            </a:r>
            <a:r>
              <a:rPr lang="en-US" dirty="0" smtClean="0">
                <a:solidFill>
                  <a:schemeClr val="accent1"/>
                </a:solidFill>
              </a:rPr>
              <a:t>parents</a:t>
            </a:r>
          </a:p>
          <a:p>
            <a:pPr lvl="1"/>
            <a:r>
              <a:rPr lang="en-US" dirty="0" smtClean="0"/>
              <a:t>i.e. which process executed this new process?</a:t>
            </a:r>
          </a:p>
          <a:p>
            <a:r>
              <a:rPr lang="en-US" dirty="0" smtClean="0"/>
              <a:t>If a process spawns other processes, they become it’s </a:t>
            </a:r>
            <a:r>
              <a:rPr lang="en-US" dirty="0" smtClean="0">
                <a:solidFill>
                  <a:schemeClr val="accent1"/>
                </a:solidFill>
              </a:rPr>
              <a:t>children</a:t>
            </a:r>
          </a:p>
          <a:p>
            <a:pPr lvl="1"/>
            <a:r>
              <a:rPr lang="en-US" dirty="0" smtClean="0"/>
              <a:t>This creates a tree of processes</a:t>
            </a:r>
          </a:p>
          <a:p>
            <a:r>
              <a:rPr lang="en-US" dirty="0" smtClean="0"/>
              <a:t>If a parent exits before its children, the children become </a:t>
            </a:r>
            <a:r>
              <a:rPr lang="en-US" dirty="0" smtClean="0">
                <a:solidFill>
                  <a:schemeClr val="accent1"/>
                </a:solidFill>
              </a:rPr>
              <a:t>orphans</a:t>
            </a:r>
          </a:p>
          <a:p>
            <a:r>
              <a:rPr lang="en-US" dirty="0" smtClean="0"/>
              <a:t>If a child exits before the parent calls wait(), the child becomes a </a:t>
            </a:r>
            <a:r>
              <a:rPr lang="en-US" dirty="0" smtClean="0">
                <a:solidFill>
                  <a:schemeClr val="accent1"/>
                </a:solidFill>
              </a:rPr>
              <a:t>zombie</a:t>
            </a:r>
          </a:p>
          <a:p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 descr="D:\Classes\5600\assets\090712_zomb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6979">
            <a:off x="5523301" y="550724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04" y="1381836"/>
            <a:ext cx="8229600" cy="1484194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init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is a special process started by the kernel</a:t>
            </a:r>
          </a:p>
          <a:p>
            <a:pPr lvl="1"/>
            <a:r>
              <a:rPr lang="en-US" dirty="0" smtClean="0"/>
              <a:t>Always roots the process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1" descr="3_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3" y="2674961"/>
            <a:ext cx="7553233" cy="400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ultiply 6"/>
          <p:cNvSpPr/>
          <p:nvPr/>
        </p:nvSpPr>
        <p:spPr>
          <a:xfrm>
            <a:off x="7474423" y="4742597"/>
            <a:ext cx="873457" cy="873457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7474424" y="5884460"/>
            <a:ext cx="873457" cy="873457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Execution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2" y="1600200"/>
            <a:ext cx="4155743" cy="5128146"/>
          </a:xfrm>
        </p:spPr>
        <p:txBody>
          <a:bodyPr/>
          <a:lstStyle/>
          <a:p>
            <a:r>
              <a:rPr lang="en-US" dirty="0" smtClean="0"/>
              <a:t>File descriptors</a:t>
            </a:r>
          </a:p>
          <a:p>
            <a:pPr lvl="1"/>
            <a:r>
              <a:rPr lang="en-US" dirty="0" err="1" smtClean="0"/>
              <a:t>stdin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 err="1" smtClean="0"/>
              <a:t>stderr</a:t>
            </a:r>
            <a:endParaRPr lang="en-US" dirty="0" smtClean="0"/>
          </a:p>
          <a:p>
            <a:pPr lvl="1"/>
            <a:r>
              <a:rPr lang="en-US" dirty="0" smtClean="0"/>
              <a:t>Files on </a:t>
            </a:r>
            <a:r>
              <a:rPr lang="en-US" dirty="0" smtClean="0"/>
              <a:t>disk</a:t>
            </a:r>
            <a:endParaRPr lang="en-US" dirty="0" smtClean="0"/>
          </a:p>
          <a:p>
            <a:pPr lvl="1"/>
            <a:r>
              <a:rPr lang="en-US" dirty="0" smtClean="0"/>
              <a:t>Sockets</a:t>
            </a:r>
          </a:p>
          <a:p>
            <a:pPr lvl="1"/>
            <a:r>
              <a:rPr lang="en-US" dirty="0" smtClean="0"/>
              <a:t>Pipes</a:t>
            </a:r>
          </a:p>
          <a:p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User and group</a:t>
            </a:r>
          </a:p>
          <a:p>
            <a:pPr lvl="1"/>
            <a:r>
              <a:rPr lang="en-US" dirty="0" smtClean="0"/>
              <a:t>Access to specific APIs</a:t>
            </a:r>
          </a:p>
          <a:p>
            <a:pPr lvl="1"/>
            <a:r>
              <a:rPr lang="en-US" dirty="0" smtClean="0"/>
              <a:t>Memory protection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2167" y="1506940"/>
            <a:ext cx="4155743" cy="512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$PATH</a:t>
            </a:r>
          </a:p>
          <a:p>
            <a:r>
              <a:rPr lang="en-US" dirty="0" smtClean="0"/>
              <a:t>Shared Resources</a:t>
            </a:r>
          </a:p>
          <a:p>
            <a:pPr lvl="1"/>
            <a:r>
              <a:rPr lang="en-US" dirty="0" smtClean="0"/>
              <a:t>Locks</a:t>
            </a:r>
          </a:p>
          <a:p>
            <a:pPr lvl="1"/>
            <a:r>
              <a:rPr lang="en-US" dirty="0" err="1" smtClean="0"/>
              <a:t>Mutexes</a:t>
            </a:r>
            <a:endParaRPr lang="en-US" dirty="0" smtClean="0"/>
          </a:p>
          <a:p>
            <a:pPr lvl="1"/>
            <a:r>
              <a:rPr lang="en-US" dirty="0" smtClean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26396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79637</TotalTime>
  <Words>3185</Words>
  <Application>Microsoft Office PowerPoint</Application>
  <PresentationFormat>화면 슬라이드 쇼(4:3)</PresentationFormat>
  <Paragraphs>572</Paragraphs>
  <Slides>44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Helvetica LT Std Light</vt:lpstr>
      <vt:lpstr>Arial</vt:lpstr>
      <vt:lpstr>Calibri</vt:lpstr>
      <vt:lpstr>Courier New</vt:lpstr>
      <vt:lpstr>Wingdings</vt:lpstr>
      <vt:lpstr>Office Theme</vt:lpstr>
      <vt:lpstr>Operating Systems</vt:lpstr>
      <vt:lpstr>Running Dynamic Code</vt:lpstr>
      <vt:lpstr>Programs and Processes</vt:lpstr>
      <vt:lpstr>From the Loader to the Kernel</vt:lpstr>
      <vt:lpstr>Program Control Block (PCB)</vt:lpstr>
      <vt:lpstr>Process States</vt:lpstr>
      <vt:lpstr>Parents and Children</vt:lpstr>
      <vt:lpstr>Process Tree</vt:lpstr>
      <vt:lpstr>Additional Execution Context</vt:lpstr>
      <vt:lpstr>Example: UNIX</vt:lpstr>
      <vt:lpstr>UNIX Process Management</vt:lpstr>
      <vt:lpstr>UNIX Process Management</vt:lpstr>
      <vt:lpstr>Question: What does this code print?</vt:lpstr>
      <vt:lpstr>Implementing UNIX fork()</vt:lpstr>
      <vt:lpstr>Implementing UNIX exec()</vt:lpstr>
      <vt:lpstr>Process Termination</vt:lpstr>
      <vt:lpstr>Context switching</vt:lpstr>
      <vt:lpstr>Context Switching</vt:lpstr>
      <vt:lpstr>The Process Stack</vt:lpstr>
      <vt:lpstr>stack_exam.c</vt:lpstr>
      <vt:lpstr>PowerPoint 프레젠테이션</vt:lpstr>
      <vt:lpstr>PowerPoint 프레젠테이션</vt:lpstr>
      <vt:lpstr>Stack Switching</vt:lpstr>
      <vt:lpstr>Switching Between Processes</vt:lpstr>
      <vt:lpstr>PowerPoint 프레젠테이션</vt:lpstr>
      <vt:lpstr>Abusing Call and Return</vt:lpstr>
      <vt:lpstr>What About New Processes?</vt:lpstr>
      <vt:lpstr>PowerPoint 프레젠테이션</vt:lpstr>
      <vt:lpstr>When Do You Switch Processes?</vt:lpstr>
      <vt:lpstr>Voluntary Yielding</vt:lpstr>
      <vt:lpstr>Interjection on OS APIs</vt:lpstr>
      <vt:lpstr>I/O Context Switch Example</vt:lpstr>
      <vt:lpstr>Context Switching on I/O</vt:lpstr>
      <vt:lpstr>Preemptive Context Switching</vt:lpstr>
      <vt:lpstr>Isolation</vt:lpstr>
      <vt:lpstr>Process Isolation</vt:lpstr>
      <vt:lpstr>Thought Experiment</vt:lpstr>
      <vt:lpstr>Protected Mode</vt:lpstr>
      <vt:lpstr>Real vs. Protected</vt:lpstr>
      <vt:lpstr>Dual-Mode Operation</vt:lpstr>
      <vt:lpstr>Privileged Instructions</vt:lpstr>
      <vt:lpstr>Changing Modes</vt:lpstr>
      <vt:lpstr>Mode Transfer</vt:lpstr>
      <vt:lpstr>System Call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Park Moonju</cp:lastModifiedBy>
  <cp:revision>1278</cp:revision>
  <cp:lastPrinted>2012-08-22T04:00:45Z</cp:lastPrinted>
  <dcterms:created xsi:type="dcterms:W3CDTF">2012-01-03T02:22:46Z</dcterms:created>
  <dcterms:modified xsi:type="dcterms:W3CDTF">2020-03-17T05:26:02Z</dcterms:modified>
</cp:coreProperties>
</file>