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629" r:id="rId3"/>
    <p:sldId id="631" r:id="rId4"/>
    <p:sldId id="632" r:id="rId5"/>
    <p:sldId id="633" r:id="rId6"/>
    <p:sldId id="634" r:id="rId7"/>
    <p:sldId id="645" r:id="rId8"/>
    <p:sldId id="646" r:id="rId9"/>
    <p:sldId id="647" r:id="rId10"/>
    <p:sldId id="648" r:id="rId11"/>
    <p:sldId id="649" r:id="rId12"/>
    <p:sldId id="650" r:id="rId13"/>
    <p:sldId id="635" r:id="rId14"/>
    <p:sldId id="638" r:id="rId15"/>
    <p:sldId id="643" r:id="rId16"/>
    <p:sldId id="636" r:id="rId17"/>
    <p:sldId id="639" r:id="rId18"/>
    <p:sldId id="641" r:id="rId19"/>
    <p:sldId id="637" r:id="rId20"/>
    <p:sldId id="642" r:id="rId21"/>
    <p:sldId id="644" r:id="rId2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EA"/>
    <a:srgbClr val="DEE7D1"/>
    <a:srgbClr val="E9EDF4"/>
    <a:srgbClr val="D0D8E8"/>
    <a:srgbClr val="EDEAF0"/>
    <a:srgbClr val="D8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70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F75D93-D67A-4AFE-9E5D-06EFC269AB00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6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106E78-E5C7-48B0-B31E-19F17A731181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3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7E9FDD-619D-429E-9B43-977B085EC7CF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0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40B263-A8CF-4465-BFED-E259CC596BB2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1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0B0462-E45E-4C6F-A6D2-22E8634B833A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9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90F112-3996-4749-B25B-855A532A4839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1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mtClean="0"/>
              <a:t>Each user-level thread maps to kernel thread</a:t>
            </a:r>
          </a:p>
          <a:p>
            <a:r>
              <a:rPr lang="en-US" altLang="en-US" smtClean="0"/>
              <a:t>Creating a user-level thread creates a kernel thread</a:t>
            </a:r>
          </a:p>
          <a:p>
            <a:r>
              <a:rPr lang="en-US" altLang="en-US" smtClean="0"/>
              <a:t>More concurrency than many-to-one</a:t>
            </a:r>
          </a:p>
          <a:p>
            <a:r>
              <a:rPr lang="en-US" altLang="en-US" smtClean="0"/>
              <a:t>Number of threads per process sometimes restricted due to overhead</a:t>
            </a:r>
          </a:p>
          <a:p>
            <a:r>
              <a:rPr lang="en-US" altLang="en-US" smtClean="0"/>
              <a:t>Examples</a:t>
            </a:r>
          </a:p>
          <a:p>
            <a:pPr lvl="1"/>
            <a:r>
              <a:rPr lang="en-US" altLang="en-US" smtClean="0"/>
              <a:t>Windows</a:t>
            </a:r>
          </a:p>
          <a:p>
            <a:pPr lvl="1"/>
            <a:r>
              <a:rPr lang="en-US" altLang="en-US" smtClean="0"/>
              <a:t>Linux</a:t>
            </a:r>
          </a:p>
          <a:p>
            <a:pPr lvl="1"/>
            <a:r>
              <a:rPr lang="en-US" altLang="en-US" smtClean="0"/>
              <a:t>Solaris 9 and later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7" y="3048000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Many-to-Many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Allows many user level threads to be mapped to many kernel threads</a:t>
            </a:r>
          </a:p>
          <a:p>
            <a:r>
              <a:rPr lang="en-US" altLang="en-US" dirty="0" smtClean="0"/>
              <a:t>Allows the  operating system to create a sufficient number of kernel threads</a:t>
            </a:r>
          </a:p>
          <a:p>
            <a:r>
              <a:rPr lang="en-US" altLang="en-US" dirty="0" smtClean="0"/>
              <a:t>Solaris prior to version 9</a:t>
            </a:r>
          </a:p>
          <a:p>
            <a:r>
              <a:rPr lang="en-US" altLang="en-US" dirty="0" smtClean="0"/>
              <a:t>Windows  with the </a:t>
            </a:r>
            <a:r>
              <a:rPr lang="en-US" altLang="en-US" i="1" dirty="0" err="1" smtClean="0"/>
              <a:t>ThreadFiber</a:t>
            </a:r>
            <a:r>
              <a:rPr lang="en-US" altLang="en-US" dirty="0" smtClean="0"/>
              <a:t> package</a:t>
            </a:r>
          </a:p>
        </p:txBody>
      </p:sp>
      <p:pic>
        <p:nvPicPr>
          <p:cNvPr id="18436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5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Two-level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Similar to M:M, except that it allows a user thread to be </a:t>
            </a:r>
            <a:r>
              <a:rPr lang="en-US" altLang="en-US" b="1" dirty="0" smtClean="0"/>
              <a:t>bound</a:t>
            </a:r>
            <a:r>
              <a:rPr lang="en-US" altLang="en-US" dirty="0" smtClean="0"/>
              <a:t> to kernel thread</a:t>
            </a:r>
          </a:p>
          <a:p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IRIX</a:t>
            </a:r>
          </a:p>
          <a:p>
            <a:pPr lvl="1"/>
            <a:r>
              <a:rPr lang="en-US" altLang="en-US" dirty="0" smtClean="0"/>
              <a:t>HP-UX</a:t>
            </a:r>
          </a:p>
          <a:p>
            <a:pPr lvl="1"/>
            <a:r>
              <a:rPr lang="en-US" altLang="en-US" dirty="0" smtClean="0"/>
              <a:t>Solaris </a:t>
            </a:r>
            <a:r>
              <a:rPr lang="en-US" altLang="en-US" dirty="0" smtClean="0"/>
              <a:t>8 and earlier</a:t>
            </a:r>
          </a:p>
        </p:txBody>
      </p:sp>
      <p:pic>
        <p:nvPicPr>
          <p:cNvPr id="19460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76438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8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POSIX standard API for thread creation</a:t>
            </a:r>
          </a:p>
          <a:p>
            <a:pPr lvl="1"/>
            <a:r>
              <a:rPr lang="en-US" dirty="0" smtClean="0"/>
              <a:t>IEEE 1003.1c</a:t>
            </a:r>
          </a:p>
          <a:p>
            <a:pPr lvl="1"/>
            <a:r>
              <a:rPr lang="en-US" i="1" dirty="0" smtClean="0"/>
              <a:t>Specification</a:t>
            </a:r>
            <a:r>
              <a:rPr lang="en-US" dirty="0" smtClean="0"/>
              <a:t>, not </a:t>
            </a:r>
            <a:r>
              <a:rPr lang="en-US" i="1" dirty="0" smtClean="0"/>
              <a:t>implementation</a:t>
            </a:r>
          </a:p>
          <a:p>
            <a:pPr lvl="2"/>
            <a:r>
              <a:rPr lang="en-US" dirty="0" smtClean="0"/>
              <a:t>Defines the API and the expected behavior</a:t>
            </a:r>
          </a:p>
          <a:p>
            <a:pPr lvl="2"/>
            <a:r>
              <a:rPr lang="en-US" dirty="0" smtClean="0"/>
              <a:t>… but not how it should be implemented</a:t>
            </a:r>
          </a:p>
          <a:p>
            <a:r>
              <a:rPr lang="en-US" dirty="0" smtClean="0"/>
              <a:t>Implementation is system dependent</a:t>
            </a:r>
          </a:p>
          <a:p>
            <a:pPr lvl="1"/>
            <a:r>
              <a:rPr lang="en-US" dirty="0" smtClean="0"/>
              <a:t>On some platforms, user-level threads</a:t>
            </a:r>
          </a:p>
          <a:p>
            <a:pPr lvl="1"/>
            <a:r>
              <a:rPr lang="en-US" dirty="0" smtClean="0"/>
              <a:t>On others, maps to kernel-level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600200"/>
            <a:ext cx="7151427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pthread_attr_init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initialize the threading library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pthread_create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create a new thread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pthread_exit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exit the current thread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pthread_join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wait for another thread to exit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also contains a full range of synchronization primitives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// id of the child thread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// initialization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pthread_attr_init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 smtClean="0"/>
              <a:t>, &amp;</a:t>
            </a:r>
            <a:r>
              <a:rPr lang="en-US" dirty="0" err="1" smtClean="0"/>
              <a:t>attr</a:t>
            </a:r>
            <a:r>
              <a:rPr lang="en-US" dirty="0" smtClean="0"/>
              <a:t>, runner,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 *</a:t>
            </a:r>
            <a:r>
              <a:rPr lang="en-US" dirty="0" smtClean="0"/>
              <a:t> runner(</a:t>
            </a:r>
            <a:r>
              <a:rPr lang="en-US" dirty="0" smtClean="0">
                <a:solidFill>
                  <a:schemeClr val="accent1"/>
                </a:solidFill>
              </a:rPr>
              <a:t>void *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kernel, threads are just tasks</a:t>
            </a:r>
          </a:p>
          <a:p>
            <a:pPr lvl="1"/>
            <a:r>
              <a:rPr lang="en-US" dirty="0" smtClean="0"/>
              <a:t>Remember the </a:t>
            </a:r>
            <a:r>
              <a:rPr lang="en-US" dirty="0" err="1" smtClean="0">
                <a:solidFill>
                  <a:schemeClr val="accent1"/>
                </a:solidFill>
              </a:rPr>
              <a:t>task_struct</a:t>
            </a:r>
            <a:r>
              <a:rPr lang="en-US" dirty="0" smtClean="0"/>
              <a:t> from earlier?</a:t>
            </a:r>
          </a:p>
          <a:p>
            <a:r>
              <a:rPr lang="en-US" dirty="0" smtClean="0"/>
              <a:t>New threads created using the </a:t>
            </a:r>
            <a:r>
              <a:rPr lang="en-US" dirty="0" smtClean="0">
                <a:solidFill>
                  <a:schemeClr val="accent1"/>
                </a:solidFill>
              </a:rPr>
              <a:t>clone()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Sort of like </a:t>
            </a:r>
            <a:r>
              <a:rPr lang="en-US" dirty="0" smtClean="0">
                <a:solidFill>
                  <a:schemeClr val="accent1"/>
                </a:solidFill>
              </a:rPr>
              <a:t>fork()</a:t>
            </a:r>
          </a:p>
          <a:p>
            <a:pPr lvl="1"/>
            <a:r>
              <a:rPr lang="en-US" dirty="0" smtClean="0"/>
              <a:t>Creates a new child task that copies the address space of the parent</a:t>
            </a:r>
          </a:p>
          <a:p>
            <a:pPr lvl="2"/>
            <a:r>
              <a:rPr lang="en-US" dirty="0" smtClean="0"/>
              <a:t>Same code, same environment, etc.</a:t>
            </a:r>
          </a:p>
          <a:p>
            <a:pPr lvl="2"/>
            <a:r>
              <a:rPr lang="en-US" dirty="0" smtClean="0"/>
              <a:t>New stack is allocated</a:t>
            </a:r>
          </a:p>
          <a:p>
            <a:pPr lvl="2"/>
            <a:r>
              <a:rPr lang="en-US" dirty="0" smtClean="0"/>
              <a:t>No memory needs to be copied (unlike </a:t>
            </a:r>
            <a:r>
              <a:rPr lang="en-US" dirty="0" smtClean="0">
                <a:solidFill>
                  <a:schemeClr val="accent1"/>
                </a:solidFill>
              </a:rPr>
              <a:t>fork()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Oddities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31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you </a:t>
            </a:r>
            <a:r>
              <a:rPr lang="en-US" dirty="0" smtClean="0">
                <a:solidFill>
                  <a:schemeClr val="accent1"/>
                </a:solidFill>
              </a:rPr>
              <a:t>fork() </a:t>
            </a:r>
            <a:r>
              <a:rPr lang="en-US" dirty="0" smtClean="0"/>
              <a:t>a process that has multiple threads?</a:t>
            </a:r>
          </a:p>
          <a:p>
            <a:pPr lvl="1"/>
            <a:r>
              <a:rPr lang="en-US" dirty="0" smtClean="0"/>
              <a:t>You get a child process with exactly one thread</a:t>
            </a:r>
          </a:p>
          <a:p>
            <a:pPr lvl="1"/>
            <a:r>
              <a:rPr lang="en-US" dirty="0" smtClean="0"/>
              <a:t>Whichever thread called </a:t>
            </a:r>
            <a:r>
              <a:rPr lang="en-US" dirty="0" smtClean="0">
                <a:solidFill>
                  <a:schemeClr val="accent1"/>
                </a:solidFill>
              </a:rPr>
              <a:t>fork() </a:t>
            </a:r>
            <a:r>
              <a:rPr lang="en-US" dirty="0" smtClean="0"/>
              <a:t>survives</a:t>
            </a:r>
          </a:p>
          <a:p>
            <a:r>
              <a:rPr lang="en-US" dirty="0" smtClean="0"/>
              <a:t>What happens if you run </a:t>
            </a:r>
            <a:r>
              <a:rPr lang="en-US" dirty="0" smtClean="0">
                <a:solidFill>
                  <a:schemeClr val="accent1"/>
                </a:solidFill>
              </a:rPr>
              <a:t>exec() </a:t>
            </a:r>
            <a:r>
              <a:rPr lang="en-US" dirty="0" smtClean="0"/>
              <a:t>in a multi-threaded process?</a:t>
            </a:r>
          </a:p>
          <a:p>
            <a:pPr lvl="1"/>
            <a:r>
              <a:rPr lang="en-US" dirty="0" smtClean="0"/>
              <a:t>All but one threads are killed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exec() </a:t>
            </a:r>
            <a:r>
              <a:rPr lang="en-US" dirty="0" smtClean="0"/>
              <a:t>gets run normally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pools:</a:t>
            </a:r>
          </a:p>
          <a:p>
            <a:pPr lvl="1"/>
            <a:r>
              <a:rPr lang="en-US" dirty="0" smtClean="0"/>
              <a:t>Create many threads in advance</a:t>
            </a:r>
          </a:p>
          <a:p>
            <a:pPr lvl="1"/>
            <a:r>
              <a:rPr lang="en-US" dirty="0" smtClean="0"/>
              <a:t>Dynamically give work to threads from the pool as it becomes available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Cost of creating threads is handled up-front</a:t>
            </a:r>
          </a:p>
          <a:p>
            <a:pPr lvl="1"/>
            <a:r>
              <a:rPr lang="en-US" dirty="0" smtClean="0"/>
              <a:t>Bounds the maximum number of threads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5" y="1436427"/>
            <a:ext cx="4824483" cy="50940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Sometimes, you want each thread to have its own “global” data</a:t>
            </a:r>
          </a:p>
          <a:p>
            <a:pPr lvl="1"/>
            <a:r>
              <a:rPr lang="en-US" dirty="0"/>
              <a:t>Not global to all threads</a:t>
            </a:r>
          </a:p>
          <a:p>
            <a:pPr lvl="1"/>
            <a:r>
              <a:rPr lang="en-US" dirty="0" smtClean="0"/>
              <a:t>Not local storage on the stack</a:t>
            </a:r>
          </a:p>
          <a:p>
            <a:r>
              <a:rPr lang="en-US" dirty="0" smtClean="0"/>
              <a:t>Thread local storage (TLS) allows each thread to have its own space for “global” variables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6744" y="1317010"/>
            <a:ext cx="3589362" cy="1050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744" y="2367888"/>
            <a:ext cx="1194180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0924" y="2367888"/>
            <a:ext cx="1201002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38281" y="2367888"/>
            <a:ext cx="1207825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1317010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Process-Level Shared Data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465928" y="1740087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5860" y="1740089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Global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78973" y="1740089"/>
            <a:ext cx="1289715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Descriptors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8161" y="2479340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1573" y="316400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8160" y="3874074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802482" y="457199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19163" y="2479340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22575" y="316400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19162" y="3874074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003484" y="457199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32675" y="2479340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36087" y="316400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32674" y="3874074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8216996" y="457199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35170" y="594275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3183" y="5945033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836087" y="594730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82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Processes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have the ability to run processes</a:t>
            </a:r>
          </a:p>
          <a:p>
            <a:pPr lvl="1"/>
            <a:r>
              <a:rPr lang="en-US" dirty="0" smtClean="0"/>
              <a:t>And processes can communicate with each other</a:t>
            </a:r>
          </a:p>
          <a:p>
            <a:r>
              <a:rPr lang="en-US" dirty="0" smtClean="0"/>
              <a:t>Is this enough functionality?</a:t>
            </a:r>
          </a:p>
          <a:p>
            <a:r>
              <a:rPr lang="en-US" dirty="0" smtClean="0"/>
              <a:t>Possible scenarios:</a:t>
            </a:r>
          </a:p>
          <a:p>
            <a:pPr lvl="1"/>
            <a:r>
              <a:rPr lang="en-US" dirty="0" smtClean="0"/>
              <a:t>A large server with many clients</a:t>
            </a:r>
          </a:p>
          <a:p>
            <a:pPr lvl="1"/>
            <a:r>
              <a:rPr lang="en-US" dirty="0" smtClean="0"/>
              <a:t>A powerful computer with many CPU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586552"/>
            <a:ext cx="4196687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ompiler extensions for C, C++ that adds native support for parallel programming</a:t>
            </a:r>
          </a:p>
          <a:p>
            <a:r>
              <a:rPr lang="en-US" dirty="0" smtClean="0"/>
              <a:t>Controlled with parallel regions</a:t>
            </a:r>
          </a:p>
          <a:p>
            <a:pPr lvl="1"/>
            <a:r>
              <a:rPr lang="en-US" dirty="0" smtClean="0"/>
              <a:t>Automatically creates as many threads as there are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6633" y="1738951"/>
            <a:ext cx="41966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#include &lt;</a:t>
            </a:r>
            <a:r>
              <a:rPr lang="en-US" dirty="0" err="1" smtClean="0">
                <a:solidFill>
                  <a:schemeClr val="accent2"/>
                </a:solidFill>
              </a:rPr>
              <a:t>omp.h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, N = 20;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#pragma </a:t>
            </a:r>
            <a:r>
              <a:rPr lang="en-US" dirty="0" err="1" smtClean="0">
                <a:solidFill>
                  <a:schemeClr val="accent2"/>
                </a:solidFill>
              </a:rPr>
              <a:t>omp</a:t>
            </a:r>
            <a:r>
              <a:rPr lang="en-US" dirty="0" smtClean="0">
                <a:solidFill>
                  <a:schemeClr val="accent2"/>
                </a:solidFill>
              </a:rPr>
              <a:t> parallel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“I am a parallel region\n”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# pragma </a:t>
            </a:r>
            <a:r>
              <a:rPr lang="en-US" dirty="0" err="1" smtClean="0">
                <a:solidFill>
                  <a:schemeClr val="accent2"/>
                </a:solidFill>
              </a:rPr>
              <a:t>omp</a:t>
            </a:r>
            <a:r>
              <a:rPr lang="en-US" dirty="0" smtClean="0">
                <a:solidFill>
                  <a:schemeClr val="accent2"/>
                </a:solidFill>
              </a:rPr>
              <a:t> parallel for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“This is </a:t>
            </a:r>
            <a:r>
              <a:rPr lang="en-US" dirty="0">
                <a:solidFill>
                  <a:schemeClr val="accent2"/>
                </a:solidFill>
              </a:rPr>
              <a:t>a parallel </a:t>
            </a:r>
            <a:r>
              <a:rPr lang="en-US" dirty="0" smtClean="0">
                <a:solidFill>
                  <a:schemeClr val="accent2"/>
                </a:solidFill>
              </a:rPr>
              <a:t>for loop\n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vs.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1340892"/>
            <a:ext cx="8229600" cy="50530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are better if:</a:t>
            </a:r>
          </a:p>
          <a:p>
            <a:pPr lvl="1"/>
            <a:r>
              <a:rPr lang="en-US" dirty="0" smtClean="0"/>
              <a:t>You need to create new ones quickly, on-the-fly</a:t>
            </a:r>
          </a:p>
          <a:p>
            <a:pPr lvl="1"/>
            <a:r>
              <a:rPr lang="en-US" dirty="0" smtClean="0"/>
              <a:t>You need to share lots of 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Processes are better if:</a:t>
            </a:r>
          </a:p>
          <a:p>
            <a:pPr lvl="1"/>
            <a:r>
              <a:rPr lang="en-US" dirty="0" smtClean="0"/>
              <a:t>You want protection</a:t>
            </a:r>
          </a:p>
          <a:p>
            <a:pPr lvl="2"/>
            <a:r>
              <a:rPr lang="en-US" dirty="0" smtClean="0"/>
              <a:t>One process that crashes or freezes doesn’t impact the others</a:t>
            </a:r>
          </a:p>
          <a:p>
            <a:pPr lvl="1"/>
            <a:r>
              <a:rPr lang="en-US" dirty="0" smtClean="0"/>
              <a:t>You need high security</a:t>
            </a:r>
          </a:p>
          <a:p>
            <a:pPr lvl="2"/>
            <a:r>
              <a:rPr lang="en-US" dirty="0" smtClean="0"/>
              <a:t>Only way to move state is through well-defined, sanitized message passing interface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heavyweight (i.e. slow)</a:t>
            </a:r>
          </a:p>
          <a:p>
            <a:pPr lvl="1"/>
            <a:r>
              <a:rPr lang="en-US" dirty="0" smtClean="0"/>
              <a:t>Space must be allocated for the new process</a:t>
            </a:r>
          </a:p>
          <a:p>
            <a:pPr lvl="1"/>
            <a:r>
              <a:rPr lang="en-US" dirty="0" smtClean="0"/>
              <a:t>fork() copies all state of the parent to the child</a:t>
            </a:r>
          </a:p>
          <a:p>
            <a:r>
              <a:rPr lang="en-US" dirty="0" smtClean="0"/>
              <a:t>IPC mechanisms are cumbersome</a:t>
            </a:r>
          </a:p>
          <a:p>
            <a:pPr lvl="1"/>
            <a:r>
              <a:rPr lang="en-US" dirty="0" smtClean="0"/>
              <a:t>Difficult to use fine-grained synchronization</a:t>
            </a:r>
          </a:p>
          <a:p>
            <a:pPr lvl="1"/>
            <a:r>
              <a:rPr lang="en-US" dirty="0" smtClean="0"/>
              <a:t>Message passing is slow</a:t>
            </a:r>
          </a:p>
          <a:p>
            <a:pPr lvl="2"/>
            <a:r>
              <a:rPr lang="en-US" dirty="0" smtClean="0"/>
              <a:t>Each message may have to go through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Light-weight processes that share the same memory and state space</a:t>
            </a:r>
          </a:p>
          <a:p>
            <a:r>
              <a:rPr lang="en-US" dirty="0" smtClean="0"/>
              <a:t>Every process has at least one thread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Resource sharing, no need for IPC</a:t>
            </a:r>
          </a:p>
          <a:p>
            <a:pPr lvl="1"/>
            <a:r>
              <a:rPr lang="en-US" dirty="0" smtClean="0"/>
              <a:t>Economy: faster to create, faster to context switch</a:t>
            </a:r>
          </a:p>
          <a:p>
            <a:pPr lvl="1"/>
            <a:r>
              <a:rPr lang="en-US" dirty="0" smtClean="0"/>
              <a:t>Scalability: simple to take advantage of multi-core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3515" y="1271516"/>
            <a:ext cx="3589362" cy="1050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3515" y="2322394"/>
            <a:ext cx="1194180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7695" y="2322394"/>
            <a:ext cx="1201002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53" y="2322394"/>
            <a:ext cx="1207824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2604" y="1271516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Process-Level Shared Data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32699" y="1694593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2631" y="1694595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Global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5744" y="1694595"/>
            <a:ext cx="1289715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Descriptors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4932" y="2433846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4" y="3118509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369253" y="4526503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85934" y="2433846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346" y="3118509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70255" y="4526503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99446" y="2433846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2858" y="3118509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783767" y="4526503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01941" y="589726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19954" y="589953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02858" y="590181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3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31364" y="1284744"/>
            <a:ext cx="3589362" cy="1050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1363" y="2335622"/>
            <a:ext cx="3589363" cy="3930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70453" y="1284744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Process-Level Shared Data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740548" y="1707821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0480" y="1707823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Global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53593" y="1707823"/>
            <a:ext cx="1289715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Descriptors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9685" y="244707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69600" y="244749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314408" y="447932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07384" y="577409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7147" y="575254"/>
            <a:ext cx="35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Single-Threaded Process 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79717" y="575254"/>
            <a:ext cx="35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Multi-Threaded Process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5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can be implemented in two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threads</a:t>
            </a:r>
          </a:p>
          <a:p>
            <a:pPr lvl="2"/>
            <a:r>
              <a:rPr lang="en-US" dirty="0" smtClean="0"/>
              <a:t>User-level library manages threads within a single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Kernel threads</a:t>
            </a:r>
          </a:p>
          <a:p>
            <a:pPr lvl="2"/>
            <a:r>
              <a:rPr lang="en-US" dirty="0" smtClean="0"/>
              <a:t>Kernel manages threads for all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dirty="0" smtClean="0"/>
              <a:t> - management done by user-level threads library</a:t>
            </a:r>
          </a:p>
          <a:p>
            <a:pPr lvl="1"/>
            <a:r>
              <a:rPr lang="en-US" altLang="en-US" dirty="0" smtClean="0"/>
              <a:t>Three primary thread libraries:</a:t>
            </a:r>
          </a:p>
          <a:p>
            <a:pPr lvl="2"/>
            <a:r>
              <a:rPr lang="en-US" altLang="en-US" dirty="0" smtClean="0"/>
              <a:t> POSIX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Pthreads</a:t>
            </a:r>
            <a:endParaRPr lang="en-US" altLang="en-US" b="1" i="1" dirty="0" smtClean="0">
              <a:solidFill>
                <a:srgbClr val="FF0000"/>
              </a:solidFill>
            </a:endParaRPr>
          </a:p>
          <a:p>
            <a:pPr lvl="2"/>
            <a:r>
              <a:rPr lang="en-US" altLang="en-US" dirty="0" smtClean="0"/>
              <a:t>Windows </a:t>
            </a:r>
            <a:r>
              <a:rPr lang="en-US" altLang="en-US" dirty="0" smtClean="0"/>
              <a:t>threads</a:t>
            </a:r>
          </a:p>
          <a:p>
            <a:pPr lvl="2"/>
            <a:r>
              <a:rPr lang="en-US" altLang="en-US" dirty="0" smtClean="0"/>
              <a:t>Java </a:t>
            </a:r>
            <a:r>
              <a:rPr lang="en-US" altLang="en-US" dirty="0" smtClean="0"/>
              <a:t>threads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Kernel threads </a:t>
            </a:r>
            <a:r>
              <a:rPr lang="en-US" altLang="en-US" dirty="0" smtClean="0"/>
              <a:t>- Supported by the Kernel</a:t>
            </a:r>
          </a:p>
          <a:p>
            <a:pPr lvl="1"/>
            <a:r>
              <a:rPr lang="en-US" altLang="en-US" dirty="0" smtClean="0"/>
              <a:t>Examples – virtually all general purpose operating systems, including:</a:t>
            </a:r>
          </a:p>
          <a:p>
            <a:pPr lvl="2"/>
            <a:r>
              <a:rPr lang="en-US" altLang="en-US" dirty="0" smtClean="0"/>
              <a:t>Windows </a:t>
            </a:r>
          </a:p>
          <a:p>
            <a:pPr lvl="2"/>
            <a:r>
              <a:rPr lang="en-US" altLang="en-US" dirty="0" smtClean="0"/>
              <a:t>Solaris</a:t>
            </a:r>
          </a:p>
          <a:p>
            <a:pPr lvl="2"/>
            <a:r>
              <a:rPr lang="en-US" altLang="en-US" dirty="0" smtClean="0"/>
              <a:t>Linux</a:t>
            </a:r>
          </a:p>
          <a:p>
            <a:pPr lvl="2"/>
            <a:r>
              <a:rPr lang="en-US" altLang="en-US" dirty="0" smtClean="0"/>
              <a:t>Mac </a:t>
            </a:r>
            <a:r>
              <a:rPr lang="en-US" altLang="en-US" dirty="0" smtClean="0"/>
              <a:t>OS X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8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Many-to-One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One-to-One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Many-to-Many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67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Many user-level threads mapped to single kernel thread</a:t>
            </a:r>
          </a:p>
          <a:p>
            <a:r>
              <a:rPr lang="en-US" altLang="en-US" dirty="0" smtClean="0"/>
              <a:t>One thread blocking causes all to block</a:t>
            </a:r>
          </a:p>
          <a:p>
            <a:r>
              <a:rPr lang="en-US" altLang="en-US" dirty="0" smtClean="0"/>
              <a:t>Multiple threads may not run in parallel on </a:t>
            </a:r>
            <a:r>
              <a:rPr lang="en-US" altLang="en-US" dirty="0" err="1" smtClean="0"/>
              <a:t>muticore</a:t>
            </a:r>
            <a:r>
              <a:rPr lang="en-US" altLang="en-US" dirty="0" smtClean="0"/>
              <a:t> system because only one may be in kernel at a time</a:t>
            </a:r>
          </a:p>
          <a:p>
            <a:r>
              <a:rPr lang="en-US" altLang="en-US" dirty="0" smtClean="0"/>
              <a:t>Few systems currently use this model</a:t>
            </a:r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2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79457</TotalTime>
  <Words>974</Words>
  <Application>Microsoft Office PowerPoint</Application>
  <PresentationFormat>화면 슬라이드 쇼(4:3)</PresentationFormat>
  <Paragraphs>220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Helvetica</vt:lpstr>
      <vt:lpstr>Times New Roman</vt:lpstr>
      <vt:lpstr>Office Theme</vt:lpstr>
      <vt:lpstr>Operating Systems</vt:lpstr>
      <vt:lpstr>Are Processes Enough?</vt:lpstr>
      <vt:lpstr>Problems with Processes</vt:lpstr>
      <vt:lpstr>Threads</vt:lpstr>
      <vt:lpstr>PowerPoint 프레젠테이션</vt:lpstr>
      <vt:lpstr>Thread Implementations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POSIX Pthreads</vt:lpstr>
      <vt:lpstr>Pthread API</vt:lpstr>
      <vt:lpstr>Pthread Example</vt:lpstr>
      <vt:lpstr>Linux Threads</vt:lpstr>
      <vt:lpstr>Thread Oddities</vt:lpstr>
      <vt:lpstr>Advanced Threading</vt:lpstr>
      <vt:lpstr>Thread Local Storage</vt:lpstr>
      <vt:lpstr>OpenMP</vt:lpstr>
      <vt:lpstr>Processes vs.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1271</cp:revision>
  <cp:lastPrinted>2012-08-22T04:00:45Z</cp:lastPrinted>
  <dcterms:created xsi:type="dcterms:W3CDTF">2012-01-03T02:22:46Z</dcterms:created>
  <dcterms:modified xsi:type="dcterms:W3CDTF">2020-03-26T04:01:18Z</dcterms:modified>
</cp:coreProperties>
</file>