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16" r:id="rId1"/>
  </p:sldMasterIdLst>
  <p:notesMasterIdLst>
    <p:notesMasterId r:id="rId53"/>
  </p:notesMasterIdLst>
  <p:handoutMasterIdLst>
    <p:handoutMasterId r:id="rId54"/>
  </p:handoutMasterIdLst>
  <p:sldIdLst>
    <p:sldId id="256" r:id="rId2"/>
    <p:sldId id="600" r:id="rId3"/>
    <p:sldId id="486" r:id="rId4"/>
    <p:sldId id="508" r:id="rId5"/>
    <p:sldId id="595" r:id="rId6"/>
    <p:sldId id="468" r:id="rId7"/>
    <p:sldId id="469" r:id="rId8"/>
    <p:sldId id="472" r:id="rId9"/>
    <p:sldId id="476" r:id="rId10"/>
    <p:sldId id="477" r:id="rId11"/>
    <p:sldId id="475" r:id="rId12"/>
    <p:sldId id="478" r:id="rId13"/>
    <p:sldId id="480" r:id="rId14"/>
    <p:sldId id="560" r:id="rId15"/>
    <p:sldId id="601" r:id="rId16"/>
    <p:sldId id="561" r:id="rId17"/>
    <p:sldId id="570" r:id="rId18"/>
    <p:sldId id="568" r:id="rId19"/>
    <p:sldId id="497" r:id="rId20"/>
    <p:sldId id="559" r:id="rId21"/>
    <p:sldId id="574" r:id="rId22"/>
    <p:sldId id="576" r:id="rId23"/>
    <p:sldId id="505" r:id="rId24"/>
    <p:sldId id="506" r:id="rId25"/>
    <p:sldId id="498" r:id="rId26"/>
    <p:sldId id="503" r:id="rId27"/>
    <p:sldId id="470" r:id="rId28"/>
    <p:sldId id="602" r:id="rId29"/>
    <p:sldId id="487" r:id="rId30"/>
    <p:sldId id="488" r:id="rId31"/>
    <p:sldId id="489" r:id="rId32"/>
    <p:sldId id="490" r:id="rId33"/>
    <p:sldId id="492" r:id="rId34"/>
    <p:sldId id="493" r:id="rId35"/>
    <p:sldId id="494" r:id="rId36"/>
    <p:sldId id="495" r:id="rId37"/>
    <p:sldId id="603" r:id="rId38"/>
    <p:sldId id="536" r:id="rId39"/>
    <p:sldId id="579" r:id="rId40"/>
    <p:sldId id="580" r:id="rId41"/>
    <p:sldId id="538" r:id="rId42"/>
    <p:sldId id="604" r:id="rId43"/>
    <p:sldId id="556" r:id="rId44"/>
    <p:sldId id="584" r:id="rId45"/>
    <p:sldId id="585" r:id="rId46"/>
    <p:sldId id="588" r:id="rId47"/>
    <p:sldId id="592" r:id="rId48"/>
    <p:sldId id="591" r:id="rId49"/>
    <p:sldId id="593" r:id="rId50"/>
    <p:sldId id="590" r:id="rId51"/>
    <p:sldId id="594" r:id="rId52"/>
  </p:sldIdLst>
  <p:sldSz cx="9144000" cy="6858000" type="screen4x3"/>
  <p:notesSz cx="6881813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DF4"/>
    <a:srgbClr val="D0D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28" autoAdjust="0"/>
    <p:restoredTop sz="90232" autoAdjust="0"/>
  </p:normalViewPr>
  <p:slideViewPr>
    <p:cSldViewPr snapToGrid="0">
      <p:cViewPr varScale="1">
        <p:scale>
          <a:sx n="96" d="100"/>
          <a:sy n="96" d="100"/>
        </p:scale>
        <p:origin x="576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-2520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r>
              <a:rPr lang="en-US" smtClean="0"/>
              <a:t>Christo Wilson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8102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r>
              <a:rPr lang="en-US" smtClean="0"/>
              <a:t>8/22/2012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r>
              <a:rPr lang="en-US" smtClean="0"/>
              <a:t>Defense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03CF3CE8-99B9-4E0D-8156-BD8D62DE6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499058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r>
              <a:rPr lang="en-US" smtClean="0"/>
              <a:t>Christo Wilson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8102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r>
              <a:rPr lang="en-US" smtClean="0"/>
              <a:t>8/22/2012</a:t>
            </a:r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46" tIns="46223" rIns="92446" bIns="4622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182" y="4415790"/>
            <a:ext cx="5505450" cy="4183380"/>
          </a:xfrm>
          <a:prstGeom prst="rect">
            <a:avLst/>
          </a:prstGeom>
        </p:spPr>
        <p:txBody>
          <a:bodyPr vert="horz" lIns="92446" tIns="46223" rIns="92446" bIns="46223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r>
              <a:rPr lang="en-US" smtClean="0"/>
              <a:t>Defense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77FBF96E-C445-4FF1-86A3-96F5585B6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190809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BF96E-C445-4FF1-86A3-96F5585B6DBD}" type="slidenum">
              <a:rPr lang="en-US" smtClean="0"/>
              <a:t>1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dirty="0" smtClean="0"/>
              <a:t>8/22/2012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Defense</a:t>
            </a:r>
            <a:endParaRPr lang="en-US" dirty="0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 dirty="0" smtClean="0"/>
              <a:t>Christo Wilson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6059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endParaRPr lang="ko-KR" altLang="ko-KR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7273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922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598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084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12EB4-D0E8-4F8B-893A-5E3D1ED48D01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484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12EB4-D0E8-4F8B-893A-5E3D1ED48D01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232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600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785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234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22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02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704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F12EB4-D0E8-4F8B-893A-5E3D1ED48D01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3B9EA5-CE9A-4950-A80C-5ADF06B45B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457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13" Type="http://schemas.openxmlformats.org/officeDocument/2006/relationships/image" Target="../media/image13.pn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12" Type="http://schemas.openxmlformats.org/officeDocument/2006/relationships/image" Target="../media/image12.png"/><Relationship Id="rId2" Type="http://schemas.openxmlformats.org/officeDocument/2006/relationships/image" Target="../media/image2.jpe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jpeg"/><Relationship Id="rId15" Type="http://schemas.openxmlformats.org/officeDocument/2006/relationships/image" Target="../media/image15.png"/><Relationship Id="rId10" Type="http://schemas.openxmlformats.org/officeDocument/2006/relationships/image" Target="../media/image10.jpeg"/><Relationship Id="rId4" Type="http://schemas.openxmlformats.org/officeDocument/2006/relationships/image" Target="../media/image4.jpeg"/><Relationship Id="rId9" Type="http://schemas.openxmlformats.org/officeDocument/2006/relationships/image" Target="../media/image9.png"/><Relationship Id="rId14" Type="http://schemas.openxmlformats.org/officeDocument/2006/relationships/image" Target="../media/image14.jpe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7" Type="http://schemas.openxmlformats.org/officeDocument/2006/relationships/image" Target="../media/image28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jpeg"/><Relationship Id="rId5" Type="http://schemas.openxmlformats.org/officeDocument/2006/relationships/image" Target="../media/image4.jpe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99" y="1143000"/>
            <a:ext cx="7395883" cy="1828800"/>
          </a:xfrm>
        </p:spPr>
        <p:txBody>
          <a:bodyPr>
            <a:normAutofit/>
          </a:bodyPr>
          <a:lstStyle/>
          <a:p>
            <a:r>
              <a:rPr lang="en-US" sz="4900" cap="none" dirty="0" smtClean="0"/>
              <a:t>Operating Systems</a:t>
            </a:r>
            <a:endParaRPr lang="en-US" sz="4900" cap="non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Introduction: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Hardware and Operating System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360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3074" name="Picture 2" descr="D:\Classes\5600\assets\mb700pixel6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153" y="1179720"/>
            <a:ext cx="6574972" cy="5490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4359729" y="3809997"/>
            <a:ext cx="911668" cy="957945"/>
          </a:xfrm>
          <a:prstGeom prst="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521510" y="4866925"/>
            <a:ext cx="3521547" cy="880732"/>
          </a:xfrm>
          <a:prstGeom prst="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ular Callout 15"/>
          <p:cNvSpPr/>
          <p:nvPr/>
        </p:nvSpPr>
        <p:spPr>
          <a:xfrm>
            <a:off x="168728" y="1698172"/>
            <a:ext cx="4920363" cy="1764484"/>
          </a:xfrm>
          <a:prstGeom prst="wedgeRectCallout">
            <a:avLst>
              <a:gd name="adj1" fmla="val 21600"/>
              <a:gd name="adj2" fmla="val 119103"/>
            </a:avLst>
          </a:prstGeom>
          <a:solidFill>
            <a:schemeClr val="accent2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Slots for random access memory (RAM)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Pre-1993: DRAM (Dynamic RAM)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Post-1993: SDRAM (Synchronous DRAM)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Current standard: Double data rate SDRAM (DDR SDRAM)</a:t>
            </a:r>
          </a:p>
        </p:txBody>
      </p:sp>
      <p:sp>
        <p:nvSpPr>
          <p:cNvPr id="17" name="Rectangular Callout 16"/>
          <p:cNvSpPr/>
          <p:nvPr/>
        </p:nvSpPr>
        <p:spPr>
          <a:xfrm>
            <a:off x="5827939" y="3160167"/>
            <a:ext cx="3067053" cy="1323313"/>
          </a:xfrm>
          <a:prstGeom prst="wedgeRectCallout">
            <a:avLst>
              <a:gd name="adj1" fmla="val -62359"/>
              <a:gd name="adj2" fmla="val 33577"/>
            </a:avLst>
          </a:prstGeom>
          <a:solidFill>
            <a:schemeClr val="accent2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North Bridge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Coordinates access to main memory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60298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6" grpId="0" animBg="1"/>
      <p:bldP spid="1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3074" name="Picture 2" descr="D:\Classes\5600\assets\mb700pixel6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153" y="1179720"/>
            <a:ext cx="6574972" cy="5490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4278069" y="2558141"/>
            <a:ext cx="816428" cy="803518"/>
          </a:xfrm>
          <a:prstGeom prst="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31355" y="1754623"/>
            <a:ext cx="1926770" cy="3220148"/>
          </a:xfrm>
          <a:prstGeom prst="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558125" y="2154863"/>
            <a:ext cx="963385" cy="2003480"/>
          </a:xfrm>
          <a:prstGeom prst="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flipH="1">
            <a:off x="3673908" y="1179211"/>
            <a:ext cx="3456215" cy="975651"/>
          </a:xfrm>
          <a:prstGeom prst="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ular Callout 5"/>
          <p:cNvSpPr/>
          <p:nvPr/>
        </p:nvSpPr>
        <p:spPr>
          <a:xfrm>
            <a:off x="4778829" y="90751"/>
            <a:ext cx="4201887" cy="689354"/>
          </a:xfrm>
          <a:prstGeom prst="wedgeRectCallout">
            <a:avLst>
              <a:gd name="adj1" fmla="val -20833"/>
              <a:gd name="adj2" fmla="val 86187"/>
            </a:avLst>
          </a:prstGeom>
          <a:solidFill>
            <a:schemeClr val="accent2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000" dirty="0" smtClean="0"/>
              <a:t>Built in I/O also on the PCI/ISA bus</a:t>
            </a:r>
            <a:endParaRPr lang="en-US" sz="2000" dirty="0"/>
          </a:p>
        </p:txBody>
      </p:sp>
      <p:sp>
        <p:nvSpPr>
          <p:cNvPr id="15" name="Rectangular Callout 14"/>
          <p:cNvSpPr/>
          <p:nvPr/>
        </p:nvSpPr>
        <p:spPr>
          <a:xfrm>
            <a:off x="168728" y="130625"/>
            <a:ext cx="4027714" cy="1317175"/>
          </a:xfrm>
          <a:prstGeom prst="wedgeRectCallout">
            <a:avLst>
              <a:gd name="adj1" fmla="val -21374"/>
              <a:gd name="adj2" fmla="val 64699"/>
            </a:avLst>
          </a:prstGeom>
          <a:solidFill>
            <a:schemeClr val="accent2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I/O device slots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Attached to the south-bridge bus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Very old standard: ISA slots</a:t>
            </a:r>
            <a:endParaRPr lang="en-US" sz="2000" dirty="0"/>
          </a:p>
        </p:txBody>
      </p:sp>
      <p:sp>
        <p:nvSpPr>
          <p:cNvPr id="16" name="Rectangular Callout 15"/>
          <p:cNvSpPr/>
          <p:nvPr/>
        </p:nvSpPr>
        <p:spPr>
          <a:xfrm>
            <a:off x="3842639" y="5010732"/>
            <a:ext cx="4201887" cy="1587010"/>
          </a:xfrm>
          <a:prstGeom prst="wedgeRectCallout">
            <a:avLst>
              <a:gd name="adj1" fmla="val -52957"/>
              <a:gd name="adj2" fmla="val -107929"/>
            </a:avLst>
          </a:prstGeom>
          <a:solidFill>
            <a:schemeClr val="accent2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Slightly less old standard: PCI slots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Other types: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AGP slots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PCI-E slots</a:t>
            </a:r>
          </a:p>
        </p:txBody>
      </p:sp>
      <p:sp>
        <p:nvSpPr>
          <p:cNvPr id="17" name="Rectangular Callout 16"/>
          <p:cNvSpPr/>
          <p:nvPr/>
        </p:nvSpPr>
        <p:spPr>
          <a:xfrm>
            <a:off x="5859227" y="2441998"/>
            <a:ext cx="3067053" cy="1483001"/>
          </a:xfrm>
          <a:prstGeom prst="wedgeRectCallout">
            <a:avLst>
              <a:gd name="adj1" fmla="val -70167"/>
              <a:gd name="adj2" fmla="val -19514"/>
            </a:avLst>
          </a:prstGeom>
          <a:solidFill>
            <a:schemeClr val="accent2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South-bridge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Facilitates I/O between devices, the CPU, and main memory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0602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6" grpId="0" animBg="1"/>
      <p:bldP spid="15" grpId="0" animBg="1"/>
      <p:bldP spid="16" grpId="0" animBg="1"/>
      <p:bldP spid="1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3074" name="Picture 2" descr="D:\Classes\5600\assets\mb700pixel6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153" y="1179720"/>
            <a:ext cx="6574972" cy="5490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3233040" y="5660569"/>
            <a:ext cx="1480473" cy="803518"/>
          </a:xfrm>
          <a:prstGeom prst="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ular Callout 16"/>
          <p:cNvSpPr/>
          <p:nvPr/>
        </p:nvSpPr>
        <p:spPr>
          <a:xfrm>
            <a:off x="2819401" y="914400"/>
            <a:ext cx="5965378" cy="3777343"/>
          </a:xfrm>
          <a:prstGeom prst="wedgeRectCallout">
            <a:avLst>
              <a:gd name="adj1" fmla="val -33393"/>
              <a:gd name="adj2" fmla="val 69948"/>
            </a:avLst>
          </a:prstGeom>
          <a:solidFill>
            <a:schemeClr val="accent2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Storage connectors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Also controlled by the South Bridge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Old standard: Parallel ATA (P-ATA)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AT Attachment Packet Interface (ATAPI)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Evolution of the Integrated Drive Electronics (IDE) standard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Other standards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Small Computer System </a:t>
            </a:r>
            <a:r>
              <a:rPr lang="en-US" sz="2400" dirty="0" smtClean="0"/>
              <a:t>Interface (SCSI)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Serial ATA (SATA)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60298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614057" y="2732313"/>
            <a:ext cx="1817915" cy="11865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North/South Bridge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267500" y="2793227"/>
            <a:ext cx="1631258" cy="1064713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Graphics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359229" y="4615546"/>
            <a:ext cx="1447800" cy="944971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Graphics Memory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2513674" y="5936428"/>
            <a:ext cx="922583" cy="602165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I/O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3598618" y="5936428"/>
            <a:ext cx="922583" cy="602165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I/O</a:t>
            </a:r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5768505" y="5936426"/>
            <a:ext cx="922583" cy="602165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I/O</a:t>
            </a:r>
            <a:endParaRPr lang="en-US" sz="2400" dirty="0"/>
          </a:p>
        </p:txBody>
      </p:sp>
      <p:sp>
        <p:nvSpPr>
          <p:cNvPr id="12" name="Rectangle 11"/>
          <p:cNvSpPr/>
          <p:nvPr/>
        </p:nvSpPr>
        <p:spPr>
          <a:xfrm>
            <a:off x="4685375" y="5773141"/>
            <a:ext cx="922583" cy="6021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chemeClr val="tx1"/>
                </a:solidFill>
              </a:rPr>
              <a:t>…</a:t>
            </a:r>
            <a:endParaRPr lang="en-US" sz="48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691088" y="2629941"/>
            <a:ext cx="2131604" cy="1391286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Memory</a:t>
            </a:r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2107535" y="155126"/>
            <a:ext cx="3268871" cy="131884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dirty="0" smtClean="0"/>
              <a:t>CPU(s)</a:t>
            </a:r>
            <a:endParaRPr lang="en-US" sz="2400" dirty="0"/>
          </a:p>
        </p:txBody>
      </p:sp>
      <p:sp>
        <p:nvSpPr>
          <p:cNvPr id="15" name="Rectangle 14"/>
          <p:cNvSpPr/>
          <p:nvPr/>
        </p:nvSpPr>
        <p:spPr>
          <a:xfrm>
            <a:off x="2159336" y="348338"/>
            <a:ext cx="1631258" cy="1064713"/>
          </a:xfrm>
          <a:prstGeom prst="rect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L1, L2, L3 Cache</a:t>
            </a:r>
            <a:endParaRPr lang="en-US" sz="2400" dirty="0"/>
          </a:p>
        </p:txBody>
      </p:sp>
      <p:cxnSp>
        <p:nvCxnSpPr>
          <p:cNvPr id="16" name="Straight Arrow Connector 15"/>
          <p:cNvCxnSpPr>
            <a:stCxn id="14" idx="2"/>
            <a:endCxn id="5" idx="0"/>
          </p:cNvCxnSpPr>
          <p:nvPr/>
        </p:nvCxnSpPr>
        <p:spPr>
          <a:xfrm>
            <a:off x="3741971" y="1473966"/>
            <a:ext cx="781044" cy="1258347"/>
          </a:xfrm>
          <a:prstGeom prst="straightConnector1">
            <a:avLst/>
          </a:prstGeom>
          <a:ln w="76200">
            <a:solidFill>
              <a:schemeClr val="tx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3" idx="1"/>
            <a:endCxn id="5" idx="3"/>
          </p:cNvCxnSpPr>
          <p:nvPr/>
        </p:nvCxnSpPr>
        <p:spPr>
          <a:xfrm flipH="1">
            <a:off x="5431972" y="3325584"/>
            <a:ext cx="1259116" cy="1"/>
          </a:xfrm>
          <a:prstGeom prst="straightConnector1">
            <a:avLst/>
          </a:prstGeom>
          <a:ln w="76200">
            <a:solidFill>
              <a:schemeClr val="tx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5" idx="1"/>
            <a:endCxn id="7" idx="3"/>
          </p:cNvCxnSpPr>
          <p:nvPr/>
        </p:nvCxnSpPr>
        <p:spPr>
          <a:xfrm flipH="1" flipV="1">
            <a:off x="1898758" y="3325584"/>
            <a:ext cx="1715299" cy="1"/>
          </a:xfrm>
          <a:prstGeom prst="straightConnector1">
            <a:avLst/>
          </a:prstGeom>
          <a:ln w="76200">
            <a:solidFill>
              <a:schemeClr val="tx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8" idx="0"/>
            <a:endCxn id="7" idx="2"/>
          </p:cNvCxnSpPr>
          <p:nvPr/>
        </p:nvCxnSpPr>
        <p:spPr>
          <a:xfrm flipV="1">
            <a:off x="1083129" y="3857940"/>
            <a:ext cx="0" cy="757606"/>
          </a:xfrm>
          <a:prstGeom prst="straightConnector1">
            <a:avLst/>
          </a:prstGeom>
          <a:ln w="76200">
            <a:solidFill>
              <a:schemeClr val="tx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1" name="Elbow Connector 5120"/>
          <p:cNvCxnSpPr>
            <a:stCxn id="5" idx="2"/>
            <a:endCxn id="9" idx="0"/>
          </p:cNvCxnSpPr>
          <p:nvPr/>
        </p:nvCxnSpPr>
        <p:spPr>
          <a:xfrm rot="5400000">
            <a:off x="2740205" y="4153618"/>
            <a:ext cx="2017572" cy="1548049"/>
          </a:xfrm>
          <a:prstGeom prst="bentConnector3">
            <a:avLst/>
          </a:prstGeom>
          <a:ln w="76200">
            <a:solidFill>
              <a:schemeClr val="tx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5" idx="2"/>
            <a:endCxn id="10" idx="0"/>
          </p:cNvCxnSpPr>
          <p:nvPr/>
        </p:nvCxnSpPr>
        <p:spPr>
          <a:xfrm rot="5400000">
            <a:off x="3282677" y="4696090"/>
            <a:ext cx="2017572" cy="463105"/>
          </a:xfrm>
          <a:prstGeom prst="bentConnector3">
            <a:avLst/>
          </a:prstGeom>
          <a:ln w="76200">
            <a:solidFill>
              <a:schemeClr val="tx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5" idx="2"/>
            <a:endCxn id="11" idx="0"/>
          </p:cNvCxnSpPr>
          <p:nvPr/>
        </p:nvCxnSpPr>
        <p:spPr>
          <a:xfrm rot="16200000" flipH="1">
            <a:off x="4367621" y="4074250"/>
            <a:ext cx="2017570" cy="1706782"/>
          </a:xfrm>
          <a:prstGeom prst="bentConnector3">
            <a:avLst/>
          </a:prstGeom>
          <a:ln w="76200">
            <a:solidFill>
              <a:schemeClr val="tx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ular Callout 40"/>
          <p:cNvSpPr/>
          <p:nvPr/>
        </p:nvSpPr>
        <p:spPr>
          <a:xfrm>
            <a:off x="5952033" y="697261"/>
            <a:ext cx="2522317" cy="1553414"/>
          </a:xfrm>
          <a:prstGeom prst="wedgeRectCallout">
            <a:avLst>
              <a:gd name="adj1" fmla="val -50815"/>
              <a:gd name="adj2" fmla="val 107515"/>
            </a:avLst>
          </a:prstGeom>
          <a:solidFill>
            <a:schemeClr val="accent2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All devices compete for access to memory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67922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x86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171" y="1600200"/>
            <a:ext cx="8806543" cy="506185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1978: Intel 8086 – 16 bit</a:t>
            </a:r>
          </a:p>
          <a:p>
            <a:r>
              <a:rPr lang="en-US" dirty="0" smtClean="0"/>
              <a:t>1982: Intel 80286 – introduces protected mode and memory paging</a:t>
            </a:r>
          </a:p>
          <a:p>
            <a:r>
              <a:rPr lang="en-US" dirty="0" smtClean="0"/>
              <a:t>1985: Intel 80386 – 32 bit</a:t>
            </a:r>
          </a:p>
          <a:p>
            <a:r>
              <a:rPr lang="en-US" dirty="0" smtClean="0"/>
              <a:t>1989: Intel 80486 – integrates x87 FPU and cache</a:t>
            </a:r>
          </a:p>
          <a:p>
            <a:r>
              <a:rPr lang="en-US" dirty="0" smtClean="0"/>
              <a:t>1993: Pentium and Pentium MMX</a:t>
            </a:r>
          </a:p>
          <a:p>
            <a:r>
              <a:rPr lang="en-US" dirty="0" smtClean="0"/>
              <a:t>1997, 1999: Pentium II and III</a:t>
            </a:r>
          </a:p>
          <a:p>
            <a:r>
              <a:rPr lang="en-US" dirty="0" smtClean="0"/>
              <a:t>2003, 2004: AMD Athlon 64 and Pentium 4</a:t>
            </a:r>
          </a:p>
          <a:p>
            <a:pPr lvl="1"/>
            <a:r>
              <a:rPr lang="en-US" dirty="0" smtClean="0"/>
              <a:t>AMD pioneers the move to 64 bit x86-64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80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review</a:t>
            </a:r>
            <a:endParaRPr 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752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0630"/>
            <a:ext cx="8229600" cy="827314"/>
          </a:xfrm>
        </p:spPr>
        <p:txBody>
          <a:bodyPr>
            <a:normAutofit/>
          </a:bodyPr>
          <a:lstStyle/>
          <a:p>
            <a:r>
              <a:rPr lang="en-US" dirty="0" smtClean="0"/>
              <a:t>Basic CPU Layout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12058" y="146721"/>
            <a:ext cx="1244597" cy="173314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Main Memory</a:t>
            </a:r>
            <a:endParaRPr lang="en-US" sz="2000" dirty="0"/>
          </a:p>
        </p:txBody>
      </p:sp>
      <p:sp>
        <p:nvSpPr>
          <p:cNvPr id="6" name="Left-Right Arrow 5"/>
          <p:cNvSpPr/>
          <p:nvPr/>
        </p:nvSpPr>
        <p:spPr>
          <a:xfrm>
            <a:off x="1654619" y="965468"/>
            <a:ext cx="7157535" cy="849086"/>
          </a:xfrm>
          <a:prstGeom prst="leftRightArrow">
            <a:avLst/>
          </a:prstGeom>
          <a:solidFill>
            <a:schemeClr val="tx2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System Bus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402771" y="2106385"/>
            <a:ext cx="8294915" cy="45665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55171" y="2316457"/>
            <a:ext cx="8011885" cy="426744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L1 (and L2, L3) Cache</a:t>
            </a:r>
            <a:endParaRPr lang="en-US" sz="2000" dirty="0"/>
          </a:p>
        </p:txBody>
      </p:sp>
      <p:sp>
        <p:nvSpPr>
          <p:cNvPr id="9" name="Rectangle 8"/>
          <p:cNvSpPr/>
          <p:nvPr/>
        </p:nvSpPr>
        <p:spPr>
          <a:xfrm>
            <a:off x="555172" y="3802876"/>
            <a:ext cx="134982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Instruction Fetch</a:t>
            </a:r>
            <a:endParaRPr lang="en-US" sz="2000" dirty="0"/>
          </a:p>
        </p:txBody>
      </p:sp>
      <p:sp>
        <p:nvSpPr>
          <p:cNvPr id="10" name="Rectangle 9"/>
          <p:cNvSpPr/>
          <p:nvPr/>
        </p:nvSpPr>
        <p:spPr>
          <a:xfrm>
            <a:off x="555172" y="5633360"/>
            <a:ext cx="134982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Decode</a:t>
            </a:r>
            <a:endParaRPr lang="en-US" sz="2000" dirty="0"/>
          </a:p>
        </p:txBody>
      </p:sp>
      <p:sp>
        <p:nvSpPr>
          <p:cNvPr id="11" name="Rectangle 10"/>
          <p:cNvSpPr/>
          <p:nvPr/>
        </p:nvSpPr>
        <p:spPr>
          <a:xfrm>
            <a:off x="2832994" y="6090560"/>
            <a:ext cx="5734063" cy="4952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Control Unit</a:t>
            </a:r>
            <a:endParaRPr lang="en-US" sz="2000" dirty="0"/>
          </a:p>
        </p:txBody>
      </p:sp>
      <p:sp>
        <p:nvSpPr>
          <p:cNvPr id="12" name="Rectangle 11"/>
          <p:cNvSpPr/>
          <p:nvPr/>
        </p:nvSpPr>
        <p:spPr>
          <a:xfrm>
            <a:off x="2626160" y="3953073"/>
            <a:ext cx="1132114" cy="1076005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Floating Point (FPU)</a:t>
            </a:r>
            <a:endParaRPr lang="en-US" sz="2000" dirty="0"/>
          </a:p>
        </p:txBody>
      </p:sp>
      <p:sp>
        <p:nvSpPr>
          <p:cNvPr id="13" name="Rectangle 12"/>
          <p:cNvSpPr/>
          <p:nvPr/>
        </p:nvSpPr>
        <p:spPr>
          <a:xfrm>
            <a:off x="3916112" y="3953072"/>
            <a:ext cx="1344387" cy="1076005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Arithmetic and Logic (ALU)</a:t>
            </a:r>
            <a:endParaRPr lang="en-US" sz="2000" dirty="0"/>
          </a:p>
        </p:txBody>
      </p:sp>
      <p:sp>
        <p:nvSpPr>
          <p:cNvPr id="15" name="Rectangle 14"/>
          <p:cNvSpPr/>
          <p:nvPr/>
        </p:nvSpPr>
        <p:spPr>
          <a:xfrm>
            <a:off x="5423787" y="3953073"/>
            <a:ext cx="1344387" cy="1076005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Arithmetic and Logic (ALU)</a:t>
            </a:r>
            <a:endParaRPr lang="en-US" sz="2000" dirty="0"/>
          </a:p>
        </p:txBody>
      </p:sp>
      <p:sp>
        <p:nvSpPr>
          <p:cNvPr id="16" name="Down Arrow 15"/>
          <p:cNvSpPr/>
          <p:nvPr/>
        </p:nvSpPr>
        <p:spPr>
          <a:xfrm>
            <a:off x="2626175" y="1681841"/>
            <a:ext cx="718457" cy="569299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own Arrow 16"/>
          <p:cNvSpPr/>
          <p:nvPr/>
        </p:nvSpPr>
        <p:spPr>
          <a:xfrm>
            <a:off x="870857" y="2850435"/>
            <a:ext cx="718457" cy="850708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own Arrow 17"/>
          <p:cNvSpPr/>
          <p:nvPr/>
        </p:nvSpPr>
        <p:spPr>
          <a:xfrm>
            <a:off x="870857" y="4833257"/>
            <a:ext cx="718457" cy="734787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own Arrow 18"/>
          <p:cNvSpPr/>
          <p:nvPr/>
        </p:nvSpPr>
        <p:spPr>
          <a:xfrm rot="16200000">
            <a:off x="1996735" y="5844820"/>
            <a:ext cx="718457" cy="687423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7434943" y="3953071"/>
            <a:ext cx="1132114" cy="1076005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Registers</a:t>
            </a:r>
            <a:endParaRPr lang="en-US" sz="2000" dirty="0"/>
          </a:p>
        </p:txBody>
      </p:sp>
      <p:sp>
        <p:nvSpPr>
          <p:cNvPr id="21" name="Up Arrow 20"/>
          <p:cNvSpPr/>
          <p:nvPr/>
        </p:nvSpPr>
        <p:spPr>
          <a:xfrm>
            <a:off x="2985403" y="5113565"/>
            <a:ext cx="672197" cy="892629"/>
          </a:xfrm>
          <a:prstGeom prst="up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Up Arrow 21"/>
          <p:cNvSpPr/>
          <p:nvPr/>
        </p:nvSpPr>
        <p:spPr>
          <a:xfrm>
            <a:off x="4252206" y="5113565"/>
            <a:ext cx="672197" cy="892629"/>
          </a:xfrm>
          <a:prstGeom prst="up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Up Arrow 22"/>
          <p:cNvSpPr/>
          <p:nvPr/>
        </p:nvSpPr>
        <p:spPr>
          <a:xfrm>
            <a:off x="5759872" y="5113565"/>
            <a:ext cx="672197" cy="892629"/>
          </a:xfrm>
          <a:prstGeom prst="up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Up Arrow 26"/>
          <p:cNvSpPr/>
          <p:nvPr/>
        </p:nvSpPr>
        <p:spPr>
          <a:xfrm>
            <a:off x="2969100" y="2921132"/>
            <a:ext cx="672197" cy="892629"/>
          </a:xfrm>
          <a:prstGeom prst="up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Up Arrow 27"/>
          <p:cNvSpPr/>
          <p:nvPr/>
        </p:nvSpPr>
        <p:spPr>
          <a:xfrm>
            <a:off x="4235903" y="2921132"/>
            <a:ext cx="672197" cy="892629"/>
          </a:xfrm>
          <a:prstGeom prst="up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Up Arrow 28"/>
          <p:cNvSpPr/>
          <p:nvPr/>
        </p:nvSpPr>
        <p:spPr>
          <a:xfrm>
            <a:off x="5743569" y="2921132"/>
            <a:ext cx="672197" cy="892629"/>
          </a:xfrm>
          <a:prstGeom prst="up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Down Arrow 29"/>
          <p:cNvSpPr/>
          <p:nvPr/>
        </p:nvSpPr>
        <p:spPr>
          <a:xfrm rot="5400000">
            <a:off x="6874305" y="4545419"/>
            <a:ext cx="455642" cy="491462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Down Arrow 31"/>
          <p:cNvSpPr/>
          <p:nvPr/>
        </p:nvSpPr>
        <p:spPr>
          <a:xfrm rot="16200000">
            <a:off x="6922488" y="3935163"/>
            <a:ext cx="455642" cy="491462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Down Arrow 32"/>
          <p:cNvSpPr/>
          <p:nvPr/>
        </p:nvSpPr>
        <p:spPr>
          <a:xfrm rot="10800000">
            <a:off x="5697309" y="1681841"/>
            <a:ext cx="718457" cy="569299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319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  <p:bldP spid="21" grpId="0" animBg="1"/>
      <p:bldP spid="22" grpId="0" animBg="1"/>
      <p:bldP spid="23" grpId="0" animBg="1"/>
      <p:bldP spid="27" grpId="0" animBg="1"/>
      <p:bldP spid="28" grpId="0" animBg="1"/>
      <p:bldP spid="29" grpId="0" animBg="1"/>
      <p:bldP spid="30" grpId="0" animBg="1"/>
      <p:bldP spid="32" grpId="0" animBg="1"/>
      <p:bldP spid="3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Storage Hierarchy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4280" y="6091522"/>
            <a:ext cx="20751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Larger / Slower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44280" y="1269150"/>
            <a:ext cx="21348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Smaller / Faster</a:t>
            </a:r>
            <a:endParaRPr lang="en-US" sz="2400" dirty="0"/>
          </a:p>
        </p:txBody>
      </p:sp>
      <p:sp>
        <p:nvSpPr>
          <p:cNvPr id="8" name="Up-Down Arrow 7"/>
          <p:cNvSpPr/>
          <p:nvPr/>
        </p:nvSpPr>
        <p:spPr>
          <a:xfrm>
            <a:off x="570306" y="1730815"/>
            <a:ext cx="620485" cy="4360707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941775" y="1890250"/>
            <a:ext cx="1520575" cy="558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CPU Registers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623276" y="2544703"/>
            <a:ext cx="2157572" cy="558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CPU L1/L2/L3 Cache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937476" y="3199156"/>
            <a:ext cx="3529172" cy="558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 Memory (RAM)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306900" y="3853609"/>
            <a:ext cx="4790325" cy="558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Solid State Drive (SSD)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888228" y="4508062"/>
            <a:ext cx="5627669" cy="558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Hard Drive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545971" y="5162515"/>
            <a:ext cx="6312183" cy="558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Tape Drive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589142" y="1989455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1KB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880243" y="2639249"/>
            <a:ext cx="10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1 - 32MB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481640" y="3289043"/>
            <a:ext cx="1099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4 - 256GB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160442" y="3948155"/>
            <a:ext cx="1370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32 GB – 1 TB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581621" y="4602608"/>
            <a:ext cx="148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512 GB – 4 TB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936147" y="5257061"/>
            <a:ext cx="930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– 8 TB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162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Memory Layout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74170" y="1863706"/>
            <a:ext cx="5236029" cy="4092797"/>
          </a:xfrm>
        </p:spPr>
        <p:txBody>
          <a:bodyPr/>
          <a:lstStyle/>
          <a:p>
            <a:r>
              <a:rPr lang="en-US" dirty="0" smtClean="0"/>
              <a:t>Example: 64KB of memory</a:t>
            </a:r>
          </a:p>
          <a:p>
            <a:pPr lvl="1"/>
            <a:r>
              <a:rPr lang="en-US" dirty="0" smtClean="0"/>
              <a:t>2</a:t>
            </a:r>
            <a:r>
              <a:rPr lang="en-US" baseline="30000" dirty="0" smtClean="0"/>
              <a:t>16</a:t>
            </a:r>
            <a:r>
              <a:rPr lang="en-US" dirty="0" smtClean="0"/>
              <a:t> bytes</a:t>
            </a:r>
          </a:p>
          <a:p>
            <a:pPr lvl="1"/>
            <a:r>
              <a:rPr lang="en-US" dirty="0" smtClean="0"/>
              <a:t>Addresses from 0 to 65535</a:t>
            </a:r>
          </a:p>
          <a:p>
            <a:r>
              <a:rPr lang="en-US" dirty="0" smtClean="0"/>
              <a:t>Not all memory is free</a:t>
            </a:r>
          </a:p>
          <a:p>
            <a:pPr lvl="1"/>
            <a:r>
              <a:rPr lang="en-US" dirty="0" smtClean="0"/>
              <a:t>Specific ranges get used by devices, system services, the BIOS, etc</a:t>
            </a:r>
            <a:r>
              <a:rPr lang="en-US" dirty="0"/>
              <a:t>.</a:t>
            </a:r>
          </a:p>
        </p:txBody>
      </p:sp>
      <p:sp>
        <p:nvSpPr>
          <p:cNvPr id="7" name="Rectangle 6"/>
          <p:cNvSpPr/>
          <p:nvPr/>
        </p:nvSpPr>
        <p:spPr>
          <a:xfrm>
            <a:off x="7141042" y="1790212"/>
            <a:ext cx="1545771" cy="100148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Memory mapped devices</a:t>
            </a:r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7141042" y="2819408"/>
            <a:ext cx="1545771" cy="18070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Free Memory</a:t>
            </a:r>
            <a:endParaRPr lang="en-US" sz="2000" dirty="0"/>
          </a:p>
        </p:txBody>
      </p:sp>
      <p:sp>
        <p:nvSpPr>
          <p:cNvPr id="9" name="Rectangle 8"/>
          <p:cNvSpPr/>
          <p:nvPr/>
        </p:nvSpPr>
        <p:spPr>
          <a:xfrm>
            <a:off x="7141041" y="4654146"/>
            <a:ext cx="1545771" cy="718457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BIOS Code</a:t>
            </a:r>
            <a:endParaRPr lang="en-US" sz="2000" dirty="0"/>
          </a:p>
        </p:txBody>
      </p:sp>
      <p:sp>
        <p:nvSpPr>
          <p:cNvPr id="10" name="Rectangle 9"/>
          <p:cNvSpPr/>
          <p:nvPr/>
        </p:nvSpPr>
        <p:spPr>
          <a:xfrm>
            <a:off x="7141042" y="5394771"/>
            <a:ext cx="1545771" cy="718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Interrupt Vector</a:t>
            </a:r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6206809" y="5878684"/>
            <a:ext cx="9444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0x0000</a:t>
            </a:r>
            <a:endParaRPr 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6218030" y="5160227"/>
            <a:ext cx="9220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0x00FF</a:t>
            </a:r>
            <a:endParaRPr lang="en-US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6205206" y="4441770"/>
            <a:ext cx="9492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0x0DFF</a:t>
            </a:r>
            <a:endParaRPr lang="en-US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6212420" y="2634742"/>
            <a:ext cx="9332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0xF000</a:t>
            </a:r>
            <a:endParaRPr lang="en-US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6229251" y="1633256"/>
            <a:ext cx="899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0xFFFF</a:t>
            </a:r>
            <a:endParaRPr lang="en-US" sz="2000" dirty="0"/>
          </a:p>
        </p:txBody>
      </p:sp>
      <p:sp>
        <p:nvSpPr>
          <p:cNvPr id="16" name="TextBox 15"/>
          <p:cNvSpPr txBox="1"/>
          <p:nvPr/>
        </p:nvSpPr>
        <p:spPr>
          <a:xfrm>
            <a:off x="5664416" y="1633256"/>
            <a:ext cx="5648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Top</a:t>
            </a:r>
            <a:endParaRPr lang="en-US" sz="20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5221347" y="5878684"/>
            <a:ext cx="983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Bottom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124289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Communicating with Devices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3915" y="1600200"/>
            <a:ext cx="8719456" cy="4724400"/>
          </a:xfrm>
        </p:spPr>
        <p:txBody>
          <a:bodyPr/>
          <a:lstStyle/>
          <a:p>
            <a:r>
              <a:rPr lang="en-US" dirty="0" smtClean="0"/>
              <a:t>CPU and devices execute concurrently</a:t>
            </a:r>
          </a:p>
          <a:p>
            <a:r>
              <a:rPr lang="en-US" dirty="0" smtClean="0"/>
              <a:t>How do CPU and devices communicate?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I/O Ports</a:t>
            </a:r>
          </a:p>
          <a:p>
            <a:pPr lvl="2"/>
            <a:r>
              <a:rPr lang="en-US" dirty="0"/>
              <a:t>I/O-only memory space shared by the CPU and a device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Memory mapping</a:t>
            </a:r>
          </a:p>
          <a:p>
            <a:pPr lvl="2"/>
            <a:r>
              <a:rPr lang="en-US" dirty="0"/>
              <a:t>Regions of RAM that are shared by the CPU and a device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Interrupts</a:t>
            </a:r>
            <a:endParaRPr lang="en-US" dirty="0"/>
          </a:p>
          <a:p>
            <a:pPr lvl="2"/>
            <a:r>
              <a:rPr lang="en-US" dirty="0"/>
              <a:t>Signal from a device to the CPU</a:t>
            </a:r>
          </a:p>
          <a:p>
            <a:pPr lvl="2"/>
            <a:r>
              <a:rPr lang="en-US" dirty="0"/>
              <a:t>Interrupt causes the OS to switch to handler </a:t>
            </a:r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38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ko-KR" smtClean="0"/>
              <a:t>What is an Operating System?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A program that acts as an intermediary between a user of a computer and the computer hardware</a:t>
            </a:r>
          </a:p>
          <a:p>
            <a:r>
              <a:rPr lang="en-US" altLang="ko-KR" dirty="0" smtClean="0"/>
              <a:t>Operating system goals:</a:t>
            </a:r>
          </a:p>
          <a:p>
            <a:pPr lvl="1"/>
            <a:r>
              <a:rPr lang="en-US" altLang="ko-KR" dirty="0" smtClean="0"/>
              <a:t>Execute user programs and make solving user problems easier</a:t>
            </a:r>
          </a:p>
          <a:p>
            <a:pPr lvl="1"/>
            <a:r>
              <a:rPr lang="en-US" altLang="ko-KR" dirty="0" smtClean="0"/>
              <a:t>Make the computer system convenient to use</a:t>
            </a:r>
          </a:p>
          <a:p>
            <a:pPr lvl="1"/>
            <a:r>
              <a:rPr lang="en-US" altLang="ko-KR" dirty="0" smtClean="0"/>
              <a:t>Use the computer hardware in an efficient manner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1023" y="5481223"/>
            <a:ext cx="2409825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82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948" y="375794"/>
            <a:ext cx="5337425" cy="6215078"/>
          </a:xfrm>
          <a:prstGeom prst="rect">
            <a:avLst/>
          </a:prstGeom>
        </p:spPr>
      </p:pic>
      <p:sp>
        <p:nvSpPr>
          <p:cNvPr id="6" name="Rectangular Callout 5"/>
          <p:cNvSpPr/>
          <p:nvPr/>
        </p:nvSpPr>
        <p:spPr>
          <a:xfrm>
            <a:off x="6330315" y="1438382"/>
            <a:ext cx="2599362" cy="720830"/>
          </a:xfrm>
          <a:prstGeom prst="wedgeRectCallout">
            <a:avLst>
              <a:gd name="adj1" fmla="val -105329"/>
              <a:gd name="adj2" fmla="val 122774"/>
            </a:avLst>
          </a:prstGeom>
          <a:solidFill>
            <a:schemeClr val="accent2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Shared Memory</a:t>
            </a:r>
            <a:endParaRPr lang="en-US" sz="2400" dirty="0"/>
          </a:p>
        </p:txBody>
      </p:sp>
      <p:sp>
        <p:nvSpPr>
          <p:cNvPr id="7" name="Rectangular Callout 6"/>
          <p:cNvSpPr/>
          <p:nvPr/>
        </p:nvSpPr>
        <p:spPr>
          <a:xfrm>
            <a:off x="6733576" y="2762503"/>
            <a:ext cx="1792840" cy="720830"/>
          </a:xfrm>
          <a:prstGeom prst="wedgeRectCallout">
            <a:avLst>
              <a:gd name="adj1" fmla="val -243566"/>
              <a:gd name="adj2" fmla="val -12631"/>
            </a:avLst>
          </a:prstGeom>
          <a:solidFill>
            <a:schemeClr val="accent2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Interrupt</a:t>
            </a:r>
            <a:endParaRPr lang="en-US" sz="2400" dirty="0"/>
          </a:p>
        </p:txBody>
      </p:sp>
      <p:sp>
        <p:nvSpPr>
          <p:cNvPr id="8" name="Rectangular Callout 7"/>
          <p:cNvSpPr/>
          <p:nvPr/>
        </p:nvSpPr>
        <p:spPr>
          <a:xfrm>
            <a:off x="6733576" y="3838596"/>
            <a:ext cx="1792840" cy="720830"/>
          </a:xfrm>
          <a:prstGeom prst="wedgeRectCallout">
            <a:avLst>
              <a:gd name="adj1" fmla="val -259898"/>
              <a:gd name="adj2" fmla="val -129508"/>
            </a:avLst>
          </a:prstGeom>
          <a:solidFill>
            <a:schemeClr val="accent2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I/O Ports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61244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I/O Ports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Oldest method of interacting with devices</a:t>
            </a:r>
          </a:p>
          <a:p>
            <a:r>
              <a:rPr lang="en-US" dirty="0" smtClean="0"/>
              <a:t>CPU and devices share a virtual 16-bit memory space</a:t>
            </a:r>
          </a:p>
          <a:p>
            <a:pPr lvl="1"/>
            <a:r>
              <a:rPr lang="en-US" dirty="0" smtClean="0"/>
              <a:t>Each device is assigned some portion of the address space</a:t>
            </a:r>
          </a:p>
          <a:p>
            <a:pPr lvl="1"/>
            <a:r>
              <a:rPr lang="en-US" dirty="0" smtClean="0"/>
              <a:t>E.g. 0xF000 – 0xF03F</a:t>
            </a:r>
          </a:p>
          <a:p>
            <a:r>
              <a:rPr lang="en-US" dirty="0" smtClean="0"/>
              <a:t>CPU and device communicate by reading/writing to the virtual memory space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556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With I/O Ports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6150"/>
          </a:xfrm>
        </p:spPr>
        <p:txBody>
          <a:bodyPr/>
          <a:lstStyle/>
          <a:p>
            <a:r>
              <a:rPr lang="en-US" dirty="0" smtClean="0"/>
              <a:t>CPU must mediate all transfers</a:t>
            </a:r>
          </a:p>
          <a:p>
            <a:pPr lvl="1"/>
            <a:r>
              <a:rPr lang="en-US" dirty="0" smtClean="0"/>
              <a:t>Suppose you want to move data from disk to memory…</a:t>
            </a:r>
          </a:p>
          <a:p>
            <a:pPr lvl="1"/>
            <a:r>
              <a:rPr lang="en-US" dirty="0" smtClean="0"/>
              <a:t>CPU must copy each 16-bit value from the I/O port to memory</a:t>
            </a:r>
          </a:p>
          <a:p>
            <a:r>
              <a:rPr lang="en-US" dirty="0" smtClean="0"/>
              <a:t>All I/O must be synchronous</a:t>
            </a:r>
          </a:p>
          <a:p>
            <a:pPr lvl="1"/>
            <a:r>
              <a:rPr lang="en-US" dirty="0" smtClean="0"/>
              <a:t>Suppose the disk wants to send data…</a:t>
            </a:r>
          </a:p>
          <a:p>
            <a:pPr lvl="1"/>
            <a:r>
              <a:rPr lang="en-US" dirty="0" smtClean="0"/>
              <a:t>… but the CPU isn’t reading the I/O port with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</a:t>
            </a:r>
          </a:p>
          <a:p>
            <a:r>
              <a:rPr lang="en-US" dirty="0" smtClean="0"/>
              <a:t>Bottom line: I/O ports are </a:t>
            </a:r>
            <a:r>
              <a:rPr lang="en-US" b="1" dirty="0" smtClean="0"/>
              <a:t>slow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948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 Memory Access (DMA)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Enables devices to transfer blocks of data directly to memory</a:t>
            </a:r>
          </a:p>
          <a:p>
            <a:pPr lvl="1"/>
            <a:r>
              <a:rPr lang="en-US" dirty="0" smtClean="0"/>
              <a:t>Interrupt generated when transfer is completed</a:t>
            </a:r>
          </a:p>
          <a:p>
            <a:r>
              <a:rPr lang="en-US" dirty="0" smtClean="0"/>
              <a:t>Much faster than the alternative method</a:t>
            </a:r>
          </a:p>
          <a:p>
            <a:pPr lvl="1"/>
            <a:r>
              <a:rPr lang="en-US" dirty="0" smtClean="0"/>
              <a:t>Interrupt generated after each byte is transferred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993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DMA in Action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443189" y="4821939"/>
            <a:ext cx="1441932" cy="936729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Device</a:t>
            </a:r>
            <a:endParaRPr lang="en-US" sz="2400" dirty="0"/>
          </a:p>
        </p:txBody>
      </p:sp>
      <p:sp>
        <p:nvSpPr>
          <p:cNvPr id="12" name="Rectangle 11"/>
          <p:cNvSpPr/>
          <p:nvPr/>
        </p:nvSpPr>
        <p:spPr>
          <a:xfrm>
            <a:off x="5875386" y="2222476"/>
            <a:ext cx="2131604" cy="3270927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Memory</a:t>
            </a:r>
          </a:p>
          <a:p>
            <a:pPr algn="ctr"/>
            <a:r>
              <a:rPr lang="en-US" sz="2400" dirty="0" smtClean="0"/>
              <a:t>(Instructions and Data)</a:t>
            </a:r>
            <a:endParaRPr lang="en-US" sz="2400" dirty="0"/>
          </a:p>
        </p:txBody>
      </p:sp>
      <p:sp>
        <p:nvSpPr>
          <p:cNvPr id="13" name="Rectangle 12"/>
          <p:cNvSpPr/>
          <p:nvPr/>
        </p:nvSpPr>
        <p:spPr>
          <a:xfrm>
            <a:off x="1348526" y="2085655"/>
            <a:ext cx="1631258" cy="1064713"/>
          </a:xfrm>
          <a:prstGeom prst="rect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CPU(s)</a:t>
            </a:r>
            <a:endParaRPr lang="en-US" sz="2400" dirty="0"/>
          </a:p>
        </p:txBody>
      </p:sp>
      <p:cxnSp>
        <p:nvCxnSpPr>
          <p:cNvPr id="15" name="Straight Arrow Connector 14"/>
          <p:cNvCxnSpPr>
            <a:stCxn id="8" idx="3"/>
          </p:cNvCxnSpPr>
          <p:nvPr/>
        </p:nvCxnSpPr>
        <p:spPr>
          <a:xfrm flipV="1">
            <a:off x="2885121" y="4452257"/>
            <a:ext cx="2990265" cy="838047"/>
          </a:xfrm>
          <a:prstGeom prst="straightConnector1">
            <a:avLst/>
          </a:prstGeom>
          <a:ln w="76200">
            <a:solidFill>
              <a:schemeClr val="tx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2979784" y="2955467"/>
            <a:ext cx="2895602" cy="462036"/>
          </a:xfrm>
          <a:prstGeom prst="straightConnector1">
            <a:avLst/>
          </a:prstGeom>
          <a:ln w="76200">
            <a:solidFill>
              <a:schemeClr val="tx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2543632" y="3150368"/>
            <a:ext cx="0" cy="1671571"/>
          </a:xfrm>
          <a:prstGeom prst="straightConnector1">
            <a:avLst/>
          </a:prstGeom>
          <a:ln w="76200"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 rot="20649715">
            <a:off x="3623068" y="4879263"/>
            <a:ext cx="16090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Data via DMA</a:t>
            </a:r>
            <a:endParaRPr lang="en-US" sz="2000" dirty="0"/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1792518" y="3163235"/>
            <a:ext cx="0" cy="1671571"/>
          </a:xfrm>
          <a:prstGeom prst="straightConnector1">
            <a:avLst/>
          </a:prstGeom>
          <a:ln w="76200">
            <a:solidFill>
              <a:schemeClr val="tx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 rot="5400000">
            <a:off x="876041" y="3645077"/>
            <a:ext cx="11156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Data via</a:t>
            </a:r>
          </a:p>
          <a:p>
            <a:r>
              <a:rPr lang="en-US" sz="2000" dirty="0" smtClean="0"/>
              <a:t>I/O Ports</a:t>
            </a:r>
            <a:endParaRPr lang="en-US" sz="2000" dirty="0"/>
          </a:p>
        </p:txBody>
      </p:sp>
      <p:sp>
        <p:nvSpPr>
          <p:cNvPr id="33" name="TextBox 32"/>
          <p:cNvSpPr txBox="1"/>
          <p:nvPr/>
        </p:nvSpPr>
        <p:spPr>
          <a:xfrm rot="5400000">
            <a:off x="1706491" y="3831623"/>
            <a:ext cx="12283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Interrupts</a:t>
            </a:r>
            <a:endParaRPr lang="en-US" sz="2000" dirty="0"/>
          </a:p>
        </p:txBody>
      </p:sp>
      <p:sp>
        <p:nvSpPr>
          <p:cNvPr id="35" name="TextBox 34"/>
          <p:cNvSpPr txBox="1"/>
          <p:nvPr/>
        </p:nvSpPr>
        <p:spPr>
          <a:xfrm rot="494582">
            <a:off x="4045417" y="3190025"/>
            <a:ext cx="6696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Data</a:t>
            </a:r>
            <a:endParaRPr lang="en-US" sz="2000" dirty="0"/>
          </a:p>
        </p:txBody>
      </p:sp>
      <p:cxnSp>
        <p:nvCxnSpPr>
          <p:cNvPr id="36" name="Straight Arrow Connector 35"/>
          <p:cNvCxnSpPr/>
          <p:nvPr/>
        </p:nvCxnSpPr>
        <p:spPr>
          <a:xfrm flipH="1" flipV="1">
            <a:off x="2979784" y="2270993"/>
            <a:ext cx="2895602" cy="462036"/>
          </a:xfrm>
          <a:prstGeom prst="straightConnector1">
            <a:avLst/>
          </a:prstGeom>
          <a:ln w="76200">
            <a:solidFill>
              <a:schemeClr val="tx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 rot="506595">
            <a:off x="3718734" y="2532974"/>
            <a:ext cx="14176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Instructions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97952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ular Callout 16"/>
          <p:cNvSpPr/>
          <p:nvPr/>
        </p:nvSpPr>
        <p:spPr>
          <a:xfrm>
            <a:off x="2144775" y="5349334"/>
            <a:ext cx="4071938" cy="1294774"/>
          </a:xfrm>
          <a:prstGeom prst="wedgeRectCallout">
            <a:avLst>
              <a:gd name="adj1" fmla="val 77787"/>
              <a:gd name="adj2" fmla="val -7053"/>
            </a:avLst>
          </a:prstGeom>
          <a:solidFill>
            <a:schemeClr val="accent1"/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338"/>
            <a:ext cx="8229600" cy="914875"/>
          </a:xfrm>
        </p:spPr>
        <p:txBody>
          <a:bodyPr/>
          <a:lstStyle/>
          <a:p>
            <a:r>
              <a:rPr lang="en-US" dirty="0" smtClean="0"/>
              <a:t>Interrupts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2" y="1062039"/>
            <a:ext cx="6396049" cy="3994248"/>
          </a:xfrm>
        </p:spPr>
        <p:txBody>
          <a:bodyPr>
            <a:noAutofit/>
          </a:bodyPr>
          <a:lstStyle/>
          <a:p>
            <a:r>
              <a:rPr lang="en-US" sz="2400" dirty="0" smtClean="0"/>
              <a:t>Interrupts transfer control from the running code to an interrupt handler</a:t>
            </a:r>
          </a:p>
          <a:p>
            <a:pPr lvl="1"/>
            <a:r>
              <a:rPr lang="en-US" sz="2000" dirty="0" smtClean="0"/>
              <a:t>Each interrupt is assigned a number</a:t>
            </a:r>
          </a:p>
          <a:p>
            <a:pPr lvl="1"/>
            <a:r>
              <a:rPr lang="en-US" sz="2000" dirty="0" smtClean="0"/>
              <a:t>Number acts as an index into the </a:t>
            </a:r>
            <a:r>
              <a:rPr lang="en-US" sz="2000" dirty="0" smtClean="0">
                <a:solidFill>
                  <a:schemeClr val="accent1"/>
                </a:solidFill>
              </a:rPr>
              <a:t>Interrupt Vector Table</a:t>
            </a:r>
          </a:p>
          <a:p>
            <a:pPr lvl="1"/>
            <a:r>
              <a:rPr lang="en-US" sz="2000" dirty="0" smtClean="0"/>
              <a:t>Table maps interrupt numbers to handlers</a:t>
            </a:r>
          </a:p>
          <a:p>
            <a:r>
              <a:rPr lang="en-US" sz="2400" dirty="0" smtClean="0"/>
              <a:t>Interrupts cause a </a:t>
            </a:r>
            <a:r>
              <a:rPr lang="en-US" sz="2400" dirty="0" smtClean="0">
                <a:solidFill>
                  <a:schemeClr val="accent1"/>
                </a:solidFill>
              </a:rPr>
              <a:t>context switch</a:t>
            </a:r>
          </a:p>
          <a:p>
            <a:pPr lvl="1"/>
            <a:r>
              <a:rPr lang="en-US" sz="2000" dirty="0" smtClean="0"/>
              <a:t>State of the CPU must be saved before the switch…</a:t>
            </a:r>
          </a:p>
          <a:p>
            <a:pPr lvl="1"/>
            <a:r>
              <a:rPr lang="en-US" sz="2000" dirty="0" smtClean="0"/>
              <a:t>… and restored after the handler completes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423679" y="1954622"/>
            <a:ext cx="1545771" cy="42539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7423680" y="5494527"/>
            <a:ext cx="1545771" cy="718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Interrupt Vector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6489447" y="6028318"/>
            <a:ext cx="9444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0x0000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6500668" y="5309861"/>
            <a:ext cx="9220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0x00FF</a:t>
            </a:r>
            <a:endParaRPr lang="en-US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6511889" y="1782890"/>
            <a:ext cx="899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0xFFFF</a:t>
            </a:r>
            <a:endParaRPr lang="en-US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7342227" y="1467119"/>
            <a:ext cx="17086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Main Memory</a:t>
            </a:r>
            <a:endParaRPr lang="en-US" sz="2000" b="1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7596610"/>
              </p:ext>
            </p:extLst>
          </p:nvPr>
        </p:nvGraphicFramePr>
        <p:xfrm>
          <a:off x="2235263" y="5459112"/>
          <a:ext cx="3900425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0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02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1453">
                <a:tc>
                  <a:txBody>
                    <a:bodyPr/>
                    <a:lstStyle/>
                    <a:p>
                      <a:r>
                        <a:rPr lang="en-US" dirty="0" smtClean="0"/>
                        <a:t>Interrupt 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Pointer to Handler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0x02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0x0000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0x01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0xA146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8" name="Rectangle 17"/>
          <p:cNvSpPr/>
          <p:nvPr/>
        </p:nvSpPr>
        <p:spPr>
          <a:xfrm>
            <a:off x="7423677" y="2688767"/>
            <a:ext cx="1545771" cy="718457"/>
          </a:xfrm>
          <a:prstGeom prst="rect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0x01 Handler</a:t>
            </a:r>
            <a:endParaRPr lang="en-US" sz="2000" dirty="0"/>
          </a:p>
        </p:txBody>
      </p:sp>
      <p:sp>
        <p:nvSpPr>
          <p:cNvPr id="19" name="TextBox 18"/>
          <p:cNvSpPr txBox="1"/>
          <p:nvPr/>
        </p:nvSpPr>
        <p:spPr>
          <a:xfrm>
            <a:off x="6510193" y="3186024"/>
            <a:ext cx="9637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0xA146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827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Interrupt Timeline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26</a:t>
            </a:fld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807029" y="5262591"/>
            <a:ext cx="6400800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284029" y="5062536"/>
            <a:ext cx="7024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Time</a:t>
            </a:r>
            <a:endParaRPr lang="en-US" sz="2000" dirty="0"/>
          </a:p>
        </p:txBody>
      </p:sp>
      <p:sp>
        <p:nvSpPr>
          <p:cNvPr id="17" name="TextBox 16"/>
          <p:cNvSpPr txBox="1"/>
          <p:nvPr/>
        </p:nvSpPr>
        <p:spPr>
          <a:xfrm>
            <a:off x="381383" y="2501661"/>
            <a:ext cx="6190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/>
              <a:t>CPU</a:t>
            </a:r>
            <a:endParaRPr lang="en-US" sz="20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236278" y="4058319"/>
            <a:ext cx="9092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I/O Device</a:t>
            </a:r>
            <a:endParaRPr lang="en-US" sz="2000" b="1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381383" y="3518145"/>
            <a:ext cx="770670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347338" y="2211860"/>
            <a:ext cx="1379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User Process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895611" y="2998963"/>
            <a:ext cx="1831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Interrupt Handler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2194813" y="3873653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Idle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425051" y="4581539"/>
            <a:ext cx="1302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Transferring</a:t>
            </a:r>
            <a:endParaRPr lang="en-US" dirty="0"/>
          </a:p>
        </p:txBody>
      </p:sp>
      <p:cxnSp>
        <p:nvCxnSpPr>
          <p:cNvPr id="32" name="Straight Connector 31"/>
          <p:cNvCxnSpPr/>
          <p:nvPr/>
        </p:nvCxnSpPr>
        <p:spPr>
          <a:xfrm>
            <a:off x="2841171" y="2396526"/>
            <a:ext cx="1828800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4637313" y="3140085"/>
            <a:ext cx="337458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4669971" y="2363868"/>
            <a:ext cx="0" cy="787103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5007429" y="2385641"/>
            <a:ext cx="0" cy="787103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4985657" y="2407413"/>
            <a:ext cx="2318657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7262208" y="3150971"/>
            <a:ext cx="500748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294866" y="2374754"/>
            <a:ext cx="0" cy="787103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7762956" y="2396527"/>
            <a:ext cx="0" cy="787103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7728858" y="2407413"/>
            <a:ext cx="566057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2841171" y="4058319"/>
            <a:ext cx="566057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3374570" y="4036547"/>
            <a:ext cx="0" cy="787103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3374570" y="4787586"/>
            <a:ext cx="1054479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4386943" y="4018710"/>
            <a:ext cx="0" cy="787103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4386943" y="4047043"/>
            <a:ext cx="1926771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6291942" y="4017929"/>
            <a:ext cx="0" cy="787103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6291942" y="4768968"/>
            <a:ext cx="762002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7053937" y="4021864"/>
            <a:ext cx="0" cy="787103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7053937" y="4047433"/>
            <a:ext cx="1153892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3217409" y="2581192"/>
            <a:ext cx="0" cy="1292461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4386943" y="2591179"/>
            <a:ext cx="0" cy="124058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6093960" y="2564403"/>
            <a:ext cx="0" cy="1292461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V="1">
            <a:off x="7053937" y="2591179"/>
            <a:ext cx="0" cy="124058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ular Callout 48"/>
          <p:cNvSpPr/>
          <p:nvPr/>
        </p:nvSpPr>
        <p:spPr>
          <a:xfrm>
            <a:off x="1562442" y="1398873"/>
            <a:ext cx="1797260" cy="647086"/>
          </a:xfrm>
          <a:prstGeom prst="wedgeRectCallout">
            <a:avLst>
              <a:gd name="adj1" fmla="val 40163"/>
              <a:gd name="adj2" fmla="val 86742"/>
            </a:avLst>
          </a:prstGeom>
          <a:solidFill>
            <a:schemeClr val="accent1"/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file.read</a:t>
            </a:r>
            <a:r>
              <a:rPr lang="en-US" sz="2400" dirty="0"/>
              <a:t>(</a:t>
            </a:r>
            <a:r>
              <a:rPr lang="en-US" sz="2400" dirty="0" smtClean="0"/>
              <a:t>);</a:t>
            </a:r>
            <a:endParaRPr lang="en-US" sz="2400" dirty="0"/>
          </a:p>
        </p:txBody>
      </p:sp>
      <p:sp>
        <p:nvSpPr>
          <p:cNvPr id="53" name="Rectangular Callout 52"/>
          <p:cNvSpPr/>
          <p:nvPr/>
        </p:nvSpPr>
        <p:spPr>
          <a:xfrm>
            <a:off x="5931598" y="1398873"/>
            <a:ext cx="1797260" cy="647086"/>
          </a:xfrm>
          <a:prstGeom prst="wedgeRectCallout">
            <a:avLst>
              <a:gd name="adj1" fmla="val -37478"/>
              <a:gd name="adj2" fmla="val 79382"/>
            </a:avLst>
          </a:prstGeom>
          <a:solidFill>
            <a:schemeClr val="accent1"/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file.read</a:t>
            </a:r>
            <a:r>
              <a:rPr lang="en-US" sz="2400" dirty="0" smtClean="0"/>
              <a:t>();</a:t>
            </a:r>
            <a:endParaRPr lang="en-US" sz="2400" dirty="0"/>
          </a:p>
        </p:txBody>
      </p:sp>
      <p:sp>
        <p:nvSpPr>
          <p:cNvPr id="56" name="Rectangular Callout 55"/>
          <p:cNvSpPr/>
          <p:nvPr/>
        </p:nvSpPr>
        <p:spPr>
          <a:xfrm>
            <a:off x="2632180" y="5458142"/>
            <a:ext cx="2139477" cy="840634"/>
          </a:xfrm>
          <a:prstGeom prst="wedgeRectCallout">
            <a:avLst>
              <a:gd name="adj1" fmla="val 32415"/>
              <a:gd name="adj2" fmla="val -114040"/>
            </a:avLst>
          </a:prstGeom>
          <a:solidFill>
            <a:schemeClr val="accent1"/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Read done, raise interrupt </a:t>
            </a:r>
            <a:endParaRPr lang="en-US" sz="2400" dirty="0"/>
          </a:p>
        </p:txBody>
      </p:sp>
      <p:sp>
        <p:nvSpPr>
          <p:cNvPr id="60" name="Rectangular Callout 59"/>
          <p:cNvSpPr/>
          <p:nvPr/>
        </p:nvSpPr>
        <p:spPr>
          <a:xfrm>
            <a:off x="5299180" y="5458142"/>
            <a:ext cx="2139477" cy="840634"/>
          </a:xfrm>
          <a:prstGeom prst="wedgeRectCallout">
            <a:avLst>
              <a:gd name="adj1" fmla="val 32415"/>
              <a:gd name="adj2" fmla="val -114040"/>
            </a:avLst>
          </a:prstGeom>
          <a:solidFill>
            <a:schemeClr val="accent1"/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Read done, raise interrupt </a:t>
            </a:r>
            <a:endParaRPr lang="en-US" sz="2400" dirty="0"/>
          </a:p>
        </p:txBody>
      </p:sp>
      <p:sp>
        <p:nvSpPr>
          <p:cNvPr id="62" name="Rectangular Callout 61"/>
          <p:cNvSpPr/>
          <p:nvPr/>
        </p:nvSpPr>
        <p:spPr>
          <a:xfrm>
            <a:off x="3598070" y="1398873"/>
            <a:ext cx="2095159" cy="647086"/>
          </a:xfrm>
          <a:prstGeom prst="wedgeRectCallout">
            <a:avLst>
              <a:gd name="adj1" fmla="val 1293"/>
              <a:gd name="adj2" fmla="val 90422"/>
            </a:avLst>
          </a:prstGeom>
          <a:solidFill>
            <a:schemeClr val="accent1"/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Context Switch</a:t>
            </a:r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937662" y="2973549"/>
            <a:ext cx="7697585" cy="1248548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Interrupts are an example of asynchronous messaging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Interrupts enable the CPU and devices to work in parallel</a:t>
            </a:r>
          </a:p>
        </p:txBody>
      </p:sp>
    </p:spTree>
    <p:extLst>
      <p:ext uri="{BB962C8B-B14F-4D97-AF65-F5344CB8AC3E}">
        <p14:creationId xmlns:p14="http://schemas.microsoft.com/office/powerpoint/2010/main" val="4023701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3" grpId="0" animBg="1"/>
      <p:bldP spid="56" grpId="0" animBg="1"/>
      <p:bldP spid="60" grpId="0" animBg="1"/>
      <p:bldP spid="62" grpId="0" animBg="1"/>
      <p:bldP spid="1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Servers/Desktops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8362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Much greater homogeneity/compatibility</a:t>
            </a:r>
          </a:p>
          <a:p>
            <a:pPr lvl="1"/>
            <a:r>
              <a:rPr lang="en-US" dirty="0" smtClean="0"/>
              <a:t>Apple and PC use the same internals</a:t>
            </a:r>
          </a:p>
          <a:p>
            <a:pPr lvl="1"/>
            <a:r>
              <a:rPr lang="en-US" dirty="0" smtClean="0"/>
              <a:t>Powerful industry groups ratify strict standards for hardware compatibility</a:t>
            </a:r>
          </a:p>
          <a:p>
            <a:pPr lvl="2"/>
            <a:r>
              <a:rPr lang="en-US" dirty="0"/>
              <a:t>Joint Electron Device Engineering </a:t>
            </a:r>
            <a:r>
              <a:rPr lang="en-US" dirty="0" smtClean="0"/>
              <a:t>Council (JEDEC)</a:t>
            </a:r>
          </a:p>
          <a:p>
            <a:pPr lvl="2"/>
            <a:r>
              <a:rPr lang="en-US" dirty="0" smtClean="0"/>
              <a:t>PCI </a:t>
            </a:r>
            <a:r>
              <a:rPr lang="en-US" dirty="0"/>
              <a:t>Special Interest Group (PCI SIG)</a:t>
            </a:r>
          </a:p>
          <a:p>
            <a:pPr lvl="2"/>
            <a:r>
              <a:rPr lang="en-US" dirty="0" smtClean="0"/>
              <a:t>USB </a:t>
            </a:r>
            <a:r>
              <a:rPr lang="en-US" dirty="0" err="1" smtClean="0"/>
              <a:t>Implementors</a:t>
            </a:r>
            <a:r>
              <a:rPr lang="en-US" dirty="0" smtClean="0"/>
              <a:t> Forum (USB-IF)</a:t>
            </a:r>
          </a:p>
          <a:p>
            <a:r>
              <a:rPr lang="en-US" dirty="0" smtClean="0"/>
              <a:t>No longer IBM-PC compatible</a:t>
            </a:r>
          </a:p>
          <a:p>
            <a:pPr lvl="1"/>
            <a:r>
              <a:rPr lang="en-US" dirty="0" smtClean="0"/>
              <a:t>x86-64</a:t>
            </a:r>
          </a:p>
          <a:p>
            <a:pPr lvl="1"/>
            <a:r>
              <a:rPr lang="en-US" dirty="0" smtClean="0"/>
              <a:t>Unified Extensible Firmware Interface (UEFI) instead of Basic </a:t>
            </a:r>
            <a:r>
              <a:rPr lang="en-US" dirty="0" err="1" smtClean="0"/>
              <a:t>Input/Output</a:t>
            </a:r>
            <a:r>
              <a:rPr lang="en-US" dirty="0" smtClean="0"/>
              <a:t> System (BIOS)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377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Booting up</a:t>
            </a:r>
            <a:endParaRPr 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5691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Happens After You Push Power?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98370" y="1600200"/>
            <a:ext cx="5715001" cy="4789714"/>
          </a:xfrm>
        </p:spPr>
        <p:txBody>
          <a:bodyPr>
            <a:normAutofit/>
          </a:bodyPr>
          <a:lstStyle/>
          <a:p>
            <a:r>
              <a:rPr lang="en-US" dirty="0" smtClean="0"/>
              <a:t>A lot happens in between</a:t>
            </a:r>
          </a:p>
          <a:p>
            <a:pPr lvl="1"/>
            <a:r>
              <a:rPr lang="en-US" dirty="0" smtClean="0"/>
              <a:t>Pushing power…</a:t>
            </a:r>
          </a:p>
          <a:p>
            <a:pPr lvl="1"/>
            <a:r>
              <a:rPr lang="en-US" dirty="0" smtClean="0"/>
              <a:t>… And arriving at the desktop</a:t>
            </a:r>
          </a:p>
          <a:p>
            <a:r>
              <a:rPr lang="en-US" dirty="0" smtClean="0"/>
              <a:t>Basic steps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Start the BIOS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Load settings from CMOS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Initializing devices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Run </a:t>
            </a:r>
            <a:r>
              <a:rPr lang="en-US" dirty="0" smtClean="0"/>
              <a:t>POST (Power-On Self Test)</a:t>
            </a:r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Initiate the bootstrap sequence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6146" name="Picture 2" descr="D:\Classes\5600\assets\Finger-Pressing-Power-Button-300x3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790" y="2326368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4104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an Operating System?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4543" y="1447796"/>
            <a:ext cx="8229600" cy="1352009"/>
          </a:xfrm>
        </p:spPr>
        <p:txBody>
          <a:bodyPr>
            <a:normAutofit/>
          </a:bodyPr>
          <a:lstStyle/>
          <a:p>
            <a:r>
              <a:rPr lang="en-US" sz="3000" dirty="0" smtClean="0"/>
              <a:t>An OS is any and all software that sits between a user program and the hardware</a:t>
            </a:r>
            <a:endParaRPr lang="en-US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312787" y="2516781"/>
            <a:ext cx="1919545" cy="1010191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Helvetica-Light" pitchFamily="34" charset="0"/>
              </a:rPr>
              <a:t>Hardware (e.g., mouse, keyboard)</a:t>
            </a:r>
            <a:endParaRPr lang="en-US" dirty="0">
              <a:latin typeface="Helvetica-Light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957049" y="2516781"/>
            <a:ext cx="1503217" cy="1010191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Helvetica-Light" pitchFamily="34" charset="0"/>
              </a:rPr>
              <a:t>User Program</a:t>
            </a:r>
            <a:endParaRPr lang="en-US" dirty="0">
              <a:latin typeface="Helvetica-Light" pitchFamily="34" charset="0"/>
            </a:endParaRPr>
          </a:p>
        </p:txBody>
      </p:sp>
      <p:sp>
        <p:nvSpPr>
          <p:cNvPr id="7" name="Cloud 6"/>
          <p:cNvSpPr/>
          <p:nvPr/>
        </p:nvSpPr>
        <p:spPr>
          <a:xfrm>
            <a:off x="3616086" y="2422076"/>
            <a:ext cx="1999722" cy="1199602"/>
          </a:xfrm>
          <a:prstGeom prst="cloud">
            <a:avLst/>
          </a:prstGeom>
          <a:solidFill>
            <a:schemeClr val="accent5"/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solidFill>
                  <a:schemeClr val="bg1"/>
                </a:solidFill>
              </a:rPr>
              <a:t>Operating System</a:t>
            </a:r>
          </a:p>
        </p:txBody>
      </p:sp>
      <p:cxnSp>
        <p:nvCxnSpPr>
          <p:cNvPr id="8" name="Straight Arrow Connector 7"/>
          <p:cNvCxnSpPr>
            <a:stCxn id="5" idx="3"/>
            <a:endCxn id="7" idx="2"/>
          </p:cNvCxnSpPr>
          <p:nvPr/>
        </p:nvCxnSpPr>
        <p:spPr>
          <a:xfrm>
            <a:off x="3232332" y="3021877"/>
            <a:ext cx="389957" cy="0"/>
          </a:xfrm>
          <a:prstGeom prst="straightConnector1">
            <a:avLst/>
          </a:prstGeom>
          <a:ln>
            <a:solidFill>
              <a:srgbClr val="3C4B5E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7" idx="0"/>
            <a:endCxn id="6" idx="1"/>
          </p:cNvCxnSpPr>
          <p:nvPr/>
        </p:nvCxnSpPr>
        <p:spPr>
          <a:xfrm>
            <a:off x="5614142" y="3021877"/>
            <a:ext cx="342907" cy="0"/>
          </a:xfrm>
          <a:prstGeom prst="straightConnector1">
            <a:avLst/>
          </a:prstGeom>
          <a:ln>
            <a:solidFill>
              <a:srgbClr val="3C4B5E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/>
          <p:cNvSpPr txBox="1">
            <a:spLocks/>
          </p:cNvSpPr>
          <p:nvPr/>
        </p:nvSpPr>
        <p:spPr>
          <a:xfrm>
            <a:off x="424543" y="3733800"/>
            <a:ext cx="8229600" cy="295003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OS is a resource manager and allocator</a:t>
            </a:r>
          </a:p>
          <a:p>
            <a:pPr lvl="1"/>
            <a:r>
              <a:rPr lang="en-US" dirty="0" smtClean="0"/>
              <a:t>Decides between conflicting requests for hardware access</a:t>
            </a:r>
          </a:p>
          <a:p>
            <a:pPr lvl="1"/>
            <a:r>
              <a:rPr lang="en-US" dirty="0" smtClean="0"/>
              <a:t>Attempts to be efficient and fair</a:t>
            </a:r>
          </a:p>
          <a:p>
            <a:r>
              <a:rPr lang="en-US" dirty="0" smtClean="0"/>
              <a:t>OS is a control program</a:t>
            </a:r>
          </a:p>
          <a:p>
            <a:pPr lvl="1"/>
            <a:r>
              <a:rPr lang="en-US" dirty="0" smtClean="0"/>
              <a:t>Controls execution of user programs</a:t>
            </a:r>
          </a:p>
          <a:p>
            <a:pPr lvl="1"/>
            <a:r>
              <a:rPr lang="en-US" dirty="0" smtClean="0"/>
              <a:t>Prevents errors and improper 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198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  <p:bldP spid="1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Starting the BIOS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855" y="1426024"/>
            <a:ext cx="8937171" cy="52578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Basic </a:t>
            </a:r>
            <a:r>
              <a:rPr lang="en-US" dirty="0" err="1" smtClean="0"/>
              <a:t>Input/Output</a:t>
            </a:r>
            <a:r>
              <a:rPr lang="en-US" dirty="0" smtClean="0"/>
              <a:t> System (BIOS)</a:t>
            </a:r>
          </a:p>
          <a:p>
            <a:pPr lvl="1"/>
            <a:r>
              <a:rPr lang="en-US" dirty="0" smtClean="0"/>
              <a:t>A mini-OS burned onto a chip</a:t>
            </a:r>
          </a:p>
          <a:p>
            <a:r>
              <a:rPr lang="en-US" dirty="0" smtClean="0"/>
              <a:t>Begins executing a soon as a PC powers on</a:t>
            </a:r>
          </a:p>
          <a:p>
            <a:pPr lvl="1"/>
            <a:r>
              <a:rPr lang="en-US" dirty="0" smtClean="0"/>
              <a:t>Code from the BIOS chip gets copied to RAM at a low address (e.g. 0xFF)</a:t>
            </a:r>
          </a:p>
          <a:p>
            <a:pPr lvl="1"/>
            <a:r>
              <a:rPr lang="en-US" dirty="0" err="1" smtClean="0">
                <a:solidFill>
                  <a:schemeClr val="accent1"/>
                </a:solidFill>
              </a:rPr>
              <a:t>jmp</a:t>
            </a:r>
            <a:r>
              <a:rPr lang="en-US" dirty="0" smtClean="0">
                <a:solidFill>
                  <a:schemeClr val="accent1"/>
                </a:solidFill>
              </a:rPr>
              <a:t> 0xFF </a:t>
            </a:r>
            <a:r>
              <a:rPr lang="en-US" dirty="0" smtClean="0"/>
              <a:t>(16 bits) written to RAM at 0xFFFF0 </a:t>
            </a:r>
            <a:r>
              <a:rPr lang="en-US" dirty="0"/>
              <a:t>(</a:t>
            </a:r>
            <a:r>
              <a:rPr lang="en-US" dirty="0" smtClean="0"/>
              <a:t>2</a:t>
            </a:r>
            <a:r>
              <a:rPr lang="en-US" baseline="30000" dirty="0" smtClean="0"/>
              <a:t>20</a:t>
            </a:r>
            <a:r>
              <a:rPr lang="en-US" dirty="0" smtClean="0"/>
              <a:t>-16)</a:t>
            </a:r>
          </a:p>
          <a:p>
            <a:pPr lvl="1"/>
            <a:r>
              <a:rPr lang="en-US" dirty="0"/>
              <a:t>x</a:t>
            </a:r>
            <a:r>
              <a:rPr lang="en-US" dirty="0" smtClean="0"/>
              <a:t>86 CPUs always start with 0xFFFF0 in the EIP register</a:t>
            </a:r>
          </a:p>
          <a:p>
            <a:r>
              <a:rPr lang="en-US" dirty="0" smtClean="0"/>
              <a:t>Essential goals of the BIOS</a:t>
            </a:r>
          </a:p>
          <a:p>
            <a:pPr lvl="1"/>
            <a:r>
              <a:rPr lang="en-US" dirty="0" smtClean="0"/>
              <a:t>Check hardware to make sure its functional</a:t>
            </a:r>
          </a:p>
          <a:p>
            <a:pPr lvl="1"/>
            <a:r>
              <a:rPr lang="en-US" dirty="0" smtClean="0"/>
              <a:t>Install simple, low-level device drivers</a:t>
            </a:r>
          </a:p>
          <a:p>
            <a:pPr lvl="1"/>
            <a:r>
              <a:rPr lang="en-US" dirty="0" smtClean="0"/>
              <a:t>Scan storage media for a Master Boot Record (MBR)</a:t>
            </a:r>
          </a:p>
          <a:p>
            <a:pPr lvl="2"/>
            <a:r>
              <a:rPr lang="en-US" dirty="0" smtClean="0"/>
              <a:t>Load the boot record into RAM</a:t>
            </a:r>
          </a:p>
          <a:p>
            <a:pPr lvl="2"/>
            <a:r>
              <a:rPr lang="en-US" dirty="0" smtClean="0"/>
              <a:t>Tells the CPU to execute the loaded code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9218" name="Picture 2" descr="D:\Classes\5600\assets\bios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55" t="11505" r="5426" b="1552"/>
          <a:stretch/>
        </p:blipFill>
        <p:spPr bwMode="auto">
          <a:xfrm>
            <a:off x="6783978" y="304800"/>
            <a:ext cx="210312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3288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Loading Settings from CMOS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BIOS often has configurable options</a:t>
            </a:r>
          </a:p>
          <a:p>
            <a:pPr lvl="1"/>
            <a:r>
              <a:rPr lang="en-US" dirty="0" smtClean="0"/>
              <a:t>Values stored in battery-backed CMOS memory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10242" name="Picture 2" descr="D:\Classes\5600\assets\Award_BIOS_setup_utilit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9974" y="2852055"/>
            <a:ext cx="6096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3075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Initialize Devices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6829" y="1328057"/>
            <a:ext cx="8817427" cy="537754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Scans and initializes hardware</a:t>
            </a:r>
          </a:p>
          <a:p>
            <a:pPr lvl="1"/>
            <a:r>
              <a:rPr lang="en-US" dirty="0" smtClean="0"/>
              <a:t>CPU and memory</a:t>
            </a:r>
          </a:p>
          <a:p>
            <a:pPr lvl="1"/>
            <a:r>
              <a:rPr lang="en-US" dirty="0" smtClean="0"/>
              <a:t>Keyboard and mouse</a:t>
            </a:r>
          </a:p>
          <a:p>
            <a:pPr lvl="1"/>
            <a:r>
              <a:rPr lang="en-US" dirty="0" smtClean="0"/>
              <a:t>Video</a:t>
            </a:r>
          </a:p>
          <a:p>
            <a:pPr lvl="1"/>
            <a:r>
              <a:rPr lang="en-US" dirty="0" smtClean="0"/>
              <a:t>Bootable storage devices</a:t>
            </a:r>
          </a:p>
          <a:p>
            <a:r>
              <a:rPr lang="en-US" dirty="0" smtClean="0"/>
              <a:t>Installs interrupt handlers in memory</a:t>
            </a:r>
          </a:p>
          <a:p>
            <a:pPr lvl="1"/>
            <a:r>
              <a:rPr lang="en-US" dirty="0" smtClean="0"/>
              <a:t>Builds the Interrupt Vector Table</a:t>
            </a:r>
          </a:p>
          <a:p>
            <a:r>
              <a:rPr lang="en-US" dirty="0" smtClean="0"/>
              <a:t>Runs additional </a:t>
            </a:r>
            <a:r>
              <a:rPr lang="en-US" dirty="0" err="1" smtClean="0"/>
              <a:t>BIOSes</a:t>
            </a:r>
            <a:r>
              <a:rPr lang="en-US" dirty="0" smtClean="0"/>
              <a:t> on expansion cards</a:t>
            </a:r>
          </a:p>
          <a:p>
            <a:pPr lvl="1"/>
            <a:r>
              <a:rPr lang="en-US" dirty="0" smtClean="0"/>
              <a:t>Video cards and SCSI cards often have their own BIOS</a:t>
            </a:r>
          </a:p>
          <a:p>
            <a:r>
              <a:rPr lang="en-US" dirty="0" smtClean="0"/>
              <a:t>Runs POST test</a:t>
            </a:r>
          </a:p>
          <a:p>
            <a:pPr lvl="1"/>
            <a:r>
              <a:rPr lang="en-US" dirty="0" smtClean="0"/>
              <a:t>Check RAM by read/write to each address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920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Bootstrapping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13114"/>
            <a:ext cx="8229600" cy="508362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Problem: we need to find and load a real OS</a:t>
            </a:r>
          </a:p>
          <a:p>
            <a:r>
              <a:rPr lang="en-US" dirty="0" smtClean="0"/>
              <a:t>BIOS identifies all potentially bootable devices</a:t>
            </a:r>
          </a:p>
          <a:p>
            <a:pPr lvl="1"/>
            <a:r>
              <a:rPr lang="en-US" dirty="0" smtClean="0"/>
              <a:t>Tries to locate Master Boot Record (MBR) on each device</a:t>
            </a:r>
          </a:p>
          <a:p>
            <a:pPr lvl="1"/>
            <a:r>
              <a:rPr lang="en-US" dirty="0"/>
              <a:t>O</a:t>
            </a:r>
            <a:r>
              <a:rPr lang="en-US" dirty="0" smtClean="0"/>
              <a:t>rder in which devices are tried is configurable</a:t>
            </a:r>
          </a:p>
          <a:p>
            <a:r>
              <a:rPr lang="en-US" dirty="0" smtClean="0"/>
              <a:t>MBR has code that can load the actual OS</a:t>
            </a:r>
          </a:p>
          <a:p>
            <a:pPr lvl="1"/>
            <a:r>
              <a:rPr lang="en-US" dirty="0" smtClean="0"/>
              <a:t>Code is known as a </a:t>
            </a:r>
            <a:r>
              <a:rPr lang="en-US" dirty="0" err="1" smtClean="0">
                <a:solidFill>
                  <a:schemeClr val="accent1"/>
                </a:solidFill>
              </a:rPr>
              <a:t>bootloader</a:t>
            </a:r>
            <a:endParaRPr lang="en-US" dirty="0" smtClean="0">
              <a:solidFill>
                <a:schemeClr val="accent1"/>
              </a:solidFill>
            </a:endParaRPr>
          </a:p>
          <a:p>
            <a:r>
              <a:rPr lang="en-US" dirty="0" smtClean="0"/>
              <a:t>Example bootable devices:</a:t>
            </a:r>
          </a:p>
          <a:p>
            <a:pPr lvl="1"/>
            <a:r>
              <a:rPr lang="en-US" dirty="0" smtClean="0"/>
              <a:t>Hard drive, SSD, floppy disk, CD/DVD/</a:t>
            </a:r>
            <a:r>
              <a:rPr lang="en-US" dirty="0" err="1" smtClean="0"/>
              <a:t>Bluray</a:t>
            </a:r>
            <a:r>
              <a:rPr lang="en-US" dirty="0" smtClean="0"/>
              <a:t>, USB flash drive, </a:t>
            </a:r>
            <a:r>
              <a:rPr lang="en-US" dirty="0" smtClean="0">
                <a:solidFill>
                  <a:schemeClr val="accent1"/>
                </a:solidFill>
              </a:rPr>
              <a:t>network interface card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363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Master Boot Record (MBR)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6784574"/>
              </p:ext>
            </p:extLst>
          </p:nvPr>
        </p:nvGraphicFramePr>
        <p:xfrm>
          <a:off x="4267200" y="1992086"/>
          <a:ext cx="4724401" cy="3327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33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47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3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99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8343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Address</a:t>
                      </a:r>
                      <a:endParaRPr lang="en-US" dirty="0"/>
                    </a:p>
                  </a:txBody>
                  <a:tcPr anchor="ctr">
                    <a:lnB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Size (Bytes)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834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Hex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Dec.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0x000</a:t>
                      </a:r>
                      <a:endParaRPr lang="en-US" dirty="0"/>
                    </a:p>
                  </a:txBody>
                  <a:tcPr>
                    <a:lnT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T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Bootstrap code area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446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0x1BE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446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Partition Entry #1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0x1CE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462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Partition Entry #2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0x1DE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478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Partition Entry #3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0x1EE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494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Partition</a:t>
                      </a:r>
                      <a:r>
                        <a:rPr lang="en-US" baseline="0" dirty="0" smtClean="0"/>
                        <a:t> Entry #4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0x1FE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Magic 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Total: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512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48340" y="1186536"/>
            <a:ext cx="3799114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Special 512 byte file written to sector 1 (address 0) of a storage device</a:t>
            </a:r>
          </a:p>
          <a:p>
            <a:r>
              <a:rPr lang="en-US" dirty="0" smtClean="0"/>
              <a:t>Contains</a:t>
            </a:r>
          </a:p>
          <a:p>
            <a:pPr lvl="1"/>
            <a:r>
              <a:rPr lang="en-US" dirty="0" smtClean="0"/>
              <a:t>446 bytes of executable code</a:t>
            </a:r>
          </a:p>
          <a:p>
            <a:pPr lvl="1"/>
            <a:r>
              <a:rPr lang="en-US" dirty="0" smtClean="0"/>
              <a:t>Entries for 4 partitions</a:t>
            </a:r>
          </a:p>
          <a:p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95946" y="5660580"/>
            <a:ext cx="8948054" cy="11865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Too small to hold an entire OS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tarts a sequence of chain-loading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585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r>
              <a:rPr lang="en-US" dirty="0" err="1" smtClean="0"/>
              <a:t>Bootloader</a:t>
            </a:r>
            <a:r>
              <a:rPr lang="en-US" dirty="0" smtClean="0"/>
              <a:t>: GRUB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3621"/>
            <a:ext cx="8229600" cy="1306286"/>
          </a:xfrm>
        </p:spPr>
        <p:txBody>
          <a:bodyPr/>
          <a:lstStyle/>
          <a:p>
            <a:r>
              <a:rPr lang="en-US" dirty="0" smtClean="0"/>
              <a:t>Grand Unified </a:t>
            </a:r>
            <a:r>
              <a:rPr lang="en-US" dirty="0" err="1" smtClean="0"/>
              <a:t>Bootloader</a:t>
            </a:r>
            <a:endParaRPr lang="en-US" dirty="0" smtClean="0"/>
          </a:p>
          <a:p>
            <a:pPr lvl="1"/>
            <a:r>
              <a:rPr lang="en-US" dirty="0" smtClean="0"/>
              <a:t>Used with Unix, Linux, Solaris,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35</a:t>
            </a:fld>
            <a:endParaRPr lang="en-US" dirty="0"/>
          </a:p>
        </p:txBody>
      </p:sp>
      <p:pic>
        <p:nvPicPr>
          <p:cNvPr id="7170" name="Picture 2" descr="D:\Classes\5600\assets\gru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633" y="2453624"/>
            <a:ext cx="7673975" cy="4263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5253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36</a:t>
            </a:fld>
            <a:endParaRPr lang="en-US" dirty="0"/>
          </a:p>
        </p:txBody>
      </p:sp>
      <p:pic>
        <p:nvPicPr>
          <p:cNvPr id="8195" name="Picture 3" descr="D:\Classes\5600\assets\768px-GNU_GRUB_on_MBR_partitioned_hard_disk_drives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549" y="129949"/>
            <a:ext cx="8490857" cy="6633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5717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 to applications</a:t>
            </a:r>
            <a:endParaRPr 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50058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Call </a:t>
            </a:r>
            <a:r>
              <a:rPr lang="en-US" dirty="0"/>
              <a:t>I</a:t>
            </a:r>
            <a:r>
              <a:rPr lang="en-US" dirty="0" smtClean="0"/>
              <a:t>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System call table</a:t>
            </a:r>
          </a:p>
          <a:p>
            <a:pPr lvl="1"/>
            <a:r>
              <a:rPr lang="en-US" dirty="0" smtClean="0"/>
              <a:t>Layer of indirection to abstract the OS APIs</a:t>
            </a:r>
          </a:p>
          <a:p>
            <a:pPr lvl="1"/>
            <a:r>
              <a:rPr lang="en-US" dirty="0" smtClean="0"/>
              <a:t>Table is always located at a fixed position</a:t>
            </a:r>
          </a:p>
          <a:p>
            <a:pPr lvl="1"/>
            <a:r>
              <a:rPr lang="en-US" dirty="0" smtClean="0"/>
              <a:t>Each OS API is given a specific index in the table</a:t>
            </a:r>
          </a:p>
          <a:p>
            <a:r>
              <a:rPr lang="en-US" dirty="0" smtClean="0"/>
              <a:t>Programs access APIs via the table, instead of hard coding the function address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83B9EA5-CE9A-4950-A80C-5ADF06B45BB8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350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Traps: Software Interrupts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Software can also generate interrupts</a:t>
            </a:r>
          </a:p>
          <a:p>
            <a:pPr lvl="1"/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Traps</a:t>
            </a:r>
            <a:r>
              <a:rPr lang="en-US" dirty="0"/>
              <a:t> and </a:t>
            </a:r>
            <a:r>
              <a:rPr lang="en-US" dirty="0">
                <a:solidFill>
                  <a:schemeClr val="accent1"/>
                </a:solidFill>
              </a:rPr>
              <a:t>exceptions</a:t>
            </a:r>
            <a:r>
              <a:rPr lang="en-US" dirty="0"/>
              <a:t> are software interrupts</a:t>
            </a:r>
          </a:p>
          <a:p>
            <a:r>
              <a:rPr lang="en-US" dirty="0" smtClean="0"/>
              <a:t>Example:</a:t>
            </a:r>
          </a:p>
          <a:p>
            <a:pPr marL="628650" indent="0">
              <a:buNone/>
              <a:tabLst>
                <a:tab pos="2400300" algn="l"/>
              </a:tabLst>
            </a:pPr>
            <a:r>
              <a:rPr lang="en-US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mov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eax</a:t>
            </a:r>
            <a:r>
              <a:rPr lang="en-US" sz="2400" dirty="0" smtClean="0"/>
              <a:t>, </a:t>
            </a:r>
            <a:r>
              <a:rPr lang="en-US" sz="2400" dirty="0" smtClean="0">
                <a:solidFill>
                  <a:schemeClr val="accent4"/>
                </a:solidFill>
              </a:rPr>
              <a:t>1</a:t>
            </a:r>
            <a:r>
              <a:rPr lang="en-US" sz="2400" dirty="0" smtClean="0"/>
              <a:t>	</a:t>
            </a:r>
            <a:r>
              <a:rPr lang="en-US" sz="2400" dirty="0" smtClean="0">
                <a:solidFill>
                  <a:schemeClr val="accent3"/>
                </a:solidFill>
              </a:rPr>
              <a:t>; system call number goes in EAX, exit() = 1</a:t>
            </a:r>
          </a:p>
          <a:p>
            <a:pPr marL="628650" indent="0">
              <a:buNone/>
              <a:tabLst>
                <a:tab pos="2400300" algn="l"/>
              </a:tabLst>
            </a:pPr>
            <a:r>
              <a:rPr lang="en-US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xor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ebx</a:t>
            </a:r>
            <a:r>
              <a:rPr lang="en-US" sz="2400" dirty="0" smtClean="0"/>
              <a:t>, </a:t>
            </a:r>
            <a:r>
              <a:rPr lang="en-US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ebx</a:t>
            </a:r>
            <a:r>
              <a:rPr lang="en-US" sz="2400" dirty="0" smtClean="0"/>
              <a:t>	</a:t>
            </a:r>
            <a:r>
              <a:rPr lang="en-US" sz="2400" dirty="0" smtClean="0">
                <a:solidFill>
                  <a:schemeClr val="accent3"/>
                </a:solidFill>
              </a:rPr>
              <a:t>; exit() takes one parameter</a:t>
            </a:r>
          </a:p>
          <a:p>
            <a:pPr marL="628650" indent="0">
              <a:buNone/>
              <a:tabLst>
                <a:tab pos="2400300" algn="l"/>
              </a:tabLst>
            </a:pPr>
            <a:r>
              <a:rPr lang="en-US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accent4"/>
                </a:solidFill>
              </a:rPr>
              <a:t>0x80</a:t>
            </a:r>
            <a:r>
              <a:rPr lang="en-US" sz="2400" dirty="0" smtClean="0"/>
              <a:t>	</a:t>
            </a:r>
            <a:r>
              <a:rPr lang="en-US" sz="2400" dirty="0" smtClean="0">
                <a:solidFill>
                  <a:schemeClr val="accent3"/>
                </a:solidFill>
              </a:rPr>
              <a:t>; transfer control to the Linux kernel</a:t>
            </a:r>
            <a:endParaRPr lang="en-US" sz="2400" dirty="0">
              <a:solidFill>
                <a:schemeClr val="accent3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848840" y="3291235"/>
            <a:ext cx="5408469" cy="13029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492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Many Different </a:t>
            </a:r>
            <a:r>
              <a:rPr lang="en-US" dirty="0" err="1" smtClean="0"/>
              <a:t>OSes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2290" name="Picture 2" descr="D:\Classes\5600\assets\google-android-masco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2838" y="3173492"/>
            <a:ext cx="1394039" cy="1355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1" name="Picture 3" descr="D:\Classes\5600\assets\windows-3-1-logo-1992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14" t="27240" r="28685" b="26759"/>
          <a:stretch/>
        </p:blipFill>
        <p:spPr bwMode="auto">
          <a:xfrm>
            <a:off x="1617521" y="1574819"/>
            <a:ext cx="1262097" cy="1036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D:\Classes\5600\assets\windows-95-98-2000-logo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31" t="23397" r="27068" b="22602"/>
          <a:stretch/>
        </p:blipFill>
        <p:spPr bwMode="auto">
          <a:xfrm>
            <a:off x="2879618" y="1441126"/>
            <a:ext cx="1397322" cy="1217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3" name="Picture 5" descr="D:\Classes\5600\assets\url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6940" y="1505531"/>
            <a:ext cx="1255260" cy="1179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4" name="Picture 6" descr="D:\Classes\5600\assets\windows-71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0454" y="1464642"/>
            <a:ext cx="1268376" cy="1261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5" name="Picture 7" descr="D:\Classes\5600\assets\Windows-8-logo-300x300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0186" y="1560527"/>
            <a:ext cx="1069521" cy="1069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6" name="Picture 8" descr="D:\Classes\5600\assets\url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4864" y="3315009"/>
            <a:ext cx="1412695" cy="1209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7" name="Picture 9" descr="D:\Classes\5600\assets\ubuntu-logo32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0622" y="3239762"/>
            <a:ext cx="12700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8" name="Picture 10" descr="D:\Classes\5600\assets\redhat-logo-cloud.jpe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4283" y="3149003"/>
            <a:ext cx="1249418" cy="1375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9" name="Picture 11" descr="D:\Classes\5600\assets\centos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9543" y="3169460"/>
            <a:ext cx="1416050" cy="141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00" name="Picture 12" descr="D:\Classes\5600\assets\512px-Tux.svg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7571" y="3189367"/>
            <a:ext cx="1168486" cy="1355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01" name="Picture 13" descr="D:\Classes\5600\assets\ios_logo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2793" y="5309745"/>
            <a:ext cx="1671471" cy="975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02" name="Picture 14" descr="D:\Classes\5600\assets\apple-logo-300x300.jp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5266" y="4920224"/>
            <a:ext cx="1462881" cy="1462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04" name="Picture 16" descr="D:\Classes\5600\assets\freebsd.pn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4485" y="5083391"/>
            <a:ext cx="1452207" cy="1427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05" name="Picture 17" descr="D:\Classes\5600\assets\Bitrig-a-Fork-of-OpenBSD-Announced-2.png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148" y="4920224"/>
            <a:ext cx="2969683" cy="1590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33757" y="1828801"/>
            <a:ext cx="13509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 smtClean="0"/>
              <a:t>Windows</a:t>
            </a:r>
            <a:endParaRPr lang="en-US" sz="2400" dirty="0"/>
          </a:p>
        </p:txBody>
      </p:sp>
      <p:sp>
        <p:nvSpPr>
          <p:cNvPr id="23" name="TextBox 22"/>
          <p:cNvSpPr txBox="1"/>
          <p:nvPr/>
        </p:nvSpPr>
        <p:spPr>
          <a:xfrm>
            <a:off x="388281" y="3605783"/>
            <a:ext cx="8418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 smtClean="0"/>
              <a:t>Linux</a:t>
            </a:r>
            <a:endParaRPr lang="en-US" sz="2400" dirty="0"/>
          </a:p>
        </p:txBody>
      </p:sp>
      <p:sp>
        <p:nvSpPr>
          <p:cNvPr id="24" name="TextBox 23"/>
          <p:cNvSpPr txBox="1"/>
          <p:nvPr/>
        </p:nvSpPr>
        <p:spPr>
          <a:xfrm>
            <a:off x="468430" y="5461511"/>
            <a:ext cx="6815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 smtClean="0"/>
              <a:t>BSD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2694277" y="4537560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</a:t>
            </a:r>
            <a:r>
              <a:rPr lang="en-US" dirty="0" err="1" smtClean="0"/>
              <a:t>ebian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934283" y="4558504"/>
            <a:ext cx="894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Ubuntu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530426" y="4537914"/>
            <a:ext cx="878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CentOS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465847" y="6420886"/>
            <a:ext cx="971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FreeBSD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3352918" y="6441156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OpenBSD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584144" y="271329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98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645266" y="2711706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XP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2158855" y="2757214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3.1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413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34"/>
            <a:ext cx="8229600" cy="849153"/>
          </a:xfrm>
        </p:spPr>
        <p:txBody>
          <a:bodyPr/>
          <a:lstStyle/>
          <a:p>
            <a:r>
              <a:rPr lang="en-US" dirty="0" smtClean="0"/>
              <a:t>(Simplified) System Call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5" name="Rectangular Callout 4"/>
          <p:cNvSpPr/>
          <p:nvPr/>
        </p:nvSpPr>
        <p:spPr>
          <a:xfrm>
            <a:off x="2058379" y="5630640"/>
            <a:ext cx="4071938" cy="994725"/>
          </a:xfrm>
          <a:prstGeom prst="wedgeRectCallout">
            <a:avLst>
              <a:gd name="adj1" fmla="val 77787"/>
              <a:gd name="adj2" fmla="val -7053"/>
            </a:avLst>
          </a:prstGeom>
          <a:solidFill>
            <a:schemeClr val="accent1"/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7333120" y="1997261"/>
            <a:ext cx="1627221" cy="42539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7333121" y="5838451"/>
            <a:ext cx="1627221" cy="4171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IVT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6398888" y="6070957"/>
            <a:ext cx="9444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0x0000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6421330" y="1825529"/>
            <a:ext cx="899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0xFFFF</a:t>
            </a:r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7251668" y="1509758"/>
            <a:ext cx="17086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Main Memory</a:t>
            </a:r>
            <a:endParaRPr lang="en-US" sz="2000" b="1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2910832"/>
              </p:ext>
            </p:extLst>
          </p:nvPr>
        </p:nvGraphicFramePr>
        <p:xfrm>
          <a:off x="2148867" y="5740418"/>
          <a:ext cx="3900425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0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02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1453">
                <a:tc>
                  <a:txBody>
                    <a:bodyPr/>
                    <a:lstStyle/>
                    <a:p>
                      <a:r>
                        <a:rPr lang="en-US" dirty="0" smtClean="0"/>
                        <a:t>Interrupt 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Pointer to Handler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0x80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0xA146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7333118" y="1997261"/>
            <a:ext cx="1627221" cy="2040634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6419634" y="3228663"/>
            <a:ext cx="9637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0xA146</a:t>
            </a:r>
            <a:endParaRPr lang="en-US" sz="2000" dirty="0"/>
          </a:p>
        </p:txBody>
      </p:sp>
      <p:sp>
        <p:nvSpPr>
          <p:cNvPr id="15" name="Rectangle 14"/>
          <p:cNvSpPr/>
          <p:nvPr/>
        </p:nvSpPr>
        <p:spPr>
          <a:xfrm>
            <a:off x="7332657" y="3146808"/>
            <a:ext cx="1627682" cy="339465"/>
          </a:xfrm>
          <a:prstGeom prst="rect">
            <a:avLst/>
          </a:prstGeom>
          <a:solidFill>
            <a:schemeClr val="accent4">
              <a:lumMod val="75000"/>
            </a:schemeClr>
          </a:solidFill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0x80 Handler</a:t>
            </a:r>
            <a:endParaRPr lang="en-US" sz="2000" dirty="0"/>
          </a:p>
        </p:txBody>
      </p:sp>
      <p:sp>
        <p:nvSpPr>
          <p:cNvPr id="16" name="Rectangle 15"/>
          <p:cNvSpPr/>
          <p:nvPr/>
        </p:nvSpPr>
        <p:spPr>
          <a:xfrm>
            <a:off x="7332657" y="4918317"/>
            <a:ext cx="1627221" cy="718457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User Program</a:t>
            </a:r>
            <a:endParaRPr lang="en-US" sz="2000" dirty="0"/>
          </a:p>
        </p:txBody>
      </p:sp>
      <p:sp>
        <p:nvSpPr>
          <p:cNvPr id="17" name="Rectangular Callout 16"/>
          <p:cNvSpPr/>
          <p:nvPr/>
        </p:nvSpPr>
        <p:spPr>
          <a:xfrm>
            <a:off x="4781923" y="4352339"/>
            <a:ext cx="1724024" cy="1131956"/>
          </a:xfrm>
          <a:prstGeom prst="wedgeRectCallout">
            <a:avLst>
              <a:gd name="adj1" fmla="val 93257"/>
              <a:gd name="adj2" fmla="val 16929"/>
            </a:avLst>
          </a:prstGeom>
          <a:solidFill>
            <a:schemeClr val="accent6"/>
          </a:solidFill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err="1" smtClean="0"/>
              <a:t>mov</a:t>
            </a:r>
            <a:r>
              <a:rPr lang="en-US" sz="2400" dirty="0" smtClean="0"/>
              <a:t> </a:t>
            </a:r>
            <a:r>
              <a:rPr lang="en-US" sz="2400" dirty="0" err="1" smtClean="0"/>
              <a:t>eax</a:t>
            </a:r>
            <a:r>
              <a:rPr lang="en-US" sz="2400" dirty="0" smtClean="0"/>
              <a:t>, 1</a:t>
            </a:r>
          </a:p>
          <a:p>
            <a:r>
              <a:rPr lang="en-US" sz="2400" dirty="0" err="1" smtClean="0"/>
              <a:t>xor</a:t>
            </a:r>
            <a:r>
              <a:rPr lang="en-US" sz="2400" dirty="0" smtClean="0"/>
              <a:t> </a:t>
            </a:r>
            <a:r>
              <a:rPr lang="en-US" sz="2400" dirty="0" err="1" smtClean="0"/>
              <a:t>ebx</a:t>
            </a:r>
            <a:r>
              <a:rPr lang="en-US" sz="2400" dirty="0" smtClean="0"/>
              <a:t>, </a:t>
            </a:r>
            <a:r>
              <a:rPr lang="en-US" sz="2400" dirty="0" err="1" smtClean="0"/>
              <a:t>ebx</a:t>
            </a:r>
            <a:endParaRPr lang="en-US" sz="2400" dirty="0" smtClean="0"/>
          </a:p>
          <a:p>
            <a:r>
              <a:rPr lang="en-US" sz="2400" dirty="0" err="1"/>
              <a:t>i</a:t>
            </a:r>
            <a:r>
              <a:rPr lang="en-US" sz="2400" dirty="0" err="1" smtClean="0"/>
              <a:t>nt</a:t>
            </a:r>
            <a:r>
              <a:rPr lang="en-US" sz="2400" dirty="0" smtClean="0"/>
              <a:t> 0x80</a:t>
            </a:r>
            <a:endParaRPr lang="en-US" sz="2400" dirty="0"/>
          </a:p>
        </p:txBody>
      </p:sp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56025" y="908000"/>
            <a:ext cx="6107862" cy="2427226"/>
          </a:xfrm>
        </p:spPr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Software executes </a:t>
            </a:r>
            <a:r>
              <a:rPr lang="en-US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</a:t>
            </a:r>
            <a:r>
              <a:rPr lang="en-US" sz="2800" dirty="0" smtClean="0"/>
              <a:t> 0x80, pushes EIP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CPU looks up handler in the IVT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CPU transfers control to the OS handler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Handler looks up EAX in the </a:t>
            </a:r>
            <a:r>
              <a:rPr lang="en-US" sz="2800" dirty="0" err="1" smtClean="0"/>
              <a:t>syscall</a:t>
            </a:r>
            <a:r>
              <a:rPr lang="en-US" sz="2800" dirty="0" smtClean="0"/>
              <a:t> table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Jump to the API code</a:t>
            </a:r>
            <a:endParaRPr lang="en-US" sz="2800" dirty="0"/>
          </a:p>
        </p:txBody>
      </p:sp>
      <p:sp>
        <p:nvSpPr>
          <p:cNvPr id="3" name="Rectangle 2"/>
          <p:cNvSpPr/>
          <p:nvPr/>
        </p:nvSpPr>
        <p:spPr>
          <a:xfrm>
            <a:off x="2123929" y="6104838"/>
            <a:ext cx="3923607" cy="400110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7332196" y="3578391"/>
            <a:ext cx="1627682" cy="339465"/>
          </a:xfrm>
          <a:prstGeom prst="rect">
            <a:avLst/>
          </a:prstGeom>
          <a:solidFill>
            <a:schemeClr val="accent4">
              <a:lumMod val="75000"/>
            </a:schemeClr>
          </a:solidFill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/>
              <a:t>Syscall</a:t>
            </a:r>
            <a:r>
              <a:rPr lang="en-US" sz="2000" dirty="0" smtClean="0"/>
              <a:t> Table</a:t>
            </a:r>
            <a:endParaRPr lang="en-US" sz="2000" dirty="0"/>
          </a:p>
        </p:txBody>
      </p:sp>
      <p:sp>
        <p:nvSpPr>
          <p:cNvPr id="21" name="Rectangle 20"/>
          <p:cNvSpPr/>
          <p:nvPr/>
        </p:nvSpPr>
        <p:spPr>
          <a:xfrm>
            <a:off x="7332196" y="2693482"/>
            <a:ext cx="1627682" cy="339465"/>
          </a:xfrm>
          <a:prstGeom prst="rect">
            <a:avLst/>
          </a:prstGeom>
          <a:solidFill>
            <a:schemeClr val="accent4">
              <a:lumMod val="75000"/>
            </a:schemeClr>
          </a:solidFill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/>
              <a:t>printf</a:t>
            </a:r>
            <a:r>
              <a:rPr lang="en-US" sz="2000" dirty="0" smtClean="0"/>
              <a:t>()</a:t>
            </a:r>
            <a:endParaRPr lang="en-US" sz="2000" dirty="0"/>
          </a:p>
        </p:txBody>
      </p:sp>
      <p:sp>
        <p:nvSpPr>
          <p:cNvPr id="22" name="TextBox 21"/>
          <p:cNvSpPr txBox="1"/>
          <p:nvPr/>
        </p:nvSpPr>
        <p:spPr>
          <a:xfrm>
            <a:off x="7578378" y="2025584"/>
            <a:ext cx="10647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OS Code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3" name="Rectangular Callout 22"/>
          <p:cNvSpPr/>
          <p:nvPr/>
        </p:nvSpPr>
        <p:spPr>
          <a:xfrm>
            <a:off x="3745693" y="3081028"/>
            <a:ext cx="2473394" cy="994725"/>
          </a:xfrm>
          <a:prstGeom prst="wedgeRectCallout">
            <a:avLst>
              <a:gd name="adj1" fmla="val 91454"/>
              <a:gd name="adj2" fmla="val 17460"/>
            </a:avLst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2934602"/>
              </p:ext>
            </p:extLst>
          </p:nvPr>
        </p:nvGraphicFramePr>
        <p:xfrm>
          <a:off x="3940323" y="3196828"/>
          <a:ext cx="2155572" cy="7366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07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84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1453">
                <a:tc>
                  <a:txBody>
                    <a:bodyPr/>
                    <a:lstStyle/>
                    <a:p>
                      <a:r>
                        <a:rPr lang="en-US" dirty="0" smtClean="0"/>
                        <a:t>EAX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Pointer to API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0xC0F4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5" name="Rectangle 24"/>
          <p:cNvSpPr/>
          <p:nvPr/>
        </p:nvSpPr>
        <p:spPr>
          <a:xfrm>
            <a:off x="3912523" y="3555226"/>
            <a:ext cx="2223783" cy="400110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 rot="985636">
            <a:off x="3734175" y="3900713"/>
            <a:ext cx="1071562" cy="1013833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EIP</a:t>
            </a:r>
            <a:endParaRPr lang="en-US" sz="2400" dirty="0"/>
          </a:p>
        </p:txBody>
      </p:sp>
      <p:sp>
        <p:nvSpPr>
          <p:cNvPr id="26" name="TextBox 25"/>
          <p:cNvSpPr txBox="1"/>
          <p:nvPr/>
        </p:nvSpPr>
        <p:spPr>
          <a:xfrm>
            <a:off x="6422560" y="2672575"/>
            <a:ext cx="9396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0xC0F4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03798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2.59259E-6 L -2.77778E-7 0.11019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5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0.11019 L 0.27309 -0.17615 " pathEditMode="relative" rAng="0" ptsTypes="AA">
                                      <p:cBhvr>
                                        <p:cTn id="3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646" y="-143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42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7309 -0.17615 L 0.27309 -0.24977 " pathEditMode="relative" rAng="0" ptsTypes="AA">
                                      <p:cBhvr>
                                        <p:cTn id="5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5" grpId="0" animBg="1"/>
      <p:bldP spid="18" grpId="0" animBg="1"/>
      <p:bldP spid="18" grpId="2" animBg="1"/>
      <p:bldP spid="18" grpId="3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CPU Support for System Calls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52697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Many CPUs provide instruction support for invoking system calls</a:t>
            </a:r>
          </a:p>
          <a:p>
            <a:pPr lvl="1"/>
            <a:r>
              <a:rPr lang="en-US" dirty="0" smtClean="0"/>
              <a:t>On x86, system calls are initiated via an interrupt</a:t>
            </a:r>
          </a:p>
          <a:p>
            <a:r>
              <a:rPr lang="en-US" dirty="0" smtClean="0"/>
              <a:t>Example: Linux system calls</a:t>
            </a:r>
          </a:p>
          <a:p>
            <a:pPr lvl="1"/>
            <a:r>
              <a:rPr lang="en-US" dirty="0" smtClean="0"/>
              <a:t>On x86,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2"/>
                </a:solidFill>
              </a:rPr>
              <a:t>0x80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smtClean="0"/>
              <a:t>is the system call interrupt</a:t>
            </a:r>
          </a:p>
          <a:p>
            <a:pPr lvl="1"/>
            <a:r>
              <a:rPr lang="en-US" dirty="0" smtClean="0"/>
              <a:t>EAX holds the table index of the desired API</a:t>
            </a:r>
          </a:p>
          <a:p>
            <a:pPr marL="457200" lvl="1" indent="0">
              <a:buNone/>
            </a:pPr>
            <a:r>
              <a:rPr lang="en-US" dirty="0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83B9EA5-CE9A-4950-A80C-5ADF06B45BB8}" type="slidenum">
              <a:rPr lang="en-US" smtClean="0"/>
              <a:pPr/>
              <a:t>41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0352095"/>
              </p:ext>
            </p:extLst>
          </p:nvPr>
        </p:nvGraphicFramePr>
        <p:xfrm>
          <a:off x="3302925" y="4697748"/>
          <a:ext cx="242751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7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98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EAX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Function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sys_exit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sys_fork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sys_read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sys_write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5496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Kernel</a:t>
            </a:r>
            <a:endParaRPr 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09082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Towards a Kernel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6571" y="1600200"/>
            <a:ext cx="8588829" cy="4525963"/>
          </a:xfrm>
        </p:spPr>
        <p:txBody>
          <a:bodyPr>
            <a:normAutofit/>
          </a:bodyPr>
          <a:lstStyle/>
          <a:p>
            <a:r>
              <a:rPr lang="ja-JP" altLang="en-US" dirty="0"/>
              <a:t>“</a:t>
            </a:r>
            <a:r>
              <a:rPr lang="en-US" altLang="ja-JP" dirty="0"/>
              <a:t>The one program running at all times on the computer</a:t>
            </a:r>
            <a:r>
              <a:rPr lang="ja-JP" altLang="en-US" dirty="0"/>
              <a:t>”</a:t>
            </a:r>
            <a:r>
              <a:rPr lang="en-US" altLang="ja-JP" dirty="0"/>
              <a:t> is the </a:t>
            </a:r>
            <a:r>
              <a:rPr lang="en-US" altLang="ja-JP" b="1" dirty="0" smtClean="0">
                <a:solidFill>
                  <a:schemeClr val="accent1"/>
                </a:solidFill>
              </a:rPr>
              <a:t>kernel</a:t>
            </a:r>
            <a:endParaRPr lang="en-US" altLang="ja-JP" dirty="0">
              <a:solidFill>
                <a:schemeClr val="accent1"/>
              </a:solidFill>
            </a:endParaRPr>
          </a:p>
          <a:p>
            <a:r>
              <a:rPr lang="en-US" dirty="0" smtClean="0"/>
              <a:t>Typically loaded by the </a:t>
            </a:r>
            <a:r>
              <a:rPr lang="en-US" dirty="0" err="1" smtClean="0"/>
              <a:t>bootloader</a:t>
            </a:r>
            <a:endParaRPr lang="en-US" dirty="0" smtClean="0"/>
          </a:p>
          <a:p>
            <a:r>
              <a:rPr lang="en-US" dirty="0" smtClean="0"/>
              <a:t>Questions:</a:t>
            </a:r>
          </a:p>
          <a:p>
            <a:pPr lvl="1"/>
            <a:r>
              <a:rPr lang="en-US" dirty="0" smtClean="0"/>
              <a:t>What are the features that kernels should implement?</a:t>
            </a:r>
          </a:p>
          <a:p>
            <a:pPr lvl="1"/>
            <a:r>
              <a:rPr lang="en-US" dirty="0" smtClean="0"/>
              <a:t>How should we architect the kernel to support these features?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033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Kernel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578475"/>
          </a:xfrm>
        </p:spPr>
        <p:txBody>
          <a:bodyPr/>
          <a:lstStyle/>
          <a:p>
            <a:r>
              <a:rPr lang="en-US" dirty="0" smtClean="0"/>
              <a:t>Device management</a:t>
            </a:r>
          </a:p>
          <a:p>
            <a:pPr lvl="1"/>
            <a:r>
              <a:rPr lang="en-US" dirty="0" smtClean="0"/>
              <a:t>Required: CPU</a:t>
            </a:r>
            <a:r>
              <a:rPr lang="en-US" dirty="0"/>
              <a:t> </a:t>
            </a:r>
            <a:r>
              <a:rPr lang="en-US" dirty="0" smtClean="0"/>
              <a:t>and memory</a:t>
            </a:r>
          </a:p>
          <a:p>
            <a:pPr lvl="1"/>
            <a:r>
              <a:rPr lang="en-US" dirty="0" smtClean="0"/>
              <a:t>Optional: disks, keyboards, mice, video, etc.</a:t>
            </a:r>
          </a:p>
          <a:p>
            <a:r>
              <a:rPr lang="en-US" dirty="0" smtClean="0"/>
              <a:t>Loading and executing programs</a:t>
            </a:r>
          </a:p>
          <a:p>
            <a:r>
              <a:rPr lang="en-US" dirty="0" smtClean="0"/>
              <a:t>System calls and APIs</a:t>
            </a:r>
          </a:p>
          <a:p>
            <a:r>
              <a:rPr lang="en-US" dirty="0" smtClean="0"/>
              <a:t>Protection and fault tolerance</a:t>
            </a:r>
          </a:p>
          <a:p>
            <a:pPr lvl="1"/>
            <a:r>
              <a:rPr lang="en-US" dirty="0" smtClean="0"/>
              <a:t>E.g. a program crash shouldn’t crash the computer</a:t>
            </a:r>
          </a:p>
          <a:p>
            <a:r>
              <a:rPr lang="en-US" dirty="0" smtClean="0"/>
              <a:t>Security</a:t>
            </a:r>
          </a:p>
          <a:p>
            <a:pPr lvl="1"/>
            <a:r>
              <a:rPr lang="en-US" dirty="0" smtClean="0"/>
              <a:t>E.g. only authorized users should be able to login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230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Architecting Kernels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Three basic approaches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Monolithic kernels</a:t>
            </a:r>
          </a:p>
          <a:p>
            <a:pPr marL="1200150" lvl="2" indent="-342900"/>
            <a:r>
              <a:rPr lang="en-US" dirty="0" smtClean="0"/>
              <a:t>All functionality is compiled together</a:t>
            </a:r>
          </a:p>
          <a:p>
            <a:pPr marL="1200150" lvl="2" indent="-342900"/>
            <a:r>
              <a:rPr lang="en-US" dirty="0" smtClean="0"/>
              <a:t>All code runs in privileged kernel-space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Microkernels</a:t>
            </a:r>
          </a:p>
          <a:p>
            <a:pPr marL="1203325" lvl="2" indent="-346075"/>
            <a:r>
              <a:rPr lang="en-US" dirty="0" smtClean="0"/>
              <a:t>Only </a:t>
            </a:r>
            <a:r>
              <a:rPr lang="en-US" b="1" dirty="0" smtClean="0"/>
              <a:t>essential</a:t>
            </a:r>
            <a:r>
              <a:rPr lang="en-US" dirty="0" smtClean="0"/>
              <a:t> functionality is compiled into the kernel</a:t>
            </a:r>
          </a:p>
          <a:p>
            <a:pPr marL="1203325" lvl="2" indent="-346075"/>
            <a:r>
              <a:rPr lang="en-US" dirty="0" smtClean="0"/>
              <a:t>All other functionality runs in unprivileged user space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Hybrid kernels</a:t>
            </a:r>
          </a:p>
          <a:p>
            <a:pPr marL="1203325" lvl="2" indent="-346075"/>
            <a:r>
              <a:rPr lang="en-US" dirty="0" smtClean="0"/>
              <a:t>Most functionality is compiled into the kernel</a:t>
            </a:r>
          </a:p>
          <a:p>
            <a:pPr marL="1203325" lvl="2" indent="-346075"/>
            <a:r>
              <a:rPr lang="en-US" dirty="0" smtClean="0"/>
              <a:t>Some functions are loaded dynamically</a:t>
            </a:r>
          </a:p>
          <a:p>
            <a:pPr marL="1203325" lvl="2" indent="-346075"/>
            <a:r>
              <a:rPr lang="en-US" dirty="0" smtClean="0"/>
              <a:t>Typically, all functionality runs in kernel-space</a:t>
            </a:r>
          </a:p>
          <a:p>
            <a:pPr marL="1371600" lvl="2" indent="-514350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059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Monolithic Kernel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46</a:t>
            </a:fld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6211686" y="1333850"/>
            <a:ext cx="2726574" cy="4838008"/>
            <a:chOff x="188422" y="1330036"/>
            <a:chExt cx="2726574" cy="4838008"/>
          </a:xfrm>
        </p:grpSpPr>
        <p:sp>
          <p:nvSpPr>
            <p:cNvPr id="6" name="Rectangle 5"/>
            <p:cNvSpPr/>
            <p:nvPr/>
          </p:nvSpPr>
          <p:spPr>
            <a:xfrm>
              <a:off x="188422" y="1330036"/>
              <a:ext cx="2726574" cy="483800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81493" y="1417638"/>
              <a:ext cx="134043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u="sng" dirty="0" smtClean="0"/>
                <a:t>User Space</a:t>
              </a:r>
              <a:endParaRPr lang="en-US" sz="2000" u="sng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87037" y="1333850"/>
            <a:ext cx="5881254" cy="4838008"/>
            <a:chOff x="3074324" y="1330036"/>
            <a:chExt cx="5881254" cy="4838008"/>
          </a:xfrm>
        </p:grpSpPr>
        <p:sp>
          <p:nvSpPr>
            <p:cNvPr id="7" name="Rectangle 6"/>
            <p:cNvSpPr/>
            <p:nvPr/>
          </p:nvSpPr>
          <p:spPr>
            <a:xfrm>
              <a:off x="3074324" y="1330036"/>
              <a:ext cx="5881254" cy="483800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252466" y="1417638"/>
              <a:ext cx="152496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u="sng" dirty="0" smtClean="0"/>
                <a:t>Kernel Space</a:t>
              </a:r>
              <a:endParaRPr lang="en-US" sz="2000" u="sng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338050" y="1884219"/>
            <a:ext cx="5591695" cy="4084320"/>
            <a:chOff x="338050" y="1884219"/>
            <a:chExt cx="5591695" cy="4084320"/>
          </a:xfrm>
        </p:grpSpPr>
        <p:sp>
          <p:nvSpPr>
            <p:cNvPr id="12" name="Cloud 11"/>
            <p:cNvSpPr/>
            <p:nvPr/>
          </p:nvSpPr>
          <p:spPr>
            <a:xfrm>
              <a:off x="338050" y="1884219"/>
              <a:ext cx="5591695" cy="4084320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1086196" y="3093378"/>
              <a:ext cx="1213658" cy="659476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Memory Manager</a:t>
              </a:r>
              <a:endParaRPr lang="en-US" dirty="0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2581586" y="2909092"/>
              <a:ext cx="1338349" cy="659476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CPU Scheduling</a:t>
              </a:r>
              <a:endParaRPr lang="en-US" dirty="0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4169526" y="3026902"/>
              <a:ext cx="1211580" cy="659476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Program Loader</a:t>
              </a:r>
              <a:endParaRPr lang="en-US" dirty="0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1086197" y="3973485"/>
              <a:ext cx="1213658" cy="659476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Security Policies</a:t>
              </a:r>
              <a:endParaRPr lang="en-US" dirty="0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2576595" y="3801858"/>
              <a:ext cx="1338349" cy="659476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Error Handling</a:t>
              </a:r>
              <a:endParaRPr lang="en-US" dirty="0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4169526" y="3889697"/>
              <a:ext cx="1211580" cy="659476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System APIs</a:t>
              </a:r>
              <a:endParaRPr lang="en-US" dirty="0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1493521" y="4769804"/>
              <a:ext cx="1213658" cy="659476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Device Drivers</a:t>
              </a:r>
              <a:endParaRPr lang="en-US" dirty="0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2901142" y="4622776"/>
              <a:ext cx="1213658" cy="659476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File Systems</a:t>
              </a:r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100350" y="2484122"/>
              <a:ext cx="24295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Monolithic Kernel Code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2" name="Folded Corner 21"/>
          <p:cNvSpPr/>
          <p:nvPr/>
        </p:nvSpPr>
        <p:spPr>
          <a:xfrm>
            <a:off x="6725514" y="3507311"/>
            <a:ext cx="1788971" cy="764771"/>
          </a:xfrm>
          <a:prstGeom prst="foldedCorner">
            <a:avLst>
              <a:gd name="adj" fmla="val 28261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Program</a:t>
            </a:r>
            <a:endParaRPr lang="en-US" dirty="0"/>
          </a:p>
        </p:txBody>
      </p:sp>
      <p:sp>
        <p:nvSpPr>
          <p:cNvPr id="23" name="Left-Right Arrow 22"/>
          <p:cNvSpPr/>
          <p:nvPr/>
        </p:nvSpPr>
        <p:spPr>
          <a:xfrm rot="21127209">
            <a:off x="5286871" y="3808050"/>
            <a:ext cx="1495271" cy="501365"/>
          </a:xfrm>
          <a:prstGeom prst="left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465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Microkernel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47</a:t>
            </a:fld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4728618" y="1333850"/>
            <a:ext cx="4285444" cy="4838008"/>
            <a:chOff x="188422" y="1330036"/>
            <a:chExt cx="2726574" cy="4838008"/>
          </a:xfrm>
        </p:grpSpPr>
        <p:sp>
          <p:nvSpPr>
            <p:cNvPr id="6" name="Rectangle 5"/>
            <p:cNvSpPr/>
            <p:nvPr/>
          </p:nvSpPr>
          <p:spPr>
            <a:xfrm>
              <a:off x="188422" y="1330036"/>
              <a:ext cx="2726574" cy="483800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125290" y="1417638"/>
              <a:ext cx="85283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u="sng" dirty="0" smtClean="0"/>
                <a:t>User Space</a:t>
              </a:r>
              <a:endParaRPr lang="en-US" sz="2000" u="sng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87037" y="1333850"/>
            <a:ext cx="4390505" cy="4838008"/>
            <a:chOff x="3074324" y="1330036"/>
            <a:chExt cx="5881254" cy="4838008"/>
          </a:xfrm>
        </p:grpSpPr>
        <p:sp>
          <p:nvSpPr>
            <p:cNvPr id="7" name="Rectangle 6"/>
            <p:cNvSpPr/>
            <p:nvPr/>
          </p:nvSpPr>
          <p:spPr>
            <a:xfrm>
              <a:off x="3074324" y="1330036"/>
              <a:ext cx="5881254" cy="483800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252466" y="1417638"/>
              <a:ext cx="152496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u="sng" dirty="0" smtClean="0"/>
                <a:t>Kernel Space</a:t>
              </a:r>
              <a:endParaRPr lang="en-US" sz="2000" u="sng" dirty="0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1088339" y="1888084"/>
            <a:ext cx="2623323" cy="4156939"/>
            <a:chOff x="232487" y="1589168"/>
            <a:chExt cx="2623323" cy="4156939"/>
          </a:xfrm>
        </p:grpSpPr>
        <p:sp>
          <p:nvSpPr>
            <p:cNvPr id="12" name="Cloud 11"/>
            <p:cNvSpPr/>
            <p:nvPr/>
          </p:nvSpPr>
          <p:spPr>
            <a:xfrm rot="6066423">
              <a:off x="-534321" y="2355976"/>
              <a:ext cx="4156939" cy="2623323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889695" y="2592960"/>
              <a:ext cx="1213658" cy="659476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Memory Manager</a:t>
              </a:r>
              <a:endParaRPr lang="en-US" dirty="0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827349" y="3386511"/>
              <a:ext cx="1338349" cy="659476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CPU Scheduling</a:t>
              </a:r>
              <a:endParaRPr lang="en-US" dirty="0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624545" y="4180062"/>
              <a:ext cx="1743955" cy="659476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Interprocess</a:t>
              </a:r>
              <a:r>
                <a:rPr lang="en-US" dirty="0" smtClean="0"/>
                <a:t> Communication</a:t>
              </a:r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27349" y="2144728"/>
              <a:ext cx="13362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Kernel Code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5423707" y="2070368"/>
            <a:ext cx="2976175" cy="3773255"/>
            <a:chOff x="5423707" y="2070368"/>
            <a:chExt cx="2976175" cy="3773255"/>
          </a:xfrm>
        </p:grpSpPr>
        <p:sp>
          <p:nvSpPr>
            <p:cNvPr id="18" name="Rounded Rectangle 17"/>
            <p:cNvSpPr/>
            <p:nvPr/>
          </p:nvSpPr>
          <p:spPr>
            <a:xfrm>
              <a:off x="5423707" y="2950548"/>
              <a:ext cx="1349090" cy="65947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Networking Service</a:t>
              </a:r>
              <a:endParaRPr lang="en-US" dirty="0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5491423" y="2079350"/>
              <a:ext cx="1213658" cy="65947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File System</a:t>
              </a:r>
              <a:endParaRPr lang="en-US" dirty="0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7128046" y="2070368"/>
              <a:ext cx="1213658" cy="65947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Disk Driver</a:t>
              </a:r>
              <a:endParaRPr lang="en-US" dirty="0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7069867" y="2950548"/>
              <a:ext cx="1330015" cy="65947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Network Card Driver</a:t>
              </a:r>
              <a:endParaRPr lang="en-US" dirty="0"/>
            </a:p>
          </p:txBody>
        </p:sp>
        <p:sp>
          <p:nvSpPr>
            <p:cNvPr id="26" name="Folded Corner 25"/>
            <p:cNvSpPr/>
            <p:nvPr/>
          </p:nvSpPr>
          <p:spPr>
            <a:xfrm>
              <a:off x="6034521" y="4065275"/>
              <a:ext cx="1788971" cy="764771"/>
            </a:xfrm>
            <a:prstGeom prst="foldedCorner">
              <a:avLst>
                <a:gd name="adj" fmla="val 28261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User Program 1</a:t>
              </a:r>
              <a:endParaRPr lang="en-US" dirty="0"/>
            </a:p>
          </p:txBody>
        </p:sp>
        <p:sp>
          <p:nvSpPr>
            <p:cNvPr id="29" name="Folded Corner 28"/>
            <p:cNvSpPr/>
            <p:nvPr/>
          </p:nvSpPr>
          <p:spPr>
            <a:xfrm>
              <a:off x="6034521" y="5078852"/>
              <a:ext cx="1788971" cy="764771"/>
            </a:xfrm>
            <a:prstGeom prst="foldedCorner">
              <a:avLst>
                <a:gd name="adj" fmla="val 28261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User Program 2</a:t>
              </a:r>
              <a:endParaRPr lang="en-US" dirty="0"/>
            </a:p>
          </p:txBody>
        </p:sp>
      </p:grpSp>
      <p:sp>
        <p:nvSpPr>
          <p:cNvPr id="28" name="Left-Right Arrow 27"/>
          <p:cNvSpPr/>
          <p:nvPr/>
        </p:nvSpPr>
        <p:spPr>
          <a:xfrm>
            <a:off x="6595815" y="2229407"/>
            <a:ext cx="625175" cy="359362"/>
          </a:xfrm>
          <a:prstGeom prst="left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Left-Right Arrow 29"/>
          <p:cNvSpPr/>
          <p:nvPr/>
        </p:nvSpPr>
        <p:spPr>
          <a:xfrm rot="617148">
            <a:off x="3113001" y="5197521"/>
            <a:ext cx="3005425" cy="359362"/>
          </a:xfrm>
          <a:prstGeom prst="left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Left-Right Arrow 30"/>
          <p:cNvSpPr/>
          <p:nvPr/>
        </p:nvSpPr>
        <p:spPr>
          <a:xfrm rot="19220255">
            <a:off x="2771552" y="3355898"/>
            <a:ext cx="3167493" cy="359362"/>
          </a:xfrm>
          <a:prstGeom prst="left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Left-Right Arrow 31"/>
          <p:cNvSpPr/>
          <p:nvPr/>
        </p:nvSpPr>
        <p:spPr>
          <a:xfrm rot="21430005">
            <a:off x="3106282" y="4524348"/>
            <a:ext cx="3022331" cy="359362"/>
          </a:xfrm>
          <a:prstGeom prst="left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601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0" grpId="0" animBg="1"/>
      <p:bldP spid="30" grpId="1" animBg="1"/>
      <p:bldP spid="31" grpId="0" animBg="1"/>
      <p:bldP spid="32" grpId="0" animBg="1"/>
      <p:bldP spid="32" grpId="1" animBg="1"/>
      <p:bldP spid="32" grpId="2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Hybrid Kernel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48</a:t>
            </a:fld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6211686" y="1333850"/>
            <a:ext cx="2726574" cy="4838008"/>
            <a:chOff x="188422" y="1330036"/>
            <a:chExt cx="2726574" cy="4838008"/>
          </a:xfrm>
        </p:grpSpPr>
        <p:sp>
          <p:nvSpPr>
            <p:cNvPr id="6" name="Rectangle 5"/>
            <p:cNvSpPr/>
            <p:nvPr/>
          </p:nvSpPr>
          <p:spPr>
            <a:xfrm>
              <a:off x="188422" y="1330036"/>
              <a:ext cx="2726574" cy="483800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81493" y="1417638"/>
              <a:ext cx="134043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u="sng" dirty="0" smtClean="0"/>
                <a:t>User Space</a:t>
              </a:r>
              <a:endParaRPr lang="en-US" sz="2000" u="sng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87037" y="1333850"/>
            <a:ext cx="5881254" cy="4838008"/>
            <a:chOff x="3074324" y="1330036"/>
            <a:chExt cx="5881254" cy="4838008"/>
          </a:xfrm>
        </p:grpSpPr>
        <p:sp>
          <p:nvSpPr>
            <p:cNvPr id="7" name="Rectangle 6"/>
            <p:cNvSpPr/>
            <p:nvPr/>
          </p:nvSpPr>
          <p:spPr>
            <a:xfrm>
              <a:off x="3074324" y="1330036"/>
              <a:ext cx="5881254" cy="483800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252466" y="1417638"/>
              <a:ext cx="152496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u="sng" dirty="0" smtClean="0"/>
                <a:t>Kernel Space</a:t>
              </a:r>
              <a:endParaRPr lang="en-US" sz="2000" u="sng" dirty="0"/>
            </a:p>
          </p:txBody>
        </p:sp>
      </p:grpSp>
      <p:sp>
        <p:nvSpPr>
          <p:cNvPr id="12" name="Cloud 11"/>
          <p:cNvSpPr/>
          <p:nvPr/>
        </p:nvSpPr>
        <p:spPr>
          <a:xfrm rot="6413418">
            <a:off x="36557" y="1930693"/>
            <a:ext cx="4156939" cy="3815263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944367" y="2439585"/>
            <a:ext cx="1213658" cy="6594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Memory Manager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2274535" y="2591793"/>
            <a:ext cx="1338349" cy="6594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CPU Scheduling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1421463" y="5028152"/>
            <a:ext cx="1211580" cy="6594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Program Loader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538692" y="3251269"/>
            <a:ext cx="1213658" cy="6594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Security Policies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1942747" y="3383322"/>
            <a:ext cx="1338349" cy="6594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Error Handling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2220366" y="4229141"/>
            <a:ext cx="1211580" cy="6594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System APIs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814634" y="4166632"/>
            <a:ext cx="1213658" cy="6594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File Systems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489893" y="2010519"/>
            <a:ext cx="1336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Kernel Code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4516538" y="2591793"/>
            <a:ext cx="1213658" cy="6594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Device Driver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129012" y="2094869"/>
            <a:ext cx="1791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Third-Party Code</a:t>
            </a:r>
            <a:endParaRPr lang="en-US" b="1" dirty="0"/>
          </a:p>
        </p:txBody>
      </p:sp>
      <p:sp>
        <p:nvSpPr>
          <p:cNvPr id="24" name="Rounded Rectangle 23"/>
          <p:cNvSpPr/>
          <p:nvPr/>
        </p:nvSpPr>
        <p:spPr>
          <a:xfrm>
            <a:off x="4685585" y="3429537"/>
            <a:ext cx="1213658" cy="6594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Device Driver</a:t>
            </a:r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4417973" y="4267281"/>
            <a:ext cx="1213658" cy="6594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File System</a:t>
            </a:r>
            <a:endParaRPr lang="en-US" dirty="0"/>
          </a:p>
        </p:txBody>
      </p:sp>
      <p:sp>
        <p:nvSpPr>
          <p:cNvPr id="26" name="Folded Corner 25"/>
          <p:cNvSpPr/>
          <p:nvPr/>
        </p:nvSpPr>
        <p:spPr>
          <a:xfrm>
            <a:off x="6670095" y="5221198"/>
            <a:ext cx="1788971" cy="764771"/>
          </a:xfrm>
          <a:prstGeom prst="foldedCorner">
            <a:avLst>
              <a:gd name="adj" fmla="val 28261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Program</a:t>
            </a:r>
            <a:endParaRPr lang="en-US" dirty="0"/>
          </a:p>
        </p:txBody>
      </p:sp>
      <p:sp>
        <p:nvSpPr>
          <p:cNvPr id="28" name="Left-Right Arrow 27"/>
          <p:cNvSpPr/>
          <p:nvPr/>
        </p:nvSpPr>
        <p:spPr>
          <a:xfrm rot="196747">
            <a:off x="3354223" y="4535979"/>
            <a:ext cx="1108798" cy="359362"/>
          </a:xfrm>
          <a:prstGeom prst="left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Left-Right Arrow 29"/>
          <p:cNvSpPr/>
          <p:nvPr/>
        </p:nvSpPr>
        <p:spPr>
          <a:xfrm rot="20190936">
            <a:off x="3327403" y="3961065"/>
            <a:ext cx="1516226" cy="359362"/>
          </a:xfrm>
          <a:prstGeom prst="left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Left-Right Arrow 30"/>
          <p:cNvSpPr/>
          <p:nvPr/>
        </p:nvSpPr>
        <p:spPr>
          <a:xfrm rot="19220255">
            <a:off x="2896379" y="3487291"/>
            <a:ext cx="1919717" cy="359362"/>
          </a:xfrm>
          <a:prstGeom prst="left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Left-Right Arrow 31"/>
          <p:cNvSpPr/>
          <p:nvPr/>
        </p:nvSpPr>
        <p:spPr>
          <a:xfrm rot="593648">
            <a:off x="3076826" y="5054817"/>
            <a:ext cx="3670390" cy="359362"/>
          </a:xfrm>
          <a:prstGeom prst="left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160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/>
      <p:bldP spid="24" grpId="0" animBg="1"/>
      <p:bldP spid="25" grpId="0" animBg="1"/>
      <p:bldP spid="26" grpId="0" animBg="1"/>
      <p:bldP spid="28" grpId="0" animBg="1"/>
      <p:bldP spid="30" grpId="0" animBg="1"/>
      <p:bldP spid="31" grpId="0" animBg="1"/>
      <p:bldP spid="32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49</a:t>
            </a:fld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709353" y="4594167"/>
            <a:ext cx="7786254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3313" y="4777047"/>
            <a:ext cx="226280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u="sng" dirty="0" smtClean="0"/>
              <a:t>Microkernels:</a:t>
            </a:r>
          </a:p>
          <a:p>
            <a:pPr algn="ctr"/>
            <a:r>
              <a:rPr lang="en-US" sz="2400" dirty="0" smtClean="0"/>
              <a:t>Small code base,</a:t>
            </a:r>
          </a:p>
          <a:p>
            <a:pPr algn="ctr"/>
            <a:r>
              <a:rPr lang="en-US" sz="2400" dirty="0" smtClean="0"/>
              <a:t>Few features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6341600" y="4777047"/>
            <a:ext cx="267656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u="sng" dirty="0" smtClean="0"/>
              <a:t>Monolithic Kernels:</a:t>
            </a:r>
          </a:p>
          <a:p>
            <a:pPr algn="ctr"/>
            <a:r>
              <a:rPr lang="en-US" sz="2400" dirty="0" smtClean="0"/>
              <a:t>Huge code base,</a:t>
            </a:r>
          </a:p>
          <a:p>
            <a:pPr algn="ctr"/>
            <a:r>
              <a:rPr lang="en-US" sz="2400" dirty="0" smtClean="0"/>
              <a:t>Many features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2922985" y="4777047"/>
            <a:ext cx="335899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u="sng" dirty="0" smtClean="0"/>
              <a:t>Hybrid Kernels:</a:t>
            </a:r>
          </a:p>
          <a:p>
            <a:pPr algn="ctr"/>
            <a:r>
              <a:rPr lang="en-US" sz="2400" dirty="0"/>
              <a:t>P</a:t>
            </a:r>
            <a:r>
              <a:rPr lang="en-US" sz="2400" dirty="0" smtClean="0"/>
              <a:t>retty large code base,</a:t>
            </a:r>
          </a:p>
          <a:p>
            <a:pPr algn="ctr"/>
            <a:r>
              <a:rPr lang="en-US" sz="2400" dirty="0" smtClean="0"/>
              <a:t>Some features delegated</a:t>
            </a:r>
            <a:endParaRPr lang="en-US" sz="2400" dirty="0"/>
          </a:p>
        </p:txBody>
      </p:sp>
      <p:grpSp>
        <p:nvGrpSpPr>
          <p:cNvPr id="19" name="Group 18"/>
          <p:cNvGrpSpPr/>
          <p:nvPr/>
        </p:nvGrpSpPr>
        <p:grpSpPr>
          <a:xfrm>
            <a:off x="6553200" y="892123"/>
            <a:ext cx="2059858" cy="3156155"/>
            <a:chOff x="6553200" y="892123"/>
            <a:chExt cx="2059858" cy="3156155"/>
          </a:xfrm>
        </p:grpSpPr>
        <p:sp>
          <p:nvSpPr>
            <p:cNvPr id="16" name="Rectangular Callout 15"/>
            <p:cNvSpPr/>
            <p:nvPr/>
          </p:nvSpPr>
          <p:spPr>
            <a:xfrm>
              <a:off x="6553200" y="892123"/>
              <a:ext cx="2059858" cy="3156155"/>
            </a:xfrm>
            <a:prstGeom prst="wedgeRectCallout">
              <a:avLst>
                <a:gd name="adj1" fmla="val -8232"/>
                <a:gd name="adj2" fmla="val 63622"/>
              </a:avLst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59639" y="2418521"/>
              <a:ext cx="1259941" cy="1461729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01888" y="1062307"/>
              <a:ext cx="1172978" cy="1140657"/>
            </a:xfrm>
            <a:prstGeom prst="rect">
              <a:avLst/>
            </a:prstGeom>
          </p:spPr>
        </p:pic>
      </p:grpSp>
      <p:grpSp>
        <p:nvGrpSpPr>
          <p:cNvPr id="20" name="Group 19"/>
          <p:cNvGrpSpPr/>
          <p:nvPr/>
        </p:nvGrpSpPr>
        <p:grpSpPr>
          <a:xfrm>
            <a:off x="2966120" y="887543"/>
            <a:ext cx="3193601" cy="3156155"/>
            <a:chOff x="2966120" y="887543"/>
            <a:chExt cx="3193601" cy="3156155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69864" y="2829760"/>
              <a:ext cx="1498424" cy="874081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688" t="22472" r="26669" b="21688"/>
            <a:stretch/>
          </p:blipFill>
          <p:spPr>
            <a:xfrm>
              <a:off x="2991513" y="2548881"/>
              <a:ext cx="1411525" cy="1230183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23683" y="1152014"/>
              <a:ext cx="1050143" cy="1050143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01749" y="1158421"/>
              <a:ext cx="1050411" cy="1044543"/>
            </a:xfrm>
            <a:prstGeom prst="rect">
              <a:avLst/>
            </a:prstGeom>
          </p:spPr>
        </p:pic>
        <p:sp>
          <p:nvSpPr>
            <p:cNvPr id="17" name="Rectangular Callout 16"/>
            <p:cNvSpPr/>
            <p:nvPr/>
          </p:nvSpPr>
          <p:spPr>
            <a:xfrm>
              <a:off x="2966120" y="887543"/>
              <a:ext cx="3193601" cy="3156155"/>
            </a:xfrm>
            <a:prstGeom prst="wedgeRectCallout">
              <a:avLst>
                <a:gd name="adj1" fmla="val -8232"/>
                <a:gd name="adj2" fmla="val 63622"/>
              </a:avLst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ular Callout 17"/>
          <p:cNvSpPr/>
          <p:nvPr/>
        </p:nvSpPr>
        <p:spPr>
          <a:xfrm>
            <a:off x="468070" y="887542"/>
            <a:ext cx="2059858" cy="3156155"/>
          </a:xfrm>
          <a:prstGeom prst="wedgeRectCallout">
            <a:avLst>
              <a:gd name="adj1" fmla="val 8379"/>
              <a:gd name="adj2" fmla="val 62127"/>
            </a:avLst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Research Kernels:</a:t>
            </a:r>
          </a:p>
          <a:p>
            <a:pPr algn="ctr"/>
            <a:r>
              <a:rPr lang="en-US" dirty="0" smtClean="0"/>
              <a:t>Mach</a:t>
            </a:r>
          </a:p>
          <a:p>
            <a:pPr algn="ctr"/>
            <a:r>
              <a:rPr lang="en-US" dirty="0" smtClean="0"/>
              <a:t>L4</a:t>
            </a:r>
          </a:p>
          <a:p>
            <a:pPr algn="ctr"/>
            <a:r>
              <a:rPr lang="en-US" dirty="0" smtClean="0"/>
              <a:t>GNU Hurd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Kernels for Embedded System:</a:t>
            </a:r>
          </a:p>
          <a:p>
            <a:pPr algn="ctr"/>
            <a:r>
              <a:rPr lang="en-US" dirty="0" smtClean="0"/>
              <a:t>QNX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930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Common OS Families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POSIX</a:t>
            </a:r>
          </a:p>
          <a:p>
            <a:pPr lvl="1"/>
            <a:r>
              <a:rPr lang="en-US" dirty="0" smtClean="0"/>
              <a:t>Anything Unix-</a:t>
            </a:r>
            <a:r>
              <a:rPr lang="en-US" dirty="0" err="1" smtClean="0"/>
              <a:t>ish</a:t>
            </a:r>
            <a:endParaRPr lang="en-US" dirty="0" smtClean="0"/>
          </a:p>
          <a:p>
            <a:pPr lvl="1"/>
            <a:r>
              <a:rPr lang="en-US" dirty="0" smtClean="0"/>
              <a:t>e.g. Linux, BSDs, Mac, Android, iOS, QNX</a:t>
            </a:r>
          </a:p>
          <a:p>
            <a:r>
              <a:rPr lang="en-US" dirty="0" smtClean="0"/>
              <a:t>Windows</a:t>
            </a:r>
          </a:p>
          <a:p>
            <a:pPr lvl="1"/>
            <a:r>
              <a:rPr lang="en-US" dirty="0" smtClean="0"/>
              <a:t>Stuff shipped by Microsoft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Nowadays that’s basically everything, at least for computers with large (MB~GB) main memory.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539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Pros/Cons of Monolithic Kernels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6150"/>
          </a:xfrm>
        </p:spPr>
        <p:txBody>
          <a:bodyPr>
            <a:normAutofit/>
          </a:bodyPr>
          <a:lstStyle/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Single code base eases kernel development</a:t>
            </a:r>
          </a:p>
          <a:p>
            <a:pPr lvl="1"/>
            <a:r>
              <a:rPr lang="en-US" dirty="0" smtClean="0"/>
              <a:t>Robust APIs for application developers</a:t>
            </a:r>
          </a:p>
          <a:p>
            <a:pPr lvl="1"/>
            <a:r>
              <a:rPr lang="en-US" dirty="0" smtClean="0"/>
              <a:t>No need to find separate device drivers</a:t>
            </a:r>
          </a:p>
          <a:p>
            <a:pPr lvl="1"/>
            <a:r>
              <a:rPr lang="en-US" dirty="0" smtClean="0"/>
              <a:t>Fast performance due to tight coupling</a:t>
            </a:r>
          </a:p>
          <a:p>
            <a:r>
              <a:rPr lang="en-US" dirty="0" smtClean="0"/>
              <a:t>Disadvantages</a:t>
            </a:r>
          </a:p>
          <a:p>
            <a:pPr lvl="1"/>
            <a:r>
              <a:rPr lang="en-US" dirty="0" smtClean="0"/>
              <a:t>Large code base, hard to check for correctness</a:t>
            </a:r>
          </a:p>
          <a:p>
            <a:pPr lvl="1"/>
            <a:r>
              <a:rPr lang="en-US" dirty="0" smtClean="0"/>
              <a:t>Bugs crash the entire kernel (and thus, the machine)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371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Pros/Cons of Microkernels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2757" y="1457498"/>
            <a:ext cx="8739448" cy="5092931"/>
          </a:xfrm>
        </p:spPr>
        <p:txBody>
          <a:bodyPr>
            <a:normAutofit/>
          </a:bodyPr>
          <a:lstStyle/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Small code base, easy to check for correctness</a:t>
            </a:r>
          </a:p>
          <a:p>
            <a:pPr lvl="2"/>
            <a:r>
              <a:rPr lang="en-US" dirty="0" smtClean="0"/>
              <a:t>Excellent for high-security systems</a:t>
            </a:r>
          </a:p>
          <a:p>
            <a:pPr lvl="1"/>
            <a:r>
              <a:rPr lang="en-US" dirty="0" smtClean="0"/>
              <a:t>Extremely modular and configurable</a:t>
            </a:r>
          </a:p>
          <a:p>
            <a:pPr lvl="2"/>
            <a:r>
              <a:rPr lang="en-US" dirty="0" smtClean="0"/>
              <a:t>Choose only the pieces you need for embedded systems</a:t>
            </a:r>
          </a:p>
          <a:p>
            <a:pPr lvl="2"/>
            <a:r>
              <a:rPr lang="en-US" dirty="0" smtClean="0"/>
              <a:t>Easy to add new functionality (e.g. a new file system)</a:t>
            </a:r>
          </a:p>
          <a:p>
            <a:pPr lvl="1"/>
            <a:r>
              <a:rPr lang="en-US" dirty="0" smtClean="0"/>
              <a:t>Services may crash, but the system will remain stable</a:t>
            </a:r>
          </a:p>
          <a:p>
            <a:r>
              <a:rPr lang="en-US" dirty="0" smtClean="0"/>
              <a:t>Disadvantages</a:t>
            </a:r>
          </a:p>
          <a:p>
            <a:pPr lvl="1"/>
            <a:r>
              <a:rPr lang="en-US" dirty="0" smtClean="0"/>
              <a:t>Performance is slower: many context switches</a:t>
            </a:r>
          </a:p>
          <a:p>
            <a:pPr lvl="1"/>
            <a:r>
              <a:rPr lang="en-US" dirty="0" smtClean="0"/>
              <a:t>No stable APIs, more difficult to write applications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379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Computer Architecture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35427" y="1382480"/>
            <a:ext cx="8436429" cy="52578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Architecture determines many properties of the OS</a:t>
            </a:r>
          </a:p>
          <a:p>
            <a:pPr lvl="1"/>
            <a:r>
              <a:rPr lang="en-US" dirty="0" smtClean="0"/>
              <a:t>How does the OS load and take control?</a:t>
            </a:r>
          </a:p>
          <a:p>
            <a:pPr lvl="1"/>
            <a:r>
              <a:rPr lang="en-US" dirty="0" smtClean="0"/>
              <a:t>How does the OS interacts with devices?</a:t>
            </a:r>
          </a:p>
          <a:p>
            <a:pPr lvl="1"/>
            <a:r>
              <a:rPr lang="en-US" dirty="0" smtClean="0"/>
              <a:t>How does the OS manage CPU and memory?</a:t>
            </a:r>
          </a:p>
          <a:p>
            <a:r>
              <a:rPr lang="en-US" dirty="0" smtClean="0"/>
              <a:t>This discussion will focus on the IBM PC architecture</a:t>
            </a:r>
          </a:p>
          <a:p>
            <a:pPr lvl="1"/>
            <a:r>
              <a:rPr lang="en-US" dirty="0" smtClean="0"/>
              <a:t>Until recently, most computers could still run MS-DOS based programs from the 80’s and 90’s</a:t>
            </a:r>
          </a:p>
          <a:p>
            <a:pPr lvl="1"/>
            <a:r>
              <a:rPr lang="en-US" dirty="0" smtClean="0"/>
              <a:t>Remains the most popular architecture</a:t>
            </a:r>
          </a:p>
          <a:p>
            <a:pPr lvl="2"/>
            <a:r>
              <a:rPr lang="en-US" dirty="0" smtClean="0"/>
              <a:t>But not for long…</a:t>
            </a:r>
          </a:p>
          <a:p>
            <a:pPr lvl="1"/>
            <a:r>
              <a:rPr lang="en-US" dirty="0" smtClean="0"/>
              <a:t>Alternatives: Amiga, Macintosh, PowerPC, etc.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916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Classes\5600\assets\800px-IBM_PC_515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6855" y="117403"/>
            <a:ext cx="2104118" cy="152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1" y="1589314"/>
            <a:ext cx="9067800" cy="4942114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1981: IBM releases a Personal </a:t>
            </a:r>
            <a:r>
              <a:rPr lang="en-US" dirty="0"/>
              <a:t>C</a:t>
            </a:r>
            <a:r>
              <a:rPr lang="en-US" dirty="0" smtClean="0"/>
              <a:t>omputer (PC) to compete with Apple</a:t>
            </a:r>
          </a:p>
          <a:p>
            <a:pPr lvl="1"/>
            <a:r>
              <a:rPr lang="en-US" dirty="0" smtClean="0"/>
              <a:t>Basic </a:t>
            </a:r>
            <a:r>
              <a:rPr lang="en-US" dirty="0" err="1" smtClean="0"/>
              <a:t>Input/Output</a:t>
            </a:r>
            <a:r>
              <a:rPr lang="en-US" dirty="0" smtClean="0"/>
              <a:t> System (BIOS) for low-level control</a:t>
            </a:r>
          </a:p>
          <a:p>
            <a:pPr lvl="1"/>
            <a:r>
              <a:rPr lang="en-US" dirty="0" smtClean="0"/>
              <a:t>Three high-level </a:t>
            </a:r>
            <a:r>
              <a:rPr lang="en-US" dirty="0" err="1" smtClean="0"/>
              <a:t>OSes</a:t>
            </a:r>
            <a:r>
              <a:rPr lang="en-US" dirty="0" smtClean="0"/>
              <a:t>, including MS-DOS</a:t>
            </a:r>
          </a:p>
          <a:p>
            <a:pPr lvl="1"/>
            <a:r>
              <a:rPr lang="en-US" dirty="0" smtClean="0"/>
              <a:t>Developers were asked to write software for DOS or BIOS, not bare-metal hardware</a:t>
            </a:r>
          </a:p>
          <a:p>
            <a:r>
              <a:rPr lang="en-US" dirty="0" smtClean="0"/>
              <a:t>1982: Compaq and others release IBM-compatible PCs</a:t>
            </a:r>
          </a:p>
          <a:p>
            <a:pPr lvl="1"/>
            <a:r>
              <a:rPr lang="en-US" dirty="0" smtClean="0"/>
              <a:t>Different hardware implementations (except 808x CPU)</a:t>
            </a:r>
          </a:p>
          <a:p>
            <a:pPr lvl="1"/>
            <a:r>
              <a:rPr lang="en-US" dirty="0" smtClean="0"/>
              <a:t>Reverse engineered and </a:t>
            </a:r>
            <a:r>
              <a:rPr lang="en-US" dirty="0" err="1" smtClean="0"/>
              <a:t>reimplemented</a:t>
            </a:r>
            <a:r>
              <a:rPr lang="en-US" dirty="0" smtClean="0"/>
              <a:t> BIOS</a:t>
            </a:r>
          </a:p>
          <a:p>
            <a:pPr lvl="1"/>
            <a:r>
              <a:rPr lang="en-US" dirty="0" smtClean="0"/>
              <a:t>Relied on customized version of MS-DOS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705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IBM Loses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763486"/>
            <a:ext cx="8750970" cy="4920343"/>
          </a:xfrm>
        </p:spPr>
        <p:txBody>
          <a:bodyPr/>
          <a:lstStyle/>
          <a:p>
            <a:r>
              <a:rPr lang="en-US" dirty="0" smtClean="0"/>
              <a:t>1985: IBM clones dominated computer sales</a:t>
            </a:r>
          </a:p>
          <a:p>
            <a:pPr lvl="1"/>
            <a:r>
              <a:rPr lang="en-US" dirty="0" smtClean="0"/>
              <a:t>Used the same underlying CPUs and hardware chips</a:t>
            </a:r>
          </a:p>
          <a:p>
            <a:pPr lvl="1"/>
            <a:r>
              <a:rPr lang="en-US" dirty="0" smtClean="0"/>
              <a:t>Close to 100% BIOS compatibility</a:t>
            </a:r>
          </a:p>
          <a:p>
            <a:pPr lvl="1"/>
            <a:r>
              <a:rPr lang="en-US" dirty="0" smtClean="0"/>
              <a:t>MS-DOS was ubiquitous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Thus, IBM PC hardware became the de-facto standard </a:t>
            </a:r>
          </a:p>
          <a:p>
            <a:r>
              <a:rPr lang="en-US" dirty="0" smtClean="0"/>
              <a:t>1986: Compaq introduces 80386-based PC</a:t>
            </a:r>
          </a:p>
          <a:p>
            <a:r>
              <a:rPr lang="en-US" dirty="0" smtClean="0"/>
              <a:t>1990’s: Industry is dominated by “</a:t>
            </a:r>
            <a:r>
              <a:rPr lang="en-US" dirty="0" err="1" smtClean="0"/>
              <a:t>WinTel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Intel x86 CPU architectures (Pentium 1, 2, and 3)</a:t>
            </a:r>
          </a:p>
          <a:p>
            <a:pPr lvl="1"/>
            <a:r>
              <a:rPr lang="en-US" dirty="0" smtClean="0"/>
              <a:t>Windows 3.1, NT, 95 software compatibility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2050" name="Picture 2" descr="D:\Classes\5600\assets\678px-Compaq_portabl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0271" y="143329"/>
            <a:ext cx="1833099" cy="1620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3190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3074" name="Picture 2" descr="D:\Classes\5600\assets\mb700pixel6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153" y="1179720"/>
            <a:ext cx="6574972" cy="5490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5377525" y="3233055"/>
            <a:ext cx="1654645" cy="1687288"/>
          </a:xfrm>
          <a:prstGeom prst="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ular Callout 16"/>
          <p:cNvSpPr/>
          <p:nvPr/>
        </p:nvSpPr>
        <p:spPr>
          <a:xfrm>
            <a:off x="555153" y="108857"/>
            <a:ext cx="8324860" cy="2873827"/>
          </a:xfrm>
          <a:prstGeom prst="wedgeRectCallout">
            <a:avLst>
              <a:gd name="adj1" fmla="val 21235"/>
              <a:gd name="adj2" fmla="val 57847"/>
            </a:avLst>
          </a:prstGeom>
          <a:solidFill>
            <a:schemeClr val="accent2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CPU Socket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Many different physical socket standards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This </a:t>
            </a:r>
            <a:r>
              <a:rPr lang="en-US" sz="2000" dirty="0" smtClean="0"/>
              <a:t>is </a:t>
            </a:r>
            <a:r>
              <a:rPr lang="en-US" sz="2000" dirty="0" smtClean="0"/>
              <a:t>a </a:t>
            </a:r>
            <a:r>
              <a:rPr lang="en-US" sz="2000" dirty="0" smtClean="0"/>
              <a:t>Pentium 1 socket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Physical standard is less important than Instruction Set Architecture (ISA)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IBM PCs are Intel 80836 compatible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Original x86 design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Intel, AMD, VIA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Today’s dominant ISA: x86-64, developed by AMD</a:t>
            </a:r>
          </a:p>
        </p:txBody>
      </p:sp>
    </p:spTree>
    <p:extLst>
      <p:ext uri="{BB962C8B-B14F-4D97-AF65-F5344CB8AC3E}">
        <p14:creationId xmlns:p14="http://schemas.microsoft.com/office/powerpoint/2010/main" val="2060298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70350</TotalTime>
  <Words>2348</Words>
  <Application>Microsoft Office PowerPoint</Application>
  <PresentationFormat>화면 슬라이드 쇼(4:3)</PresentationFormat>
  <Paragraphs>561</Paragraphs>
  <Slides>51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51</vt:i4>
      </vt:variant>
    </vt:vector>
  </HeadingPairs>
  <TitlesOfParts>
    <vt:vector size="58" baseType="lpstr">
      <vt:lpstr>Helvetica-Light</vt:lpstr>
      <vt:lpstr>ＭＳ Ｐゴシック</vt:lpstr>
      <vt:lpstr>맑은 고딕</vt:lpstr>
      <vt:lpstr>Arial</vt:lpstr>
      <vt:lpstr>Calibri</vt:lpstr>
      <vt:lpstr>Times New Roman</vt:lpstr>
      <vt:lpstr>Office Theme</vt:lpstr>
      <vt:lpstr>Operating Systems</vt:lpstr>
      <vt:lpstr>What is an Operating System?</vt:lpstr>
      <vt:lpstr>What is an Operating System?</vt:lpstr>
      <vt:lpstr>Many Different OSes</vt:lpstr>
      <vt:lpstr>Two Common OS Families</vt:lpstr>
      <vt:lpstr>Basic Computer Architecture</vt:lpstr>
      <vt:lpstr>Some History</vt:lpstr>
      <vt:lpstr>IBM Loses Control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x86 History</vt:lpstr>
      <vt:lpstr>Architecture review</vt:lpstr>
      <vt:lpstr>Basic CPU Layout</vt:lpstr>
      <vt:lpstr>Storage Hierarchy</vt:lpstr>
      <vt:lpstr>Typical Memory Layout</vt:lpstr>
      <vt:lpstr>Communicating with Devices</vt:lpstr>
      <vt:lpstr>PowerPoint 프레젠테이션</vt:lpstr>
      <vt:lpstr>I/O Ports</vt:lpstr>
      <vt:lpstr>Problem With I/O Ports</vt:lpstr>
      <vt:lpstr>Direct Memory Access (DMA)</vt:lpstr>
      <vt:lpstr>DMA in Action</vt:lpstr>
      <vt:lpstr>Interrupts</vt:lpstr>
      <vt:lpstr>Interrupt Timeline</vt:lpstr>
      <vt:lpstr>Today’s Servers/Desktops</vt:lpstr>
      <vt:lpstr>Booting up</vt:lpstr>
      <vt:lpstr>What Happens After You Push Power?</vt:lpstr>
      <vt:lpstr>Starting the BIOS</vt:lpstr>
      <vt:lpstr>Loading Settings from CMOS</vt:lpstr>
      <vt:lpstr>Initialize Devices</vt:lpstr>
      <vt:lpstr>Bootstrapping</vt:lpstr>
      <vt:lpstr>The Master Boot Record (MBR)</vt:lpstr>
      <vt:lpstr>Example Bootloader: GRUB</vt:lpstr>
      <vt:lpstr>PowerPoint 프레젠테이션</vt:lpstr>
      <vt:lpstr>Interface to applications</vt:lpstr>
      <vt:lpstr>System Call Interface</vt:lpstr>
      <vt:lpstr>Traps: Software Interrupts</vt:lpstr>
      <vt:lpstr>(Simplified) System Call Example</vt:lpstr>
      <vt:lpstr>CPU Support for System Calls</vt:lpstr>
      <vt:lpstr>Kernel</vt:lpstr>
      <vt:lpstr>Towards a Kernel</vt:lpstr>
      <vt:lpstr>Kernel Features</vt:lpstr>
      <vt:lpstr>Architecting Kernels</vt:lpstr>
      <vt:lpstr>Monolithic Kernel</vt:lpstr>
      <vt:lpstr>Microkernel</vt:lpstr>
      <vt:lpstr>Hybrid Kernel</vt:lpstr>
      <vt:lpstr>PowerPoint 프레젠테이션</vt:lpstr>
      <vt:lpstr>Pros/Cons of Monolithic Kernels</vt:lpstr>
      <vt:lpstr>Pros/Cons of Microkernels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 Wilson</dc:creator>
  <cp:lastModifiedBy>Park Moonju</cp:lastModifiedBy>
  <cp:revision>1080</cp:revision>
  <cp:lastPrinted>2012-08-22T04:00:45Z</cp:lastPrinted>
  <dcterms:created xsi:type="dcterms:W3CDTF">2012-01-03T02:22:46Z</dcterms:created>
  <dcterms:modified xsi:type="dcterms:W3CDTF">2020-03-06T06:09:04Z</dcterms:modified>
</cp:coreProperties>
</file>