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8" r:id="rId1"/>
  </p:sldMasterIdLst>
  <p:notesMasterIdLst>
    <p:notesMasterId r:id="rId7"/>
  </p:notesMasterIdLst>
  <p:sldIdLst>
    <p:sldId id="256" r:id="rId2"/>
    <p:sldId id="258" r:id="rId3"/>
    <p:sldId id="259" r:id="rId4"/>
    <p:sldId id="267" r:id="rId5"/>
    <p:sldId id="27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4355FB-7CCE-411E-B7BD-99BCCAC16ACC}" v="220" dt="2022-03-16T08:10:34.283"/>
    <p1510:client id="{2BAF50C6-2EC8-42A7-AF6A-876ADE746C9D}" v="33" dt="2022-03-16T06:40:31.6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-954" y="-294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2022-03-16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2022-03-16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2022-03-16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2022-03-16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2022-03-16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2022-03-16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KSA　Project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53351" y="273843"/>
            <a:ext cx="2867422" cy="362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시스템 주요기술 정의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240845"/>
              </p:ext>
            </p:extLst>
          </p:nvPr>
        </p:nvGraphicFramePr>
        <p:xfrm>
          <a:off x="713382" y="978296"/>
          <a:ext cx="9773680" cy="494559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887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5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557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 dirty="0"/>
                        <a:t>시스템 소프트웨어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 dirty="0"/>
                        <a:t>개발 소프트 </a:t>
                      </a:r>
                      <a:r>
                        <a:rPr lang="ko-KR" altLang="en-US" dirty="0" err="1"/>
                        <a:t>웨어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0019">
                <a:tc>
                  <a:txBody>
                    <a:bodyPr/>
                    <a:lstStyle/>
                    <a:p>
                      <a:pPr marL="256540" indent="-256540">
                        <a:buFont typeface="Arial"/>
                        <a:buChar char="•"/>
                      </a:pPr>
                      <a:endParaRPr lang="en-US" altLang="ko-KR" sz="2300"/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en-US" altLang="ko-KR" sz="2300" dirty="0" err="1"/>
                        <a:t>Os</a:t>
                      </a:r>
                      <a:r>
                        <a:rPr lang="en-US" altLang="ko-KR" sz="2300" dirty="0"/>
                        <a:t> - Windows 10 20H2</a:t>
                      </a:r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en-US" altLang="ko-KR" sz="2300" dirty="0"/>
                        <a:t>Web Server - AWS</a:t>
                      </a:r>
                      <a:r>
                        <a:rPr lang="ko-KR" altLang="en-US" sz="2300" dirty="0"/>
                        <a:t> </a:t>
                      </a:r>
                      <a:r>
                        <a:rPr lang="en-US" altLang="ko-KR" sz="2300" dirty="0"/>
                        <a:t>S3</a:t>
                      </a:r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en-US" altLang="ko-KR" sz="2300" dirty="0"/>
                        <a:t>Web Application Server - Tomcat</a:t>
                      </a:r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en-US" altLang="ko-KR" sz="2300" dirty="0"/>
                        <a:t>DBMS - </a:t>
                      </a:r>
                      <a:r>
                        <a:rPr lang="en-US" altLang="ko-KR" sz="2300" dirty="0" err="1"/>
                        <a:t>Mysql</a:t>
                      </a:r>
                      <a:endParaRPr lang="en-US" altLang="ko-KR" dirty="0" err="1"/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6540" indent="-256540">
                        <a:buFont typeface="Arial"/>
                        <a:buChar char="•"/>
                      </a:pPr>
                      <a:endParaRPr lang="ko-KR" altLang="en-US" sz="2100" spc="0"/>
                    </a:p>
                    <a:p>
                      <a:pPr marL="256540" lvl="0" indent="-256540">
                        <a:buFont typeface="Arial"/>
                        <a:buChar char="•"/>
                        <a:defRPr/>
                      </a:pPr>
                      <a:r>
                        <a:rPr lang="ko-KR" altLang="en-US" sz="2100" spc="0" dirty="0"/>
                        <a:t>요구사항 관리 도구 </a:t>
                      </a:r>
                      <a:r>
                        <a:rPr lang="en-US" altLang="ko-KR" sz="2100" spc="0" dirty="0"/>
                        <a:t>-</a:t>
                      </a:r>
                      <a:r>
                        <a:rPr lang="ko-KR" altLang="en-US" sz="2100" spc="0" dirty="0"/>
                        <a:t> </a:t>
                      </a:r>
                      <a:r>
                        <a:rPr lang="en-US" altLang="ko-KR" sz="2100" spc="0" dirty="0"/>
                        <a:t>Miro,</a:t>
                      </a:r>
                      <a:r>
                        <a:rPr lang="ko-KR" altLang="en-US" sz="2100" spc="0" dirty="0"/>
                        <a:t> </a:t>
                      </a:r>
                      <a:r>
                        <a:rPr lang="en-US" altLang="ko-KR" sz="2100" spc="0" dirty="0" err="1"/>
                        <a:t>Github</a:t>
                      </a:r>
                      <a:endParaRPr lang="en-US" altLang="ko-KR" sz="2100" spc="0" dirty="0"/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ko-KR" altLang="en-US" sz="2100" spc="0" dirty="0"/>
                        <a:t>구현 도구 </a:t>
                      </a:r>
                      <a:r>
                        <a:rPr lang="en-US" altLang="ko-KR" sz="2100" spc="0" dirty="0"/>
                        <a:t>-</a:t>
                      </a:r>
                      <a:r>
                        <a:rPr lang="ko-KR" altLang="en-US" sz="2100" spc="0" dirty="0"/>
                        <a:t> </a:t>
                      </a:r>
                      <a:r>
                        <a:rPr lang="en-US" altLang="ko-KR" sz="2100" spc="0" dirty="0"/>
                        <a:t>Visual Studio Code, </a:t>
                      </a:r>
                      <a:r>
                        <a:rPr lang="en-US" altLang="ko-KR" sz="2100" spc="0" dirty="0" err="1"/>
                        <a:t>Inteli</a:t>
                      </a:r>
                      <a:r>
                        <a:rPr lang="en-US" altLang="ko-KR" sz="2100" spc="0" dirty="0"/>
                        <a:t> J</a:t>
                      </a:r>
                    </a:p>
                    <a:p>
                      <a:pPr marL="256540" indent="-256540">
                        <a:buFont typeface="Arial"/>
                        <a:buChar char="•"/>
                      </a:pPr>
                      <a:r>
                        <a:rPr lang="ko-KR" altLang="en-US" sz="2100" spc="0" dirty="0"/>
                        <a:t>설계</a:t>
                      </a:r>
                      <a:r>
                        <a:rPr lang="en-US" altLang="ko-KR" sz="2100" spc="0" dirty="0"/>
                        <a:t>/</a:t>
                      </a:r>
                      <a:r>
                        <a:rPr lang="ko-KR" altLang="en-US" sz="2100" spc="0" dirty="0"/>
                        <a:t>모델링 도구 </a:t>
                      </a:r>
                      <a:r>
                        <a:rPr lang="en-US" altLang="ko-KR" sz="2100" spc="0" dirty="0"/>
                        <a:t>-</a:t>
                      </a:r>
                      <a:r>
                        <a:rPr lang="ko-KR" altLang="en-US" sz="2100" spc="0" dirty="0"/>
                        <a:t> </a:t>
                      </a:r>
                      <a:r>
                        <a:rPr lang="en-US" altLang="ko-KR" sz="2100" spc="0" dirty="0"/>
                        <a:t>Visual Studio Code, </a:t>
                      </a:r>
                      <a:r>
                        <a:rPr lang="en-US" altLang="ko-KR" sz="2100" spc="0" dirty="0" err="1"/>
                        <a:t>Inteli</a:t>
                      </a:r>
                      <a:r>
                        <a:rPr lang="en-US" altLang="ko-KR" sz="2100" spc="0" dirty="0"/>
                        <a:t> J , Android Studio</a:t>
                      </a:r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ko-KR" altLang="en-US" sz="2100" spc="0" dirty="0"/>
                        <a:t>테스터 도구 </a:t>
                      </a:r>
                      <a:r>
                        <a:rPr lang="en-US" altLang="ko-KR" sz="2100" spc="0" dirty="0"/>
                        <a:t>-</a:t>
                      </a:r>
                      <a:r>
                        <a:rPr lang="ko-KR" altLang="en-US" sz="2100" spc="0" dirty="0"/>
                        <a:t> </a:t>
                      </a:r>
                      <a:r>
                        <a:rPr lang="en-US" altLang="ko-KR" sz="2100" spc="0" dirty="0"/>
                        <a:t>Junit</a:t>
                      </a:r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ko-KR" altLang="en-US" sz="2100" spc="0" dirty="0"/>
                        <a:t>형상</a:t>
                      </a:r>
                      <a:r>
                        <a:rPr lang="en-US" altLang="ko-KR" sz="2100" spc="0" dirty="0"/>
                        <a:t> </a:t>
                      </a:r>
                      <a:r>
                        <a:rPr lang="ko-KR" altLang="en-US" sz="2100" spc="0" dirty="0"/>
                        <a:t>관리 도구 </a:t>
                      </a:r>
                      <a:r>
                        <a:rPr lang="en-US" altLang="ko-KR" sz="2100" spc="0" dirty="0"/>
                        <a:t>-</a:t>
                      </a:r>
                      <a:r>
                        <a:rPr lang="ko-KR" altLang="en-US" sz="2100" spc="0" dirty="0"/>
                        <a:t> </a:t>
                      </a:r>
                      <a:r>
                        <a:rPr lang="en-US" altLang="ko-KR" sz="2100" spc="0" dirty="0"/>
                        <a:t>Git</a:t>
                      </a:r>
                      <a:endParaRPr lang="ko-KR" altLang="en-US" sz="2100" spc="0" dirty="0"/>
                    </a:p>
                    <a:p>
                      <a:pPr marL="256540" indent="-256540">
                        <a:buFont typeface="Arial"/>
                        <a:buChar char="•"/>
                      </a:pPr>
                      <a:r>
                        <a:rPr lang="ko-KR" altLang="en-US" sz="2100" spc="0" dirty="0"/>
                        <a:t>개발언어 </a:t>
                      </a:r>
                      <a:r>
                        <a:rPr lang="en-US" altLang="ko-KR" sz="2100" spc="0" dirty="0"/>
                        <a:t>-</a:t>
                      </a:r>
                      <a:r>
                        <a:rPr lang="ko-KR" altLang="en-US" sz="2100" spc="0" dirty="0"/>
                        <a:t> </a:t>
                      </a:r>
                      <a:r>
                        <a:rPr lang="en-US" altLang="ko-KR" sz="2100" spc="0" dirty="0"/>
                        <a:t>Java , Android Studio , React</a:t>
                      </a:r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ko-KR" altLang="en-US" sz="2100" spc="0" dirty="0"/>
                        <a:t>빌드 도구 </a:t>
                      </a:r>
                      <a:r>
                        <a:rPr lang="en-US" altLang="ko-KR" sz="2100" spc="0" dirty="0"/>
                        <a:t>-</a:t>
                      </a:r>
                      <a:r>
                        <a:rPr lang="ko-KR" altLang="en-US" sz="2100" spc="0" dirty="0"/>
                        <a:t> </a:t>
                      </a:r>
                      <a:r>
                        <a:rPr lang="en-US" altLang="ko-KR" sz="2100" spc="0" dirty="0"/>
                        <a:t>Gradle</a:t>
                      </a:r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ko-KR" altLang="en-US" sz="2100" spc="0" dirty="0"/>
                        <a:t>배포도구 </a:t>
                      </a:r>
                      <a:r>
                        <a:rPr lang="en-US" altLang="ko-KR" sz="2100" spc="0" dirty="0"/>
                        <a:t>-</a:t>
                      </a:r>
                      <a:r>
                        <a:rPr lang="ko-KR" altLang="en-US" sz="2100" spc="0" dirty="0"/>
                        <a:t> </a:t>
                      </a:r>
                      <a:r>
                        <a:rPr lang="en-US" altLang="ko-KR" sz="2100" spc="0" dirty="0"/>
                        <a:t>Jenkins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62255" y="274638"/>
            <a:ext cx="2420142" cy="785809"/>
          </a:xfrm>
        </p:spPr>
        <p:txBody>
          <a:bodyPr/>
          <a:lstStyle/>
          <a:p>
            <a:pPr>
              <a:defRPr/>
            </a:pPr>
            <a:r>
              <a:rPr lang="ko-KR" altLang="en-US" sz="2800"/>
              <a:t>개발환경구성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602742"/>
              </p:ext>
            </p:extLst>
          </p:nvPr>
        </p:nvGraphicFramePr>
        <p:xfrm>
          <a:off x="395468" y="1041721"/>
          <a:ext cx="9183867" cy="515099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583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0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항    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err="1"/>
                        <a:t>버</a:t>
                      </a:r>
                      <a:r>
                        <a:rPr lang="ko-KR" altLang="en-US"/>
                        <a:t>    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Windows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err="1"/>
                        <a:t>ver</a:t>
                      </a:r>
                      <a:r>
                        <a:rPr lang="en-US" altLang="ko-KR"/>
                        <a:t> 20H2 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Visual Studio Code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err="1"/>
                        <a:t>ver</a:t>
                      </a:r>
                      <a:r>
                        <a:rPr lang="en-US" altLang="ko-KR"/>
                        <a:t> 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Git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err="1"/>
                        <a:t>ver</a:t>
                      </a:r>
                      <a:r>
                        <a:rPr lang="en-US" altLang="ko-KR"/>
                        <a:t> 2.33.0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err="1"/>
                        <a:t>ver</a:t>
                      </a:r>
                      <a:r>
                        <a:rPr lang="en-US" altLang="ko-KR"/>
                        <a:t>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React 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err="1"/>
                        <a:t>ver</a:t>
                      </a:r>
                      <a:r>
                        <a:rPr lang="en-US" altLang="ko-KR"/>
                        <a:t> 0.67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Gradle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Ver 7.4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Junit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err="1"/>
                        <a:t>ver</a:t>
                      </a:r>
                      <a:r>
                        <a:rPr lang="en-US" altLang="ko-KR"/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354">
                <a:tc>
                  <a:txBody>
                    <a:bodyPr/>
                    <a:lstStyle/>
                    <a:p>
                      <a:pPr algn="ctr"/>
                      <a:r>
                        <a:rPr lang="ko-KR" altLang="en-US" err="1"/>
                        <a:t>Android</a:t>
                      </a:r>
                      <a:r>
                        <a:rPr lang="ko-KR" altLang="en-US"/>
                        <a:t> </a:t>
                      </a:r>
                      <a:r>
                        <a:rPr lang="ko-KR" altLang="en-US" err="1"/>
                        <a:t>Studio</a:t>
                      </a:r>
                      <a:r>
                        <a:rPr lang="ko-KR" altLang="en-US"/>
                        <a:t>(</a:t>
                      </a:r>
                      <a:r>
                        <a:rPr lang="en-US" altLang="ko-KR" sz="1800" b="0" i="0" u="none" strike="noStrike" noProof="0">
                          <a:latin typeface="맑은 고딕"/>
                          <a:ea typeface="맑은 고딕"/>
                        </a:rPr>
                        <a:t>Bumblebee)</a:t>
                      </a:r>
                      <a:endParaRPr lang="ko-KR" sz="1800" b="0" i="0" u="none" strike="noStrike" noProof="0">
                        <a:latin typeface="맑은 고딕"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err="1"/>
                        <a:t>ver</a:t>
                      </a:r>
                      <a:r>
                        <a:rPr lang="ko-KR" altLang="en-US"/>
                        <a:t> 2021.1.1 Pach2 </a:t>
                      </a:r>
                      <a:r>
                        <a:rPr lang="ko-KR" altLang="en-US" err="1"/>
                        <a:t>for</a:t>
                      </a:r>
                      <a:r>
                        <a:rPr lang="ko-KR" altLang="en-US"/>
                        <a:t> </a:t>
                      </a:r>
                      <a:r>
                        <a:rPr lang="ko-KR" altLang="en-US" err="1"/>
                        <a:t>Window</a:t>
                      </a:r>
                      <a:r>
                        <a:rPr lang="ko-KR" altLang="en-US"/>
                        <a:t> 64dit</a:t>
                      </a:r>
                      <a:endParaRPr lang="ko-KR" alt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Jenkins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Ver 31.0.1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err="1"/>
                        <a:t>Springboot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err="1"/>
                        <a:t>ver</a:t>
                      </a:r>
                      <a:r>
                        <a:rPr lang="en-US" altLang="ko-KR"/>
                        <a:t> 2.6.4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err="1"/>
                        <a:t>Inteli</a:t>
                      </a:r>
                      <a:r>
                        <a:rPr lang="en-US" altLang="ko-KR"/>
                        <a:t> 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Ver 2021.3.2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Jenkins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err="1"/>
                        <a:t>ver</a:t>
                      </a:r>
                      <a:r>
                        <a:rPr lang="en-US" altLang="ko-KR"/>
                        <a:t> 2.335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/>
                        <a:t>Ubuntu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(Impish Indri)</a:t>
                      </a: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err="1"/>
                        <a:t>ver</a:t>
                      </a:r>
                      <a:r>
                        <a:rPr lang="en-US" sz="1800" b="0" i="0" u="none" strike="noStrike" noProof="0"/>
                        <a:t> 5.13</a:t>
                      </a:r>
                      <a:endParaRPr lang="en-US" altLang="ko-KR" sz="1800" b="0" i="0" u="none" strike="noStrike" noProof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177253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805916" y="3643241"/>
            <a:ext cx="1162212" cy="11526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844723" y="2401693"/>
            <a:ext cx="819264" cy="7621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093585" y="1510099"/>
            <a:ext cx="963577" cy="93681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44628" y="268146"/>
            <a:ext cx="3997123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  <a:cs typeface="Calibri"/>
              </a:rPr>
              <a:t>Spring Boot Dependency </a:t>
            </a:r>
          </a:p>
        </p:txBody>
      </p:sp>
      <p:graphicFrame>
        <p:nvGraphicFramePr>
          <p:cNvPr id="5" name="표 5"/>
          <p:cNvGraphicFramePr>
            <a:graphicFrameLocks noGrp="1"/>
          </p:cNvGraphicFramePr>
          <p:nvPr/>
        </p:nvGraphicFramePr>
        <p:xfrm>
          <a:off x="796338" y="1744806"/>
          <a:ext cx="9421955" cy="3320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1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671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/>
                        <a:t>구    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/>
                        <a:t>Dependency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662">
                <a:tc>
                  <a:txBody>
                    <a:bodyPr/>
                    <a:lstStyle/>
                    <a:p>
                      <a:pPr lvl="0" algn="ctr">
                        <a:buNone/>
                        <a:defRPr/>
                      </a:pPr>
                      <a:endParaRPr lang="ko-KR" altLang="en-US"/>
                    </a:p>
                    <a:p>
                      <a:pPr lvl="0" algn="ctr">
                        <a:buNone/>
                        <a:defRPr/>
                      </a:pPr>
                      <a:endParaRPr lang="ko-KR" altLang="en-US"/>
                    </a:p>
                    <a:p>
                      <a:pPr lvl="0" algn="ctr">
                        <a:buNone/>
                        <a:defRPr/>
                      </a:pPr>
                      <a:endParaRPr lang="ko-KR" altLang="en-US"/>
                    </a:p>
                    <a:p>
                      <a:pPr lvl="0" algn="ctr">
                        <a:buNone/>
                        <a:defRPr/>
                      </a:pPr>
                      <a:endParaRPr lang="ko-KR" altLang="en-US"/>
                    </a:p>
                    <a:p>
                      <a:pPr lvl="0" algn="ctr">
                        <a:buNone/>
                        <a:defRPr/>
                      </a:pPr>
                      <a:r>
                        <a:rPr lang="ko-KR" altLang="en-US"/>
                        <a:t>SpringBoot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endParaRPr lang="ko-KR" altLang="en-US"/>
                    </a:p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Lombok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Spring Boot DevTools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Spring Web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Spring Data JPA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Mysql Driver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Spring Security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OAuth2 Client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14093" y="2670977"/>
            <a:ext cx="1651563" cy="16993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>
          <a:xfrm>
            <a:off x="2456294" y="104787"/>
            <a:ext cx="9630327" cy="66484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ysClr val="windowText" lastClr="000000"/>
                </a:solidFill>
                <a:latin typeface="Arial"/>
                <a:ea typeface="+mn-ea"/>
                <a:cs typeface="Arial"/>
              </a:rPr>
              <a:t>AWS Cloud</a:t>
            </a:r>
          </a:p>
        </p:txBody>
      </p:sp>
      <p:pic>
        <p:nvPicPr>
          <p:cNvPr id="5" name="Graphic 35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454969" y="104787"/>
            <a:ext cx="381000" cy="381000"/>
          </a:xfrm>
          <a:prstGeom prst="rect">
            <a:avLst/>
          </a:prstGeom>
        </p:spPr>
      </p:pic>
      <p:sp>
        <p:nvSpPr>
          <p:cNvPr id="6" name="Rectangle 8"/>
          <p:cNvSpPr/>
          <p:nvPr/>
        </p:nvSpPr>
        <p:spPr>
          <a:xfrm>
            <a:off x="2835969" y="485787"/>
            <a:ext cx="9020705" cy="6124190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/>
                <a:ea typeface="+mn-ea"/>
                <a:cs typeface="Arial"/>
              </a:rPr>
              <a:t>Region</a:t>
            </a:r>
          </a:p>
        </p:txBody>
      </p:sp>
      <p:pic>
        <p:nvPicPr>
          <p:cNvPr id="7" name="Graphic 2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35492" y="488819"/>
            <a:ext cx="441341" cy="425814"/>
          </a:xfrm>
          <a:prstGeom prst="rect">
            <a:avLst/>
          </a:prstGeom>
        </p:spPr>
      </p:pic>
      <p:sp>
        <p:nvSpPr>
          <p:cNvPr id="11" name="Rectangle 38"/>
          <p:cNvSpPr/>
          <p:nvPr/>
        </p:nvSpPr>
        <p:spPr>
          <a:xfrm>
            <a:off x="3741615" y="1465553"/>
            <a:ext cx="5422829" cy="1796507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D86613"/>
                </a:solidFill>
                <a:latin typeface="Arial"/>
                <a:ea typeface="+mn-ea"/>
                <a:cs typeface="Arial"/>
              </a:rPr>
              <a:t>Elastic Beanstalk container</a:t>
            </a:r>
          </a:p>
        </p:txBody>
      </p:sp>
      <p:pic>
        <p:nvPicPr>
          <p:cNvPr id="12" name="Graphic 4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741615" y="1465553"/>
            <a:ext cx="381000" cy="381000"/>
          </a:xfrm>
          <a:prstGeom prst="rect">
            <a:avLst/>
          </a:prstGeom>
        </p:spPr>
      </p:pic>
      <p:pic>
        <p:nvPicPr>
          <p:cNvPr id="13" name="Graphic 5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0802406" y="556487"/>
            <a:ext cx="370116" cy="352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raphic 8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9476944" y="548624"/>
            <a:ext cx="347564" cy="34756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7"/>
          <p:cNvSpPr/>
          <p:nvPr/>
        </p:nvSpPr>
        <p:spPr>
          <a:xfrm>
            <a:off x="4109443" y="1876425"/>
            <a:ext cx="2206987" cy="1044266"/>
          </a:xfrm>
          <a:prstGeom prst="rect">
            <a:avLst/>
          </a:prstGeom>
          <a:solidFill>
            <a:srgbClr val="007CBC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5B9CD5"/>
                </a:solidFill>
                <a:latin typeface="Arial"/>
                <a:ea typeface="+mn-ea"/>
                <a:cs typeface="Arial"/>
              </a:rPr>
              <a:t>Private </a:t>
            </a:r>
            <a:r>
              <a:rPr lang="en-US" sz="1200">
                <a:solidFill>
                  <a:srgbClr val="5B9CD5"/>
                </a:solidFill>
                <a:latin typeface="Arial"/>
                <a:cs typeface="Arial"/>
              </a:rPr>
              <a:t>subnet – WAS</a:t>
            </a:r>
            <a:endParaRPr lang="en-US" sz="1200">
              <a:solidFill>
                <a:srgbClr val="5B9CD5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18" name="Graphic 2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117303" y="1873421"/>
            <a:ext cx="381000" cy="381000"/>
          </a:xfrm>
          <a:prstGeom prst="rect">
            <a:avLst/>
          </a:prstGeom>
        </p:spPr>
      </p:pic>
      <p:pic>
        <p:nvPicPr>
          <p:cNvPr id="19" name="Graphic 19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9943570" y="545693"/>
            <a:ext cx="350494" cy="350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raphic 6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10384236" y="547523"/>
            <a:ext cx="347280" cy="34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raphic 24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6849931" y="4080586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raphic 60"/>
          <p:cNvPicPr>
            <a:picLocks noChangeAspect="1" noChangeArrowheads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7639371" y="230264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raphic 6"/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1245822" y="556487"/>
            <a:ext cx="370878" cy="3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raphic 23"/>
          <p:cNvPicPr>
            <a:picLocks noChangeAspect="1" noChangeArrowheads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 flipH="1">
            <a:off x="797802" y="1550845"/>
            <a:ext cx="469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raphic 31"/>
          <p:cNvPicPr>
            <a:picLocks noChangeAspect="1" noChangeArrowheads="1"/>
          </p:cNvPicPr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6853048" y="3422339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Straight Arrow Connector 8"/>
          <p:cNvCxnSpPr/>
          <p:nvPr/>
        </p:nvCxnSpPr>
        <p:spPr>
          <a:xfrm>
            <a:off x="998791" y="2037691"/>
            <a:ext cx="4109" cy="1268675"/>
          </a:xfrm>
          <a:prstGeom prst="straightConnector1">
            <a:avLst/>
          </a:prstGeom>
          <a:ln w="12700">
            <a:solidFill>
              <a:srgbClr val="545B64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8"/>
          <p:cNvCxnSpPr/>
          <p:nvPr/>
        </p:nvCxnSpPr>
        <p:spPr>
          <a:xfrm>
            <a:off x="1323355" y="3625907"/>
            <a:ext cx="1644650" cy="0"/>
          </a:xfrm>
          <a:prstGeom prst="straightConnector1">
            <a:avLst/>
          </a:prstGeom>
          <a:ln w="12700">
            <a:solidFill>
              <a:srgbClr val="545B64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그림 73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811289" y="5121326"/>
            <a:ext cx="540000" cy="540000"/>
          </a:xfrm>
          <a:prstGeom prst="rect">
            <a:avLst/>
          </a:prstGeom>
        </p:spPr>
      </p:pic>
      <p:cxnSp>
        <p:nvCxnSpPr>
          <p:cNvPr id="76" name="Straight Arrow Connector 8"/>
          <p:cNvCxnSpPr>
            <a:cxnSpLocks/>
          </p:cNvCxnSpPr>
          <p:nvPr/>
        </p:nvCxnSpPr>
        <p:spPr>
          <a:xfrm flipV="1">
            <a:off x="1042044" y="4046634"/>
            <a:ext cx="25804" cy="935302"/>
          </a:xfrm>
          <a:prstGeom prst="straightConnector1">
            <a:avLst/>
          </a:prstGeom>
          <a:ln w="12700">
            <a:solidFill>
              <a:srgbClr val="545B64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8"/>
          <p:cNvCxnSpPr>
            <a:cxnSpLocks/>
          </p:cNvCxnSpPr>
          <p:nvPr/>
        </p:nvCxnSpPr>
        <p:spPr>
          <a:xfrm>
            <a:off x="3374127" y="3632399"/>
            <a:ext cx="3478921" cy="9248"/>
          </a:xfrm>
          <a:prstGeom prst="straightConnector1">
            <a:avLst/>
          </a:prstGeom>
          <a:ln w="12700">
            <a:solidFill>
              <a:srgbClr val="545B64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18"/>
          <p:cNvCxnSpPr>
            <a:cxnSpLocks/>
            <a:stCxn id="26" idx="2"/>
          </p:cNvCxnSpPr>
          <p:nvPr/>
        </p:nvCxnSpPr>
        <p:spPr>
          <a:xfrm rot="5400000">
            <a:off x="5665244" y="3482923"/>
            <a:ext cx="358425" cy="246815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17"/>
          <p:cNvCxnSpPr>
            <a:stCxn id="26" idx="0"/>
            <a:endCxn id="42" idx="2"/>
          </p:cNvCxnSpPr>
          <p:nvPr/>
        </p:nvCxnSpPr>
        <p:spPr>
          <a:xfrm flipV="1">
            <a:off x="7078531" y="3879539"/>
            <a:ext cx="3117" cy="20104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32"/>
          <p:cNvSpPr/>
          <p:nvPr/>
        </p:nvSpPr>
        <p:spPr>
          <a:xfrm>
            <a:off x="4085727" y="4896729"/>
            <a:ext cx="2120794" cy="1203987"/>
          </a:xfrm>
          <a:prstGeom prst="rect">
            <a:avLst/>
          </a:prstGeom>
          <a:solidFill>
            <a:srgbClr val="1D8900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1E8900"/>
                </a:solidFill>
                <a:latin typeface="Arial"/>
                <a:ea typeface="+mn-ea"/>
                <a:cs typeface="Arial"/>
              </a:rPr>
              <a:t>Public subnet</a:t>
            </a:r>
            <a:r>
              <a:rPr lang="en-US" sz="1200">
                <a:solidFill>
                  <a:srgbClr val="1E8900"/>
                </a:solidFill>
                <a:latin typeface="Arial"/>
                <a:cs typeface="Arial"/>
              </a:rPr>
              <a:t> - WEB</a:t>
            </a:r>
            <a:r>
              <a:rPr lang="en-US" altLang="ko-KR" sz="1200">
                <a:solidFill>
                  <a:srgbClr val="1E8900"/>
                </a:solidFill>
                <a:latin typeface="Arial"/>
                <a:cs typeface="Arial"/>
              </a:rPr>
              <a:t>2</a:t>
            </a:r>
          </a:p>
        </p:txBody>
      </p:sp>
      <p:pic>
        <p:nvPicPr>
          <p:cNvPr id="73" name="Graphic 19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4085779" y="4897409"/>
            <a:ext cx="381000" cy="381000"/>
          </a:xfrm>
          <a:prstGeom prst="rect">
            <a:avLst/>
          </a:prstGeom>
        </p:spPr>
      </p:pic>
      <p:cxnSp>
        <p:nvCxnSpPr>
          <p:cNvPr id="88" name="Elbow Connector 18"/>
          <p:cNvCxnSpPr>
            <a:cxnSpLocks/>
          </p:cNvCxnSpPr>
          <p:nvPr/>
        </p:nvCxnSpPr>
        <p:spPr>
          <a:xfrm rot="5400000" flipV="1">
            <a:off x="8218855" y="3360290"/>
            <a:ext cx="219553" cy="250020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Graphic 60"/>
          <p:cNvPicPr>
            <a:picLocks noChangeAspect="1" noChangeArrowheads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5149424" y="2339059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Rectangle 7"/>
          <p:cNvSpPr/>
          <p:nvPr/>
        </p:nvSpPr>
        <p:spPr>
          <a:xfrm>
            <a:off x="8033838" y="4856260"/>
            <a:ext cx="2114005" cy="1298844"/>
          </a:xfrm>
          <a:prstGeom prst="rect">
            <a:avLst/>
          </a:prstGeom>
          <a:solidFill>
            <a:srgbClr val="007CBC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5B9CD5"/>
                </a:solidFill>
                <a:latin typeface="Arial"/>
                <a:ea typeface="+mn-ea"/>
                <a:cs typeface="Arial"/>
              </a:rPr>
              <a:t>Private </a:t>
            </a:r>
            <a:r>
              <a:rPr lang="en-US" sz="1200">
                <a:solidFill>
                  <a:srgbClr val="5B9CD5"/>
                </a:solidFill>
                <a:latin typeface="Arial"/>
                <a:cs typeface="Arial"/>
              </a:rPr>
              <a:t>subnet – RDS</a:t>
            </a:r>
            <a:endParaRPr lang="en-US" sz="1200">
              <a:solidFill>
                <a:srgbClr val="5B9CD5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96" name="Graphic 21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8031846" y="4847175"/>
            <a:ext cx="354969" cy="354969"/>
          </a:xfrm>
          <a:prstGeom prst="rect">
            <a:avLst/>
          </a:prstGeom>
        </p:spPr>
      </p:pic>
      <p:sp>
        <p:nvSpPr>
          <p:cNvPr id="48" name="Rectangle 7"/>
          <p:cNvSpPr/>
          <p:nvPr/>
        </p:nvSpPr>
        <p:spPr>
          <a:xfrm>
            <a:off x="6566699" y="1867788"/>
            <a:ext cx="2232460" cy="1044266"/>
          </a:xfrm>
          <a:prstGeom prst="rect">
            <a:avLst/>
          </a:prstGeom>
          <a:solidFill>
            <a:srgbClr val="007CBC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5B9CD5"/>
                </a:solidFill>
                <a:latin typeface="Arial"/>
                <a:ea typeface="+mn-ea"/>
                <a:cs typeface="Arial"/>
              </a:rPr>
              <a:t>Private </a:t>
            </a:r>
            <a:r>
              <a:rPr lang="en-US" sz="1200">
                <a:solidFill>
                  <a:srgbClr val="5B9CD5"/>
                </a:solidFill>
                <a:latin typeface="Arial"/>
                <a:cs typeface="Arial"/>
              </a:rPr>
              <a:t>subnet – WAS</a:t>
            </a:r>
            <a:r>
              <a:rPr lang="en-US" altLang="ko-KR" sz="1200">
                <a:solidFill>
                  <a:srgbClr val="5B9CD5"/>
                </a:solidFill>
                <a:latin typeface="Arial"/>
                <a:cs typeface="Arial"/>
              </a:rPr>
              <a:t>2</a:t>
            </a:r>
          </a:p>
        </p:txBody>
      </p:sp>
      <p:pic>
        <p:nvPicPr>
          <p:cNvPr id="54" name="Graphic 2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564940" y="1865017"/>
            <a:ext cx="398929" cy="381000"/>
          </a:xfrm>
          <a:prstGeom prst="rect">
            <a:avLst/>
          </a:prstGeom>
        </p:spPr>
      </p:pic>
      <p:cxnSp>
        <p:nvCxnSpPr>
          <p:cNvPr id="56" name="Elbow Connector 18"/>
          <p:cNvCxnSpPr>
            <a:stCxn id="42" idx="0"/>
            <a:endCxn id="17" idx="2"/>
          </p:cNvCxnSpPr>
          <p:nvPr/>
        </p:nvCxnSpPr>
        <p:spPr>
          <a:xfrm rot="16200000" flipV="1">
            <a:off x="5896469" y="2237159"/>
            <a:ext cx="501648" cy="1868711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18"/>
          <p:cNvCxnSpPr>
            <a:stCxn id="42" idx="0"/>
            <a:endCxn id="48" idx="2"/>
          </p:cNvCxnSpPr>
          <p:nvPr/>
        </p:nvCxnSpPr>
        <p:spPr>
          <a:xfrm rot="5400000" flipH="1" flipV="1">
            <a:off x="7127146" y="2866557"/>
            <a:ext cx="510285" cy="601281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Graphic 60"/>
          <p:cNvPicPr>
            <a:picLocks noChangeAspect="1" noChangeArrowheads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4986874" y="5302039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Rectangle 6">
            <a:extLst>
              <a:ext uri="{FF2B5EF4-FFF2-40B4-BE49-F238E27FC236}">
                <a16:creationId xmlns:a16="http://schemas.microsoft.com/office/drawing/2014/main" id="{8D00094E-96C0-4A30-8697-82B181E3ED46}"/>
              </a:ext>
            </a:extLst>
          </p:cNvPr>
          <p:cNvSpPr/>
          <p:nvPr/>
        </p:nvSpPr>
        <p:spPr>
          <a:xfrm>
            <a:off x="3273308" y="946159"/>
            <a:ext cx="8427024" cy="540310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n w="0"/>
                <a:solidFill>
                  <a:srgbClr val="1E8900"/>
                </a:solidFill>
                <a:latin typeface="Arial"/>
                <a:ea typeface="+mn-ea"/>
                <a:cs typeface="Arial"/>
              </a:rPr>
              <a:t>VPC</a:t>
            </a:r>
            <a:endParaRPr lang="en-US" sz="1200">
              <a:solidFill>
                <a:srgbClr val="1E8900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1" name="Graphic 16">
            <a:extLst>
              <a:ext uri="{FF2B5EF4-FFF2-40B4-BE49-F238E27FC236}">
                <a16:creationId xmlns:a16="http://schemas.microsoft.com/office/drawing/2014/main" id="{E8D002F9-A3C6-45EA-9872-E0C4B12A6AF8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tretch>
            <a:fillRect/>
          </a:stretch>
        </p:blipFill>
        <p:spPr>
          <a:xfrm>
            <a:off x="3273308" y="945365"/>
            <a:ext cx="461830" cy="472464"/>
          </a:xfrm>
          <a:prstGeom prst="rect">
            <a:avLst/>
          </a:prstGeom>
        </p:spPr>
      </p:pic>
      <p:pic>
        <p:nvPicPr>
          <p:cNvPr id="41" name="Graphic 10"/>
          <p:cNvPicPr>
            <a:picLocks noChangeAspect="1" noChangeArrowheads="1"/>
          </p:cNvPicPr>
          <p:nvPr/>
        </p:nvPicPr>
        <p:blipFill rotWithShape="1">
          <a:blip r:embed="rId19"/>
          <a:srcRect/>
          <a:stretch>
            <a:fillRect/>
          </a:stretch>
        </p:blipFill>
        <p:spPr>
          <a:xfrm>
            <a:off x="2920350" y="3391863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raphic 53"/>
          <p:cNvPicPr>
            <a:picLocks noChangeAspect="1" noChangeArrowheads="1"/>
          </p:cNvPicPr>
          <p:nvPr/>
        </p:nvPicPr>
        <p:blipFill rotWithShape="1">
          <a:blip r:embed="rId20"/>
          <a:srcRect/>
          <a:stretch>
            <a:fillRect/>
          </a:stretch>
        </p:blipFill>
        <p:spPr>
          <a:xfrm>
            <a:off x="9246680" y="5200969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raphic 14">
            <a:extLst>
              <a:ext uri="{FF2B5EF4-FFF2-40B4-BE49-F238E27FC236}">
                <a16:creationId xmlns:a16="http://schemas.microsoft.com/office/drawing/2014/main" id="{E035AD64-82DB-4112-9FFA-C91D2E1668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/>
          <a:srcRect/>
          <a:stretch>
            <a:fillRect/>
          </a:stretch>
        </p:blipFill>
        <p:spPr>
          <a:xfrm>
            <a:off x="797800" y="3409465"/>
            <a:ext cx="469900" cy="4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Microsoft Office PowerPoint</Application>
  <PresentationFormat>와이드스크린</PresentationFormat>
  <Paragraphs>57</Paragraphs>
  <Slides>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한컴오피스</vt:lpstr>
      <vt:lpstr>KSA　Project</vt:lpstr>
      <vt:lpstr>PowerPoint 프레젠테이션</vt:lpstr>
      <vt:lpstr>개발환경구성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KSA Project</dc:title>
  <dc:creator>Jang su min</dc:creator>
  <cp:lastModifiedBy>Jang su min</cp:lastModifiedBy>
  <cp:revision>360</cp:revision>
  <dcterms:created xsi:type="dcterms:W3CDTF">2022-03-05T04:55:10Z</dcterms:created>
  <dcterms:modified xsi:type="dcterms:W3CDTF">2022-03-16T08:11:17Z</dcterms:modified>
  <cp:version/>
</cp:coreProperties>
</file>