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87" r:id="rId5"/>
    <p:sldId id="265" r:id="rId6"/>
    <p:sldId id="263" r:id="rId7"/>
    <p:sldId id="283" r:id="rId8"/>
    <p:sldId id="266" r:id="rId9"/>
    <p:sldId id="267" r:id="rId10"/>
    <p:sldId id="270" r:id="rId11"/>
    <p:sldId id="276" r:id="rId12"/>
    <p:sldId id="271" r:id="rId13"/>
    <p:sldId id="274" r:id="rId14"/>
    <p:sldId id="275" r:id="rId15"/>
    <p:sldId id="278" r:id="rId16"/>
    <p:sldId id="277" r:id="rId17"/>
    <p:sldId id="273" r:id="rId18"/>
    <p:sldId id="299" r:id="rId19"/>
    <p:sldId id="288" r:id="rId20"/>
    <p:sldId id="290" r:id="rId21"/>
    <p:sldId id="291" r:id="rId22"/>
    <p:sldId id="293" r:id="rId23"/>
    <p:sldId id="296" r:id="rId24"/>
    <p:sldId id="295" r:id="rId25"/>
    <p:sldId id="29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414BB2"/>
    <a:srgbClr val="E6E6E6"/>
    <a:srgbClr val="99FFCC"/>
    <a:srgbClr val="F59577"/>
    <a:srgbClr val="CC99FF"/>
    <a:srgbClr val="DD8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14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84AA3-F8C9-431E-9717-7740EC4F9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50CCC3-3278-4FD0-866B-742FE18ED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1F26C-4FE1-40EF-AD37-583BDECA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44264-F27A-42E0-BA43-4E332841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5995E-FA58-4C92-85F0-5BC257C2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64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D6BE2-655A-480B-A819-35AFDAD9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EA3122-64E9-4EE9-AA38-3B232F7CC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5E9DE-C35A-4B6C-B418-712F54A6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A5A356-0C7E-4D0D-B4E0-5CA4EEC7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2B62E-35C1-4DAC-ADA0-6EDD29BD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96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8F27D8-9CA6-4C70-981D-5EBF6EE66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990FC8-DC19-47D5-88F7-182C0E29D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D012F-3B75-4E2B-9752-1EE90F7B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BAD26-0EE6-49D4-806F-CBF8A1D3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DE2FA-5497-4FED-A689-198FEA13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11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DE724-9874-468D-A4A0-21A3F903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5BAB1-8085-485B-8119-45B49535B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6690C-BC42-4B1B-B340-C03FEB7E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B7933-A691-414E-9582-F2B3EF73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741E14-5620-414F-B6BF-6E7EBB84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38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CD22E-6854-4B79-AB8C-C34AAAE84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A93A0B-E02D-4623-9A0C-A2E8DF927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E592FD-4BC7-4F43-85FC-D724F583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B7A49-943F-4EC1-964B-41AE0AEE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F2B55-5B9D-4948-8A75-B5D2C34D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58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D3221-1A0F-4F01-BEA5-C8FAFAC5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A3244-C4C0-4D3B-9E47-29309F536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212044-92B4-485C-B304-2F8831026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651D9C-B4A3-4ADC-8AE3-3C7223CD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0BBC9-AFF8-429F-81BE-76B0AB1D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2730A7-5AC1-46F3-B6F4-55F60617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98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F4538-16FE-4938-963A-3967F20B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785504-5B66-4FA5-A452-354336C64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6022D8-EBEC-42AC-A655-E21B4907C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B2A9B0-5449-42DB-B690-C7AD1D319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19DA13-714F-48FA-9F51-95335D962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DBF31-C10D-426E-8EED-BA907FC1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B5E710-27D2-47D2-A14A-FF91ACA9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F974C6-705E-4B7C-85D9-815C05A3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69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002DB-3F85-4BCF-99FF-B8BAABB6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F81280-C2C8-4708-BE3F-5BD1F148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394CF4-4B31-4771-8582-CFA66A1E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0B6E4E-2A83-4B54-AD98-6AFDCDA5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86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24ED8A-8881-49C2-86B9-04631DF1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A3A8DB-2160-4146-A831-E743825B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E78317-E315-46AE-BD16-53CD6F82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8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34967-9FB3-49CC-BB18-1F957FF6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CFC8A-D74F-46DA-BFE8-60A1D8AA9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9E3977-2246-4F22-9030-31BDF0DD9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697353-978A-4F9D-BF64-6EA518AA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B38C9-31A7-40EE-A2CC-3FD9E82E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DECB1-D8CF-402E-86C7-BBF90AA6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0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F4C10-6D68-4F98-A115-66706C67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930205-E20D-4A74-96DB-D5EC6F5D1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76A6BB-0A0F-48FF-84D1-3C56FC675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5585BB-799F-478C-A878-60243D58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7950-9527-4E56-8AE1-EDEDA682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73A44B-568B-45B7-8785-D2135E4B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0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A5C8A5-4C52-4158-AB00-7A007B0B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353437-9E53-445B-8BB8-C83796E91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7C5A8-9CFF-4286-BFBF-B8D5F3408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B8BBF-B458-4885-A115-8431208597B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D3F64-1BE0-494A-B7F1-56A8AF8D9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2F5CE6-8448-40E0-852A-84FA19EB6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79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E90CEA-D9F1-45D6-9EBB-805BD1DE3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1163970"/>
            <a:ext cx="4930587" cy="3573516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/>
              <a:t>UI</a:t>
            </a:r>
            <a:r>
              <a:rPr lang="ko-KR" altLang="en-US" sz="4400" dirty="0"/>
              <a:t> 및 화면 설계</a:t>
            </a:r>
            <a:br>
              <a:rPr lang="en-US" altLang="ko-KR" sz="4800" dirty="0"/>
            </a:br>
            <a:br>
              <a:rPr lang="en-US" altLang="ko-KR" sz="4800" dirty="0"/>
            </a:br>
            <a:r>
              <a:rPr lang="en-US" altLang="ko-KR" sz="2800" dirty="0"/>
              <a:t>Ver. 0.x</a:t>
            </a:r>
            <a:br>
              <a:rPr lang="en-US" altLang="ko-KR" sz="2800" dirty="0"/>
            </a:br>
            <a:r>
              <a:rPr lang="ko-KR" altLang="en-US" sz="1400" dirty="0"/>
              <a:t>승인자</a:t>
            </a:r>
            <a:r>
              <a:rPr lang="en-US" altLang="ko-KR" sz="1400" dirty="0"/>
              <a:t>: </a:t>
            </a:r>
            <a:r>
              <a:rPr lang="ko-KR" altLang="en-US" sz="1400" dirty="0"/>
              <a:t>김병진 멘토</a:t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4C1BCED0-D8FB-4DAD-A8A9-473C39D7B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altLang="ko-KR" sz="1900" dirty="0"/>
              <a:t>2</a:t>
            </a:r>
            <a:r>
              <a:rPr lang="ko-KR" altLang="en-US" sz="1900" dirty="0"/>
              <a:t>조    </a:t>
            </a:r>
            <a:endParaRPr lang="en-US" altLang="ko-KR" sz="1900" dirty="0"/>
          </a:p>
          <a:p>
            <a:pPr algn="l"/>
            <a:r>
              <a:rPr lang="ko-KR" altLang="en-US" sz="1900" dirty="0"/>
              <a:t>황정민</a:t>
            </a:r>
            <a:endParaRPr lang="en-US" altLang="ko-KR" sz="1900" dirty="0"/>
          </a:p>
          <a:p>
            <a:pPr algn="l"/>
            <a:r>
              <a:rPr lang="ko-KR" altLang="en-US" sz="1900" dirty="0" err="1"/>
              <a:t>장수민</a:t>
            </a:r>
            <a:endParaRPr lang="en-US" altLang="ko-KR" sz="1900" dirty="0"/>
          </a:p>
          <a:p>
            <a:pPr algn="l"/>
            <a:r>
              <a:rPr lang="ko-KR" altLang="en-US" sz="1900" dirty="0" err="1"/>
              <a:t>설명재</a:t>
            </a:r>
            <a:endParaRPr lang="en-US" altLang="ko-KR" sz="1900" dirty="0"/>
          </a:p>
          <a:p>
            <a:pPr algn="l"/>
            <a:r>
              <a:rPr lang="ko-KR" altLang="en-US" sz="1900" dirty="0"/>
              <a:t>김민기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매달리고 누적된 3D 흰색 큐브">
            <a:extLst>
              <a:ext uri="{FF2B5EF4-FFF2-40B4-BE49-F238E27FC236}">
                <a16:creationId xmlns:a16="http://schemas.microsoft.com/office/drawing/2014/main" id="{7E1FF13F-34EA-4558-94FF-26F052FEB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91" r="23809" b="-1"/>
          <a:stretch/>
        </p:blipFill>
        <p:spPr>
          <a:xfrm>
            <a:off x="6041462" y="640080"/>
            <a:ext cx="4440283" cy="5550408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C93B0EB-B083-46D1-8523-8F90DBFBF265}"/>
              </a:ext>
            </a:extLst>
          </p:cNvPr>
          <p:cNvSpPr/>
          <p:nvPr/>
        </p:nvSpPr>
        <p:spPr>
          <a:xfrm>
            <a:off x="555437" y="4369376"/>
            <a:ext cx="4930588" cy="938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734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538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008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577788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878539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584797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93057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공식 </a:t>
                      </a:r>
                      <a:r>
                        <a:rPr lang="ko-KR" altLang="en-US" sz="1200" b="0" dirty="0" err="1">
                          <a:solidFill>
                            <a:srgbClr val="FF000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상세 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미참여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공식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485441"/>
              </p:ext>
            </p:extLst>
          </p:nvPr>
        </p:nvGraphicFramePr>
        <p:xfrm>
          <a:off x="8154186" y="476672"/>
          <a:ext cx="3918478" cy="481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생성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추가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사용자 추가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완료 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&lt;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공식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목록화면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 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공식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정보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배경사진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참여자 수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유형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인증방식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상세 설명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],[]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도전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팝업 확인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965684" y="1939662"/>
            <a:ext cx="2810247" cy="3469457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B2398F5-6FDD-448D-BF35-30A11BF96097}"/>
              </a:ext>
            </a:extLst>
          </p:cNvPr>
          <p:cNvSpPr/>
          <p:nvPr/>
        </p:nvSpPr>
        <p:spPr>
          <a:xfrm>
            <a:off x="2027591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E1D825-4742-402A-BC58-D0C4A8F505FE}"/>
              </a:ext>
            </a:extLst>
          </p:cNvPr>
          <p:cNvSpPr txBox="1"/>
          <p:nvPr/>
        </p:nvSpPr>
        <p:spPr>
          <a:xfrm>
            <a:off x="1457106" y="1310777"/>
            <a:ext cx="185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공식 </a:t>
            </a:r>
            <a:r>
              <a:rPr lang="ko-KR" altLang="en-US" dirty="0" err="1"/>
              <a:t>챌린지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612ADB9-2243-4D95-B2AC-7B6357FFA96D}"/>
              </a:ext>
            </a:extLst>
          </p:cNvPr>
          <p:cNvSpPr/>
          <p:nvPr/>
        </p:nvSpPr>
        <p:spPr>
          <a:xfrm>
            <a:off x="1234536" y="2079247"/>
            <a:ext cx="2247804" cy="78387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배경 사진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E2D6B66-EBC7-43E8-868F-62A7127DBDEB}"/>
              </a:ext>
            </a:extLst>
          </p:cNvPr>
          <p:cNvSpPr/>
          <p:nvPr/>
        </p:nvSpPr>
        <p:spPr>
          <a:xfrm>
            <a:off x="4909335" y="2304633"/>
            <a:ext cx="2618585" cy="1413966"/>
          </a:xfrm>
          <a:prstGeom prst="round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정말 이 </a:t>
            </a:r>
            <a:r>
              <a:rPr lang="ko-KR" altLang="en-US" sz="1400" dirty="0" err="1">
                <a:solidFill>
                  <a:schemeClr val="tx1"/>
                </a:solidFill>
              </a:rPr>
              <a:t>챌린지에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도전하시겠어요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26A01D5-D5D1-474A-A0AC-888E7651A2ED}"/>
              </a:ext>
            </a:extLst>
          </p:cNvPr>
          <p:cNvSpPr/>
          <p:nvPr/>
        </p:nvSpPr>
        <p:spPr>
          <a:xfrm>
            <a:off x="1142642" y="2966156"/>
            <a:ext cx="2448076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D829715-542F-4FFC-9DA3-35A6BE9CD8E3}"/>
              </a:ext>
            </a:extLst>
          </p:cNvPr>
          <p:cNvSpPr/>
          <p:nvPr/>
        </p:nvSpPr>
        <p:spPr>
          <a:xfrm>
            <a:off x="1142642" y="3336996"/>
            <a:ext cx="1730098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기간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(n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개월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5E21BCE-949C-4FB4-BBCB-ECC3F273A7C2}"/>
              </a:ext>
            </a:extLst>
          </p:cNvPr>
          <p:cNvSpPr/>
          <p:nvPr/>
        </p:nvSpPr>
        <p:spPr>
          <a:xfrm>
            <a:off x="2392679" y="3707836"/>
            <a:ext cx="1189535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인증 방식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7A8D7B2-986E-429C-AF93-E21AD77BE13C}"/>
              </a:ext>
            </a:extLst>
          </p:cNvPr>
          <p:cNvSpPr/>
          <p:nvPr/>
        </p:nvSpPr>
        <p:spPr>
          <a:xfrm>
            <a:off x="2872740" y="3338727"/>
            <a:ext cx="717978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참여자수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FFD95DB-18BB-44AA-ACF6-39E712FE2152}"/>
              </a:ext>
            </a:extLst>
          </p:cNvPr>
          <p:cNvSpPr/>
          <p:nvPr/>
        </p:nvSpPr>
        <p:spPr>
          <a:xfrm>
            <a:off x="1142642" y="4076944"/>
            <a:ext cx="2448076" cy="78915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E303156-AEBA-4469-B876-8520A8626C0D}"/>
              </a:ext>
            </a:extLst>
          </p:cNvPr>
          <p:cNvSpPr/>
          <p:nvPr/>
        </p:nvSpPr>
        <p:spPr>
          <a:xfrm>
            <a:off x="1757649" y="4965274"/>
            <a:ext cx="1201055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도전하기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E5B1E96-A214-40FC-939B-601780C0FE8D}"/>
              </a:ext>
            </a:extLst>
          </p:cNvPr>
          <p:cNvSpPr/>
          <p:nvPr/>
        </p:nvSpPr>
        <p:spPr>
          <a:xfrm>
            <a:off x="1142642" y="3718599"/>
            <a:ext cx="1189535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유형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금연 </a:t>
            </a:r>
            <a:r>
              <a:rPr lang="en-US" altLang="ko-KR" sz="1000" dirty="0">
                <a:solidFill>
                  <a:schemeClr val="tx1"/>
                </a:solidFill>
              </a:rPr>
              <a:t>or </a:t>
            </a:r>
            <a:r>
              <a:rPr lang="ko-KR" altLang="en-US" sz="1000" dirty="0">
                <a:solidFill>
                  <a:schemeClr val="tx1"/>
                </a:solidFill>
              </a:rPr>
              <a:t>절연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8813-F76D-4451-B096-818D9B3F0F35}"/>
              </a:ext>
            </a:extLst>
          </p:cNvPr>
          <p:cNvSpPr txBox="1"/>
          <p:nvPr/>
        </p:nvSpPr>
        <p:spPr>
          <a:xfrm>
            <a:off x="844966" y="1692835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latin typeface="+mn-ea"/>
                <a:ea typeface="+mn-ea"/>
              </a:rPr>
              <a:t>①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7B6CFB-056B-49D5-B69C-5D68017DB59A}"/>
              </a:ext>
            </a:extLst>
          </p:cNvPr>
          <p:cNvSpPr txBox="1"/>
          <p:nvPr/>
        </p:nvSpPr>
        <p:spPr>
          <a:xfrm>
            <a:off x="1528384" y="4706678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59B3078-1E94-40A1-AE34-B9BB7A9CF97C}"/>
              </a:ext>
            </a:extLst>
          </p:cNvPr>
          <p:cNvSpPr/>
          <p:nvPr/>
        </p:nvSpPr>
        <p:spPr>
          <a:xfrm>
            <a:off x="5107899" y="3250700"/>
            <a:ext cx="956537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E19AB8D-1217-4D45-A68C-B1EF0B273FC9}"/>
              </a:ext>
            </a:extLst>
          </p:cNvPr>
          <p:cNvSpPr/>
          <p:nvPr/>
        </p:nvSpPr>
        <p:spPr>
          <a:xfrm>
            <a:off x="6241866" y="3250700"/>
            <a:ext cx="956537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아니오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9258A91A-C858-49E9-A6C2-153F5AE95119}"/>
              </a:ext>
            </a:extLst>
          </p:cNvPr>
          <p:cNvCxnSpPr>
            <a:cxnSpLocks/>
            <a:stCxn id="44" idx="3"/>
            <a:endCxn id="35" idx="1"/>
          </p:cNvCxnSpPr>
          <p:nvPr/>
        </p:nvCxnSpPr>
        <p:spPr>
          <a:xfrm flipV="1">
            <a:off x="2958704" y="3011616"/>
            <a:ext cx="1950631" cy="2125993"/>
          </a:xfrm>
          <a:prstGeom prst="bentConnector3">
            <a:avLst>
              <a:gd name="adj1" fmla="val 6679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CD09E19-257B-45B4-B28E-66C9B1B17954}"/>
              </a:ext>
            </a:extLst>
          </p:cNvPr>
          <p:cNvSpPr txBox="1"/>
          <p:nvPr/>
        </p:nvSpPr>
        <p:spPr>
          <a:xfrm>
            <a:off x="4939359" y="2966156"/>
            <a:ext cx="233080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0898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538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372119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577788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878539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11691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66163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공식 </a:t>
                      </a:r>
                      <a:r>
                        <a:rPr lang="ko-KR" altLang="en-US" sz="1200" b="0" dirty="0" err="1">
                          <a:solidFill>
                            <a:srgbClr val="FF000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상세 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참여중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공식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687002"/>
              </p:ext>
            </p:extLst>
          </p:nvPr>
        </p:nvGraphicFramePr>
        <p:xfrm>
          <a:off x="8154186" y="476672"/>
          <a:ext cx="3918478" cy="503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생성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공식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정보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배경사진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참여자 수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유형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인증방식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상세 설명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],[]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팝업으로 사용자 데이터 렌더링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남은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기간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내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현황 데이터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참가자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현황 데이터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</a:t>
                      </a: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965684" y="1939662"/>
            <a:ext cx="2810247" cy="3469457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B2398F5-6FDD-448D-BF35-30A11BF96097}"/>
              </a:ext>
            </a:extLst>
          </p:cNvPr>
          <p:cNvSpPr/>
          <p:nvPr/>
        </p:nvSpPr>
        <p:spPr>
          <a:xfrm>
            <a:off x="2027591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E1D825-4742-402A-BC58-D0C4A8F505FE}"/>
              </a:ext>
            </a:extLst>
          </p:cNvPr>
          <p:cNvSpPr txBox="1"/>
          <p:nvPr/>
        </p:nvSpPr>
        <p:spPr>
          <a:xfrm>
            <a:off x="1457106" y="1310777"/>
            <a:ext cx="185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공식 </a:t>
            </a:r>
            <a:r>
              <a:rPr lang="ko-KR" altLang="en-US" dirty="0" err="1"/>
              <a:t>챌린지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612ADB9-2243-4D95-B2AC-7B6357FFA96D}"/>
              </a:ext>
            </a:extLst>
          </p:cNvPr>
          <p:cNvSpPr/>
          <p:nvPr/>
        </p:nvSpPr>
        <p:spPr>
          <a:xfrm>
            <a:off x="1234536" y="2079247"/>
            <a:ext cx="2247804" cy="78387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배경 사진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26A01D5-D5D1-474A-A0AC-888E7651A2ED}"/>
              </a:ext>
            </a:extLst>
          </p:cNvPr>
          <p:cNvSpPr/>
          <p:nvPr/>
        </p:nvSpPr>
        <p:spPr>
          <a:xfrm>
            <a:off x="1142642" y="2966156"/>
            <a:ext cx="2448076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D829715-542F-4FFC-9DA3-35A6BE9CD8E3}"/>
              </a:ext>
            </a:extLst>
          </p:cNvPr>
          <p:cNvSpPr/>
          <p:nvPr/>
        </p:nvSpPr>
        <p:spPr>
          <a:xfrm>
            <a:off x="1142642" y="3336996"/>
            <a:ext cx="1730098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기간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(n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개월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5E21BCE-949C-4FB4-BBCB-ECC3F273A7C2}"/>
              </a:ext>
            </a:extLst>
          </p:cNvPr>
          <p:cNvSpPr/>
          <p:nvPr/>
        </p:nvSpPr>
        <p:spPr>
          <a:xfrm>
            <a:off x="2392679" y="3707836"/>
            <a:ext cx="1189535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인증 방식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7A8D7B2-986E-429C-AF93-E21AD77BE13C}"/>
              </a:ext>
            </a:extLst>
          </p:cNvPr>
          <p:cNvSpPr/>
          <p:nvPr/>
        </p:nvSpPr>
        <p:spPr>
          <a:xfrm>
            <a:off x="2872740" y="3338727"/>
            <a:ext cx="717978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참여자수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FFD95DB-18BB-44AA-ACF6-39E712FE2152}"/>
              </a:ext>
            </a:extLst>
          </p:cNvPr>
          <p:cNvSpPr/>
          <p:nvPr/>
        </p:nvSpPr>
        <p:spPr>
          <a:xfrm>
            <a:off x="1142642" y="4076944"/>
            <a:ext cx="2448076" cy="78915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E303156-AEBA-4469-B876-8520A8626C0D}"/>
              </a:ext>
            </a:extLst>
          </p:cNvPr>
          <p:cNvSpPr/>
          <p:nvPr/>
        </p:nvSpPr>
        <p:spPr>
          <a:xfrm>
            <a:off x="1866218" y="4967340"/>
            <a:ext cx="1078578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도전현황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E5B1E96-A214-40FC-939B-601780C0FE8D}"/>
              </a:ext>
            </a:extLst>
          </p:cNvPr>
          <p:cNvSpPr/>
          <p:nvPr/>
        </p:nvSpPr>
        <p:spPr>
          <a:xfrm>
            <a:off x="1142642" y="3718599"/>
            <a:ext cx="1189535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유형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금연 </a:t>
            </a:r>
            <a:r>
              <a:rPr lang="en-US" altLang="ko-KR" sz="1000" dirty="0">
                <a:solidFill>
                  <a:schemeClr val="tx1"/>
                </a:solidFill>
              </a:rPr>
              <a:t>or </a:t>
            </a:r>
            <a:r>
              <a:rPr lang="ko-KR" altLang="en-US" sz="1000" dirty="0">
                <a:solidFill>
                  <a:schemeClr val="tx1"/>
                </a:solidFill>
              </a:rPr>
              <a:t>절연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8813-F76D-4451-B096-818D9B3F0F35}"/>
              </a:ext>
            </a:extLst>
          </p:cNvPr>
          <p:cNvSpPr txBox="1"/>
          <p:nvPr/>
        </p:nvSpPr>
        <p:spPr>
          <a:xfrm>
            <a:off x="719458" y="1764554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latin typeface="+mn-ea"/>
                <a:ea typeface="+mn-ea"/>
              </a:rPr>
              <a:t>①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7B6CFB-056B-49D5-B69C-5D68017DB59A}"/>
              </a:ext>
            </a:extLst>
          </p:cNvPr>
          <p:cNvSpPr txBox="1"/>
          <p:nvPr/>
        </p:nvSpPr>
        <p:spPr>
          <a:xfrm>
            <a:off x="1628887" y="4708744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9258A91A-C858-49E9-A6C2-153F5AE95119}"/>
              </a:ext>
            </a:extLst>
          </p:cNvPr>
          <p:cNvCxnSpPr>
            <a:cxnSpLocks/>
            <a:stCxn id="44" idx="1"/>
            <a:endCxn id="60" idx="1"/>
          </p:cNvCxnSpPr>
          <p:nvPr/>
        </p:nvCxnSpPr>
        <p:spPr>
          <a:xfrm rot="10800000" flipH="1">
            <a:off x="1866217" y="2276589"/>
            <a:ext cx="3765657" cy="2863086"/>
          </a:xfrm>
          <a:prstGeom prst="bentConnector3">
            <a:avLst>
              <a:gd name="adj1" fmla="val -3622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6ED19FA-CAF3-437C-A6AF-9AF13AE61E4D}"/>
              </a:ext>
            </a:extLst>
          </p:cNvPr>
          <p:cNvSpPr txBox="1"/>
          <p:nvPr/>
        </p:nvSpPr>
        <p:spPr>
          <a:xfrm>
            <a:off x="2311333" y="4708744"/>
            <a:ext cx="266892" cy="724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ctr" latinLnBrk="1">
              <a:lnSpc>
                <a:spcPct val="120000"/>
              </a:lnSpc>
            </a:pP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B694A9D-7245-4E72-9B72-0EAF44A0334E}"/>
              </a:ext>
            </a:extLst>
          </p:cNvPr>
          <p:cNvSpPr/>
          <p:nvPr/>
        </p:nvSpPr>
        <p:spPr>
          <a:xfrm>
            <a:off x="6034887" y="865399"/>
            <a:ext cx="1522594" cy="88366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내 </a:t>
            </a:r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r>
              <a:rPr lang="ko-KR" altLang="en-US" sz="800" dirty="0">
                <a:solidFill>
                  <a:schemeClr val="tx1"/>
                </a:solidFill>
              </a:rPr>
              <a:t> 현황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그래프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751B56A-A32A-4A53-846B-14B6DEC0A88B}"/>
              </a:ext>
            </a:extLst>
          </p:cNvPr>
          <p:cNvSpPr/>
          <p:nvPr/>
        </p:nvSpPr>
        <p:spPr>
          <a:xfrm>
            <a:off x="5799073" y="1831995"/>
            <a:ext cx="1994223" cy="120588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전체 </a:t>
            </a:r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r>
              <a:rPr lang="ko-KR" altLang="en-US" sz="800" dirty="0">
                <a:solidFill>
                  <a:schemeClr val="tx1"/>
                </a:solidFill>
              </a:rPr>
              <a:t> 현황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그래프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1F47B18-99B6-498D-B09A-004DBF5079AB}"/>
              </a:ext>
            </a:extLst>
          </p:cNvPr>
          <p:cNvSpPr/>
          <p:nvPr/>
        </p:nvSpPr>
        <p:spPr>
          <a:xfrm>
            <a:off x="5631875" y="716283"/>
            <a:ext cx="2328619" cy="3120612"/>
          </a:xfrm>
          <a:prstGeom prst="round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497DD81-091F-44DE-8049-5F340D995F93}"/>
              </a:ext>
            </a:extLst>
          </p:cNvPr>
          <p:cNvSpPr/>
          <p:nvPr/>
        </p:nvSpPr>
        <p:spPr>
          <a:xfrm>
            <a:off x="7667971" y="633625"/>
            <a:ext cx="242047" cy="316604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</a:rPr>
              <a:t>X</a:t>
            </a:r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C073712-150B-4BB4-9E08-26317D5EFC4D}"/>
              </a:ext>
            </a:extLst>
          </p:cNvPr>
          <p:cNvSpPr/>
          <p:nvPr/>
        </p:nvSpPr>
        <p:spPr>
          <a:xfrm>
            <a:off x="6205332" y="3210848"/>
            <a:ext cx="1181705" cy="4756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상세 데이터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ex) n</a:t>
            </a:r>
            <a:r>
              <a:rPr lang="ko-KR" altLang="en-US" sz="900" dirty="0">
                <a:solidFill>
                  <a:schemeClr val="tx1"/>
                </a:solidFill>
              </a:rPr>
              <a:t>명이 열심히 </a:t>
            </a:r>
            <a:r>
              <a:rPr lang="ko-KR" altLang="en-US" sz="900" dirty="0" err="1">
                <a:solidFill>
                  <a:schemeClr val="tx1"/>
                </a:solidFill>
              </a:rPr>
              <a:t>도전중</a:t>
            </a:r>
            <a:r>
              <a:rPr lang="ko-KR" altLang="en-US" sz="900" dirty="0">
                <a:solidFill>
                  <a:schemeClr val="tx1"/>
                </a:solidFill>
              </a:rPr>
              <a:t> 이에요</a:t>
            </a:r>
            <a:r>
              <a:rPr lang="en-US" altLang="ko-KR" sz="9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BF16AA3-C7B5-4A85-ACA6-094F74E68C88}"/>
              </a:ext>
            </a:extLst>
          </p:cNvPr>
          <p:cNvSpPr/>
          <p:nvPr/>
        </p:nvSpPr>
        <p:spPr>
          <a:xfrm rot="19010413">
            <a:off x="772419" y="2147587"/>
            <a:ext cx="877708" cy="24281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참여중</a:t>
            </a:r>
            <a:endParaRPr lang="ko-KR" altLang="en-US" sz="11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450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280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73794"/>
              </p:ext>
            </p:extLst>
          </p:nvPr>
        </p:nvGraphicFramePr>
        <p:xfrm>
          <a:off x="-2" y="0"/>
          <a:ext cx="12192000" cy="491864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998222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2451098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562102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876298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20656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57198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491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커스텀 </a:t>
                      </a:r>
                      <a:r>
                        <a:rPr lang="ko-KR" altLang="en-US" sz="1200" b="0" dirty="0" err="1">
                          <a:solidFill>
                            <a:srgbClr val="00B0F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rgbClr val="00B0F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목록 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커스텀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180858"/>
              </p:ext>
            </p:extLst>
          </p:nvPr>
        </p:nvGraphicFramePr>
        <p:xfrm>
          <a:off x="8154186" y="476672"/>
          <a:ext cx="3918478" cy="5037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기준으로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조회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생성화면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정렬 기준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(‘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완료한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챌린지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＇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는 클릭해도 페이지 이동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X)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리스트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조회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</a:b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배경사진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].[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기간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제목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내용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참여자 수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생성자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</a:t>
                      </a: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커스텀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사용자가 참여중임을 표시하는 라벨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해당 라벨이 있는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챌린지의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&lt;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상세화면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&gt;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에는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‘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초대하기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＇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기능이 추가된다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92253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606670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1080065" y="2402980"/>
            <a:ext cx="2596142" cy="107102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68B3D2A-8B16-4A56-B8F4-CD4F7F17A9EA}"/>
              </a:ext>
            </a:extLst>
          </p:cNvPr>
          <p:cNvSpPr/>
          <p:nvPr/>
        </p:nvSpPr>
        <p:spPr>
          <a:xfrm>
            <a:off x="2027591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64C9458-BB26-48D9-A43C-498384465499}"/>
              </a:ext>
            </a:extLst>
          </p:cNvPr>
          <p:cNvSpPr/>
          <p:nvPr/>
        </p:nvSpPr>
        <p:spPr>
          <a:xfrm>
            <a:off x="1053537" y="3594846"/>
            <a:ext cx="2622670" cy="107102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7CCD45-F805-492F-A23F-CC57F1DA118C}"/>
              </a:ext>
            </a:extLst>
          </p:cNvPr>
          <p:cNvSpPr txBox="1"/>
          <p:nvPr/>
        </p:nvSpPr>
        <p:spPr>
          <a:xfrm>
            <a:off x="1394351" y="1292847"/>
            <a:ext cx="197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커스텀 </a:t>
            </a:r>
            <a:r>
              <a:rPr lang="ko-KR" altLang="en-US" dirty="0" err="1"/>
              <a:t>챌린지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B259C37-0EFF-48EB-ADCF-3053DB01C281}"/>
              </a:ext>
            </a:extLst>
          </p:cNvPr>
          <p:cNvSpPr/>
          <p:nvPr/>
        </p:nvSpPr>
        <p:spPr>
          <a:xfrm>
            <a:off x="932507" y="2322725"/>
            <a:ext cx="2832669" cy="244631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  <a:prstDash val="dash"/>
              </a:ln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A8213D-2884-40D3-B582-9E8152360E60}"/>
              </a:ext>
            </a:extLst>
          </p:cNvPr>
          <p:cNvSpPr txBox="1"/>
          <p:nvPr/>
        </p:nvSpPr>
        <p:spPr>
          <a:xfrm>
            <a:off x="722280" y="1272459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3FCD65-78EA-47D8-81B9-E63D714C0ACF}"/>
              </a:ext>
            </a:extLst>
          </p:cNvPr>
          <p:cNvSpPr txBox="1"/>
          <p:nvPr/>
        </p:nvSpPr>
        <p:spPr>
          <a:xfrm>
            <a:off x="813173" y="2077599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A110951-C54E-4B80-BA95-3B68520FE993}"/>
              </a:ext>
            </a:extLst>
          </p:cNvPr>
          <p:cNvSpPr/>
          <p:nvPr/>
        </p:nvSpPr>
        <p:spPr>
          <a:xfrm>
            <a:off x="911671" y="1595628"/>
            <a:ext cx="1424972" cy="36572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진행중인 </a:t>
            </a:r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92C58A8-7E24-43B6-ABA5-6FBDB47048A9}"/>
              </a:ext>
            </a:extLst>
          </p:cNvPr>
          <p:cNvSpPr/>
          <p:nvPr/>
        </p:nvSpPr>
        <p:spPr>
          <a:xfrm>
            <a:off x="2344682" y="1599234"/>
            <a:ext cx="1488177" cy="36572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완료한 </a:t>
            </a:r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8D743A7-4B3E-403F-9C13-41C2152CFF4D}"/>
              </a:ext>
            </a:extLst>
          </p:cNvPr>
          <p:cNvGrpSpPr/>
          <p:nvPr/>
        </p:nvGrpSpPr>
        <p:grpSpPr>
          <a:xfrm>
            <a:off x="4347334" y="1961354"/>
            <a:ext cx="3801579" cy="2064237"/>
            <a:chOff x="4481809" y="2142641"/>
            <a:chExt cx="3545521" cy="1882950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5FDD17BC-4553-407D-A60C-AC00251ECEBB}"/>
                </a:ext>
              </a:extLst>
            </p:cNvPr>
            <p:cNvSpPr/>
            <p:nvPr/>
          </p:nvSpPr>
          <p:spPr>
            <a:xfrm>
              <a:off x="4481809" y="2142641"/>
              <a:ext cx="3545521" cy="1882950"/>
            </a:xfrm>
            <a:prstGeom prst="round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639E74A4-C36B-49D0-979C-D6FA4269F3C0}"/>
                </a:ext>
              </a:extLst>
            </p:cNvPr>
            <p:cNvSpPr/>
            <p:nvPr/>
          </p:nvSpPr>
          <p:spPr>
            <a:xfrm>
              <a:off x="4712151" y="2279870"/>
              <a:ext cx="1240085" cy="370080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ex)</a:t>
              </a:r>
              <a:r>
                <a:rPr lang="ko-KR" altLang="en-US" sz="1050" dirty="0">
                  <a:solidFill>
                    <a:schemeClr val="tx1"/>
                  </a:solidFill>
                </a:rPr>
                <a:t>시작 </a:t>
              </a:r>
              <a:r>
                <a:rPr lang="en-US" altLang="ko-KR" sz="1050" dirty="0">
                  <a:solidFill>
                    <a:schemeClr val="tx1"/>
                  </a:solidFill>
                </a:rPr>
                <a:t>n</a:t>
              </a:r>
              <a:r>
                <a:rPr lang="ko-KR" altLang="en-US" sz="1050" dirty="0">
                  <a:solidFill>
                    <a:schemeClr val="tx1"/>
                  </a:solidFill>
                </a:rPr>
                <a:t>일전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1A079032-0797-4A57-81BF-79E6723BAB41}"/>
                </a:ext>
              </a:extLst>
            </p:cNvPr>
            <p:cNvSpPr/>
            <p:nvPr/>
          </p:nvSpPr>
          <p:spPr>
            <a:xfrm>
              <a:off x="4712151" y="2744116"/>
              <a:ext cx="1239166" cy="69776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사진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024BBBCC-A90A-4D9D-AA6F-FB54DF2E9A27}"/>
                </a:ext>
              </a:extLst>
            </p:cNvPr>
            <p:cNvSpPr/>
            <p:nvPr/>
          </p:nvSpPr>
          <p:spPr>
            <a:xfrm>
              <a:off x="6029787" y="2279870"/>
              <a:ext cx="1797065" cy="32888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1200" dirty="0">
                  <a:solidFill>
                    <a:schemeClr val="tx1"/>
                  </a:solidFill>
                </a:rPr>
                <a:t> 제목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85AA380B-4AFC-4226-A97F-AC5587A8B01E}"/>
                </a:ext>
              </a:extLst>
            </p:cNvPr>
            <p:cNvSpPr/>
            <p:nvPr/>
          </p:nvSpPr>
          <p:spPr>
            <a:xfrm>
              <a:off x="6050373" y="2780470"/>
              <a:ext cx="1816810" cy="32888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간략 정보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ex1) n</a:t>
              </a:r>
              <a:r>
                <a:rPr lang="ko-KR" altLang="en-US" sz="900" dirty="0">
                  <a:solidFill>
                    <a:schemeClr val="tx1"/>
                  </a:solidFill>
                </a:rPr>
                <a:t>일 금연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ex2)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en-US" altLang="ko-KR" sz="900" dirty="0">
                  <a:solidFill>
                    <a:schemeClr val="tx1"/>
                  </a:solidFill>
                </a:rPr>
                <a:t>n</a:t>
              </a:r>
              <a:r>
                <a:rPr lang="ko-KR" altLang="en-US" sz="900" dirty="0">
                  <a:solidFill>
                    <a:schemeClr val="tx1"/>
                  </a:solidFill>
                </a:rPr>
                <a:t>일간 평소 흡연량 </a:t>
              </a:r>
              <a:r>
                <a:rPr lang="en-US" altLang="ko-KR" sz="900" dirty="0">
                  <a:solidFill>
                    <a:schemeClr val="tx1"/>
                  </a:solidFill>
                </a:rPr>
                <a:t>n0%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501D3F3C-08AF-4DB2-B052-88CCD6A15C76}"/>
                </a:ext>
              </a:extLst>
            </p:cNvPr>
            <p:cNvSpPr/>
            <p:nvPr/>
          </p:nvSpPr>
          <p:spPr>
            <a:xfrm>
              <a:off x="6050373" y="3155952"/>
              <a:ext cx="1816810" cy="32888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초대자 현황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ex)</a:t>
              </a:r>
              <a:r>
                <a:rPr lang="ko-KR" altLang="en-US" sz="1100" dirty="0">
                  <a:solidFill>
                    <a:schemeClr val="tx1"/>
                  </a:solidFill>
                </a:rPr>
                <a:t>현재</a:t>
              </a:r>
              <a:r>
                <a:rPr lang="en-US" altLang="ko-KR" sz="1100" dirty="0">
                  <a:solidFill>
                    <a:schemeClr val="tx1"/>
                  </a:solidFill>
                </a:rPr>
                <a:t> n</a:t>
              </a:r>
              <a:r>
                <a:rPr lang="ko-KR" altLang="en-US" sz="1100" dirty="0">
                  <a:solidFill>
                    <a:schemeClr val="tx1"/>
                  </a:solidFill>
                </a:rPr>
                <a:t>명</a:t>
              </a:r>
              <a:r>
                <a:rPr lang="en-US" altLang="ko-KR" sz="1100" dirty="0">
                  <a:solidFill>
                    <a:schemeClr val="tx1"/>
                  </a:solidFill>
                </a:rPr>
                <a:t> </a:t>
              </a:r>
              <a:r>
                <a:rPr lang="ko-KR" altLang="en-US" sz="1100" dirty="0" err="1">
                  <a:solidFill>
                    <a:schemeClr val="tx1"/>
                  </a:solidFill>
                </a:rPr>
                <a:t>참여중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B1CC0B1-F81E-440C-9D5F-DFC5C7A5BB4D}"/>
                </a:ext>
              </a:extLst>
            </p:cNvPr>
            <p:cNvSpPr/>
            <p:nvPr/>
          </p:nvSpPr>
          <p:spPr>
            <a:xfrm>
              <a:off x="6050373" y="3531434"/>
              <a:ext cx="1816810" cy="32888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1100" dirty="0">
                  <a:solidFill>
                    <a:schemeClr val="tx1"/>
                  </a:solidFill>
                </a:rPr>
                <a:t> 기간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81680879-63A3-4DDD-AD44-2FA5D9BE14F4}"/>
                </a:ext>
              </a:extLst>
            </p:cNvPr>
            <p:cNvSpPr/>
            <p:nvPr/>
          </p:nvSpPr>
          <p:spPr>
            <a:xfrm>
              <a:off x="4707094" y="3514640"/>
              <a:ext cx="1238248" cy="40605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1050" dirty="0">
                  <a:solidFill>
                    <a:schemeClr val="tx1"/>
                  </a:solidFill>
                </a:rPr>
                <a:t> 생성자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63A3A99-6917-4B81-8348-EF0C648554A6}"/>
              </a:ext>
            </a:extLst>
          </p:cNvPr>
          <p:cNvSpPr/>
          <p:nvPr/>
        </p:nvSpPr>
        <p:spPr>
          <a:xfrm>
            <a:off x="2928868" y="2022365"/>
            <a:ext cx="842683" cy="282386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새 </a:t>
            </a:r>
            <a:r>
              <a:rPr lang="ko-KR" altLang="en-US" sz="1100" dirty="0" err="1">
                <a:solidFill>
                  <a:schemeClr val="tx1"/>
                </a:solidFill>
              </a:rPr>
              <a:t>챌린지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만들기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2FA817-D7E4-4CE2-952C-61BFBDA8CF18}"/>
              </a:ext>
            </a:extLst>
          </p:cNvPr>
          <p:cNvSpPr txBox="1"/>
          <p:nvPr/>
        </p:nvSpPr>
        <p:spPr>
          <a:xfrm>
            <a:off x="2743749" y="1820206"/>
            <a:ext cx="233080" cy="724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ctr">
              <a:lnSpc>
                <a:spcPct val="120000"/>
              </a:lnSpc>
            </a:pP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4588D58-DA99-4AEE-9308-181881F30F59}"/>
              </a:ext>
            </a:extLst>
          </p:cNvPr>
          <p:cNvCxnSpPr>
            <a:cxnSpLocks/>
          </p:cNvCxnSpPr>
          <p:nvPr/>
        </p:nvCxnSpPr>
        <p:spPr>
          <a:xfrm flipV="1">
            <a:off x="3693462" y="2128549"/>
            <a:ext cx="685892" cy="34101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22485CC-599C-4948-B775-9786F9A4615D}"/>
              </a:ext>
            </a:extLst>
          </p:cNvPr>
          <p:cNvCxnSpPr>
            <a:cxnSpLocks/>
          </p:cNvCxnSpPr>
          <p:nvPr/>
        </p:nvCxnSpPr>
        <p:spPr>
          <a:xfrm>
            <a:off x="3676207" y="3429000"/>
            <a:ext cx="800065" cy="52072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2D6DF697-32CD-4682-AEB0-5F0833439F0B}"/>
              </a:ext>
            </a:extLst>
          </p:cNvPr>
          <p:cNvSpPr/>
          <p:nvPr/>
        </p:nvSpPr>
        <p:spPr>
          <a:xfrm>
            <a:off x="914768" y="2365058"/>
            <a:ext cx="939618" cy="563656"/>
          </a:xfrm>
          <a:prstGeom prst="ellipse">
            <a:avLst/>
          </a:prstGeom>
          <a:noFill/>
          <a:ln w="38100">
            <a:solidFill>
              <a:srgbClr val="99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참여중인 </a:t>
            </a:r>
            <a:endParaRPr lang="en-US" altLang="ko-KR" sz="9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챌린지</a:t>
            </a:r>
            <a:endParaRPr lang="ko-KR" altLang="en-US" sz="9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9F453934-CF2C-49AD-A60E-702505D53766}"/>
              </a:ext>
            </a:extLst>
          </p:cNvPr>
          <p:cNvSpPr/>
          <p:nvPr/>
        </p:nvSpPr>
        <p:spPr>
          <a:xfrm>
            <a:off x="4121866" y="1670057"/>
            <a:ext cx="939618" cy="563656"/>
          </a:xfrm>
          <a:prstGeom prst="ellipse">
            <a:avLst/>
          </a:prstGeom>
          <a:noFill/>
          <a:ln w="38100">
            <a:solidFill>
              <a:srgbClr val="99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참여중인</a:t>
            </a:r>
            <a:endParaRPr lang="en-US" altLang="ko-KR" sz="9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챌린지</a:t>
            </a:r>
            <a:endParaRPr lang="ko-KR" altLang="en-US" sz="9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B68953-2583-400E-9955-6D4E0DDB2BA9}"/>
              </a:ext>
            </a:extLst>
          </p:cNvPr>
          <p:cNvSpPr txBox="1"/>
          <p:nvPr/>
        </p:nvSpPr>
        <p:spPr>
          <a:xfrm>
            <a:off x="4015279" y="1442334"/>
            <a:ext cx="377231" cy="373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0648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538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500178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559858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896469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29621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48233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커스텀 </a:t>
                      </a:r>
                      <a:r>
                        <a:rPr lang="ko-KR" altLang="en-US" sz="1200" b="0" dirty="0" err="1">
                          <a:solidFill>
                            <a:srgbClr val="00B0F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rgbClr val="00B0F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생성화면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커스텀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352073"/>
              </p:ext>
            </p:extLst>
          </p:nvPr>
        </p:nvGraphicFramePr>
        <p:xfrm>
          <a:off x="8154186" y="476672"/>
          <a:ext cx="3918478" cy="4585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생성 확인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렌더링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추가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사용자 추가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완료 후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커스텀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목록화면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정보입력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Input Box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Upload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폰 앨범과 연결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업로드 된 사진 렌더링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확인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Submit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확인 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팝업 닫기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965684" y="2115548"/>
            <a:ext cx="2810247" cy="260518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B2398F5-6FDD-448D-BF35-30A11BF96097}"/>
              </a:ext>
            </a:extLst>
          </p:cNvPr>
          <p:cNvSpPr/>
          <p:nvPr/>
        </p:nvSpPr>
        <p:spPr>
          <a:xfrm>
            <a:off x="2027591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E1D825-4742-402A-BC58-D0C4A8F505FE}"/>
              </a:ext>
            </a:extLst>
          </p:cNvPr>
          <p:cNvSpPr txBox="1"/>
          <p:nvPr/>
        </p:nvSpPr>
        <p:spPr>
          <a:xfrm>
            <a:off x="1457106" y="1310777"/>
            <a:ext cx="185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커스텀 </a:t>
            </a:r>
            <a:r>
              <a:rPr lang="ko-KR" altLang="en-US" sz="1600" dirty="0" err="1"/>
              <a:t>챌린지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1DC0536-527A-43CD-960B-0BA1D6C229A1}"/>
              </a:ext>
            </a:extLst>
          </p:cNvPr>
          <p:cNvSpPr txBox="1"/>
          <p:nvPr/>
        </p:nvSpPr>
        <p:spPr>
          <a:xfrm>
            <a:off x="1557383" y="1683848"/>
            <a:ext cx="1618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새 </a:t>
            </a:r>
            <a:r>
              <a:rPr lang="ko-KR" altLang="en-US" sz="1600" dirty="0" err="1"/>
              <a:t>챌린지</a:t>
            </a:r>
            <a:r>
              <a:rPr lang="ko-KR" altLang="en-US" sz="1600" dirty="0"/>
              <a:t> 생성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8A12F5-ADB9-4C39-9954-CA2BF366E122}"/>
              </a:ext>
            </a:extLst>
          </p:cNvPr>
          <p:cNvSpPr/>
          <p:nvPr/>
        </p:nvSpPr>
        <p:spPr>
          <a:xfrm>
            <a:off x="1827044" y="3275737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벌칙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내기 조건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F43CC754-35F0-4480-B6DC-6BE7D086F308}"/>
              </a:ext>
            </a:extLst>
          </p:cNvPr>
          <p:cNvSpPr/>
          <p:nvPr/>
        </p:nvSpPr>
        <p:spPr>
          <a:xfrm>
            <a:off x="1827044" y="3781891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내용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C605491-3DB7-4FF9-92FB-D5C351C3B69F}"/>
              </a:ext>
            </a:extLst>
          </p:cNvPr>
          <p:cNvSpPr/>
          <p:nvPr/>
        </p:nvSpPr>
        <p:spPr>
          <a:xfrm>
            <a:off x="1154752" y="3275737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F893B172-634F-4296-8797-60F4B15A7B30}"/>
              </a:ext>
            </a:extLst>
          </p:cNvPr>
          <p:cNvSpPr/>
          <p:nvPr/>
        </p:nvSpPr>
        <p:spPr>
          <a:xfrm>
            <a:off x="1154752" y="3781891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CDF83B5C-156E-4920-B667-5B32172A17EA}"/>
              </a:ext>
            </a:extLst>
          </p:cNvPr>
          <p:cNvSpPr/>
          <p:nvPr/>
        </p:nvSpPr>
        <p:spPr>
          <a:xfrm>
            <a:off x="1827044" y="2263429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제목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D6B14B8A-B8EA-42EF-AD80-E241C9B0387A}"/>
              </a:ext>
            </a:extLst>
          </p:cNvPr>
          <p:cNvSpPr/>
          <p:nvPr/>
        </p:nvSpPr>
        <p:spPr>
          <a:xfrm>
            <a:off x="1827044" y="2769583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기간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97C6771E-589B-4432-81D4-C5CF45B861EC}"/>
              </a:ext>
            </a:extLst>
          </p:cNvPr>
          <p:cNvSpPr/>
          <p:nvPr/>
        </p:nvSpPr>
        <p:spPr>
          <a:xfrm>
            <a:off x="1154752" y="2263429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88063419-8DEA-4B45-BAC1-9A340706E959}"/>
              </a:ext>
            </a:extLst>
          </p:cNvPr>
          <p:cNvSpPr/>
          <p:nvPr/>
        </p:nvSpPr>
        <p:spPr>
          <a:xfrm>
            <a:off x="1154752" y="2769583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93DD6F6A-5E8A-4464-8015-7A8D9549C1E9}"/>
              </a:ext>
            </a:extLst>
          </p:cNvPr>
          <p:cNvSpPr/>
          <p:nvPr/>
        </p:nvSpPr>
        <p:spPr>
          <a:xfrm>
            <a:off x="1807025" y="4236936"/>
            <a:ext cx="1178258" cy="370841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업로드 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배경 사진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25669D0C-45B1-4027-9C23-17D7438FA059}"/>
              </a:ext>
            </a:extLst>
          </p:cNvPr>
          <p:cNvSpPr/>
          <p:nvPr/>
        </p:nvSpPr>
        <p:spPr>
          <a:xfrm>
            <a:off x="1154752" y="4236936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DD5DBF9-D6B6-40D3-A95A-A6C6BFDF73F9}"/>
              </a:ext>
            </a:extLst>
          </p:cNvPr>
          <p:cNvSpPr/>
          <p:nvPr/>
        </p:nvSpPr>
        <p:spPr>
          <a:xfrm>
            <a:off x="3062508" y="4236935"/>
            <a:ext cx="451067" cy="370841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첨부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BFA1923-52E6-4517-9291-D7C6E922D76F}"/>
              </a:ext>
            </a:extLst>
          </p:cNvPr>
          <p:cNvSpPr txBox="1"/>
          <p:nvPr/>
        </p:nvSpPr>
        <p:spPr>
          <a:xfrm>
            <a:off x="1553821" y="4002323"/>
            <a:ext cx="343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③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B9E669B-A989-4D4A-BD3A-B4FF42E3C9A8}"/>
              </a:ext>
            </a:extLst>
          </p:cNvPr>
          <p:cNvSpPr txBox="1"/>
          <p:nvPr/>
        </p:nvSpPr>
        <p:spPr>
          <a:xfrm>
            <a:off x="1813769" y="4592087"/>
            <a:ext cx="414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03DBC082-75C0-4B30-8888-9776410FA398}"/>
              </a:ext>
            </a:extLst>
          </p:cNvPr>
          <p:cNvSpPr/>
          <p:nvPr/>
        </p:nvSpPr>
        <p:spPr>
          <a:xfrm>
            <a:off x="2123772" y="4848306"/>
            <a:ext cx="544764" cy="370841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F7CC53A6-F8D0-41C2-925E-18AAA7E80175}"/>
              </a:ext>
            </a:extLst>
          </p:cNvPr>
          <p:cNvSpPr/>
          <p:nvPr/>
        </p:nvSpPr>
        <p:spPr>
          <a:xfrm>
            <a:off x="4909335" y="2304633"/>
            <a:ext cx="2618585" cy="1413966"/>
          </a:xfrm>
          <a:prstGeom prst="round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입력하신 정보로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새로룬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챌린지를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만드시겠습니까</a:t>
            </a:r>
            <a:r>
              <a:rPr lang="en-US" altLang="ko-KR" sz="1400" dirty="0">
                <a:solidFill>
                  <a:schemeClr val="tx1"/>
                </a:solidFill>
              </a:rPr>
              <a:t>??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4F79A084-A74A-4C0E-93C2-591AD4FD2DD1}"/>
              </a:ext>
            </a:extLst>
          </p:cNvPr>
          <p:cNvSpPr/>
          <p:nvPr/>
        </p:nvSpPr>
        <p:spPr>
          <a:xfrm>
            <a:off x="5107899" y="3250700"/>
            <a:ext cx="956537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E332376E-DC13-4B81-96D2-6B640F9C8BCC}"/>
              </a:ext>
            </a:extLst>
          </p:cNvPr>
          <p:cNvSpPr/>
          <p:nvPr/>
        </p:nvSpPr>
        <p:spPr>
          <a:xfrm>
            <a:off x="6241866" y="3250700"/>
            <a:ext cx="956537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아니오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871BD6DD-8848-43C7-9356-E60F8A67D990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2668536" y="3011616"/>
            <a:ext cx="2240799" cy="2022111"/>
          </a:xfrm>
          <a:prstGeom prst="bentConnector3">
            <a:avLst>
              <a:gd name="adj1" fmla="val 7040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9489B975-A8AC-4823-AE76-4C8D3E1FFBAF}"/>
              </a:ext>
            </a:extLst>
          </p:cNvPr>
          <p:cNvSpPr txBox="1"/>
          <p:nvPr/>
        </p:nvSpPr>
        <p:spPr>
          <a:xfrm>
            <a:off x="725459" y="1863974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latin typeface="+mn-ea"/>
                <a:ea typeface="+mn-ea"/>
              </a:rPr>
              <a:t>①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8A44238-6153-4B7A-A978-3590006A8F69}"/>
              </a:ext>
            </a:extLst>
          </p:cNvPr>
          <p:cNvSpPr txBox="1"/>
          <p:nvPr/>
        </p:nvSpPr>
        <p:spPr>
          <a:xfrm>
            <a:off x="2829688" y="3991031"/>
            <a:ext cx="397937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F0C96DF-B58C-47FD-9016-E70D8C6761EE}"/>
              </a:ext>
            </a:extLst>
          </p:cNvPr>
          <p:cNvSpPr txBox="1"/>
          <p:nvPr/>
        </p:nvSpPr>
        <p:spPr>
          <a:xfrm>
            <a:off x="4919486" y="2992943"/>
            <a:ext cx="289647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⑤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0253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538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806304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479176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977151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38585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39269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커스텀 </a:t>
                      </a:r>
                      <a:r>
                        <a:rPr lang="ko-KR" altLang="en-US" sz="1200" b="0" dirty="0" err="1">
                          <a:solidFill>
                            <a:srgbClr val="00B0F0"/>
                          </a:solidFill>
                        </a:rPr>
                        <a:t>챌린지</a:t>
                      </a:r>
                      <a:endParaRPr lang="en-US" altLang="ko-KR" sz="1200" b="0" dirty="0">
                        <a:solidFill>
                          <a:srgbClr val="00B0F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초대화면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생성자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커스텀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448925"/>
              </p:ext>
            </p:extLst>
          </p:nvPr>
        </p:nvGraphicFramePr>
        <p:xfrm>
          <a:off x="8241604" y="476672"/>
          <a:ext cx="3831060" cy="5229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79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374581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Input Box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내용과 일치한 닉네임 검색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초대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커스텀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정보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배경사진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참여자 수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목표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벌칙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내기 주제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상세 설명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검색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Input Box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와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Submit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초대하려는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User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의 닉네임이 일치한 경우에만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프로필 사진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닉네임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정보가 조회되고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‘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초대하기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’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버튼이 활성화 된다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964883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초대 버튼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초대받는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메인화면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알림화면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버튼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아이콘 모양이 바뀌고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초대 수락 여부 메시지가 전달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초대는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인당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번만 보낼 수 있음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698803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30619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328865"/>
                  </a:ext>
                </a:extLst>
              </a:tr>
            </a:tbl>
          </a:graphicData>
        </a:graphic>
      </p:graphicFrame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B2398F5-6FDD-448D-BF35-30A11BF96097}"/>
              </a:ext>
            </a:extLst>
          </p:cNvPr>
          <p:cNvSpPr/>
          <p:nvPr/>
        </p:nvSpPr>
        <p:spPr>
          <a:xfrm>
            <a:off x="2027591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E1D825-4742-402A-BC58-D0C4A8F505FE}"/>
              </a:ext>
            </a:extLst>
          </p:cNvPr>
          <p:cNvSpPr txBox="1"/>
          <p:nvPr/>
        </p:nvSpPr>
        <p:spPr>
          <a:xfrm>
            <a:off x="1457106" y="1310777"/>
            <a:ext cx="185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커스텀 </a:t>
            </a:r>
            <a:r>
              <a:rPr lang="ko-KR" altLang="en-US" sz="1600" dirty="0" err="1"/>
              <a:t>챌린지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3DA24473-D370-49F5-BC91-2463B8EB6FF5}"/>
              </a:ext>
            </a:extLst>
          </p:cNvPr>
          <p:cNvSpPr/>
          <p:nvPr/>
        </p:nvSpPr>
        <p:spPr>
          <a:xfrm>
            <a:off x="3048001" y="1761334"/>
            <a:ext cx="788892" cy="1866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초대하기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8813-F76D-4451-B096-818D9B3F0F35}"/>
              </a:ext>
            </a:extLst>
          </p:cNvPr>
          <p:cNvSpPr txBox="1"/>
          <p:nvPr/>
        </p:nvSpPr>
        <p:spPr>
          <a:xfrm>
            <a:off x="929006" y="1789899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latin typeface="+mn-ea"/>
                <a:ea typeface="+mn-ea"/>
              </a:rPr>
              <a:t>①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612ADB9-2243-4D95-B2AC-7B6357FFA96D}"/>
              </a:ext>
            </a:extLst>
          </p:cNvPr>
          <p:cNvSpPr/>
          <p:nvPr/>
        </p:nvSpPr>
        <p:spPr>
          <a:xfrm>
            <a:off x="1234536" y="2079247"/>
            <a:ext cx="2247804" cy="78387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배경 사진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26A01D5-D5D1-474A-A0AC-888E7651A2ED}"/>
              </a:ext>
            </a:extLst>
          </p:cNvPr>
          <p:cNvSpPr/>
          <p:nvPr/>
        </p:nvSpPr>
        <p:spPr>
          <a:xfrm>
            <a:off x="1142642" y="2966156"/>
            <a:ext cx="2448076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D829715-542F-4FFC-9DA3-35A6BE9CD8E3}"/>
              </a:ext>
            </a:extLst>
          </p:cNvPr>
          <p:cNvSpPr/>
          <p:nvPr/>
        </p:nvSpPr>
        <p:spPr>
          <a:xfrm>
            <a:off x="1142642" y="3336996"/>
            <a:ext cx="1730098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기간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(n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개월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5E21BCE-949C-4FB4-BBCB-ECC3F273A7C2}"/>
              </a:ext>
            </a:extLst>
          </p:cNvPr>
          <p:cNvSpPr/>
          <p:nvPr/>
        </p:nvSpPr>
        <p:spPr>
          <a:xfrm>
            <a:off x="2392679" y="3707836"/>
            <a:ext cx="1189535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벌칙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내기 주제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7A8D7B2-986E-429C-AF93-E21AD77BE13C}"/>
              </a:ext>
            </a:extLst>
          </p:cNvPr>
          <p:cNvSpPr/>
          <p:nvPr/>
        </p:nvSpPr>
        <p:spPr>
          <a:xfrm>
            <a:off x="2872740" y="3338727"/>
            <a:ext cx="717978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참여자 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FFD95DB-18BB-44AA-ACF6-39E712FE2152}"/>
              </a:ext>
            </a:extLst>
          </p:cNvPr>
          <p:cNvSpPr/>
          <p:nvPr/>
        </p:nvSpPr>
        <p:spPr>
          <a:xfrm>
            <a:off x="1142642" y="4076944"/>
            <a:ext cx="2448076" cy="78915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E5B1E96-A214-40FC-939B-601780C0FE8D}"/>
              </a:ext>
            </a:extLst>
          </p:cNvPr>
          <p:cNvSpPr/>
          <p:nvPr/>
        </p:nvSpPr>
        <p:spPr>
          <a:xfrm>
            <a:off x="1142642" y="3718599"/>
            <a:ext cx="1189535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목표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812D41D-7607-44AE-9D97-EA0A2FC6A7B9}"/>
              </a:ext>
            </a:extLst>
          </p:cNvPr>
          <p:cNvSpPr/>
          <p:nvPr/>
        </p:nvSpPr>
        <p:spPr>
          <a:xfrm>
            <a:off x="1176651" y="4965274"/>
            <a:ext cx="1155525" cy="34336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챌린지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도전 현황</a:t>
            </a:r>
          </a:p>
        </p:txBody>
      </p:sp>
      <p:pic>
        <p:nvPicPr>
          <p:cNvPr id="107" name="그림 106" descr="광장이(가) 표시된 사진&#10;&#10;자동 생성된 설명">
            <a:extLst>
              <a:ext uri="{FF2B5EF4-FFF2-40B4-BE49-F238E27FC236}">
                <a16:creationId xmlns:a16="http://schemas.microsoft.com/office/drawing/2014/main" id="{F7E745C8-78FE-4B2B-937C-A05A2E24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4818007" y="440043"/>
            <a:ext cx="3320542" cy="6487160"/>
          </a:xfrm>
          <a:prstGeom prst="rect">
            <a:avLst/>
          </a:prstGeom>
        </p:spPr>
      </p:pic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39FFAE24-5F4D-4F18-974E-DB40B56C74B3}"/>
              </a:ext>
            </a:extLst>
          </p:cNvPr>
          <p:cNvSpPr/>
          <p:nvPr/>
        </p:nvSpPr>
        <p:spPr>
          <a:xfrm>
            <a:off x="4974085" y="5564567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1ECB25A4-873B-4BCA-A3B5-64CEA9ED5ABA}"/>
              </a:ext>
            </a:extLst>
          </p:cNvPr>
          <p:cNvSpPr/>
          <p:nvPr/>
        </p:nvSpPr>
        <p:spPr>
          <a:xfrm>
            <a:off x="6233819" y="5564567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B0DC50C8-F29B-4D24-BD9F-A1BCAC31A65D}"/>
              </a:ext>
            </a:extLst>
          </p:cNvPr>
          <p:cNvCxnSpPr>
            <a:cxnSpLocks/>
            <a:stCxn id="104" idx="3"/>
            <a:endCxn id="107" idx="1"/>
          </p:cNvCxnSpPr>
          <p:nvPr/>
        </p:nvCxnSpPr>
        <p:spPr>
          <a:xfrm>
            <a:off x="3836893" y="1854680"/>
            <a:ext cx="981114" cy="18289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049DD632-F985-43D3-8150-CEB335A65B85}"/>
              </a:ext>
            </a:extLst>
          </p:cNvPr>
          <p:cNvSpPr/>
          <p:nvPr/>
        </p:nvSpPr>
        <p:spPr>
          <a:xfrm>
            <a:off x="6178249" y="12420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A86FB61-ED3F-4EC8-B5F5-497A03137E03}"/>
              </a:ext>
            </a:extLst>
          </p:cNvPr>
          <p:cNvSpPr txBox="1"/>
          <p:nvPr/>
        </p:nvSpPr>
        <p:spPr>
          <a:xfrm>
            <a:off x="5607764" y="1463177"/>
            <a:ext cx="185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커스텀 </a:t>
            </a:r>
            <a:r>
              <a:rPr lang="ko-KR" altLang="en-US" sz="1600" dirty="0" err="1"/>
              <a:t>챌린지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54AD542-607A-4249-B868-668CCEB5E9A1}"/>
              </a:ext>
            </a:extLst>
          </p:cNvPr>
          <p:cNvSpPr txBox="1"/>
          <p:nvPr/>
        </p:nvSpPr>
        <p:spPr>
          <a:xfrm>
            <a:off x="5704841" y="1738962"/>
            <a:ext cx="1618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챌린지</a:t>
            </a:r>
            <a:r>
              <a:rPr lang="ko-KR" altLang="en-US" sz="1400" dirty="0"/>
              <a:t> 초대하기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5E900B16-645E-423C-A8C4-A7C2218348DE}"/>
              </a:ext>
            </a:extLst>
          </p:cNvPr>
          <p:cNvSpPr/>
          <p:nvPr/>
        </p:nvSpPr>
        <p:spPr>
          <a:xfrm>
            <a:off x="5123537" y="2055795"/>
            <a:ext cx="2790971" cy="2908169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8E4E207-D6A6-42E5-BDAF-DAC3F2251C29}"/>
              </a:ext>
            </a:extLst>
          </p:cNvPr>
          <p:cNvSpPr/>
          <p:nvPr/>
        </p:nvSpPr>
        <p:spPr>
          <a:xfrm>
            <a:off x="5362194" y="2282300"/>
            <a:ext cx="1826178" cy="23137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검색창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9E4FACAB-1970-4BE2-BFCC-109B9DC6ED0F}"/>
              </a:ext>
            </a:extLst>
          </p:cNvPr>
          <p:cNvSpPr/>
          <p:nvPr/>
        </p:nvSpPr>
        <p:spPr>
          <a:xfrm>
            <a:off x="7255567" y="2287177"/>
            <a:ext cx="515512" cy="231377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2C926A53-A3D8-4346-84A9-9F134AA4A80C}"/>
              </a:ext>
            </a:extLst>
          </p:cNvPr>
          <p:cNvSpPr/>
          <p:nvPr/>
        </p:nvSpPr>
        <p:spPr>
          <a:xfrm>
            <a:off x="5338505" y="2686061"/>
            <a:ext cx="595325" cy="65093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프로필 사진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F47096A3-A8EA-41DF-B5C9-4B57877DF871}"/>
              </a:ext>
            </a:extLst>
          </p:cNvPr>
          <p:cNvSpPr/>
          <p:nvPr/>
        </p:nvSpPr>
        <p:spPr>
          <a:xfrm>
            <a:off x="6037603" y="2961596"/>
            <a:ext cx="1218596" cy="355619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닉네임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76CDC2F0-BEDA-4776-B619-730613E30BCA}"/>
              </a:ext>
            </a:extLst>
          </p:cNvPr>
          <p:cNvSpPr/>
          <p:nvPr/>
        </p:nvSpPr>
        <p:spPr>
          <a:xfrm>
            <a:off x="5654083" y="4452823"/>
            <a:ext cx="1534289" cy="26983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체크 된 유저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초대하기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5243F70-241D-4056-993A-D7123C6B604E}"/>
              </a:ext>
            </a:extLst>
          </p:cNvPr>
          <p:cNvSpPr txBox="1"/>
          <p:nvPr/>
        </p:nvSpPr>
        <p:spPr>
          <a:xfrm>
            <a:off x="7096482" y="1943595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DC7FFCC-ECF8-4AC8-8490-9283FB4D5B04}"/>
              </a:ext>
            </a:extLst>
          </p:cNvPr>
          <p:cNvSpPr txBox="1"/>
          <p:nvPr/>
        </p:nvSpPr>
        <p:spPr>
          <a:xfrm>
            <a:off x="5459726" y="4117465"/>
            <a:ext cx="297360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7EAE9E9C-2882-4781-B7F6-0506C64FD7D9}"/>
              </a:ext>
            </a:extLst>
          </p:cNvPr>
          <p:cNvSpPr/>
          <p:nvPr/>
        </p:nvSpPr>
        <p:spPr>
          <a:xfrm>
            <a:off x="2392679" y="4963964"/>
            <a:ext cx="1225815" cy="34336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게시판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380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4710697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809325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88259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55581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11691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66163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커스텀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게시판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커스텀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454726"/>
              </p:ext>
            </p:extLst>
          </p:nvPr>
        </p:nvGraphicFramePr>
        <p:xfrm>
          <a:off x="8154186" y="476672"/>
          <a:ext cx="3918478" cy="290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Input Box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입력된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텍스트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]+[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업로드 사진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]+[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닉네임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]+[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프로필 사진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]+[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 시간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 채팅 목록에 추가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채팅 입력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작성 시간 순서대로 렌더링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5014803" y="1649331"/>
            <a:ext cx="2666817" cy="300412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4884627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6144361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82F48E0-76CD-47CD-BDCA-871017C961BE}"/>
              </a:ext>
            </a:extLst>
          </p:cNvPr>
          <p:cNvSpPr/>
          <p:nvPr/>
        </p:nvSpPr>
        <p:spPr>
          <a:xfrm>
            <a:off x="6015750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E4EB48-EC10-406C-B364-C03631F06CA2}"/>
              </a:ext>
            </a:extLst>
          </p:cNvPr>
          <p:cNvSpPr txBox="1"/>
          <p:nvPr/>
        </p:nvSpPr>
        <p:spPr>
          <a:xfrm>
            <a:off x="5445265" y="1310777"/>
            <a:ext cx="185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 err="1"/>
              <a:t>챌린지</a:t>
            </a:r>
            <a:r>
              <a:rPr lang="ko-KR" altLang="en-US" sz="1600" dirty="0"/>
              <a:t> 게시판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0D3E390-B921-4C85-9CCF-16A0809C1564}"/>
              </a:ext>
            </a:extLst>
          </p:cNvPr>
          <p:cNvSpPr/>
          <p:nvPr/>
        </p:nvSpPr>
        <p:spPr>
          <a:xfrm>
            <a:off x="6912885" y="4823015"/>
            <a:ext cx="767571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입력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189259B-72D4-4356-8281-A9161382DE0B}"/>
              </a:ext>
            </a:extLst>
          </p:cNvPr>
          <p:cNvSpPr/>
          <p:nvPr/>
        </p:nvSpPr>
        <p:spPr>
          <a:xfrm>
            <a:off x="5512161" y="4823015"/>
            <a:ext cx="1326776" cy="34467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7E36CCB-8DEC-435D-A8B1-75029D345A06}"/>
              </a:ext>
            </a:extLst>
          </p:cNvPr>
          <p:cNvSpPr/>
          <p:nvPr/>
        </p:nvSpPr>
        <p:spPr>
          <a:xfrm>
            <a:off x="5136545" y="2384874"/>
            <a:ext cx="617440" cy="18705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닉네임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A03B0CD-D88B-4537-9BFD-AC2998163CE9}"/>
              </a:ext>
            </a:extLst>
          </p:cNvPr>
          <p:cNvSpPr/>
          <p:nvPr/>
        </p:nvSpPr>
        <p:spPr>
          <a:xfrm>
            <a:off x="5820083" y="2327851"/>
            <a:ext cx="856840" cy="264838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작성시간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096F090-6C19-48B5-A08B-31EF6974FA99}"/>
              </a:ext>
            </a:extLst>
          </p:cNvPr>
          <p:cNvSpPr/>
          <p:nvPr/>
        </p:nvSpPr>
        <p:spPr>
          <a:xfrm>
            <a:off x="5820082" y="1944093"/>
            <a:ext cx="1771890" cy="22935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D34121F-0BEA-472C-9288-32880C5E1FD2}"/>
              </a:ext>
            </a:extLst>
          </p:cNvPr>
          <p:cNvSpPr/>
          <p:nvPr/>
        </p:nvSpPr>
        <p:spPr>
          <a:xfrm>
            <a:off x="5091720" y="1726174"/>
            <a:ext cx="683537" cy="613873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프사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44F46F7-E43B-4E0F-BD2F-BBDAA893E919}"/>
              </a:ext>
            </a:extLst>
          </p:cNvPr>
          <p:cNvSpPr/>
          <p:nvPr/>
        </p:nvSpPr>
        <p:spPr>
          <a:xfrm>
            <a:off x="5127581" y="3299276"/>
            <a:ext cx="617440" cy="18705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닉네임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276D030-76CF-4A4A-BFCF-94603B17C9FD}"/>
              </a:ext>
            </a:extLst>
          </p:cNvPr>
          <p:cNvSpPr/>
          <p:nvPr/>
        </p:nvSpPr>
        <p:spPr>
          <a:xfrm>
            <a:off x="5811119" y="3242253"/>
            <a:ext cx="856840" cy="264838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작성시간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4034B15-0EBD-4ACC-9E7E-843A879EF87E}"/>
              </a:ext>
            </a:extLst>
          </p:cNvPr>
          <p:cNvSpPr/>
          <p:nvPr/>
        </p:nvSpPr>
        <p:spPr>
          <a:xfrm>
            <a:off x="5811118" y="2858495"/>
            <a:ext cx="1771890" cy="22935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B649D3F-659F-41B4-868C-DD4677F4B258}"/>
              </a:ext>
            </a:extLst>
          </p:cNvPr>
          <p:cNvSpPr/>
          <p:nvPr/>
        </p:nvSpPr>
        <p:spPr>
          <a:xfrm>
            <a:off x="5082756" y="2640576"/>
            <a:ext cx="683537" cy="613873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프사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6FC7EEC-3B35-4C54-9BE6-B129CCC10265}"/>
              </a:ext>
            </a:extLst>
          </p:cNvPr>
          <p:cNvSpPr/>
          <p:nvPr/>
        </p:nvSpPr>
        <p:spPr>
          <a:xfrm>
            <a:off x="5136545" y="4267464"/>
            <a:ext cx="617440" cy="18705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닉네임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5458D2C-9F70-4004-BCA5-10209D039997}"/>
              </a:ext>
            </a:extLst>
          </p:cNvPr>
          <p:cNvSpPr/>
          <p:nvPr/>
        </p:nvSpPr>
        <p:spPr>
          <a:xfrm>
            <a:off x="5820083" y="4210441"/>
            <a:ext cx="856840" cy="264838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작성시간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2F9A35A-06D2-4250-BC0C-8CA95752927E}"/>
              </a:ext>
            </a:extLst>
          </p:cNvPr>
          <p:cNvSpPr/>
          <p:nvPr/>
        </p:nvSpPr>
        <p:spPr>
          <a:xfrm>
            <a:off x="5820082" y="3826683"/>
            <a:ext cx="1771890" cy="22935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1D3DE8B-04C3-4482-9FCF-3CBDA82CF1BC}"/>
              </a:ext>
            </a:extLst>
          </p:cNvPr>
          <p:cNvSpPr/>
          <p:nvPr/>
        </p:nvSpPr>
        <p:spPr>
          <a:xfrm>
            <a:off x="5091720" y="3608764"/>
            <a:ext cx="683537" cy="613873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프사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E8FE09-371D-47F1-9403-61B3B88BA02F}"/>
              </a:ext>
            </a:extLst>
          </p:cNvPr>
          <p:cNvSpPr txBox="1"/>
          <p:nvPr/>
        </p:nvSpPr>
        <p:spPr>
          <a:xfrm>
            <a:off x="6607856" y="4505986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28" name="그림 27" descr="광장이(가) 표시된 사진&#10;&#10;자동 생성된 설명">
            <a:extLst>
              <a:ext uri="{FF2B5EF4-FFF2-40B4-BE49-F238E27FC236}">
                <a16:creationId xmlns:a16="http://schemas.microsoft.com/office/drawing/2014/main" id="{8ADC7DB0-6EE1-48DA-9BD4-6B9BF99DE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538" y="457200"/>
            <a:ext cx="3276337" cy="6400800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27C01D8-C58A-4148-8102-1090CC50EB72}"/>
              </a:ext>
            </a:extLst>
          </p:cNvPr>
          <p:cNvSpPr/>
          <p:nvPr/>
        </p:nvSpPr>
        <p:spPr>
          <a:xfrm>
            <a:off x="896468" y="5502296"/>
            <a:ext cx="2896093" cy="51379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9EF5CB6-5F1F-4166-86A7-EA30977AE9D0}"/>
              </a:ext>
            </a:extLst>
          </p:cNvPr>
          <p:cNvSpPr/>
          <p:nvPr/>
        </p:nvSpPr>
        <p:spPr>
          <a:xfrm>
            <a:off x="2156203" y="5502296"/>
            <a:ext cx="401558" cy="51379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57B877D-0833-406D-8F2F-B882301B0C1B}"/>
              </a:ext>
            </a:extLst>
          </p:cNvPr>
          <p:cNvSpPr/>
          <p:nvPr/>
        </p:nvSpPr>
        <p:spPr>
          <a:xfrm>
            <a:off x="2027591" y="1172430"/>
            <a:ext cx="651205" cy="2147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9A8874-C6C2-46B8-826B-BAF83708C468}"/>
              </a:ext>
            </a:extLst>
          </p:cNvPr>
          <p:cNvSpPr txBox="1"/>
          <p:nvPr/>
        </p:nvSpPr>
        <p:spPr>
          <a:xfrm>
            <a:off x="1457106" y="1395185"/>
            <a:ext cx="20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&lt;</a:t>
            </a:r>
            <a:r>
              <a:rPr lang="ko-KR" altLang="en-US" sz="1100" dirty="0"/>
              <a:t>진행중인 커스텀 </a:t>
            </a:r>
            <a:r>
              <a:rPr lang="ko-KR" altLang="en-US" sz="1100" dirty="0" err="1"/>
              <a:t>챌린지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5B1C03A-C189-47C6-9A66-FD4324069758}"/>
              </a:ext>
            </a:extLst>
          </p:cNvPr>
          <p:cNvSpPr/>
          <p:nvPr/>
        </p:nvSpPr>
        <p:spPr>
          <a:xfrm>
            <a:off x="3048001" y="1763819"/>
            <a:ext cx="776998" cy="184206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초대하기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48621BB-B897-41CD-8FD6-4E56925EF488}"/>
              </a:ext>
            </a:extLst>
          </p:cNvPr>
          <p:cNvSpPr/>
          <p:nvPr/>
        </p:nvSpPr>
        <p:spPr>
          <a:xfrm>
            <a:off x="1234536" y="2089681"/>
            <a:ext cx="2213915" cy="773439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배경 사진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3AE41B5-3365-4E6F-819C-D3896A0DE35C}"/>
              </a:ext>
            </a:extLst>
          </p:cNvPr>
          <p:cNvSpPr/>
          <p:nvPr/>
        </p:nvSpPr>
        <p:spPr>
          <a:xfrm>
            <a:off x="1142642" y="2969578"/>
            <a:ext cx="2411168" cy="25368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F8C0754-05CB-40CC-A281-B20C1B0FA621}"/>
              </a:ext>
            </a:extLst>
          </p:cNvPr>
          <p:cNvSpPr/>
          <p:nvPr/>
        </p:nvSpPr>
        <p:spPr>
          <a:xfrm>
            <a:off x="1142642" y="3340418"/>
            <a:ext cx="1704014" cy="25368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기간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(n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개월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149DAF2-1BFD-4B1C-9B20-E5EBBE3595E9}"/>
              </a:ext>
            </a:extLst>
          </p:cNvPr>
          <p:cNvSpPr/>
          <p:nvPr/>
        </p:nvSpPr>
        <p:spPr>
          <a:xfrm>
            <a:off x="2392679" y="3711258"/>
            <a:ext cx="1171601" cy="25368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벌칙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내기 주제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CE6CBC7-B1A6-4336-B48B-213815AE3BD1}"/>
              </a:ext>
            </a:extLst>
          </p:cNvPr>
          <p:cNvSpPr/>
          <p:nvPr/>
        </p:nvSpPr>
        <p:spPr>
          <a:xfrm>
            <a:off x="2872740" y="3342149"/>
            <a:ext cx="707153" cy="25368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참여자 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6737C15-D0A7-4F49-A164-E5D0556476DA}"/>
              </a:ext>
            </a:extLst>
          </p:cNvPr>
          <p:cNvSpPr/>
          <p:nvPr/>
        </p:nvSpPr>
        <p:spPr>
          <a:xfrm>
            <a:off x="1142642" y="4087450"/>
            <a:ext cx="2411168" cy="778649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F561DA1-22E7-4F4A-A1E8-49A1A5366742}"/>
              </a:ext>
            </a:extLst>
          </p:cNvPr>
          <p:cNvSpPr/>
          <p:nvPr/>
        </p:nvSpPr>
        <p:spPr>
          <a:xfrm>
            <a:off x="1142642" y="3722021"/>
            <a:ext cx="1171601" cy="25368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목표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3741AA0-369D-4EB8-9C5F-C7E449CD0ABB}"/>
              </a:ext>
            </a:extLst>
          </p:cNvPr>
          <p:cNvSpPr/>
          <p:nvPr/>
        </p:nvSpPr>
        <p:spPr>
          <a:xfrm>
            <a:off x="1176652" y="4969844"/>
            <a:ext cx="1138104" cy="338789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챌린지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도전 현황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41566B6-2819-44A2-8119-02FB0EF590E5}"/>
              </a:ext>
            </a:extLst>
          </p:cNvPr>
          <p:cNvSpPr/>
          <p:nvPr/>
        </p:nvSpPr>
        <p:spPr>
          <a:xfrm>
            <a:off x="2392680" y="4968534"/>
            <a:ext cx="1207334" cy="3387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게시판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A6D58666-6979-4F72-833A-458797E03826}"/>
              </a:ext>
            </a:extLst>
          </p:cNvPr>
          <p:cNvCxnSpPr>
            <a:cxnSpLocks/>
            <a:stCxn id="54" idx="3"/>
            <a:endCxn id="3" idx="1"/>
          </p:cNvCxnSpPr>
          <p:nvPr/>
        </p:nvCxnSpPr>
        <p:spPr>
          <a:xfrm flipV="1">
            <a:off x="3600014" y="3614420"/>
            <a:ext cx="1110683" cy="152350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543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8409DA7-90FC-4A74-B6CF-81D3F095C42A}"/>
              </a:ext>
            </a:extLst>
          </p:cNvPr>
          <p:cNvGrpSpPr/>
          <p:nvPr/>
        </p:nvGrpSpPr>
        <p:grpSpPr>
          <a:xfrm>
            <a:off x="286103" y="885857"/>
            <a:ext cx="4435439" cy="4967056"/>
            <a:chOff x="722538" y="370840"/>
            <a:chExt cx="6245963" cy="6487160"/>
          </a:xfrm>
        </p:grpSpPr>
        <p:pic>
          <p:nvPicPr>
            <p:cNvPr id="3" name="그림 2" descr="광장이(가) 표시된 사진&#10;&#10;자동 생성된 설명">
              <a:extLst>
                <a:ext uri="{FF2B5EF4-FFF2-40B4-BE49-F238E27FC236}">
                  <a16:creationId xmlns:a16="http://schemas.microsoft.com/office/drawing/2014/main" id="{D34C2454-0A8B-4F11-B9E5-4B8C944F1C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0" t="1848" r="13706" b="3560"/>
            <a:stretch/>
          </p:blipFill>
          <p:spPr>
            <a:xfrm>
              <a:off x="722538" y="370840"/>
              <a:ext cx="3320542" cy="6487160"/>
            </a:xfrm>
            <a:prstGeom prst="rect">
              <a:avLst/>
            </a:prstGeom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12D62360-FEF1-4EFA-A105-44C45523B90B}"/>
                </a:ext>
              </a:extLst>
            </p:cNvPr>
            <p:cNvSpPr/>
            <p:nvPr/>
          </p:nvSpPr>
          <p:spPr>
            <a:xfrm>
              <a:off x="965684" y="1939662"/>
              <a:ext cx="2810247" cy="346945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B15430AB-CEBA-482B-B70E-2C68D15BD760}"/>
                </a:ext>
              </a:extLst>
            </p:cNvPr>
            <p:cNvSpPr/>
            <p:nvPr/>
          </p:nvSpPr>
          <p:spPr>
            <a:xfrm>
              <a:off x="896468" y="5495364"/>
              <a:ext cx="2940424" cy="52072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0A205BD7-2B5C-4A4D-82FE-14FD060F29A6}"/>
                </a:ext>
              </a:extLst>
            </p:cNvPr>
            <p:cNvSpPr/>
            <p:nvPr/>
          </p:nvSpPr>
          <p:spPr>
            <a:xfrm>
              <a:off x="2156202" y="5495364"/>
              <a:ext cx="407705" cy="5207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챌린지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B2398F5-6FDD-448D-BF35-30A11BF96097}"/>
                </a:ext>
              </a:extLst>
            </p:cNvPr>
            <p:cNvSpPr/>
            <p:nvPr/>
          </p:nvSpPr>
          <p:spPr>
            <a:xfrm>
              <a:off x="2027591" y="1089632"/>
              <a:ext cx="661173" cy="21759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Logo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E1D825-4742-402A-BC58-D0C4A8F505FE}"/>
                </a:ext>
              </a:extLst>
            </p:cNvPr>
            <p:cNvSpPr txBox="1"/>
            <p:nvPr/>
          </p:nvSpPr>
          <p:spPr>
            <a:xfrm>
              <a:off x="1457106" y="1310777"/>
              <a:ext cx="1851406" cy="341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&lt;</a:t>
              </a:r>
              <a:r>
                <a:rPr lang="ko-KR" altLang="en-US" sz="1100" dirty="0"/>
                <a:t>커스텀 </a:t>
              </a:r>
              <a:r>
                <a:rPr lang="ko-KR" altLang="en-US" sz="1100" dirty="0" err="1"/>
                <a:t>챌린지</a:t>
              </a:r>
              <a:r>
                <a:rPr lang="en-US" altLang="ko-KR" sz="1100" dirty="0"/>
                <a:t>&gt;</a:t>
              </a:r>
              <a:endParaRPr lang="ko-KR" altLang="en-US" sz="1100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9612ADB9-2243-4D95-B2AC-7B6357FFA96D}"/>
                </a:ext>
              </a:extLst>
            </p:cNvPr>
            <p:cNvSpPr/>
            <p:nvPr/>
          </p:nvSpPr>
          <p:spPr>
            <a:xfrm>
              <a:off x="1234536" y="2079247"/>
              <a:ext cx="2247804" cy="78387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배경 사진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F26A01D5-D5D1-474A-A0AC-888E7651A2ED}"/>
                </a:ext>
              </a:extLst>
            </p:cNvPr>
            <p:cNvSpPr/>
            <p:nvPr/>
          </p:nvSpPr>
          <p:spPr>
            <a:xfrm>
              <a:off x="1142642" y="2966156"/>
              <a:ext cx="2448076" cy="25710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제목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AD829715-542F-4FFC-9DA3-35A6BE9CD8E3}"/>
                </a:ext>
              </a:extLst>
            </p:cNvPr>
            <p:cNvSpPr/>
            <p:nvPr/>
          </p:nvSpPr>
          <p:spPr>
            <a:xfrm>
              <a:off x="1142642" y="3336996"/>
              <a:ext cx="1730098" cy="25710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700" dirty="0">
                  <a:solidFill>
                    <a:schemeClr val="tx1"/>
                  </a:solidFill>
                </a:rPr>
                <a:t> 기간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(n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r>
                <a:rPr lang="en-US" altLang="ko-KR" sz="700" dirty="0">
                  <a:solidFill>
                    <a:schemeClr val="tx1"/>
                  </a:solidFill>
                </a:rPr>
                <a:t>/n</a:t>
              </a:r>
              <a:r>
                <a:rPr lang="ko-KR" altLang="en-US" sz="700" dirty="0">
                  <a:solidFill>
                    <a:schemeClr val="tx1"/>
                  </a:solidFill>
                </a:rPr>
                <a:t>주</a:t>
              </a:r>
              <a:r>
                <a:rPr lang="en-US" altLang="ko-KR" sz="700" dirty="0">
                  <a:solidFill>
                    <a:schemeClr val="tx1"/>
                  </a:solidFill>
                </a:rPr>
                <a:t>/n</a:t>
              </a:r>
              <a:r>
                <a:rPr lang="ko-KR" altLang="en-US" sz="700" dirty="0">
                  <a:solidFill>
                    <a:schemeClr val="tx1"/>
                  </a:solidFill>
                </a:rPr>
                <a:t>개월</a:t>
              </a:r>
              <a:r>
                <a:rPr lang="en-US" altLang="ko-KR" sz="7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5E21BCE-949C-4FB4-BBCB-ECC3F273A7C2}"/>
                </a:ext>
              </a:extLst>
            </p:cNvPr>
            <p:cNvSpPr/>
            <p:nvPr/>
          </p:nvSpPr>
          <p:spPr>
            <a:xfrm>
              <a:off x="2392679" y="3707836"/>
              <a:ext cx="1189535" cy="25710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벌칙</a:t>
              </a:r>
              <a:r>
                <a:rPr lang="en-US" altLang="ko-KR" sz="700" dirty="0">
                  <a:solidFill>
                    <a:schemeClr val="tx1"/>
                  </a:solidFill>
                </a:rPr>
                <a:t>/</a:t>
              </a:r>
              <a:r>
                <a:rPr lang="ko-KR" altLang="en-US" sz="700" dirty="0">
                  <a:solidFill>
                    <a:schemeClr val="tx1"/>
                  </a:solidFill>
                </a:rPr>
                <a:t>내기 주제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37A8D7B2-986E-429C-AF93-E21AD77BE13C}"/>
                </a:ext>
              </a:extLst>
            </p:cNvPr>
            <p:cNvSpPr/>
            <p:nvPr/>
          </p:nvSpPr>
          <p:spPr>
            <a:xfrm>
              <a:off x="2872740" y="3338727"/>
              <a:ext cx="717978" cy="25710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참여자 수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3FFD95DB-18BB-44AA-ACF6-39E712FE2152}"/>
                </a:ext>
              </a:extLst>
            </p:cNvPr>
            <p:cNvSpPr/>
            <p:nvPr/>
          </p:nvSpPr>
          <p:spPr>
            <a:xfrm>
              <a:off x="1142642" y="4076944"/>
              <a:ext cx="2448076" cy="78915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상세 설명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0E5B1E96-A214-40FC-939B-601780C0FE8D}"/>
                </a:ext>
              </a:extLst>
            </p:cNvPr>
            <p:cNvSpPr/>
            <p:nvPr/>
          </p:nvSpPr>
          <p:spPr>
            <a:xfrm>
              <a:off x="1142642" y="3718599"/>
              <a:ext cx="1189535" cy="25710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700" dirty="0">
                  <a:solidFill>
                    <a:schemeClr val="tx1"/>
                  </a:solidFill>
                </a:rPr>
                <a:t> 목표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94E8813-F76D-4451-B096-818D9B3F0F35}"/>
                </a:ext>
              </a:extLst>
            </p:cNvPr>
            <p:cNvSpPr txBox="1"/>
            <p:nvPr/>
          </p:nvSpPr>
          <p:spPr>
            <a:xfrm>
              <a:off x="6403726" y="558849"/>
              <a:ext cx="564775" cy="3814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>
                <a:lnSpc>
                  <a:spcPct val="1200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①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A1F52AC4-69AA-4719-8FD5-DD909EB84E4F}"/>
                </a:ext>
              </a:extLst>
            </p:cNvPr>
            <p:cNvSpPr/>
            <p:nvPr/>
          </p:nvSpPr>
          <p:spPr>
            <a:xfrm>
              <a:off x="1176651" y="4965274"/>
              <a:ext cx="1116389" cy="34467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도전현황 보기</a:t>
              </a: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2325327-540B-4B93-A86B-90DC00D3C858}"/>
                </a:ext>
              </a:extLst>
            </p:cNvPr>
            <p:cNvSpPr/>
            <p:nvPr/>
          </p:nvSpPr>
          <p:spPr>
            <a:xfrm>
              <a:off x="2563907" y="4963964"/>
              <a:ext cx="1054587" cy="344670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참여자 게시판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2D998B0D-2752-429B-847A-29DE3BBEC6E6}"/>
                </a:ext>
              </a:extLst>
            </p:cNvPr>
            <p:cNvSpPr/>
            <p:nvPr/>
          </p:nvSpPr>
          <p:spPr>
            <a:xfrm>
              <a:off x="3114758" y="1199520"/>
              <a:ext cx="661173" cy="608218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초대하기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709308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74444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03410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커스텀 </a:t>
                      </a:r>
                      <a:r>
                        <a:rPr lang="ko-KR" altLang="en-US" sz="1200" b="0" dirty="0" err="1">
                          <a:solidFill>
                            <a:srgbClr val="00B0F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rgbClr val="00B0F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상세화면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커스텀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918258"/>
              </p:ext>
            </p:extLst>
          </p:nvPr>
        </p:nvGraphicFramePr>
        <p:xfrm>
          <a:off x="8076713" y="478890"/>
          <a:ext cx="4105003" cy="4266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57922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949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72017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6593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팝업으로 사용자 데이터 렌더링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참여자 프로필사진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닉네임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참가자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현황 데이터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6593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8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83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AB929CF9-E575-472B-99CF-26DEFFCA9C66}"/>
              </a:ext>
            </a:extLst>
          </p:cNvPr>
          <p:cNvCxnSpPr>
            <a:cxnSpLocks/>
            <a:stCxn id="50" idx="0"/>
            <a:endCxn id="34" idx="1"/>
          </p:cNvCxnSpPr>
          <p:nvPr/>
        </p:nvCxnSpPr>
        <p:spPr>
          <a:xfrm rot="5400000" flipH="1" flipV="1">
            <a:off x="2011184" y="1974038"/>
            <a:ext cx="1423451" cy="34358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1CFD2C7F-E458-4C26-95B0-08374E8F35E8}"/>
              </a:ext>
            </a:extLst>
          </p:cNvPr>
          <p:cNvGrpSpPr/>
          <p:nvPr/>
        </p:nvGrpSpPr>
        <p:grpSpPr>
          <a:xfrm>
            <a:off x="4440847" y="1029811"/>
            <a:ext cx="3315141" cy="3795260"/>
            <a:chOff x="4703498" y="765347"/>
            <a:chExt cx="3445424" cy="454328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E2DC9499-14B7-4B51-B023-A1B88E17F78A}"/>
                </a:ext>
              </a:extLst>
            </p:cNvPr>
            <p:cNvSpPr/>
            <p:nvPr/>
          </p:nvSpPr>
          <p:spPr>
            <a:xfrm>
              <a:off x="4703498" y="891779"/>
              <a:ext cx="3445424" cy="4416855"/>
            </a:xfrm>
            <a:prstGeom prst="round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66B4FB6A-7F20-4F15-911F-AD78F79FC5D6}"/>
                </a:ext>
              </a:extLst>
            </p:cNvPr>
            <p:cNvSpPr/>
            <p:nvPr/>
          </p:nvSpPr>
          <p:spPr>
            <a:xfrm>
              <a:off x="7844627" y="765347"/>
              <a:ext cx="242047" cy="316604"/>
            </a:xfrm>
            <a:prstGeom prst="ellipse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chemeClr val="tx1"/>
                    </a:solidFill>
                  </a:ln>
                </a:rPr>
                <a:t>X</a:t>
              </a:r>
              <a:endParaRPr lang="ko-KR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5153219A-D2A3-4D56-8F2E-A9B8F10E25EE}"/>
                </a:ext>
              </a:extLst>
            </p:cNvPr>
            <p:cNvSpPr/>
            <p:nvPr/>
          </p:nvSpPr>
          <p:spPr>
            <a:xfrm>
              <a:off x="5947092" y="1068212"/>
              <a:ext cx="1646354" cy="1331252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내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800" dirty="0">
                  <a:solidFill>
                    <a:schemeClr val="tx1"/>
                  </a:solidFill>
                </a:rPr>
                <a:t> 현황 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그래프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DA8B990-F0A9-49FF-9068-BD19E7E428CA}"/>
                </a:ext>
              </a:extLst>
            </p:cNvPr>
            <p:cNvSpPr/>
            <p:nvPr/>
          </p:nvSpPr>
          <p:spPr>
            <a:xfrm>
              <a:off x="5245464" y="2563281"/>
              <a:ext cx="853898" cy="47560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프로필 사진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DFAEC4C7-4E57-4D6C-918D-509D45462355}"/>
                </a:ext>
              </a:extLst>
            </p:cNvPr>
            <p:cNvSpPr/>
            <p:nvPr/>
          </p:nvSpPr>
          <p:spPr>
            <a:xfrm>
              <a:off x="6306900" y="2535382"/>
              <a:ext cx="1010154" cy="821112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800" dirty="0">
                  <a:solidFill>
                    <a:schemeClr val="tx1"/>
                  </a:solidFill>
                </a:rPr>
                <a:t> 현황 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그래프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956DAD26-1108-4B76-99F7-ECA6B2C6E819}"/>
                </a:ext>
              </a:extLst>
            </p:cNvPr>
            <p:cNvSpPr/>
            <p:nvPr/>
          </p:nvSpPr>
          <p:spPr>
            <a:xfrm>
              <a:off x="5245462" y="3099389"/>
              <a:ext cx="853900" cy="25710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닉네임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0057ED4-46C0-41EB-9863-B3DE3EC402F7}"/>
                </a:ext>
              </a:extLst>
            </p:cNvPr>
            <p:cNvSpPr/>
            <p:nvPr/>
          </p:nvSpPr>
          <p:spPr>
            <a:xfrm>
              <a:off x="5254426" y="3459750"/>
              <a:ext cx="853898" cy="47560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프로필 사진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552E4833-60A6-4773-A257-53CDC324C64A}"/>
                </a:ext>
              </a:extLst>
            </p:cNvPr>
            <p:cNvSpPr/>
            <p:nvPr/>
          </p:nvSpPr>
          <p:spPr>
            <a:xfrm>
              <a:off x="6315862" y="3431851"/>
              <a:ext cx="1010154" cy="821112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800" dirty="0">
                  <a:solidFill>
                    <a:schemeClr val="tx1"/>
                  </a:solidFill>
                </a:rPr>
                <a:t> 현황 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그래프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46DEACCB-794C-4B55-8F5D-D519C62C8D1D}"/>
                </a:ext>
              </a:extLst>
            </p:cNvPr>
            <p:cNvSpPr/>
            <p:nvPr/>
          </p:nvSpPr>
          <p:spPr>
            <a:xfrm>
              <a:off x="5254424" y="3995858"/>
              <a:ext cx="853900" cy="25710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닉네임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211AF4C4-3803-4B44-8596-2CBBC8C237A5}"/>
                </a:ext>
              </a:extLst>
            </p:cNvPr>
            <p:cNvSpPr/>
            <p:nvPr/>
          </p:nvSpPr>
          <p:spPr>
            <a:xfrm>
              <a:off x="5254426" y="4364341"/>
              <a:ext cx="853898" cy="47560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프로필 사진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2CEFEA6C-E43F-41D3-A5C5-C35779D2CF87}"/>
                </a:ext>
              </a:extLst>
            </p:cNvPr>
            <p:cNvSpPr/>
            <p:nvPr/>
          </p:nvSpPr>
          <p:spPr>
            <a:xfrm>
              <a:off x="6315862" y="4336442"/>
              <a:ext cx="1010154" cy="821112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800" dirty="0">
                  <a:solidFill>
                    <a:schemeClr val="tx1"/>
                  </a:solidFill>
                </a:rPr>
                <a:t> 현황 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그래프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755C005F-EABA-434E-8D85-CC7F402F2932}"/>
                </a:ext>
              </a:extLst>
            </p:cNvPr>
            <p:cNvSpPr/>
            <p:nvPr/>
          </p:nvSpPr>
          <p:spPr>
            <a:xfrm>
              <a:off x="5254424" y="4900449"/>
              <a:ext cx="853900" cy="25710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닉네임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34401A3E-0C9C-4F0A-A3C6-8EDD5EBF4927}"/>
                </a:ext>
              </a:extLst>
            </p:cNvPr>
            <p:cNvSpPr/>
            <p:nvPr/>
          </p:nvSpPr>
          <p:spPr>
            <a:xfrm>
              <a:off x="4909394" y="1980138"/>
              <a:ext cx="856839" cy="264838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닉네임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1F8915E8-70DD-4FE0-9DC2-BF044B110B0D}"/>
                </a:ext>
              </a:extLst>
            </p:cNvPr>
            <p:cNvSpPr/>
            <p:nvPr/>
          </p:nvSpPr>
          <p:spPr>
            <a:xfrm>
              <a:off x="4882332" y="1101334"/>
              <a:ext cx="885068" cy="774979"/>
            </a:xfrm>
            <a:prstGeom prst="ellipse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프사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366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B7FF10B-9803-4D4B-86D9-691B6C1A2DDF}"/>
              </a:ext>
            </a:extLst>
          </p:cNvPr>
          <p:cNvGrpSpPr/>
          <p:nvPr/>
        </p:nvGrpSpPr>
        <p:grpSpPr>
          <a:xfrm>
            <a:off x="72030" y="1352337"/>
            <a:ext cx="2478377" cy="4703465"/>
            <a:chOff x="722538" y="370840"/>
            <a:chExt cx="3320542" cy="6487160"/>
          </a:xfrm>
        </p:grpSpPr>
        <p:pic>
          <p:nvPicPr>
            <p:cNvPr id="55" name="그림 54" descr="광장이(가) 표시된 사진&#10;&#10;자동 생성된 설명">
              <a:extLst>
                <a:ext uri="{FF2B5EF4-FFF2-40B4-BE49-F238E27FC236}">
                  <a16:creationId xmlns:a16="http://schemas.microsoft.com/office/drawing/2014/main" id="{9370592A-0D91-402B-A605-423E116A5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0" t="1848" r="13706" b="3560"/>
            <a:stretch/>
          </p:blipFill>
          <p:spPr>
            <a:xfrm>
              <a:off x="722538" y="370840"/>
              <a:ext cx="3320542" cy="6487160"/>
            </a:xfrm>
            <a:prstGeom prst="rect">
              <a:avLst/>
            </a:prstGeom>
          </p:spPr>
        </p:pic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556C920F-4DA0-47FC-9ADC-F3F55B9064B2}"/>
                </a:ext>
              </a:extLst>
            </p:cNvPr>
            <p:cNvSpPr/>
            <p:nvPr/>
          </p:nvSpPr>
          <p:spPr>
            <a:xfrm>
              <a:off x="1026644" y="1606152"/>
              <a:ext cx="1035237" cy="132608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사용자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정보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4471C8C-DEDE-4286-A877-D782C3051B03}"/>
                </a:ext>
              </a:extLst>
            </p:cNvPr>
            <p:cNvSpPr txBox="1"/>
            <p:nvPr/>
          </p:nvSpPr>
          <p:spPr>
            <a:xfrm>
              <a:off x="831378" y="1317004"/>
              <a:ext cx="405353" cy="4028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>
                <a:lnSpc>
                  <a:spcPct val="120000"/>
                </a:lnSpc>
              </a:pPr>
              <a:endParaRPr lang="ko-KR" altLang="en-US" sz="12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2D1B8FE9-73FA-4566-B5D1-C19BC75BDCCC}"/>
                </a:ext>
              </a:extLst>
            </p:cNvPr>
            <p:cNvSpPr/>
            <p:nvPr/>
          </p:nvSpPr>
          <p:spPr>
            <a:xfrm>
              <a:off x="896468" y="5495364"/>
              <a:ext cx="2940424" cy="52072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AE69C814-8682-47BF-9122-5A1C7DFEF35D}"/>
                </a:ext>
              </a:extLst>
            </p:cNvPr>
            <p:cNvSpPr/>
            <p:nvPr/>
          </p:nvSpPr>
          <p:spPr>
            <a:xfrm>
              <a:off x="1026646" y="5495364"/>
              <a:ext cx="407705" cy="5207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홈</a:t>
              </a: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A95F3D97-41E9-4751-8551-E8C46D6045D9}"/>
                </a:ext>
              </a:extLst>
            </p:cNvPr>
            <p:cNvSpPr/>
            <p:nvPr/>
          </p:nvSpPr>
          <p:spPr>
            <a:xfrm>
              <a:off x="1746051" y="5495364"/>
              <a:ext cx="407705" cy="5207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내 정보</a:t>
              </a: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AF89D7F-4757-49A9-ADAA-439FA6DA4AAA}"/>
                </a:ext>
              </a:extLst>
            </p:cNvPr>
            <p:cNvSpPr/>
            <p:nvPr/>
          </p:nvSpPr>
          <p:spPr>
            <a:xfrm>
              <a:off x="2560610" y="5495364"/>
              <a:ext cx="407705" cy="5207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500" dirty="0" err="1">
                  <a:solidFill>
                    <a:schemeClr val="tx1"/>
                  </a:solidFill>
                </a:rPr>
                <a:t>챌린지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031F53AC-32FE-47A1-8EA8-AAF3230DE5E1}"/>
                </a:ext>
              </a:extLst>
            </p:cNvPr>
            <p:cNvSpPr/>
            <p:nvPr/>
          </p:nvSpPr>
          <p:spPr>
            <a:xfrm>
              <a:off x="3285757" y="5495364"/>
              <a:ext cx="407705" cy="5207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흡연통계</a:t>
              </a: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CD432EB9-9846-4189-88C5-755530BE14D8}"/>
                </a:ext>
              </a:extLst>
            </p:cNvPr>
            <p:cNvSpPr/>
            <p:nvPr/>
          </p:nvSpPr>
          <p:spPr>
            <a:xfrm>
              <a:off x="2180947" y="1606152"/>
              <a:ext cx="1537259" cy="55413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개인 도전 정보</a:t>
              </a: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6CDB9326-6262-4D25-A9EF-9C353B56D469}"/>
                </a:ext>
              </a:extLst>
            </p:cNvPr>
            <p:cNvSpPr/>
            <p:nvPr/>
          </p:nvSpPr>
          <p:spPr>
            <a:xfrm>
              <a:off x="2180947" y="2303097"/>
              <a:ext cx="1537259" cy="627708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900" dirty="0">
                  <a:solidFill>
                    <a:schemeClr val="tx1"/>
                  </a:solidFill>
                </a:rPr>
                <a:t> 도전현황 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그래프</a:t>
              </a: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40A716EC-8A09-412B-9AF4-1456FF301607}"/>
                </a:ext>
              </a:extLst>
            </p:cNvPr>
            <p:cNvSpPr/>
            <p:nvPr/>
          </p:nvSpPr>
          <p:spPr>
            <a:xfrm>
              <a:off x="1058515" y="3784848"/>
              <a:ext cx="2702873" cy="85644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20000"/>
                </a:lnSpc>
              </a:pPr>
              <a:r>
                <a:rPr lang="ko-KR" altLang="en-US" sz="1200" b="0" dirty="0">
                  <a:solidFill>
                    <a:schemeClr val="tx1"/>
                  </a:solidFill>
                  <a:latin typeface="+mn-ea"/>
                  <a:ea typeface="+mn-ea"/>
                </a:rPr>
                <a:t>사용자 맞춤형 통계 </a:t>
              </a:r>
              <a:endParaRPr lang="en-US" altLang="ko-KR" sz="1200" b="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 latinLnBrk="1">
                <a:lnSpc>
                  <a:spcPct val="120000"/>
                </a:lnSpc>
              </a:pPr>
              <a:r>
                <a:rPr lang="ko-KR" altLang="en-US" sz="1200" b="0" dirty="0">
                  <a:solidFill>
                    <a:schemeClr val="tx1"/>
                  </a:solidFill>
                  <a:latin typeface="+mn-ea"/>
                  <a:ea typeface="+mn-ea"/>
                </a:rPr>
                <a:t>정보</a:t>
              </a: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B67B2AEC-9180-4168-99B8-A2700947DEFE}"/>
                </a:ext>
              </a:extLst>
            </p:cNvPr>
            <p:cNvSpPr/>
            <p:nvPr/>
          </p:nvSpPr>
          <p:spPr>
            <a:xfrm>
              <a:off x="1026649" y="4687698"/>
              <a:ext cx="1291256" cy="743410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담배 추가</a:t>
              </a:r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F2157CED-6059-4E27-BC46-9CB9682B4561}"/>
                </a:ext>
              </a:extLst>
            </p:cNvPr>
            <p:cNvSpPr/>
            <p:nvPr/>
          </p:nvSpPr>
          <p:spPr>
            <a:xfrm>
              <a:off x="2396761" y="4687698"/>
              <a:ext cx="1291256" cy="743410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금연일기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F6A811A5-78E0-4850-8C81-787CE5FA460C}"/>
                </a:ext>
              </a:extLst>
            </p:cNvPr>
            <p:cNvSpPr/>
            <p:nvPr/>
          </p:nvSpPr>
          <p:spPr>
            <a:xfrm>
              <a:off x="2081382" y="1089632"/>
              <a:ext cx="661173" cy="21759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Logo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EC4CD45C-5B74-4E49-8794-4D05C32F1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7163" y="1113341"/>
              <a:ext cx="335646" cy="364833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40092583-D6DF-4A2A-AF81-C62989DC61E0}"/>
                </a:ext>
              </a:extLst>
            </p:cNvPr>
            <p:cNvSpPr/>
            <p:nvPr/>
          </p:nvSpPr>
          <p:spPr>
            <a:xfrm>
              <a:off x="1058516" y="3014352"/>
              <a:ext cx="2702872" cy="706240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타이머</a:t>
              </a:r>
            </a:p>
          </p:txBody>
        </p:sp>
      </p:grpSp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4720538" y="46049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715873"/>
              </p:ext>
            </p:extLst>
          </p:nvPr>
        </p:nvGraphicFramePr>
        <p:xfrm>
          <a:off x="0" y="-9506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950261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855694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753035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232873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562102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876298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596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알림화면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알림화면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/>
        </p:nvGraphicFramePr>
        <p:xfrm>
          <a:off x="8154186" y="476672"/>
          <a:ext cx="3918478" cy="290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알림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초대 삭제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초대자의 닉네임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], [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제목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]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데이터 필요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초대 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해당 커스텀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상세 페이지로 이동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알림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초대 삭제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4894726" y="5593979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2CCB14D-102F-4FE8-BFB9-414B2FE82B67}"/>
              </a:ext>
            </a:extLst>
          </p:cNvPr>
          <p:cNvSpPr/>
          <p:nvPr/>
        </p:nvSpPr>
        <p:spPr>
          <a:xfrm>
            <a:off x="5024904" y="5593979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홈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185F26B-A279-4457-99AC-B09414573379}"/>
              </a:ext>
            </a:extLst>
          </p:cNvPr>
          <p:cNvSpPr/>
          <p:nvPr/>
        </p:nvSpPr>
        <p:spPr>
          <a:xfrm>
            <a:off x="5705090" y="5593979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내 정보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6456304" y="5593979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585DC20-DB3C-49DD-8007-FD9A63228140}"/>
              </a:ext>
            </a:extLst>
          </p:cNvPr>
          <p:cNvSpPr/>
          <p:nvPr/>
        </p:nvSpPr>
        <p:spPr>
          <a:xfrm>
            <a:off x="7284015" y="5593979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흡연통계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68B3D2A-8B16-4A56-B8F4-CD4F7F17A9EA}"/>
              </a:ext>
            </a:extLst>
          </p:cNvPr>
          <p:cNvSpPr/>
          <p:nvPr/>
        </p:nvSpPr>
        <p:spPr>
          <a:xfrm>
            <a:off x="6005398" y="1152386"/>
            <a:ext cx="734821" cy="28715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ADFEA40C-8917-4CD3-967D-25F9C682B7E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340158" y="2024780"/>
            <a:ext cx="2380380" cy="167929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6D06ACF-68DB-469C-9891-C1EE4E6592C5}"/>
              </a:ext>
            </a:extLst>
          </p:cNvPr>
          <p:cNvSpPr/>
          <p:nvPr/>
        </p:nvSpPr>
        <p:spPr>
          <a:xfrm>
            <a:off x="5120359" y="2517131"/>
            <a:ext cx="2520900" cy="161840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6C31E1-2B05-489A-9C66-1F4F5E031B15}"/>
              </a:ext>
            </a:extLst>
          </p:cNvPr>
          <p:cNvSpPr txBox="1"/>
          <p:nvPr/>
        </p:nvSpPr>
        <p:spPr>
          <a:xfrm>
            <a:off x="5882922" y="2242897"/>
            <a:ext cx="995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[</a:t>
            </a:r>
            <a:r>
              <a:rPr lang="ko-KR" altLang="en-US" sz="1100" dirty="0"/>
              <a:t>받은 초대장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D751C5-2039-4702-8718-573D9D9B5EC9}"/>
              </a:ext>
            </a:extLst>
          </p:cNvPr>
          <p:cNvSpPr txBox="1"/>
          <p:nvPr/>
        </p:nvSpPr>
        <p:spPr>
          <a:xfrm>
            <a:off x="5120359" y="2611672"/>
            <a:ext cx="67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보낸이</a:t>
            </a:r>
            <a:endParaRPr lang="ko-KR" altLang="en-US" sz="12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464CA55-8B9B-4974-8AA2-2DE3A320F777}"/>
              </a:ext>
            </a:extLst>
          </p:cNvPr>
          <p:cNvCxnSpPr/>
          <p:nvPr/>
        </p:nvCxnSpPr>
        <p:spPr>
          <a:xfrm>
            <a:off x="5120359" y="2950859"/>
            <a:ext cx="252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30BFFB1-88F8-4FB7-81C8-FD1455813D3E}"/>
              </a:ext>
            </a:extLst>
          </p:cNvPr>
          <p:cNvCxnSpPr/>
          <p:nvPr/>
        </p:nvCxnSpPr>
        <p:spPr>
          <a:xfrm>
            <a:off x="5721814" y="2517130"/>
            <a:ext cx="0" cy="1618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0B7B7A4-B7D0-41B6-9C28-457805F5583D}"/>
              </a:ext>
            </a:extLst>
          </p:cNvPr>
          <p:cNvSpPr txBox="1"/>
          <p:nvPr/>
        </p:nvSpPr>
        <p:spPr>
          <a:xfrm>
            <a:off x="5669766" y="2611671"/>
            <a:ext cx="1153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챌린지</a:t>
            </a:r>
            <a:r>
              <a:rPr lang="ko-KR" altLang="en-US" sz="1200" dirty="0"/>
              <a:t> 제목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90B3D16-81B0-4210-8EDD-DF42E80DD22E}"/>
              </a:ext>
            </a:extLst>
          </p:cNvPr>
          <p:cNvCxnSpPr/>
          <p:nvPr/>
        </p:nvCxnSpPr>
        <p:spPr>
          <a:xfrm>
            <a:off x="6582423" y="2508168"/>
            <a:ext cx="0" cy="1618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28E7BCD-1395-44DA-9A7E-F88933386FCF}"/>
              </a:ext>
            </a:extLst>
          </p:cNvPr>
          <p:cNvSpPr/>
          <p:nvPr/>
        </p:nvSpPr>
        <p:spPr>
          <a:xfrm>
            <a:off x="6830392" y="3013051"/>
            <a:ext cx="508940" cy="33979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E737C6DB-3D26-4953-8B77-DFEC3DD8C9F7}"/>
              </a:ext>
            </a:extLst>
          </p:cNvPr>
          <p:cNvCxnSpPr/>
          <p:nvPr/>
        </p:nvCxnSpPr>
        <p:spPr>
          <a:xfrm>
            <a:off x="5102429" y="3417023"/>
            <a:ext cx="252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8FF1C2C-11E0-4025-8EFF-C79B407DB003}"/>
              </a:ext>
            </a:extLst>
          </p:cNvPr>
          <p:cNvCxnSpPr/>
          <p:nvPr/>
        </p:nvCxnSpPr>
        <p:spPr>
          <a:xfrm>
            <a:off x="5102428" y="3874224"/>
            <a:ext cx="252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F8B874B-B00E-4F31-A370-96A455A57B7C}"/>
              </a:ext>
            </a:extLst>
          </p:cNvPr>
          <p:cNvSpPr txBox="1"/>
          <p:nvPr/>
        </p:nvSpPr>
        <p:spPr>
          <a:xfrm>
            <a:off x="710502" y="1075338"/>
            <a:ext cx="1082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/>
              <a:t>메인 화면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131A3F-F19D-4425-B03A-E37B384CF63B}"/>
              </a:ext>
            </a:extLst>
          </p:cNvPr>
          <p:cNvSpPr txBox="1"/>
          <p:nvPr/>
        </p:nvSpPr>
        <p:spPr>
          <a:xfrm>
            <a:off x="6528465" y="2783031"/>
            <a:ext cx="420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676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538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72928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74444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03410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커스텀 </a:t>
                      </a:r>
                      <a:r>
                        <a:rPr lang="ko-KR" altLang="en-US" sz="1200" b="0" dirty="0" err="1">
                          <a:solidFill>
                            <a:srgbClr val="00B0F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rgbClr val="00B0F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상세화면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커스텀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/>
        </p:nvGraphicFramePr>
        <p:xfrm>
          <a:off x="8154186" y="476672"/>
          <a:ext cx="3918478" cy="397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생성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참여중인 커스텀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화면 전환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커스텀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정보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배경사진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참여자 수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목표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벌칙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내기 주제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상세 설명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참여 확인 팝업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참여 확인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팝업 닫기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965684" y="1939662"/>
            <a:ext cx="2810247" cy="3469457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B2398F5-6FDD-448D-BF35-30A11BF96097}"/>
              </a:ext>
            </a:extLst>
          </p:cNvPr>
          <p:cNvSpPr/>
          <p:nvPr/>
        </p:nvSpPr>
        <p:spPr>
          <a:xfrm>
            <a:off x="2027591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E1D825-4742-402A-BC58-D0C4A8F505FE}"/>
              </a:ext>
            </a:extLst>
          </p:cNvPr>
          <p:cNvSpPr txBox="1"/>
          <p:nvPr/>
        </p:nvSpPr>
        <p:spPr>
          <a:xfrm>
            <a:off x="1457106" y="1310777"/>
            <a:ext cx="185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커스텀 </a:t>
            </a:r>
            <a:r>
              <a:rPr lang="ko-KR" altLang="en-US" sz="1600" dirty="0" err="1"/>
              <a:t>챌린지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612ADB9-2243-4D95-B2AC-7B6357FFA96D}"/>
              </a:ext>
            </a:extLst>
          </p:cNvPr>
          <p:cNvSpPr/>
          <p:nvPr/>
        </p:nvSpPr>
        <p:spPr>
          <a:xfrm>
            <a:off x="1234536" y="2079247"/>
            <a:ext cx="2247804" cy="78387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배경 사진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26A01D5-D5D1-474A-A0AC-888E7651A2ED}"/>
              </a:ext>
            </a:extLst>
          </p:cNvPr>
          <p:cNvSpPr/>
          <p:nvPr/>
        </p:nvSpPr>
        <p:spPr>
          <a:xfrm>
            <a:off x="1142642" y="2966156"/>
            <a:ext cx="2448076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D829715-542F-4FFC-9DA3-35A6BE9CD8E3}"/>
              </a:ext>
            </a:extLst>
          </p:cNvPr>
          <p:cNvSpPr/>
          <p:nvPr/>
        </p:nvSpPr>
        <p:spPr>
          <a:xfrm>
            <a:off x="1142642" y="3336996"/>
            <a:ext cx="1730098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기간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(n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개월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5E21BCE-949C-4FB4-BBCB-ECC3F273A7C2}"/>
              </a:ext>
            </a:extLst>
          </p:cNvPr>
          <p:cNvSpPr/>
          <p:nvPr/>
        </p:nvSpPr>
        <p:spPr>
          <a:xfrm>
            <a:off x="2392679" y="3707836"/>
            <a:ext cx="1189535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벌칙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내기 주제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7A8D7B2-986E-429C-AF93-E21AD77BE13C}"/>
              </a:ext>
            </a:extLst>
          </p:cNvPr>
          <p:cNvSpPr/>
          <p:nvPr/>
        </p:nvSpPr>
        <p:spPr>
          <a:xfrm>
            <a:off x="2872740" y="3338727"/>
            <a:ext cx="717978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참여자 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FFD95DB-18BB-44AA-ACF6-39E712FE2152}"/>
              </a:ext>
            </a:extLst>
          </p:cNvPr>
          <p:cNvSpPr/>
          <p:nvPr/>
        </p:nvSpPr>
        <p:spPr>
          <a:xfrm>
            <a:off x="1142642" y="4076944"/>
            <a:ext cx="2448076" cy="78915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E5B1E96-A214-40FC-939B-601780C0FE8D}"/>
              </a:ext>
            </a:extLst>
          </p:cNvPr>
          <p:cNvSpPr/>
          <p:nvPr/>
        </p:nvSpPr>
        <p:spPr>
          <a:xfrm>
            <a:off x="1142642" y="3718599"/>
            <a:ext cx="1189535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목표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8813-F76D-4451-B096-818D9B3F0F35}"/>
              </a:ext>
            </a:extLst>
          </p:cNvPr>
          <p:cNvSpPr txBox="1"/>
          <p:nvPr/>
        </p:nvSpPr>
        <p:spPr>
          <a:xfrm>
            <a:off x="844966" y="1692835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latin typeface="+mn-ea"/>
                <a:ea typeface="+mn-ea"/>
              </a:rPr>
              <a:t>①</a:t>
            </a:r>
            <a:endParaRPr lang="ko-KR" altLang="en-US" sz="1800" b="1" dirty="0">
              <a:latin typeface="+mn-ea"/>
              <a:ea typeface="+mn-ea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AB929CF9-E575-472B-99CF-26DEFFCA9C66}"/>
              </a:ext>
            </a:extLst>
          </p:cNvPr>
          <p:cNvCxnSpPr>
            <a:cxnSpLocks/>
            <a:stCxn id="50" idx="1"/>
            <a:endCxn id="34" idx="1"/>
          </p:cNvCxnSpPr>
          <p:nvPr/>
        </p:nvCxnSpPr>
        <p:spPr>
          <a:xfrm rot="10800000" flipH="1">
            <a:off x="1727066" y="3100207"/>
            <a:ext cx="2852140" cy="2037402"/>
          </a:xfrm>
          <a:prstGeom prst="bentConnector3">
            <a:avLst>
              <a:gd name="adj1" fmla="val -4785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2DC9499-14B7-4B51-B023-A1B88E17F78A}"/>
              </a:ext>
            </a:extLst>
          </p:cNvPr>
          <p:cNvSpPr/>
          <p:nvPr/>
        </p:nvSpPr>
        <p:spPr>
          <a:xfrm>
            <a:off x="4579206" y="891779"/>
            <a:ext cx="3445424" cy="4416855"/>
          </a:xfrm>
          <a:prstGeom prst="round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6B4FB6A-7F20-4F15-911F-AD78F79FC5D6}"/>
              </a:ext>
            </a:extLst>
          </p:cNvPr>
          <p:cNvSpPr/>
          <p:nvPr/>
        </p:nvSpPr>
        <p:spPr>
          <a:xfrm>
            <a:off x="7720335" y="765347"/>
            <a:ext cx="242047" cy="316604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</a:rPr>
              <a:t>X</a:t>
            </a:r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1F52AC4-69AA-4719-8FD5-DD909EB84E4F}"/>
              </a:ext>
            </a:extLst>
          </p:cNvPr>
          <p:cNvSpPr/>
          <p:nvPr/>
        </p:nvSpPr>
        <p:spPr>
          <a:xfrm>
            <a:off x="1727066" y="4965274"/>
            <a:ext cx="1116389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초대 수락하기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7B6CFB-056B-49D5-B69C-5D68017DB59A}"/>
              </a:ext>
            </a:extLst>
          </p:cNvPr>
          <p:cNvSpPr txBox="1"/>
          <p:nvPr/>
        </p:nvSpPr>
        <p:spPr>
          <a:xfrm>
            <a:off x="1610580" y="4690139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95BD36-379F-4527-BB8B-49E73AF307CE}"/>
              </a:ext>
            </a:extLst>
          </p:cNvPr>
          <p:cNvSpPr txBox="1"/>
          <p:nvPr/>
        </p:nvSpPr>
        <p:spPr>
          <a:xfrm>
            <a:off x="5645526" y="4386925"/>
            <a:ext cx="233080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BED4BA-6BC8-4F0D-BE55-AB5E076D20CE}"/>
              </a:ext>
            </a:extLst>
          </p:cNvPr>
          <p:cNvSpPr txBox="1"/>
          <p:nvPr/>
        </p:nvSpPr>
        <p:spPr>
          <a:xfrm>
            <a:off x="7639479" y="511192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A242BD0-B40E-4F29-927E-CB2F0E2CD8B6}"/>
              </a:ext>
            </a:extLst>
          </p:cNvPr>
          <p:cNvSpPr/>
          <p:nvPr/>
        </p:nvSpPr>
        <p:spPr>
          <a:xfrm>
            <a:off x="4953067" y="1197191"/>
            <a:ext cx="2767268" cy="265999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정말 </a:t>
            </a:r>
            <a:r>
              <a:rPr lang="ko-KR" altLang="en-US" sz="1000" dirty="0" err="1">
                <a:solidFill>
                  <a:schemeClr val="tx1"/>
                </a:solidFill>
              </a:rPr>
              <a:t>챌린지에</a:t>
            </a:r>
            <a:r>
              <a:rPr lang="ko-KR" altLang="en-US" sz="1000" dirty="0">
                <a:solidFill>
                  <a:schemeClr val="tx1"/>
                </a:solidFill>
              </a:rPr>
              <a:t> 참여 하겠습니까</a:t>
            </a:r>
            <a:r>
              <a:rPr lang="en-US" altLang="ko-KR" sz="1000" dirty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9E0F93F-36AB-4885-BACD-2E02395B3436}"/>
              </a:ext>
            </a:extLst>
          </p:cNvPr>
          <p:cNvSpPr/>
          <p:nvPr/>
        </p:nvSpPr>
        <p:spPr>
          <a:xfrm>
            <a:off x="5878606" y="4469009"/>
            <a:ext cx="1116389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참여하기</a:t>
            </a:r>
          </a:p>
        </p:txBody>
      </p:sp>
    </p:spTree>
    <p:extLst>
      <p:ext uri="{BB962C8B-B14F-4D97-AF65-F5344CB8AC3E}">
        <p14:creationId xmlns:p14="http://schemas.microsoft.com/office/powerpoint/2010/main" val="4129597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671530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43259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5957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8426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02727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75127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흡연 통계 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흡연 통계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566519"/>
              </p:ext>
            </p:extLst>
          </p:nvPr>
        </p:nvGraphicFramePr>
        <p:xfrm>
          <a:off x="8154186" y="476672"/>
          <a:ext cx="3918478" cy="290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사용자의 흡연 정보와 어플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사용중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수집한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Data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를 바탕으로 각종 의학 논문과 기사를 활용한 금전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건강관련 손익을 수치화 시켜 제공하는 화면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주간 흡연 데이터를 막대그래프로 렌더링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CC20A90-E877-4D25-97ED-8604EACA4E0E}"/>
              </a:ext>
            </a:extLst>
          </p:cNvPr>
          <p:cNvSpPr/>
          <p:nvPr/>
        </p:nvSpPr>
        <p:spPr>
          <a:xfrm>
            <a:off x="845460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09C1FB3-3B78-4D6C-BF52-678B2CEE75F0}"/>
              </a:ext>
            </a:extLst>
          </p:cNvPr>
          <p:cNvSpPr/>
          <p:nvPr/>
        </p:nvSpPr>
        <p:spPr>
          <a:xfrm>
            <a:off x="3234749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흡연통계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B6AB78F-BB7C-48E8-8EE1-4981D007B480}"/>
              </a:ext>
            </a:extLst>
          </p:cNvPr>
          <p:cNvSpPr/>
          <p:nvPr/>
        </p:nvSpPr>
        <p:spPr>
          <a:xfrm>
            <a:off x="935105" y="2150004"/>
            <a:ext cx="2691562" cy="126813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68B4C11-4BB6-480C-9EB5-35D15E74AC6A}"/>
              </a:ext>
            </a:extLst>
          </p:cNvPr>
          <p:cNvSpPr/>
          <p:nvPr/>
        </p:nvSpPr>
        <p:spPr>
          <a:xfrm>
            <a:off x="2001215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0C6FAA-4290-4C78-8F66-05B33430A676}"/>
              </a:ext>
            </a:extLst>
          </p:cNvPr>
          <p:cNvSpPr txBox="1"/>
          <p:nvPr/>
        </p:nvSpPr>
        <p:spPr>
          <a:xfrm>
            <a:off x="1670215" y="1346637"/>
            <a:ext cx="132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흡연통계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6C33E5-D3F4-4E17-A7B1-6AD256291901}"/>
              </a:ext>
            </a:extLst>
          </p:cNvPr>
          <p:cNvSpPr txBox="1"/>
          <p:nvPr/>
        </p:nvSpPr>
        <p:spPr>
          <a:xfrm>
            <a:off x="922720" y="1861284"/>
            <a:ext cx="2061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사용자 흡연 통계 </a:t>
            </a:r>
            <a:r>
              <a:rPr lang="en-US" altLang="ko-KR" sz="1200" b="1" dirty="0"/>
              <a:t>Data</a:t>
            </a:r>
            <a:endParaRPr lang="ko-KR" alt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D6E8D8-98AB-41E0-B514-C71A3AA89E09}"/>
              </a:ext>
            </a:extLst>
          </p:cNvPr>
          <p:cNvSpPr txBox="1"/>
          <p:nvPr/>
        </p:nvSpPr>
        <p:spPr>
          <a:xfrm>
            <a:off x="924402" y="3672226"/>
            <a:ext cx="206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담배로인한</a:t>
            </a:r>
            <a:r>
              <a:rPr lang="ko-KR" altLang="en-US" sz="1200" b="1" dirty="0"/>
              <a:t> 손해와 이익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0C59DE3-62B0-4FF6-BFEA-432310081233}"/>
              </a:ext>
            </a:extLst>
          </p:cNvPr>
          <p:cNvSpPr/>
          <p:nvPr/>
        </p:nvSpPr>
        <p:spPr>
          <a:xfrm>
            <a:off x="943634" y="3951011"/>
            <a:ext cx="2691562" cy="126813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4" name="그림 43" descr="광장이(가) 표시된 사진&#10;&#10;자동 생성된 설명">
            <a:extLst>
              <a:ext uri="{FF2B5EF4-FFF2-40B4-BE49-F238E27FC236}">
                <a16:creationId xmlns:a16="http://schemas.microsoft.com/office/drawing/2014/main" id="{7DB115DF-8BBE-4121-ABB1-3C284F5337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4501304" y="370840"/>
            <a:ext cx="3320542" cy="6487160"/>
          </a:xfrm>
          <a:prstGeom prst="rect">
            <a:avLst/>
          </a:prstGeom>
        </p:spPr>
      </p:pic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AD0DD2D-1867-4E01-B236-6BD5B5E63A95}"/>
              </a:ext>
            </a:extLst>
          </p:cNvPr>
          <p:cNvSpPr/>
          <p:nvPr/>
        </p:nvSpPr>
        <p:spPr>
          <a:xfrm>
            <a:off x="4744450" y="2115548"/>
            <a:ext cx="2810247" cy="260518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6192E13-451A-4BF0-835F-09920769BAA6}"/>
              </a:ext>
            </a:extLst>
          </p:cNvPr>
          <p:cNvSpPr/>
          <p:nvPr/>
        </p:nvSpPr>
        <p:spPr>
          <a:xfrm>
            <a:off x="4675234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CA4A1B9-43EC-4986-8E72-403F95B3C6C2}"/>
              </a:ext>
            </a:extLst>
          </p:cNvPr>
          <p:cNvSpPr/>
          <p:nvPr/>
        </p:nvSpPr>
        <p:spPr>
          <a:xfrm>
            <a:off x="5934968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BAFD7F5-67B0-409A-B2F2-9D9A2DB3E0F3}"/>
              </a:ext>
            </a:extLst>
          </p:cNvPr>
          <p:cNvSpPr/>
          <p:nvPr/>
        </p:nvSpPr>
        <p:spPr>
          <a:xfrm>
            <a:off x="5806357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DCC1D7-A910-434B-92E9-C6B4DA1BBB4B}"/>
              </a:ext>
            </a:extLst>
          </p:cNvPr>
          <p:cNvSpPr txBox="1"/>
          <p:nvPr/>
        </p:nvSpPr>
        <p:spPr>
          <a:xfrm>
            <a:off x="5235872" y="1310777"/>
            <a:ext cx="185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&lt;</a:t>
            </a:r>
            <a:r>
              <a:rPr lang="ko-KR" altLang="en-US" sz="1600" dirty="0"/>
              <a:t>흡연통계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FCFC7829-BDE4-4C5B-A700-FE4899A1CC5E}"/>
              </a:ext>
            </a:extLst>
          </p:cNvPr>
          <p:cNvSpPr/>
          <p:nvPr/>
        </p:nvSpPr>
        <p:spPr>
          <a:xfrm>
            <a:off x="1447061" y="3043682"/>
            <a:ext cx="1624614" cy="333102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주간 흡연 그래프 보기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AD71C6-C2BD-4767-BB03-BBAC72F51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605" y="2226687"/>
            <a:ext cx="2508675" cy="2382905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8A00199B-0AFC-4BA5-B289-A6C64A5761B1}"/>
              </a:ext>
            </a:extLst>
          </p:cNvPr>
          <p:cNvSpPr txBox="1"/>
          <p:nvPr/>
        </p:nvSpPr>
        <p:spPr>
          <a:xfrm>
            <a:off x="1114721" y="2817840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27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E4347115-98AB-4F04-9722-E6624687B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615796"/>
              </p:ext>
            </p:extLst>
          </p:nvPr>
        </p:nvGraphicFramePr>
        <p:xfrm>
          <a:off x="968188" y="848953"/>
          <a:ext cx="10674476" cy="55622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80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9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0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35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Step.01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Step.02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메인 페이지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Step.03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 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876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4193A062-776B-4B2B-B332-C6ABC83B7CEC}"/>
              </a:ext>
            </a:extLst>
          </p:cNvPr>
          <p:cNvSpPr/>
          <p:nvPr/>
        </p:nvSpPr>
        <p:spPr>
          <a:xfrm>
            <a:off x="1527896" y="1852683"/>
            <a:ext cx="1393818" cy="297818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어플 실행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E5ADF4A8-5627-43F5-A7F4-FA1CC64ED201}"/>
              </a:ext>
            </a:extLst>
          </p:cNvPr>
          <p:cNvSpPr/>
          <p:nvPr/>
        </p:nvSpPr>
        <p:spPr>
          <a:xfrm>
            <a:off x="1527896" y="2425245"/>
            <a:ext cx="1393818" cy="29781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로딩 화면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9DD495BF-0B9D-4660-B56A-6E84F8984D74}"/>
              </a:ext>
            </a:extLst>
          </p:cNvPr>
          <p:cNvSpPr/>
          <p:nvPr/>
        </p:nvSpPr>
        <p:spPr>
          <a:xfrm>
            <a:off x="1527896" y="3141131"/>
            <a:ext cx="1393818" cy="297818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로그인 화면</a:t>
            </a: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4E8FB0CA-13FF-4F1F-8790-A2033F73994E}"/>
              </a:ext>
            </a:extLst>
          </p:cNvPr>
          <p:cNvSpPr/>
          <p:nvPr/>
        </p:nvSpPr>
        <p:spPr>
          <a:xfrm>
            <a:off x="1527896" y="3755080"/>
            <a:ext cx="1393818" cy="297818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ID </a:t>
            </a:r>
            <a:r>
              <a:rPr lang="ko-KR" altLang="en-US" sz="1200" dirty="0">
                <a:solidFill>
                  <a:schemeClr val="tx1"/>
                </a:solidFill>
              </a:rPr>
              <a:t>유무</a:t>
            </a:r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11391D6B-D7AC-44E9-BD7F-D223973565A6}"/>
              </a:ext>
            </a:extLst>
          </p:cNvPr>
          <p:cNvSpPr/>
          <p:nvPr/>
        </p:nvSpPr>
        <p:spPr>
          <a:xfrm>
            <a:off x="5645362" y="3753948"/>
            <a:ext cx="1393818" cy="29781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메뉴 </a:t>
            </a:r>
            <a:r>
              <a:rPr lang="en-US" altLang="ko-KR" sz="1200" dirty="0">
                <a:solidFill>
                  <a:schemeClr val="tx1"/>
                </a:solidFill>
              </a:rPr>
              <a:t>bar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F26DE2C6-FFDF-4073-A3A3-54E7909B1778}"/>
              </a:ext>
            </a:extLst>
          </p:cNvPr>
          <p:cNvSpPr/>
          <p:nvPr/>
        </p:nvSpPr>
        <p:spPr>
          <a:xfrm>
            <a:off x="3914227" y="3539746"/>
            <a:ext cx="1393818" cy="728486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메인 페이지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D7278C0-9601-47CB-BDDC-328B55B4CC78}"/>
              </a:ext>
            </a:extLst>
          </p:cNvPr>
          <p:cNvSpPr/>
          <p:nvPr/>
        </p:nvSpPr>
        <p:spPr>
          <a:xfrm>
            <a:off x="1817622" y="4690086"/>
            <a:ext cx="485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B7D55B0-90C2-4E94-A27F-50D03F81A4DD}"/>
              </a:ext>
            </a:extLst>
          </p:cNvPr>
          <p:cNvSpPr/>
          <p:nvPr/>
        </p:nvSpPr>
        <p:spPr>
          <a:xfrm>
            <a:off x="3102174" y="3638358"/>
            <a:ext cx="4747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56" name="제목 1">
            <a:extLst>
              <a:ext uri="{FF2B5EF4-FFF2-40B4-BE49-F238E27FC236}">
                <a16:creationId xmlns:a16="http://schemas.microsoft.com/office/drawing/2014/main" id="{A3FD29C1-C8B6-47BD-8F7C-6CDB8078A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92" y="215378"/>
            <a:ext cx="3007491" cy="6113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User flow</a:t>
            </a:r>
            <a:endParaRPr lang="ko-KR" altLang="en-US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5ACE340-D1AA-4AF5-8FF3-85F80C3B545A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>
            <a:off x="2921714" y="3903989"/>
            <a:ext cx="992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A6652F55-DD67-418C-A5E3-33A89178B041}"/>
              </a:ext>
            </a:extLst>
          </p:cNvPr>
          <p:cNvCxnSpPr>
            <a:cxnSpLocks/>
            <a:stCxn id="151" idx="3"/>
            <a:endCxn id="22" idx="2"/>
          </p:cNvCxnSpPr>
          <p:nvPr/>
        </p:nvCxnSpPr>
        <p:spPr>
          <a:xfrm flipV="1">
            <a:off x="2926097" y="4268232"/>
            <a:ext cx="1685039" cy="16870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BF0BF9D-5A91-4808-9B8F-62EBE8420F80}"/>
              </a:ext>
            </a:extLst>
          </p:cNvPr>
          <p:cNvCxnSpPr>
            <a:cxnSpLocks/>
          </p:cNvCxnSpPr>
          <p:nvPr/>
        </p:nvCxnSpPr>
        <p:spPr>
          <a:xfrm>
            <a:off x="2224805" y="2150501"/>
            <a:ext cx="0" cy="27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BEF17A3A-85A8-44CE-905E-40DED1B4CA3D}"/>
              </a:ext>
            </a:extLst>
          </p:cNvPr>
          <p:cNvCxnSpPr>
            <a:cxnSpLocks/>
          </p:cNvCxnSpPr>
          <p:nvPr/>
        </p:nvCxnSpPr>
        <p:spPr>
          <a:xfrm>
            <a:off x="2224805" y="2723063"/>
            <a:ext cx="0" cy="41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6040C9D2-0BF2-408A-B99C-ED2A09B9B6BF}"/>
              </a:ext>
            </a:extLst>
          </p:cNvPr>
          <p:cNvCxnSpPr>
            <a:cxnSpLocks/>
          </p:cNvCxnSpPr>
          <p:nvPr/>
        </p:nvCxnSpPr>
        <p:spPr>
          <a:xfrm>
            <a:off x="2224805" y="3438949"/>
            <a:ext cx="0" cy="33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73118C1F-6F53-4A4D-A9C1-0EADD97E51F7}"/>
              </a:ext>
            </a:extLst>
          </p:cNvPr>
          <p:cNvCxnSpPr>
            <a:stCxn id="22" idx="3"/>
            <a:endCxn id="21" idx="1"/>
          </p:cNvCxnSpPr>
          <p:nvPr/>
        </p:nvCxnSpPr>
        <p:spPr>
          <a:xfrm flipV="1">
            <a:off x="5308045" y="3902857"/>
            <a:ext cx="337317" cy="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순서도: 처리 133">
            <a:extLst>
              <a:ext uri="{FF2B5EF4-FFF2-40B4-BE49-F238E27FC236}">
                <a16:creationId xmlns:a16="http://schemas.microsoft.com/office/drawing/2014/main" id="{EC0167AE-7611-4DBB-AE2E-A2A6F51AF5C1}"/>
              </a:ext>
            </a:extLst>
          </p:cNvPr>
          <p:cNvSpPr/>
          <p:nvPr/>
        </p:nvSpPr>
        <p:spPr>
          <a:xfrm>
            <a:off x="7518968" y="1459757"/>
            <a:ext cx="1212656" cy="29781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 정보 메인</a:t>
            </a:r>
          </a:p>
        </p:txBody>
      </p:sp>
      <p:sp>
        <p:nvSpPr>
          <p:cNvPr id="135" name="순서도: 처리 134">
            <a:extLst>
              <a:ext uri="{FF2B5EF4-FFF2-40B4-BE49-F238E27FC236}">
                <a16:creationId xmlns:a16="http://schemas.microsoft.com/office/drawing/2014/main" id="{8E242543-F2EC-4964-9119-92DFB28ADB1E}"/>
              </a:ext>
            </a:extLst>
          </p:cNvPr>
          <p:cNvSpPr/>
          <p:nvPr/>
        </p:nvSpPr>
        <p:spPr>
          <a:xfrm>
            <a:off x="7518968" y="4609443"/>
            <a:ext cx="1212656" cy="29781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흡연 통계 메인</a:t>
            </a:r>
          </a:p>
        </p:txBody>
      </p:sp>
      <p:sp>
        <p:nvSpPr>
          <p:cNvPr id="136" name="순서도: 처리 135">
            <a:extLst>
              <a:ext uri="{FF2B5EF4-FFF2-40B4-BE49-F238E27FC236}">
                <a16:creationId xmlns:a16="http://schemas.microsoft.com/office/drawing/2014/main" id="{F979D258-4E77-4FF5-AA65-68FD19400BE0}"/>
              </a:ext>
            </a:extLst>
          </p:cNvPr>
          <p:cNvSpPr/>
          <p:nvPr/>
        </p:nvSpPr>
        <p:spPr>
          <a:xfrm>
            <a:off x="7518968" y="2740210"/>
            <a:ext cx="1195816" cy="29781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메인</a:t>
            </a:r>
          </a:p>
        </p:txBody>
      </p: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03D2472D-3EF7-47A4-82EB-838FF8170A8F}"/>
              </a:ext>
            </a:extLst>
          </p:cNvPr>
          <p:cNvCxnSpPr>
            <a:cxnSpLocks/>
            <a:stCxn id="21" idx="3"/>
            <a:endCxn id="134" idx="1"/>
          </p:cNvCxnSpPr>
          <p:nvPr/>
        </p:nvCxnSpPr>
        <p:spPr>
          <a:xfrm flipV="1">
            <a:off x="7039180" y="1608666"/>
            <a:ext cx="479788" cy="22941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A1C35DEE-BD0A-4CFF-9D61-6A90AC176209}"/>
              </a:ext>
            </a:extLst>
          </p:cNvPr>
          <p:cNvCxnSpPr>
            <a:cxnSpLocks/>
            <a:stCxn id="21" idx="3"/>
            <a:endCxn id="135" idx="1"/>
          </p:cNvCxnSpPr>
          <p:nvPr/>
        </p:nvCxnSpPr>
        <p:spPr>
          <a:xfrm>
            <a:off x="7039180" y="3902857"/>
            <a:ext cx="479788" cy="8554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7C265A9E-4375-4ABF-9A22-6BE4EDAA5FB8}"/>
              </a:ext>
            </a:extLst>
          </p:cNvPr>
          <p:cNvCxnSpPr>
            <a:cxnSpLocks/>
            <a:stCxn id="21" idx="3"/>
            <a:endCxn id="136" idx="1"/>
          </p:cNvCxnSpPr>
          <p:nvPr/>
        </p:nvCxnSpPr>
        <p:spPr>
          <a:xfrm flipV="1">
            <a:off x="7039180" y="2889119"/>
            <a:ext cx="479788" cy="10137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순서도: 처리 150">
            <a:extLst>
              <a:ext uri="{FF2B5EF4-FFF2-40B4-BE49-F238E27FC236}">
                <a16:creationId xmlns:a16="http://schemas.microsoft.com/office/drawing/2014/main" id="{1C8AD3C5-9988-4DE0-B701-93F4879AEE72}"/>
              </a:ext>
            </a:extLst>
          </p:cNvPr>
          <p:cNvSpPr/>
          <p:nvPr/>
        </p:nvSpPr>
        <p:spPr>
          <a:xfrm>
            <a:off x="1532279" y="5806386"/>
            <a:ext cx="1393818" cy="29781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정보 입력 화면</a:t>
            </a: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758F7034-A613-4AFB-9FA7-6EEEC59CABCB}"/>
              </a:ext>
            </a:extLst>
          </p:cNvPr>
          <p:cNvCxnSpPr>
            <a:cxnSpLocks/>
            <a:stCxn id="8" idx="2"/>
            <a:endCxn id="151" idx="0"/>
          </p:cNvCxnSpPr>
          <p:nvPr/>
        </p:nvCxnSpPr>
        <p:spPr>
          <a:xfrm>
            <a:off x="2224805" y="4052898"/>
            <a:ext cx="4383" cy="1753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순서도: 처리 157">
            <a:extLst>
              <a:ext uri="{FF2B5EF4-FFF2-40B4-BE49-F238E27FC236}">
                <a16:creationId xmlns:a16="http://schemas.microsoft.com/office/drawing/2014/main" id="{744F7E2A-0556-4BF1-8E37-6F83751C8330}"/>
              </a:ext>
            </a:extLst>
          </p:cNvPr>
          <p:cNvSpPr/>
          <p:nvPr/>
        </p:nvSpPr>
        <p:spPr>
          <a:xfrm>
            <a:off x="8942651" y="1397356"/>
            <a:ext cx="991902" cy="42262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정보변경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159" name="순서도: 처리 158">
            <a:extLst>
              <a:ext uri="{FF2B5EF4-FFF2-40B4-BE49-F238E27FC236}">
                <a16:creationId xmlns:a16="http://schemas.microsoft.com/office/drawing/2014/main" id="{C9891807-EA7B-462B-8D5C-E4183C9B8FCE}"/>
              </a:ext>
            </a:extLst>
          </p:cNvPr>
          <p:cNvSpPr/>
          <p:nvPr/>
        </p:nvSpPr>
        <p:spPr>
          <a:xfrm>
            <a:off x="8942651" y="2036941"/>
            <a:ext cx="837288" cy="63529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목록화면</a:t>
            </a:r>
          </a:p>
        </p:txBody>
      </p:sp>
      <p:sp>
        <p:nvSpPr>
          <p:cNvPr id="160" name="순서도: 처리 159">
            <a:extLst>
              <a:ext uri="{FF2B5EF4-FFF2-40B4-BE49-F238E27FC236}">
                <a16:creationId xmlns:a16="http://schemas.microsoft.com/office/drawing/2014/main" id="{A2FC7C1E-383C-431F-A70F-14BB202E7D29}"/>
              </a:ext>
            </a:extLst>
          </p:cNvPr>
          <p:cNvSpPr/>
          <p:nvPr/>
        </p:nvSpPr>
        <p:spPr>
          <a:xfrm>
            <a:off x="8942651" y="2866224"/>
            <a:ext cx="859735" cy="672449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커스텀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목록화면</a:t>
            </a:r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E230663B-3504-4B29-BC67-1F17D56684A7}"/>
              </a:ext>
            </a:extLst>
          </p:cNvPr>
          <p:cNvCxnSpPr>
            <a:cxnSpLocks/>
          </p:cNvCxnSpPr>
          <p:nvPr/>
        </p:nvCxnSpPr>
        <p:spPr>
          <a:xfrm>
            <a:off x="8731624" y="1602316"/>
            <a:ext cx="21102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D5FE2A40-9AFB-4B2C-A159-DA7B17141BF1}"/>
              </a:ext>
            </a:extLst>
          </p:cNvPr>
          <p:cNvCxnSpPr>
            <a:cxnSpLocks/>
            <a:stCxn id="136" idx="3"/>
            <a:endCxn id="159" idx="1"/>
          </p:cNvCxnSpPr>
          <p:nvPr/>
        </p:nvCxnSpPr>
        <p:spPr>
          <a:xfrm flipV="1">
            <a:off x="8714784" y="2354586"/>
            <a:ext cx="227867" cy="5345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0BAE31D5-189B-489C-89C4-35BBE9BADE7B}"/>
              </a:ext>
            </a:extLst>
          </p:cNvPr>
          <p:cNvCxnSpPr>
            <a:cxnSpLocks/>
            <a:stCxn id="136" idx="3"/>
            <a:endCxn id="160" idx="1"/>
          </p:cNvCxnSpPr>
          <p:nvPr/>
        </p:nvCxnSpPr>
        <p:spPr>
          <a:xfrm>
            <a:off x="8714784" y="2889119"/>
            <a:ext cx="227867" cy="3133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순서도: 처리 199">
            <a:extLst>
              <a:ext uri="{FF2B5EF4-FFF2-40B4-BE49-F238E27FC236}">
                <a16:creationId xmlns:a16="http://schemas.microsoft.com/office/drawing/2014/main" id="{7B918978-2441-4FE8-A129-3AACF0EF021A}"/>
              </a:ext>
            </a:extLst>
          </p:cNvPr>
          <p:cNvSpPr/>
          <p:nvPr/>
        </p:nvSpPr>
        <p:spPr>
          <a:xfrm>
            <a:off x="10070135" y="2141892"/>
            <a:ext cx="1077977" cy="42262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 페이지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8E1A5992-2BD3-49B2-A8FB-2DF013EAEC03}"/>
              </a:ext>
            </a:extLst>
          </p:cNvPr>
          <p:cNvCxnSpPr>
            <a:cxnSpLocks/>
            <a:stCxn id="159" idx="3"/>
            <a:endCxn id="200" idx="1"/>
          </p:cNvCxnSpPr>
          <p:nvPr/>
        </p:nvCxnSpPr>
        <p:spPr>
          <a:xfrm flipV="1">
            <a:off x="9779939" y="2353203"/>
            <a:ext cx="290196" cy="13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순서도: 처리 215">
            <a:extLst>
              <a:ext uri="{FF2B5EF4-FFF2-40B4-BE49-F238E27FC236}">
                <a16:creationId xmlns:a16="http://schemas.microsoft.com/office/drawing/2014/main" id="{919AEB4B-8CFB-469E-9FE7-750F7DC3AF8C}"/>
              </a:ext>
            </a:extLst>
          </p:cNvPr>
          <p:cNvSpPr/>
          <p:nvPr/>
        </p:nvSpPr>
        <p:spPr>
          <a:xfrm>
            <a:off x="10070135" y="2677808"/>
            <a:ext cx="1077977" cy="42262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 페이지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75D54A63-281C-494A-A25D-2D66CAE5812C}"/>
              </a:ext>
            </a:extLst>
          </p:cNvPr>
          <p:cNvCxnSpPr>
            <a:cxnSpLocks/>
            <a:stCxn id="160" idx="3"/>
            <a:endCxn id="216" idx="1"/>
          </p:cNvCxnSpPr>
          <p:nvPr/>
        </p:nvCxnSpPr>
        <p:spPr>
          <a:xfrm flipV="1">
            <a:off x="9802386" y="2889119"/>
            <a:ext cx="267749" cy="3133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순서도: 처리 217">
            <a:extLst>
              <a:ext uri="{FF2B5EF4-FFF2-40B4-BE49-F238E27FC236}">
                <a16:creationId xmlns:a16="http://schemas.microsoft.com/office/drawing/2014/main" id="{0023EC37-A4AE-4B46-B386-B5F226F9EB37}"/>
              </a:ext>
            </a:extLst>
          </p:cNvPr>
          <p:cNvSpPr/>
          <p:nvPr/>
        </p:nvSpPr>
        <p:spPr>
          <a:xfrm>
            <a:off x="10070135" y="3231973"/>
            <a:ext cx="1077977" cy="42262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생성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초대 화면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6F1124EE-F18B-4121-A1F6-378A2E28D84C}"/>
              </a:ext>
            </a:extLst>
          </p:cNvPr>
          <p:cNvCxnSpPr>
            <a:cxnSpLocks/>
            <a:stCxn id="160" idx="3"/>
            <a:endCxn id="218" idx="1"/>
          </p:cNvCxnSpPr>
          <p:nvPr/>
        </p:nvCxnSpPr>
        <p:spPr>
          <a:xfrm>
            <a:off x="9802386" y="3202449"/>
            <a:ext cx="267749" cy="2408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순서도: 처리 238">
            <a:extLst>
              <a:ext uri="{FF2B5EF4-FFF2-40B4-BE49-F238E27FC236}">
                <a16:creationId xmlns:a16="http://schemas.microsoft.com/office/drawing/2014/main" id="{B72DB9E8-56E1-48B7-BA66-F1A8BF4BFAFE}"/>
              </a:ext>
            </a:extLst>
          </p:cNvPr>
          <p:cNvSpPr/>
          <p:nvPr/>
        </p:nvSpPr>
        <p:spPr>
          <a:xfrm>
            <a:off x="10533823" y="4034906"/>
            <a:ext cx="934540" cy="591395"/>
          </a:xfrm>
          <a:prstGeom prst="flowChartProcess">
            <a:avLst/>
          </a:prstGeom>
          <a:solidFill>
            <a:srgbClr val="CC99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진행 화면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41" name="연결선: 꺾임 240">
            <a:extLst>
              <a:ext uri="{FF2B5EF4-FFF2-40B4-BE49-F238E27FC236}">
                <a16:creationId xmlns:a16="http://schemas.microsoft.com/office/drawing/2014/main" id="{0720C990-F711-4B97-991F-D7297284F8FA}"/>
              </a:ext>
            </a:extLst>
          </p:cNvPr>
          <p:cNvCxnSpPr>
            <a:cxnSpLocks/>
            <a:stCxn id="22" idx="0"/>
            <a:endCxn id="239" idx="1"/>
          </p:cNvCxnSpPr>
          <p:nvPr/>
        </p:nvCxnSpPr>
        <p:spPr>
          <a:xfrm rot="16200000" flipH="1">
            <a:off x="7177050" y="973832"/>
            <a:ext cx="790858" cy="5922687"/>
          </a:xfrm>
          <a:prstGeom prst="bentConnector4">
            <a:avLst>
              <a:gd name="adj1" fmla="val -28905"/>
              <a:gd name="adj2" fmla="val 55883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EB399D00-F5A3-4E27-B3F0-348ABA279868}"/>
              </a:ext>
            </a:extLst>
          </p:cNvPr>
          <p:cNvCxnSpPr>
            <a:cxnSpLocks/>
            <a:stCxn id="216" idx="3"/>
            <a:endCxn id="239" idx="0"/>
          </p:cNvCxnSpPr>
          <p:nvPr/>
        </p:nvCxnSpPr>
        <p:spPr>
          <a:xfrm flipH="1">
            <a:off x="11001093" y="2889119"/>
            <a:ext cx="147019" cy="1145787"/>
          </a:xfrm>
          <a:prstGeom prst="bentConnector4">
            <a:avLst>
              <a:gd name="adj1" fmla="val -155490"/>
              <a:gd name="adj2" fmla="val 803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1AF25CDF-14AA-40EC-9E00-00B979AFC4B1}"/>
              </a:ext>
            </a:extLst>
          </p:cNvPr>
          <p:cNvCxnSpPr>
            <a:cxnSpLocks/>
            <a:stCxn id="200" idx="3"/>
            <a:endCxn id="239" idx="0"/>
          </p:cNvCxnSpPr>
          <p:nvPr/>
        </p:nvCxnSpPr>
        <p:spPr>
          <a:xfrm flipH="1">
            <a:off x="11001093" y="2353203"/>
            <a:ext cx="147019" cy="1681703"/>
          </a:xfrm>
          <a:prstGeom prst="bentConnector4">
            <a:avLst>
              <a:gd name="adj1" fmla="val -155490"/>
              <a:gd name="adj2" fmla="val 872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157A2416-CF85-4402-8263-6B9B5DD326E7}"/>
              </a:ext>
            </a:extLst>
          </p:cNvPr>
          <p:cNvSpPr/>
          <p:nvPr/>
        </p:nvSpPr>
        <p:spPr>
          <a:xfrm>
            <a:off x="8926989" y="4544464"/>
            <a:ext cx="1040206" cy="42262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통계 그래프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9EEFE163-400F-4041-A842-889ADCA8F24E}"/>
              </a:ext>
            </a:extLst>
          </p:cNvPr>
          <p:cNvCxnSpPr>
            <a:cxnSpLocks/>
          </p:cNvCxnSpPr>
          <p:nvPr/>
        </p:nvCxnSpPr>
        <p:spPr>
          <a:xfrm>
            <a:off x="8715962" y="4749424"/>
            <a:ext cx="21102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211F9A92-BA1B-4962-A8FF-9ADA76173642}"/>
              </a:ext>
            </a:extLst>
          </p:cNvPr>
          <p:cNvCxnSpPr>
            <a:cxnSpLocks/>
            <a:stCxn id="21" idx="3"/>
            <a:endCxn id="60" idx="1"/>
          </p:cNvCxnSpPr>
          <p:nvPr/>
        </p:nvCxnSpPr>
        <p:spPr>
          <a:xfrm>
            <a:off x="7039180" y="3902857"/>
            <a:ext cx="530043" cy="1546023"/>
          </a:xfrm>
          <a:prstGeom prst="bentConnector3">
            <a:avLst>
              <a:gd name="adj1" fmla="val 436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23BB02B1-80DF-4333-BB06-D3C8E7C8CFB7}"/>
              </a:ext>
            </a:extLst>
          </p:cNvPr>
          <p:cNvSpPr/>
          <p:nvPr/>
        </p:nvSpPr>
        <p:spPr>
          <a:xfrm>
            <a:off x="7569223" y="5299971"/>
            <a:ext cx="1212656" cy="29781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초대 알림 화면</a:t>
            </a:r>
          </a:p>
        </p:txBody>
      </p:sp>
    </p:spTree>
    <p:extLst>
      <p:ext uri="{BB962C8B-B14F-4D97-AF65-F5344CB8AC3E}">
        <p14:creationId xmlns:p14="http://schemas.microsoft.com/office/powerpoint/2010/main" val="2302385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120096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5957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8426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02727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75127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관리자 접속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관리자 페이지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718766"/>
              </p:ext>
            </p:extLst>
          </p:nvPr>
        </p:nvGraphicFramePr>
        <p:xfrm>
          <a:off x="8154186" y="476672"/>
          <a:ext cx="3918478" cy="290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미리 생성된 관리자용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[ID],[PW]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를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입력후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로그인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CCC1DA0E-6700-445F-BAF3-303099E7F40B}"/>
              </a:ext>
            </a:extLst>
          </p:cNvPr>
          <p:cNvGrpSpPr/>
          <p:nvPr/>
        </p:nvGrpSpPr>
        <p:grpSpPr>
          <a:xfrm>
            <a:off x="690282" y="1411468"/>
            <a:ext cx="7118664" cy="4308016"/>
            <a:chOff x="42566" y="1375608"/>
            <a:chExt cx="7990498" cy="474403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4C665A0-A6B3-46DE-9E93-0CE7004AD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566" y="1375608"/>
              <a:ext cx="7990498" cy="474403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646CDD-F628-40F3-891E-23E56DD55AB1}"/>
                </a:ext>
              </a:extLst>
            </p:cNvPr>
            <p:cNvSpPr txBox="1"/>
            <p:nvPr/>
          </p:nvSpPr>
          <p:spPr>
            <a:xfrm>
              <a:off x="3460377" y="3535308"/>
              <a:ext cx="1389530" cy="370840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r>
                <a:rPr lang="ko-KR" altLang="en-US" dirty="0"/>
                <a:t> 입력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096209-0661-4115-B769-1AD85EB819A4}"/>
                </a:ext>
              </a:extLst>
            </p:cNvPr>
            <p:cNvSpPr txBox="1"/>
            <p:nvPr/>
          </p:nvSpPr>
          <p:spPr>
            <a:xfrm>
              <a:off x="3460377" y="4270414"/>
              <a:ext cx="1389530" cy="370840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PW </a:t>
              </a:r>
              <a:r>
                <a:rPr lang="ko-KR" altLang="en-US" dirty="0"/>
                <a:t>입력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141476-8E7E-4C65-9641-CEA714815371}"/>
                </a:ext>
              </a:extLst>
            </p:cNvPr>
            <p:cNvSpPr txBox="1"/>
            <p:nvPr/>
          </p:nvSpPr>
          <p:spPr>
            <a:xfrm>
              <a:off x="2903779" y="2251939"/>
              <a:ext cx="22680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/>
                <a:t>관리자 접속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5467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147672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5957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8426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02727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75127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관리자 홈 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관리자 페이지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543836"/>
              </p:ext>
            </p:extLst>
          </p:nvPr>
        </p:nvGraphicFramePr>
        <p:xfrm>
          <a:off x="8154186" y="476672"/>
          <a:ext cx="3918478" cy="290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관리 화면으로 전환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커뮤니티 관리 화면으로 전환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646CDD-F628-40F3-891E-23E56DD55AB1}"/>
              </a:ext>
            </a:extLst>
          </p:cNvPr>
          <p:cNvSpPr txBox="1"/>
          <p:nvPr/>
        </p:nvSpPr>
        <p:spPr>
          <a:xfrm>
            <a:off x="3460377" y="3535308"/>
            <a:ext cx="1389530" cy="370840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r>
              <a:rPr lang="ko-KR" altLang="en-US" dirty="0"/>
              <a:t> 입력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96209-0661-4115-B769-1AD85EB819A4}"/>
              </a:ext>
            </a:extLst>
          </p:cNvPr>
          <p:cNvSpPr txBox="1"/>
          <p:nvPr/>
        </p:nvSpPr>
        <p:spPr>
          <a:xfrm>
            <a:off x="3460377" y="4270414"/>
            <a:ext cx="1389530" cy="370840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PW </a:t>
            </a:r>
            <a:r>
              <a:rPr lang="ko-KR" altLang="en-US" dirty="0"/>
              <a:t>입력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41476-8E7E-4C65-9641-CEA714815371}"/>
              </a:ext>
            </a:extLst>
          </p:cNvPr>
          <p:cNvSpPr txBox="1"/>
          <p:nvPr/>
        </p:nvSpPr>
        <p:spPr>
          <a:xfrm>
            <a:off x="2903779" y="2064366"/>
            <a:ext cx="2268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관리자 접속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FEA17A-7DCF-433E-B54A-C109F6540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89" y="1486439"/>
            <a:ext cx="7382905" cy="43154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47DC0B-D5A9-48F1-B8AA-E723D0CA5AF9}"/>
              </a:ext>
            </a:extLst>
          </p:cNvPr>
          <p:cNvSpPr txBox="1"/>
          <p:nvPr/>
        </p:nvSpPr>
        <p:spPr>
          <a:xfrm>
            <a:off x="645458" y="2373777"/>
            <a:ext cx="1210235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챌린지</a:t>
            </a:r>
            <a:r>
              <a:rPr lang="ko-KR" altLang="en-US" sz="1400" dirty="0">
                <a:solidFill>
                  <a:schemeClr val="bg1"/>
                </a:solidFill>
              </a:rPr>
              <a:t> 관리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AEA40E-787B-49A6-A856-F4A6A0750966}"/>
              </a:ext>
            </a:extLst>
          </p:cNvPr>
          <p:cNvSpPr txBox="1"/>
          <p:nvPr/>
        </p:nvSpPr>
        <p:spPr>
          <a:xfrm>
            <a:off x="662994" y="2708449"/>
            <a:ext cx="1347573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커뮤니티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DC91BB-3864-4681-9990-76F3180ACC03}"/>
              </a:ext>
            </a:extLst>
          </p:cNvPr>
          <p:cNvSpPr txBox="1"/>
          <p:nvPr/>
        </p:nvSpPr>
        <p:spPr>
          <a:xfrm>
            <a:off x="463882" y="2159760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EA8801-8B8C-49F2-B129-091F7E548042}"/>
              </a:ext>
            </a:extLst>
          </p:cNvPr>
          <p:cNvSpPr txBox="1"/>
          <p:nvPr/>
        </p:nvSpPr>
        <p:spPr>
          <a:xfrm>
            <a:off x="463882" y="2551727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A3E5D4-EC9C-4CE6-9FF8-B43BFF83176B}"/>
              </a:ext>
            </a:extLst>
          </p:cNvPr>
          <p:cNvSpPr txBox="1"/>
          <p:nvPr/>
        </p:nvSpPr>
        <p:spPr>
          <a:xfrm>
            <a:off x="2151529" y="1900518"/>
            <a:ext cx="5289177" cy="1754326"/>
          </a:xfrm>
          <a:prstGeom prst="rect">
            <a:avLst/>
          </a:prstGeom>
          <a:solidFill>
            <a:srgbClr val="808080"/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</a:rPr>
              <a:t>어서오세요</a:t>
            </a:r>
            <a:r>
              <a:rPr lang="en-US" altLang="ko-KR" sz="3600" b="1" dirty="0">
                <a:solidFill>
                  <a:schemeClr val="bg1"/>
                </a:solidFill>
              </a:rPr>
              <a:t>. </a:t>
            </a:r>
            <a:r>
              <a:rPr lang="ko-KR" altLang="en-US" sz="3600" b="1" dirty="0">
                <a:solidFill>
                  <a:schemeClr val="bg1"/>
                </a:solidFill>
              </a:rPr>
              <a:t>관리자님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b="1" dirty="0">
              <a:solidFill>
                <a:schemeClr val="bg1"/>
              </a:solidFill>
            </a:endParaRPr>
          </a:p>
          <a:p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321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437735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5957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8426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02727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75127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rgbClr val="0070C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</a:rPr>
                        <a:t> 관리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메인화면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관리자 페이지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339928"/>
              </p:ext>
            </p:extLst>
          </p:nvPr>
        </p:nvGraphicFramePr>
        <p:xfrm>
          <a:off x="8154186" y="476672"/>
          <a:ext cx="3977363" cy="3427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카테고리 버튼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해당 카테고리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필터링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557153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간략 정보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공식 </a:t>
                      </a:r>
                      <a:r>
                        <a:rPr lang="ko-KR" altLang="en-US" sz="1050" b="1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 상세화면</a:t>
                      </a:r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으로 전환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생성 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 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en-US" altLang="ko-KR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&lt;</a:t>
                      </a:r>
                      <a:r>
                        <a:rPr kumimoji="1" lang="ko-KR" altLang="en-US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공식 </a:t>
                      </a:r>
                      <a:r>
                        <a:rPr kumimoji="1" lang="ko-KR" altLang="en-US" sz="1050" b="1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 생성화면</a:t>
                      </a:r>
                      <a:r>
                        <a:rPr kumimoji="1" lang="en-US" altLang="ko-KR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&gt;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으로 전환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7601931-71F0-4B18-84DC-AD6CCF4A8B3B}"/>
              </a:ext>
            </a:extLst>
          </p:cNvPr>
          <p:cNvSpPr txBox="1"/>
          <p:nvPr/>
        </p:nvSpPr>
        <p:spPr>
          <a:xfrm>
            <a:off x="598355" y="2195619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7D77E-D83B-4EA6-9E55-1F978EC2367E}"/>
              </a:ext>
            </a:extLst>
          </p:cNvPr>
          <p:cNvSpPr txBox="1"/>
          <p:nvPr/>
        </p:nvSpPr>
        <p:spPr>
          <a:xfrm>
            <a:off x="598355" y="2587586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735CF1-24F5-4457-9758-27099584E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89" y="1486439"/>
            <a:ext cx="7382905" cy="43154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468279-25DD-4E89-A25B-F76A9CE55272}"/>
              </a:ext>
            </a:extLst>
          </p:cNvPr>
          <p:cNvSpPr txBox="1"/>
          <p:nvPr/>
        </p:nvSpPr>
        <p:spPr>
          <a:xfrm>
            <a:off x="645458" y="2373777"/>
            <a:ext cx="1210235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챌린지</a:t>
            </a:r>
            <a:r>
              <a:rPr lang="ko-KR" altLang="en-US" sz="1400" dirty="0">
                <a:solidFill>
                  <a:schemeClr val="bg1"/>
                </a:solidFill>
              </a:rPr>
              <a:t>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69A926-3FB5-4E52-BDA6-1000AD933EB5}"/>
              </a:ext>
            </a:extLst>
          </p:cNvPr>
          <p:cNvSpPr txBox="1"/>
          <p:nvPr/>
        </p:nvSpPr>
        <p:spPr>
          <a:xfrm>
            <a:off x="613218" y="2718087"/>
            <a:ext cx="1347573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커뮤니티 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86FAF-635B-4721-8EE6-3CA340F3E153}"/>
              </a:ext>
            </a:extLst>
          </p:cNvPr>
          <p:cNvSpPr txBox="1"/>
          <p:nvPr/>
        </p:nvSpPr>
        <p:spPr>
          <a:xfrm>
            <a:off x="2163285" y="2037471"/>
            <a:ext cx="4605068" cy="813305"/>
          </a:xfrm>
          <a:prstGeom prst="rect">
            <a:avLst/>
          </a:prstGeom>
          <a:solidFill>
            <a:srgbClr val="80808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6AA3ACB-AC5A-446B-96F4-381044F9C93E}"/>
              </a:ext>
            </a:extLst>
          </p:cNvPr>
          <p:cNvSpPr/>
          <p:nvPr/>
        </p:nvSpPr>
        <p:spPr>
          <a:xfrm>
            <a:off x="6565585" y="4930588"/>
            <a:ext cx="1045450" cy="694896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새 공식 </a:t>
            </a:r>
            <a:r>
              <a:rPr lang="ko-KR" altLang="en-US" sz="1400" dirty="0" err="1">
                <a:solidFill>
                  <a:schemeClr val="bg1"/>
                </a:solidFill>
              </a:rPr>
              <a:t>챌린지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만들기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30A1702-F426-4751-B882-A7D963A83643}"/>
              </a:ext>
            </a:extLst>
          </p:cNvPr>
          <p:cNvGrpSpPr/>
          <p:nvPr/>
        </p:nvGrpSpPr>
        <p:grpSpPr>
          <a:xfrm>
            <a:off x="2136390" y="2459982"/>
            <a:ext cx="4253596" cy="1535841"/>
            <a:chOff x="5287691" y="2201284"/>
            <a:chExt cx="2094722" cy="1615440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F8622D89-DD79-412E-BF6B-DAFB8D884356}"/>
                </a:ext>
              </a:extLst>
            </p:cNvPr>
            <p:cNvSpPr/>
            <p:nvPr/>
          </p:nvSpPr>
          <p:spPr>
            <a:xfrm>
              <a:off x="5287691" y="2201284"/>
              <a:ext cx="2094722" cy="1615440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E4080D30-462F-444E-A507-A3C215E07930}"/>
                </a:ext>
              </a:extLst>
            </p:cNvPr>
            <p:cNvSpPr/>
            <p:nvPr/>
          </p:nvSpPr>
          <p:spPr>
            <a:xfrm>
              <a:off x="5424322" y="2319017"/>
              <a:ext cx="732109" cy="31750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ex)</a:t>
              </a:r>
              <a:r>
                <a:rPr lang="ko-KR" altLang="en-US" sz="1000" dirty="0">
                  <a:solidFill>
                    <a:schemeClr val="tx1"/>
                  </a:solidFill>
                </a:rPr>
                <a:t>마감</a:t>
              </a:r>
              <a:r>
                <a:rPr lang="en-US" altLang="ko-KR" sz="1000" dirty="0">
                  <a:solidFill>
                    <a:schemeClr val="tx1"/>
                  </a:solidFill>
                </a:rPr>
                <a:t>/</a:t>
              </a:r>
              <a:r>
                <a:rPr lang="ko-KR" altLang="en-US" sz="1000" dirty="0">
                  <a:solidFill>
                    <a:schemeClr val="tx1"/>
                  </a:solidFill>
                </a:rPr>
                <a:t>시작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</a:t>
              </a:r>
              <a:r>
                <a:rPr lang="ko-KR" altLang="en-US" sz="1000" dirty="0">
                  <a:solidFill>
                    <a:schemeClr val="tx1"/>
                  </a:solidFill>
                </a:rPr>
                <a:t>일전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A84465F3-50EA-48CB-AE4F-72C0195F13E2}"/>
                </a:ext>
              </a:extLst>
            </p:cNvPr>
            <p:cNvSpPr/>
            <p:nvPr/>
          </p:nvSpPr>
          <p:spPr>
            <a:xfrm>
              <a:off x="5424321" y="2754156"/>
              <a:ext cx="732109" cy="90852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사진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0C8642D3-874E-400D-A07B-D6A94F7996DC}"/>
                </a:ext>
              </a:extLst>
            </p:cNvPr>
            <p:cNvSpPr/>
            <p:nvPr/>
          </p:nvSpPr>
          <p:spPr>
            <a:xfrm>
              <a:off x="6202249" y="2319017"/>
              <a:ext cx="1061720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1100" dirty="0">
                  <a:solidFill>
                    <a:schemeClr val="tx1"/>
                  </a:solidFill>
                </a:rPr>
                <a:t> 제목</a:t>
              </a: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58521E9-F20A-4710-B28C-FE33F67572A8}"/>
                </a:ext>
              </a:extLst>
            </p:cNvPr>
            <p:cNvSpPr/>
            <p:nvPr/>
          </p:nvSpPr>
          <p:spPr>
            <a:xfrm>
              <a:off x="6214411" y="2748497"/>
              <a:ext cx="1073386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간략 정보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ex1) n</a:t>
              </a:r>
              <a:r>
                <a:rPr lang="ko-KR" altLang="en-US" sz="800" dirty="0">
                  <a:solidFill>
                    <a:schemeClr val="tx1"/>
                  </a:solidFill>
                </a:rPr>
                <a:t>일 금연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ex2)</a:t>
              </a:r>
              <a:r>
                <a:rPr lang="ko-KR" altLang="en-US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</a:rPr>
                <a:t>n</a:t>
              </a:r>
              <a:r>
                <a:rPr lang="ko-KR" altLang="en-US" sz="800" dirty="0">
                  <a:solidFill>
                    <a:schemeClr val="tx1"/>
                  </a:solidFill>
                </a:rPr>
                <a:t>일간 평소 흡연량 </a:t>
              </a:r>
              <a:r>
                <a:rPr lang="en-US" altLang="ko-KR" sz="800" dirty="0">
                  <a:solidFill>
                    <a:schemeClr val="tx1"/>
                  </a:solidFill>
                </a:rPr>
                <a:t>n0%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E30BDE4-A7F0-4DF2-AE9A-F023D63CCBC7}"/>
                </a:ext>
              </a:extLst>
            </p:cNvPr>
            <p:cNvSpPr/>
            <p:nvPr/>
          </p:nvSpPr>
          <p:spPr>
            <a:xfrm>
              <a:off x="6214411" y="3070634"/>
              <a:ext cx="1073386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신청자 현황</a:t>
              </a:r>
              <a:endParaRPr lang="en-US" altLang="ko-KR" sz="105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ex)</a:t>
              </a:r>
              <a:r>
                <a:rPr lang="ko-KR" altLang="en-US" sz="1050" dirty="0">
                  <a:solidFill>
                    <a:schemeClr val="tx1"/>
                  </a:solidFill>
                </a:rPr>
                <a:t>현재</a:t>
              </a:r>
              <a:r>
                <a:rPr lang="en-US" altLang="ko-KR" sz="1050" dirty="0">
                  <a:solidFill>
                    <a:schemeClr val="tx1"/>
                  </a:solidFill>
                </a:rPr>
                <a:t> n</a:t>
              </a:r>
              <a:r>
                <a:rPr lang="ko-KR" altLang="en-US" sz="1050" dirty="0">
                  <a:solidFill>
                    <a:schemeClr val="tx1"/>
                  </a:solidFill>
                </a:rPr>
                <a:t>명</a:t>
              </a:r>
              <a:r>
                <a:rPr lang="en-US" altLang="ko-KR" sz="1050" dirty="0">
                  <a:solidFill>
                    <a:schemeClr val="tx1"/>
                  </a:solidFill>
                </a:rPr>
                <a:t>/n0</a:t>
              </a:r>
              <a:r>
                <a:rPr lang="ko-KR" altLang="en-US" sz="1050" dirty="0">
                  <a:solidFill>
                    <a:schemeClr val="tx1"/>
                  </a:solidFill>
                </a:rPr>
                <a:t>명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4756B3B8-6664-4116-84FC-6C5A58ACB980}"/>
                </a:ext>
              </a:extLst>
            </p:cNvPr>
            <p:cNvSpPr/>
            <p:nvPr/>
          </p:nvSpPr>
          <p:spPr>
            <a:xfrm>
              <a:off x="6214411" y="3392772"/>
              <a:ext cx="1073386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1050" dirty="0">
                  <a:solidFill>
                    <a:schemeClr val="tx1"/>
                  </a:solidFill>
                </a:rPr>
                <a:t> 기간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D1550EB-E8DF-4CF9-8D71-27D3EF6441A7}"/>
              </a:ext>
            </a:extLst>
          </p:cNvPr>
          <p:cNvGrpSpPr/>
          <p:nvPr/>
        </p:nvGrpSpPr>
        <p:grpSpPr>
          <a:xfrm>
            <a:off x="2163285" y="4079874"/>
            <a:ext cx="4253596" cy="1535841"/>
            <a:chOff x="5287691" y="2201284"/>
            <a:chExt cx="2094722" cy="1615440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56B824AC-CCC1-456F-BA88-64A5DE9AB0DD}"/>
                </a:ext>
              </a:extLst>
            </p:cNvPr>
            <p:cNvSpPr/>
            <p:nvPr/>
          </p:nvSpPr>
          <p:spPr>
            <a:xfrm>
              <a:off x="5287691" y="2201284"/>
              <a:ext cx="2094722" cy="1615440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DCA68CD9-8CFD-4D72-A368-068D27435742}"/>
                </a:ext>
              </a:extLst>
            </p:cNvPr>
            <p:cNvSpPr/>
            <p:nvPr/>
          </p:nvSpPr>
          <p:spPr>
            <a:xfrm>
              <a:off x="5424322" y="2319017"/>
              <a:ext cx="732109" cy="31750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ex)</a:t>
              </a:r>
              <a:r>
                <a:rPr lang="ko-KR" altLang="en-US" sz="1000" dirty="0">
                  <a:solidFill>
                    <a:schemeClr val="tx1"/>
                  </a:solidFill>
                </a:rPr>
                <a:t>마감</a:t>
              </a:r>
              <a:r>
                <a:rPr lang="en-US" altLang="ko-KR" sz="1000" dirty="0">
                  <a:solidFill>
                    <a:schemeClr val="tx1"/>
                  </a:solidFill>
                </a:rPr>
                <a:t>/</a:t>
              </a:r>
              <a:r>
                <a:rPr lang="ko-KR" altLang="en-US" sz="1000" dirty="0">
                  <a:solidFill>
                    <a:schemeClr val="tx1"/>
                  </a:solidFill>
                </a:rPr>
                <a:t>시작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</a:t>
              </a:r>
              <a:r>
                <a:rPr lang="ko-KR" altLang="en-US" sz="1000" dirty="0">
                  <a:solidFill>
                    <a:schemeClr val="tx1"/>
                  </a:solidFill>
                </a:rPr>
                <a:t>일전</a:t>
              </a: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C267EE69-FC28-4B5B-9E06-1C0DB242493B}"/>
                </a:ext>
              </a:extLst>
            </p:cNvPr>
            <p:cNvSpPr/>
            <p:nvPr/>
          </p:nvSpPr>
          <p:spPr>
            <a:xfrm>
              <a:off x="5424321" y="2754156"/>
              <a:ext cx="732109" cy="90852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사진</a:t>
              </a: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C0D66D8D-1FB6-4163-B085-F8E7142854D2}"/>
                </a:ext>
              </a:extLst>
            </p:cNvPr>
            <p:cNvSpPr/>
            <p:nvPr/>
          </p:nvSpPr>
          <p:spPr>
            <a:xfrm>
              <a:off x="6202249" y="2319017"/>
              <a:ext cx="1061720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1100" dirty="0">
                  <a:solidFill>
                    <a:schemeClr val="tx1"/>
                  </a:solidFill>
                </a:rPr>
                <a:t> 제목</a:t>
              </a: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EFF02A60-8885-4588-9227-EA44613E1F35}"/>
                </a:ext>
              </a:extLst>
            </p:cNvPr>
            <p:cNvSpPr/>
            <p:nvPr/>
          </p:nvSpPr>
          <p:spPr>
            <a:xfrm>
              <a:off x="6214411" y="2748497"/>
              <a:ext cx="1073386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간략 정보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ex1) n</a:t>
              </a:r>
              <a:r>
                <a:rPr lang="ko-KR" altLang="en-US" sz="800" dirty="0">
                  <a:solidFill>
                    <a:schemeClr val="tx1"/>
                  </a:solidFill>
                </a:rPr>
                <a:t>일 금연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ex2)</a:t>
              </a:r>
              <a:r>
                <a:rPr lang="ko-KR" altLang="en-US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</a:rPr>
                <a:t>n</a:t>
              </a:r>
              <a:r>
                <a:rPr lang="ko-KR" altLang="en-US" sz="800" dirty="0">
                  <a:solidFill>
                    <a:schemeClr val="tx1"/>
                  </a:solidFill>
                </a:rPr>
                <a:t>일간 평소 흡연량 </a:t>
              </a:r>
              <a:r>
                <a:rPr lang="en-US" altLang="ko-KR" sz="800" dirty="0">
                  <a:solidFill>
                    <a:schemeClr val="tx1"/>
                  </a:solidFill>
                </a:rPr>
                <a:t>n0%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99C3B016-5D29-4BF1-BDD2-BDB61F33ADC6}"/>
                </a:ext>
              </a:extLst>
            </p:cNvPr>
            <p:cNvSpPr/>
            <p:nvPr/>
          </p:nvSpPr>
          <p:spPr>
            <a:xfrm>
              <a:off x="6214411" y="3070634"/>
              <a:ext cx="1073386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신청자 현황</a:t>
              </a:r>
              <a:endParaRPr lang="en-US" altLang="ko-KR" sz="105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ex)</a:t>
              </a:r>
              <a:r>
                <a:rPr lang="ko-KR" altLang="en-US" sz="1050" dirty="0">
                  <a:solidFill>
                    <a:schemeClr val="tx1"/>
                  </a:solidFill>
                </a:rPr>
                <a:t>현재</a:t>
              </a:r>
              <a:r>
                <a:rPr lang="en-US" altLang="ko-KR" sz="1050" dirty="0">
                  <a:solidFill>
                    <a:schemeClr val="tx1"/>
                  </a:solidFill>
                </a:rPr>
                <a:t> n</a:t>
              </a:r>
              <a:r>
                <a:rPr lang="ko-KR" altLang="en-US" sz="1050" dirty="0">
                  <a:solidFill>
                    <a:schemeClr val="tx1"/>
                  </a:solidFill>
                </a:rPr>
                <a:t>명</a:t>
              </a:r>
              <a:r>
                <a:rPr lang="en-US" altLang="ko-KR" sz="1050" dirty="0">
                  <a:solidFill>
                    <a:schemeClr val="tx1"/>
                  </a:solidFill>
                </a:rPr>
                <a:t>/n0</a:t>
              </a:r>
              <a:r>
                <a:rPr lang="ko-KR" altLang="en-US" sz="1050" dirty="0">
                  <a:solidFill>
                    <a:schemeClr val="tx1"/>
                  </a:solidFill>
                </a:rPr>
                <a:t>명</a:t>
              </a: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10B4B906-4730-4512-8115-498B4F0DE9B6}"/>
                </a:ext>
              </a:extLst>
            </p:cNvPr>
            <p:cNvSpPr/>
            <p:nvPr/>
          </p:nvSpPr>
          <p:spPr>
            <a:xfrm>
              <a:off x="6214411" y="3392772"/>
              <a:ext cx="1073386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1050" dirty="0">
                  <a:solidFill>
                    <a:schemeClr val="tx1"/>
                  </a:solidFill>
                </a:rPr>
                <a:t> 기간</a:t>
              </a:r>
            </a:p>
          </p:txBody>
        </p:sp>
      </p:grp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3F5B1CEB-17B6-4CE3-8A55-0E859705096B}"/>
              </a:ext>
            </a:extLst>
          </p:cNvPr>
          <p:cNvSpPr/>
          <p:nvPr/>
        </p:nvSpPr>
        <p:spPr>
          <a:xfrm>
            <a:off x="2037462" y="2372457"/>
            <a:ext cx="4528123" cy="167928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0FBC0D-AF8C-4E0F-8D5B-E7F79A232ADA}"/>
              </a:ext>
            </a:extLst>
          </p:cNvPr>
          <p:cNvSpPr txBox="1"/>
          <p:nvPr/>
        </p:nvSpPr>
        <p:spPr>
          <a:xfrm>
            <a:off x="1799940" y="2099540"/>
            <a:ext cx="378759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50DDABF9-AA25-4185-982B-9E84664316E0}"/>
              </a:ext>
            </a:extLst>
          </p:cNvPr>
          <p:cNvSpPr/>
          <p:nvPr/>
        </p:nvSpPr>
        <p:spPr>
          <a:xfrm>
            <a:off x="2269584" y="1865690"/>
            <a:ext cx="859643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공식 </a:t>
            </a:r>
            <a:r>
              <a:rPr lang="ko-KR" altLang="en-US" sz="900" dirty="0" err="1">
                <a:solidFill>
                  <a:schemeClr val="tx1"/>
                </a:solidFill>
              </a:rPr>
              <a:t>챌린지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3AF49B83-6D9C-4C10-9618-915ED6D7CB51}"/>
              </a:ext>
            </a:extLst>
          </p:cNvPr>
          <p:cNvSpPr/>
          <p:nvPr/>
        </p:nvSpPr>
        <p:spPr>
          <a:xfrm>
            <a:off x="3206396" y="1868802"/>
            <a:ext cx="980122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커스텀 </a:t>
            </a:r>
            <a:r>
              <a:rPr lang="ko-KR" altLang="en-US" sz="900" dirty="0" err="1">
                <a:solidFill>
                  <a:schemeClr val="tx1"/>
                </a:solidFill>
              </a:rPr>
              <a:t>챌린지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D8EE3DA7-3607-4998-907E-129095A1F11F}"/>
              </a:ext>
            </a:extLst>
          </p:cNvPr>
          <p:cNvCxnSpPr>
            <a:cxnSpLocks/>
          </p:cNvCxnSpPr>
          <p:nvPr/>
        </p:nvCxnSpPr>
        <p:spPr>
          <a:xfrm>
            <a:off x="2269584" y="2284928"/>
            <a:ext cx="7931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23FA1BF-F558-46F5-8CD5-71B0C5F64BA4}"/>
              </a:ext>
            </a:extLst>
          </p:cNvPr>
          <p:cNvSpPr txBox="1"/>
          <p:nvPr/>
        </p:nvSpPr>
        <p:spPr>
          <a:xfrm>
            <a:off x="2026556" y="1527330"/>
            <a:ext cx="210240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CDA2A6-B9C3-40EB-93F9-D72D2DFD96C9}"/>
              </a:ext>
            </a:extLst>
          </p:cNvPr>
          <p:cNvSpPr txBox="1"/>
          <p:nvPr/>
        </p:nvSpPr>
        <p:spPr>
          <a:xfrm>
            <a:off x="6366213" y="4600124"/>
            <a:ext cx="336896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6063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525700"/>
              </p:ext>
            </p:extLst>
          </p:nvPr>
        </p:nvGraphicFramePr>
        <p:xfrm>
          <a:off x="-2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5957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8426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02727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75127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rgbClr val="0070C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</a:rPr>
                        <a:t> 관리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생성화면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관리자 페이지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974542"/>
              </p:ext>
            </p:extLst>
          </p:nvPr>
        </p:nvGraphicFramePr>
        <p:xfrm>
          <a:off x="8154186" y="745615"/>
          <a:ext cx="3977363" cy="2970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사진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Upload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폰 앨범과 연결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생성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Submit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 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새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추가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7601931-71F0-4B18-84DC-AD6CCF4A8B3B}"/>
              </a:ext>
            </a:extLst>
          </p:cNvPr>
          <p:cNvSpPr txBox="1"/>
          <p:nvPr/>
        </p:nvSpPr>
        <p:spPr>
          <a:xfrm>
            <a:off x="598355" y="2195619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7D77E-D83B-4EA6-9E55-1F978EC2367E}"/>
              </a:ext>
            </a:extLst>
          </p:cNvPr>
          <p:cNvSpPr txBox="1"/>
          <p:nvPr/>
        </p:nvSpPr>
        <p:spPr>
          <a:xfrm>
            <a:off x="598355" y="2587586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735CF1-24F5-4457-9758-27099584E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89" y="1486439"/>
            <a:ext cx="7382905" cy="43154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468279-25DD-4E89-A25B-F76A9CE55272}"/>
              </a:ext>
            </a:extLst>
          </p:cNvPr>
          <p:cNvSpPr txBox="1"/>
          <p:nvPr/>
        </p:nvSpPr>
        <p:spPr>
          <a:xfrm>
            <a:off x="645458" y="2373777"/>
            <a:ext cx="1210235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챌린지</a:t>
            </a:r>
            <a:r>
              <a:rPr lang="ko-KR" altLang="en-US" sz="1400" dirty="0">
                <a:solidFill>
                  <a:schemeClr val="bg1"/>
                </a:solidFill>
              </a:rPr>
              <a:t>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69A926-3FB5-4E52-BDA6-1000AD933EB5}"/>
              </a:ext>
            </a:extLst>
          </p:cNvPr>
          <p:cNvSpPr txBox="1"/>
          <p:nvPr/>
        </p:nvSpPr>
        <p:spPr>
          <a:xfrm>
            <a:off x="662994" y="2708449"/>
            <a:ext cx="1347573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커뮤니티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86FAF-635B-4721-8EE6-3CA340F3E153}"/>
              </a:ext>
            </a:extLst>
          </p:cNvPr>
          <p:cNvSpPr txBox="1"/>
          <p:nvPr/>
        </p:nvSpPr>
        <p:spPr>
          <a:xfrm>
            <a:off x="2163285" y="2037471"/>
            <a:ext cx="4605068" cy="813305"/>
          </a:xfrm>
          <a:prstGeom prst="rect">
            <a:avLst/>
          </a:prstGeom>
          <a:solidFill>
            <a:srgbClr val="80808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F8A37FA-010C-4251-BFAF-C1B4DF5206E2}"/>
              </a:ext>
            </a:extLst>
          </p:cNvPr>
          <p:cNvSpPr/>
          <p:nvPr/>
        </p:nvSpPr>
        <p:spPr>
          <a:xfrm>
            <a:off x="3815119" y="3708883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지급 포인트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81BE815-A2AC-4FDD-A3E9-4385250235F1}"/>
              </a:ext>
            </a:extLst>
          </p:cNvPr>
          <p:cNvSpPr/>
          <p:nvPr/>
        </p:nvSpPr>
        <p:spPr>
          <a:xfrm>
            <a:off x="3815119" y="4690166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내용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F8C8685-BDFA-4EF2-A6BA-07F52EB22729}"/>
              </a:ext>
            </a:extLst>
          </p:cNvPr>
          <p:cNvSpPr/>
          <p:nvPr/>
        </p:nvSpPr>
        <p:spPr>
          <a:xfrm>
            <a:off x="3162846" y="3708883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A659476-082E-4707-8902-74DB7D6AFE8B}"/>
              </a:ext>
            </a:extLst>
          </p:cNvPr>
          <p:cNvSpPr/>
          <p:nvPr/>
        </p:nvSpPr>
        <p:spPr>
          <a:xfrm>
            <a:off x="3162846" y="4690166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3344EA5-4B50-4C15-9AC6-C08C42DB7BB9}"/>
              </a:ext>
            </a:extLst>
          </p:cNvPr>
          <p:cNvSpPr/>
          <p:nvPr/>
        </p:nvSpPr>
        <p:spPr>
          <a:xfrm>
            <a:off x="3815119" y="2284195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제목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F561BB0-5D0C-485C-A008-C431F5FA58AE}"/>
              </a:ext>
            </a:extLst>
          </p:cNvPr>
          <p:cNvSpPr/>
          <p:nvPr/>
        </p:nvSpPr>
        <p:spPr>
          <a:xfrm>
            <a:off x="3815119" y="2799314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기간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3B4BA99-664C-4D79-8CF1-07205254B319}"/>
              </a:ext>
            </a:extLst>
          </p:cNvPr>
          <p:cNvSpPr/>
          <p:nvPr/>
        </p:nvSpPr>
        <p:spPr>
          <a:xfrm>
            <a:off x="3162846" y="2284195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9D9E9D9-AF3E-4CD0-BB75-069321023180}"/>
              </a:ext>
            </a:extLst>
          </p:cNvPr>
          <p:cNvSpPr/>
          <p:nvPr/>
        </p:nvSpPr>
        <p:spPr>
          <a:xfrm>
            <a:off x="3162846" y="2799314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DDA2709-87A6-480B-8D5E-E06D6CFA438D}"/>
              </a:ext>
            </a:extLst>
          </p:cNvPr>
          <p:cNvSpPr/>
          <p:nvPr/>
        </p:nvSpPr>
        <p:spPr>
          <a:xfrm>
            <a:off x="3815119" y="5145211"/>
            <a:ext cx="947891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업로드 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배경 사진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1446FDA-6C19-47E4-A902-8B51716CBCA2}"/>
              </a:ext>
            </a:extLst>
          </p:cNvPr>
          <p:cNvSpPr/>
          <p:nvPr/>
        </p:nvSpPr>
        <p:spPr>
          <a:xfrm>
            <a:off x="3162846" y="5145211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D8A5CA6-61AE-4DCE-9ED7-0DA801CEF3E2}"/>
              </a:ext>
            </a:extLst>
          </p:cNvPr>
          <p:cNvSpPr/>
          <p:nvPr/>
        </p:nvSpPr>
        <p:spPr>
          <a:xfrm>
            <a:off x="4828555" y="5145210"/>
            <a:ext cx="451067" cy="370841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첨부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1DBBBE4-9DD5-4EA1-B8E8-3C1DA0F68B17}"/>
              </a:ext>
            </a:extLst>
          </p:cNvPr>
          <p:cNvSpPr/>
          <p:nvPr/>
        </p:nvSpPr>
        <p:spPr>
          <a:xfrm>
            <a:off x="6653443" y="5039012"/>
            <a:ext cx="923329" cy="517970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생성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1DAEF0-17B0-41C4-BD71-BF42DC1F6C78}"/>
              </a:ext>
            </a:extLst>
          </p:cNvPr>
          <p:cNvSpPr txBox="1"/>
          <p:nvPr/>
        </p:nvSpPr>
        <p:spPr>
          <a:xfrm>
            <a:off x="6410724" y="4747035"/>
            <a:ext cx="397937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AFD731-75D3-4B67-9127-DC80D79A8F72}"/>
              </a:ext>
            </a:extLst>
          </p:cNvPr>
          <p:cNvSpPr txBox="1"/>
          <p:nvPr/>
        </p:nvSpPr>
        <p:spPr>
          <a:xfrm>
            <a:off x="3230417" y="1781674"/>
            <a:ext cx="309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새 공식 </a:t>
            </a:r>
            <a:r>
              <a:rPr lang="ko-KR" altLang="en-US" b="1" dirty="0" err="1">
                <a:solidFill>
                  <a:schemeClr val="bg1"/>
                </a:solidFill>
              </a:rPr>
              <a:t>챌린지</a:t>
            </a:r>
            <a:r>
              <a:rPr lang="ko-KR" altLang="en-US" b="1" dirty="0">
                <a:solidFill>
                  <a:schemeClr val="bg1"/>
                </a:solidFill>
              </a:rPr>
              <a:t> 만들기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6412D5E-B23D-4B24-BBFF-E00A025BF76D}"/>
              </a:ext>
            </a:extLst>
          </p:cNvPr>
          <p:cNvSpPr/>
          <p:nvPr/>
        </p:nvSpPr>
        <p:spPr>
          <a:xfrm>
            <a:off x="3815119" y="3261354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인증 방식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C26E75A-9ACD-45FA-8D91-6512FDFFB1BD}"/>
              </a:ext>
            </a:extLst>
          </p:cNvPr>
          <p:cNvSpPr/>
          <p:nvPr/>
        </p:nvSpPr>
        <p:spPr>
          <a:xfrm>
            <a:off x="3162846" y="3261354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4AB9D5-DD56-4EE6-9D5E-9E304FB30ADF}"/>
              </a:ext>
            </a:extLst>
          </p:cNvPr>
          <p:cNvSpPr txBox="1"/>
          <p:nvPr/>
        </p:nvSpPr>
        <p:spPr>
          <a:xfrm>
            <a:off x="4603315" y="4906721"/>
            <a:ext cx="450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29CD985-9235-4710-8D92-09260B01B4B9}"/>
              </a:ext>
            </a:extLst>
          </p:cNvPr>
          <p:cNvSpPr/>
          <p:nvPr/>
        </p:nvSpPr>
        <p:spPr>
          <a:xfrm>
            <a:off x="3815119" y="4192976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최대 참여 인원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9184065-8435-42B5-8C1C-7BC18FB9B9D5}"/>
              </a:ext>
            </a:extLst>
          </p:cNvPr>
          <p:cNvSpPr/>
          <p:nvPr/>
        </p:nvSpPr>
        <p:spPr>
          <a:xfrm>
            <a:off x="3162846" y="4192976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6CF80AE-D59E-49F4-A8BC-FF91E83704BC}"/>
              </a:ext>
            </a:extLst>
          </p:cNvPr>
          <p:cNvSpPr/>
          <p:nvPr/>
        </p:nvSpPr>
        <p:spPr>
          <a:xfrm>
            <a:off x="5312651" y="5145211"/>
            <a:ext cx="451067" cy="370841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603272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372181"/>
              </p:ext>
            </p:extLst>
          </p:nvPr>
        </p:nvGraphicFramePr>
        <p:xfrm>
          <a:off x="-2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5957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8426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02727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75127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rgbClr val="0070C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</a:rPr>
                        <a:t> 관리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상세화면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관리자 페이지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891996"/>
              </p:ext>
            </p:extLst>
          </p:nvPr>
        </p:nvGraphicFramePr>
        <p:xfrm>
          <a:off x="8154186" y="745615"/>
          <a:ext cx="3977363" cy="2970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공식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수정 버튼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공식 </a:t>
                      </a:r>
                      <a:r>
                        <a:rPr lang="ko-KR" altLang="en-US" sz="1050" b="1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 상세화면</a:t>
                      </a:r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으로 전환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공식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삭제 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 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해당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삭제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7601931-71F0-4B18-84DC-AD6CCF4A8B3B}"/>
              </a:ext>
            </a:extLst>
          </p:cNvPr>
          <p:cNvSpPr txBox="1"/>
          <p:nvPr/>
        </p:nvSpPr>
        <p:spPr>
          <a:xfrm>
            <a:off x="598355" y="2195619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7D77E-D83B-4EA6-9E55-1F978EC2367E}"/>
              </a:ext>
            </a:extLst>
          </p:cNvPr>
          <p:cNvSpPr txBox="1"/>
          <p:nvPr/>
        </p:nvSpPr>
        <p:spPr>
          <a:xfrm>
            <a:off x="598355" y="2587586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735CF1-24F5-4457-9758-27099584E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89" y="1486439"/>
            <a:ext cx="7382905" cy="43154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468279-25DD-4E89-A25B-F76A9CE55272}"/>
              </a:ext>
            </a:extLst>
          </p:cNvPr>
          <p:cNvSpPr txBox="1"/>
          <p:nvPr/>
        </p:nvSpPr>
        <p:spPr>
          <a:xfrm>
            <a:off x="645458" y="2373777"/>
            <a:ext cx="1210235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챌린지</a:t>
            </a:r>
            <a:r>
              <a:rPr lang="ko-KR" altLang="en-US" sz="1400" dirty="0">
                <a:solidFill>
                  <a:schemeClr val="bg1"/>
                </a:solidFill>
              </a:rPr>
              <a:t>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69A926-3FB5-4E52-BDA6-1000AD933EB5}"/>
              </a:ext>
            </a:extLst>
          </p:cNvPr>
          <p:cNvSpPr txBox="1"/>
          <p:nvPr/>
        </p:nvSpPr>
        <p:spPr>
          <a:xfrm>
            <a:off x="662994" y="2708449"/>
            <a:ext cx="1347573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커뮤니티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86FAF-635B-4721-8EE6-3CA340F3E153}"/>
              </a:ext>
            </a:extLst>
          </p:cNvPr>
          <p:cNvSpPr txBox="1"/>
          <p:nvPr/>
        </p:nvSpPr>
        <p:spPr>
          <a:xfrm>
            <a:off x="2163285" y="2108459"/>
            <a:ext cx="4605068" cy="813305"/>
          </a:xfrm>
          <a:prstGeom prst="rect">
            <a:avLst/>
          </a:prstGeom>
          <a:solidFill>
            <a:srgbClr val="80808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4AB9D5-DD56-4EE6-9D5E-9E304FB30ADF}"/>
              </a:ext>
            </a:extLst>
          </p:cNvPr>
          <p:cNvSpPr txBox="1"/>
          <p:nvPr/>
        </p:nvSpPr>
        <p:spPr>
          <a:xfrm>
            <a:off x="5738439" y="4575793"/>
            <a:ext cx="357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ACAF392-9894-4452-AB6D-ADDB474A1CBF}"/>
              </a:ext>
            </a:extLst>
          </p:cNvPr>
          <p:cNvSpPr/>
          <p:nvPr/>
        </p:nvSpPr>
        <p:spPr>
          <a:xfrm>
            <a:off x="2370917" y="1956060"/>
            <a:ext cx="3236680" cy="87208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배경 사진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6664F13-1CF3-42EE-B0D2-075ACD00FEC5}"/>
              </a:ext>
            </a:extLst>
          </p:cNvPr>
          <p:cNvSpPr/>
          <p:nvPr/>
        </p:nvSpPr>
        <p:spPr>
          <a:xfrm>
            <a:off x="2238596" y="2942769"/>
            <a:ext cx="3525058" cy="28603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98AF946-E11B-477D-AD68-97337C47CAA8}"/>
              </a:ext>
            </a:extLst>
          </p:cNvPr>
          <p:cNvSpPr/>
          <p:nvPr/>
        </p:nvSpPr>
        <p:spPr>
          <a:xfrm>
            <a:off x="2238596" y="3355338"/>
            <a:ext cx="2491220" cy="28603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기간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(n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개월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65DC444-5447-4601-88F8-804AB5C3C9EB}"/>
              </a:ext>
            </a:extLst>
          </p:cNvPr>
          <p:cNvSpPr/>
          <p:nvPr/>
        </p:nvSpPr>
        <p:spPr>
          <a:xfrm>
            <a:off x="4038562" y="3767906"/>
            <a:ext cx="1712847" cy="28603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인증 방식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6B4F0A5-452B-4A7F-B57E-A0F358FC0772}"/>
              </a:ext>
            </a:extLst>
          </p:cNvPr>
          <p:cNvSpPr/>
          <p:nvPr/>
        </p:nvSpPr>
        <p:spPr>
          <a:xfrm>
            <a:off x="4729816" y="3357263"/>
            <a:ext cx="1033838" cy="28603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참여자수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DB855F2-BD45-4147-99CB-D6D2A1E32117}"/>
              </a:ext>
            </a:extLst>
          </p:cNvPr>
          <p:cNvSpPr/>
          <p:nvPr/>
        </p:nvSpPr>
        <p:spPr>
          <a:xfrm>
            <a:off x="2238596" y="4178548"/>
            <a:ext cx="3525058" cy="87795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54DF239-A900-4BEA-8617-5E1AAE89FFFA}"/>
              </a:ext>
            </a:extLst>
          </p:cNvPr>
          <p:cNvSpPr/>
          <p:nvPr/>
        </p:nvSpPr>
        <p:spPr>
          <a:xfrm>
            <a:off x="2238596" y="3779880"/>
            <a:ext cx="1712847" cy="28603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유형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금연 </a:t>
            </a:r>
            <a:r>
              <a:rPr lang="en-US" altLang="ko-KR" sz="1000" dirty="0">
                <a:solidFill>
                  <a:schemeClr val="tx1"/>
                </a:solidFill>
              </a:rPr>
              <a:t>or </a:t>
            </a:r>
            <a:r>
              <a:rPr lang="ko-KR" altLang="en-US" sz="1000" dirty="0">
                <a:solidFill>
                  <a:schemeClr val="tx1"/>
                </a:solidFill>
              </a:rPr>
              <a:t>절연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5900E0-3158-4AD4-A7E5-01ADAC381D66}"/>
              </a:ext>
            </a:extLst>
          </p:cNvPr>
          <p:cNvSpPr txBox="1"/>
          <p:nvPr/>
        </p:nvSpPr>
        <p:spPr>
          <a:xfrm>
            <a:off x="6597046" y="4534321"/>
            <a:ext cx="384306" cy="43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1062568-AAE1-4067-A206-4C73D18E6AE1}"/>
              </a:ext>
            </a:extLst>
          </p:cNvPr>
          <p:cNvSpPr/>
          <p:nvPr/>
        </p:nvSpPr>
        <p:spPr>
          <a:xfrm>
            <a:off x="5866116" y="4905103"/>
            <a:ext cx="760481" cy="473802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49ED06B-D090-4925-B46A-F88F4579158B}"/>
              </a:ext>
            </a:extLst>
          </p:cNvPr>
          <p:cNvSpPr/>
          <p:nvPr/>
        </p:nvSpPr>
        <p:spPr>
          <a:xfrm>
            <a:off x="6721366" y="4912275"/>
            <a:ext cx="800025" cy="473802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137281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453811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416423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039904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5957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8426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02727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75127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rgbClr val="0070C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</a:rPr>
                        <a:t> 관리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수정화면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관리자 페이지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747572"/>
              </p:ext>
            </p:extLst>
          </p:nvPr>
        </p:nvGraphicFramePr>
        <p:xfrm>
          <a:off x="8154186" y="476672"/>
          <a:ext cx="3977363" cy="2970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사진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Upload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폰 앨범과 연결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Submit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Input Box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에 입력된 내용으로 해당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수정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7601931-71F0-4B18-84DC-AD6CCF4A8B3B}"/>
              </a:ext>
            </a:extLst>
          </p:cNvPr>
          <p:cNvSpPr txBox="1"/>
          <p:nvPr/>
        </p:nvSpPr>
        <p:spPr>
          <a:xfrm>
            <a:off x="598355" y="2195619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7D77E-D83B-4EA6-9E55-1F978EC2367E}"/>
              </a:ext>
            </a:extLst>
          </p:cNvPr>
          <p:cNvSpPr txBox="1"/>
          <p:nvPr/>
        </p:nvSpPr>
        <p:spPr>
          <a:xfrm>
            <a:off x="598355" y="2587586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735CF1-24F5-4457-9758-27099584E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89" y="1486439"/>
            <a:ext cx="7382905" cy="43154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468279-25DD-4E89-A25B-F76A9CE55272}"/>
              </a:ext>
            </a:extLst>
          </p:cNvPr>
          <p:cNvSpPr txBox="1"/>
          <p:nvPr/>
        </p:nvSpPr>
        <p:spPr>
          <a:xfrm>
            <a:off x="645458" y="2373777"/>
            <a:ext cx="1210235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챌린지</a:t>
            </a:r>
            <a:r>
              <a:rPr lang="ko-KR" altLang="en-US" sz="1400" dirty="0">
                <a:solidFill>
                  <a:schemeClr val="bg1"/>
                </a:solidFill>
              </a:rPr>
              <a:t>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69A926-3FB5-4E52-BDA6-1000AD933EB5}"/>
              </a:ext>
            </a:extLst>
          </p:cNvPr>
          <p:cNvSpPr txBox="1"/>
          <p:nvPr/>
        </p:nvSpPr>
        <p:spPr>
          <a:xfrm>
            <a:off x="662994" y="2708449"/>
            <a:ext cx="1347573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커뮤니티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86FAF-635B-4721-8EE6-3CA340F3E153}"/>
              </a:ext>
            </a:extLst>
          </p:cNvPr>
          <p:cNvSpPr txBox="1"/>
          <p:nvPr/>
        </p:nvSpPr>
        <p:spPr>
          <a:xfrm>
            <a:off x="2163285" y="2037471"/>
            <a:ext cx="4605068" cy="813305"/>
          </a:xfrm>
          <a:prstGeom prst="rect">
            <a:avLst/>
          </a:prstGeom>
          <a:solidFill>
            <a:srgbClr val="80808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EFD362C-E3DB-43A8-AF36-06B6ABD76656}"/>
              </a:ext>
            </a:extLst>
          </p:cNvPr>
          <p:cNvSpPr/>
          <p:nvPr/>
        </p:nvSpPr>
        <p:spPr>
          <a:xfrm>
            <a:off x="3815119" y="3708883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지급 포인트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CA4CBF7-ABAD-48A4-A3FA-58A32957DE1A}"/>
              </a:ext>
            </a:extLst>
          </p:cNvPr>
          <p:cNvSpPr/>
          <p:nvPr/>
        </p:nvSpPr>
        <p:spPr>
          <a:xfrm>
            <a:off x="3815119" y="4690166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내용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D09077F-350B-4638-A63C-5E204FB3ABF9}"/>
              </a:ext>
            </a:extLst>
          </p:cNvPr>
          <p:cNvSpPr/>
          <p:nvPr/>
        </p:nvSpPr>
        <p:spPr>
          <a:xfrm>
            <a:off x="3162846" y="3708883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4895FA0-E3C3-4BB5-9049-BFE7F49770D0}"/>
              </a:ext>
            </a:extLst>
          </p:cNvPr>
          <p:cNvSpPr/>
          <p:nvPr/>
        </p:nvSpPr>
        <p:spPr>
          <a:xfrm>
            <a:off x="3162846" y="4690166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F5621E1-5F95-4257-B9CB-FF36B6558EC4}"/>
              </a:ext>
            </a:extLst>
          </p:cNvPr>
          <p:cNvSpPr/>
          <p:nvPr/>
        </p:nvSpPr>
        <p:spPr>
          <a:xfrm>
            <a:off x="3815119" y="2284195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제목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2D0CFA8-90E5-434F-8E9E-583788662F3D}"/>
              </a:ext>
            </a:extLst>
          </p:cNvPr>
          <p:cNvSpPr/>
          <p:nvPr/>
        </p:nvSpPr>
        <p:spPr>
          <a:xfrm>
            <a:off x="3815119" y="2799314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기간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8DBAF98-A471-4A5A-BCDE-31C4AE9EE5D1}"/>
              </a:ext>
            </a:extLst>
          </p:cNvPr>
          <p:cNvSpPr/>
          <p:nvPr/>
        </p:nvSpPr>
        <p:spPr>
          <a:xfrm>
            <a:off x="3162846" y="2284195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A9B2B7C-AC81-472C-BEBE-B90E45DBAF69}"/>
              </a:ext>
            </a:extLst>
          </p:cNvPr>
          <p:cNvSpPr/>
          <p:nvPr/>
        </p:nvSpPr>
        <p:spPr>
          <a:xfrm>
            <a:off x="3162846" y="2799314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4EE9A47-9D5B-4202-95EB-C50148C00947}"/>
              </a:ext>
            </a:extLst>
          </p:cNvPr>
          <p:cNvSpPr/>
          <p:nvPr/>
        </p:nvSpPr>
        <p:spPr>
          <a:xfrm>
            <a:off x="7032008" y="5186140"/>
            <a:ext cx="544764" cy="370841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24CB32-E8AB-4680-BD05-4A49BB7F7248}"/>
              </a:ext>
            </a:extLst>
          </p:cNvPr>
          <p:cNvSpPr txBox="1"/>
          <p:nvPr/>
        </p:nvSpPr>
        <p:spPr>
          <a:xfrm>
            <a:off x="6729535" y="4945610"/>
            <a:ext cx="397937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E7D140-B847-492B-A199-9456BAF92265}"/>
              </a:ext>
            </a:extLst>
          </p:cNvPr>
          <p:cNvSpPr txBox="1"/>
          <p:nvPr/>
        </p:nvSpPr>
        <p:spPr>
          <a:xfrm>
            <a:off x="3230417" y="1781674"/>
            <a:ext cx="309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새 공식 </a:t>
            </a:r>
            <a:r>
              <a:rPr lang="ko-KR" altLang="en-US" b="1" dirty="0" err="1">
                <a:solidFill>
                  <a:schemeClr val="bg1"/>
                </a:solidFill>
              </a:rPr>
              <a:t>챌린지</a:t>
            </a:r>
            <a:r>
              <a:rPr lang="ko-KR" altLang="en-US" b="1" dirty="0">
                <a:solidFill>
                  <a:schemeClr val="bg1"/>
                </a:solidFill>
              </a:rPr>
              <a:t> 만들기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950DA01-674A-472A-B0FB-1BC824D8CDDE}"/>
              </a:ext>
            </a:extLst>
          </p:cNvPr>
          <p:cNvSpPr/>
          <p:nvPr/>
        </p:nvSpPr>
        <p:spPr>
          <a:xfrm>
            <a:off x="3815119" y="3261354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인증 방식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B3303F1-89FA-41BA-91AB-67D9CEF52A8C}"/>
              </a:ext>
            </a:extLst>
          </p:cNvPr>
          <p:cNvSpPr/>
          <p:nvPr/>
        </p:nvSpPr>
        <p:spPr>
          <a:xfrm>
            <a:off x="3162846" y="3261354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F175682-34AD-4BAA-837C-D78EB04261CC}"/>
              </a:ext>
            </a:extLst>
          </p:cNvPr>
          <p:cNvSpPr/>
          <p:nvPr/>
        </p:nvSpPr>
        <p:spPr>
          <a:xfrm>
            <a:off x="3815119" y="4192976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최대 참여 인원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A22D8D9-5051-4E1E-B7DE-98F4DB909F9E}"/>
              </a:ext>
            </a:extLst>
          </p:cNvPr>
          <p:cNvSpPr/>
          <p:nvPr/>
        </p:nvSpPr>
        <p:spPr>
          <a:xfrm>
            <a:off x="3162846" y="4192976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F6E9D62-776D-4BCF-A885-23BFD9D7AA4D}"/>
              </a:ext>
            </a:extLst>
          </p:cNvPr>
          <p:cNvSpPr/>
          <p:nvPr/>
        </p:nvSpPr>
        <p:spPr>
          <a:xfrm>
            <a:off x="3815119" y="5145211"/>
            <a:ext cx="947891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업로드 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배경 사진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20856C8-A320-4E4D-BB3F-5D4443D407C6}"/>
              </a:ext>
            </a:extLst>
          </p:cNvPr>
          <p:cNvSpPr/>
          <p:nvPr/>
        </p:nvSpPr>
        <p:spPr>
          <a:xfrm>
            <a:off x="3162846" y="5145211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7A23C56-6D4B-40BA-805C-B0731BBF8C94}"/>
              </a:ext>
            </a:extLst>
          </p:cNvPr>
          <p:cNvSpPr/>
          <p:nvPr/>
        </p:nvSpPr>
        <p:spPr>
          <a:xfrm>
            <a:off x="4828555" y="5145210"/>
            <a:ext cx="451067" cy="370841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첨부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CE8E2552-5622-4F8E-8C5A-F6017D944B7A}"/>
              </a:ext>
            </a:extLst>
          </p:cNvPr>
          <p:cNvSpPr/>
          <p:nvPr/>
        </p:nvSpPr>
        <p:spPr>
          <a:xfrm>
            <a:off x="5312651" y="5145211"/>
            <a:ext cx="451067" cy="370841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E3A4EB-4B85-4D12-B654-FD7E379CD341}"/>
              </a:ext>
            </a:extLst>
          </p:cNvPr>
          <p:cNvSpPr txBox="1"/>
          <p:nvPr/>
        </p:nvSpPr>
        <p:spPr>
          <a:xfrm>
            <a:off x="4603317" y="4906721"/>
            <a:ext cx="450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89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161835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화면 예시 설명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1BFD51D-D845-462A-991F-EEDBF76A8358}"/>
              </a:ext>
            </a:extLst>
          </p:cNvPr>
          <p:cNvSpPr/>
          <p:nvPr/>
        </p:nvSpPr>
        <p:spPr>
          <a:xfrm>
            <a:off x="934924" y="2591094"/>
            <a:ext cx="1275578" cy="1116613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97E49F-8FD1-4A58-8A8D-7BE374F5C8F6}"/>
              </a:ext>
            </a:extLst>
          </p:cNvPr>
          <p:cNvSpPr txBox="1"/>
          <p:nvPr/>
        </p:nvSpPr>
        <p:spPr>
          <a:xfrm>
            <a:off x="8991876" y="1320552"/>
            <a:ext cx="424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①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074F64-835E-4D88-AA56-BD6ED3D17F57}"/>
              </a:ext>
            </a:extLst>
          </p:cNvPr>
          <p:cNvSpPr txBox="1"/>
          <p:nvPr/>
        </p:nvSpPr>
        <p:spPr>
          <a:xfrm>
            <a:off x="8964981" y="2141456"/>
            <a:ext cx="41478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D742A9-C58A-41DA-B754-4DF27E0DBF2C}"/>
              </a:ext>
            </a:extLst>
          </p:cNvPr>
          <p:cNvSpPr txBox="1"/>
          <p:nvPr/>
        </p:nvSpPr>
        <p:spPr>
          <a:xfrm>
            <a:off x="9279948" y="1316106"/>
            <a:ext cx="154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 </a:t>
            </a:r>
            <a:r>
              <a:rPr lang="ko-KR" altLang="en-US" dirty="0"/>
              <a:t>일반 설명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AD917-BC7A-4147-8636-880D61970A13}"/>
              </a:ext>
            </a:extLst>
          </p:cNvPr>
          <p:cNvSpPr txBox="1"/>
          <p:nvPr/>
        </p:nvSpPr>
        <p:spPr>
          <a:xfrm>
            <a:off x="9254528" y="2151312"/>
            <a:ext cx="205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 </a:t>
            </a:r>
            <a:r>
              <a:rPr lang="ko-KR" altLang="en-US" dirty="0"/>
              <a:t>기능</a:t>
            </a:r>
            <a:r>
              <a:rPr lang="en-US" altLang="ko-KR" dirty="0"/>
              <a:t>/</a:t>
            </a:r>
            <a:r>
              <a:rPr lang="ko-KR" altLang="en-US" dirty="0"/>
              <a:t>버튼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8A335-2BDE-4E86-AEA6-008FB9D17587}"/>
              </a:ext>
            </a:extLst>
          </p:cNvPr>
          <p:cNvSpPr txBox="1"/>
          <p:nvPr/>
        </p:nvSpPr>
        <p:spPr>
          <a:xfrm>
            <a:off x="8803338" y="2725270"/>
            <a:ext cx="2357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&gt; = </a:t>
            </a:r>
            <a:r>
              <a:rPr lang="ko-KR" altLang="en-US" dirty="0"/>
              <a:t>화면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   ] = </a:t>
            </a:r>
            <a:r>
              <a:rPr lang="ko-KR" altLang="en-US" dirty="0"/>
              <a:t>데이터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77D3703-7E4D-4EE7-8F2D-91D17E04B119}"/>
              </a:ext>
            </a:extLst>
          </p:cNvPr>
          <p:cNvSpPr/>
          <p:nvPr/>
        </p:nvSpPr>
        <p:spPr>
          <a:xfrm>
            <a:off x="934924" y="5613875"/>
            <a:ext cx="1275578" cy="1116613"/>
          </a:xfrm>
          <a:prstGeom prst="round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A624C9C-DDF6-4284-8FA1-345F5979C763}"/>
              </a:ext>
            </a:extLst>
          </p:cNvPr>
          <p:cNvSpPr/>
          <p:nvPr/>
        </p:nvSpPr>
        <p:spPr>
          <a:xfrm>
            <a:off x="934924" y="1079703"/>
            <a:ext cx="1275578" cy="1116613"/>
          </a:xfrm>
          <a:prstGeom prst="round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6A58809-40E4-421D-A752-1DC70ACBF079}"/>
              </a:ext>
            </a:extLst>
          </p:cNvPr>
          <p:cNvSpPr/>
          <p:nvPr/>
        </p:nvSpPr>
        <p:spPr>
          <a:xfrm>
            <a:off x="934924" y="4102485"/>
            <a:ext cx="1275578" cy="1116613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BD48C7-1D69-41D1-AFEE-7F8B21C74B84}"/>
              </a:ext>
            </a:extLst>
          </p:cNvPr>
          <p:cNvSpPr txBox="1"/>
          <p:nvPr/>
        </p:nvSpPr>
        <p:spPr>
          <a:xfrm>
            <a:off x="762000" y="961737"/>
            <a:ext cx="4204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         = </a:t>
            </a:r>
            <a:r>
              <a:rPr lang="ko-KR" altLang="en-US" dirty="0"/>
              <a:t>데이터 </a:t>
            </a:r>
            <a:r>
              <a:rPr lang="en-US" altLang="ko-KR" dirty="0"/>
              <a:t>Box</a:t>
            </a:r>
          </a:p>
          <a:p>
            <a:r>
              <a:rPr lang="en-US" altLang="ko-KR" dirty="0"/>
              <a:t>                     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681059-1831-4C2F-9B38-6674F8373DD8}"/>
              </a:ext>
            </a:extLst>
          </p:cNvPr>
          <p:cNvSpPr txBox="1"/>
          <p:nvPr/>
        </p:nvSpPr>
        <p:spPr>
          <a:xfrm>
            <a:off x="762000" y="2452869"/>
            <a:ext cx="4204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         = </a:t>
            </a:r>
            <a:r>
              <a:rPr lang="ko-KR" altLang="en-US" dirty="0"/>
              <a:t>버튼</a:t>
            </a:r>
            <a:endParaRPr lang="en-US" altLang="ko-KR" dirty="0"/>
          </a:p>
          <a:p>
            <a:r>
              <a:rPr lang="en-US" altLang="ko-KR" dirty="0"/>
              <a:t>                     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D7FEFF-B709-43FF-B87A-8A2C6BF9C729}"/>
              </a:ext>
            </a:extLst>
          </p:cNvPr>
          <p:cNvSpPr txBox="1"/>
          <p:nvPr/>
        </p:nvSpPr>
        <p:spPr>
          <a:xfrm>
            <a:off x="762000" y="3944001"/>
            <a:ext cx="4204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         = </a:t>
            </a:r>
            <a:r>
              <a:rPr lang="ko-KR" altLang="en-US" dirty="0"/>
              <a:t>팝업 </a:t>
            </a:r>
            <a:r>
              <a:rPr lang="en-US" altLang="ko-KR" dirty="0"/>
              <a:t>Box</a:t>
            </a:r>
          </a:p>
          <a:p>
            <a:r>
              <a:rPr lang="en-US" altLang="ko-KR" dirty="0"/>
              <a:t>                      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CAC472-EB6B-4E58-B933-B6F5D8788868}"/>
              </a:ext>
            </a:extLst>
          </p:cNvPr>
          <p:cNvSpPr txBox="1"/>
          <p:nvPr/>
        </p:nvSpPr>
        <p:spPr>
          <a:xfrm>
            <a:off x="762000" y="5435132"/>
            <a:ext cx="4204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         = </a:t>
            </a:r>
            <a:r>
              <a:rPr lang="ko-KR" altLang="en-US" dirty="0"/>
              <a:t>인덱스</a:t>
            </a:r>
            <a:r>
              <a:rPr lang="en-US" altLang="ko-KR" dirty="0"/>
              <a:t>/List</a:t>
            </a:r>
          </a:p>
          <a:p>
            <a:r>
              <a:rPr lang="en-US" altLang="ko-KR" dirty="0"/>
              <a:t>            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30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3" y="244118"/>
            <a:ext cx="4362613" cy="685800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233144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어플 실행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460248"/>
              </p:ext>
            </p:extLst>
          </p:nvPr>
        </p:nvGraphicFramePr>
        <p:xfrm>
          <a:off x="8154186" y="476672"/>
          <a:ext cx="3918478" cy="332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어플리케이션 실행 직후 나타나는 화면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로고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저장된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로 로그인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＇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홈화면으로 이동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123065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동의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회원정보 입력 화면으로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719461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1551837" y="3426165"/>
            <a:ext cx="1428239" cy="620628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CD29F-4292-419E-9F4C-3946335A16DB}"/>
              </a:ext>
            </a:extLst>
          </p:cNvPr>
          <p:cNvSpPr txBox="1"/>
          <p:nvPr/>
        </p:nvSpPr>
        <p:spPr>
          <a:xfrm>
            <a:off x="1267664" y="3080289"/>
            <a:ext cx="405353" cy="491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  <a:ea typeface="+mn-ea"/>
              </a:rPr>
              <a:t>①</a:t>
            </a:r>
            <a:endParaRPr lang="ko-KR" altLang="en-US" sz="2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52A46C2-9938-437C-BE5F-E43DE0F87F0F}"/>
              </a:ext>
            </a:extLst>
          </p:cNvPr>
          <p:cNvSpPr/>
          <p:nvPr/>
        </p:nvSpPr>
        <p:spPr>
          <a:xfrm>
            <a:off x="1551836" y="4146736"/>
            <a:ext cx="1428239" cy="620628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저장된 </a:t>
            </a:r>
            <a:r>
              <a:rPr lang="en-US" altLang="ko-KR" dirty="0">
                <a:solidFill>
                  <a:schemeClr val="tx1"/>
                </a:solidFill>
              </a:rPr>
              <a:t>ID</a:t>
            </a:r>
            <a:r>
              <a:rPr lang="ko-KR" altLang="en-US" dirty="0">
                <a:solidFill>
                  <a:schemeClr val="tx1"/>
                </a:solidFill>
              </a:rPr>
              <a:t>로 로그인</a:t>
            </a:r>
          </a:p>
        </p:txBody>
      </p:sp>
      <p:pic>
        <p:nvPicPr>
          <p:cNvPr id="9" name="그림 8" descr="광장이(가) 표시된 사진&#10;&#10;자동 생성된 설명">
            <a:extLst>
              <a:ext uri="{FF2B5EF4-FFF2-40B4-BE49-F238E27FC236}">
                <a16:creationId xmlns:a16="http://schemas.microsoft.com/office/drawing/2014/main" id="{A1D85DE4-BBE7-4335-958E-AD2C6297E8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5" r="12267"/>
          <a:stretch/>
        </p:blipFill>
        <p:spPr>
          <a:xfrm>
            <a:off x="4445518" y="244118"/>
            <a:ext cx="3390508" cy="6858000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59E92C3-9FE2-4E12-B179-5B6D2EE85205}"/>
              </a:ext>
            </a:extLst>
          </p:cNvPr>
          <p:cNvSpPr/>
          <p:nvPr/>
        </p:nvSpPr>
        <p:spPr>
          <a:xfrm>
            <a:off x="4857153" y="1595687"/>
            <a:ext cx="2507530" cy="2558839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개인정보 수집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이용 동의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80F9A00-22CA-4B0D-9062-A2812AD45BD6}"/>
              </a:ext>
            </a:extLst>
          </p:cNvPr>
          <p:cNvSpPr/>
          <p:nvPr/>
        </p:nvSpPr>
        <p:spPr>
          <a:xfrm>
            <a:off x="4857153" y="4457050"/>
            <a:ext cx="2507530" cy="391485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동의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5307C7-5B11-4CA7-B886-1CACA3D073CF}"/>
              </a:ext>
            </a:extLst>
          </p:cNvPr>
          <p:cNvSpPr txBox="1"/>
          <p:nvPr/>
        </p:nvSpPr>
        <p:spPr>
          <a:xfrm>
            <a:off x="4571552" y="4154526"/>
            <a:ext cx="41478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613C433-29AB-43AD-B4F8-A3E5126BFCE8}"/>
              </a:ext>
            </a:extLst>
          </p:cNvPr>
          <p:cNvSpPr/>
          <p:nvPr/>
        </p:nvSpPr>
        <p:spPr>
          <a:xfrm>
            <a:off x="4868867" y="4966393"/>
            <a:ext cx="2507530" cy="391485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미동의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3A3DBFE3-B583-49CF-9BBF-F43E65E5E7AB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980076" y="2947386"/>
            <a:ext cx="1465442" cy="789093"/>
          </a:xfrm>
          <a:prstGeom prst="bentConnector3">
            <a:avLst>
              <a:gd name="adj1" fmla="val 3909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20315D1-523C-4CD3-A87B-B9F4D7941BAC}"/>
              </a:ext>
            </a:extLst>
          </p:cNvPr>
          <p:cNvSpPr txBox="1"/>
          <p:nvPr/>
        </p:nvSpPr>
        <p:spPr>
          <a:xfrm>
            <a:off x="1271702" y="3950752"/>
            <a:ext cx="397276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1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5" t="1848" r="12267" b="3559"/>
          <a:stretch/>
        </p:blipFill>
        <p:spPr>
          <a:xfrm>
            <a:off x="701792" y="370840"/>
            <a:ext cx="3390508" cy="6487160"/>
          </a:xfrm>
          <a:prstGeom prst="rect">
            <a:avLst/>
          </a:prstGeom>
          <a:ln>
            <a:noFill/>
          </a:ln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48546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가입 정보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입력화면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184360"/>
              </p:ext>
            </p:extLst>
          </p:nvPr>
        </p:nvGraphicFramePr>
        <p:xfrm>
          <a:off x="8154186" y="476672"/>
          <a:ext cx="3918478" cy="465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상세정보 입력 화면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화면에 모두 나오지 못하므로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스크롤 기능 이용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 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확정여부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팝업렌더링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⑥’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로고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이후 생략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입력상자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닉네임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생년월일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흡연량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흡연경력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담배 가격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금연 목표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프로필 사진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의지부여 사진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 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Upload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폰 앨범과 연결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업로드 된 사진 렌더링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⑤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Submit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⑥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확인 버튼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사용자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에 해당 데이터 갱신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F649236-B225-4C68-AB7D-42DB51EDD85F}"/>
              </a:ext>
            </a:extLst>
          </p:cNvPr>
          <p:cNvSpPr txBox="1"/>
          <p:nvPr/>
        </p:nvSpPr>
        <p:spPr>
          <a:xfrm>
            <a:off x="974126" y="913723"/>
            <a:ext cx="424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①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ECBBBB4-C0B4-48D5-8C63-5BCEAF8E0205}"/>
              </a:ext>
            </a:extLst>
          </p:cNvPr>
          <p:cNvSpPr/>
          <p:nvPr/>
        </p:nvSpPr>
        <p:spPr>
          <a:xfrm>
            <a:off x="1623012" y="2740485"/>
            <a:ext cx="2014192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평균 흡연량 입력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EE9979F-028A-4C29-A2EA-29955C380298}"/>
              </a:ext>
            </a:extLst>
          </p:cNvPr>
          <p:cNvSpPr/>
          <p:nvPr/>
        </p:nvSpPr>
        <p:spPr>
          <a:xfrm>
            <a:off x="1623012" y="3246639"/>
            <a:ext cx="2014192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흡연경력 입력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BAA902A-4A6B-447F-9F2E-A69B9556598C}"/>
              </a:ext>
            </a:extLst>
          </p:cNvPr>
          <p:cNvSpPr/>
          <p:nvPr/>
        </p:nvSpPr>
        <p:spPr>
          <a:xfrm>
            <a:off x="970740" y="2740485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7DBD204-0C3C-47CC-874B-FE98BB6C08BC}"/>
              </a:ext>
            </a:extLst>
          </p:cNvPr>
          <p:cNvSpPr/>
          <p:nvPr/>
        </p:nvSpPr>
        <p:spPr>
          <a:xfrm>
            <a:off x="970740" y="3246639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7A0A834-40D6-4F94-9793-4E62C34B4172}"/>
              </a:ext>
            </a:extLst>
          </p:cNvPr>
          <p:cNvSpPr/>
          <p:nvPr/>
        </p:nvSpPr>
        <p:spPr>
          <a:xfrm>
            <a:off x="1623012" y="3752793"/>
            <a:ext cx="2014192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담배 가격 입력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DDEC458-E4ED-4061-B715-ED0D039D008C}"/>
              </a:ext>
            </a:extLst>
          </p:cNvPr>
          <p:cNvSpPr/>
          <p:nvPr/>
        </p:nvSpPr>
        <p:spPr>
          <a:xfrm>
            <a:off x="1623012" y="4258947"/>
            <a:ext cx="2014192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금연 목표 입력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02457D0-DE03-4C7A-A795-72FC4FE9875F}"/>
              </a:ext>
            </a:extLst>
          </p:cNvPr>
          <p:cNvSpPr/>
          <p:nvPr/>
        </p:nvSpPr>
        <p:spPr>
          <a:xfrm>
            <a:off x="970740" y="3752793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373F0A9-30A4-499E-B6B8-A95C49DD1B07}"/>
              </a:ext>
            </a:extLst>
          </p:cNvPr>
          <p:cNvSpPr/>
          <p:nvPr/>
        </p:nvSpPr>
        <p:spPr>
          <a:xfrm>
            <a:off x="970740" y="4258947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D88F01D-8A0D-43E2-AAFC-C9717EEF6356}"/>
              </a:ext>
            </a:extLst>
          </p:cNvPr>
          <p:cNvSpPr/>
          <p:nvPr/>
        </p:nvSpPr>
        <p:spPr>
          <a:xfrm>
            <a:off x="1623012" y="1728177"/>
            <a:ext cx="2014192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53A020E-EC22-4DAE-9397-AE2C822807F1}"/>
              </a:ext>
            </a:extLst>
          </p:cNvPr>
          <p:cNvSpPr/>
          <p:nvPr/>
        </p:nvSpPr>
        <p:spPr>
          <a:xfrm>
            <a:off x="1623012" y="2234331"/>
            <a:ext cx="2014192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생년월일 입력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6791BF5-2B5A-4AA0-A356-609D165E55F7}"/>
              </a:ext>
            </a:extLst>
          </p:cNvPr>
          <p:cNvSpPr/>
          <p:nvPr/>
        </p:nvSpPr>
        <p:spPr>
          <a:xfrm>
            <a:off x="970740" y="1728177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ED6DB3E-D1DB-4CCA-92FE-D6C9D9C6EEE3}"/>
              </a:ext>
            </a:extLst>
          </p:cNvPr>
          <p:cNvSpPr/>
          <p:nvPr/>
        </p:nvSpPr>
        <p:spPr>
          <a:xfrm>
            <a:off x="970740" y="2234331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DB61235-4332-47D1-8581-222211189072}"/>
              </a:ext>
            </a:extLst>
          </p:cNvPr>
          <p:cNvSpPr/>
          <p:nvPr/>
        </p:nvSpPr>
        <p:spPr>
          <a:xfrm>
            <a:off x="1623012" y="4765101"/>
            <a:ext cx="1423009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업로드 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프로필 사진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4BA2D9A-6614-4079-A546-7C3D247B0647}"/>
              </a:ext>
            </a:extLst>
          </p:cNvPr>
          <p:cNvSpPr/>
          <p:nvPr/>
        </p:nvSpPr>
        <p:spPr>
          <a:xfrm>
            <a:off x="1623012" y="5271258"/>
            <a:ext cx="1423009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업로드 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의지부여 사진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5822448-CAE2-476A-859B-E145B3E2B240}"/>
              </a:ext>
            </a:extLst>
          </p:cNvPr>
          <p:cNvSpPr/>
          <p:nvPr/>
        </p:nvSpPr>
        <p:spPr>
          <a:xfrm>
            <a:off x="970740" y="4765101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AC1AD6A-2B0C-4268-9157-37A62C6F2A5B}"/>
              </a:ext>
            </a:extLst>
          </p:cNvPr>
          <p:cNvSpPr/>
          <p:nvPr/>
        </p:nvSpPr>
        <p:spPr>
          <a:xfrm>
            <a:off x="970740" y="5271258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D32381D-698E-4473-AE9C-1703AC5F34CC}"/>
              </a:ext>
            </a:extLst>
          </p:cNvPr>
          <p:cNvSpPr/>
          <p:nvPr/>
        </p:nvSpPr>
        <p:spPr>
          <a:xfrm>
            <a:off x="791627" y="1614680"/>
            <a:ext cx="3081306" cy="4066503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1BAC72-4ACD-48D3-9D16-201E21ECFC76}"/>
              </a:ext>
            </a:extLst>
          </p:cNvPr>
          <p:cNvSpPr/>
          <p:nvPr/>
        </p:nvSpPr>
        <p:spPr>
          <a:xfrm>
            <a:off x="3102621" y="4765100"/>
            <a:ext cx="544764" cy="37084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첨부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8CF9621-5E11-482D-A1D1-09A787879A30}"/>
              </a:ext>
            </a:extLst>
          </p:cNvPr>
          <p:cNvSpPr/>
          <p:nvPr/>
        </p:nvSpPr>
        <p:spPr>
          <a:xfrm>
            <a:off x="3102621" y="5271258"/>
            <a:ext cx="544764" cy="37084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첨부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D78179-3D8F-4260-9EA8-231386626283}"/>
              </a:ext>
            </a:extLst>
          </p:cNvPr>
          <p:cNvSpPr txBox="1"/>
          <p:nvPr/>
        </p:nvSpPr>
        <p:spPr>
          <a:xfrm>
            <a:off x="701792" y="1367062"/>
            <a:ext cx="33936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5A42E5-13D0-4A74-AA0E-A58B327C679D}"/>
              </a:ext>
            </a:extLst>
          </p:cNvPr>
          <p:cNvSpPr txBox="1"/>
          <p:nvPr/>
        </p:nvSpPr>
        <p:spPr>
          <a:xfrm>
            <a:off x="2918244" y="4521781"/>
            <a:ext cx="414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F01BF1E-BBEF-4FC6-8935-BFF7B87405B2}"/>
              </a:ext>
            </a:extLst>
          </p:cNvPr>
          <p:cNvSpPr/>
          <p:nvPr/>
        </p:nvSpPr>
        <p:spPr>
          <a:xfrm>
            <a:off x="1290687" y="1176817"/>
            <a:ext cx="2065344" cy="3582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04A15F-A92D-4F7A-B3F2-0045AC908383}"/>
              </a:ext>
            </a:extLst>
          </p:cNvPr>
          <p:cNvSpPr txBox="1"/>
          <p:nvPr/>
        </p:nvSpPr>
        <p:spPr>
          <a:xfrm>
            <a:off x="1387283" y="4512777"/>
            <a:ext cx="414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④</a:t>
            </a:r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E56AC41-9E34-45A2-A75D-2B423C16C642}"/>
              </a:ext>
            </a:extLst>
          </p:cNvPr>
          <p:cNvSpPr/>
          <p:nvPr/>
        </p:nvSpPr>
        <p:spPr>
          <a:xfrm>
            <a:off x="1831477" y="5730280"/>
            <a:ext cx="988799" cy="235393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E3BEE2-5F79-4FCA-839D-D6E8F50E4823}"/>
              </a:ext>
            </a:extLst>
          </p:cNvPr>
          <p:cNvSpPr txBox="1"/>
          <p:nvPr/>
        </p:nvSpPr>
        <p:spPr>
          <a:xfrm>
            <a:off x="1514236" y="5617399"/>
            <a:ext cx="471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8C8BBC2-8D49-4B87-B185-AB7EFBCF3070}"/>
              </a:ext>
            </a:extLst>
          </p:cNvPr>
          <p:cNvSpPr/>
          <p:nvPr/>
        </p:nvSpPr>
        <p:spPr>
          <a:xfrm>
            <a:off x="4912659" y="2099018"/>
            <a:ext cx="2662517" cy="1518462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작성하신 내용으로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정보를 등록 하시겠습니까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8E6574BA-3260-441B-88CF-412680DD8C17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 flipV="1">
            <a:off x="2820276" y="2858249"/>
            <a:ext cx="2092383" cy="2989728"/>
          </a:xfrm>
          <a:prstGeom prst="bentConnector3">
            <a:avLst>
              <a:gd name="adj1" fmla="val 8022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323FA6D-C6FA-45D6-8AA3-04FCE0DBB213}"/>
              </a:ext>
            </a:extLst>
          </p:cNvPr>
          <p:cNvSpPr/>
          <p:nvPr/>
        </p:nvSpPr>
        <p:spPr>
          <a:xfrm>
            <a:off x="6352076" y="3170439"/>
            <a:ext cx="691942" cy="24790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아니요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034F981-AA83-4F3F-B718-803DA127BDF8}"/>
              </a:ext>
            </a:extLst>
          </p:cNvPr>
          <p:cNvSpPr/>
          <p:nvPr/>
        </p:nvSpPr>
        <p:spPr>
          <a:xfrm>
            <a:off x="5482500" y="3170439"/>
            <a:ext cx="691942" cy="24790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0094FD-3FB7-4638-B919-B8D4751FF652}"/>
              </a:ext>
            </a:extLst>
          </p:cNvPr>
          <p:cNvSpPr txBox="1"/>
          <p:nvPr/>
        </p:nvSpPr>
        <p:spPr>
          <a:xfrm>
            <a:off x="5189220" y="2899481"/>
            <a:ext cx="468406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⑥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82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538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862294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메인 페이지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385373"/>
              </p:ext>
            </p:extLst>
          </p:nvPr>
        </p:nvGraphicFramePr>
        <p:xfrm>
          <a:off x="8154186" y="476672"/>
          <a:ext cx="3918478" cy="5619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어플리케이션 실행 직후 나타나는 로고화면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 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en-US" altLang="ko-KR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&lt;</a:t>
                      </a:r>
                      <a:r>
                        <a:rPr kumimoji="1" lang="ko-KR" altLang="en-US" sz="1050" b="1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 진행화면</a:t>
                      </a:r>
                      <a:r>
                        <a:rPr kumimoji="1" lang="en-US" altLang="ko-KR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&gt;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사용자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+1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카운트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기능 페이지로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⑦클릭 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종료 후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에 출석체크 정보 업데이트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⑧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클릭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 err="1">
                          <a:latin typeface="+mn-ea"/>
                          <a:ea typeface="+mn-ea"/>
                        </a:rPr>
                        <a:t>알림화면</a:t>
                      </a:r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으로 전환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프로필 사진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닉네임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랭크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개인 도전 정보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목표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달성률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그래프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흡연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체크 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⑤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금연 일기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출석체크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⑥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메뉴 버튼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네비게이션 바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) / (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이후 생략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⑦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팝업 종료 및 제출 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500443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⑧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알림창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버튼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초대받은 커스텀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알림 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596934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1026644" y="1606152"/>
            <a:ext cx="1035237" cy="132608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CD29F-4292-419E-9F4C-3946335A16DB}"/>
              </a:ext>
            </a:extLst>
          </p:cNvPr>
          <p:cNvSpPr txBox="1"/>
          <p:nvPr/>
        </p:nvSpPr>
        <p:spPr>
          <a:xfrm>
            <a:off x="831379" y="1317004"/>
            <a:ext cx="405353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  <a:ea typeface="+mn-ea"/>
              </a:rPr>
              <a:t>①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CC20A90-E877-4D25-97ED-8604EACA4E0E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B784A56-A9EE-4175-BFA5-1D94FD462CBC}"/>
              </a:ext>
            </a:extLst>
          </p:cNvPr>
          <p:cNvSpPr/>
          <p:nvPr/>
        </p:nvSpPr>
        <p:spPr>
          <a:xfrm>
            <a:off x="1026646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홈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2DD1A95-66A5-4AD8-8DB1-96DBACC4A19B}"/>
              </a:ext>
            </a:extLst>
          </p:cNvPr>
          <p:cNvSpPr/>
          <p:nvPr/>
        </p:nvSpPr>
        <p:spPr>
          <a:xfrm>
            <a:off x="1724591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내 정보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BC6CEBD-71F5-4F9C-9A56-239A66C05AED}"/>
              </a:ext>
            </a:extLst>
          </p:cNvPr>
          <p:cNvSpPr/>
          <p:nvPr/>
        </p:nvSpPr>
        <p:spPr>
          <a:xfrm>
            <a:off x="2493557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09C1FB3-3B78-4D6C-BF52-678B2CEE75F0}"/>
              </a:ext>
            </a:extLst>
          </p:cNvPr>
          <p:cNvSpPr/>
          <p:nvPr/>
        </p:nvSpPr>
        <p:spPr>
          <a:xfrm>
            <a:off x="3285757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흡연통계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D3883AC-23F1-421B-A244-D1953C405EE2}"/>
              </a:ext>
            </a:extLst>
          </p:cNvPr>
          <p:cNvSpPr/>
          <p:nvPr/>
        </p:nvSpPr>
        <p:spPr>
          <a:xfrm>
            <a:off x="2180947" y="1606152"/>
            <a:ext cx="1537259" cy="55413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개인 도전 정보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BC29484-DA20-444E-AAFF-F22A2FE8114D}"/>
              </a:ext>
            </a:extLst>
          </p:cNvPr>
          <p:cNvSpPr/>
          <p:nvPr/>
        </p:nvSpPr>
        <p:spPr>
          <a:xfrm>
            <a:off x="2180947" y="2303097"/>
            <a:ext cx="1537259" cy="627708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챌린지</a:t>
            </a:r>
            <a:r>
              <a:rPr lang="ko-KR" altLang="en-US" sz="1100" dirty="0">
                <a:solidFill>
                  <a:schemeClr val="tx1"/>
                </a:solidFill>
              </a:rPr>
              <a:t> 도전현황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그래프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CA410-94C6-4703-8B04-881537C29D4C}"/>
              </a:ext>
            </a:extLst>
          </p:cNvPr>
          <p:cNvSpPr txBox="1"/>
          <p:nvPr/>
        </p:nvSpPr>
        <p:spPr>
          <a:xfrm>
            <a:off x="1957076" y="1298293"/>
            <a:ext cx="360829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94118-ED30-437E-8B7E-F648342E8192}"/>
              </a:ext>
            </a:extLst>
          </p:cNvPr>
          <p:cNvSpPr txBox="1"/>
          <p:nvPr/>
        </p:nvSpPr>
        <p:spPr>
          <a:xfrm>
            <a:off x="2039662" y="2038699"/>
            <a:ext cx="233080" cy="3919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B6AB78F-BB7C-48E8-8EE1-4981D007B480}"/>
              </a:ext>
            </a:extLst>
          </p:cNvPr>
          <p:cNvSpPr/>
          <p:nvPr/>
        </p:nvSpPr>
        <p:spPr>
          <a:xfrm>
            <a:off x="1058515" y="3784848"/>
            <a:ext cx="2702873" cy="856449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20000"/>
              </a:lnSpc>
            </a:pPr>
            <a:r>
              <a:rPr lang="ko-KR" altLang="en-US" sz="2000" b="0" dirty="0">
                <a:solidFill>
                  <a:schemeClr val="tx1"/>
                </a:solidFill>
                <a:latin typeface="+mn-ea"/>
                <a:ea typeface="+mn-ea"/>
              </a:rPr>
              <a:t>사용자 맞춤형 통계 </a:t>
            </a:r>
            <a:endParaRPr lang="en-US" altLang="ko-KR" sz="20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1">
              <a:lnSpc>
                <a:spcPct val="120000"/>
              </a:lnSpc>
            </a:pPr>
            <a:r>
              <a:rPr lang="ko-KR" altLang="en-US" sz="2000" b="0" dirty="0">
                <a:solidFill>
                  <a:schemeClr val="tx1"/>
                </a:solidFill>
                <a:latin typeface="+mn-ea"/>
                <a:ea typeface="+mn-ea"/>
              </a:rPr>
              <a:t>정보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57DF45F-170D-4C6F-9791-DA485A5C1760}"/>
              </a:ext>
            </a:extLst>
          </p:cNvPr>
          <p:cNvSpPr/>
          <p:nvPr/>
        </p:nvSpPr>
        <p:spPr>
          <a:xfrm>
            <a:off x="1026649" y="4687698"/>
            <a:ext cx="1291256" cy="74341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담배 추가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4AD4017-1CF9-42A9-9641-92F55AAC5E3E}"/>
              </a:ext>
            </a:extLst>
          </p:cNvPr>
          <p:cNvSpPr/>
          <p:nvPr/>
        </p:nvSpPr>
        <p:spPr>
          <a:xfrm>
            <a:off x="2396761" y="4687698"/>
            <a:ext cx="1291256" cy="74341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금연일기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11A32D-BB35-4BB2-8F6D-D4DB99492DF7}"/>
              </a:ext>
            </a:extLst>
          </p:cNvPr>
          <p:cNvSpPr txBox="1"/>
          <p:nvPr/>
        </p:nvSpPr>
        <p:spPr>
          <a:xfrm>
            <a:off x="831015" y="4378025"/>
            <a:ext cx="369794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1C9510-1EB7-46B9-BF51-04AC0E7973AD}"/>
              </a:ext>
            </a:extLst>
          </p:cNvPr>
          <p:cNvSpPr txBox="1"/>
          <p:nvPr/>
        </p:nvSpPr>
        <p:spPr>
          <a:xfrm>
            <a:off x="2211864" y="4377221"/>
            <a:ext cx="369794" cy="3919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⑤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AF21BB5-3A35-450F-AEA9-F8E2F3FB0B91}"/>
              </a:ext>
            </a:extLst>
          </p:cNvPr>
          <p:cNvSpPr/>
          <p:nvPr/>
        </p:nvSpPr>
        <p:spPr>
          <a:xfrm>
            <a:off x="4661676" y="1913641"/>
            <a:ext cx="2691562" cy="2810759"/>
          </a:xfrm>
          <a:prstGeom prst="round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7E898DE6-975D-4EC0-B4FE-70014BE1880D}"/>
              </a:ext>
            </a:extLst>
          </p:cNvPr>
          <p:cNvCxnSpPr>
            <a:cxnSpLocks/>
            <a:stCxn id="26" idx="3"/>
            <a:endCxn id="34" idx="1"/>
          </p:cNvCxnSpPr>
          <p:nvPr/>
        </p:nvCxnSpPr>
        <p:spPr>
          <a:xfrm flipV="1">
            <a:off x="3688017" y="3319021"/>
            <a:ext cx="973659" cy="1740382"/>
          </a:xfrm>
          <a:prstGeom prst="bentConnector3">
            <a:avLst>
              <a:gd name="adj1" fmla="val 7005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5560E0B-BD39-470F-8AED-E263D66C0B0B}"/>
              </a:ext>
            </a:extLst>
          </p:cNvPr>
          <p:cNvSpPr/>
          <p:nvPr/>
        </p:nvSpPr>
        <p:spPr>
          <a:xfrm>
            <a:off x="5615558" y="4185823"/>
            <a:ext cx="842685" cy="412376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제출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2262D40-BCED-4050-952E-31E5881C461C}"/>
              </a:ext>
            </a:extLst>
          </p:cNvPr>
          <p:cNvSpPr/>
          <p:nvPr/>
        </p:nvSpPr>
        <p:spPr>
          <a:xfrm>
            <a:off x="4747691" y="2327391"/>
            <a:ext cx="2504756" cy="1616247"/>
          </a:xfrm>
          <a:prstGeom prst="round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금연일기 본문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68B4C11-4BB6-480C-9EB5-35D15E74AC6A}"/>
              </a:ext>
            </a:extLst>
          </p:cNvPr>
          <p:cNvSpPr/>
          <p:nvPr/>
        </p:nvSpPr>
        <p:spPr>
          <a:xfrm>
            <a:off x="2081382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623BC8-514A-456C-9E62-866E2CCD8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163" y="1113341"/>
            <a:ext cx="335646" cy="364833"/>
          </a:xfrm>
          <a:prstGeom prst="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F4AA816-0D33-4D45-AE39-3A6C4F6D647E}"/>
              </a:ext>
            </a:extLst>
          </p:cNvPr>
          <p:cNvSpPr txBox="1"/>
          <p:nvPr/>
        </p:nvSpPr>
        <p:spPr>
          <a:xfrm>
            <a:off x="749911" y="5233869"/>
            <a:ext cx="266605" cy="3919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⑥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40949F-EBD7-42B4-9668-44E62FA37397}"/>
              </a:ext>
            </a:extLst>
          </p:cNvPr>
          <p:cNvSpPr txBox="1"/>
          <p:nvPr/>
        </p:nvSpPr>
        <p:spPr>
          <a:xfrm>
            <a:off x="5470354" y="3956527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ko-KR" altLang="en-US" sz="1800" b="1" dirty="0">
                <a:solidFill>
                  <a:srgbClr val="FF0000"/>
                </a:solidFill>
                <a:latin typeface="+mn-ea"/>
                <a:ea typeface="+mn-ea"/>
              </a:rPr>
              <a:t>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E44996-C39C-4585-A3E0-FF6F0C2A0FA5}"/>
              </a:ext>
            </a:extLst>
          </p:cNvPr>
          <p:cNvSpPr txBox="1"/>
          <p:nvPr/>
        </p:nvSpPr>
        <p:spPr>
          <a:xfrm>
            <a:off x="3226719" y="763882"/>
            <a:ext cx="264427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ko-KR" altLang="en-US" sz="1800" b="1" dirty="0">
                <a:solidFill>
                  <a:srgbClr val="FF0000"/>
                </a:solidFill>
                <a:latin typeface="+mn-ea"/>
                <a:ea typeface="+mn-ea"/>
              </a:rPr>
              <a:t>⑧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19C1018-B382-4A65-A185-197B121FF1BC}"/>
              </a:ext>
            </a:extLst>
          </p:cNvPr>
          <p:cNvSpPr/>
          <p:nvPr/>
        </p:nvSpPr>
        <p:spPr>
          <a:xfrm>
            <a:off x="1058516" y="3014352"/>
            <a:ext cx="2702872" cy="70624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타이머</a:t>
            </a:r>
          </a:p>
        </p:txBody>
      </p:sp>
    </p:spTree>
    <p:extLst>
      <p:ext uri="{BB962C8B-B14F-4D97-AF65-F5344CB8AC3E}">
        <p14:creationId xmlns:p14="http://schemas.microsoft.com/office/powerpoint/2010/main" val="38241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827370" y="372826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531638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4433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9950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내 정보 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내 정보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027526"/>
              </p:ext>
            </p:extLst>
          </p:nvPr>
        </p:nvGraphicFramePr>
        <p:xfrm>
          <a:off x="8154186" y="476672"/>
          <a:ext cx="3918478" cy="3742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 수정화면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Input Box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입력된 내용으로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 갱신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User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정보수정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User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정보수정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Submit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1108634" y="2789292"/>
            <a:ext cx="2790265" cy="105169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102614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185F26B-A279-4457-99AC-B09414573379}"/>
              </a:ext>
            </a:extLst>
          </p:cNvPr>
          <p:cNvSpPr/>
          <p:nvPr/>
        </p:nvSpPr>
        <p:spPr>
          <a:xfrm>
            <a:off x="1704975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내 정보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53BA4F4-FB4E-4788-81F5-66A89BF43837}"/>
              </a:ext>
            </a:extLst>
          </p:cNvPr>
          <p:cNvSpPr/>
          <p:nvPr/>
        </p:nvSpPr>
        <p:spPr>
          <a:xfrm>
            <a:off x="2165774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95C644-C431-4023-B1A6-F18F612671B2}"/>
              </a:ext>
            </a:extLst>
          </p:cNvPr>
          <p:cNvSpPr txBox="1"/>
          <p:nvPr/>
        </p:nvSpPr>
        <p:spPr>
          <a:xfrm>
            <a:off x="1886430" y="1310777"/>
            <a:ext cx="121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내 정보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8C860A1-D869-4178-88F0-FF916A03E823}"/>
              </a:ext>
            </a:extLst>
          </p:cNvPr>
          <p:cNvSpPr/>
          <p:nvPr/>
        </p:nvSpPr>
        <p:spPr>
          <a:xfrm>
            <a:off x="2204294" y="2124918"/>
            <a:ext cx="856839" cy="264838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닉네임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74DE721-5CEA-418C-94C5-DB0A39BCDE6A}"/>
              </a:ext>
            </a:extLst>
          </p:cNvPr>
          <p:cNvSpPr/>
          <p:nvPr/>
        </p:nvSpPr>
        <p:spPr>
          <a:xfrm>
            <a:off x="1217112" y="1726174"/>
            <a:ext cx="885068" cy="774979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프사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D57889E-7A62-4116-979C-37FDF1946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655025"/>
              </p:ext>
            </p:extLst>
          </p:nvPr>
        </p:nvGraphicFramePr>
        <p:xfrm>
          <a:off x="1157865" y="2828883"/>
          <a:ext cx="2691507" cy="965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7070">
                  <a:extLst>
                    <a:ext uri="{9D8B030D-6E8A-4147-A177-3AD203B41FA5}">
                      <a16:colId xmlns:a16="http://schemas.microsoft.com/office/drawing/2014/main" val="392290035"/>
                    </a:ext>
                  </a:extLst>
                </a:gridCol>
                <a:gridCol w="932259">
                  <a:extLst>
                    <a:ext uri="{9D8B030D-6E8A-4147-A177-3AD203B41FA5}">
                      <a16:colId xmlns:a16="http://schemas.microsoft.com/office/drawing/2014/main" val="3062617054"/>
                    </a:ext>
                  </a:extLst>
                </a:gridCol>
                <a:gridCol w="822178">
                  <a:extLst>
                    <a:ext uri="{9D8B030D-6E8A-4147-A177-3AD203B41FA5}">
                      <a16:colId xmlns:a16="http://schemas.microsoft.com/office/drawing/2014/main" val="2064447662"/>
                    </a:ext>
                  </a:extLst>
                </a:gridCol>
              </a:tblGrid>
              <a:tr h="5897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참여한 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 err="1"/>
                        <a:t>챌린지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성공한 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 err="1"/>
                        <a:t>챌린지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누적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포인트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183860"/>
                  </a:ext>
                </a:extLst>
              </a:tr>
              <a:tr h="3753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r>
                        <a:rPr lang="ko-KR" altLang="en-US" sz="800" dirty="0"/>
                        <a:t>회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r>
                        <a:rPr lang="ko-KR" altLang="en-US" sz="800" dirty="0"/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200</a:t>
                      </a:r>
                      <a:r>
                        <a:rPr lang="ko-KR" altLang="en-US" sz="800" dirty="0"/>
                        <a:t>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38488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AEB43A5-0A96-4745-B7C5-EF0CE7FAC7D3}"/>
              </a:ext>
            </a:extLst>
          </p:cNvPr>
          <p:cNvSpPr/>
          <p:nvPr/>
        </p:nvSpPr>
        <p:spPr>
          <a:xfrm>
            <a:off x="3158193" y="1826106"/>
            <a:ext cx="702605" cy="62314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랭크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2FA6397-0413-4E25-B15A-EC0F2FB7A3AE}"/>
              </a:ext>
            </a:extLst>
          </p:cNvPr>
          <p:cNvSpPr/>
          <p:nvPr/>
        </p:nvSpPr>
        <p:spPr>
          <a:xfrm>
            <a:off x="1157865" y="2547516"/>
            <a:ext cx="969809" cy="184895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정보 수정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7545E40-476C-4310-B884-6FE61FA73DEC}"/>
              </a:ext>
            </a:extLst>
          </p:cNvPr>
          <p:cNvSpPr/>
          <p:nvPr/>
        </p:nvSpPr>
        <p:spPr>
          <a:xfrm>
            <a:off x="1108634" y="3939256"/>
            <a:ext cx="2790265" cy="147602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5117C95-FE76-48A6-9985-6E97A0D56B06}"/>
              </a:ext>
            </a:extLst>
          </p:cNvPr>
          <p:cNvSpPr/>
          <p:nvPr/>
        </p:nvSpPr>
        <p:spPr>
          <a:xfrm>
            <a:off x="1260748" y="4190868"/>
            <a:ext cx="1408303" cy="18942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생년월일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96E362D-215C-483D-9D67-5AD2601D037F}"/>
              </a:ext>
            </a:extLst>
          </p:cNvPr>
          <p:cNvSpPr/>
          <p:nvPr/>
        </p:nvSpPr>
        <p:spPr>
          <a:xfrm>
            <a:off x="1260748" y="4460108"/>
            <a:ext cx="1408303" cy="18942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흡연경력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047F912-6895-491B-8096-A0B80B7AC3DA}"/>
              </a:ext>
            </a:extLst>
          </p:cNvPr>
          <p:cNvSpPr/>
          <p:nvPr/>
        </p:nvSpPr>
        <p:spPr>
          <a:xfrm>
            <a:off x="1260748" y="4729348"/>
            <a:ext cx="1408303" cy="18942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평균 흡연량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AB23EF6-EF96-48E2-BC5A-F946D48E50D7}"/>
              </a:ext>
            </a:extLst>
          </p:cNvPr>
          <p:cNvSpPr/>
          <p:nvPr/>
        </p:nvSpPr>
        <p:spPr>
          <a:xfrm>
            <a:off x="1260748" y="4998588"/>
            <a:ext cx="1408303" cy="18942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담배가격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1BF63DAF-A399-4AAA-BC0F-0E9EF7E8FA99}"/>
              </a:ext>
            </a:extLst>
          </p:cNvPr>
          <p:cNvSpPr/>
          <p:nvPr/>
        </p:nvSpPr>
        <p:spPr>
          <a:xfrm>
            <a:off x="2844687" y="4251352"/>
            <a:ext cx="910554" cy="899298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의지부여 사진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62" name="그림 61" descr="광장이(가) 표시된 사진&#10;&#10;자동 생성된 설명">
            <a:extLst>
              <a:ext uri="{FF2B5EF4-FFF2-40B4-BE49-F238E27FC236}">
                <a16:creationId xmlns:a16="http://schemas.microsoft.com/office/drawing/2014/main" id="{4EF0B34F-DD35-43E2-ADE4-063E3D3451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5" t="1848" r="12267" b="3559"/>
          <a:stretch/>
        </p:blipFill>
        <p:spPr>
          <a:xfrm>
            <a:off x="4981670" y="750776"/>
            <a:ext cx="2630688" cy="4490720"/>
          </a:xfrm>
          <a:prstGeom prst="rect">
            <a:avLst/>
          </a:prstGeom>
          <a:ln>
            <a:noFill/>
          </a:ln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4F235B3C-63C1-42A0-A150-B9E27E2FACC2}"/>
              </a:ext>
            </a:extLst>
          </p:cNvPr>
          <p:cNvSpPr txBox="1"/>
          <p:nvPr/>
        </p:nvSpPr>
        <p:spPr>
          <a:xfrm>
            <a:off x="5217637" y="1138632"/>
            <a:ext cx="3291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tx1"/>
                </a:solidFill>
                <a:latin typeface="+mn-ea"/>
                <a:ea typeface="+mn-ea"/>
              </a:rPr>
              <a:t>①</a:t>
            </a:r>
            <a:endParaRPr lang="ko-KR" altLang="en-US" sz="11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E5D0EB6-AC30-422E-B33F-94E722814CAD}"/>
              </a:ext>
            </a:extLst>
          </p:cNvPr>
          <p:cNvSpPr txBox="1"/>
          <p:nvPr/>
        </p:nvSpPr>
        <p:spPr>
          <a:xfrm>
            <a:off x="5006334" y="1452455"/>
            <a:ext cx="263313" cy="275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  <a:ea typeface="+mn-ea"/>
              </a:rPr>
              <a:t>②</a:t>
            </a:r>
            <a:endParaRPr lang="ko-KR" altLang="en-US" sz="1100" b="1" dirty="0">
              <a:latin typeface="+mn-ea"/>
              <a:ea typeface="+mn-ea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68CC00F8-31E2-44F2-B21F-6B8CDF281F63}"/>
              </a:ext>
            </a:extLst>
          </p:cNvPr>
          <p:cNvSpPr/>
          <p:nvPr/>
        </p:nvSpPr>
        <p:spPr>
          <a:xfrm>
            <a:off x="5463256" y="1320759"/>
            <a:ext cx="1602496" cy="2480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Logo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81671F0-BEA2-44FB-8646-CC063DCB9F06}"/>
              </a:ext>
            </a:extLst>
          </p:cNvPr>
          <p:cNvGrpSpPr/>
          <p:nvPr/>
        </p:nvGrpSpPr>
        <p:grpSpPr>
          <a:xfrm>
            <a:off x="5076037" y="1623868"/>
            <a:ext cx="2390779" cy="2447817"/>
            <a:chOff x="5076037" y="1444568"/>
            <a:chExt cx="2390779" cy="3011964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F7ED81A0-6178-43BA-9603-757C9170E69E}"/>
                </a:ext>
              </a:extLst>
            </p:cNvPr>
            <p:cNvSpPr/>
            <p:nvPr/>
          </p:nvSpPr>
          <p:spPr>
            <a:xfrm>
              <a:off x="5721107" y="2223904"/>
              <a:ext cx="1562807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평균 흡연량 입력</a:t>
              </a: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C6E7668F-96C6-4FFB-AFE1-8D61C87F6F5E}"/>
                </a:ext>
              </a:extLst>
            </p:cNvPr>
            <p:cNvSpPr/>
            <p:nvPr/>
          </p:nvSpPr>
          <p:spPr>
            <a:xfrm>
              <a:off x="5721107" y="2574288"/>
              <a:ext cx="1562807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흡연경력 입력</a:t>
              </a: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C4D2AB69-0209-46B9-B65B-E7B5CFC55919}"/>
                </a:ext>
              </a:extLst>
            </p:cNvPr>
            <p:cNvSpPr/>
            <p:nvPr/>
          </p:nvSpPr>
          <p:spPr>
            <a:xfrm>
              <a:off x="5215010" y="2223904"/>
              <a:ext cx="433881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C8319AF8-C3E3-40B7-A95B-3A04B9786677}"/>
                </a:ext>
              </a:extLst>
            </p:cNvPr>
            <p:cNvSpPr/>
            <p:nvPr/>
          </p:nvSpPr>
          <p:spPr>
            <a:xfrm>
              <a:off x="5215010" y="2574288"/>
              <a:ext cx="433881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C1D9E3A8-C174-446F-A81E-D1EFDB0C131D}"/>
                </a:ext>
              </a:extLst>
            </p:cNvPr>
            <p:cNvSpPr/>
            <p:nvPr/>
          </p:nvSpPr>
          <p:spPr>
            <a:xfrm>
              <a:off x="5721107" y="2924671"/>
              <a:ext cx="1562807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담배 가격 입력</a:t>
              </a: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1B3C4B39-CBDC-4AC7-AE05-5488538409DE}"/>
                </a:ext>
              </a:extLst>
            </p:cNvPr>
            <p:cNvSpPr/>
            <p:nvPr/>
          </p:nvSpPr>
          <p:spPr>
            <a:xfrm>
              <a:off x="5721107" y="3275055"/>
              <a:ext cx="1562807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금연 목표 입력</a:t>
              </a: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7CC3C72-4D47-4393-9AE7-4C1B41B05439}"/>
                </a:ext>
              </a:extLst>
            </p:cNvPr>
            <p:cNvSpPr/>
            <p:nvPr/>
          </p:nvSpPr>
          <p:spPr>
            <a:xfrm>
              <a:off x="5215010" y="2924671"/>
              <a:ext cx="433881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51A78822-FCBD-44BB-9CDE-45B2DB879658}"/>
                </a:ext>
              </a:extLst>
            </p:cNvPr>
            <p:cNvSpPr/>
            <p:nvPr/>
          </p:nvSpPr>
          <p:spPr>
            <a:xfrm>
              <a:off x="5215010" y="3275055"/>
              <a:ext cx="433881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43F91F38-5188-4FB7-AE36-4FC650E7B811}"/>
                </a:ext>
              </a:extLst>
            </p:cNvPr>
            <p:cNvSpPr/>
            <p:nvPr/>
          </p:nvSpPr>
          <p:spPr>
            <a:xfrm>
              <a:off x="5721107" y="1523136"/>
              <a:ext cx="1562807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닉네임</a:t>
              </a: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15CD8C1F-7D70-4D8D-845B-4C44D6DEE3C5}"/>
                </a:ext>
              </a:extLst>
            </p:cNvPr>
            <p:cNvSpPr/>
            <p:nvPr/>
          </p:nvSpPr>
          <p:spPr>
            <a:xfrm>
              <a:off x="5721107" y="1873520"/>
              <a:ext cx="1562807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생년월일 입력</a:t>
              </a: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266E02B5-B3E3-4040-A5DB-B9DDC7D1B855}"/>
                </a:ext>
              </a:extLst>
            </p:cNvPr>
            <p:cNvSpPr/>
            <p:nvPr/>
          </p:nvSpPr>
          <p:spPr>
            <a:xfrm>
              <a:off x="5215010" y="1523136"/>
              <a:ext cx="433881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31ACD1D-2B7D-4021-B4A4-405539C5132D}"/>
                </a:ext>
              </a:extLst>
            </p:cNvPr>
            <p:cNvSpPr/>
            <p:nvPr/>
          </p:nvSpPr>
          <p:spPr>
            <a:xfrm>
              <a:off x="5215010" y="1873520"/>
              <a:ext cx="433881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2DEE228E-DAD7-499D-9D43-E41CF992C1B4}"/>
                </a:ext>
              </a:extLst>
            </p:cNvPr>
            <p:cNvSpPr/>
            <p:nvPr/>
          </p:nvSpPr>
          <p:spPr>
            <a:xfrm>
              <a:off x="5721107" y="3625439"/>
              <a:ext cx="1104110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업로드 된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프로필 사진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56C9EA66-0458-4BBD-8B25-2B9EEAAA131F}"/>
                </a:ext>
              </a:extLst>
            </p:cNvPr>
            <p:cNvSpPr/>
            <p:nvPr/>
          </p:nvSpPr>
          <p:spPr>
            <a:xfrm>
              <a:off x="5721107" y="3975825"/>
              <a:ext cx="1104110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업로드 된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의지부여 사진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F148A75-7056-47E8-B64B-ECA1858938DF}"/>
                </a:ext>
              </a:extLst>
            </p:cNvPr>
            <p:cNvSpPr/>
            <p:nvPr/>
          </p:nvSpPr>
          <p:spPr>
            <a:xfrm>
              <a:off x="5215010" y="3625439"/>
              <a:ext cx="433881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F1FA7A4-AB48-4EE2-8ADF-CD8FA44689A5}"/>
                </a:ext>
              </a:extLst>
            </p:cNvPr>
            <p:cNvSpPr/>
            <p:nvPr/>
          </p:nvSpPr>
          <p:spPr>
            <a:xfrm>
              <a:off x="5215010" y="3975825"/>
              <a:ext cx="433881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504FD6FA-A0D9-4D67-B254-03C263037208}"/>
                </a:ext>
              </a:extLst>
            </p:cNvPr>
            <p:cNvSpPr/>
            <p:nvPr/>
          </p:nvSpPr>
          <p:spPr>
            <a:xfrm>
              <a:off x="5076037" y="1444568"/>
              <a:ext cx="2390779" cy="28150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B578331F-9EBD-40B4-A329-A047F0620226}"/>
                </a:ext>
              </a:extLst>
            </p:cNvPr>
            <p:cNvSpPr/>
            <p:nvPr/>
          </p:nvSpPr>
          <p:spPr>
            <a:xfrm>
              <a:off x="6869132" y="3625438"/>
              <a:ext cx="422681" cy="256714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첨부</a:t>
              </a: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8EFF5C6B-3738-4E24-97CF-76F8DD5BCF9F}"/>
                </a:ext>
              </a:extLst>
            </p:cNvPr>
            <p:cNvSpPr/>
            <p:nvPr/>
          </p:nvSpPr>
          <p:spPr>
            <a:xfrm>
              <a:off x="6869132" y="3975825"/>
              <a:ext cx="422681" cy="256714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첨부</a:t>
              </a: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6D577F96-FDC8-467F-8659-0E5454DEA7C8}"/>
                </a:ext>
              </a:extLst>
            </p:cNvPr>
            <p:cNvSpPr/>
            <p:nvPr/>
          </p:nvSpPr>
          <p:spPr>
            <a:xfrm>
              <a:off x="5882854" y="4293582"/>
              <a:ext cx="767207" cy="162950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수정하기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092C21-F783-453C-8601-A387BA23C6FB}"/>
              </a:ext>
            </a:extLst>
          </p:cNvPr>
          <p:cNvGrpSpPr/>
          <p:nvPr/>
        </p:nvGrpSpPr>
        <p:grpSpPr>
          <a:xfrm>
            <a:off x="5167478" y="4238253"/>
            <a:ext cx="2215775" cy="414044"/>
            <a:chOff x="5262868" y="5647764"/>
            <a:chExt cx="2940424" cy="520724"/>
          </a:xfrm>
        </p:grpSpPr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5BAFFAE8-752C-4889-9B04-3B39F1C62D21}"/>
                </a:ext>
              </a:extLst>
            </p:cNvPr>
            <p:cNvSpPr/>
            <p:nvPr/>
          </p:nvSpPr>
          <p:spPr>
            <a:xfrm>
              <a:off x="5262868" y="5647764"/>
              <a:ext cx="2940424" cy="52072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C1014F04-EA4C-431B-9BDE-3F2DEBC8233F}"/>
                </a:ext>
              </a:extLst>
            </p:cNvPr>
            <p:cNvSpPr/>
            <p:nvPr/>
          </p:nvSpPr>
          <p:spPr>
            <a:xfrm>
              <a:off x="5941695" y="5647764"/>
              <a:ext cx="407705" cy="5207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내 정보</a:t>
              </a:r>
            </a:p>
          </p:txBody>
        </p:sp>
      </p:grp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F6E074DC-C4EC-4FA8-BE7C-069E6247F8B2}"/>
              </a:ext>
            </a:extLst>
          </p:cNvPr>
          <p:cNvCxnSpPr>
            <a:cxnSpLocks/>
            <a:stCxn id="22" idx="0"/>
            <a:endCxn id="62" idx="0"/>
          </p:cNvCxnSpPr>
          <p:nvPr/>
        </p:nvCxnSpPr>
        <p:spPr>
          <a:xfrm rot="5400000" flipH="1" flipV="1">
            <a:off x="3071522" y="-677976"/>
            <a:ext cx="1796740" cy="4654244"/>
          </a:xfrm>
          <a:prstGeom prst="bentConnector3">
            <a:avLst>
              <a:gd name="adj1" fmla="val 11272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3BE4EEE-4C7A-4485-96F0-7D802AEEA1F6}"/>
              </a:ext>
            </a:extLst>
          </p:cNvPr>
          <p:cNvSpPr txBox="1"/>
          <p:nvPr/>
        </p:nvSpPr>
        <p:spPr>
          <a:xfrm>
            <a:off x="967988" y="2189002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0435CDC-292F-49CF-B24D-5326E8650890}"/>
              </a:ext>
            </a:extLst>
          </p:cNvPr>
          <p:cNvSpPr txBox="1"/>
          <p:nvPr/>
        </p:nvSpPr>
        <p:spPr>
          <a:xfrm>
            <a:off x="5603121" y="3820170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AFFE6-516C-4D21-8574-BAB055C50ABD}"/>
              </a:ext>
            </a:extLst>
          </p:cNvPr>
          <p:cNvSpPr txBox="1"/>
          <p:nvPr/>
        </p:nvSpPr>
        <p:spPr>
          <a:xfrm>
            <a:off x="5257919" y="5296534"/>
            <a:ext cx="197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정보 수정화면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2917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17273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019292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958342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480058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메인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189118"/>
              </p:ext>
            </p:extLst>
          </p:nvPr>
        </p:nvGraphicFramePr>
        <p:xfrm>
          <a:off x="8154186" y="476672"/>
          <a:ext cx="3918478" cy="290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해당 유형의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&lt;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챌린지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목록화면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공식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화면 전환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커스텀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화면 전환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1026644" y="1389981"/>
            <a:ext cx="2666817" cy="176560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공식 </a:t>
            </a:r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다른 사람들과 함께 도전하여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포인트를 획득해 보세요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7D338E3-C84D-4173-9FA4-BC71796EC38C}"/>
              </a:ext>
            </a:extLst>
          </p:cNvPr>
          <p:cNvSpPr/>
          <p:nvPr/>
        </p:nvSpPr>
        <p:spPr>
          <a:xfrm>
            <a:off x="1026643" y="3314658"/>
            <a:ext cx="2666817" cy="1765600"/>
          </a:xfrm>
          <a:prstGeom prst="roundRect">
            <a:avLst/>
          </a:prstGeom>
          <a:noFill/>
          <a:ln w="38100">
            <a:solidFill>
              <a:srgbClr val="F59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커스텀 </a:t>
            </a:r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직접 </a:t>
            </a:r>
            <a:r>
              <a:rPr lang="ko-KR" altLang="en-US" sz="1200" dirty="0" err="1">
                <a:solidFill>
                  <a:schemeClr val="tx1"/>
                </a:solidFill>
              </a:rPr>
              <a:t>챌린지를</a:t>
            </a:r>
            <a:r>
              <a:rPr lang="ko-KR" altLang="en-US" sz="1200" dirty="0">
                <a:solidFill>
                  <a:schemeClr val="tx1"/>
                </a:solidFill>
              </a:rPr>
              <a:t> 만들고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지인과 함께 도전해 보세요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E344DF55-2D27-4E98-8A41-0E40AD864841}"/>
              </a:ext>
            </a:extLst>
          </p:cNvPr>
          <p:cNvCxnSpPr>
            <a:cxnSpLocks/>
          </p:cNvCxnSpPr>
          <p:nvPr/>
        </p:nvCxnSpPr>
        <p:spPr>
          <a:xfrm flipV="1">
            <a:off x="3693460" y="1748118"/>
            <a:ext cx="1855693" cy="43927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29B9BD6-15B3-4AF4-801B-7323ED9837D0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693460" y="3527615"/>
            <a:ext cx="1855693" cy="6698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F88FC999-4B1E-450E-B6B7-4B93B068E632}"/>
              </a:ext>
            </a:extLst>
          </p:cNvPr>
          <p:cNvSpPr/>
          <p:nvPr/>
        </p:nvSpPr>
        <p:spPr>
          <a:xfrm>
            <a:off x="5549153" y="1207726"/>
            <a:ext cx="2375647" cy="1080784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공식 </a:t>
            </a:r>
            <a:r>
              <a:rPr lang="ko-KR" altLang="en-US" sz="1600" dirty="0" err="1">
                <a:solidFill>
                  <a:schemeClr val="tx1"/>
                </a:solidFill>
              </a:rPr>
              <a:t>챌린지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목록 화면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32ABD7A-AFF0-4660-93AB-C27B2CC425DD}"/>
              </a:ext>
            </a:extLst>
          </p:cNvPr>
          <p:cNvSpPr/>
          <p:nvPr/>
        </p:nvSpPr>
        <p:spPr>
          <a:xfrm>
            <a:off x="5549153" y="2888608"/>
            <a:ext cx="2375647" cy="1080784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커스텀 </a:t>
            </a:r>
            <a:r>
              <a:rPr lang="ko-KR" altLang="en-US" sz="1600" dirty="0" err="1">
                <a:solidFill>
                  <a:schemeClr val="tx1"/>
                </a:solidFill>
              </a:rPr>
              <a:t>챌린지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목록화면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51DF57-DA02-4181-BB59-BAB2C33BE001}"/>
              </a:ext>
            </a:extLst>
          </p:cNvPr>
          <p:cNvSpPr txBox="1"/>
          <p:nvPr/>
        </p:nvSpPr>
        <p:spPr>
          <a:xfrm>
            <a:off x="744255" y="1110357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1928F9-0B17-4905-99B9-5DCB3B7881EA}"/>
              </a:ext>
            </a:extLst>
          </p:cNvPr>
          <p:cNvSpPr txBox="1"/>
          <p:nvPr/>
        </p:nvSpPr>
        <p:spPr>
          <a:xfrm>
            <a:off x="923365" y="3023177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C0B559A-F25C-48C5-A0B3-B2F51FFABBEA}"/>
              </a:ext>
            </a:extLst>
          </p:cNvPr>
          <p:cNvSpPr/>
          <p:nvPr/>
        </p:nvSpPr>
        <p:spPr>
          <a:xfrm>
            <a:off x="2027591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241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538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535554"/>
              </p:ext>
            </p:extLst>
          </p:nvPr>
        </p:nvGraphicFramePr>
        <p:xfrm>
          <a:off x="-2" y="-1"/>
          <a:ext cx="12192000" cy="491865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566868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510986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491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공식 </a:t>
                      </a:r>
                      <a:r>
                        <a:rPr lang="ko-KR" altLang="en-US" sz="1200" b="0" dirty="0" err="1">
                          <a:solidFill>
                            <a:srgbClr val="FF000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목록 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공식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899448"/>
              </p:ext>
            </p:extLst>
          </p:nvPr>
        </p:nvGraphicFramePr>
        <p:xfrm>
          <a:off x="8154186" y="539427"/>
          <a:ext cx="3918478" cy="397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기준으로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정렬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참여중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마크가 있는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챌린지는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＇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상세 화면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＇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이 수정되어 렌더링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정렬 기준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리스트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배경사진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제목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유형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기간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참여자 수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렌더링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3667142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1262607" y="2206348"/>
            <a:ext cx="2231057" cy="74302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68B3D2A-8B16-4A56-B8F4-CD4F7F17A9EA}"/>
              </a:ext>
            </a:extLst>
          </p:cNvPr>
          <p:cNvSpPr/>
          <p:nvPr/>
        </p:nvSpPr>
        <p:spPr>
          <a:xfrm>
            <a:off x="2027591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64C9458-BB26-48D9-A43C-498384465499}"/>
              </a:ext>
            </a:extLst>
          </p:cNvPr>
          <p:cNvSpPr/>
          <p:nvPr/>
        </p:nvSpPr>
        <p:spPr>
          <a:xfrm>
            <a:off x="1248956" y="3025815"/>
            <a:ext cx="2244708" cy="77883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FC7CDD1-FDCA-48FE-A3DE-1152668869D7}"/>
              </a:ext>
            </a:extLst>
          </p:cNvPr>
          <p:cNvSpPr/>
          <p:nvPr/>
        </p:nvSpPr>
        <p:spPr>
          <a:xfrm>
            <a:off x="1235505" y="3937415"/>
            <a:ext cx="2265856" cy="857638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7CCD45-F805-492F-A23F-CC57F1DA118C}"/>
              </a:ext>
            </a:extLst>
          </p:cNvPr>
          <p:cNvSpPr txBox="1"/>
          <p:nvPr/>
        </p:nvSpPr>
        <p:spPr>
          <a:xfrm>
            <a:off x="1548546" y="1265057"/>
            <a:ext cx="185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공식 </a:t>
            </a:r>
            <a:r>
              <a:rPr lang="ko-KR" altLang="en-US" sz="1600" dirty="0" err="1"/>
              <a:t>챌린지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B259C37-0EFF-48EB-ADCF-3053DB01C281}"/>
              </a:ext>
            </a:extLst>
          </p:cNvPr>
          <p:cNvSpPr/>
          <p:nvPr/>
        </p:nvSpPr>
        <p:spPr>
          <a:xfrm>
            <a:off x="932507" y="2076335"/>
            <a:ext cx="2832669" cy="2851482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  <a:prstDash val="dash"/>
              </a:ln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A8213D-2884-40D3-B582-9E8152360E60}"/>
              </a:ext>
            </a:extLst>
          </p:cNvPr>
          <p:cNvSpPr txBox="1"/>
          <p:nvPr/>
        </p:nvSpPr>
        <p:spPr>
          <a:xfrm>
            <a:off x="684180" y="1226739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3FCD65-78EA-47D8-81B9-E63D714C0ACF}"/>
              </a:ext>
            </a:extLst>
          </p:cNvPr>
          <p:cNvSpPr txBox="1"/>
          <p:nvPr/>
        </p:nvSpPr>
        <p:spPr>
          <a:xfrm>
            <a:off x="1137044" y="2099091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A110951-C54E-4B80-BA95-3B68520FE993}"/>
              </a:ext>
            </a:extLst>
          </p:cNvPr>
          <p:cNvSpPr/>
          <p:nvPr/>
        </p:nvSpPr>
        <p:spPr>
          <a:xfrm>
            <a:off x="942151" y="1612094"/>
            <a:ext cx="860454" cy="371569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인기순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5D8B7CE-F75A-4995-9D62-3BCE2C8FF506}"/>
              </a:ext>
            </a:extLst>
          </p:cNvPr>
          <p:cNvSpPr/>
          <p:nvPr/>
        </p:nvSpPr>
        <p:spPr>
          <a:xfrm>
            <a:off x="1810302" y="1612095"/>
            <a:ext cx="938107" cy="380051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최신순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AA357E3-B6D1-48C5-B1E8-8AA8FE66BE97}"/>
              </a:ext>
            </a:extLst>
          </p:cNvPr>
          <p:cNvSpPr/>
          <p:nvPr/>
        </p:nvSpPr>
        <p:spPr>
          <a:xfrm>
            <a:off x="2787175" y="1612095"/>
            <a:ext cx="889031" cy="362357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난이도순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0C95C96-8048-47B0-BD1C-D019DC6E618D}"/>
              </a:ext>
            </a:extLst>
          </p:cNvPr>
          <p:cNvGrpSpPr/>
          <p:nvPr/>
        </p:nvGrpSpPr>
        <p:grpSpPr>
          <a:xfrm>
            <a:off x="4489331" y="1927050"/>
            <a:ext cx="3545521" cy="2338444"/>
            <a:chOff x="5287691" y="2201284"/>
            <a:chExt cx="2094722" cy="1615440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1A868CE-C837-490B-9570-1381E945F259}"/>
                </a:ext>
              </a:extLst>
            </p:cNvPr>
            <p:cNvSpPr/>
            <p:nvPr/>
          </p:nvSpPr>
          <p:spPr>
            <a:xfrm>
              <a:off x="5287691" y="2201284"/>
              <a:ext cx="2094722" cy="1615440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DFC4BB81-6F1F-417E-B31F-E96501567A39}"/>
                </a:ext>
              </a:extLst>
            </p:cNvPr>
            <p:cNvSpPr/>
            <p:nvPr/>
          </p:nvSpPr>
          <p:spPr>
            <a:xfrm>
              <a:off x="5424322" y="2319017"/>
              <a:ext cx="732109" cy="31750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ex)</a:t>
              </a:r>
              <a:r>
                <a:rPr lang="ko-KR" altLang="en-US" sz="1050" dirty="0">
                  <a:solidFill>
                    <a:schemeClr val="tx1"/>
                  </a:solidFill>
                </a:rPr>
                <a:t>마감</a:t>
              </a:r>
              <a:r>
                <a:rPr lang="en-US" altLang="ko-KR" sz="1050" dirty="0">
                  <a:solidFill>
                    <a:schemeClr val="tx1"/>
                  </a:solidFill>
                </a:rPr>
                <a:t>/</a:t>
              </a:r>
              <a:r>
                <a:rPr lang="ko-KR" altLang="en-US" sz="1050" dirty="0">
                  <a:solidFill>
                    <a:schemeClr val="tx1"/>
                  </a:solidFill>
                </a:rPr>
                <a:t>시작 </a:t>
              </a:r>
              <a:endParaRPr lang="en-US" altLang="ko-KR" sz="105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n</a:t>
              </a:r>
              <a:r>
                <a:rPr lang="ko-KR" altLang="en-US" sz="1050" dirty="0">
                  <a:solidFill>
                    <a:schemeClr val="tx1"/>
                  </a:solidFill>
                </a:rPr>
                <a:t>일전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87A8A0C1-0FAF-4F17-A12E-9E99F5DE8414}"/>
                </a:ext>
              </a:extLst>
            </p:cNvPr>
            <p:cNvSpPr/>
            <p:nvPr/>
          </p:nvSpPr>
          <p:spPr>
            <a:xfrm>
              <a:off x="5424321" y="2754156"/>
              <a:ext cx="732109" cy="90852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사진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6122647-B4DB-473F-A7DD-FE8414AB43CF}"/>
                </a:ext>
              </a:extLst>
            </p:cNvPr>
            <p:cNvSpPr/>
            <p:nvPr/>
          </p:nvSpPr>
          <p:spPr>
            <a:xfrm>
              <a:off x="6202249" y="2319017"/>
              <a:ext cx="1061720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1200" dirty="0">
                  <a:solidFill>
                    <a:schemeClr val="tx1"/>
                  </a:solidFill>
                </a:rPr>
                <a:t> 제목</a:t>
              </a: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74141BA9-3998-44B6-83B4-2B14E9B94237}"/>
                </a:ext>
              </a:extLst>
            </p:cNvPr>
            <p:cNvSpPr/>
            <p:nvPr/>
          </p:nvSpPr>
          <p:spPr>
            <a:xfrm>
              <a:off x="6214411" y="2748497"/>
              <a:ext cx="1073386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간략 정보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ex1) n</a:t>
              </a:r>
              <a:r>
                <a:rPr lang="ko-KR" altLang="en-US" sz="900" dirty="0">
                  <a:solidFill>
                    <a:schemeClr val="tx1"/>
                  </a:solidFill>
                </a:rPr>
                <a:t>일 금연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ex2)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en-US" altLang="ko-KR" sz="900" dirty="0">
                  <a:solidFill>
                    <a:schemeClr val="tx1"/>
                  </a:solidFill>
                </a:rPr>
                <a:t>n</a:t>
              </a:r>
              <a:r>
                <a:rPr lang="ko-KR" altLang="en-US" sz="900" dirty="0">
                  <a:solidFill>
                    <a:schemeClr val="tx1"/>
                  </a:solidFill>
                </a:rPr>
                <a:t>일간 평소 흡연량 </a:t>
              </a:r>
              <a:r>
                <a:rPr lang="en-US" altLang="ko-KR" sz="900" dirty="0">
                  <a:solidFill>
                    <a:schemeClr val="tx1"/>
                  </a:solidFill>
                </a:rPr>
                <a:t>n0%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3E25E68-FE90-449C-909A-C9D18264747F}"/>
                </a:ext>
              </a:extLst>
            </p:cNvPr>
            <p:cNvSpPr/>
            <p:nvPr/>
          </p:nvSpPr>
          <p:spPr>
            <a:xfrm>
              <a:off x="6214411" y="3070634"/>
              <a:ext cx="1073386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신청자 현황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ex)</a:t>
              </a:r>
              <a:r>
                <a:rPr lang="ko-KR" altLang="en-US" sz="1100" dirty="0">
                  <a:solidFill>
                    <a:schemeClr val="tx1"/>
                  </a:solidFill>
                </a:rPr>
                <a:t>현재</a:t>
              </a:r>
              <a:r>
                <a:rPr lang="en-US" altLang="ko-KR" sz="1100" dirty="0">
                  <a:solidFill>
                    <a:schemeClr val="tx1"/>
                  </a:solidFill>
                </a:rPr>
                <a:t> n</a:t>
              </a:r>
              <a:r>
                <a:rPr lang="ko-KR" altLang="en-US" sz="1100" dirty="0">
                  <a:solidFill>
                    <a:schemeClr val="tx1"/>
                  </a:solidFill>
                </a:rPr>
                <a:t>명</a:t>
              </a:r>
              <a:r>
                <a:rPr lang="en-US" altLang="ko-KR" sz="1100" dirty="0">
                  <a:solidFill>
                    <a:schemeClr val="tx1"/>
                  </a:solidFill>
                </a:rPr>
                <a:t>/n0</a:t>
              </a:r>
              <a:r>
                <a:rPr lang="ko-KR" altLang="en-US" sz="1100" dirty="0">
                  <a:solidFill>
                    <a:schemeClr val="tx1"/>
                  </a:solidFill>
                </a:rPr>
                <a:t>명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A8F3DE05-2254-49AE-B483-30691210FFBC}"/>
                </a:ext>
              </a:extLst>
            </p:cNvPr>
            <p:cNvSpPr/>
            <p:nvPr/>
          </p:nvSpPr>
          <p:spPr>
            <a:xfrm>
              <a:off x="6214411" y="3392772"/>
              <a:ext cx="1073386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1100" dirty="0">
                  <a:solidFill>
                    <a:schemeClr val="tx1"/>
                  </a:solidFill>
                </a:rPr>
                <a:t> 기간</a:t>
              </a:r>
            </a:p>
          </p:txBody>
        </p: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AB64068-3986-40ED-B996-528CF4E5DA06}"/>
              </a:ext>
            </a:extLst>
          </p:cNvPr>
          <p:cNvSpPr/>
          <p:nvPr/>
        </p:nvSpPr>
        <p:spPr>
          <a:xfrm>
            <a:off x="896469" y="1548057"/>
            <a:ext cx="2868707" cy="472872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  <a:prstDash val="dash"/>
              </a:ln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51DE76D-63E4-4CA6-A4D2-CC3EA0C7DE0D}"/>
              </a:ext>
            </a:extLst>
          </p:cNvPr>
          <p:cNvSpPr/>
          <p:nvPr/>
        </p:nvSpPr>
        <p:spPr>
          <a:xfrm rot="19010413">
            <a:off x="4189938" y="1950817"/>
            <a:ext cx="877708" cy="242816"/>
          </a:xfrm>
          <a:prstGeom prst="ellipse">
            <a:avLst/>
          </a:prstGeom>
          <a:noFill/>
          <a:ln w="38100">
            <a:solidFill>
              <a:srgbClr val="99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참여중</a:t>
            </a:r>
            <a:endParaRPr lang="ko-KR" altLang="en-US" sz="11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49F307B-8A53-49FB-BDD9-015A09E8768E}"/>
              </a:ext>
            </a:extLst>
          </p:cNvPr>
          <p:cNvCxnSpPr>
            <a:cxnSpLocks/>
            <a:endCxn id="55" idx="0"/>
          </p:cNvCxnSpPr>
          <p:nvPr/>
        </p:nvCxnSpPr>
        <p:spPr>
          <a:xfrm flipV="1">
            <a:off x="3501361" y="1983664"/>
            <a:ext cx="1044384" cy="24136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4E7E67C-D088-44DC-BFD5-2D3ADB80F7E9}"/>
              </a:ext>
            </a:extLst>
          </p:cNvPr>
          <p:cNvCxnSpPr>
            <a:cxnSpLocks/>
          </p:cNvCxnSpPr>
          <p:nvPr/>
        </p:nvCxnSpPr>
        <p:spPr>
          <a:xfrm>
            <a:off x="3462315" y="3001603"/>
            <a:ext cx="1083430" cy="105863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22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accent1">
              <a:lumMod val="60000"/>
              <a:lumOff val="4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5415</TotalTime>
  <Words>2481</Words>
  <Application>Microsoft Office PowerPoint</Application>
  <PresentationFormat>와이드스크린</PresentationFormat>
  <Paragraphs>910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UI 및 화면 설계  Ver. 0.x 승인자: 김병진 멘토 </vt:lpstr>
      <vt:lpstr>User flow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및 화면 설계  Ver. 1.0</dc:title>
  <dc:creator>김민기</dc:creator>
  <cp:lastModifiedBy>Kim MinGi</cp:lastModifiedBy>
  <cp:revision>82</cp:revision>
  <dcterms:created xsi:type="dcterms:W3CDTF">2022-03-05T01:45:48Z</dcterms:created>
  <dcterms:modified xsi:type="dcterms:W3CDTF">2022-04-20T15:42:11Z</dcterms:modified>
</cp:coreProperties>
</file>