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notesMasterIdLst>
    <p:notesMasterId r:id="rId2"/>
  </p:notesMasterIdLst>
  <p:sldIdLst>
    <p:sldId id="256" r:id="rId3"/>
    <p:sldId id="258" r:id="rId4"/>
    <p:sldId id="259" r:id="rId5"/>
    <p:sldId id="267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954" y="-29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14.png"  /><Relationship Id="rId18" Type="http://schemas.openxmlformats.org/officeDocument/2006/relationships/image" Target="../media/image20.png"  /><Relationship Id="rId19" Type="http://schemas.openxmlformats.org/officeDocument/2006/relationships/image" Target="../media/image10.png"  /><Relationship Id="rId2" Type="http://schemas.openxmlformats.org/officeDocument/2006/relationships/image" Target="../media/image5.png"  /><Relationship Id="rId20" Type="http://schemas.openxmlformats.org/officeDocument/2006/relationships/image" Target="../media/image14.png"  /><Relationship Id="rId21" Type="http://schemas.openxmlformats.org/officeDocument/2006/relationships/image" Target="../media/image21.png"  /><Relationship Id="rId22" Type="http://schemas.openxmlformats.org/officeDocument/2006/relationships/image" Target="../media/image22.png"  /><Relationship Id="rId23" Type="http://schemas.openxmlformats.org/officeDocument/2006/relationships/image" Target="../media/image23.png"  /><Relationship Id="rId24" Type="http://schemas.openxmlformats.org/officeDocument/2006/relationships/image" Target="../media/image24.png"  /><Relationship Id="rId25" Type="http://schemas.openxmlformats.org/officeDocument/2006/relationships/image" Target="../media/image19.png"  /><Relationship Id="rId26" Type="http://schemas.openxmlformats.org/officeDocument/2006/relationships/image" Target="../media/image14.png"  /><Relationship Id="rId27" Type="http://schemas.openxmlformats.org/officeDocument/2006/relationships/image" Target="../media/image2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KSA　Project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3351" y="273843"/>
            <a:ext cx="2867422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시스템 주요기술 정의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40845"/>
              </p:ext>
            </p:extLst>
          </p:nvPr>
        </p:nvGraphicFramePr>
        <p:xfrm>
          <a:off x="713382" y="978296"/>
          <a:ext cx="9773680" cy="49455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8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55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 dirty="0"/>
                        <a:t>시스템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 dirty="0"/>
                        <a:t>개발 소프트 </a:t>
                      </a:r>
                      <a:r>
                        <a:rPr lang="ko-KR" altLang="en-US" dirty="0" err="1"/>
                        <a:t>웨어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019"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en-US" altLang="ko-KR" sz="230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 err="1"/>
                        <a:t>Os</a:t>
                      </a:r>
                      <a:r>
                        <a:rPr lang="en-US" altLang="ko-KR" sz="2300" dirty="0"/>
                        <a:t> - Windows 10 20H2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Web Server - AWS</a:t>
                      </a:r>
                      <a:r>
                        <a:rPr lang="ko-KR" altLang="en-US" sz="2300" dirty="0"/>
                        <a:t> </a:t>
                      </a:r>
                      <a:r>
                        <a:rPr lang="en-US" altLang="ko-KR" sz="2300" dirty="0"/>
                        <a:t>S3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Web Application Server - Tomcat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DBMS - </a:t>
                      </a:r>
                      <a:r>
                        <a:rPr lang="en-US" altLang="ko-KR" sz="2300" dirty="0" err="1"/>
                        <a:t>Mysql</a:t>
                      </a:r>
                      <a:endParaRPr lang="en-US" altLang="ko-KR" dirty="0" err="1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ko-KR" altLang="en-US" sz="2100" spc="0"/>
                    </a:p>
                    <a:p>
                      <a:pPr marL="256540" lvl="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요구사항 관리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Miro,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 err="1"/>
                        <a:t>Github</a:t>
                      </a:r>
                      <a:endParaRPr lang="en-US" altLang="ko-KR" sz="2100" spc="0" dirty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구현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Visual Studio Code, </a:t>
                      </a:r>
                      <a:r>
                        <a:rPr lang="en-US" altLang="ko-KR" sz="2100" spc="0" dirty="0" err="1"/>
                        <a:t>Inteli</a:t>
                      </a:r>
                      <a:r>
                        <a:rPr lang="en-US" altLang="ko-KR" sz="2100" spc="0" dirty="0"/>
                        <a:t> J</a:t>
                      </a:r>
                    </a:p>
                    <a:p>
                      <a:pPr marL="256540" indent="-256540">
                        <a:buFont typeface="Arial"/>
                        <a:buChar char="•"/>
                      </a:pPr>
                      <a:r>
                        <a:rPr lang="ko-KR" altLang="en-US" sz="2100" spc="0" dirty="0"/>
                        <a:t>설계</a:t>
                      </a:r>
                      <a:r>
                        <a:rPr lang="en-US" altLang="ko-KR" sz="2100" spc="0" dirty="0"/>
                        <a:t>/</a:t>
                      </a:r>
                      <a:r>
                        <a:rPr lang="ko-KR" altLang="en-US" sz="2100" spc="0" dirty="0"/>
                        <a:t>모델링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Visual Studio Code, </a:t>
                      </a:r>
                      <a:r>
                        <a:rPr lang="en-US" altLang="ko-KR" sz="2100" spc="0" dirty="0" err="1"/>
                        <a:t>Inteli</a:t>
                      </a:r>
                      <a:r>
                        <a:rPr lang="en-US" altLang="ko-KR" sz="2100" spc="0" dirty="0"/>
                        <a:t> J , Android Studio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테스터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Junit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형상</a:t>
                      </a:r>
                      <a:r>
                        <a:rPr lang="en-US" altLang="ko-KR" sz="2100" spc="0" dirty="0"/>
                        <a:t> </a:t>
                      </a:r>
                      <a:r>
                        <a:rPr lang="ko-KR" altLang="en-US" sz="2100" spc="0" dirty="0"/>
                        <a:t>관리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Git</a:t>
                      </a:r>
                      <a:endParaRPr lang="ko-KR" altLang="en-US" sz="2100" spc="0" dirty="0"/>
                    </a:p>
                    <a:p>
                      <a:pPr marL="256540" indent="-256540">
                        <a:buFont typeface="Arial"/>
                        <a:buChar char="•"/>
                      </a:pPr>
                      <a:r>
                        <a:rPr lang="ko-KR" altLang="en-US" sz="2100" spc="0" dirty="0"/>
                        <a:t>개발언어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Java , Android Studio , React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빌드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Gradle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배포도구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62255" y="274638"/>
            <a:ext cx="2420142" cy="785809"/>
          </a:xfrm>
        </p:spPr>
        <p:txBody>
          <a:bodyPr/>
          <a:lstStyle/>
          <a:p>
            <a:pPr>
              <a:defRPr/>
            </a:pPr>
            <a:r>
              <a:rPr lang="ko-KR" altLang="en-US" sz="2800"/>
              <a:t>개발환경구성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02742"/>
              </p:ext>
            </p:extLst>
          </p:nvPr>
        </p:nvGraphicFramePr>
        <p:xfrm>
          <a:off x="395468" y="1041721"/>
          <a:ext cx="9183867" cy="5150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8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항    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버</a:t>
                      </a:r>
                      <a:r>
                        <a:rPr lang="ko-KR" altLang="en-US"/>
                        <a:t>   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Windows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20H2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Visual Studio Code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Git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Gradle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54"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Android</a:t>
                      </a:r>
                      <a:r>
                        <a:rPr lang="ko-KR" altLang="en-US"/>
                        <a:t> </a:t>
                      </a:r>
                      <a:r>
                        <a:rPr lang="ko-KR" altLang="en-US" err="1"/>
                        <a:t>Studio</a:t>
                      </a:r>
                      <a:r>
                        <a:rPr lang="ko-KR" altLang="en-US"/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Bumblebee)</a:t>
                      </a:r>
                      <a:endParaRPr lang="ko-KR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ver</a:t>
                      </a:r>
                      <a:r>
                        <a:rPr lang="ko-KR" altLang="en-US"/>
                        <a:t> 2021.1.1 Pach2 </a:t>
                      </a:r>
                      <a:r>
                        <a:rPr lang="ko-KR" altLang="en-US" err="1"/>
                        <a:t>for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Window</a:t>
                      </a:r>
                      <a:r>
                        <a:rPr lang="ko-KR" altLang="en-US"/>
                        <a:t> 64dit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31.0.1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Springboot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Inteli</a:t>
                      </a:r>
                      <a:r>
                        <a:rPr lang="en-US" altLang="ko-KR"/>
                        <a:t>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2021.3.2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/>
                        <a:t>Ubuntu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(Impish Indri)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/>
                        <a:t>ver</a:t>
                      </a:r>
                      <a:r>
                        <a:rPr lang="en-US" sz="1800" b="0" i="0" u="none" strike="noStrike" noProof="0"/>
                        <a:t> 5.13</a:t>
                      </a:r>
                      <a:endParaRPr lang="en-US" altLang="ko-KR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725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05916" y="3643241"/>
            <a:ext cx="1162212" cy="1152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4723" y="2401693"/>
            <a:ext cx="819264" cy="762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3585" y="1510099"/>
            <a:ext cx="963577" cy="9368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44628" y="268146"/>
            <a:ext cx="3997123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  <a:cs typeface="Calibri"/>
              </a:rPr>
              <a:t>Spring Boot Dependency </a:t>
            </a:r>
          </a:p>
        </p:txBody>
      </p:sp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796338" y="1744806"/>
          <a:ext cx="9421955" cy="332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7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구   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662">
                <a:tc>
                  <a:txBody>
                    <a:bodyPr/>
                    <a:lstStyle/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/>
                        <a:t>SpringBoot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Lombok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Boot DevTools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Web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Data JPA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Mysql Driver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Security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OAuth2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4093" y="2670977"/>
            <a:ext cx="1651563" cy="1699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  <a:endParaRPr lang="en-US" sz="120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88819"/>
            <a:ext cx="441341" cy="42581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3741615" y="1465553"/>
            <a:ext cx="5236975" cy="179650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  <a:endParaRPr lang="en-US" sz="1200">
              <a:solidFill>
                <a:srgbClr val="d86613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41615" y="14655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/>
        </p:nvSpPr>
        <p:spPr>
          <a:xfrm>
            <a:off x="4109443" y="1876425"/>
            <a:ext cx="2206987" cy="1044266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117303" y="1873421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6785935" y="32004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7639371" y="230264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 flipH="1">
            <a:off x="890264" y="1727406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6787999" y="390555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/>
          <p:cNvCxnSpPr>
            <a:stCxn id="37" idx="2"/>
            <a:endCxn id="52" idx="0"/>
          </p:cNvCxnSpPr>
          <p:nvPr/>
        </p:nvCxnSpPr>
        <p:spPr>
          <a:xfrm rot="5400000">
            <a:off x="300988" y="3012702"/>
            <a:ext cx="1639622" cy="883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/>
          <p:cNvCxnSpPr>
            <a:stCxn id="52" idx="3"/>
            <a:endCxn id="41" idx="1"/>
          </p:cNvCxnSpPr>
          <p:nvPr/>
        </p:nvCxnSpPr>
        <p:spPr>
          <a:xfrm>
            <a:off x="1351334" y="4071878"/>
            <a:ext cx="1569016" cy="3180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49683" y="5558505"/>
            <a:ext cx="540000" cy="540000"/>
          </a:xfrm>
          <a:prstGeom prst="rect">
            <a:avLst/>
          </a:prstGeom>
        </p:spPr>
      </p:pic>
      <p:cxnSp>
        <p:nvCxnSpPr>
          <p:cNvPr id="76" name="Straight Arrow Connector 8"/>
          <p:cNvCxnSpPr>
            <a:stCxn id="74" idx="0"/>
            <a:endCxn id="52" idx="2"/>
          </p:cNvCxnSpPr>
          <p:nvPr/>
        </p:nvCxnSpPr>
        <p:spPr>
          <a:xfrm rot="16200000" flipV="1">
            <a:off x="492195" y="4931017"/>
            <a:ext cx="1251677" cy="3299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8"/>
          <p:cNvCxnSpPr>
            <a:stCxn id="41" idx="3"/>
            <a:endCxn id="42" idx="1"/>
          </p:cNvCxnSpPr>
          <p:nvPr/>
        </p:nvCxnSpPr>
        <p:spPr>
          <a:xfrm>
            <a:off x="3377550" y="4103683"/>
            <a:ext cx="3410449" cy="30476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8"/>
          <p:cNvCxnSpPr>
            <a:stCxn id="42" idx="2"/>
            <a:endCxn id="70" idx="0"/>
          </p:cNvCxnSpPr>
          <p:nvPr/>
        </p:nvCxnSpPr>
        <p:spPr>
          <a:xfrm rot="5400000">
            <a:off x="6012804" y="3948690"/>
            <a:ext cx="589726" cy="141786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/>
          <p:cNvCxnSpPr>
            <a:stCxn id="26" idx="2"/>
            <a:endCxn id="42" idx="0"/>
          </p:cNvCxnSpPr>
          <p:nvPr/>
        </p:nvCxnSpPr>
        <p:spPr>
          <a:xfrm rot="16200000" flipH="1">
            <a:off x="6891587" y="3780547"/>
            <a:ext cx="247959" cy="206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/>
          <p:cNvSpPr/>
          <p:nvPr/>
        </p:nvSpPr>
        <p:spPr>
          <a:xfrm>
            <a:off x="4538338" y="4952485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</a:t>
            </a:r>
            <a:endParaRPr lang="en-US" altLang="ko-KR" sz="1200">
              <a:solidFill>
                <a:srgbClr val="1e8900"/>
              </a:solidFill>
              <a:latin typeface="Arial"/>
              <a:cs typeface="Arial"/>
            </a:endParaRPr>
          </a:p>
        </p:txBody>
      </p:sp>
      <p:pic>
        <p:nvPicPr>
          <p:cNvPr id="73" name="Graphic 19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538390" y="4953165"/>
            <a:ext cx="381000" cy="381000"/>
          </a:xfrm>
          <a:prstGeom prst="rect">
            <a:avLst/>
          </a:prstGeom>
        </p:spPr>
      </p:pic>
      <p:cxnSp>
        <p:nvCxnSpPr>
          <p:cNvPr id="88" name="Elbow Connector 18"/>
          <p:cNvCxnSpPr>
            <a:stCxn id="42" idx="2"/>
            <a:endCxn id="43" idx="0"/>
          </p:cNvCxnSpPr>
          <p:nvPr/>
        </p:nvCxnSpPr>
        <p:spPr>
          <a:xfrm rot="5400000" flipV="1">
            <a:off x="7474029" y="3905329"/>
            <a:ext cx="589919" cy="15047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60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5019326" y="213462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7"/>
          <p:cNvSpPr/>
          <p:nvPr/>
        </p:nvSpPr>
        <p:spPr>
          <a:xfrm>
            <a:off x="9289595" y="3260600"/>
            <a:ext cx="2114005" cy="129884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RDS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6" name="Graphic 21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9287603" y="3261040"/>
            <a:ext cx="354969" cy="354969"/>
          </a:xfrm>
          <a:prstGeom prst="rect">
            <a:avLst/>
          </a:prstGeom>
        </p:spPr>
      </p:pic>
      <p:sp>
        <p:nvSpPr>
          <p:cNvPr id="48" name="Rectangle 7"/>
          <p:cNvSpPr/>
          <p:nvPr/>
        </p:nvSpPr>
        <p:spPr>
          <a:xfrm>
            <a:off x="6566699" y="1867788"/>
            <a:ext cx="2232460" cy="1044266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</a:t>
            </a:r>
            <a:endParaRPr lang="en-US" altLang="ko-KR" sz="1200">
              <a:solidFill>
                <a:srgbClr val="5b9cd5"/>
              </a:solidFill>
              <a:latin typeface="Arial"/>
              <a:cs typeface="Arial"/>
            </a:endParaRPr>
          </a:p>
        </p:txBody>
      </p:sp>
      <p:pic>
        <p:nvPicPr>
          <p:cNvPr id="54" name="Graphic 21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6564940" y="1865017"/>
            <a:ext cx="398929" cy="381000"/>
          </a:xfrm>
          <a:prstGeom prst="rect">
            <a:avLst/>
          </a:prstGeom>
        </p:spPr>
      </p:pic>
      <p:cxnSp>
        <p:nvCxnSpPr>
          <p:cNvPr id="56" name="Elbow Connector 18"/>
          <p:cNvCxnSpPr>
            <a:stCxn id="26" idx="0"/>
            <a:endCxn id="17" idx="2"/>
          </p:cNvCxnSpPr>
          <p:nvPr/>
        </p:nvCxnSpPr>
        <p:spPr>
          <a:xfrm rot="5400000" flipH="1">
            <a:off x="5973881" y="2159746"/>
            <a:ext cx="279709" cy="180159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8"/>
          <p:cNvCxnSpPr>
            <a:stCxn id="26" idx="0"/>
            <a:endCxn id="48" idx="2"/>
          </p:cNvCxnSpPr>
          <p:nvPr/>
        </p:nvCxnSpPr>
        <p:spPr>
          <a:xfrm rot="5400000" flipH="1" flipV="1">
            <a:off x="7204559" y="2722030"/>
            <a:ext cx="288346" cy="6683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0"/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5262924" y="5394966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Rectangle 6"/>
          <p:cNvSpPr/>
          <p:nvPr/>
        </p:nvSpPr>
        <p:spPr>
          <a:xfrm>
            <a:off x="3273308" y="946159"/>
            <a:ext cx="8427024" cy="54031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1" name="Graphic 16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3273308" y="945365"/>
            <a:ext cx="461830" cy="472464"/>
          </a:xfrm>
          <a:prstGeom prst="rect">
            <a:avLst/>
          </a:prstGeom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2920350" y="38750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0214365" y="37539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raphic 14"/>
          <p:cNvPicPr>
            <a:picLocks noChangeAspect="1" noChangeArrowheads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881434" y="3836928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 32"/>
          <p:cNvSpPr/>
          <p:nvPr/>
        </p:nvSpPr>
        <p:spPr>
          <a:xfrm>
            <a:off x="7460982" y="4952678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</a:t>
            </a:r>
            <a:endParaRPr lang="en-US" altLang="ko-KR" sz="1200">
              <a:solidFill>
                <a:srgbClr val="1e8900"/>
              </a:solidFill>
              <a:latin typeface="Arial"/>
              <a:cs typeface="Arial"/>
            </a:endParaRPr>
          </a:p>
        </p:txBody>
      </p:sp>
      <p:pic>
        <p:nvPicPr>
          <p:cNvPr id="44" name="Graphic 19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7461034" y="4953358"/>
            <a:ext cx="381000" cy="381000"/>
          </a:xfrm>
          <a:prstGeom prst="rect">
            <a:avLst/>
          </a:prstGeom>
        </p:spPr>
      </p:pic>
      <p:pic>
        <p:nvPicPr>
          <p:cNvPr id="47" name="Graphic 60"/>
          <p:cNvPicPr>
            <a:picLocks noChangeAspect="1" noChangeArrowheads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8254113" y="538586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raphic 14"/>
          <p:cNvPicPr>
            <a:picLocks noChangeAspect="1" noChangeArrowheads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10019042" y="537575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Elbow Connector 18"/>
          <p:cNvCxnSpPr>
            <a:stCxn id="42" idx="2"/>
            <a:endCxn id="111" idx="0"/>
          </p:cNvCxnSpPr>
          <p:nvPr/>
        </p:nvCxnSpPr>
        <p:spPr>
          <a:xfrm rot="5400000" flipV="1">
            <a:off x="8125625" y="3253732"/>
            <a:ext cx="1012990" cy="3231043"/>
          </a:xfrm>
          <a:prstGeom prst="bentConnector3">
            <a:avLst>
              <a:gd name="adj1" fmla="val 29519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8"/>
          <p:cNvCxnSpPr>
            <a:stCxn id="42" idx="3"/>
            <a:endCxn id="95" idx="1"/>
          </p:cNvCxnSpPr>
          <p:nvPr/>
        </p:nvCxnSpPr>
        <p:spPr>
          <a:xfrm flipV="1">
            <a:off x="7245199" y="3910022"/>
            <a:ext cx="2044397" cy="22413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160</ep:Words>
  <ep:PresentationFormat>와이드스크린</ep:PresentationFormat>
  <ep:Paragraphs>13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KSA Project</vt:lpstr>
      <vt:lpstr>슬라이드 2</vt:lpstr>
      <vt:lpstr>개발환경구성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2022-03-05T04:55:10.000</dcterms:created>
  <dc:creator>Jang su min</dc:creator>
  <cp:lastModifiedBy>Jang su min</cp:lastModifiedBy>
  <dcterms:modified xsi:type="dcterms:W3CDTF">2022-03-18T02:37:36.830</dcterms:modified>
  <cp:revision>390</cp:revision>
  <dc:title>KSA Project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