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22" r:id="rId1"/>
  </p:sldMasterIdLst>
  <p:notesMasterIdLst>
    <p:notesMasterId r:id="rId2"/>
  </p:notesMasterIdLst>
  <p:sldIdLst>
    <p:sldId id="256" r:id="rId3"/>
    <p:sldId id="258" r:id="rId4"/>
    <p:sldId id="259" r:id="rId5"/>
    <p:sldId id="267" r:id="rId6"/>
    <p:sldId id="27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-954" y="-294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heme" Target="theme/theme1.xml"  /><Relationship Id="rId11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presProps" Target="presProps.xml"  /><Relationship Id="rId9" Type="http://schemas.openxmlformats.org/officeDocument/2006/relationships/viewProps" Target="viewProp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2022-03-18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2022-03-16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2022-03-16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2022-03-16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2022-03-16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2022-03-16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2022-03-16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2022-03-16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2022-03-16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2022-03-16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2022-03-16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2022-03-16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2022-03-16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2022-03-16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Relationship Id="rId5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13.png"  /><Relationship Id="rId11" Type="http://schemas.openxmlformats.org/officeDocument/2006/relationships/image" Target="../media/image14.png"  /><Relationship Id="rId12" Type="http://schemas.openxmlformats.org/officeDocument/2006/relationships/image" Target="../media/image15.png"  /><Relationship Id="rId13" Type="http://schemas.openxmlformats.org/officeDocument/2006/relationships/image" Target="../media/image16.png"  /><Relationship Id="rId14" Type="http://schemas.openxmlformats.org/officeDocument/2006/relationships/image" Target="../media/image17.png"  /><Relationship Id="rId15" Type="http://schemas.openxmlformats.org/officeDocument/2006/relationships/image" Target="../media/image18.png"  /><Relationship Id="rId16" Type="http://schemas.openxmlformats.org/officeDocument/2006/relationships/image" Target="../media/image19.png"  /><Relationship Id="rId17" Type="http://schemas.openxmlformats.org/officeDocument/2006/relationships/image" Target="../media/image14.png"  /><Relationship Id="rId18" Type="http://schemas.openxmlformats.org/officeDocument/2006/relationships/image" Target="../media/image20.png"  /><Relationship Id="rId19" Type="http://schemas.openxmlformats.org/officeDocument/2006/relationships/image" Target="../media/image10.png"  /><Relationship Id="rId2" Type="http://schemas.openxmlformats.org/officeDocument/2006/relationships/image" Target="../media/image5.png"  /><Relationship Id="rId20" Type="http://schemas.openxmlformats.org/officeDocument/2006/relationships/image" Target="../media/image14.png"  /><Relationship Id="rId21" Type="http://schemas.openxmlformats.org/officeDocument/2006/relationships/image" Target="../media/image21.png"  /><Relationship Id="rId22" Type="http://schemas.openxmlformats.org/officeDocument/2006/relationships/image" Target="../media/image22.png"  /><Relationship Id="rId23" Type="http://schemas.openxmlformats.org/officeDocument/2006/relationships/image" Target="../media/image23.png"  /><Relationship Id="rId24" Type="http://schemas.openxmlformats.org/officeDocument/2006/relationships/image" Target="../media/image24.png"  /><Relationship Id="rId25" Type="http://schemas.openxmlformats.org/officeDocument/2006/relationships/image" Target="../media/image19.png"  /><Relationship Id="rId26" Type="http://schemas.openxmlformats.org/officeDocument/2006/relationships/image" Target="../media/image14.png"  /><Relationship Id="rId27" Type="http://schemas.openxmlformats.org/officeDocument/2006/relationships/image" Target="../media/image2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Relationship Id="rId6" Type="http://schemas.openxmlformats.org/officeDocument/2006/relationships/image" Target="../media/image9.png"  /><Relationship Id="rId7" Type="http://schemas.openxmlformats.org/officeDocument/2006/relationships/image" Target="../media/image10.png"  /><Relationship Id="rId8" Type="http://schemas.openxmlformats.org/officeDocument/2006/relationships/image" Target="../media/image11.png"  /><Relationship Id="rId9" Type="http://schemas.openxmlformats.org/officeDocument/2006/relationships/image" Target="../media/image12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KSA　Project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53351" y="273843"/>
            <a:ext cx="2867422" cy="362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시스템 주요기술 정의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240845"/>
              </p:ext>
            </p:extLst>
          </p:nvPr>
        </p:nvGraphicFramePr>
        <p:xfrm>
          <a:off x="713382" y="978296"/>
          <a:ext cx="9773680" cy="4945597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887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5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4557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  <a:p>
                      <a:pPr algn="ctr">
                        <a:defRPr/>
                      </a:pPr>
                      <a:r>
                        <a:rPr lang="ko-KR" altLang="en-US" dirty="0"/>
                        <a:t>시스템 소프트웨어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  <a:p>
                      <a:pPr algn="ctr">
                        <a:defRPr/>
                      </a:pPr>
                      <a:r>
                        <a:rPr lang="ko-KR" altLang="en-US" dirty="0"/>
                        <a:t>개발 소프트 </a:t>
                      </a:r>
                      <a:r>
                        <a:rPr lang="ko-KR" altLang="en-US" dirty="0" err="1"/>
                        <a:t>웨어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0019">
                <a:tc>
                  <a:txBody>
                    <a:bodyPr/>
                    <a:lstStyle/>
                    <a:p>
                      <a:pPr marL="256540" indent="-256540">
                        <a:buFont typeface="Arial"/>
                        <a:buChar char="•"/>
                      </a:pPr>
                      <a:endParaRPr lang="en-US" altLang="ko-KR" sz="2300"/>
                    </a:p>
                    <a:p>
                      <a:pPr marL="256540" indent="-256540">
                        <a:buFont typeface="Arial"/>
                        <a:buChar char="•"/>
                        <a:defRPr/>
                      </a:pPr>
                      <a:r>
                        <a:rPr lang="en-US" altLang="ko-KR" sz="2300" dirty="0" err="1"/>
                        <a:t>Os</a:t>
                      </a:r>
                      <a:r>
                        <a:rPr lang="en-US" altLang="ko-KR" sz="2300" dirty="0"/>
                        <a:t> - Windows 10 20H2</a:t>
                      </a:r>
                    </a:p>
                    <a:p>
                      <a:pPr marL="256540" indent="-256540">
                        <a:buFont typeface="Arial"/>
                        <a:buChar char="•"/>
                        <a:defRPr/>
                      </a:pPr>
                      <a:r>
                        <a:rPr lang="en-US" altLang="ko-KR" sz="2300" dirty="0"/>
                        <a:t>Web Server - AWS</a:t>
                      </a:r>
                      <a:r>
                        <a:rPr lang="ko-KR" altLang="en-US" sz="2300" dirty="0"/>
                        <a:t> </a:t>
                      </a:r>
                      <a:r>
                        <a:rPr lang="en-US" altLang="ko-KR" sz="2300" dirty="0"/>
                        <a:t>S3</a:t>
                      </a:r>
                    </a:p>
                    <a:p>
                      <a:pPr marL="256540" indent="-256540">
                        <a:buFont typeface="Arial"/>
                        <a:buChar char="•"/>
                        <a:defRPr/>
                      </a:pPr>
                      <a:r>
                        <a:rPr lang="en-US" altLang="ko-KR" sz="2300" dirty="0"/>
                        <a:t>Web Application Server - Tomcat</a:t>
                      </a:r>
                    </a:p>
                    <a:p>
                      <a:pPr marL="256540" indent="-256540">
                        <a:buFont typeface="Arial"/>
                        <a:buChar char="•"/>
                        <a:defRPr/>
                      </a:pPr>
                      <a:r>
                        <a:rPr lang="en-US" altLang="ko-KR" sz="2300" dirty="0"/>
                        <a:t>DBMS - </a:t>
                      </a:r>
                      <a:r>
                        <a:rPr lang="en-US" altLang="ko-KR" sz="2300" dirty="0" err="1"/>
                        <a:t>Mysql</a:t>
                      </a:r>
                      <a:endParaRPr lang="en-US" altLang="ko-KR" dirty="0" err="1"/>
                    </a:p>
                    <a:p>
                      <a:pPr marL="257040" indent="-257040">
                        <a:buFont typeface="Arial"/>
                        <a:buChar char="•"/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6540" indent="-256540">
                        <a:buFont typeface="Arial"/>
                        <a:buChar char="•"/>
                      </a:pPr>
                      <a:endParaRPr lang="ko-KR" altLang="en-US" sz="2100" spc="0"/>
                    </a:p>
                    <a:p>
                      <a:pPr marL="256540" lvl="0" indent="-256540">
                        <a:buFont typeface="Arial"/>
                        <a:buChar char="•"/>
                        <a:defRPr/>
                      </a:pPr>
                      <a:r>
                        <a:rPr lang="ko-KR" altLang="en-US" sz="2100" spc="0" dirty="0"/>
                        <a:t>요구사항 관리 도구 </a:t>
                      </a:r>
                      <a:r>
                        <a:rPr lang="en-US" altLang="ko-KR" sz="2100" spc="0" dirty="0"/>
                        <a:t>-</a:t>
                      </a:r>
                      <a:r>
                        <a:rPr lang="ko-KR" altLang="en-US" sz="2100" spc="0" dirty="0"/>
                        <a:t> </a:t>
                      </a:r>
                      <a:r>
                        <a:rPr lang="en-US" altLang="ko-KR" sz="2100" spc="0" dirty="0"/>
                        <a:t>Miro,</a:t>
                      </a:r>
                      <a:r>
                        <a:rPr lang="ko-KR" altLang="en-US" sz="2100" spc="0" dirty="0"/>
                        <a:t> </a:t>
                      </a:r>
                      <a:r>
                        <a:rPr lang="en-US" altLang="ko-KR" sz="2100" spc="0" dirty="0" err="1"/>
                        <a:t>Github</a:t>
                      </a:r>
                      <a:endParaRPr lang="en-US" altLang="ko-KR" sz="2100" spc="0" dirty="0"/>
                    </a:p>
                    <a:p>
                      <a:pPr marL="256540" indent="-256540">
                        <a:buFont typeface="Arial"/>
                        <a:buChar char="•"/>
                        <a:defRPr/>
                      </a:pPr>
                      <a:r>
                        <a:rPr lang="ko-KR" altLang="en-US" sz="2100" spc="0" dirty="0"/>
                        <a:t>구현 도구 </a:t>
                      </a:r>
                      <a:r>
                        <a:rPr lang="en-US" altLang="ko-KR" sz="2100" spc="0" dirty="0"/>
                        <a:t>-</a:t>
                      </a:r>
                      <a:r>
                        <a:rPr lang="ko-KR" altLang="en-US" sz="2100" spc="0" dirty="0"/>
                        <a:t> </a:t>
                      </a:r>
                      <a:r>
                        <a:rPr lang="en-US" altLang="ko-KR" sz="2100" spc="0" dirty="0"/>
                        <a:t>Visual Studio Code, </a:t>
                      </a:r>
                      <a:r>
                        <a:rPr lang="en-US" altLang="ko-KR" sz="2100" spc="0" dirty="0" err="1"/>
                        <a:t>Inteli</a:t>
                      </a:r>
                      <a:r>
                        <a:rPr lang="en-US" altLang="ko-KR" sz="2100" spc="0" dirty="0"/>
                        <a:t> J</a:t>
                      </a:r>
                    </a:p>
                    <a:p>
                      <a:pPr marL="256540" indent="-256540">
                        <a:buFont typeface="Arial"/>
                        <a:buChar char="•"/>
                      </a:pPr>
                      <a:r>
                        <a:rPr lang="ko-KR" altLang="en-US" sz="2100" spc="0" dirty="0"/>
                        <a:t>설계</a:t>
                      </a:r>
                      <a:r>
                        <a:rPr lang="en-US" altLang="ko-KR" sz="2100" spc="0" dirty="0"/>
                        <a:t>/</a:t>
                      </a:r>
                      <a:r>
                        <a:rPr lang="ko-KR" altLang="en-US" sz="2100" spc="0" dirty="0"/>
                        <a:t>모델링 도구 </a:t>
                      </a:r>
                      <a:r>
                        <a:rPr lang="en-US" altLang="ko-KR" sz="2100" spc="0" dirty="0"/>
                        <a:t>-</a:t>
                      </a:r>
                      <a:r>
                        <a:rPr lang="ko-KR" altLang="en-US" sz="2100" spc="0" dirty="0"/>
                        <a:t> </a:t>
                      </a:r>
                      <a:r>
                        <a:rPr lang="en-US" altLang="ko-KR" sz="2100" spc="0" dirty="0"/>
                        <a:t>Visual Studio Code, </a:t>
                      </a:r>
                      <a:r>
                        <a:rPr lang="en-US" altLang="ko-KR" sz="2100" spc="0" dirty="0" err="1"/>
                        <a:t>Inteli</a:t>
                      </a:r>
                      <a:r>
                        <a:rPr lang="en-US" altLang="ko-KR" sz="2100" spc="0" dirty="0"/>
                        <a:t> J , Android Studio</a:t>
                      </a:r>
                    </a:p>
                    <a:p>
                      <a:pPr marL="256540" indent="-256540">
                        <a:buFont typeface="Arial"/>
                        <a:buChar char="•"/>
                        <a:defRPr/>
                      </a:pPr>
                      <a:r>
                        <a:rPr lang="ko-KR" altLang="en-US" sz="2100" spc="0" dirty="0"/>
                        <a:t>테스터 도구 </a:t>
                      </a:r>
                      <a:r>
                        <a:rPr lang="en-US" altLang="ko-KR" sz="2100" spc="0" dirty="0"/>
                        <a:t>-</a:t>
                      </a:r>
                      <a:r>
                        <a:rPr lang="ko-KR" altLang="en-US" sz="2100" spc="0" dirty="0"/>
                        <a:t> </a:t>
                      </a:r>
                      <a:r>
                        <a:rPr lang="en-US" altLang="ko-KR" sz="2100" spc="0" dirty="0"/>
                        <a:t>Junit</a:t>
                      </a:r>
                    </a:p>
                    <a:p>
                      <a:pPr marL="256540" indent="-256540">
                        <a:buFont typeface="Arial"/>
                        <a:buChar char="•"/>
                        <a:defRPr/>
                      </a:pPr>
                      <a:r>
                        <a:rPr lang="ko-KR" altLang="en-US" sz="2100" spc="0" dirty="0"/>
                        <a:t>형상</a:t>
                      </a:r>
                      <a:r>
                        <a:rPr lang="en-US" altLang="ko-KR" sz="2100" spc="0" dirty="0"/>
                        <a:t> </a:t>
                      </a:r>
                      <a:r>
                        <a:rPr lang="ko-KR" altLang="en-US" sz="2100" spc="0" dirty="0"/>
                        <a:t>관리 도구 </a:t>
                      </a:r>
                      <a:r>
                        <a:rPr lang="en-US" altLang="ko-KR" sz="2100" spc="0" dirty="0"/>
                        <a:t>-</a:t>
                      </a:r>
                      <a:r>
                        <a:rPr lang="ko-KR" altLang="en-US" sz="2100" spc="0" dirty="0"/>
                        <a:t> </a:t>
                      </a:r>
                      <a:r>
                        <a:rPr lang="en-US" altLang="ko-KR" sz="2100" spc="0" dirty="0"/>
                        <a:t>Git</a:t>
                      </a:r>
                      <a:endParaRPr lang="ko-KR" altLang="en-US" sz="2100" spc="0" dirty="0"/>
                    </a:p>
                    <a:p>
                      <a:pPr marL="256540" indent="-256540">
                        <a:buFont typeface="Arial"/>
                        <a:buChar char="•"/>
                      </a:pPr>
                      <a:r>
                        <a:rPr lang="ko-KR" altLang="en-US" sz="2100" spc="0" dirty="0"/>
                        <a:t>개발언어 </a:t>
                      </a:r>
                      <a:r>
                        <a:rPr lang="en-US" altLang="ko-KR" sz="2100" spc="0" dirty="0"/>
                        <a:t>-</a:t>
                      </a:r>
                      <a:r>
                        <a:rPr lang="ko-KR" altLang="en-US" sz="2100" spc="0" dirty="0"/>
                        <a:t> </a:t>
                      </a:r>
                      <a:r>
                        <a:rPr lang="en-US" altLang="ko-KR" sz="2100" spc="0" dirty="0"/>
                        <a:t>Java , Android Studio , React</a:t>
                      </a:r>
                    </a:p>
                    <a:p>
                      <a:pPr marL="256540" indent="-256540">
                        <a:buFont typeface="Arial"/>
                        <a:buChar char="•"/>
                        <a:defRPr/>
                      </a:pPr>
                      <a:r>
                        <a:rPr lang="ko-KR" altLang="en-US" sz="2100" spc="0" dirty="0"/>
                        <a:t>빌드 도구 </a:t>
                      </a:r>
                      <a:r>
                        <a:rPr lang="en-US" altLang="ko-KR" sz="2100" spc="0" dirty="0"/>
                        <a:t>-</a:t>
                      </a:r>
                      <a:r>
                        <a:rPr lang="ko-KR" altLang="en-US" sz="2100" spc="0" dirty="0"/>
                        <a:t> </a:t>
                      </a:r>
                      <a:r>
                        <a:rPr lang="en-US" altLang="ko-KR" sz="2100" spc="0" dirty="0"/>
                        <a:t>Gradle</a:t>
                      </a:r>
                    </a:p>
                    <a:p>
                      <a:pPr marL="256540" indent="-256540">
                        <a:buFont typeface="Arial"/>
                        <a:buChar char="•"/>
                        <a:defRPr/>
                      </a:pPr>
                      <a:r>
                        <a:rPr lang="ko-KR" altLang="en-US" sz="2100" spc="0" dirty="0"/>
                        <a:t>배포도구 </a:t>
                      </a:r>
                      <a:r>
                        <a:rPr lang="en-US" altLang="ko-KR" sz="2100" spc="0" dirty="0"/>
                        <a:t>-</a:t>
                      </a:r>
                      <a:r>
                        <a:rPr lang="ko-KR" altLang="en-US" sz="2100" spc="0" dirty="0"/>
                        <a:t> </a:t>
                      </a:r>
                      <a:r>
                        <a:rPr lang="en-US" altLang="ko-KR" sz="2100" spc="0" dirty="0"/>
                        <a:t>Jenkins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162255" y="274638"/>
            <a:ext cx="2420142" cy="785809"/>
          </a:xfrm>
        </p:spPr>
        <p:txBody>
          <a:bodyPr/>
          <a:lstStyle/>
          <a:p>
            <a:pPr>
              <a:defRPr/>
            </a:pPr>
            <a:r>
              <a:rPr lang="ko-KR" altLang="en-US" sz="2800"/>
              <a:t>개발환경구성</a:t>
            </a:r>
            <a:endParaRPr lang="ko-KR" altLang="en-US" sz="280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750321" y="1221165"/>
          <a:ext cx="9186054" cy="441566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583574"/>
                <a:gridCol w="4602480"/>
              </a:tblGrid>
              <a:tr h="367665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/>
                        <a:t>항    목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/>
                        <a:t>버    전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67665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Windows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10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ver 20H2 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67665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Visual Studio Code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ver 1.65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67665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Git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ver 2.33.0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67665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Java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ver 11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67665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Gradle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Ver 7.4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67665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Junit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ver 5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71354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/>
                        <a:t>Android Studio(</a:t>
                      </a:r>
                      <a:r>
                        <a:rPr lang="en-US" altLang="ko-KR" sz="1800" b="0" i="0" u="none" strike="noStrike">
                          <a:latin typeface="맑은 고딕"/>
                          <a:ea typeface="맑은 고딕"/>
                        </a:rPr>
                        <a:t>Bumblebee)</a:t>
                      </a:r>
                      <a:endParaRPr lang="ko-KR" sz="1800" b="0" i="0" u="none" strike="noStrike">
                        <a:latin typeface="맑은 고딕"/>
                        <a:ea typeface="맑은 고딕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/>
                        <a:t>ver 2021.1.1 Pach2 for Window 64dit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67665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Springboot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ver 2.6.4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67665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Inteli J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Ver 2021.3.2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67665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Jenkins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ver 2.332.1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67665">
                <a:tc>
                  <a:txBody>
                    <a:bodyPr vert="horz" lIns="91440" tIns="45720" rIns="91440" bIns="45720" anchor="t" anchorCtr="0"/>
                    <a:p>
                      <a:pPr lvl="0" algn="ctr">
                        <a:buNone/>
                        <a:defRPr/>
                      </a:pPr>
                      <a:r>
                        <a:rPr lang="en-US" altLang="ko-KR"/>
                        <a:t>Ubuntu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vl="0" algn="ctr">
                        <a:buNone/>
                        <a:defRPr/>
                      </a:pPr>
                      <a:r>
                        <a:rPr lang="en-US" sz="1800" b="0" i="0" u="none" strike="noStrike"/>
                        <a:t>ver </a:t>
                      </a:r>
                      <a:r>
                        <a:rPr lang="en-US" altLang="ko-KR" sz="1800" b="0" i="0" u="none" strike="noStrike"/>
                        <a:t>20.04</a:t>
                      </a:r>
                      <a:endParaRPr lang="en-US" altLang="ko-KR" sz="1800" b="0" i="0" u="none" strike="noStrike"/>
                    </a:p>
                  </a:txBody>
                  <a:tcPr marL="91440" marR="91440"/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805916" y="3643241"/>
            <a:ext cx="1162212" cy="115268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844723" y="2401693"/>
            <a:ext cx="819264" cy="76210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093585" y="1510099"/>
            <a:ext cx="963577" cy="9368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44628" y="268146"/>
            <a:ext cx="3997123" cy="369332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>
                <a:ea typeface="맑은 고딕"/>
                <a:cs typeface="Calibri"/>
              </a:rPr>
              <a:t>Spring Boot Dependency </a:t>
            </a:r>
          </a:p>
        </p:txBody>
      </p:sp>
      <p:graphicFrame>
        <p:nvGraphicFramePr>
          <p:cNvPr id="5" name="표 5"/>
          <p:cNvGraphicFramePr>
            <a:graphicFrameLocks noGrp="1"/>
          </p:cNvGraphicFramePr>
          <p:nvPr/>
        </p:nvGraphicFramePr>
        <p:xfrm>
          <a:off x="796338" y="1744806"/>
          <a:ext cx="9421955" cy="3320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0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71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671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/>
                        <a:t>구    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/>
                        <a:t>Dependency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662">
                <a:tc>
                  <a:txBody>
                    <a:bodyPr/>
                    <a:lstStyle/>
                    <a:p>
                      <a:pPr lvl="0" algn="ctr">
                        <a:buNone/>
                        <a:defRPr/>
                      </a:pPr>
                      <a:endParaRPr lang="ko-KR" altLang="en-US"/>
                    </a:p>
                    <a:p>
                      <a:pPr lvl="0" algn="ctr">
                        <a:buNone/>
                        <a:defRPr/>
                      </a:pPr>
                      <a:endParaRPr lang="ko-KR" altLang="en-US"/>
                    </a:p>
                    <a:p>
                      <a:pPr lvl="0" algn="ctr">
                        <a:buNone/>
                        <a:defRPr/>
                      </a:pPr>
                      <a:endParaRPr lang="ko-KR" altLang="en-US"/>
                    </a:p>
                    <a:p>
                      <a:pPr lvl="0" algn="ctr">
                        <a:buNone/>
                        <a:defRPr/>
                      </a:pPr>
                      <a:endParaRPr lang="ko-KR" altLang="en-US"/>
                    </a:p>
                    <a:p>
                      <a:pPr lvl="0" algn="ctr">
                        <a:buNone/>
                        <a:defRPr/>
                      </a:pPr>
                      <a:r>
                        <a:rPr lang="ko-KR" altLang="en-US"/>
                        <a:t>SpringBoot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/>
                        <a:buChar char="•"/>
                        <a:defRPr/>
                      </a:pPr>
                      <a:endParaRPr lang="ko-KR" altLang="en-US"/>
                    </a:p>
                    <a:p>
                      <a:pPr marL="285750" lvl="0" indent="-285750">
                        <a:buFont typeface="Arial"/>
                        <a:buChar char="•"/>
                        <a:defRPr/>
                      </a:pPr>
                      <a:r>
                        <a:rPr lang="ko-KR" altLang="en-US"/>
                        <a:t>Lombok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  <a:defRPr/>
                      </a:pPr>
                      <a:r>
                        <a:rPr lang="ko-KR" altLang="en-US"/>
                        <a:t>Spring Boot DevTools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  <a:defRPr/>
                      </a:pPr>
                      <a:r>
                        <a:rPr lang="ko-KR" altLang="en-US"/>
                        <a:t>Spring Web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  <a:defRPr/>
                      </a:pPr>
                      <a:r>
                        <a:rPr lang="ko-KR" altLang="en-US"/>
                        <a:t>Spring Data JPA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  <a:defRPr/>
                      </a:pPr>
                      <a:r>
                        <a:rPr lang="ko-KR" altLang="en-US"/>
                        <a:t>Mysql Driver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  <a:defRPr/>
                      </a:pPr>
                      <a:r>
                        <a:rPr lang="ko-KR" altLang="en-US"/>
                        <a:t>Spring Security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  <a:defRPr/>
                      </a:pPr>
                      <a:r>
                        <a:rPr lang="ko-KR" altLang="en-US"/>
                        <a:t>OAuth2 Client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614093" y="2670977"/>
            <a:ext cx="1651563" cy="16993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/>
          <p:nvPr/>
        </p:nvSpPr>
        <p:spPr>
          <a:xfrm>
            <a:off x="2456294" y="104787"/>
            <a:ext cx="9630327" cy="66484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ysClr val="windowText" lastClr="000000"/>
                </a:solidFill>
                <a:latin typeface="Arial"/>
                <a:ea typeface="+mn-ea"/>
                <a:cs typeface="Arial"/>
              </a:rPr>
              <a:t>AWS Cloud</a:t>
            </a:r>
            <a:endParaRPr lang="en-US" sz="1200">
              <a:solidFill>
                <a:sysClr val="windowText" lastClr="000000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5" name="Graphic 35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454969" y="104787"/>
            <a:ext cx="381000" cy="381000"/>
          </a:xfrm>
          <a:prstGeom prst="rect">
            <a:avLst/>
          </a:prstGeom>
        </p:spPr>
      </p:pic>
      <p:sp>
        <p:nvSpPr>
          <p:cNvPr id="6" name="Rectangle 8"/>
          <p:cNvSpPr/>
          <p:nvPr/>
        </p:nvSpPr>
        <p:spPr>
          <a:xfrm>
            <a:off x="2835969" y="485787"/>
            <a:ext cx="9020705" cy="6124190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5b9cd5"/>
                </a:solidFill>
                <a:latin typeface="Arial"/>
                <a:ea typeface="+mn-ea"/>
                <a:cs typeface="Arial"/>
              </a:rPr>
              <a:t>Region</a:t>
            </a:r>
            <a:endParaRPr lang="en-US" sz="1200">
              <a:solidFill>
                <a:srgbClr val="5b9cd5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7" name="Graphic 2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835492" y="488819"/>
            <a:ext cx="441341" cy="425814"/>
          </a:xfrm>
          <a:prstGeom prst="rect">
            <a:avLst/>
          </a:prstGeom>
        </p:spPr>
      </p:pic>
      <p:sp>
        <p:nvSpPr>
          <p:cNvPr id="11" name="Rectangle 38"/>
          <p:cNvSpPr/>
          <p:nvPr/>
        </p:nvSpPr>
        <p:spPr>
          <a:xfrm>
            <a:off x="3741615" y="1465553"/>
            <a:ext cx="5236975" cy="1796507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d86613"/>
                </a:solidFill>
                <a:latin typeface="Arial"/>
                <a:ea typeface="+mn-ea"/>
                <a:cs typeface="Arial"/>
              </a:rPr>
              <a:t>Elastic Beanstalk container</a:t>
            </a:r>
            <a:endParaRPr lang="en-US" sz="1200">
              <a:solidFill>
                <a:srgbClr val="d86613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12" name="Graphic 4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741615" y="1465553"/>
            <a:ext cx="381000" cy="381000"/>
          </a:xfrm>
          <a:prstGeom prst="rect">
            <a:avLst/>
          </a:prstGeom>
        </p:spPr>
      </p:pic>
      <p:pic>
        <p:nvPicPr>
          <p:cNvPr id="13" name="Graphic 5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0802406" y="556487"/>
            <a:ext cx="370116" cy="352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raphic 8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9476944" y="548624"/>
            <a:ext cx="347564" cy="347564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Rectangle 7"/>
          <p:cNvSpPr/>
          <p:nvPr/>
        </p:nvSpPr>
        <p:spPr>
          <a:xfrm>
            <a:off x="4109443" y="1876425"/>
            <a:ext cx="2206987" cy="1044266"/>
          </a:xfrm>
          <a:prstGeom prst="rect">
            <a:avLst/>
          </a:prstGeom>
          <a:solidFill>
            <a:srgbClr val="007cbc">
              <a:alpha val="98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45720" rIns="91440" bIns="45720" anchor="t"/>
          <a:lstStyle/>
          <a:p>
            <a:pPr>
              <a:defRPr/>
            </a:pPr>
            <a:r>
              <a:rPr lang="en-US" sz="1200">
                <a:solidFill>
                  <a:srgbClr val="5b9cd5"/>
                </a:solidFill>
                <a:latin typeface="Arial"/>
                <a:ea typeface="+mn-ea"/>
                <a:cs typeface="Arial"/>
              </a:rPr>
              <a:t>Private </a:t>
            </a:r>
            <a:r>
              <a:rPr lang="en-US" sz="1200">
                <a:solidFill>
                  <a:srgbClr val="5b9cd5"/>
                </a:solidFill>
                <a:latin typeface="Arial"/>
                <a:cs typeface="Arial"/>
              </a:rPr>
              <a:t>subnet </a:t>
            </a:r>
            <a:endParaRPr lang="en-US" sz="1200">
              <a:solidFill>
                <a:srgbClr val="5b9cd5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18" name="Graphic 21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4117303" y="1873421"/>
            <a:ext cx="381000" cy="381000"/>
          </a:xfrm>
          <a:prstGeom prst="rect">
            <a:avLst/>
          </a:prstGeom>
        </p:spPr>
      </p:pic>
      <p:pic>
        <p:nvPicPr>
          <p:cNvPr id="19" name="Graphic 19"/>
          <p:cNvPicPr>
            <a:picLocks noChangeAspect="1" noChangeArrowheads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9943570" y="545693"/>
            <a:ext cx="350494" cy="350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raphic 6"/>
          <p:cNvPicPr>
            <a:picLocks noChangeAspect="1" noChangeArrowheads="1"/>
          </p:cNvPicPr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10384236" y="547523"/>
            <a:ext cx="347280" cy="34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raphic 24"/>
          <p:cNvPicPr>
            <a:picLocks noChangeAspect="1" noChangeArrowheads="1"/>
          </p:cNvPicPr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6785935" y="3200400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raphic 60"/>
          <p:cNvPicPr>
            <a:picLocks noChangeAspect="1" noChangeArrowheads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7639371" y="2302640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raphic 6"/>
          <p:cNvPicPr>
            <a:picLocks noChangeAspect="1" noChangeArrowheads="1"/>
          </p:cNvPicPr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11245822" y="556487"/>
            <a:ext cx="370878" cy="35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raphic 23"/>
          <p:cNvPicPr>
            <a:picLocks noChangeAspect="1" noChangeArrowheads="1"/>
          </p:cNvPicPr>
          <p:nvPr/>
        </p:nvPicPr>
        <p:blipFill rotWithShape="1">
          <a:blip r:embed="rId13"/>
          <a:srcRect/>
          <a:stretch>
            <a:fillRect/>
          </a:stretch>
        </p:blipFill>
        <p:spPr>
          <a:xfrm flipH="1">
            <a:off x="890264" y="1727406"/>
            <a:ext cx="4699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raphic 31"/>
          <p:cNvPicPr>
            <a:picLocks noChangeAspect="1" noChangeArrowheads="1"/>
          </p:cNvPicPr>
          <p:nvPr/>
        </p:nvPicPr>
        <p:blipFill rotWithShape="1">
          <a:blip r:embed="rId14"/>
          <a:srcRect/>
          <a:stretch>
            <a:fillRect/>
          </a:stretch>
        </p:blipFill>
        <p:spPr>
          <a:xfrm>
            <a:off x="6787999" y="3905559"/>
            <a:ext cx="457200" cy="45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" name="Straight Arrow Connector 8"/>
          <p:cNvCxnSpPr>
            <a:stCxn id="37" idx="2"/>
            <a:endCxn id="52" idx="0"/>
          </p:cNvCxnSpPr>
          <p:nvPr/>
        </p:nvCxnSpPr>
        <p:spPr>
          <a:xfrm rot="5400000">
            <a:off x="300988" y="3012702"/>
            <a:ext cx="1639622" cy="8830"/>
          </a:xfrm>
          <a:prstGeom prst="straightConnector1">
            <a:avLst/>
          </a:prstGeom>
          <a:ln w="12700">
            <a:solidFill>
              <a:srgbClr val="545b64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8"/>
          <p:cNvCxnSpPr>
            <a:stCxn id="52" idx="3"/>
            <a:endCxn id="41" idx="1"/>
          </p:cNvCxnSpPr>
          <p:nvPr/>
        </p:nvCxnSpPr>
        <p:spPr>
          <a:xfrm>
            <a:off x="1351334" y="4071878"/>
            <a:ext cx="1569016" cy="31805"/>
          </a:xfrm>
          <a:prstGeom prst="straightConnector1">
            <a:avLst/>
          </a:prstGeom>
          <a:ln w="12700">
            <a:solidFill>
              <a:srgbClr val="545b64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그림 73"/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>
            <a:off x="849683" y="5558505"/>
            <a:ext cx="540000" cy="540000"/>
          </a:xfrm>
          <a:prstGeom prst="rect">
            <a:avLst/>
          </a:prstGeom>
        </p:spPr>
      </p:pic>
      <p:cxnSp>
        <p:nvCxnSpPr>
          <p:cNvPr id="76" name="Straight Arrow Connector 8"/>
          <p:cNvCxnSpPr>
            <a:stCxn id="74" idx="0"/>
            <a:endCxn id="52" idx="2"/>
          </p:cNvCxnSpPr>
          <p:nvPr/>
        </p:nvCxnSpPr>
        <p:spPr>
          <a:xfrm rot="16200000" flipV="1">
            <a:off x="492195" y="4931017"/>
            <a:ext cx="1251677" cy="3299"/>
          </a:xfrm>
          <a:prstGeom prst="straightConnector1">
            <a:avLst/>
          </a:prstGeom>
          <a:ln w="12700">
            <a:solidFill>
              <a:srgbClr val="545b64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8"/>
          <p:cNvCxnSpPr>
            <a:stCxn id="41" idx="3"/>
            <a:endCxn id="42" idx="1"/>
          </p:cNvCxnSpPr>
          <p:nvPr/>
        </p:nvCxnSpPr>
        <p:spPr>
          <a:xfrm>
            <a:off x="3377550" y="4103683"/>
            <a:ext cx="3410449" cy="30476"/>
          </a:xfrm>
          <a:prstGeom prst="straightConnector1">
            <a:avLst/>
          </a:prstGeom>
          <a:ln w="12700">
            <a:solidFill>
              <a:srgbClr val="545b64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18"/>
          <p:cNvCxnSpPr>
            <a:stCxn id="42" idx="2"/>
            <a:endCxn id="70" idx="0"/>
          </p:cNvCxnSpPr>
          <p:nvPr/>
        </p:nvCxnSpPr>
        <p:spPr>
          <a:xfrm rot="5400000">
            <a:off x="6012804" y="3948690"/>
            <a:ext cx="589726" cy="1417864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17"/>
          <p:cNvCxnSpPr>
            <a:stCxn id="26" idx="2"/>
            <a:endCxn id="42" idx="0"/>
          </p:cNvCxnSpPr>
          <p:nvPr/>
        </p:nvCxnSpPr>
        <p:spPr>
          <a:xfrm rot="16200000" flipH="1">
            <a:off x="6891587" y="3780547"/>
            <a:ext cx="247959" cy="2064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32"/>
          <p:cNvSpPr/>
          <p:nvPr/>
        </p:nvSpPr>
        <p:spPr>
          <a:xfrm>
            <a:off x="4538338" y="4952485"/>
            <a:ext cx="2120794" cy="1203987"/>
          </a:xfrm>
          <a:prstGeom prst="rect">
            <a:avLst/>
          </a:prstGeom>
          <a:solidFill>
            <a:srgbClr val="1d8900">
              <a:alpha val="98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45720" rIns="91440" bIns="45720" anchor="t"/>
          <a:lstStyle/>
          <a:p>
            <a:pPr>
              <a:defRPr/>
            </a:pPr>
            <a:r>
              <a:rPr lang="en-US" sz="1200">
                <a:solidFill>
                  <a:srgbClr val="1e8900"/>
                </a:solidFill>
                <a:latin typeface="Arial"/>
                <a:ea typeface="+mn-ea"/>
                <a:cs typeface="Arial"/>
              </a:rPr>
              <a:t>Public subnet</a:t>
            </a:r>
            <a:r>
              <a:rPr lang="en-US" sz="1200">
                <a:solidFill>
                  <a:srgbClr val="1e8900"/>
                </a:solidFill>
                <a:latin typeface="Arial"/>
                <a:cs typeface="Arial"/>
              </a:rPr>
              <a:t> </a:t>
            </a:r>
            <a:endParaRPr lang="en-US" altLang="ko-KR" sz="1200">
              <a:solidFill>
                <a:srgbClr val="1e8900"/>
              </a:solidFill>
              <a:latin typeface="Arial"/>
              <a:cs typeface="Arial"/>
            </a:endParaRPr>
          </a:p>
        </p:txBody>
      </p:sp>
      <p:pic>
        <p:nvPicPr>
          <p:cNvPr id="73" name="Graphic 19"/>
          <p:cNvPicPr>
            <a:picLocks noChangeAspect="1"/>
          </p:cNvPicPr>
          <p:nvPr/>
        </p:nvPicPr>
        <p:blipFill rotWithShape="1">
          <a:blip r:embed="rId16"/>
          <a:stretch>
            <a:fillRect/>
          </a:stretch>
        </p:blipFill>
        <p:spPr>
          <a:xfrm>
            <a:off x="4538390" y="4953165"/>
            <a:ext cx="381000" cy="381000"/>
          </a:xfrm>
          <a:prstGeom prst="rect">
            <a:avLst/>
          </a:prstGeom>
        </p:spPr>
      </p:pic>
      <p:cxnSp>
        <p:nvCxnSpPr>
          <p:cNvPr id="88" name="Elbow Connector 18"/>
          <p:cNvCxnSpPr>
            <a:stCxn id="42" idx="2"/>
            <a:endCxn id="43" idx="0"/>
          </p:cNvCxnSpPr>
          <p:nvPr/>
        </p:nvCxnSpPr>
        <p:spPr>
          <a:xfrm rot="5400000" flipV="1">
            <a:off x="7474029" y="3905329"/>
            <a:ext cx="589919" cy="1504780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Graphic 60"/>
          <p:cNvPicPr>
            <a:picLocks noChangeAspect="1" noChangeArrowheads="1"/>
          </p:cNvPicPr>
          <p:nvPr/>
        </p:nvPicPr>
        <p:blipFill rotWithShape="1">
          <a:blip r:embed="rId17"/>
          <a:srcRect/>
          <a:stretch>
            <a:fillRect/>
          </a:stretch>
        </p:blipFill>
        <p:spPr>
          <a:xfrm>
            <a:off x="5019326" y="2134620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Rectangle 7"/>
          <p:cNvSpPr/>
          <p:nvPr/>
        </p:nvSpPr>
        <p:spPr>
          <a:xfrm>
            <a:off x="9289595" y="3260600"/>
            <a:ext cx="2114005" cy="1298844"/>
          </a:xfrm>
          <a:prstGeom prst="rect">
            <a:avLst/>
          </a:prstGeom>
          <a:solidFill>
            <a:srgbClr val="007cbc">
              <a:alpha val="98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45720" rIns="91440" bIns="45720" anchor="t"/>
          <a:lstStyle/>
          <a:p>
            <a:pPr>
              <a:defRPr/>
            </a:pPr>
            <a:r>
              <a:rPr lang="en-US" sz="1200">
                <a:solidFill>
                  <a:srgbClr val="5b9cd5"/>
                </a:solidFill>
                <a:latin typeface="Arial"/>
                <a:ea typeface="+mn-ea"/>
                <a:cs typeface="Arial"/>
              </a:rPr>
              <a:t>Private </a:t>
            </a:r>
            <a:r>
              <a:rPr lang="en-US" sz="1200">
                <a:solidFill>
                  <a:srgbClr val="5b9cd5"/>
                </a:solidFill>
                <a:latin typeface="Arial"/>
                <a:cs typeface="Arial"/>
              </a:rPr>
              <a:t>subnet – RDS</a:t>
            </a:r>
            <a:endParaRPr lang="en-US" sz="1200">
              <a:solidFill>
                <a:srgbClr val="5b9cd5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96" name="Graphic 21"/>
          <p:cNvPicPr>
            <a:picLocks noChangeAspect="1"/>
          </p:cNvPicPr>
          <p:nvPr/>
        </p:nvPicPr>
        <p:blipFill rotWithShape="1">
          <a:blip r:embed="rId18"/>
          <a:stretch>
            <a:fillRect/>
          </a:stretch>
        </p:blipFill>
        <p:spPr>
          <a:xfrm>
            <a:off x="9287603" y="3261040"/>
            <a:ext cx="354969" cy="354969"/>
          </a:xfrm>
          <a:prstGeom prst="rect">
            <a:avLst/>
          </a:prstGeom>
        </p:spPr>
      </p:pic>
      <p:sp>
        <p:nvSpPr>
          <p:cNvPr id="48" name="Rectangle 7"/>
          <p:cNvSpPr/>
          <p:nvPr/>
        </p:nvSpPr>
        <p:spPr>
          <a:xfrm>
            <a:off x="6566699" y="1867788"/>
            <a:ext cx="2232460" cy="1044266"/>
          </a:xfrm>
          <a:prstGeom prst="rect">
            <a:avLst/>
          </a:prstGeom>
          <a:solidFill>
            <a:srgbClr val="007cbc">
              <a:alpha val="98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45720" rIns="91440" bIns="45720" anchor="t"/>
          <a:lstStyle/>
          <a:p>
            <a:pPr>
              <a:defRPr/>
            </a:pPr>
            <a:r>
              <a:rPr lang="en-US" sz="1200">
                <a:solidFill>
                  <a:srgbClr val="5b9cd5"/>
                </a:solidFill>
                <a:latin typeface="Arial"/>
                <a:ea typeface="+mn-ea"/>
                <a:cs typeface="Arial"/>
              </a:rPr>
              <a:t>Private </a:t>
            </a:r>
            <a:r>
              <a:rPr lang="en-US" sz="1200">
                <a:solidFill>
                  <a:srgbClr val="5b9cd5"/>
                </a:solidFill>
                <a:latin typeface="Arial"/>
                <a:cs typeface="Arial"/>
              </a:rPr>
              <a:t>subnet </a:t>
            </a:r>
            <a:endParaRPr lang="en-US" altLang="ko-KR" sz="1200">
              <a:solidFill>
                <a:srgbClr val="5b9cd5"/>
              </a:solidFill>
              <a:latin typeface="Arial"/>
              <a:cs typeface="Arial"/>
            </a:endParaRPr>
          </a:p>
        </p:txBody>
      </p:sp>
      <p:pic>
        <p:nvPicPr>
          <p:cNvPr id="54" name="Graphic 21"/>
          <p:cNvPicPr>
            <a:picLocks noChangeAspect="1"/>
          </p:cNvPicPr>
          <p:nvPr/>
        </p:nvPicPr>
        <p:blipFill rotWithShape="1">
          <a:blip r:embed="rId19"/>
          <a:stretch>
            <a:fillRect/>
          </a:stretch>
        </p:blipFill>
        <p:spPr>
          <a:xfrm>
            <a:off x="6564940" y="1865017"/>
            <a:ext cx="398929" cy="381000"/>
          </a:xfrm>
          <a:prstGeom prst="rect">
            <a:avLst/>
          </a:prstGeom>
        </p:spPr>
      </p:pic>
      <p:cxnSp>
        <p:nvCxnSpPr>
          <p:cNvPr id="56" name="Elbow Connector 18"/>
          <p:cNvCxnSpPr>
            <a:stCxn id="26" idx="0"/>
            <a:endCxn id="17" idx="2"/>
          </p:cNvCxnSpPr>
          <p:nvPr/>
        </p:nvCxnSpPr>
        <p:spPr>
          <a:xfrm rot="5400000" flipH="1">
            <a:off x="5973881" y="2159746"/>
            <a:ext cx="279709" cy="1801598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18"/>
          <p:cNvCxnSpPr>
            <a:stCxn id="26" idx="0"/>
            <a:endCxn id="48" idx="2"/>
          </p:cNvCxnSpPr>
          <p:nvPr/>
        </p:nvCxnSpPr>
        <p:spPr>
          <a:xfrm rot="5400000" flipH="1" flipV="1">
            <a:off x="7204559" y="2722030"/>
            <a:ext cx="288346" cy="668394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Graphic 60"/>
          <p:cNvPicPr>
            <a:picLocks noChangeAspect="1" noChangeArrowheads="1"/>
          </p:cNvPicPr>
          <p:nvPr/>
        </p:nvPicPr>
        <p:blipFill rotWithShape="1">
          <a:blip r:embed="rId20"/>
          <a:srcRect/>
          <a:stretch>
            <a:fillRect/>
          </a:stretch>
        </p:blipFill>
        <p:spPr>
          <a:xfrm>
            <a:off x="5262924" y="5394966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Rectangle 6"/>
          <p:cNvSpPr/>
          <p:nvPr/>
        </p:nvSpPr>
        <p:spPr>
          <a:xfrm>
            <a:off x="3273308" y="946159"/>
            <a:ext cx="8427024" cy="540310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ln w="0"/>
                <a:solidFill>
                  <a:srgbClr val="1e8900"/>
                </a:solidFill>
                <a:latin typeface="Arial"/>
                <a:ea typeface="+mn-ea"/>
                <a:cs typeface="Arial"/>
              </a:rPr>
              <a:t>VPC</a:t>
            </a:r>
            <a:endParaRPr lang="en-US" sz="1200">
              <a:solidFill>
                <a:srgbClr val="1e8900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51" name="Graphic 16"/>
          <p:cNvPicPr>
            <a:picLocks noChangeAspect="1"/>
          </p:cNvPicPr>
          <p:nvPr/>
        </p:nvPicPr>
        <p:blipFill rotWithShape="1">
          <a:blip r:embed="rId21"/>
          <a:stretch>
            <a:fillRect/>
          </a:stretch>
        </p:blipFill>
        <p:spPr>
          <a:xfrm>
            <a:off x="3273308" y="945365"/>
            <a:ext cx="461830" cy="472464"/>
          </a:xfrm>
          <a:prstGeom prst="rect">
            <a:avLst/>
          </a:prstGeom>
        </p:spPr>
      </p:pic>
      <p:pic>
        <p:nvPicPr>
          <p:cNvPr id="41" name="Graphic 10"/>
          <p:cNvPicPr>
            <a:picLocks noChangeAspect="1" noChangeArrowheads="1"/>
          </p:cNvPicPr>
          <p:nvPr/>
        </p:nvPicPr>
        <p:blipFill rotWithShape="1">
          <a:blip r:embed="rId22"/>
          <a:srcRect/>
          <a:stretch>
            <a:fillRect/>
          </a:stretch>
        </p:blipFill>
        <p:spPr>
          <a:xfrm>
            <a:off x="2920350" y="3875083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raphic 53"/>
          <p:cNvPicPr>
            <a:picLocks noChangeAspect="1" noChangeArrowheads="1"/>
          </p:cNvPicPr>
          <p:nvPr/>
        </p:nvPicPr>
        <p:blipFill rotWithShape="1">
          <a:blip r:embed="rId23"/>
          <a:srcRect/>
          <a:stretch>
            <a:fillRect/>
          </a:stretch>
        </p:blipFill>
        <p:spPr>
          <a:xfrm>
            <a:off x="10214365" y="3753992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raphic 14"/>
          <p:cNvPicPr>
            <a:picLocks noChangeAspect="1" noChangeArrowheads="1"/>
          </p:cNvPicPr>
          <p:nvPr/>
        </p:nvPicPr>
        <p:blipFill rotWithShape="1">
          <a:blip r:embed="rId24"/>
          <a:srcRect/>
          <a:stretch>
            <a:fillRect/>
          </a:stretch>
        </p:blipFill>
        <p:spPr>
          <a:xfrm>
            <a:off x="881434" y="3836928"/>
            <a:ext cx="4699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Rectangle 32"/>
          <p:cNvSpPr/>
          <p:nvPr/>
        </p:nvSpPr>
        <p:spPr>
          <a:xfrm>
            <a:off x="7460982" y="4952678"/>
            <a:ext cx="2120794" cy="1203987"/>
          </a:xfrm>
          <a:prstGeom prst="rect">
            <a:avLst/>
          </a:prstGeom>
          <a:solidFill>
            <a:srgbClr val="1d8900">
              <a:alpha val="98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45720" rIns="91440" bIns="45720" anchor="t"/>
          <a:lstStyle/>
          <a:p>
            <a:pPr>
              <a:defRPr/>
            </a:pPr>
            <a:r>
              <a:rPr lang="en-US" sz="1200">
                <a:solidFill>
                  <a:srgbClr val="1e8900"/>
                </a:solidFill>
                <a:latin typeface="Arial"/>
                <a:ea typeface="+mn-ea"/>
                <a:cs typeface="Arial"/>
              </a:rPr>
              <a:t>Public subnet</a:t>
            </a:r>
            <a:r>
              <a:rPr lang="en-US" sz="1200">
                <a:solidFill>
                  <a:srgbClr val="1e8900"/>
                </a:solidFill>
                <a:latin typeface="Arial"/>
                <a:cs typeface="Arial"/>
              </a:rPr>
              <a:t> </a:t>
            </a:r>
            <a:endParaRPr lang="en-US" altLang="ko-KR" sz="1200">
              <a:solidFill>
                <a:srgbClr val="1e8900"/>
              </a:solidFill>
              <a:latin typeface="Arial"/>
              <a:cs typeface="Arial"/>
            </a:endParaRPr>
          </a:p>
        </p:txBody>
      </p:sp>
      <p:pic>
        <p:nvPicPr>
          <p:cNvPr id="44" name="Graphic 19"/>
          <p:cNvPicPr>
            <a:picLocks noChangeAspect="1"/>
          </p:cNvPicPr>
          <p:nvPr/>
        </p:nvPicPr>
        <p:blipFill rotWithShape="1">
          <a:blip r:embed="rId25"/>
          <a:stretch>
            <a:fillRect/>
          </a:stretch>
        </p:blipFill>
        <p:spPr>
          <a:xfrm>
            <a:off x="7461034" y="4953358"/>
            <a:ext cx="381000" cy="381000"/>
          </a:xfrm>
          <a:prstGeom prst="rect">
            <a:avLst/>
          </a:prstGeom>
        </p:spPr>
      </p:pic>
      <p:pic>
        <p:nvPicPr>
          <p:cNvPr id="47" name="Graphic 60"/>
          <p:cNvPicPr>
            <a:picLocks noChangeAspect="1" noChangeArrowheads="1"/>
          </p:cNvPicPr>
          <p:nvPr/>
        </p:nvPicPr>
        <p:blipFill rotWithShape="1">
          <a:blip r:embed="rId26"/>
          <a:srcRect/>
          <a:stretch>
            <a:fillRect/>
          </a:stretch>
        </p:blipFill>
        <p:spPr>
          <a:xfrm>
            <a:off x="8254113" y="5385863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raphic 14"/>
          <p:cNvPicPr>
            <a:picLocks noChangeAspect="1" noChangeArrowheads="1"/>
          </p:cNvPicPr>
          <p:nvPr/>
        </p:nvPicPr>
        <p:blipFill rotWithShape="1">
          <a:blip r:embed="rId27"/>
          <a:srcRect/>
          <a:stretch>
            <a:fillRect/>
          </a:stretch>
        </p:blipFill>
        <p:spPr>
          <a:xfrm>
            <a:off x="10019042" y="5375750"/>
            <a:ext cx="457200" cy="45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Elbow Connector 18"/>
          <p:cNvCxnSpPr>
            <a:stCxn id="42" idx="2"/>
            <a:endCxn id="111" idx="0"/>
          </p:cNvCxnSpPr>
          <p:nvPr/>
        </p:nvCxnSpPr>
        <p:spPr>
          <a:xfrm rot="5400000" flipV="1">
            <a:off x="8125625" y="3253732"/>
            <a:ext cx="1012990" cy="3231043"/>
          </a:xfrm>
          <a:prstGeom prst="bentConnector3">
            <a:avLst>
              <a:gd name="adj1" fmla="val 29519"/>
            </a:avLst>
          </a:prstGeom>
          <a:ln w="12700">
            <a:solidFill>
              <a:schemeClr val="tx2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8"/>
          <p:cNvCxnSpPr>
            <a:stCxn id="42" idx="3"/>
            <a:endCxn id="95" idx="1"/>
          </p:cNvCxnSpPr>
          <p:nvPr/>
        </p:nvCxnSpPr>
        <p:spPr>
          <a:xfrm flipV="1">
            <a:off x="7245199" y="3910022"/>
            <a:ext cx="2044397" cy="224136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152</ep:Words>
  <ep:PresentationFormat>와이드스크린</ep:PresentationFormat>
  <ep:Paragraphs>13</ep:Paragraphs>
  <ep:Slides>5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ep:HeadingPairs>
  <ep:TitlesOfParts>
    <vt:vector size="6" baseType="lpstr">
      <vt:lpstr>한컴오피스</vt:lpstr>
      <vt:lpstr>KSA Project</vt:lpstr>
      <vt:lpstr>슬라이드 2</vt:lpstr>
      <vt:lpstr>개발환경구성</vt:lpstr>
      <vt:lpstr>슬라이드 4</vt:lpstr>
      <vt:lpstr>슬라이드 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2022-03-05T04:55:10.000</dcterms:created>
  <dc:creator>Jang su min</dc:creator>
  <cp:lastModifiedBy>Jang su min</cp:lastModifiedBy>
  <dcterms:modified xsi:type="dcterms:W3CDTF">2022-03-18T03:16:17.392</dcterms:modified>
  <cp:revision>395</cp:revision>
  <dc:title>KSA Project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