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96" r:id="rId3"/>
    <p:sldId id="260" r:id="rId4"/>
    <p:sldId id="287" r:id="rId5"/>
    <p:sldId id="288" r:id="rId6"/>
    <p:sldId id="290" r:id="rId7"/>
    <p:sldId id="293" r:id="rId8"/>
    <p:sldId id="294" r:id="rId9"/>
    <p:sldId id="295" r:id="rId10"/>
    <p:sldId id="301" r:id="rId11"/>
    <p:sldId id="297" r:id="rId12"/>
    <p:sldId id="298" r:id="rId13"/>
    <p:sldId id="299" r:id="rId14"/>
    <p:sldId id="300" r:id="rId15"/>
    <p:sldId id="302" r:id="rId16"/>
    <p:sldId id="25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>
      <p:cViewPr varScale="1">
        <p:scale>
          <a:sx n="76" d="100"/>
          <a:sy n="76" d="100"/>
        </p:scale>
        <p:origin x="86" y="2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522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245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- </a:t>
            </a:r>
            <a:r>
              <a:rPr lang="ko-KR" altLang="en-US" sz="1200" dirty="0"/>
              <a:t>내용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8271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- 2019.</a:t>
            </a:r>
            <a:r>
              <a:rPr lang="ko-KR" altLang="en-US" sz="1200" dirty="0"/>
              <a:t> </a:t>
            </a:r>
            <a:r>
              <a:rPr lang="en-US" altLang="ko-KR" sz="1200" dirty="0"/>
              <a:t>02.</a:t>
            </a:r>
            <a:r>
              <a:rPr lang="ko-KR" altLang="en-US" sz="1200" dirty="0"/>
              <a:t> 경향신문 참고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04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- 2019.</a:t>
            </a:r>
            <a:r>
              <a:rPr lang="ko-KR" altLang="en-US" sz="1200" dirty="0"/>
              <a:t> </a:t>
            </a:r>
            <a:r>
              <a:rPr lang="en-US" altLang="ko-KR" sz="1200" dirty="0"/>
              <a:t>02.</a:t>
            </a:r>
            <a:r>
              <a:rPr lang="ko-KR" altLang="en-US" sz="1200" dirty="0"/>
              <a:t> 경향신문 참고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3627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- 2019.</a:t>
            </a:r>
            <a:r>
              <a:rPr lang="ko-KR" altLang="en-US" sz="1200" dirty="0"/>
              <a:t> </a:t>
            </a:r>
            <a:r>
              <a:rPr lang="en-US" altLang="ko-KR" sz="1200" dirty="0"/>
              <a:t>02.</a:t>
            </a:r>
            <a:r>
              <a:rPr lang="ko-KR" altLang="en-US" sz="1200" dirty="0"/>
              <a:t> 경향신문 참고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2066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- 2019.</a:t>
            </a:r>
            <a:r>
              <a:rPr lang="ko-KR" altLang="en-US" sz="1200" dirty="0"/>
              <a:t> </a:t>
            </a:r>
            <a:r>
              <a:rPr lang="en-US" altLang="ko-KR" sz="1200" dirty="0"/>
              <a:t>02.</a:t>
            </a:r>
            <a:r>
              <a:rPr lang="ko-KR" altLang="en-US" sz="1200" dirty="0"/>
              <a:t> 경향신문 참고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1444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- 2019.</a:t>
            </a:r>
            <a:r>
              <a:rPr lang="ko-KR" altLang="en-US" sz="1200" dirty="0"/>
              <a:t> </a:t>
            </a:r>
            <a:r>
              <a:rPr lang="en-US" altLang="ko-KR" sz="1200" dirty="0"/>
              <a:t>02.</a:t>
            </a:r>
            <a:r>
              <a:rPr lang="ko-KR" altLang="en-US" sz="1200" dirty="0"/>
              <a:t> 경향신문 참고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466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491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4608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8494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- </a:t>
            </a:r>
            <a:r>
              <a:rPr lang="ko-KR" altLang="en-US" sz="1200" dirty="0"/>
              <a:t>내용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7827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- </a:t>
            </a:r>
            <a:r>
              <a:rPr lang="ko-KR" altLang="en-US" sz="1200" dirty="0"/>
              <a:t>내용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4111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- 2019.</a:t>
            </a:r>
            <a:r>
              <a:rPr lang="ko-KR" altLang="en-US" sz="1200" dirty="0"/>
              <a:t> </a:t>
            </a:r>
            <a:r>
              <a:rPr lang="en-US" altLang="ko-KR" sz="1200" dirty="0"/>
              <a:t>02.</a:t>
            </a:r>
            <a:r>
              <a:rPr lang="ko-KR" altLang="en-US" sz="1200" dirty="0"/>
              <a:t> 경향신문 참고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897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- </a:t>
            </a:r>
            <a:r>
              <a:rPr lang="ko-KR" altLang="en-US" sz="1200" dirty="0"/>
              <a:t>내용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401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- </a:t>
            </a:r>
            <a:r>
              <a:rPr lang="ko-KR" altLang="en-US" sz="1200" dirty="0"/>
              <a:t>내용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6192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- </a:t>
            </a:r>
            <a:r>
              <a:rPr lang="ko-KR" altLang="en-US" sz="1200" dirty="0"/>
              <a:t>내용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38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jmagazine.joins.com/economist/view/32849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9496" y="2204864"/>
            <a:ext cx="90730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뉴키스</a:t>
            </a:r>
            <a:r>
              <a:rPr kumimoji="0" lang="ko-KR" altLang="en-US" sz="66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온 더 </a:t>
            </a:r>
            <a:r>
              <a:rPr kumimoji="0" lang="ko-KR" altLang="en-US" sz="66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클라우드</a:t>
            </a:r>
            <a:endParaRPr kumimoji="0" lang="en-US" altLang="ko-KR" sz="66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04312" y="4170565"/>
            <a:ext cx="273630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발표자 김 신 학</a:t>
            </a:r>
            <a:endParaRPr kumimoji="0" lang="en-US" altLang="ko-KR" sz="2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팀원노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설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         이 동 선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         이 동 욱  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         최 민 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         최 지 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63752" y="6066437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SIXTH-SENSE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44472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- 1 -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9376" y="-99392"/>
            <a:ext cx="11233248" cy="6552728"/>
            <a:chOff x="479376" y="-99392"/>
            <a:chExt cx="11233248" cy="6552728"/>
          </a:xfrm>
        </p:grpSpPr>
        <p:sp>
          <p:nvSpPr>
            <p:cNvPr id="2" name="직사각형 1"/>
            <p:cNvSpPr/>
            <p:nvPr/>
          </p:nvSpPr>
          <p:spPr>
            <a:xfrm>
              <a:off x="479376" y="332656"/>
              <a:ext cx="11233248" cy="6120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5591944" y="-99392"/>
              <a:ext cx="936104" cy="93610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19936" y="260648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헤드라인M" pitchFamily="18" charset="-127"/>
                  <a:ea typeface="HY헤드라인M" pitchFamily="18" charset="-127"/>
                  <a:cs typeface="+mn-cs"/>
                </a:rPr>
                <a:t>03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344472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- 8 -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8654F-B11A-4948-B2A6-24DD51A09023}"/>
              </a:ext>
            </a:extLst>
          </p:cNvPr>
          <p:cNvSpPr txBox="1"/>
          <p:nvPr/>
        </p:nvSpPr>
        <p:spPr>
          <a:xfrm>
            <a:off x="2711624" y="757153"/>
            <a:ext cx="6696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B112E4-95E5-4445-829C-F94CDB25E7C4}"/>
              </a:ext>
            </a:extLst>
          </p:cNvPr>
          <p:cNvSpPr txBox="1"/>
          <p:nvPr/>
        </p:nvSpPr>
        <p:spPr>
          <a:xfrm>
            <a:off x="4511824" y="1052736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이용자 분석</a:t>
            </a:r>
            <a:endParaRPr kumimoji="0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/>
              <a:ea typeface="HY헤드라인M" pitchFamily="18" charset="-127"/>
              <a:cs typeface="+mn-cs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20F5ED-FC51-4FCB-94B7-7CAB3D849189}"/>
              </a:ext>
            </a:extLst>
          </p:cNvPr>
          <p:cNvCxnSpPr>
            <a:cxnSpLocks/>
          </p:cNvCxnSpPr>
          <p:nvPr/>
        </p:nvCxnSpPr>
        <p:spPr>
          <a:xfrm>
            <a:off x="3647728" y="1628800"/>
            <a:ext cx="5328592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45D7980-58D5-4B64-A35A-D42B7EE0C1B5}"/>
              </a:ext>
            </a:extLst>
          </p:cNvPr>
          <p:cNvSpPr txBox="1"/>
          <p:nvPr/>
        </p:nvSpPr>
        <p:spPr>
          <a:xfrm>
            <a:off x="4285678" y="3005496"/>
            <a:ext cx="121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48.4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6B0698-0243-449E-B5B5-08414A41F0DC}"/>
              </a:ext>
            </a:extLst>
          </p:cNvPr>
          <p:cNvSpPr txBox="1"/>
          <p:nvPr/>
        </p:nvSpPr>
        <p:spPr>
          <a:xfrm>
            <a:off x="6765229" y="3009146"/>
            <a:ext cx="121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5.3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A1C52B-035A-4C6C-A9FE-4B1C0B6D44BE}"/>
              </a:ext>
            </a:extLst>
          </p:cNvPr>
          <p:cNvSpPr txBox="1"/>
          <p:nvPr/>
        </p:nvSpPr>
        <p:spPr>
          <a:xfrm>
            <a:off x="4141640" y="5031942"/>
            <a:ext cx="121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100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만 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5D56505B-1E83-4148-848B-B10925338A03}"/>
              </a:ext>
            </a:extLst>
          </p:cNvPr>
          <p:cNvSpPr/>
          <p:nvPr/>
        </p:nvSpPr>
        <p:spPr>
          <a:xfrm>
            <a:off x="3942311" y="4083423"/>
            <a:ext cx="1780542" cy="1780542"/>
          </a:xfrm>
          <a:prstGeom prst="arc">
            <a:avLst>
              <a:gd name="adj1" fmla="val 16200000"/>
              <a:gd name="adj2" fmla="val 16151291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4B7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946EA1-6546-4FEE-9C06-E338700F3410}"/>
              </a:ext>
            </a:extLst>
          </p:cNvPr>
          <p:cNvSpPr txBox="1"/>
          <p:nvPr/>
        </p:nvSpPr>
        <p:spPr>
          <a:xfrm>
            <a:off x="6709812" y="5210036"/>
            <a:ext cx="121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65.4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%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AE604A1-CE82-436C-B163-120CB682B480}"/>
              </a:ext>
            </a:extLst>
          </p:cNvPr>
          <p:cNvSpPr/>
          <p:nvPr/>
        </p:nvSpPr>
        <p:spPr>
          <a:xfrm>
            <a:off x="1071044" y="2449935"/>
            <a:ext cx="2530999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인터넷 뉴스 소비 행태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의도적으로 뉴스를 찾아 본다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926F2E4-A25A-45C4-80A2-3C76ED2A4B2B}"/>
              </a:ext>
            </a:extLst>
          </p:cNvPr>
          <p:cNvSpPr/>
          <p:nvPr/>
        </p:nvSpPr>
        <p:spPr>
          <a:xfrm>
            <a:off x="1071044" y="4517951"/>
            <a:ext cx="2530999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‘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언론사별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골라보기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’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설정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네이버 뉴스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100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만 돌파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A2CD174-35D9-4A27-8278-FA0638F17E6B}"/>
              </a:ext>
            </a:extLst>
          </p:cNvPr>
          <p:cNvSpPr/>
          <p:nvPr/>
        </p:nvSpPr>
        <p:spPr>
          <a:xfrm>
            <a:off x="8632009" y="2440110"/>
            <a:ext cx="2530999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언론사 채널 구독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인당 평균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5.3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 채널 선택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B21C837-9FA4-4BAB-B713-FBCF39DA97D3}"/>
              </a:ext>
            </a:extLst>
          </p:cNvPr>
          <p:cNvSpPr/>
          <p:nvPr/>
        </p:nvSpPr>
        <p:spPr>
          <a:xfrm>
            <a:off x="8615967" y="4703912"/>
            <a:ext cx="28842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인터넷 뉴스 이용 경로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NAVER</a:t>
            </a:r>
          </a:p>
        </p:txBody>
      </p:sp>
      <p:sp>
        <p:nvSpPr>
          <p:cNvPr id="38" name="화살표: 위쪽 51">
            <a:extLst>
              <a:ext uri="{FF2B5EF4-FFF2-40B4-BE49-F238E27FC236}">
                <a16:creationId xmlns:a16="http://schemas.microsoft.com/office/drawing/2014/main" id="{1C1B9708-EFBB-4E10-8BED-909F8D793360}"/>
              </a:ext>
            </a:extLst>
          </p:cNvPr>
          <p:cNvSpPr/>
          <p:nvPr/>
        </p:nvSpPr>
        <p:spPr>
          <a:xfrm>
            <a:off x="5228749" y="5052075"/>
            <a:ext cx="327965" cy="434048"/>
          </a:xfrm>
          <a:prstGeom prst="upArrow">
            <a:avLst/>
          </a:prstGeom>
          <a:solidFill>
            <a:schemeClr val="bg2">
              <a:lumMod val="90000"/>
            </a:schemeClr>
          </a:solidFill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C0A3F18-569E-4B63-AAB8-B60528969C5C}"/>
              </a:ext>
            </a:extLst>
          </p:cNvPr>
          <p:cNvSpPr/>
          <p:nvPr/>
        </p:nvSpPr>
        <p:spPr>
          <a:xfrm>
            <a:off x="3942311" y="1938325"/>
            <a:ext cx="1780542" cy="1780542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4B7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217" y="4362104"/>
            <a:ext cx="816781" cy="816781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4C0A3F18-569E-4B63-AAB8-B60528969C5C}"/>
              </a:ext>
            </a:extLst>
          </p:cNvPr>
          <p:cNvSpPr/>
          <p:nvPr/>
        </p:nvSpPr>
        <p:spPr>
          <a:xfrm>
            <a:off x="6403690" y="4096729"/>
            <a:ext cx="1780542" cy="1780543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4B7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8298FE75-CBDA-452F-B516-786F7E4A8247}"/>
              </a:ext>
            </a:extLst>
          </p:cNvPr>
          <p:cNvSpPr/>
          <p:nvPr/>
        </p:nvSpPr>
        <p:spPr>
          <a:xfrm>
            <a:off x="3942312" y="1941414"/>
            <a:ext cx="1780542" cy="1780542"/>
          </a:xfrm>
          <a:prstGeom prst="arc">
            <a:avLst>
              <a:gd name="adj1" fmla="val 16200000"/>
              <a:gd name="adj2" fmla="val 4294509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4B7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원호 32">
            <a:extLst>
              <a:ext uri="{FF2B5EF4-FFF2-40B4-BE49-F238E27FC236}">
                <a16:creationId xmlns:a16="http://schemas.microsoft.com/office/drawing/2014/main" id="{0D1553C1-A673-450E-A9D1-D486C5DDFA3A}"/>
              </a:ext>
            </a:extLst>
          </p:cNvPr>
          <p:cNvSpPr/>
          <p:nvPr/>
        </p:nvSpPr>
        <p:spPr>
          <a:xfrm>
            <a:off x="6403390" y="4103556"/>
            <a:ext cx="1780542" cy="1780542"/>
          </a:xfrm>
          <a:prstGeom prst="arc">
            <a:avLst>
              <a:gd name="adj1" fmla="val 16200000"/>
              <a:gd name="adj2" fmla="val 11794923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4B7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512" y="2260996"/>
            <a:ext cx="817200" cy="817200"/>
          </a:xfrm>
          <a:prstGeom prst="rect">
            <a:avLst/>
          </a:prstGeom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4C0A3F18-569E-4B63-AAB8-B60528969C5C}"/>
              </a:ext>
            </a:extLst>
          </p:cNvPr>
          <p:cNvSpPr/>
          <p:nvPr/>
        </p:nvSpPr>
        <p:spPr>
          <a:xfrm>
            <a:off x="6384032" y="1962617"/>
            <a:ext cx="1780542" cy="1780543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4B7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7EC25773-0147-436B-846B-36E80C4EC106}"/>
              </a:ext>
            </a:extLst>
          </p:cNvPr>
          <p:cNvSpPr/>
          <p:nvPr/>
        </p:nvSpPr>
        <p:spPr>
          <a:xfrm>
            <a:off x="6403391" y="1961547"/>
            <a:ext cx="1780542" cy="1780542"/>
          </a:xfrm>
          <a:prstGeom prst="arc">
            <a:avLst>
              <a:gd name="adj1" fmla="val 16200000"/>
              <a:gd name="adj2" fmla="val 6411931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4B7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276872"/>
            <a:ext cx="817200" cy="817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976" y="4437112"/>
            <a:ext cx="817200" cy="81720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FDD060-E193-4BDD-9C02-CA5B0FA54FE8}"/>
              </a:ext>
            </a:extLst>
          </p:cNvPr>
          <p:cNvSpPr/>
          <p:nvPr/>
        </p:nvSpPr>
        <p:spPr>
          <a:xfrm rot="10800000" flipV="1">
            <a:off x="5375920" y="5949280"/>
            <a:ext cx="6264696" cy="476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참고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: https://www.yna.co.kr/view/AKR20171212075700033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432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9376" y="-99392"/>
            <a:ext cx="11233248" cy="6552728"/>
            <a:chOff x="479376" y="-99392"/>
            <a:chExt cx="11233248" cy="6552728"/>
          </a:xfrm>
        </p:grpSpPr>
        <p:sp>
          <p:nvSpPr>
            <p:cNvPr id="2" name="직사각형 1"/>
            <p:cNvSpPr/>
            <p:nvPr/>
          </p:nvSpPr>
          <p:spPr>
            <a:xfrm>
              <a:off x="479376" y="332656"/>
              <a:ext cx="11233248" cy="6120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5591944" y="-99392"/>
              <a:ext cx="936104" cy="93610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19936" y="260648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헤드라인M" pitchFamily="18" charset="-127"/>
                  <a:ea typeface="HY헤드라인M" pitchFamily="18" charset="-127"/>
                  <a:cs typeface="+mn-cs"/>
                </a:rPr>
                <a:t>04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344472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- 9 -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8654F-B11A-4948-B2A6-24DD51A09023}"/>
              </a:ext>
            </a:extLst>
          </p:cNvPr>
          <p:cNvSpPr txBox="1"/>
          <p:nvPr/>
        </p:nvSpPr>
        <p:spPr>
          <a:xfrm>
            <a:off x="2279576" y="757153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B112E4-95E5-4445-829C-F94CDB25E7C4}"/>
              </a:ext>
            </a:extLst>
          </p:cNvPr>
          <p:cNvSpPr txBox="1"/>
          <p:nvPr/>
        </p:nvSpPr>
        <p:spPr>
          <a:xfrm>
            <a:off x="4151784" y="1052736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>
                <a:solidFill>
                  <a:srgbClr val="1F497D">
                    <a:lumMod val="75000"/>
                  </a:srgbClr>
                </a:solidFill>
                <a:latin typeface="맑은 고딕"/>
                <a:ea typeface="HY헤드라인M" pitchFamily="18" charset="-127"/>
              </a:rPr>
              <a:t>유사 사이트 분석</a:t>
            </a:r>
            <a:endParaRPr kumimoji="0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/>
              <a:ea typeface="HY헤드라인M" pitchFamily="18" charset="-127"/>
              <a:cs typeface="+mn-cs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20F5ED-FC51-4FCB-94B7-7CAB3D849189}"/>
              </a:ext>
            </a:extLst>
          </p:cNvPr>
          <p:cNvCxnSpPr>
            <a:cxnSpLocks/>
          </p:cNvCxnSpPr>
          <p:nvPr/>
        </p:nvCxnSpPr>
        <p:spPr>
          <a:xfrm>
            <a:off x="4511824" y="1628800"/>
            <a:ext cx="3240360" cy="8711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1B24C76-A9FB-4797-80CA-569D49707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429000"/>
            <a:ext cx="5867494" cy="1716036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BE60197-9ED9-4EE3-B3B2-F7B5DAB56B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16" y="1700808"/>
            <a:ext cx="2520280" cy="4482738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05E74C19-A7A0-4BAA-9FF4-03F6F5282A67}"/>
              </a:ext>
            </a:extLst>
          </p:cNvPr>
          <p:cNvSpPr/>
          <p:nvPr/>
        </p:nvSpPr>
        <p:spPr>
          <a:xfrm>
            <a:off x="674340" y="1988840"/>
            <a:ext cx="693382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1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# </a:t>
            </a:r>
            <a:r>
              <a:rPr kumimoji="0" lang="ko-KR" altLang="en-US" sz="1700" b="0" i="1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내가 원하는 관심 키워드에 대한 기사만 추려서 보는 기능</a:t>
            </a:r>
            <a:r>
              <a:rPr kumimoji="0" lang="en-US" altLang="ko-KR" sz="1700" b="0" i="1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700" i="1" dirty="0">
              <a:solidFill>
                <a:srgbClr val="17375E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1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# </a:t>
            </a:r>
            <a:r>
              <a:rPr kumimoji="0" lang="en-US" altLang="ko-KR" sz="17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BUT, </a:t>
            </a:r>
            <a:r>
              <a:rPr kumimoji="0" lang="ko-KR" altLang="en-US" sz="17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키워드 삭제 기능에 대한 불편함</a:t>
            </a:r>
            <a:r>
              <a:rPr kumimoji="0" lang="en-US" altLang="ko-KR" sz="17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17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4899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9376" y="-99392"/>
            <a:ext cx="11233248" cy="6552728"/>
            <a:chOff x="479376" y="-99392"/>
            <a:chExt cx="11233248" cy="6552728"/>
          </a:xfrm>
        </p:grpSpPr>
        <p:sp>
          <p:nvSpPr>
            <p:cNvPr id="2" name="직사각형 1"/>
            <p:cNvSpPr/>
            <p:nvPr/>
          </p:nvSpPr>
          <p:spPr>
            <a:xfrm>
              <a:off x="479376" y="332656"/>
              <a:ext cx="11233248" cy="6120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5591944" y="-99392"/>
              <a:ext cx="936104" cy="93610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19936" y="260648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헤드라인M" pitchFamily="18" charset="-127"/>
                  <a:ea typeface="HY헤드라인M" pitchFamily="18" charset="-127"/>
                  <a:cs typeface="+mn-cs"/>
                </a:rPr>
                <a:t>04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344472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- 10 -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8654F-B11A-4948-B2A6-24DD51A09023}"/>
              </a:ext>
            </a:extLst>
          </p:cNvPr>
          <p:cNvSpPr txBox="1"/>
          <p:nvPr/>
        </p:nvSpPr>
        <p:spPr>
          <a:xfrm>
            <a:off x="2279576" y="757153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B112E4-95E5-4445-829C-F94CDB25E7C4}"/>
              </a:ext>
            </a:extLst>
          </p:cNvPr>
          <p:cNvSpPr txBox="1"/>
          <p:nvPr/>
        </p:nvSpPr>
        <p:spPr>
          <a:xfrm>
            <a:off x="4151784" y="1052736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유사 사이트 분석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20F5ED-FC51-4FCB-94B7-7CAB3D849189}"/>
              </a:ext>
            </a:extLst>
          </p:cNvPr>
          <p:cNvCxnSpPr>
            <a:cxnSpLocks/>
          </p:cNvCxnSpPr>
          <p:nvPr/>
        </p:nvCxnSpPr>
        <p:spPr>
          <a:xfrm>
            <a:off x="4511824" y="1628800"/>
            <a:ext cx="3240360" cy="8711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B1CF79-DC93-4C14-90F5-9BE4D4797241}"/>
              </a:ext>
            </a:extLst>
          </p:cNvPr>
          <p:cNvSpPr/>
          <p:nvPr/>
        </p:nvSpPr>
        <p:spPr>
          <a:xfrm>
            <a:off x="674340" y="1844824"/>
            <a:ext cx="6933828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1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# </a:t>
            </a:r>
            <a:r>
              <a:rPr kumimoji="0" lang="en-US" altLang="ko-KR" sz="17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 </a:t>
            </a:r>
            <a:r>
              <a:rPr kumimoji="0" lang="ko-KR" altLang="en-US" sz="17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가지 이상의 키워드</a:t>
            </a:r>
            <a:r>
              <a:rPr kumimoji="0" lang="ko-KR" altLang="en-US" sz="1700" b="0" i="1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 대한 검색 결과 기능 </a:t>
            </a:r>
            <a:r>
              <a:rPr kumimoji="0" lang="en-US" altLang="ko-KR" sz="1700" b="0" i="1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X.</a:t>
            </a: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73825E03-401A-4E08-8E6A-401A5F330C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40" y="2291356"/>
            <a:ext cx="2287888" cy="406939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2" name="그림 11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2CCF7765-6203-4D4B-83FF-AC3FC02424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548" y="2291356"/>
            <a:ext cx="2330404" cy="414501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1A8E54-FC88-4143-B057-4A3ED00A3825}"/>
              </a:ext>
            </a:extLst>
          </p:cNvPr>
          <p:cNvSpPr/>
          <p:nvPr/>
        </p:nvSpPr>
        <p:spPr>
          <a:xfrm>
            <a:off x="3503712" y="2924944"/>
            <a:ext cx="5040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CD8381AC-937E-4906-84A3-9F23AE95D3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2204864"/>
            <a:ext cx="2311030" cy="411055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22" name="갈매기형 수장 27">
            <a:extLst>
              <a:ext uri="{FF2B5EF4-FFF2-40B4-BE49-F238E27FC236}">
                <a16:creationId xmlns:a16="http://schemas.microsoft.com/office/drawing/2014/main" id="{0E5B9DA4-2B58-4EFB-B5CC-1F8D0383319A}"/>
              </a:ext>
            </a:extLst>
          </p:cNvPr>
          <p:cNvSpPr/>
          <p:nvPr/>
        </p:nvSpPr>
        <p:spPr>
          <a:xfrm>
            <a:off x="5675232" y="3825044"/>
            <a:ext cx="360040" cy="576064"/>
          </a:xfrm>
          <a:prstGeom prst="chevr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갈매기형 수장 27">
            <a:extLst>
              <a:ext uri="{FF2B5EF4-FFF2-40B4-BE49-F238E27FC236}">
                <a16:creationId xmlns:a16="http://schemas.microsoft.com/office/drawing/2014/main" id="{364FD204-1256-41B6-8803-B7D1DE162BA0}"/>
              </a:ext>
            </a:extLst>
          </p:cNvPr>
          <p:cNvSpPr/>
          <p:nvPr/>
        </p:nvSpPr>
        <p:spPr>
          <a:xfrm>
            <a:off x="6023992" y="3825044"/>
            <a:ext cx="360040" cy="576064"/>
          </a:xfrm>
          <a:prstGeom prst="chevron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4" name="그림 23" descr="스크린샷이(가) 표시된 사진&#10;&#10;자동 생성된 설명">
            <a:extLst>
              <a:ext uri="{FF2B5EF4-FFF2-40B4-BE49-F238E27FC236}">
                <a16:creationId xmlns:a16="http://schemas.microsoft.com/office/drawing/2014/main" id="{968C9114-5DA8-453F-A3A3-CB5538D8819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844" y="2204864"/>
            <a:ext cx="2299815" cy="409060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AC4DE0-7D10-40B6-8A45-14D6671DEEAD}"/>
              </a:ext>
            </a:extLst>
          </p:cNvPr>
          <p:cNvSpPr/>
          <p:nvPr/>
        </p:nvSpPr>
        <p:spPr>
          <a:xfrm>
            <a:off x="10416480" y="2852936"/>
            <a:ext cx="5040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138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03962" y="-243408"/>
            <a:ext cx="11233248" cy="6552728"/>
            <a:chOff x="479376" y="-99392"/>
            <a:chExt cx="11233248" cy="6552728"/>
          </a:xfrm>
        </p:grpSpPr>
        <p:sp>
          <p:nvSpPr>
            <p:cNvPr id="2" name="직사각형 1"/>
            <p:cNvSpPr/>
            <p:nvPr/>
          </p:nvSpPr>
          <p:spPr>
            <a:xfrm>
              <a:off x="479376" y="332656"/>
              <a:ext cx="11233248" cy="6120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5591944" y="-99392"/>
              <a:ext cx="936104" cy="93610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19936" y="260648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헤드라인M" pitchFamily="18" charset="-127"/>
                  <a:ea typeface="HY헤드라인M" pitchFamily="18" charset="-127"/>
                  <a:cs typeface="+mn-cs"/>
                </a:rPr>
                <a:t>05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344472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- 11 -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8654F-B11A-4948-B2A6-24DD51A09023}"/>
              </a:ext>
            </a:extLst>
          </p:cNvPr>
          <p:cNvSpPr txBox="1"/>
          <p:nvPr/>
        </p:nvSpPr>
        <p:spPr>
          <a:xfrm>
            <a:off x="2279576" y="757153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B112E4-95E5-4445-829C-F94CDB25E7C4}"/>
              </a:ext>
            </a:extLst>
          </p:cNvPr>
          <p:cNvSpPr txBox="1"/>
          <p:nvPr/>
        </p:nvSpPr>
        <p:spPr>
          <a:xfrm>
            <a:off x="4151784" y="1052736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핵심 기능 및 시나리오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20F5ED-FC51-4FCB-94B7-7CAB3D849189}"/>
              </a:ext>
            </a:extLst>
          </p:cNvPr>
          <p:cNvCxnSpPr>
            <a:cxnSpLocks/>
          </p:cNvCxnSpPr>
          <p:nvPr/>
        </p:nvCxnSpPr>
        <p:spPr>
          <a:xfrm>
            <a:off x="4511824" y="1757764"/>
            <a:ext cx="3240360" cy="8711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35">
            <a:extLst>
              <a:ext uri="{FF2B5EF4-FFF2-40B4-BE49-F238E27FC236}">
                <a16:creationId xmlns:a16="http://schemas.microsoft.com/office/drawing/2014/main" id="{81673055-4F54-42B2-8EF8-FCE89F1BBDFA}"/>
              </a:ext>
            </a:extLst>
          </p:cNvPr>
          <p:cNvSpPr>
            <a:spLocks/>
          </p:cNvSpPr>
          <p:nvPr/>
        </p:nvSpPr>
        <p:spPr>
          <a:xfrm>
            <a:off x="3827848" y="3372800"/>
            <a:ext cx="900000" cy="900000"/>
          </a:xfrm>
          <a:prstGeom prst="rect">
            <a:avLst/>
          </a:prstGeom>
          <a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4" name="Rectangle 37">
            <a:extLst>
              <a:ext uri="{FF2B5EF4-FFF2-40B4-BE49-F238E27FC236}">
                <a16:creationId xmlns:a16="http://schemas.microsoft.com/office/drawing/2014/main" id="{0BA21602-ED6B-4EF6-8880-7F17170D2340}"/>
              </a:ext>
            </a:extLst>
          </p:cNvPr>
          <p:cNvSpPr>
            <a:spLocks/>
          </p:cNvSpPr>
          <p:nvPr/>
        </p:nvSpPr>
        <p:spPr>
          <a:xfrm>
            <a:off x="6672184" y="1881684"/>
            <a:ext cx="1080000" cy="900000"/>
          </a:xfrm>
          <a:prstGeom prst="rect">
            <a:avLst/>
          </a:prstGeom>
          <a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8" name="Rectangle 38">
            <a:extLst>
              <a:ext uri="{FF2B5EF4-FFF2-40B4-BE49-F238E27FC236}">
                <a16:creationId xmlns:a16="http://schemas.microsoft.com/office/drawing/2014/main" id="{607C199C-EB42-41D7-BB3C-7DA4677DBE4C}"/>
              </a:ext>
            </a:extLst>
          </p:cNvPr>
          <p:cNvSpPr>
            <a:spLocks/>
          </p:cNvSpPr>
          <p:nvPr/>
        </p:nvSpPr>
        <p:spPr>
          <a:xfrm>
            <a:off x="1303268" y="3444808"/>
            <a:ext cx="900000" cy="900000"/>
          </a:xfrm>
          <a:prstGeom prst="rect">
            <a:avLst/>
          </a:prstGeom>
          <a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19" name="Rectangle 39">
            <a:extLst>
              <a:ext uri="{FF2B5EF4-FFF2-40B4-BE49-F238E27FC236}">
                <a16:creationId xmlns:a16="http://schemas.microsoft.com/office/drawing/2014/main" id="{80C6A71A-2671-400B-9C2B-5EAB03AC13D1}"/>
              </a:ext>
            </a:extLst>
          </p:cNvPr>
          <p:cNvSpPr>
            <a:spLocks/>
          </p:cNvSpPr>
          <p:nvPr/>
        </p:nvSpPr>
        <p:spPr>
          <a:xfrm>
            <a:off x="6528048" y="3408904"/>
            <a:ext cx="1080000" cy="900000"/>
          </a:xfrm>
          <a:prstGeom prst="rect">
            <a:avLst/>
          </a:prstGeom>
          <a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0" name="Rectangle 40">
            <a:extLst>
              <a:ext uri="{FF2B5EF4-FFF2-40B4-BE49-F238E27FC236}">
                <a16:creationId xmlns:a16="http://schemas.microsoft.com/office/drawing/2014/main" id="{3E493EB2-920A-4F9C-B611-C769CF470ACC}"/>
              </a:ext>
            </a:extLst>
          </p:cNvPr>
          <p:cNvSpPr>
            <a:spLocks/>
          </p:cNvSpPr>
          <p:nvPr/>
        </p:nvSpPr>
        <p:spPr>
          <a:xfrm>
            <a:off x="6456160" y="4884968"/>
            <a:ext cx="1080000" cy="900000"/>
          </a:xfrm>
          <a:prstGeom prst="rect">
            <a:avLst/>
          </a:prstGeom>
          <a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1" name="Rectangle 41">
            <a:extLst>
              <a:ext uri="{FF2B5EF4-FFF2-40B4-BE49-F238E27FC236}">
                <a16:creationId xmlns:a16="http://schemas.microsoft.com/office/drawing/2014/main" id="{AAA82895-4611-4D90-8860-A05B124984D7}"/>
              </a:ext>
            </a:extLst>
          </p:cNvPr>
          <p:cNvSpPr>
            <a:spLocks/>
          </p:cNvSpPr>
          <p:nvPr/>
        </p:nvSpPr>
        <p:spPr>
          <a:xfrm>
            <a:off x="9768528" y="4653136"/>
            <a:ext cx="1080000" cy="1080000"/>
          </a:xfrm>
          <a:prstGeom prst="rect">
            <a:avLst/>
          </a:prstGeom>
          <a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EA55EC-E2C2-4D61-8924-5B9567B36F9D}"/>
              </a:ext>
            </a:extLst>
          </p:cNvPr>
          <p:cNvSpPr txBox="1"/>
          <p:nvPr/>
        </p:nvSpPr>
        <p:spPr>
          <a:xfrm>
            <a:off x="695400" y="437162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 </a:t>
            </a:r>
            <a:r>
              <a:rPr kumimoji="0" lang="ko-KR" altLang="en-US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키워드 검색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B49B72-7E87-41A4-9C43-37B89A8D481D}"/>
              </a:ext>
            </a:extLst>
          </p:cNvPr>
          <p:cNvSpPr txBox="1"/>
          <p:nvPr/>
        </p:nvSpPr>
        <p:spPr>
          <a:xfrm>
            <a:off x="3287688" y="437162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b="1" spc="-150" dirty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뉴스 </a:t>
            </a:r>
            <a:r>
              <a:rPr lang="en-US" altLang="ko-KR" b="1" spc="-150" dirty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API </a:t>
            </a:r>
            <a:r>
              <a:rPr lang="ko-KR" altLang="en-US" b="1" spc="-150" dirty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호출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71F62C-9FD7-4CCA-A898-729EADE222EA}"/>
              </a:ext>
            </a:extLst>
          </p:cNvPr>
          <p:cNvSpPr txBox="1"/>
          <p:nvPr/>
        </p:nvSpPr>
        <p:spPr>
          <a:xfrm>
            <a:off x="6168008" y="292570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b="1" spc="-150" dirty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뉴스 </a:t>
            </a:r>
            <a:r>
              <a:rPr lang="en-US" altLang="ko-KR" b="1" spc="-150" dirty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3</a:t>
            </a:r>
            <a:r>
              <a:rPr lang="ko-KR" altLang="en-US" b="1" spc="-150" dirty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줄 요약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223A21-B159-40BA-AE03-A69A2EEF4703}"/>
              </a:ext>
            </a:extLst>
          </p:cNvPr>
          <p:cNvSpPr txBox="1"/>
          <p:nvPr/>
        </p:nvSpPr>
        <p:spPr>
          <a:xfrm>
            <a:off x="5951984" y="437162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b="1" spc="-150" dirty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감성 </a:t>
            </a:r>
            <a:r>
              <a:rPr lang="en-US" altLang="ko-KR" b="1" spc="-150" dirty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&amp; </a:t>
            </a:r>
            <a:r>
              <a:rPr lang="ko-KR" altLang="en-US" b="1" spc="-150" dirty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감정 분석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4B750A-9BB3-4CDB-8D3E-BF9E0F0EF3DC}"/>
              </a:ext>
            </a:extLst>
          </p:cNvPr>
          <p:cNvSpPr txBox="1"/>
          <p:nvPr/>
        </p:nvSpPr>
        <p:spPr>
          <a:xfrm>
            <a:off x="6023992" y="582107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키워드 추출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79CDE7-A0AA-4D2A-9589-672BC9B37B74}"/>
              </a:ext>
            </a:extLst>
          </p:cNvPr>
          <p:cNvSpPr txBox="1"/>
          <p:nvPr/>
        </p:nvSpPr>
        <p:spPr>
          <a:xfrm>
            <a:off x="9336360" y="573325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rgbClr val="1F497D">
                    <a:lumMod val="75000"/>
                  </a:srgbClr>
                </a:solidFill>
                <a:latin typeface="맑은 고딕"/>
                <a:ea typeface="HY헤드라인M" pitchFamily="18" charset="-127"/>
              </a:rPr>
              <a:t>뉴스 추천</a:t>
            </a:r>
            <a:endParaRPr kumimoji="0" lang="ko-KR" altLang="en-US" b="1" i="0" u="none" strike="noStrike" kern="1200" cap="none" spc="-15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/>
              <a:ea typeface="HY헤드라인M" pitchFamily="18" charset="-127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FE72D39-C0EC-4611-84C8-E899D18FB395}"/>
              </a:ext>
            </a:extLst>
          </p:cNvPr>
          <p:cNvGrpSpPr/>
          <p:nvPr/>
        </p:nvGrpSpPr>
        <p:grpSpPr>
          <a:xfrm>
            <a:off x="2690563" y="3717032"/>
            <a:ext cx="597125" cy="414655"/>
            <a:chOff x="2495600" y="3789040"/>
            <a:chExt cx="597125" cy="414655"/>
          </a:xfrm>
        </p:grpSpPr>
        <p:sp>
          <p:nvSpPr>
            <p:cNvPr id="53" name="갈매기형 수장 6">
              <a:extLst>
                <a:ext uri="{FF2B5EF4-FFF2-40B4-BE49-F238E27FC236}">
                  <a16:creationId xmlns:a16="http://schemas.microsoft.com/office/drawing/2014/main" id="{668AA481-B954-4CE9-B37E-38EF9DCA291B}"/>
                </a:ext>
              </a:extLst>
            </p:cNvPr>
            <p:cNvSpPr/>
            <p:nvPr/>
          </p:nvSpPr>
          <p:spPr>
            <a:xfrm>
              <a:off x="2495600" y="3789040"/>
              <a:ext cx="309093" cy="414655"/>
            </a:xfrm>
            <a:prstGeom prst="chevron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갈매기형 수장 6">
              <a:extLst>
                <a:ext uri="{FF2B5EF4-FFF2-40B4-BE49-F238E27FC236}">
                  <a16:creationId xmlns:a16="http://schemas.microsoft.com/office/drawing/2014/main" id="{0D8ADA7A-6FD8-4675-8F0B-BB4DAF07F830}"/>
                </a:ext>
              </a:extLst>
            </p:cNvPr>
            <p:cNvSpPr/>
            <p:nvPr/>
          </p:nvSpPr>
          <p:spPr>
            <a:xfrm>
              <a:off x="2783632" y="3789040"/>
              <a:ext cx="309093" cy="414655"/>
            </a:xfrm>
            <a:prstGeom prst="chevron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B7BF669-0BED-41BB-82CC-864A36A80ABF}"/>
              </a:ext>
            </a:extLst>
          </p:cNvPr>
          <p:cNvGrpSpPr/>
          <p:nvPr/>
        </p:nvGrpSpPr>
        <p:grpSpPr>
          <a:xfrm>
            <a:off x="5282851" y="3734425"/>
            <a:ext cx="597125" cy="414655"/>
            <a:chOff x="2495600" y="3789040"/>
            <a:chExt cx="597125" cy="414655"/>
          </a:xfrm>
        </p:grpSpPr>
        <p:sp>
          <p:nvSpPr>
            <p:cNvPr id="56" name="갈매기형 수장 6">
              <a:extLst>
                <a:ext uri="{FF2B5EF4-FFF2-40B4-BE49-F238E27FC236}">
                  <a16:creationId xmlns:a16="http://schemas.microsoft.com/office/drawing/2014/main" id="{770D73CC-4C44-450D-BBAD-71C96483B7ED}"/>
                </a:ext>
              </a:extLst>
            </p:cNvPr>
            <p:cNvSpPr/>
            <p:nvPr/>
          </p:nvSpPr>
          <p:spPr>
            <a:xfrm>
              <a:off x="2495600" y="3789040"/>
              <a:ext cx="309093" cy="414655"/>
            </a:xfrm>
            <a:prstGeom prst="chevron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갈매기형 수장 6">
              <a:extLst>
                <a:ext uri="{FF2B5EF4-FFF2-40B4-BE49-F238E27FC236}">
                  <a16:creationId xmlns:a16="http://schemas.microsoft.com/office/drawing/2014/main" id="{2DC04E75-9B7E-4EF8-B721-BABD4558FE48}"/>
                </a:ext>
              </a:extLst>
            </p:cNvPr>
            <p:cNvSpPr/>
            <p:nvPr/>
          </p:nvSpPr>
          <p:spPr>
            <a:xfrm>
              <a:off x="2783632" y="3789040"/>
              <a:ext cx="309093" cy="414655"/>
            </a:xfrm>
            <a:prstGeom prst="chevron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B4728F1-8B47-4DE2-9A0A-C1E668B05793}"/>
              </a:ext>
            </a:extLst>
          </p:cNvPr>
          <p:cNvGrpSpPr/>
          <p:nvPr/>
        </p:nvGrpSpPr>
        <p:grpSpPr>
          <a:xfrm>
            <a:off x="8379195" y="5102577"/>
            <a:ext cx="597125" cy="414655"/>
            <a:chOff x="2495600" y="3789040"/>
            <a:chExt cx="597125" cy="414655"/>
          </a:xfrm>
        </p:grpSpPr>
        <p:sp>
          <p:nvSpPr>
            <p:cNvPr id="59" name="갈매기형 수장 6">
              <a:extLst>
                <a:ext uri="{FF2B5EF4-FFF2-40B4-BE49-F238E27FC236}">
                  <a16:creationId xmlns:a16="http://schemas.microsoft.com/office/drawing/2014/main" id="{5A9B2016-8DBF-44CD-AFAA-A0AF4300394C}"/>
                </a:ext>
              </a:extLst>
            </p:cNvPr>
            <p:cNvSpPr/>
            <p:nvPr/>
          </p:nvSpPr>
          <p:spPr>
            <a:xfrm>
              <a:off x="2495600" y="3789040"/>
              <a:ext cx="309093" cy="414655"/>
            </a:xfrm>
            <a:prstGeom prst="chevron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갈매기형 수장 6">
              <a:extLst>
                <a:ext uri="{FF2B5EF4-FFF2-40B4-BE49-F238E27FC236}">
                  <a16:creationId xmlns:a16="http://schemas.microsoft.com/office/drawing/2014/main" id="{E69DCDF1-1DE5-4295-B628-9055EFA182ED}"/>
                </a:ext>
              </a:extLst>
            </p:cNvPr>
            <p:cNvSpPr/>
            <p:nvPr/>
          </p:nvSpPr>
          <p:spPr>
            <a:xfrm>
              <a:off x="2783632" y="3789040"/>
              <a:ext cx="309093" cy="414655"/>
            </a:xfrm>
            <a:prstGeom prst="chevron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AF7077B-0132-43CF-957F-0A64ECC47DFE}"/>
              </a:ext>
            </a:extLst>
          </p:cNvPr>
          <p:cNvGrpSpPr/>
          <p:nvPr/>
        </p:nvGrpSpPr>
        <p:grpSpPr>
          <a:xfrm rot="-1500000">
            <a:off x="5303912" y="2403536"/>
            <a:ext cx="597125" cy="414655"/>
            <a:chOff x="2495600" y="3789040"/>
            <a:chExt cx="597125" cy="414655"/>
          </a:xfrm>
        </p:grpSpPr>
        <p:sp>
          <p:nvSpPr>
            <p:cNvPr id="62" name="갈매기형 수장 6">
              <a:extLst>
                <a:ext uri="{FF2B5EF4-FFF2-40B4-BE49-F238E27FC236}">
                  <a16:creationId xmlns:a16="http://schemas.microsoft.com/office/drawing/2014/main" id="{DB47725D-C642-4E4C-906E-E5D0439A75FE}"/>
                </a:ext>
              </a:extLst>
            </p:cNvPr>
            <p:cNvSpPr/>
            <p:nvPr/>
          </p:nvSpPr>
          <p:spPr>
            <a:xfrm>
              <a:off x="2495600" y="3789040"/>
              <a:ext cx="309093" cy="414655"/>
            </a:xfrm>
            <a:prstGeom prst="chevron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갈매기형 수장 6">
              <a:extLst>
                <a:ext uri="{FF2B5EF4-FFF2-40B4-BE49-F238E27FC236}">
                  <a16:creationId xmlns:a16="http://schemas.microsoft.com/office/drawing/2014/main" id="{10EB48B2-2961-44C1-A783-9A0CBCEBBC04}"/>
                </a:ext>
              </a:extLst>
            </p:cNvPr>
            <p:cNvSpPr/>
            <p:nvPr/>
          </p:nvSpPr>
          <p:spPr>
            <a:xfrm>
              <a:off x="2783632" y="3789040"/>
              <a:ext cx="309093" cy="414655"/>
            </a:xfrm>
            <a:prstGeom prst="chevron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6A14ABE-03AC-4652-BDDB-ED0EF764F4DE}"/>
              </a:ext>
            </a:extLst>
          </p:cNvPr>
          <p:cNvGrpSpPr/>
          <p:nvPr/>
        </p:nvGrpSpPr>
        <p:grpSpPr>
          <a:xfrm rot="1500000">
            <a:off x="5219544" y="5085184"/>
            <a:ext cx="597125" cy="414655"/>
            <a:chOff x="2495600" y="3789040"/>
            <a:chExt cx="597125" cy="414655"/>
          </a:xfrm>
        </p:grpSpPr>
        <p:sp>
          <p:nvSpPr>
            <p:cNvPr id="65" name="갈매기형 수장 6">
              <a:extLst>
                <a:ext uri="{FF2B5EF4-FFF2-40B4-BE49-F238E27FC236}">
                  <a16:creationId xmlns:a16="http://schemas.microsoft.com/office/drawing/2014/main" id="{5D4C1D4B-5E09-49D5-B8F4-B00AE5CBBF8F}"/>
                </a:ext>
              </a:extLst>
            </p:cNvPr>
            <p:cNvSpPr/>
            <p:nvPr/>
          </p:nvSpPr>
          <p:spPr>
            <a:xfrm>
              <a:off x="2495600" y="3789040"/>
              <a:ext cx="309093" cy="414655"/>
            </a:xfrm>
            <a:prstGeom prst="chevron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갈매기형 수장 6">
              <a:extLst>
                <a:ext uri="{FF2B5EF4-FFF2-40B4-BE49-F238E27FC236}">
                  <a16:creationId xmlns:a16="http://schemas.microsoft.com/office/drawing/2014/main" id="{C5B35A69-4689-4023-850E-41CCEB57723A}"/>
                </a:ext>
              </a:extLst>
            </p:cNvPr>
            <p:cNvSpPr/>
            <p:nvPr/>
          </p:nvSpPr>
          <p:spPr>
            <a:xfrm>
              <a:off x="2783632" y="3789040"/>
              <a:ext cx="309093" cy="414655"/>
            </a:xfrm>
            <a:prstGeom prst="chevron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4852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9376" y="-410892"/>
            <a:ext cx="11233248" cy="6552728"/>
            <a:chOff x="479376" y="-99392"/>
            <a:chExt cx="11233248" cy="6552728"/>
          </a:xfrm>
        </p:grpSpPr>
        <p:sp>
          <p:nvSpPr>
            <p:cNvPr id="2" name="직사각형 1"/>
            <p:cNvSpPr/>
            <p:nvPr/>
          </p:nvSpPr>
          <p:spPr>
            <a:xfrm>
              <a:off x="479376" y="332656"/>
              <a:ext cx="11233248" cy="6120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5591944" y="-99392"/>
              <a:ext cx="936104" cy="93610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19936" y="260648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헤드라인M" pitchFamily="18" charset="-127"/>
                  <a:ea typeface="HY헤드라인M" pitchFamily="18" charset="-127"/>
                  <a:cs typeface="+mn-cs"/>
                </a:rPr>
                <a:t>05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344472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- 12 -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8654F-B11A-4948-B2A6-24DD51A09023}"/>
              </a:ext>
            </a:extLst>
          </p:cNvPr>
          <p:cNvSpPr txBox="1"/>
          <p:nvPr/>
        </p:nvSpPr>
        <p:spPr>
          <a:xfrm>
            <a:off x="2279576" y="757153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B112E4-95E5-4445-829C-F94CDB25E7C4}"/>
              </a:ext>
            </a:extLst>
          </p:cNvPr>
          <p:cNvSpPr txBox="1"/>
          <p:nvPr/>
        </p:nvSpPr>
        <p:spPr>
          <a:xfrm>
            <a:off x="4151784" y="1052736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핵심 기능 </a:t>
            </a:r>
            <a:r>
              <a:rPr kumimoji="0" lang="en-US" altLang="ko-KR" sz="32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.</a:t>
            </a:r>
            <a:r>
              <a:rPr lang="en-US" altLang="ko-KR" sz="3200" b="1" spc="-150" dirty="0">
                <a:solidFill>
                  <a:srgbClr val="1F497D">
                    <a:lumMod val="75000"/>
                  </a:srgbClr>
                </a:solidFill>
                <a:latin typeface="맑은 고딕"/>
                <a:ea typeface="HY헤드라인M" pitchFamily="18" charset="-127"/>
              </a:rPr>
              <a:t>2</a:t>
            </a:r>
            <a:endParaRPr kumimoji="0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/>
              <a:ea typeface="HY헤드라인M" pitchFamily="18" charset="-127"/>
              <a:cs typeface="+mn-cs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20F5ED-FC51-4FCB-94B7-7CAB3D849189}"/>
              </a:ext>
            </a:extLst>
          </p:cNvPr>
          <p:cNvCxnSpPr>
            <a:cxnSpLocks/>
          </p:cNvCxnSpPr>
          <p:nvPr/>
        </p:nvCxnSpPr>
        <p:spPr>
          <a:xfrm>
            <a:off x="4511824" y="1628800"/>
            <a:ext cx="3240360" cy="8711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 descr="시계, 플레이트, 모니터, 표지판이(가) 표시된 사진&#10;&#10;자동 생성된 설명">
            <a:extLst>
              <a:ext uri="{FF2B5EF4-FFF2-40B4-BE49-F238E27FC236}">
                <a16:creationId xmlns:a16="http://schemas.microsoft.com/office/drawing/2014/main" id="{AB6AA354-CCF0-4DDD-A5AE-5971F2FD25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2438449"/>
            <a:ext cx="1800000" cy="180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98EF891-CFB2-4FD5-996B-032E7FAC7F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2438449"/>
            <a:ext cx="1800000" cy="1800000"/>
          </a:xfrm>
          <a:prstGeom prst="rect">
            <a:avLst/>
          </a:prstGeom>
        </p:spPr>
      </p:pic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3CC33309-1680-44C5-A6B9-8538A51BF0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568" y="2438449"/>
            <a:ext cx="1800000" cy="180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56E192F-3E45-443A-A647-226A377A242E}"/>
              </a:ext>
            </a:extLst>
          </p:cNvPr>
          <p:cNvSpPr txBox="1"/>
          <p:nvPr/>
        </p:nvSpPr>
        <p:spPr>
          <a:xfrm>
            <a:off x="767408" y="471585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뉴스 스크랩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02CD8F-5E72-416D-AF2A-F99B21CC5EDB}"/>
              </a:ext>
            </a:extLst>
          </p:cNvPr>
          <p:cNvSpPr txBox="1"/>
          <p:nvPr/>
        </p:nvSpPr>
        <p:spPr>
          <a:xfrm>
            <a:off x="9192344" y="4582869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키워드 기반 </a:t>
            </a:r>
            <a:endParaRPr kumimoji="0" lang="en-US" altLang="ko-KR" b="1" i="0" u="none" strike="noStrike" kern="1200" cap="none" spc="-15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/>
              <a:ea typeface="HY헤드라인M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리스트</a:t>
            </a:r>
            <a:r>
              <a:rPr lang="en-US" altLang="ko-KR" b="1" spc="-150" dirty="0">
                <a:solidFill>
                  <a:srgbClr val="1F497D">
                    <a:lumMod val="75000"/>
                  </a:srgbClr>
                </a:solidFill>
                <a:latin typeface="맑은 고딕"/>
                <a:ea typeface="HY헤드라인M" pitchFamily="18" charset="-127"/>
              </a:rPr>
              <a:t> </a:t>
            </a:r>
            <a:r>
              <a:rPr lang="ko-KR" altLang="en-US" b="1" spc="-150" dirty="0">
                <a:solidFill>
                  <a:srgbClr val="1F497D">
                    <a:lumMod val="75000"/>
                  </a:srgbClr>
                </a:solidFill>
                <a:latin typeface="맑은 고딕"/>
                <a:ea typeface="HY헤드라인M" pitchFamily="18" charset="-127"/>
              </a:rPr>
              <a:t>추천</a:t>
            </a:r>
            <a:endParaRPr kumimoji="0" lang="en-US" altLang="ko-KR" b="1" i="0" u="none" strike="noStrike" kern="1200" cap="none" spc="-15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/>
              <a:ea typeface="HY헤드라인M" pitchFamily="18" charset="-127"/>
              <a:cs typeface="+mn-cs"/>
            </a:endParaRPr>
          </a:p>
        </p:txBody>
      </p:sp>
      <p:sp>
        <p:nvSpPr>
          <p:cNvPr id="23" name="Rectangle 40">
            <a:extLst>
              <a:ext uri="{FF2B5EF4-FFF2-40B4-BE49-F238E27FC236}">
                <a16:creationId xmlns:a16="http://schemas.microsoft.com/office/drawing/2014/main" id="{1C71929D-6435-4E99-AD3D-130237F59126}"/>
              </a:ext>
            </a:extLst>
          </p:cNvPr>
          <p:cNvSpPr>
            <a:spLocks/>
          </p:cNvSpPr>
          <p:nvPr/>
        </p:nvSpPr>
        <p:spPr>
          <a:xfrm>
            <a:off x="6456040" y="2593637"/>
            <a:ext cx="1800000" cy="1800000"/>
          </a:xfrm>
          <a:prstGeom prst="rect">
            <a:avLst/>
          </a:prstGeom>
          <a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1D660D-3062-492E-B33C-C6380D1F84E0}"/>
              </a:ext>
            </a:extLst>
          </p:cNvPr>
          <p:cNvSpPr txBox="1"/>
          <p:nvPr/>
        </p:nvSpPr>
        <p:spPr>
          <a:xfrm>
            <a:off x="3503712" y="471585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스크랩 리스트 목록화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E156D3-AA8E-4659-AA82-081E2AA9EC6A}"/>
              </a:ext>
            </a:extLst>
          </p:cNvPr>
          <p:cNvSpPr txBox="1"/>
          <p:nvPr/>
        </p:nvSpPr>
        <p:spPr>
          <a:xfrm>
            <a:off x="6384032" y="471585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키워드 추출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F4D90CE-D3BC-4643-A694-93DE9DC6EA8E}"/>
              </a:ext>
            </a:extLst>
          </p:cNvPr>
          <p:cNvGrpSpPr/>
          <p:nvPr/>
        </p:nvGrpSpPr>
        <p:grpSpPr>
          <a:xfrm>
            <a:off x="3050603" y="3662417"/>
            <a:ext cx="597125" cy="414655"/>
            <a:chOff x="2495600" y="3789040"/>
            <a:chExt cx="597125" cy="414655"/>
          </a:xfrm>
        </p:grpSpPr>
        <p:sp>
          <p:nvSpPr>
            <p:cNvPr id="27" name="갈매기형 수장 6">
              <a:extLst>
                <a:ext uri="{FF2B5EF4-FFF2-40B4-BE49-F238E27FC236}">
                  <a16:creationId xmlns:a16="http://schemas.microsoft.com/office/drawing/2014/main" id="{5FB971E0-D175-420C-9E7B-AAC61AAA630C}"/>
                </a:ext>
              </a:extLst>
            </p:cNvPr>
            <p:cNvSpPr/>
            <p:nvPr/>
          </p:nvSpPr>
          <p:spPr>
            <a:xfrm>
              <a:off x="2495600" y="3789040"/>
              <a:ext cx="309093" cy="414655"/>
            </a:xfrm>
            <a:prstGeom prst="chevron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갈매기형 수장 6">
              <a:extLst>
                <a:ext uri="{FF2B5EF4-FFF2-40B4-BE49-F238E27FC236}">
                  <a16:creationId xmlns:a16="http://schemas.microsoft.com/office/drawing/2014/main" id="{A11F9332-087E-43F7-9FB1-33EDB6DAA897}"/>
                </a:ext>
              </a:extLst>
            </p:cNvPr>
            <p:cNvSpPr/>
            <p:nvPr/>
          </p:nvSpPr>
          <p:spPr>
            <a:xfrm>
              <a:off x="2783632" y="3789040"/>
              <a:ext cx="309093" cy="414655"/>
            </a:xfrm>
            <a:prstGeom prst="chevron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21FB8E5-78BE-43FC-BDF9-AA6D4BBEFCE0}"/>
              </a:ext>
            </a:extLst>
          </p:cNvPr>
          <p:cNvGrpSpPr/>
          <p:nvPr/>
        </p:nvGrpSpPr>
        <p:grpSpPr>
          <a:xfrm>
            <a:off x="5714899" y="3645024"/>
            <a:ext cx="597125" cy="414655"/>
            <a:chOff x="2495600" y="3789040"/>
            <a:chExt cx="597125" cy="414655"/>
          </a:xfrm>
        </p:grpSpPr>
        <p:sp>
          <p:nvSpPr>
            <p:cNvPr id="31" name="갈매기형 수장 6">
              <a:extLst>
                <a:ext uri="{FF2B5EF4-FFF2-40B4-BE49-F238E27FC236}">
                  <a16:creationId xmlns:a16="http://schemas.microsoft.com/office/drawing/2014/main" id="{3303711E-1BAA-40D9-8438-9DD7159C0C34}"/>
                </a:ext>
              </a:extLst>
            </p:cNvPr>
            <p:cNvSpPr/>
            <p:nvPr/>
          </p:nvSpPr>
          <p:spPr>
            <a:xfrm>
              <a:off x="2495600" y="3789040"/>
              <a:ext cx="309093" cy="414655"/>
            </a:xfrm>
            <a:prstGeom prst="chevron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갈매기형 수장 6">
              <a:extLst>
                <a:ext uri="{FF2B5EF4-FFF2-40B4-BE49-F238E27FC236}">
                  <a16:creationId xmlns:a16="http://schemas.microsoft.com/office/drawing/2014/main" id="{9A2A10FB-80C2-43B3-828C-819A35D07041}"/>
                </a:ext>
              </a:extLst>
            </p:cNvPr>
            <p:cNvSpPr/>
            <p:nvPr/>
          </p:nvSpPr>
          <p:spPr>
            <a:xfrm>
              <a:off x="2783632" y="3789040"/>
              <a:ext cx="309093" cy="414655"/>
            </a:xfrm>
            <a:prstGeom prst="chevron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E482098-B1F7-489A-9C2E-EB84C9224321}"/>
              </a:ext>
            </a:extLst>
          </p:cNvPr>
          <p:cNvGrpSpPr/>
          <p:nvPr/>
        </p:nvGrpSpPr>
        <p:grpSpPr>
          <a:xfrm>
            <a:off x="8451203" y="3645024"/>
            <a:ext cx="597125" cy="414655"/>
            <a:chOff x="2495600" y="3789040"/>
            <a:chExt cx="597125" cy="414655"/>
          </a:xfrm>
        </p:grpSpPr>
        <p:sp>
          <p:nvSpPr>
            <p:cNvPr id="34" name="갈매기형 수장 6">
              <a:extLst>
                <a:ext uri="{FF2B5EF4-FFF2-40B4-BE49-F238E27FC236}">
                  <a16:creationId xmlns:a16="http://schemas.microsoft.com/office/drawing/2014/main" id="{F42597BA-BF7C-418F-8CF9-A79702A23E36}"/>
                </a:ext>
              </a:extLst>
            </p:cNvPr>
            <p:cNvSpPr/>
            <p:nvPr/>
          </p:nvSpPr>
          <p:spPr>
            <a:xfrm>
              <a:off x="2495600" y="3789040"/>
              <a:ext cx="309093" cy="414655"/>
            </a:xfrm>
            <a:prstGeom prst="chevron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갈매기형 수장 6">
              <a:extLst>
                <a:ext uri="{FF2B5EF4-FFF2-40B4-BE49-F238E27FC236}">
                  <a16:creationId xmlns:a16="http://schemas.microsoft.com/office/drawing/2014/main" id="{618E58D0-3732-42CA-ABEC-D895E7C88C4F}"/>
                </a:ext>
              </a:extLst>
            </p:cNvPr>
            <p:cNvSpPr/>
            <p:nvPr/>
          </p:nvSpPr>
          <p:spPr>
            <a:xfrm>
              <a:off x="2783632" y="3789040"/>
              <a:ext cx="309093" cy="414655"/>
            </a:xfrm>
            <a:prstGeom prst="chevron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5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9376" y="-99392"/>
            <a:ext cx="11233248" cy="6552728"/>
            <a:chOff x="479376" y="-99392"/>
            <a:chExt cx="11233248" cy="6552728"/>
          </a:xfrm>
        </p:grpSpPr>
        <p:sp>
          <p:nvSpPr>
            <p:cNvPr id="2" name="직사각형 1"/>
            <p:cNvSpPr/>
            <p:nvPr/>
          </p:nvSpPr>
          <p:spPr>
            <a:xfrm>
              <a:off x="479376" y="332656"/>
              <a:ext cx="11233248" cy="6120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5591944" y="-99392"/>
              <a:ext cx="936104" cy="93610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19936" y="260648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헤드라인M" pitchFamily="18" charset="-127"/>
                  <a:ea typeface="HY헤드라인M" pitchFamily="18" charset="-127"/>
                  <a:cs typeface="+mn-cs"/>
                </a:rPr>
                <a:t>06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344472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- 13 -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8654F-B11A-4948-B2A6-24DD51A09023}"/>
              </a:ext>
            </a:extLst>
          </p:cNvPr>
          <p:cNvSpPr txBox="1"/>
          <p:nvPr/>
        </p:nvSpPr>
        <p:spPr>
          <a:xfrm>
            <a:off x="2279576" y="757153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B112E4-95E5-4445-829C-F94CDB25E7C4}"/>
              </a:ext>
            </a:extLst>
          </p:cNvPr>
          <p:cNvSpPr txBox="1"/>
          <p:nvPr/>
        </p:nvSpPr>
        <p:spPr>
          <a:xfrm>
            <a:off x="4151784" y="1052736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향후 발전 방향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20F5ED-FC51-4FCB-94B7-7CAB3D849189}"/>
              </a:ext>
            </a:extLst>
          </p:cNvPr>
          <p:cNvCxnSpPr>
            <a:cxnSpLocks/>
          </p:cNvCxnSpPr>
          <p:nvPr/>
        </p:nvCxnSpPr>
        <p:spPr>
          <a:xfrm>
            <a:off x="4511824" y="1628800"/>
            <a:ext cx="3240360" cy="8711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944" y="2421088"/>
            <a:ext cx="1800000" cy="180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862" y="2421088"/>
            <a:ext cx="1800000" cy="180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27" y="2421088"/>
            <a:ext cx="1800000" cy="1800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271464" y="4465703"/>
            <a:ext cx="2530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영한 번역 서비스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사용자 요청 시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영자 신문 번역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717129" y="4465703"/>
            <a:ext cx="2530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Application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개발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효율적인 서비스를 위한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앱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개발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389537" y="4465703"/>
            <a:ext cx="2530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노트 서비스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원하는 기사에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키워드 및 노트 삽입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084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151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23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7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김 신 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CC3BC4-5CC5-4119-A636-125554D0EEE3}"/>
              </a:ext>
            </a:extLst>
          </p:cNvPr>
          <p:cNvSpPr/>
          <p:nvPr/>
        </p:nvSpPr>
        <p:spPr>
          <a:xfrm>
            <a:off x="11354070" y="6516052"/>
            <a:ext cx="790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- 14 -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04312" y="4170565"/>
            <a:ext cx="273630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발표자 김 신 학</a:t>
            </a:r>
            <a:endParaRPr kumimoji="0" lang="en-US" altLang="ko-KR" sz="2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팀원노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설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         이 동 선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         이 동 욱  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         최 민 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         최 지 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63752" y="6066437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SIXTH-SENSE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44472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- 1 -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59496" y="1556792"/>
            <a:ext cx="90730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뉴키스</a:t>
            </a:r>
            <a:r>
              <a:rPr kumimoji="0" lang="ko-KR" altLang="en-US" sz="66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온 더 </a:t>
            </a:r>
            <a:r>
              <a:rPr kumimoji="0" lang="ko-KR" altLang="en-US" sz="66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클라우드</a:t>
            </a:r>
            <a:endParaRPr kumimoji="0" lang="en-US" altLang="ko-KR" sz="66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1" i="0" u="none" strike="noStrike" kern="1200" cap="none" spc="-15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News Keyword Service</a:t>
            </a:r>
          </a:p>
        </p:txBody>
      </p:sp>
    </p:spTree>
    <p:extLst>
      <p:ext uri="{BB962C8B-B14F-4D97-AF65-F5344CB8AC3E}">
        <p14:creationId xmlns:p14="http://schemas.microsoft.com/office/powerpoint/2010/main" val="334968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11424" y="879103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416" y="2987660"/>
            <a:ext cx="10307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01    02    03    04    05    06 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83433" y="392376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650250" y="392376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378442" y="392376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106634" y="392376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834826" y="392376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7627" y="40584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사이트 개요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06234" y="405848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구독경제 란</a:t>
            </a: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1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62418" y="405848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이용자 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62618" y="406778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유사 사이트 조사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95274" y="4058488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핵심 기능</a:t>
            </a:r>
            <a:endParaRPr kumimoji="0" lang="ko-KR" altLang="en-US" sz="1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344472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- 2 -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A91047A-63F4-4B8D-8802-E2390D107C28}"/>
              </a:ext>
            </a:extLst>
          </p:cNvPr>
          <p:cNvCxnSpPr/>
          <p:nvPr/>
        </p:nvCxnSpPr>
        <p:spPr>
          <a:xfrm>
            <a:off x="9563018" y="392376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4E828CC-4F75-4221-8412-627BA702D664}"/>
              </a:ext>
            </a:extLst>
          </p:cNvPr>
          <p:cNvSpPr txBox="1"/>
          <p:nvPr/>
        </p:nvSpPr>
        <p:spPr>
          <a:xfrm>
            <a:off x="9091693" y="403089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추후 발전 방향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9376" y="-99392"/>
            <a:ext cx="11233248" cy="6552728"/>
            <a:chOff x="479376" y="-99392"/>
            <a:chExt cx="11233248" cy="6552728"/>
          </a:xfrm>
        </p:grpSpPr>
        <p:sp>
          <p:nvSpPr>
            <p:cNvPr id="2" name="직사각형 1"/>
            <p:cNvSpPr/>
            <p:nvPr/>
          </p:nvSpPr>
          <p:spPr>
            <a:xfrm>
              <a:off x="479376" y="332656"/>
              <a:ext cx="11233248" cy="6120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5591944" y="-99392"/>
              <a:ext cx="936104" cy="93610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19936" y="260648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헤드라인M" pitchFamily="18" charset="-127"/>
                  <a:ea typeface="HY헤드라인M" pitchFamily="18" charset="-127"/>
                  <a:cs typeface="+mn-cs"/>
                </a:rPr>
                <a:t>01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344472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- 3 -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8654F-B11A-4948-B2A6-24DD51A09023}"/>
              </a:ext>
            </a:extLst>
          </p:cNvPr>
          <p:cNvSpPr txBox="1"/>
          <p:nvPr/>
        </p:nvSpPr>
        <p:spPr>
          <a:xfrm>
            <a:off x="2279576" y="757153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B112E4-95E5-4445-829C-F94CDB25E7C4}"/>
              </a:ext>
            </a:extLst>
          </p:cNvPr>
          <p:cNvSpPr txBox="1"/>
          <p:nvPr/>
        </p:nvSpPr>
        <p:spPr>
          <a:xfrm>
            <a:off x="4151784" y="1052736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연령별 뉴스 선호도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20F5ED-FC51-4FCB-94B7-7CAB3D849189}"/>
              </a:ext>
            </a:extLst>
          </p:cNvPr>
          <p:cNvCxnSpPr>
            <a:cxnSpLocks/>
          </p:cNvCxnSpPr>
          <p:nvPr/>
        </p:nvCxnSpPr>
        <p:spPr>
          <a:xfrm>
            <a:off x="3647728" y="1628800"/>
            <a:ext cx="5328592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5C580A6-D589-4418-9BFA-9B84743BD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2130044"/>
            <a:ext cx="5040560" cy="403526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10F254-8E8A-4C27-9019-A685075FA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32" y="2155744"/>
            <a:ext cx="5099267" cy="400956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105C3C-8D8C-445D-BE28-89F446596225}"/>
              </a:ext>
            </a:extLst>
          </p:cNvPr>
          <p:cNvSpPr/>
          <p:nvPr/>
        </p:nvSpPr>
        <p:spPr>
          <a:xfrm>
            <a:off x="680539" y="3380232"/>
            <a:ext cx="5127429" cy="1179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4E5AE2-8CAF-403D-BC5D-AB3D8361B90D}"/>
              </a:ext>
            </a:extLst>
          </p:cNvPr>
          <p:cNvSpPr/>
          <p:nvPr/>
        </p:nvSpPr>
        <p:spPr>
          <a:xfrm>
            <a:off x="6369171" y="3284984"/>
            <a:ext cx="5127429" cy="1179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9376" y="-99392"/>
            <a:ext cx="11233248" cy="6552728"/>
            <a:chOff x="479376" y="-99392"/>
            <a:chExt cx="11233248" cy="6552728"/>
          </a:xfrm>
        </p:grpSpPr>
        <p:sp>
          <p:nvSpPr>
            <p:cNvPr id="2" name="직사각형 1"/>
            <p:cNvSpPr/>
            <p:nvPr/>
          </p:nvSpPr>
          <p:spPr>
            <a:xfrm>
              <a:off x="479376" y="332656"/>
              <a:ext cx="11233248" cy="6120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5591944" y="-99392"/>
              <a:ext cx="936104" cy="93610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19936" y="260648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헤드라인M" pitchFamily="18" charset="-127"/>
                  <a:ea typeface="HY헤드라인M" pitchFamily="18" charset="-127"/>
                  <a:cs typeface="+mn-cs"/>
                </a:rPr>
                <a:t>01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A8B5AAF-BD1C-4499-A2E0-0C3F3224E490}"/>
              </a:ext>
            </a:extLst>
          </p:cNvPr>
          <p:cNvGrpSpPr/>
          <p:nvPr/>
        </p:nvGrpSpPr>
        <p:grpSpPr>
          <a:xfrm>
            <a:off x="480291" y="1801729"/>
            <a:ext cx="11158024" cy="4558907"/>
            <a:chOff x="480291" y="1801729"/>
            <a:chExt cx="11158024" cy="4558907"/>
          </a:xfrm>
        </p:grpSpPr>
        <p:pic>
          <p:nvPicPr>
            <p:cNvPr id="18" name="그림 17" descr="스크린샷, 모니터, 컴퓨터, 화면이(가) 표시된 사진&#10;&#10;자동 생성된 설명">
              <a:extLst>
                <a:ext uri="{FF2B5EF4-FFF2-40B4-BE49-F238E27FC236}">
                  <a16:creationId xmlns:a16="http://schemas.microsoft.com/office/drawing/2014/main" id="{BCB54A59-70EF-490A-9E3E-3DEFEFFC3B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0" t="7952"/>
            <a:stretch/>
          </p:blipFill>
          <p:spPr>
            <a:xfrm>
              <a:off x="6204345" y="1801729"/>
              <a:ext cx="5433970" cy="4526499"/>
            </a:xfrm>
            <a:prstGeom prst="rect">
              <a:avLst/>
            </a:prstGeom>
          </p:spPr>
        </p:pic>
        <p:pic>
          <p:nvPicPr>
            <p:cNvPr id="19" name="그림 18" descr="스크린샷, 모니터, 컴퓨터, 쥐고있는이(가) 표시된 사진&#10;&#10;자동 생성된 설명">
              <a:extLst>
                <a:ext uri="{FF2B5EF4-FFF2-40B4-BE49-F238E27FC236}">
                  <a16:creationId xmlns:a16="http://schemas.microsoft.com/office/drawing/2014/main" id="{B128F6A2-0333-4B32-A28E-296E34BF3E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19" t="7790"/>
            <a:stretch/>
          </p:blipFill>
          <p:spPr>
            <a:xfrm>
              <a:off x="480291" y="1801902"/>
              <a:ext cx="5615709" cy="4558734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0344472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- 4 -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8654F-B11A-4948-B2A6-24DD51A09023}"/>
              </a:ext>
            </a:extLst>
          </p:cNvPr>
          <p:cNvSpPr txBox="1"/>
          <p:nvPr/>
        </p:nvSpPr>
        <p:spPr>
          <a:xfrm>
            <a:off x="2279576" y="757153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B112E4-95E5-4445-829C-F94CDB25E7C4}"/>
              </a:ext>
            </a:extLst>
          </p:cNvPr>
          <p:cNvSpPr txBox="1"/>
          <p:nvPr/>
        </p:nvSpPr>
        <p:spPr>
          <a:xfrm>
            <a:off x="4151784" y="1052736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연령별 키워드 선호도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20F5ED-FC51-4FCB-94B7-7CAB3D849189}"/>
              </a:ext>
            </a:extLst>
          </p:cNvPr>
          <p:cNvCxnSpPr>
            <a:cxnSpLocks/>
          </p:cNvCxnSpPr>
          <p:nvPr/>
        </p:nvCxnSpPr>
        <p:spPr>
          <a:xfrm>
            <a:off x="3647728" y="1628800"/>
            <a:ext cx="5328592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13A2897-3B7F-4D1E-86C8-DC32BA849343}"/>
              </a:ext>
            </a:extLst>
          </p:cNvPr>
          <p:cNvSpPr/>
          <p:nvPr/>
        </p:nvSpPr>
        <p:spPr>
          <a:xfrm>
            <a:off x="572655" y="3362036"/>
            <a:ext cx="2013527" cy="248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8351060-60B8-44EC-8F9A-503C1073A3DA}"/>
              </a:ext>
            </a:extLst>
          </p:cNvPr>
          <p:cNvSpPr/>
          <p:nvPr/>
        </p:nvSpPr>
        <p:spPr>
          <a:xfrm>
            <a:off x="6248401" y="3385132"/>
            <a:ext cx="2092035" cy="248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78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9376" y="-99392"/>
            <a:ext cx="11233248" cy="6552728"/>
            <a:chOff x="479376" y="-99392"/>
            <a:chExt cx="11233248" cy="6552728"/>
          </a:xfrm>
        </p:grpSpPr>
        <p:sp>
          <p:nvSpPr>
            <p:cNvPr id="2" name="직사각형 1"/>
            <p:cNvSpPr/>
            <p:nvPr/>
          </p:nvSpPr>
          <p:spPr>
            <a:xfrm>
              <a:off x="479376" y="332656"/>
              <a:ext cx="11233248" cy="6120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5591944" y="-99392"/>
              <a:ext cx="936104" cy="93610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19936" y="260648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헤드라인M" pitchFamily="18" charset="-127"/>
                  <a:ea typeface="HY헤드라인M" pitchFamily="18" charset="-127"/>
                  <a:cs typeface="+mn-cs"/>
                </a:rPr>
                <a:t>02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344472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- 5 -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8654F-B11A-4948-B2A6-24DD51A09023}"/>
              </a:ext>
            </a:extLst>
          </p:cNvPr>
          <p:cNvSpPr txBox="1"/>
          <p:nvPr/>
        </p:nvSpPr>
        <p:spPr>
          <a:xfrm>
            <a:off x="2279576" y="757153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B112E4-95E5-4445-829C-F94CDB25E7C4}"/>
              </a:ext>
            </a:extLst>
          </p:cNvPr>
          <p:cNvSpPr txBox="1"/>
          <p:nvPr/>
        </p:nvSpPr>
        <p:spPr>
          <a:xfrm>
            <a:off x="4151784" y="1052736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구독 경제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20F5ED-FC51-4FCB-94B7-7CAB3D849189}"/>
              </a:ext>
            </a:extLst>
          </p:cNvPr>
          <p:cNvCxnSpPr>
            <a:cxnSpLocks/>
          </p:cNvCxnSpPr>
          <p:nvPr/>
        </p:nvCxnSpPr>
        <p:spPr>
          <a:xfrm>
            <a:off x="4511824" y="1628800"/>
            <a:ext cx="3240360" cy="8711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한쪽 모서리가 잘린 사각형 13"/>
          <p:cNvSpPr/>
          <p:nvPr/>
        </p:nvSpPr>
        <p:spPr>
          <a:xfrm>
            <a:off x="2081769" y="2708920"/>
            <a:ext cx="1672908" cy="1539468"/>
          </a:xfrm>
          <a:prstGeom prst="snip1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1143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644627" y="4465703"/>
            <a:ext cx="2530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WATCHA PLAY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다양한 디바이스에서 영화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·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드라마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·TV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쇼 등 동영상 콘텐츠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649356" y="4471137"/>
            <a:ext cx="2530999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데일리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샷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매일 한잔 수제맥주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구독 서비스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601877" y="4471137"/>
            <a:ext cx="292297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현대 자동차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현대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셀렉션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제네시스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스펙트럼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차량 구독 서비스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966A44-0AAC-4F58-9755-13BEAAE8D573}"/>
              </a:ext>
            </a:extLst>
          </p:cNvPr>
          <p:cNvSpPr/>
          <p:nvPr/>
        </p:nvSpPr>
        <p:spPr>
          <a:xfrm>
            <a:off x="2960359" y="1702549"/>
            <a:ext cx="7581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0" i="1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사용자가 일정 금액을 </a:t>
            </a:r>
            <a:r>
              <a:rPr kumimoji="0" lang="ko-KR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지불</a:t>
            </a:r>
            <a:r>
              <a:rPr kumimoji="0" lang="ko-KR" altLang="en-US" sz="1700" b="0" i="1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하고</a:t>
            </a:r>
            <a:r>
              <a:rPr kumimoji="0" lang="en-US" altLang="ko-KR" sz="1700" b="0" i="1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700" b="0" i="1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원하는 상품이나 서비스를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0" i="1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공급자에게 </a:t>
            </a:r>
            <a:r>
              <a:rPr kumimoji="0" lang="ko-KR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주기적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으</a:t>
            </a:r>
            <a:r>
              <a:rPr kumimoji="0" lang="ko-KR" altLang="en-US" sz="1700" b="0" i="1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 배송 혹은 제공받는 신개념 유통 서비스</a:t>
            </a:r>
          </a:p>
        </p:txBody>
      </p:sp>
      <p:sp>
        <p:nvSpPr>
          <p:cNvPr id="25" name="한쪽 모서리가 잘린 사각형 113">
            <a:extLst>
              <a:ext uri="{FF2B5EF4-FFF2-40B4-BE49-F238E27FC236}">
                <a16:creationId xmlns:a16="http://schemas.microsoft.com/office/drawing/2014/main" id="{2920A793-936D-48E2-A6E9-37A073B625F7}"/>
              </a:ext>
            </a:extLst>
          </p:cNvPr>
          <p:cNvSpPr/>
          <p:nvPr/>
        </p:nvSpPr>
        <p:spPr>
          <a:xfrm>
            <a:off x="5078401" y="2708920"/>
            <a:ext cx="1672908" cy="1539468"/>
          </a:xfrm>
          <a:prstGeom prst="snip1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1143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92B335-B71F-4DC1-BAC2-1950C8DFB2ED}"/>
              </a:ext>
            </a:extLst>
          </p:cNvPr>
          <p:cNvSpPr/>
          <p:nvPr/>
        </p:nvSpPr>
        <p:spPr>
          <a:xfrm rot="10800000" flipV="1">
            <a:off x="3097230" y="5877272"/>
            <a:ext cx="8543386" cy="510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9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참고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9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: news.khan.co.kr/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EECE1">
                    <a:lumMod val="9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kh_news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9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EECE1">
                    <a:lumMod val="9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khan_art_view.html?art_id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9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=201902240926011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9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6" name="Picture 2" descr="왓챠플레이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" t="31460" r="4341" b="31717"/>
          <a:stretch/>
        </p:blipFill>
        <p:spPr bwMode="auto">
          <a:xfrm>
            <a:off x="2063552" y="3212976"/>
            <a:ext cx="1681527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한쪽 모서리가 잘린 사각형 113">
            <a:extLst>
              <a:ext uri="{FF2B5EF4-FFF2-40B4-BE49-F238E27FC236}">
                <a16:creationId xmlns:a16="http://schemas.microsoft.com/office/drawing/2014/main" id="{2920A793-936D-48E2-A6E9-37A073B625F7}"/>
              </a:ext>
            </a:extLst>
          </p:cNvPr>
          <p:cNvSpPr/>
          <p:nvPr/>
        </p:nvSpPr>
        <p:spPr>
          <a:xfrm>
            <a:off x="8239516" y="2708920"/>
            <a:ext cx="1672908" cy="1539468"/>
          </a:xfrm>
          <a:prstGeom prst="snip1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1143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8" name="Picture 4" descr="현대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4" r="10715"/>
          <a:stretch/>
        </p:blipFill>
        <p:spPr bwMode="auto">
          <a:xfrm>
            <a:off x="8256240" y="2924944"/>
            <a:ext cx="1584176" cy="109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데일리샷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794" y="3241532"/>
            <a:ext cx="1543270" cy="61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71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9376" y="-99392"/>
            <a:ext cx="11233248" cy="6552728"/>
            <a:chOff x="479376" y="-99392"/>
            <a:chExt cx="11233248" cy="6552728"/>
          </a:xfrm>
        </p:grpSpPr>
        <p:sp>
          <p:nvSpPr>
            <p:cNvPr id="2" name="직사각형 1"/>
            <p:cNvSpPr/>
            <p:nvPr/>
          </p:nvSpPr>
          <p:spPr>
            <a:xfrm>
              <a:off x="479376" y="332656"/>
              <a:ext cx="11233248" cy="6120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5591944" y="-99392"/>
              <a:ext cx="936104" cy="93610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19936" y="260648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헤드라인M" pitchFamily="18" charset="-127"/>
                  <a:ea typeface="HY헤드라인M" pitchFamily="18" charset="-127"/>
                  <a:cs typeface="+mn-cs"/>
                </a:rPr>
                <a:t>02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344472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- 6 -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8654F-B11A-4948-B2A6-24DD51A09023}"/>
              </a:ext>
            </a:extLst>
          </p:cNvPr>
          <p:cNvSpPr txBox="1"/>
          <p:nvPr/>
        </p:nvSpPr>
        <p:spPr>
          <a:xfrm>
            <a:off x="-528736" y="757153"/>
            <a:ext cx="12673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      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B112E4-95E5-4445-829C-F94CDB25E7C4}"/>
              </a:ext>
            </a:extLst>
          </p:cNvPr>
          <p:cNvSpPr txBox="1"/>
          <p:nvPr/>
        </p:nvSpPr>
        <p:spPr>
          <a:xfrm>
            <a:off x="2207568" y="1052736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일상을 사고파는 </a:t>
            </a: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뉴</a:t>
            </a: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 블루 </a:t>
            </a: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오션</a:t>
            </a: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 </a:t>
            </a:r>
            <a:r>
              <a:rPr kumimoji="0" lang="en-US" altLang="ko-KR" sz="32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‘ </a:t>
            </a: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구독 경제</a:t>
            </a:r>
            <a:r>
              <a:rPr kumimoji="0" lang="en-US" altLang="ko-KR" sz="32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’</a:t>
            </a:r>
            <a:endParaRPr kumimoji="0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/>
              <a:ea typeface="HY헤드라인M" pitchFamily="18" charset="-127"/>
              <a:cs typeface="+mn-cs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20F5ED-FC51-4FCB-94B7-7CAB3D849189}"/>
              </a:ext>
            </a:extLst>
          </p:cNvPr>
          <p:cNvCxnSpPr>
            <a:cxnSpLocks/>
          </p:cNvCxnSpPr>
          <p:nvPr/>
        </p:nvCxnSpPr>
        <p:spPr>
          <a:xfrm>
            <a:off x="2279576" y="1628800"/>
            <a:ext cx="7128792" cy="8711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 rot="10800000" flipV="1">
            <a:off x="3794342" y="5971453"/>
            <a:ext cx="7892716" cy="476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9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참고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9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: http://www.fortunekorea.co.kr/news/articleView.html?idxno=11820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9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36076" y="2311135"/>
            <a:ext cx="8598568" cy="2197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881058" y="2924944"/>
            <a:ext cx="10255502" cy="1803764"/>
            <a:chOff x="790109" y="2185456"/>
            <a:chExt cx="10255502" cy="1803764"/>
          </a:xfrm>
        </p:grpSpPr>
        <p:sp>
          <p:nvSpPr>
            <p:cNvPr id="33" name="타원 32"/>
            <p:cNvSpPr/>
            <p:nvPr/>
          </p:nvSpPr>
          <p:spPr>
            <a:xfrm>
              <a:off x="3843455" y="2185456"/>
              <a:ext cx="1780542" cy="1780542"/>
            </a:xfrm>
            <a:prstGeom prst="ellips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B7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원호 33"/>
            <p:cNvSpPr/>
            <p:nvPr/>
          </p:nvSpPr>
          <p:spPr>
            <a:xfrm>
              <a:off x="3843456" y="2188545"/>
              <a:ext cx="1780542" cy="1780542"/>
            </a:xfrm>
            <a:prstGeom prst="arc">
              <a:avLst>
                <a:gd name="adj1" fmla="val 16200000"/>
                <a:gd name="adj2" fmla="val 11013480"/>
              </a:avLst>
            </a:prstGeom>
            <a:ln w="76200" cap="rnd">
              <a:solidFill>
                <a:schemeClr val="tx1">
                  <a:lumMod val="65000"/>
                  <a:lumOff val="3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B7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6304534" y="2205589"/>
              <a:ext cx="1780542" cy="1780542"/>
            </a:xfrm>
            <a:prstGeom prst="ellips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B7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원호 35"/>
            <p:cNvSpPr/>
            <p:nvPr/>
          </p:nvSpPr>
          <p:spPr>
            <a:xfrm>
              <a:off x="6304535" y="2208678"/>
              <a:ext cx="1780542" cy="1780542"/>
            </a:xfrm>
            <a:prstGeom prst="arc">
              <a:avLst>
                <a:gd name="adj1" fmla="val 16200000"/>
                <a:gd name="adj2" fmla="val 11013480"/>
              </a:avLst>
            </a:prstGeom>
            <a:ln w="76200" cap="rnd">
              <a:solidFill>
                <a:schemeClr val="tx1">
                  <a:lumMod val="65000"/>
                  <a:lumOff val="3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B7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8514612" y="2190876"/>
              <a:ext cx="2530999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수익원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확보</a:t>
              </a:r>
              <a:endPara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기업 입장</a:t>
              </a: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소비자는 재화 및 서비스를 제공받는 </a:t>
              </a: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대신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정기적으로 요금을 지불한다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즉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구독경제 서비스 기업은 </a:t>
              </a: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매달 수익을 창출 할 수 있다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21569442">
              <a:off x="3569226" y="2551654"/>
              <a:ext cx="2320111" cy="1200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267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S1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3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Strength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67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강점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 rot="21569442">
              <a:off x="6034748" y="2551653"/>
              <a:ext cx="2320111" cy="1200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267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S2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3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Strength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67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강점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790109" y="2190876"/>
              <a:ext cx="2530999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고객맞춤 서비스 제공</a:t>
              </a:r>
              <a:endPara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소비자입장</a:t>
              </a: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구독하는 고객이 늘수록 고객이 </a:t>
              </a: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원하는 </a:t>
              </a:r>
              <a:r>
                <a:rPr kumimoji="0" lang="ko-KR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니즈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파악이 가능해진다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.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</a:t>
              </a: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그에 맞춘 편의성과 폭넓은 선택권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, 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비용절감이라는 혜택을 가진다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.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12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9376" y="-99392"/>
            <a:ext cx="11233248" cy="6552728"/>
            <a:chOff x="479376" y="-99392"/>
            <a:chExt cx="11233248" cy="6552728"/>
          </a:xfrm>
        </p:grpSpPr>
        <p:sp>
          <p:nvSpPr>
            <p:cNvPr id="2" name="직사각형 1"/>
            <p:cNvSpPr/>
            <p:nvPr/>
          </p:nvSpPr>
          <p:spPr>
            <a:xfrm>
              <a:off x="479376" y="332656"/>
              <a:ext cx="11233248" cy="6120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5591944" y="-99392"/>
              <a:ext cx="936104" cy="93610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19936" y="260648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헤드라인M" pitchFamily="18" charset="-127"/>
                  <a:ea typeface="HY헤드라인M" pitchFamily="18" charset="-127"/>
                  <a:cs typeface="+mn-cs"/>
                </a:rPr>
                <a:t>02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344472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- 7 -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8654F-B11A-4948-B2A6-24DD51A09023}"/>
              </a:ext>
            </a:extLst>
          </p:cNvPr>
          <p:cNvSpPr txBox="1"/>
          <p:nvPr/>
        </p:nvSpPr>
        <p:spPr>
          <a:xfrm>
            <a:off x="2279576" y="757153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B112E4-95E5-4445-829C-F94CDB25E7C4}"/>
              </a:ext>
            </a:extLst>
          </p:cNvPr>
          <p:cNvSpPr txBox="1"/>
          <p:nvPr/>
        </p:nvSpPr>
        <p:spPr>
          <a:xfrm>
            <a:off x="4151784" y="1052736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구독 경제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20F5ED-FC51-4FCB-94B7-7CAB3D849189}"/>
              </a:ext>
            </a:extLst>
          </p:cNvPr>
          <p:cNvCxnSpPr>
            <a:cxnSpLocks/>
          </p:cNvCxnSpPr>
          <p:nvPr/>
        </p:nvCxnSpPr>
        <p:spPr>
          <a:xfrm>
            <a:off x="3647728" y="1628800"/>
            <a:ext cx="5328592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rcRect l="1085" t="162" r="4143" b="953"/>
          <a:stretch/>
        </p:blipFill>
        <p:spPr>
          <a:xfrm>
            <a:off x="983432" y="1690413"/>
            <a:ext cx="10318618" cy="4762923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 rot="10800000" flipV="1">
            <a:off x="5951983" y="6001321"/>
            <a:ext cx="5871129" cy="554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hlinkClick r:id="rId4"/>
              </a:rPr>
              <a:t>https://jmagazine.joins.com/economist/view/328496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110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9376" y="-99392"/>
            <a:ext cx="11233248" cy="6552728"/>
            <a:chOff x="479376" y="-99392"/>
            <a:chExt cx="11233248" cy="6552728"/>
          </a:xfrm>
        </p:grpSpPr>
        <p:sp>
          <p:nvSpPr>
            <p:cNvPr id="2" name="직사각형 1"/>
            <p:cNvSpPr/>
            <p:nvPr/>
          </p:nvSpPr>
          <p:spPr>
            <a:xfrm>
              <a:off x="479376" y="332656"/>
              <a:ext cx="11233248" cy="6120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5591944" y="-99392"/>
              <a:ext cx="936104" cy="93610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19936" y="260648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헤드라인M" pitchFamily="18" charset="-127"/>
                  <a:ea typeface="HY헤드라인M" pitchFamily="18" charset="-127"/>
                  <a:cs typeface="+mn-cs"/>
                </a:rPr>
                <a:t>02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344472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- 1 -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8654F-B11A-4948-B2A6-24DD51A09023}"/>
              </a:ext>
            </a:extLst>
          </p:cNvPr>
          <p:cNvSpPr txBox="1"/>
          <p:nvPr/>
        </p:nvSpPr>
        <p:spPr>
          <a:xfrm>
            <a:off x="2279576" y="757153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B112E4-95E5-4445-829C-F94CDB25E7C4}"/>
              </a:ext>
            </a:extLst>
          </p:cNvPr>
          <p:cNvSpPr txBox="1"/>
          <p:nvPr/>
        </p:nvSpPr>
        <p:spPr>
          <a:xfrm>
            <a:off x="4151784" y="1052736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구독 경제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20F5ED-FC51-4FCB-94B7-7CAB3D849189}"/>
              </a:ext>
            </a:extLst>
          </p:cNvPr>
          <p:cNvCxnSpPr>
            <a:cxnSpLocks/>
          </p:cNvCxnSpPr>
          <p:nvPr/>
        </p:nvCxnSpPr>
        <p:spPr>
          <a:xfrm>
            <a:off x="3647728" y="1628800"/>
            <a:ext cx="5328592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rcRect l="1085" t="162" r="4143" b="953"/>
          <a:stretch/>
        </p:blipFill>
        <p:spPr>
          <a:xfrm>
            <a:off x="983432" y="1690413"/>
            <a:ext cx="10318618" cy="4762923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 rot="10800000" flipV="1">
            <a:off x="9120336" y="6001321"/>
            <a:ext cx="2702777" cy="554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크레디트스위스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658" y="1182306"/>
            <a:ext cx="12164166" cy="2930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2023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년 전 세계 기업의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75%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구독 서비스를 제공 예상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68008" y="3374131"/>
            <a:ext cx="4244514" cy="828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시장조사 기업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가트너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(2019.11)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00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648</Words>
  <Application>Microsoft Office PowerPoint</Application>
  <PresentationFormat>와이드스크린</PresentationFormat>
  <Paragraphs>186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HY헤드라인M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지훈 최</cp:lastModifiedBy>
  <cp:revision>122</cp:revision>
  <dcterms:created xsi:type="dcterms:W3CDTF">2016-11-03T20:47:04Z</dcterms:created>
  <dcterms:modified xsi:type="dcterms:W3CDTF">2020-01-30T12:47:29Z</dcterms:modified>
</cp:coreProperties>
</file>