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96" r:id="rId3"/>
    <p:sldId id="260" r:id="rId4"/>
    <p:sldId id="313" r:id="rId5"/>
    <p:sldId id="312" r:id="rId6"/>
    <p:sldId id="303" r:id="rId7"/>
    <p:sldId id="299" r:id="rId8"/>
    <p:sldId id="300" r:id="rId9"/>
    <p:sldId id="302" r:id="rId10"/>
    <p:sldId id="310" r:id="rId11"/>
    <p:sldId id="301" r:id="rId12"/>
    <p:sldId id="311" r:id="rId13"/>
    <p:sldId id="306" r:id="rId14"/>
    <p:sldId id="307" r:id="rId15"/>
    <p:sldId id="309" r:id="rId16"/>
    <p:sldId id="30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5369" autoAdjust="0"/>
  </p:normalViewPr>
  <p:slideViewPr>
    <p:cSldViewPr>
      <p:cViewPr varScale="1">
        <p:scale>
          <a:sx n="57" d="100"/>
          <a:sy n="57" d="100"/>
        </p:scale>
        <p:origin x="880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2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.kr/view/?no=2019071721363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안녕하십니까</a:t>
            </a:r>
            <a:r>
              <a:rPr lang="en-US" altLang="ko-KR" sz="1200" dirty="0"/>
              <a:t>. </a:t>
            </a:r>
            <a:r>
              <a:rPr lang="ko-KR" altLang="en-US" sz="1200" dirty="0"/>
              <a:t>클라우드 </a:t>
            </a:r>
            <a:r>
              <a:rPr lang="en-US" altLang="ko-KR" sz="1200" dirty="0"/>
              <a:t>B</a:t>
            </a:r>
            <a:r>
              <a:rPr lang="ko-KR" altLang="en-US" sz="1200" dirty="0"/>
              <a:t>반 </a:t>
            </a:r>
            <a:r>
              <a:rPr lang="en-US" altLang="ko-KR" sz="1200" dirty="0"/>
              <a:t>SIXTH-SENSE </a:t>
            </a:r>
            <a:r>
              <a:rPr lang="ko-KR" altLang="en-US" sz="1200" dirty="0"/>
              <a:t>조 최지훈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김신학입니다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저희 조의 의미는 결과물에 대한 반전을 보여드리고 싶어서 이렇게 짓게 되었습니다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60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http://www.easycerti.com/?p=3522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4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8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/>
              <a:t>박영수</a:t>
            </a:r>
            <a:r>
              <a:rPr lang="en-US" altLang="ko-KR" dirty="0"/>
              <a:t>, "</a:t>
            </a:r>
            <a:r>
              <a:rPr lang="ko-KR" altLang="en-US" dirty="0"/>
              <a:t>개인정보 </a:t>
            </a:r>
            <a:r>
              <a:rPr lang="ko-KR" altLang="en-US" dirty="0" err="1"/>
              <a:t>비식별</a:t>
            </a:r>
            <a:r>
              <a:rPr lang="ko-KR" altLang="en-US" dirty="0"/>
              <a:t> 조치 가이드라인</a:t>
            </a:r>
            <a:r>
              <a:rPr lang="en-US" altLang="ko-KR" dirty="0"/>
              <a:t>", </a:t>
            </a:r>
            <a:r>
              <a:rPr lang="ko-KR" altLang="en-US" dirty="0"/>
              <a:t>한국인터넷진흥원</a:t>
            </a:r>
            <a:r>
              <a:rPr lang="en-US" altLang="ko-KR" dirty="0"/>
              <a:t>, p.13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ko-KR" altLang="en-US" dirty="0"/>
              <a:t>박영수</a:t>
            </a:r>
            <a:r>
              <a:rPr lang="en-US" altLang="ko-KR" dirty="0"/>
              <a:t>, "</a:t>
            </a:r>
            <a:r>
              <a:rPr lang="ko-KR" altLang="en-US" dirty="0"/>
              <a:t>개인정보 </a:t>
            </a:r>
            <a:r>
              <a:rPr lang="ko-KR" altLang="en-US" dirty="0" err="1"/>
              <a:t>비식별</a:t>
            </a:r>
            <a:r>
              <a:rPr lang="ko-KR" altLang="en-US" dirty="0"/>
              <a:t> 조치 가이드라인</a:t>
            </a:r>
            <a:r>
              <a:rPr lang="en-US" altLang="ko-KR" dirty="0"/>
              <a:t>", </a:t>
            </a:r>
            <a:r>
              <a:rPr lang="ko-KR" altLang="en-US" dirty="0"/>
              <a:t>한국인터넷진흥원</a:t>
            </a:r>
            <a:r>
              <a:rPr lang="en-US" altLang="ko-KR" dirty="0"/>
              <a:t>, p.69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fld id="{04A4E647-5A0F-41E6-A0EF-B58D8C1C6CD4}" type="slidenum">
              <a:rPr lang="en-US" altLang="en-US" spc="5">
                <a:solidFill>
                  <a:prstClr val="black"/>
                </a:solidFill>
                <a:ea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t>12</a:t>
            </a:fld>
            <a:endParaRPr lang="en-US" altLang="en-US" spc="5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299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fld id="{04A4E647-5A0F-41E6-A0EF-B58D8C1C6CD4}" type="slidenum">
              <a:rPr lang="en-US" altLang="en-US" spc="5">
                <a:solidFill>
                  <a:prstClr val="black"/>
                </a:solidFill>
                <a:ea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t>13</a:t>
            </a:fld>
            <a:endParaRPr lang="en-US" altLang="en-US" spc="5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0098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- 2019.</a:t>
            </a:r>
            <a:r>
              <a:rPr lang="ko-KR" altLang="en-US" sz="1200" dirty="0"/>
              <a:t> </a:t>
            </a:r>
            <a:r>
              <a:rPr lang="en-US" altLang="ko-KR" sz="1200" dirty="0"/>
              <a:t>02.</a:t>
            </a:r>
            <a:r>
              <a:rPr lang="ko-KR" altLang="en-US" sz="1200" dirty="0"/>
              <a:t> 경향신문 참고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9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저희 조의 발표 </a:t>
            </a:r>
            <a:r>
              <a:rPr lang="en-US" altLang="ko-KR" sz="1200" dirty="0"/>
              <a:t>Contents </a:t>
            </a:r>
            <a:r>
              <a:rPr lang="ko-KR" altLang="en-US" sz="1200" dirty="0"/>
              <a:t>구성입니다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사이트 개요부터 </a:t>
            </a:r>
            <a:r>
              <a:rPr lang="en-US" altLang="ko-KR" sz="1200" dirty="0"/>
              <a:t>~ </a:t>
            </a:r>
            <a:r>
              <a:rPr lang="ko-KR" altLang="en-US" sz="1200" dirty="0"/>
              <a:t>추후 발전 방향까지 총 </a:t>
            </a:r>
            <a:r>
              <a:rPr lang="en-US" altLang="ko-KR" sz="1200" dirty="0"/>
              <a:t>6</a:t>
            </a:r>
            <a:r>
              <a:rPr lang="ko-KR" altLang="en-US" sz="1200" dirty="0"/>
              <a:t>가지의 항목으로 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이루어져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9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2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6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http://www.zdnet.co.kr/view/?no=20190717213635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7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= https://www.fasoo.com/products/analyticdid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70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www.easycerti.com/?p=3522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7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http://www.easycerti.com/?p=3522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6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0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2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1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69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5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0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17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69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03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6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22FE722-38C7-4231-8BB5-7A27D4E5977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4312" y="4170565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팀 장 김 신 학</a:t>
            </a:r>
            <a:endParaRPr lang="en-US" altLang="ko-KR" sz="16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팀원노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선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욱 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민 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지 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3752" y="6066437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SIXTH-SENSE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- 1 -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9496" y="1556792"/>
            <a:ext cx="90730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비식별화</a:t>
            </a:r>
            <a:endParaRPr kumimoji="0" lang="en-US" altLang="ko-KR" sz="6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-1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De-identification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3496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05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- 10 -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핵심 기능 </a:t>
            </a: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.1</a:t>
            </a:r>
            <a:endParaRPr lang="ko-KR" altLang="en-US" sz="32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02CD8F-5E72-416D-AF2A-F99B21CC5EDB}"/>
              </a:ext>
            </a:extLst>
          </p:cNvPr>
          <p:cNvSpPr txBox="1"/>
          <p:nvPr/>
        </p:nvSpPr>
        <p:spPr>
          <a:xfrm>
            <a:off x="7392144" y="465313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6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 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DATA 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평가</a:t>
            </a:r>
            <a:endParaRPr lang="en-US" altLang="ko-KR" sz="16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7DC887-5B8B-4EDD-89FD-1EA76CD85D69}"/>
              </a:ext>
            </a:extLst>
          </p:cNvPr>
          <p:cNvGrpSpPr/>
          <p:nvPr/>
        </p:nvGrpSpPr>
        <p:grpSpPr>
          <a:xfrm>
            <a:off x="623392" y="2636912"/>
            <a:ext cx="2462400" cy="2160000"/>
            <a:chOff x="6345382" y="2356114"/>
            <a:chExt cx="2005022" cy="1517071"/>
          </a:xfrm>
        </p:grpSpPr>
        <p:sp>
          <p:nvSpPr>
            <p:cNvPr id="38" name="矩形: 圆角 25">
              <a:extLst>
                <a:ext uri="{FF2B5EF4-FFF2-40B4-BE49-F238E27FC236}">
                  <a16:creationId xmlns:a16="http://schemas.microsoft.com/office/drawing/2014/main" id="{C96976A7-768D-475E-9A52-84E09D98E6E5}"/>
                </a:ext>
              </a:extLst>
            </p:cNvPr>
            <p:cNvSpPr/>
            <p:nvPr/>
          </p:nvSpPr>
          <p:spPr>
            <a:xfrm>
              <a:off x="6345382" y="2356114"/>
              <a:ext cx="1884218" cy="1302327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矩形: 圆角 29">
              <a:extLst>
                <a:ext uri="{FF2B5EF4-FFF2-40B4-BE49-F238E27FC236}">
                  <a16:creationId xmlns:a16="http://schemas.microsoft.com/office/drawing/2014/main" id="{5168E316-C33E-4368-8432-AA57B365152F}"/>
                </a:ext>
              </a:extLst>
            </p:cNvPr>
            <p:cNvSpPr/>
            <p:nvPr/>
          </p:nvSpPr>
          <p:spPr>
            <a:xfrm>
              <a:off x="6757777" y="3443694"/>
              <a:ext cx="1081208" cy="4294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文本框 47">
              <a:extLst>
                <a:ext uri="{FF2B5EF4-FFF2-40B4-BE49-F238E27FC236}">
                  <a16:creationId xmlns:a16="http://schemas.microsoft.com/office/drawing/2014/main" id="{DA41023D-92B9-4035-9140-442D31FAC3FE}"/>
                </a:ext>
              </a:extLst>
            </p:cNvPr>
            <p:cNvSpPr txBox="1"/>
            <p:nvPr/>
          </p:nvSpPr>
          <p:spPr>
            <a:xfrm>
              <a:off x="6374082" y="2875574"/>
              <a:ext cx="1976322" cy="2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prstClr val="white"/>
                  </a:solidFill>
                </a:rPr>
                <a:t>표준화된 데이터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pic>
          <p:nvPicPr>
            <p:cNvPr id="41" name="图片 52">
              <a:extLst>
                <a:ext uri="{FF2B5EF4-FFF2-40B4-BE49-F238E27FC236}">
                  <a16:creationId xmlns:a16="http://schemas.microsoft.com/office/drawing/2014/main" id="{A80E5DB2-233E-49AC-885E-B18CC582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924" y="2439669"/>
              <a:ext cx="372454" cy="372454"/>
            </a:xfrm>
            <a:prstGeom prst="rect">
              <a:avLst/>
            </a:prstGeom>
          </p:spPr>
        </p:pic>
      </p:grpSp>
      <p:sp>
        <p:nvSpPr>
          <p:cNvPr id="42" name="箭头: 环形 13">
            <a:extLst>
              <a:ext uri="{FF2B5EF4-FFF2-40B4-BE49-F238E27FC236}">
                <a16:creationId xmlns:a16="http://schemas.microsoft.com/office/drawing/2014/main" id="{F2C65A1E-4296-4F13-A688-6C4E77680B97}"/>
              </a:ext>
            </a:extLst>
          </p:cNvPr>
          <p:cNvSpPr/>
          <p:nvPr/>
        </p:nvSpPr>
        <p:spPr>
          <a:xfrm>
            <a:off x="3071664" y="1700808"/>
            <a:ext cx="1932556" cy="1921698"/>
          </a:xfrm>
          <a:prstGeom prst="circular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510A528-5301-4272-9F5A-AC0500BDD7B1}"/>
              </a:ext>
            </a:extLst>
          </p:cNvPr>
          <p:cNvGrpSpPr/>
          <p:nvPr/>
        </p:nvGrpSpPr>
        <p:grpSpPr>
          <a:xfrm>
            <a:off x="4974105" y="2637152"/>
            <a:ext cx="2418039" cy="2160000"/>
            <a:chOff x="3928257" y="2356115"/>
            <a:chExt cx="1976322" cy="1517070"/>
          </a:xfrm>
        </p:grpSpPr>
        <p:sp>
          <p:nvSpPr>
            <p:cNvPr id="44" name="矩形: 圆角 24">
              <a:extLst>
                <a:ext uri="{FF2B5EF4-FFF2-40B4-BE49-F238E27FC236}">
                  <a16:creationId xmlns:a16="http://schemas.microsoft.com/office/drawing/2014/main" id="{8667E4BD-68B9-465F-8285-9BB692B9BFE2}"/>
                </a:ext>
              </a:extLst>
            </p:cNvPr>
            <p:cNvSpPr/>
            <p:nvPr/>
          </p:nvSpPr>
          <p:spPr>
            <a:xfrm>
              <a:off x="3962400" y="2356115"/>
              <a:ext cx="1884218" cy="130232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矩形: 圆角 28">
              <a:extLst>
                <a:ext uri="{FF2B5EF4-FFF2-40B4-BE49-F238E27FC236}">
                  <a16:creationId xmlns:a16="http://schemas.microsoft.com/office/drawing/2014/main" id="{F67EA01D-7C4B-40DB-B027-860457CF7B9D}"/>
                </a:ext>
              </a:extLst>
            </p:cNvPr>
            <p:cNvSpPr/>
            <p:nvPr/>
          </p:nvSpPr>
          <p:spPr>
            <a:xfrm>
              <a:off x="4374795" y="3443694"/>
              <a:ext cx="1081208" cy="4294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25F0D01-3108-4A80-9790-D414347BF04F}"/>
                </a:ext>
              </a:extLst>
            </p:cNvPr>
            <p:cNvSpPr txBox="1"/>
            <p:nvPr/>
          </p:nvSpPr>
          <p:spPr>
            <a:xfrm>
              <a:off x="3928257" y="2875574"/>
              <a:ext cx="1976322" cy="38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prstClr val="white"/>
                  </a:solidFill>
                </a:rPr>
                <a:t>K, L, T </a:t>
              </a:r>
              <a:r>
                <a:rPr lang="ko-KR" altLang="en-US" sz="1500" b="1" dirty="0">
                  <a:solidFill>
                    <a:prstClr val="white"/>
                  </a:solidFill>
                </a:rPr>
                <a:t>프라이버시 모델을 적용하여</a:t>
              </a:r>
              <a:r>
                <a:rPr lang="en-US" altLang="ko-KR" sz="1500" b="1" dirty="0">
                  <a:solidFill>
                    <a:prstClr val="white"/>
                  </a:solidFill>
                </a:rPr>
                <a:t>, </a:t>
              </a:r>
              <a:r>
                <a:rPr lang="ko-KR" altLang="en-US" sz="1500" b="1" dirty="0" err="1">
                  <a:solidFill>
                    <a:prstClr val="white"/>
                  </a:solidFill>
                </a:rPr>
                <a:t>비식별</a:t>
              </a:r>
              <a:r>
                <a:rPr lang="ko-KR" altLang="en-US" sz="1500" b="1" dirty="0">
                  <a:solidFill>
                    <a:prstClr val="white"/>
                  </a:solidFill>
                </a:rPr>
                <a:t> 조치</a:t>
              </a:r>
              <a:r>
                <a:rPr lang="en-US" altLang="ko-KR" sz="1500" b="1" dirty="0">
                  <a:solidFill>
                    <a:prstClr val="white"/>
                  </a:solidFill>
                </a:rPr>
                <a:t>.</a:t>
              </a:r>
              <a:endParaRPr lang="zh-CN" altLang="en-US" sz="1500" b="1" dirty="0">
                <a:solidFill>
                  <a:prstClr val="white"/>
                </a:solidFill>
              </a:endParaRPr>
            </a:p>
          </p:txBody>
        </p:sp>
        <p:pic>
          <p:nvPicPr>
            <p:cNvPr id="47" name="图片 51">
              <a:extLst>
                <a:ext uri="{FF2B5EF4-FFF2-40B4-BE49-F238E27FC236}">
                  <a16:creationId xmlns:a16="http://schemas.microsoft.com/office/drawing/2014/main" id="{0981D2F0-241A-4905-9C40-FD0294DA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172" y="2454385"/>
              <a:ext cx="372454" cy="372454"/>
            </a:xfrm>
            <a:prstGeom prst="rect">
              <a:avLst/>
            </a:prstGeom>
          </p:spPr>
        </p:pic>
      </p:grpSp>
      <p:sp>
        <p:nvSpPr>
          <p:cNvPr id="49" name="Rectangle 35">
            <a:extLst>
              <a:ext uri="{FF2B5EF4-FFF2-40B4-BE49-F238E27FC236}">
                <a16:creationId xmlns:a16="http://schemas.microsoft.com/office/drawing/2014/main" id="{87D46C85-66CE-4AB3-9CE1-9A46805362C7}"/>
              </a:ext>
            </a:extLst>
          </p:cNvPr>
          <p:cNvSpPr/>
          <p:nvPr/>
        </p:nvSpPr>
        <p:spPr>
          <a:xfrm>
            <a:off x="3359696" y="2924944"/>
            <a:ext cx="1224000" cy="108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F195A4-9122-43E6-B1DF-3A066ACA5C1D}"/>
              </a:ext>
            </a:extLst>
          </p:cNvPr>
          <p:cNvGrpSpPr/>
          <p:nvPr/>
        </p:nvGrpSpPr>
        <p:grpSpPr>
          <a:xfrm>
            <a:off x="9250224" y="2636912"/>
            <a:ext cx="2462400" cy="2160000"/>
            <a:chOff x="6345382" y="2356114"/>
            <a:chExt cx="2005022" cy="1517071"/>
          </a:xfrm>
        </p:grpSpPr>
        <p:sp>
          <p:nvSpPr>
            <p:cNvPr id="25" name="矩形: 圆角 25">
              <a:extLst>
                <a:ext uri="{FF2B5EF4-FFF2-40B4-BE49-F238E27FC236}">
                  <a16:creationId xmlns:a16="http://schemas.microsoft.com/office/drawing/2014/main" id="{EF06DD5A-5C2F-4DAD-A559-6857FC2C1BD1}"/>
                </a:ext>
              </a:extLst>
            </p:cNvPr>
            <p:cNvSpPr/>
            <p:nvPr/>
          </p:nvSpPr>
          <p:spPr>
            <a:xfrm>
              <a:off x="6345382" y="2356114"/>
              <a:ext cx="1884218" cy="1302327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: 圆角 29">
              <a:extLst>
                <a:ext uri="{FF2B5EF4-FFF2-40B4-BE49-F238E27FC236}">
                  <a16:creationId xmlns:a16="http://schemas.microsoft.com/office/drawing/2014/main" id="{7584BBBD-ECF6-4F68-91FF-0FC1A8BE17C9}"/>
                </a:ext>
              </a:extLst>
            </p:cNvPr>
            <p:cNvSpPr/>
            <p:nvPr/>
          </p:nvSpPr>
          <p:spPr>
            <a:xfrm>
              <a:off x="6757777" y="3443694"/>
              <a:ext cx="1081208" cy="4294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本框 47">
              <a:extLst>
                <a:ext uri="{FF2B5EF4-FFF2-40B4-BE49-F238E27FC236}">
                  <a16:creationId xmlns:a16="http://schemas.microsoft.com/office/drawing/2014/main" id="{CB6ABE3A-385B-4E90-8A78-7E70D04C6476}"/>
                </a:ext>
              </a:extLst>
            </p:cNvPr>
            <p:cNvSpPr txBox="1"/>
            <p:nvPr/>
          </p:nvSpPr>
          <p:spPr>
            <a:xfrm>
              <a:off x="6374082" y="2875574"/>
              <a:ext cx="1976322" cy="23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prstClr val="white"/>
                  </a:solidFill>
                </a:rPr>
                <a:t>비식별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 데이터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  <p:pic>
          <p:nvPicPr>
            <p:cNvPr id="28" name="图片 52">
              <a:extLst>
                <a:ext uri="{FF2B5EF4-FFF2-40B4-BE49-F238E27FC236}">
                  <a16:creationId xmlns:a16="http://schemas.microsoft.com/office/drawing/2014/main" id="{02E72777-F150-441D-B9FF-14C4F8E7D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924" y="2439669"/>
              <a:ext cx="372454" cy="372454"/>
            </a:xfrm>
            <a:prstGeom prst="rect">
              <a:avLst/>
            </a:prstGeom>
          </p:spPr>
        </p:pic>
      </p:grpSp>
      <p:sp>
        <p:nvSpPr>
          <p:cNvPr id="29" name="箭头: 环形 13">
            <a:extLst>
              <a:ext uri="{FF2B5EF4-FFF2-40B4-BE49-F238E27FC236}">
                <a16:creationId xmlns:a16="http://schemas.microsoft.com/office/drawing/2014/main" id="{C870D802-983C-47F1-954C-09D0F9FB9E79}"/>
              </a:ext>
            </a:extLst>
          </p:cNvPr>
          <p:cNvSpPr/>
          <p:nvPr/>
        </p:nvSpPr>
        <p:spPr>
          <a:xfrm>
            <a:off x="7403804" y="1723326"/>
            <a:ext cx="1932556" cy="1921698"/>
          </a:xfrm>
          <a:prstGeom prst="circular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3287D81F-E09B-409C-9D99-FB959B3C1835}"/>
              </a:ext>
            </a:extLst>
          </p:cNvPr>
          <p:cNvSpPr/>
          <p:nvPr/>
        </p:nvSpPr>
        <p:spPr>
          <a:xfrm>
            <a:off x="7680176" y="2924944"/>
            <a:ext cx="1224000" cy="108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9639C6-BDEB-4111-A8C4-861F96D388A3}"/>
              </a:ext>
            </a:extLst>
          </p:cNvPr>
          <p:cNvSpPr txBox="1"/>
          <p:nvPr/>
        </p:nvSpPr>
        <p:spPr>
          <a:xfrm>
            <a:off x="2927648" y="465313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DATA </a:t>
            </a:r>
            <a:r>
              <a:rPr lang="ko-KR" altLang="en-US" sz="16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조치</a:t>
            </a:r>
            <a:endParaRPr lang="en-US" altLang="ko-KR" sz="16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9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962" y="-243408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05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- 11 -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시나리오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757764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343472" y="1971997"/>
            <a:ext cx="2088232" cy="1168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API</a:t>
            </a:r>
            <a:endParaRPr lang="ko-KR" altLang="en-US" dirty="0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51884" y="2013392"/>
            <a:ext cx="2088232" cy="1168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비식별화</a:t>
            </a:r>
            <a:r>
              <a:rPr lang="ko-KR" altLang="en-US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여부</a:t>
            </a:r>
            <a:endParaRPr lang="en-US" altLang="ko-KR" dirty="0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  <a:p>
            <a:pPr algn="ctr"/>
            <a:r>
              <a:rPr lang="ko-KR" altLang="en-US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검증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87888" y="4161356"/>
            <a:ext cx="2088232" cy="1168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비식별화</a:t>
            </a:r>
            <a:endParaRPr lang="ko-KR" altLang="en-US" dirty="0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760296" y="2018105"/>
            <a:ext cx="2088232" cy="1168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비식별</a:t>
            </a:r>
            <a:r>
              <a:rPr lang="ko-KR" altLang="en-US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Data</a:t>
            </a:r>
            <a:endParaRPr lang="ko-KR" altLang="en-US" dirty="0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1" name="꺾인 연결선 10"/>
          <p:cNvCxnSpPr>
            <a:stCxn id="6" idx="3"/>
            <a:endCxn id="40" idx="1"/>
          </p:cNvCxnSpPr>
          <p:nvPr/>
        </p:nvCxnSpPr>
        <p:spPr>
          <a:xfrm>
            <a:off x="3431704" y="2556483"/>
            <a:ext cx="1620180" cy="0"/>
          </a:xfrm>
          <a:prstGeom prst="bentConnector3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7130298" y="2556483"/>
            <a:ext cx="1620180" cy="0"/>
          </a:xfrm>
          <a:prstGeom prst="bentConnector3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0" idx="2"/>
          </p:cNvCxnSpPr>
          <p:nvPr/>
        </p:nvCxnSpPr>
        <p:spPr>
          <a:xfrm rot="16200000" flipH="1">
            <a:off x="5606504" y="3671859"/>
            <a:ext cx="978995" cy="2"/>
          </a:xfrm>
          <a:prstGeom prst="bentConnector3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1" idx="3"/>
            <a:endCxn id="42" idx="2"/>
          </p:cNvCxnSpPr>
          <p:nvPr/>
        </p:nvCxnSpPr>
        <p:spPr>
          <a:xfrm flipV="1">
            <a:off x="7176120" y="3187076"/>
            <a:ext cx="2628292" cy="1558766"/>
          </a:xfrm>
          <a:prstGeom prst="bentConnector2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3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962" y="-243408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en-US" altLang="ko-KR" sz="2400" spc="5" dirty="0">
                  <a:solidFill>
                    <a:prstClr val="white"/>
                  </a:solidFill>
                  <a:latin typeface="HY헤드라인M"/>
                  <a:ea typeface="HY헤드라인M"/>
                </a:rPr>
                <a:t>05</a:t>
              </a:r>
              <a:endParaRPr lang="ko-KR" altLang="en-US" sz="2400" spc="5" dirty="0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5" dirty="0">
                <a:solidFill>
                  <a:prstClr val="white">
                    <a:lumMod val="75000"/>
                  </a:prstClr>
                </a:solidFill>
              </a:rPr>
              <a:t>- 12 -</a:t>
            </a:r>
            <a:endParaRPr lang="ko-KR" altLang="en-US" sz="1600" spc="5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9576" y="757153"/>
            <a:ext cx="7848872" cy="1003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6000" spc="5" dirty="0">
                <a:solidFill>
                  <a:prstClr val="white">
                    <a:lumMod val="75000"/>
                  </a:prstClr>
                </a:solidFill>
                <a:latin typeface="HY헤드라인M"/>
                <a:ea typeface="HY헤드라인M"/>
              </a:rPr>
              <a:t>“                ”</a:t>
            </a:r>
            <a:endParaRPr lang="ko-KR" altLang="en-US" sz="6000" spc="5" dirty="0">
              <a:solidFill>
                <a:prstClr val="white">
                  <a:lumMod val="75000"/>
                </a:prstClr>
              </a:solidFill>
              <a:latin typeface="HY헤드라인M"/>
              <a:ea typeface="HY헤드라인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1784" y="1052736"/>
            <a:ext cx="4104456" cy="57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3200" b="1" spc="-133">
                <a:solidFill>
                  <a:srgbClr val="1F497D">
                    <a:lumMod val="75000"/>
                  </a:srgbClr>
                </a:solidFill>
                <a:ea typeface="HY헤드라인M"/>
              </a:rPr>
              <a:t>핵심 기능 및 시나리오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5600" y="1880828"/>
            <a:ext cx="5904656" cy="39359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51584" y="1760219"/>
            <a:ext cx="6336704" cy="415305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15680" y="3609020"/>
            <a:ext cx="3459790" cy="36004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1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962" y="-243408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en-US" altLang="ko-KR" sz="2400" spc="5" dirty="0">
                  <a:solidFill>
                    <a:prstClr val="white"/>
                  </a:solidFill>
                  <a:latin typeface="HY헤드라인M"/>
                  <a:ea typeface="HY헤드라인M"/>
                </a:rPr>
                <a:t>05</a:t>
              </a:r>
              <a:endParaRPr lang="ko-KR" altLang="en-US" sz="2400" spc="5" dirty="0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5" dirty="0">
                <a:solidFill>
                  <a:prstClr val="white">
                    <a:lumMod val="75000"/>
                  </a:prstClr>
                </a:solidFill>
              </a:rPr>
              <a:t>- 13 -</a:t>
            </a:r>
            <a:endParaRPr lang="ko-KR" altLang="en-US" sz="1600" spc="5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9576" y="757153"/>
            <a:ext cx="7848872" cy="100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6000" spc="5">
                <a:solidFill>
                  <a:prstClr val="white">
                    <a:lumMod val="75000"/>
                  </a:prstClr>
                </a:solidFill>
                <a:latin typeface="HY헤드라인M"/>
                <a:ea typeface="HY헤드라인M"/>
              </a:rPr>
              <a:t>“                ”</a:t>
            </a:r>
            <a:endParaRPr lang="ko-KR" altLang="en-US" sz="6000" spc="5">
              <a:solidFill>
                <a:prstClr val="white">
                  <a:lumMod val="75000"/>
                </a:prstClr>
              </a:solidFill>
              <a:latin typeface="HY헤드라인M"/>
              <a:ea typeface="HY헤드라인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1784" y="1052736"/>
            <a:ext cx="4104456" cy="57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3200" b="1" spc="-133">
                <a:solidFill>
                  <a:srgbClr val="1F497D">
                    <a:lumMod val="75000"/>
                  </a:srgbClr>
                </a:solidFill>
                <a:ea typeface="HY헤드라인M"/>
              </a:rPr>
              <a:t>핵심 기능 및 시나리오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511824" y="1757764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636" y="2601607"/>
            <a:ext cx="1654785" cy="165478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20586" y="2589031"/>
            <a:ext cx="1653249" cy="1653249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9612" y="2471385"/>
            <a:ext cx="957614" cy="957614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35696" y="2456892"/>
            <a:ext cx="972108" cy="97210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54963" y="2601607"/>
            <a:ext cx="1777409" cy="1777409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3431704" y="3124673"/>
            <a:ext cx="432048" cy="28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824192" y="3124673"/>
            <a:ext cx="432048" cy="28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456" y="46531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비식별화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7888" y="45091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</a:t>
            </a:r>
            <a:r>
              <a:rPr lang="ko-KR" altLang="en-US" dirty="0"/>
              <a:t>발생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1579" y="44977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제공</a:t>
            </a:r>
          </a:p>
        </p:txBody>
      </p:sp>
    </p:spTree>
    <p:extLst>
      <p:ext uri="{BB962C8B-B14F-4D97-AF65-F5344CB8AC3E}">
        <p14:creationId xmlns:p14="http://schemas.microsoft.com/office/powerpoint/2010/main" val="231038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06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- 14 -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135560" y="606845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3827748" y="90000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사후 관리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2B335-B71F-4DC1-BAC2-1950C8DFB2ED}"/>
              </a:ext>
            </a:extLst>
          </p:cNvPr>
          <p:cNvSpPr/>
          <p:nvPr/>
        </p:nvSpPr>
        <p:spPr>
          <a:xfrm rot="10800000" flipV="1">
            <a:off x="623392" y="5877272"/>
            <a:ext cx="11017224" cy="51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참고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개인정보보호 종합 포털</a:t>
            </a: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  <a:p>
            <a:pPr algn="r">
              <a:defRPr/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</a:rPr>
              <a:t>https://www.privacy.go.kr/edu/inf/6.do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604A1-CE82-436C-B163-120CB682B480}"/>
              </a:ext>
            </a:extLst>
          </p:cNvPr>
          <p:cNvSpPr/>
          <p:nvPr/>
        </p:nvSpPr>
        <p:spPr>
          <a:xfrm>
            <a:off x="1631504" y="2548190"/>
            <a:ext cx="9433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/>
                </a:solidFill>
              </a:rPr>
              <a:t>비식별</a:t>
            </a:r>
            <a:r>
              <a:rPr lang="ko-KR" altLang="en-US" sz="1600" dirty="0">
                <a:solidFill>
                  <a:prstClr val="black"/>
                </a:solidFill>
              </a:rPr>
              <a:t> 조치된 정보가 유출되는 경우 다른 정보와 결합하여 식별될 우려가 있으므로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C00000"/>
                </a:solidFill>
              </a:rPr>
              <a:t>필수적인 보호조치 이행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관리적</a:t>
            </a:r>
            <a:r>
              <a:rPr lang="en-US" altLang="ko-KR" sz="1600" dirty="0">
                <a:solidFill>
                  <a:prstClr val="black"/>
                </a:solidFill>
              </a:rPr>
              <a:t>·</a:t>
            </a:r>
            <a:r>
              <a:rPr lang="ko-KR" altLang="en-US" sz="1600" dirty="0">
                <a:solidFill>
                  <a:prstClr val="black"/>
                </a:solidFill>
              </a:rPr>
              <a:t>기술적 보호조치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/>
                </a:solidFill>
              </a:rPr>
              <a:t>비식별</a:t>
            </a:r>
            <a:r>
              <a:rPr lang="ko-KR" altLang="en-US" sz="1600" dirty="0">
                <a:solidFill>
                  <a:prstClr val="black"/>
                </a:solidFill>
              </a:rPr>
              <a:t> 정보 유출 시 유출 원인 분석 및 추가 유출 방지를 위한 관리적</a:t>
            </a:r>
            <a:r>
              <a:rPr lang="en-US" altLang="ko-KR" sz="1600" dirty="0">
                <a:solidFill>
                  <a:prstClr val="black"/>
                </a:solidFill>
              </a:rPr>
              <a:t>·</a:t>
            </a:r>
            <a:r>
              <a:rPr lang="ko-KR" altLang="en-US" sz="1600" dirty="0">
                <a:solidFill>
                  <a:prstClr val="black"/>
                </a:solidFill>
              </a:rPr>
              <a:t>기술적 보호조치 및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유출된 </a:t>
            </a:r>
            <a:r>
              <a:rPr lang="ko-KR" altLang="en-US" sz="1600" dirty="0" err="1">
                <a:solidFill>
                  <a:prstClr val="black"/>
                </a:solidFill>
              </a:rPr>
              <a:t>비식별</a:t>
            </a:r>
            <a:r>
              <a:rPr lang="ko-KR" altLang="en-US" sz="1600" dirty="0">
                <a:solidFill>
                  <a:prstClr val="black"/>
                </a:solidFill>
              </a:rPr>
              <a:t> 정보의 </a:t>
            </a:r>
            <a:r>
              <a:rPr lang="ko-KR" altLang="en-US" sz="1600" b="1" dirty="0">
                <a:solidFill>
                  <a:srgbClr val="C00000"/>
                </a:solidFill>
              </a:rPr>
              <a:t>회수</a:t>
            </a:r>
            <a:r>
              <a:rPr lang="en-US" altLang="ko-KR" sz="1600" b="1" dirty="0">
                <a:solidFill>
                  <a:srgbClr val="C00000"/>
                </a:solidFill>
              </a:rPr>
              <a:t>·</a:t>
            </a:r>
            <a:r>
              <a:rPr lang="ko-KR" altLang="en-US" sz="1600" b="1" dirty="0">
                <a:solidFill>
                  <a:srgbClr val="C00000"/>
                </a:solidFill>
              </a:rPr>
              <a:t>파기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660D-3062-492E-B33C-C6380D1F84E0}"/>
              </a:ext>
            </a:extLst>
          </p:cNvPr>
          <p:cNvSpPr txBox="1"/>
          <p:nvPr/>
        </p:nvSpPr>
        <p:spPr>
          <a:xfrm>
            <a:off x="702122" y="2196604"/>
            <a:ext cx="488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정보 안전 조치</a:t>
            </a:r>
          </a:p>
        </p:txBody>
      </p:sp>
    </p:spTree>
    <p:extLst>
      <p:ext uri="{BB962C8B-B14F-4D97-AF65-F5344CB8AC3E}">
        <p14:creationId xmlns:p14="http://schemas.microsoft.com/office/powerpoint/2010/main" val="289205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47446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06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- 15 -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171564" y="613137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511824" y="1628800"/>
            <a:ext cx="3240360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1D660D-3062-492E-B33C-C6380D1F84E0}"/>
              </a:ext>
            </a:extLst>
          </p:cNvPr>
          <p:cNvSpPr txBox="1"/>
          <p:nvPr/>
        </p:nvSpPr>
        <p:spPr>
          <a:xfrm>
            <a:off x="1858025" y="484421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일정 기간 이후 </a:t>
            </a:r>
            <a:r>
              <a:rPr lang="ko-KR" altLang="en-US" sz="2400" b="1" spc="-150" dirty="0">
                <a:solidFill>
                  <a:srgbClr val="C00000"/>
                </a:solidFill>
                <a:ea typeface="HY헤드라인M" pitchFamily="18" charset="-127"/>
              </a:rPr>
              <a:t>인증키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만료</a:t>
            </a:r>
            <a:endParaRPr lang="ko-KR" altLang="en-US" sz="2400" b="1" spc="-150" dirty="0">
              <a:solidFill>
                <a:srgbClr val="C00000"/>
              </a:solidFill>
              <a:ea typeface="HY헤드라인M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E156D3-AA8E-4659-AA82-081E2AA9EC6A}"/>
              </a:ext>
            </a:extLst>
          </p:cNvPr>
          <p:cNvSpPr txBox="1"/>
          <p:nvPr/>
        </p:nvSpPr>
        <p:spPr>
          <a:xfrm>
            <a:off x="6312024" y="4844215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정보 안전 조치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1FB8E5-78BE-43FC-BDF9-AA6D4BBEFCE0}"/>
              </a:ext>
            </a:extLst>
          </p:cNvPr>
          <p:cNvGrpSpPr/>
          <p:nvPr/>
        </p:nvGrpSpPr>
        <p:grpSpPr>
          <a:xfrm>
            <a:off x="5714899" y="3645024"/>
            <a:ext cx="597125" cy="414655"/>
            <a:chOff x="2495600" y="3789040"/>
            <a:chExt cx="597125" cy="414655"/>
          </a:xfrm>
        </p:grpSpPr>
        <p:sp>
          <p:nvSpPr>
            <p:cNvPr id="31" name="갈매기형 수장 6">
              <a:extLst>
                <a:ext uri="{FF2B5EF4-FFF2-40B4-BE49-F238E27FC236}">
                  <a16:creationId xmlns:a16="http://schemas.microsoft.com/office/drawing/2014/main" id="{3303711E-1BAA-40D9-8438-9DD7159C0C34}"/>
                </a:ext>
              </a:extLst>
            </p:cNvPr>
            <p:cNvSpPr/>
            <p:nvPr/>
          </p:nvSpPr>
          <p:spPr>
            <a:xfrm>
              <a:off x="2495600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갈매기형 수장 6">
              <a:extLst>
                <a:ext uri="{FF2B5EF4-FFF2-40B4-BE49-F238E27FC236}">
                  <a16:creationId xmlns:a16="http://schemas.microsoft.com/office/drawing/2014/main" id="{9A2A10FB-80C2-43B3-828C-819A35D07041}"/>
                </a:ext>
              </a:extLst>
            </p:cNvPr>
            <p:cNvSpPr/>
            <p:nvPr/>
          </p:nvSpPr>
          <p:spPr>
            <a:xfrm>
              <a:off x="2783632" y="3789040"/>
              <a:ext cx="309093" cy="414655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24" y="2091837"/>
            <a:ext cx="2668295" cy="266829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3827748" y="90000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사후 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02" y="2092532"/>
            <a:ext cx="2667600" cy="26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2">
                    <a:lumMod val="50000"/>
                  </a:schemeClr>
                </a:solidFill>
              </a:rPr>
              <a:t>Q&amp;A</a:t>
            </a:r>
            <a:endParaRPr lang="ko-KR" altLang="en-US" sz="3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C3BC4-5CC5-4119-A636-125554D0EEE3}"/>
              </a:ext>
            </a:extLst>
          </p:cNvPr>
          <p:cNvSpPr/>
          <p:nvPr/>
        </p:nvSpPr>
        <p:spPr>
          <a:xfrm>
            <a:off x="11354070" y="6516052"/>
            <a:ext cx="79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- 16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1424" y="87910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2987660"/>
            <a:ext cx="1030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01    02    03    04    05    06 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83433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50250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78442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06634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834826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7627" y="40584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6234" y="4058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비식별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spc="-15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조치란</a:t>
            </a:r>
            <a:r>
              <a:rPr lang="en-US" altLang="ko-KR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2418" y="4058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9090" y="4067780"/>
            <a:ext cx="219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 Format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표준화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비식별화 방법</a:t>
            </a:r>
            <a:endParaRPr lang="en-US" altLang="ko-KR" b="1" spc="-15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5274" y="4058488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핵심 기능</a:t>
            </a:r>
            <a:endParaRPr kumimoji="1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- 2 -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91047A-63F4-4B8D-8802-E2390D107C28}"/>
              </a:ext>
            </a:extLst>
          </p:cNvPr>
          <p:cNvCxnSpPr/>
          <p:nvPr/>
        </p:nvCxnSpPr>
        <p:spPr>
          <a:xfrm>
            <a:off x="9563018" y="39237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E828CC-4F75-4221-8412-627BA702D664}"/>
              </a:ext>
            </a:extLst>
          </p:cNvPr>
          <p:cNvSpPr txBox="1"/>
          <p:nvPr/>
        </p:nvSpPr>
        <p:spPr>
          <a:xfrm>
            <a:off x="9091693" y="403089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사후 관리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- 3 -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데이터 </a:t>
            </a: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3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728" y="1628800"/>
            <a:ext cx="532859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506485" y="1184597"/>
            <a:ext cx="553998" cy="30707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</a:rPr>
              <a:t>그 외</a:t>
            </a:r>
            <a:r>
              <a:rPr lang="en-US" altLang="ko-KR" sz="2400" b="1" dirty="0">
                <a:solidFill>
                  <a:srgbClr val="17375E"/>
                </a:solidFill>
              </a:rPr>
              <a:t>,</a:t>
            </a:r>
            <a:r>
              <a:rPr lang="ko-KR" altLang="en-US" sz="2400" b="1" dirty="0">
                <a:solidFill>
                  <a:srgbClr val="17375E"/>
                </a:solidFill>
              </a:rPr>
              <a:t> 활용 가능 분야</a:t>
            </a:r>
            <a:endParaRPr lang="en-US" altLang="ko-KR" b="1" dirty="0">
              <a:solidFill>
                <a:srgbClr val="17375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7191645" y="2064944"/>
            <a:ext cx="738664" cy="80752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r"/>
            <a:r>
              <a:rPr lang="ko-KR" altLang="en-US">
                <a:solidFill>
                  <a:prstClr val="black"/>
                </a:solidFill>
              </a:rPr>
              <a:t>출처 머니투데이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http://a.msn.com/01/ko-kr/BBYOles?ocid=st (2020.01.10)</a:t>
            </a:r>
          </a:p>
          <a:p>
            <a:pPr algn="r"/>
            <a:r>
              <a:rPr lang="en-US" altLang="ko-KR" dirty="0">
                <a:solidFill>
                  <a:prstClr val="black"/>
                </a:solidFill>
              </a:rPr>
              <a:t>      </a:t>
            </a:r>
            <a:r>
              <a:rPr lang="ko-KR" altLang="en-US" dirty="0" err="1">
                <a:solidFill>
                  <a:prstClr val="black"/>
                </a:solidFill>
              </a:rPr>
              <a:t>뉴스핌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http://m.newspim.com/news/view/20191028000925 (2019.10.29)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82" y="1837319"/>
            <a:ext cx="5084242" cy="368330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384032" y="2996897"/>
            <a:ext cx="4667831" cy="1625397"/>
            <a:chOff x="6828769" y="2698435"/>
            <a:chExt cx="4667831" cy="162539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8769" y="2961557"/>
              <a:ext cx="1154832" cy="109915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3962" y="2909814"/>
              <a:ext cx="1202638" cy="120263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083" y="2698435"/>
              <a:ext cx="1625397" cy="1625397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 rot="16200000">
            <a:off x="6730615" y="4106334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통계작성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545516" y="3950041"/>
            <a:ext cx="461665" cy="13282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과학적 연구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244849" y="3678332"/>
            <a:ext cx="461665" cy="1871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공익적 기록 보전</a:t>
            </a:r>
          </a:p>
        </p:txBody>
      </p:sp>
    </p:spTree>
    <p:extLst>
      <p:ext uri="{BB962C8B-B14F-4D97-AF65-F5344CB8AC3E}">
        <p14:creationId xmlns:p14="http://schemas.microsoft.com/office/powerpoint/2010/main" val="24989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- 4 -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조치란</a:t>
            </a: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?</a:t>
            </a:r>
            <a:endParaRPr lang="ko-KR" altLang="en-US" sz="32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9293911" y="4097037"/>
            <a:ext cx="461665" cy="41126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출처 개인정보 </a:t>
            </a:r>
            <a:r>
              <a:rPr lang="ko-KR" altLang="en-US" dirty="0" err="1">
                <a:solidFill>
                  <a:prstClr val="black"/>
                </a:solidFill>
              </a:rPr>
              <a:t>비식별</a:t>
            </a:r>
            <a:r>
              <a:rPr lang="ko-KR" altLang="en-US" dirty="0">
                <a:solidFill>
                  <a:prstClr val="black"/>
                </a:solidFill>
              </a:rPr>
              <a:t> 조치 가이드라인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9" y="2469090"/>
            <a:ext cx="1378585" cy="137858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296696" y="1637511"/>
            <a:ext cx="3754909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898655" y="1558499"/>
            <a:ext cx="3096344" cy="3096344"/>
            <a:chOff x="3513422" y="794321"/>
            <a:chExt cx="6538478" cy="653847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422" y="794321"/>
              <a:ext cx="6538478" cy="6538478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231904" y="3792949"/>
              <a:ext cx="3432285" cy="1146361"/>
              <a:chOff x="5032609" y="3845389"/>
              <a:chExt cx="3432285" cy="114636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2609" y="3845390"/>
                <a:ext cx="1145372" cy="1145371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4151" y="3846379"/>
                <a:ext cx="1145372" cy="1145371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9522" y="3845389"/>
                <a:ext cx="1145372" cy="1145371"/>
              </a:xfrm>
              <a:prstGeom prst="rect">
                <a:avLst/>
              </a:prstGeom>
            </p:spPr>
          </p:pic>
        </p:grpSp>
      </p:grpSp>
      <p:sp>
        <p:nvSpPr>
          <p:cNvPr id="31" name="오른쪽 화살표 30"/>
          <p:cNvSpPr/>
          <p:nvPr/>
        </p:nvSpPr>
        <p:spPr>
          <a:xfrm>
            <a:off x="3431704" y="3124673"/>
            <a:ext cx="432048" cy="28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027960" y="3518016"/>
            <a:ext cx="738664" cy="13875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데이터 셋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/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 err="1">
                <a:solidFill>
                  <a:prstClr val="black"/>
                </a:solidFill>
              </a:rPr>
              <a:t>정보집합물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67322" y="2751596"/>
            <a:ext cx="738664" cy="29585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개인을 식별할 수 있는 요소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/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 err="1">
                <a:solidFill>
                  <a:prstClr val="black"/>
                </a:solidFill>
              </a:rPr>
              <a:t>식별자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속성자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7253055" y="3124673"/>
            <a:ext cx="432048" cy="2863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8269711" y="1970837"/>
            <a:ext cx="2031325" cy="28382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prstClr val="black"/>
                </a:solidFill>
              </a:rPr>
              <a:t>개인을 </a:t>
            </a:r>
            <a:endParaRPr lang="en-US" altLang="ko-KR" sz="40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4000" b="1" dirty="0">
                <a:solidFill>
                  <a:prstClr val="black"/>
                </a:solidFill>
              </a:rPr>
              <a:t>알아 볼 수</a:t>
            </a:r>
            <a:endParaRPr lang="en-US" altLang="ko-KR" sz="40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4000" b="1" dirty="0">
                <a:solidFill>
                  <a:prstClr val="black"/>
                </a:solidFill>
              </a:rPr>
              <a:t>없도록 조치</a:t>
            </a:r>
          </a:p>
        </p:txBody>
      </p:sp>
    </p:spTree>
    <p:extLst>
      <p:ext uri="{BB962C8B-B14F-4D97-AF65-F5344CB8AC3E}">
        <p14:creationId xmlns:p14="http://schemas.microsoft.com/office/powerpoint/2010/main" val="369791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- 5 -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376" y="989061"/>
            <a:ext cx="450816" cy="3983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810" y="986566"/>
            <a:ext cx="117357" cy="400804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8785" y="970000"/>
            <a:ext cx="366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prstClr val="black"/>
                </a:solidFill>
              </a:rPr>
              <a:t>비식별화</a:t>
            </a:r>
            <a:r>
              <a:rPr lang="ko-KR" altLang="en-US" sz="2400" b="1" dirty="0">
                <a:solidFill>
                  <a:prstClr val="black"/>
                </a:solidFill>
              </a:rPr>
              <a:t> 조치 단계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1026" name="Picture 2" descr="7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5" y="1732833"/>
            <a:ext cx="11057982" cy="43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2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- 6 -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4" name="组合 2">
            <a:extLst>
              <a:ext uri="{FF2B5EF4-FFF2-40B4-BE49-F238E27FC236}">
                <a16:creationId xmlns:a16="http://schemas.microsoft.com/office/drawing/2014/main" id="{B71C5E44-622E-4705-A16E-FBF4F288D463}"/>
              </a:ext>
            </a:extLst>
          </p:cNvPr>
          <p:cNvGrpSpPr/>
          <p:nvPr/>
        </p:nvGrpSpPr>
        <p:grpSpPr>
          <a:xfrm>
            <a:off x="4649730" y="1473794"/>
            <a:ext cx="6702854" cy="4680000"/>
            <a:chOff x="4964370" y="1056903"/>
            <a:chExt cx="5115161" cy="4619502"/>
          </a:xfrm>
        </p:grpSpPr>
        <p:cxnSp>
          <p:nvCxnSpPr>
            <p:cNvPr id="35" name="直接连接符 17">
              <a:extLst>
                <a:ext uri="{FF2B5EF4-FFF2-40B4-BE49-F238E27FC236}">
                  <a16:creationId xmlns:a16="http://schemas.microsoft.com/office/drawing/2014/main" id="{1B97218B-436A-4846-B6AB-EBB3FF69BB5D}"/>
                </a:ext>
              </a:extLst>
            </p:cNvPr>
            <p:cNvCxnSpPr/>
            <p:nvPr/>
          </p:nvCxnSpPr>
          <p:spPr>
            <a:xfrm>
              <a:off x="10034649" y="1056904"/>
              <a:ext cx="44882" cy="4619501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20">
              <a:extLst>
                <a:ext uri="{FF2B5EF4-FFF2-40B4-BE49-F238E27FC236}">
                  <a16:creationId xmlns:a16="http://schemas.microsoft.com/office/drawing/2014/main" id="{223AAAE9-A54D-4D32-84A8-A086BA1BA8F1}"/>
                </a:ext>
              </a:extLst>
            </p:cNvPr>
            <p:cNvCxnSpPr/>
            <p:nvPr/>
          </p:nvCxnSpPr>
          <p:spPr>
            <a:xfrm>
              <a:off x="4986811" y="5676405"/>
              <a:ext cx="5070279" cy="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3D5303A5-6922-49BF-96CA-D45F96F36995}"/>
                </a:ext>
              </a:extLst>
            </p:cNvPr>
            <p:cNvCxnSpPr/>
            <p:nvPr/>
          </p:nvCxnSpPr>
          <p:spPr>
            <a:xfrm>
              <a:off x="4964370" y="1056904"/>
              <a:ext cx="5070279" cy="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11">
              <a:extLst>
                <a:ext uri="{FF2B5EF4-FFF2-40B4-BE49-F238E27FC236}">
                  <a16:creationId xmlns:a16="http://schemas.microsoft.com/office/drawing/2014/main" id="{4A6DC3DE-3F02-4D76-9D5E-6C98C230161D}"/>
                </a:ext>
              </a:extLst>
            </p:cNvPr>
            <p:cNvCxnSpPr>
              <a:cxnSpLocks/>
            </p:cNvCxnSpPr>
            <p:nvPr/>
          </p:nvCxnSpPr>
          <p:spPr>
            <a:xfrm>
              <a:off x="5013662" y="4558145"/>
              <a:ext cx="0" cy="111826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12">
              <a:extLst>
                <a:ext uri="{FF2B5EF4-FFF2-40B4-BE49-F238E27FC236}">
                  <a16:creationId xmlns:a16="http://schemas.microsoft.com/office/drawing/2014/main" id="{0D18F54D-161C-4515-83D1-FBCF12CD2439}"/>
                </a:ext>
              </a:extLst>
            </p:cNvPr>
            <p:cNvCxnSpPr>
              <a:cxnSpLocks/>
            </p:cNvCxnSpPr>
            <p:nvPr/>
          </p:nvCxnSpPr>
          <p:spPr>
            <a:xfrm>
              <a:off x="4988792" y="1056903"/>
              <a:ext cx="0" cy="856688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24">
            <a:extLst>
              <a:ext uri="{FF2B5EF4-FFF2-40B4-BE49-F238E27FC236}">
                <a16:creationId xmlns:a16="http://schemas.microsoft.com/office/drawing/2014/main" id="{189A8499-016A-457E-8D60-756D7A3B3DE6}"/>
              </a:ext>
            </a:extLst>
          </p:cNvPr>
          <p:cNvSpPr txBox="1"/>
          <p:nvPr/>
        </p:nvSpPr>
        <p:spPr>
          <a:xfrm>
            <a:off x="7464152" y="1831757"/>
            <a:ext cx="27078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효율적인 빅데이터 활용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>
                <a:solidFill>
                  <a:prstClr val="black"/>
                </a:solidFill>
              </a:rPr>
              <a:t>신뢰할 수 있는 빅데이터 사용 환경 구축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376" y="989061"/>
            <a:ext cx="450816" cy="3983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810" y="986566"/>
            <a:ext cx="117357" cy="400804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8785" y="970000"/>
            <a:ext cx="234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경쟁사 분석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76CA36C4-8793-4675-A978-44319F8BBB56}"/>
              </a:ext>
            </a:extLst>
          </p:cNvPr>
          <p:cNvSpPr/>
          <p:nvPr/>
        </p:nvSpPr>
        <p:spPr>
          <a:xfrm>
            <a:off x="2999656" y="880740"/>
            <a:ext cx="597438" cy="604044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</a:rPr>
              <a:t>1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112DBB-524E-4C41-9726-28378D48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497882"/>
            <a:ext cx="3460356" cy="2237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A05597E-98D9-4B71-95A7-372643E0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1633786"/>
            <a:ext cx="1533913" cy="1260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68EEEBE-7D6C-4449-BA48-AB83047DD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36" y="3218090"/>
            <a:ext cx="1822785" cy="1152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5A16A3F-21B3-4E41-932A-3DC2793AD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952" y="4802266"/>
            <a:ext cx="1294755" cy="1152000"/>
          </a:xfrm>
          <a:prstGeom prst="rect">
            <a:avLst/>
          </a:prstGeom>
        </p:spPr>
      </p:pic>
      <p:sp>
        <p:nvSpPr>
          <p:cNvPr id="54" name="文本框 24">
            <a:extLst>
              <a:ext uri="{FF2B5EF4-FFF2-40B4-BE49-F238E27FC236}">
                <a16:creationId xmlns:a16="http://schemas.microsoft.com/office/drawing/2014/main" id="{C1EE40CF-D830-43E8-BA26-513148EAB7F0}"/>
              </a:ext>
            </a:extLst>
          </p:cNvPr>
          <p:cNvSpPr txBox="1"/>
          <p:nvPr/>
        </p:nvSpPr>
        <p:spPr>
          <a:xfrm>
            <a:off x="7464152" y="3089493"/>
            <a:ext cx="2973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컴플라이언스 완벽 대응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>
                <a:solidFill>
                  <a:prstClr val="black"/>
                </a:solidFill>
              </a:rPr>
              <a:t>개인정보 </a:t>
            </a:r>
            <a:r>
              <a:rPr lang="ko-KR" altLang="en-US" sz="1500" dirty="0" err="1">
                <a:solidFill>
                  <a:prstClr val="black"/>
                </a:solidFill>
              </a:rPr>
              <a:t>비식별</a:t>
            </a:r>
            <a:r>
              <a:rPr lang="ko-KR" altLang="en-US" sz="1500" dirty="0">
                <a:solidFill>
                  <a:prstClr val="black"/>
                </a:solidFill>
              </a:rPr>
              <a:t> 조치 가이드라인에 대응할 수 있는 </a:t>
            </a:r>
            <a:r>
              <a:rPr lang="ko-KR" altLang="en-US" sz="1500" dirty="0" err="1">
                <a:solidFill>
                  <a:prstClr val="black"/>
                </a:solidFill>
              </a:rPr>
              <a:t>비식별</a:t>
            </a:r>
            <a:r>
              <a:rPr lang="ko-KR" altLang="en-US" sz="1500" dirty="0">
                <a:solidFill>
                  <a:prstClr val="black"/>
                </a:solidFill>
              </a:rPr>
              <a:t> 기술을 제공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55" name="文本框 24">
            <a:extLst>
              <a:ext uri="{FF2B5EF4-FFF2-40B4-BE49-F238E27FC236}">
                <a16:creationId xmlns:a16="http://schemas.microsoft.com/office/drawing/2014/main" id="{8A3C7E96-B1C4-424F-B118-AE6C6048F326}"/>
              </a:ext>
            </a:extLst>
          </p:cNvPr>
          <p:cNvSpPr txBox="1"/>
          <p:nvPr/>
        </p:nvSpPr>
        <p:spPr>
          <a:xfrm>
            <a:off x="7466389" y="4742854"/>
            <a:ext cx="3238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다양한 프라이버시 모델 제공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>
                <a:solidFill>
                  <a:prstClr val="black"/>
                </a:solidFill>
              </a:rPr>
              <a:t>각종 데이터의 성격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ko-KR" altLang="en-US" sz="1500" dirty="0">
                <a:solidFill>
                  <a:prstClr val="black"/>
                </a:solidFill>
              </a:rPr>
              <a:t>유형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ko-KR" altLang="en-US" sz="1500" dirty="0">
                <a:solidFill>
                  <a:prstClr val="black"/>
                </a:solidFill>
              </a:rPr>
              <a:t>활용 목적에 따라 다양한 프라이버스 모델 제공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 animBg="1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- 7 -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376" y="989061"/>
            <a:ext cx="450816" cy="3983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810" y="986566"/>
            <a:ext cx="117357" cy="400804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8785" y="970000"/>
            <a:ext cx="234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경쟁사 분석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3" name="椭圆 21">
            <a:extLst>
              <a:ext uri="{FF2B5EF4-FFF2-40B4-BE49-F238E27FC236}">
                <a16:creationId xmlns:a16="http://schemas.microsoft.com/office/drawing/2014/main" id="{A9CFB0B4-D252-4FBD-A30C-E9DD975402C7}"/>
              </a:ext>
            </a:extLst>
          </p:cNvPr>
          <p:cNvSpPr/>
          <p:nvPr/>
        </p:nvSpPr>
        <p:spPr>
          <a:xfrm>
            <a:off x="2999656" y="880740"/>
            <a:ext cx="597438" cy="604044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</a:rPr>
              <a:t>2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BFC9AF8-1090-43A5-8CB1-C023BE7C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38" y="1970471"/>
            <a:ext cx="2237330" cy="386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49" name="组合 2">
            <a:extLst>
              <a:ext uri="{FF2B5EF4-FFF2-40B4-BE49-F238E27FC236}">
                <a16:creationId xmlns:a16="http://schemas.microsoft.com/office/drawing/2014/main" id="{D2BBD5EE-F27C-45C1-B7ED-D9C0BF911A81}"/>
              </a:ext>
            </a:extLst>
          </p:cNvPr>
          <p:cNvGrpSpPr/>
          <p:nvPr/>
        </p:nvGrpSpPr>
        <p:grpSpPr>
          <a:xfrm>
            <a:off x="4649384" y="1485304"/>
            <a:ext cx="6703200" cy="4680000"/>
            <a:chOff x="4964370" y="1056903"/>
            <a:chExt cx="5115161" cy="4619502"/>
          </a:xfrm>
        </p:grpSpPr>
        <p:cxnSp>
          <p:nvCxnSpPr>
            <p:cNvPr id="50" name="直接连接符 17">
              <a:extLst>
                <a:ext uri="{FF2B5EF4-FFF2-40B4-BE49-F238E27FC236}">
                  <a16:creationId xmlns:a16="http://schemas.microsoft.com/office/drawing/2014/main" id="{7C530020-91A0-410E-85C8-FF5BD9BB12FD}"/>
                </a:ext>
              </a:extLst>
            </p:cNvPr>
            <p:cNvCxnSpPr/>
            <p:nvPr/>
          </p:nvCxnSpPr>
          <p:spPr>
            <a:xfrm>
              <a:off x="10034649" y="1056904"/>
              <a:ext cx="44882" cy="4619501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20">
              <a:extLst>
                <a:ext uri="{FF2B5EF4-FFF2-40B4-BE49-F238E27FC236}">
                  <a16:creationId xmlns:a16="http://schemas.microsoft.com/office/drawing/2014/main" id="{1C11991E-3428-4715-978A-7859112B6CDE}"/>
                </a:ext>
              </a:extLst>
            </p:cNvPr>
            <p:cNvCxnSpPr/>
            <p:nvPr/>
          </p:nvCxnSpPr>
          <p:spPr>
            <a:xfrm>
              <a:off x="4986811" y="5676405"/>
              <a:ext cx="5070279" cy="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10">
              <a:extLst>
                <a:ext uri="{FF2B5EF4-FFF2-40B4-BE49-F238E27FC236}">
                  <a16:creationId xmlns:a16="http://schemas.microsoft.com/office/drawing/2014/main" id="{DA601B11-4173-45E2-A1CC-7C82CD93D49C}"/>
                </a:ext>
              </a:extLst>
            </p:cNvPr>
            <p:cNvCxnSpPr/>
            <p:nvPr/>
          </p:nvCxnSpPr>
          <p:spPr>
            <a:xfrm>
              <a:off x="4964370" y="1056904"/>
              <a:ext cx="5070279" cy="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11">
              <a:extLst>
                <a:ext uri="{FF2B5EF4-FFF2-40B4-BE49-F238E27FC236}">
                  <a16:creationId xmlns:a16="http://schemas.microsoft.com/office/drawing/2014/main" id="{0E2DCEAB-867E-4DAF-9A3D-BE777E012BF0}"/>
                </a:ext>
              </a:extLst>
            </p:cNvPr>
            <p:cNvCxnSpPr>
              <a:cxnSpLocks/>
            </p:cNvCxnSpPr>
            <p:nvPr/>
          </p:nvCxnSpPr>
          <p:spPr>
            <a:xfrm>
              <a:off x="5013662" y="5304912"/>
              <a:ext cx="0" cy="371493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12">
              <a:extLst>
                <a:ext uri="{FF2B5EF4-FFF2-40B4-BE49-F238E27FC236}">
                  <a16:creationId xmlns:a16="http://schemas.microsoft.com/office/drawing/2014/main" id="{ED2ED2AB-1B72-426B-AC76-0DD122941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6811" y="1056903"/>
              <a:ext cx="1983" cy="397155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24">
            <a:extLst>
              <a:ext uri="{FF2B5EF4-FFF2-40B4-BE49-F238E27FC236}">
                <a16:creationId xmlns:a16="http://schemas.microsoft.com/office/drawing/2014/main" id="{F7020B77-59E2-4212-BF98-DE4762DEF51C}"/>
              </a:ext>
            </a:extLst>
          </p:cNvPr>
          <p:cNvSpPr txBox="1"/>
          <p:nvPr/>
        </p:nvSpPr>
        <p:spPr>
          <a:xfrm>
            <a:off x="7443375" y="3293654"/>
            <a:ext cx="297310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K.L.T </a:t>
            </a:r>
            <a:r>
              <a:rPr lang="ko-KR" altLang="en-US" b="1" dirty="0">
                <a:solidFill>
                  <a:prstClr val="black"/>
                </a:solidFill>
              </a:rPr>
              <a:t>프라이버시 모델 방식의 비식별화 기능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en-US" altLang="ko-KR" sz="1500" dirty="0">
                <a:solidFill>
                  <a:prstClr val="black"/>
                </a:solidFill>
              </a:rPr>
              <a:t>K-</a:t>
            </a:r>
            <a:r>
              <a:rPr lang="ko-KR" altLang="en-US" sz="1500" dirty="0">
                <a:solidFill>
                  <a:prstClr val="black"/>
                </a:solidFill>
              </a:rPr>
              <a:t>익명성</a:t>
            </a:r>
            <a:r>
              <a:rPr lang="en-US" altLang="ko-KR" sz="1500" dirty="0">
                <a:solidFill>
                  <a:prstClr val="black"/>
                </a:solidFill>
              </a:rPr>
              <a:t>, L-</a:t>
            </a:r>
            <a:r>
              <a:rPr lang="ko-KR" altLang="en-US" sz="1500" dirty="0">
                <a:solidFill>
                  <a:prstClr val="black"/>
                </a:solidFill>
              </a:rPr>
              <a:t>다양성을 만족하기 위한 비식별화 기능</a:t>
            </a:r>
            <a:r>
              <a:rPr lang="en-US" altLang="ko-KR" sz="1500" dirty="0">
                <a:solidFill>
                  <a:prstClr val="black"/>
                </a:solidFill>
              </a:rPr>
              <a:t>.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57" name="文本框 24">
            <a:extLst>
              <a:ext uri="{FF2B5EF4-FFF2-40B4-BE49-F238E27FC236}">
                <a16:creationId xmlns:a16="http://schemas.microsoft.com/office/drawing/2014/main" id="{0D511A09-1832-4FBB-966C-2077C1617EC1}"/>
              </a:ext>
            </a:extLst>
          </p:cNvPr>
          <p:cNvSpPr txBox="1"/>
          <p:nvPr/>
        </p:nvSpPr>
        <p:spPr>
          <a:xfrm>
            <a:off x="7410474" y="4797152"/>
            <a:ext cx="323812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다양한 프라이버시 모델 제공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 err="1">
                <a:solidFill>
                  <a:prstClr val="black"/>
                </a:solidFill>
              </a:rPr>
              <a:t>비식별</a:t>
            </a:r>
            <a:r>
              <a:rPr lang="ko-KR" altLang="en-US" sz="1500" dirty="0">
                <a:solidFill>
                  <a:prstClr val="black"/>
                </a:solidFill>
              </a:rPr>
              <a:t> 조치 적정성 평가를 위한 사전검토 및 관리 기능</a:t>
            </a:r>
            <a:r>
              <a:rPr lang="en-US" altLang="ko-KR" sz="1500" dirty="0">
                <a:solidFill>
                  <a:prstClr val="black"/>
                </a:solidFill>
              </a:rPr>
              <a:t>.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02FD444-4090-4B91-B8C7-74784BA47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125" y="1638969"/>
            <a:ext cx="1587273" cy="126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81B0BD4-816A-4427-97B3-ADE06628C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724" y="3105104"/>
            <a:ext cx="1109348" cy="12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E038321-03C0-4AB5-B1C2-A5B865CF5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049" y="4632408"/>
            <a:ext cx="1154019" cy="1260000"/>
          </a:xfrm>
          <a:prstGeom prst="rect">
            <a:avLst/>
          </a:prstGeom>
        </p:spPr>
      </p:pic>
      <p:sp>
        <p:nvSpPr>
          <p:cNvPr id="58" name="文本框 24">
            <a:extLst>
              <a:ext uri="{FF2B5EF4-FFF2-40B4-BE49-F238E27FC236}">
                <a16:creationId xmlns:a16="http://schemas.microsoft.com/office/drawing/2014/main" id="{C6CC71E4-A673-49FD-8647-BFF98BC4D3E7}"/>
              </a:ext>
            </a:extLst>
          </p:cNvPr>
          <p:cNvSpPr txBox="1"/>
          <p:nvPr/>
        </p:nvSpPr>
        <p:spPr>
          <a:xfrm>
            <a:off x="7443375" y="1948698"/>
            <a:ext cx="323812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</a:rPr>
              <a:t>비식별</a:t>
            </a:r>
            <a:r>
              <a:rPr lang="ko-KR" altLang="en-US" b="1" dirty="0">
                <a:solidFill>
                  <a:prstClr val="black"/>
                </a:solidFill>
              </a:rPr>
              <a:t> 검증 기능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 err="1">
                <a:solidFill>
                  <a:prstClr val="black"/>
                </a:solidFill>
              </a:rPr>
              <a:t>재식별</a:t>
            </a:r>
            <a:r>
              <a:rPr lang="ko-KR" altLang="en-US" sz="1500" dirty="0">
                <a:solidFill>
                  <a:prstClr val="black"/>
                </a:solidFill>
              </a:rPr>
              <a:t> 시도 가능성 분석 기능과 재식별시 영향분석</a:t>
            </a:r>
            <a:r>
              <a:rPr lang="en-US" altLang="ko-KR" sz="1500" dirty="0">
                <a:solidFill>
                  <a:prstClr val="black"/>
                </a:solidFill>
              </a:rPr>
              <a:t>.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576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- 8 -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784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Data Format 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표준화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728" y="1628800"/>
            <a:ext cx="532859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39102" y="1933095"/>
          <a:ext cx="29523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01012341234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06312351235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0631231234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021231234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559303" y="4260619"/>
          <a:ext cx="29523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1997-10-05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1994-07-08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1993-07-05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1994-03-07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739102" y="4275609"/>
          <a:ext cx="29523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19971005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1994-7-8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930705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1994.3.7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572024" y="1926854"/>
          <a:ext cx="29523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010-1234-1234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063-1235-1235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063-123-1234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02-123-1234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98" y="2530733"/>
            <a:ext cx="819150" cy="6667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14" y="4841644"/>
            <a:ext cx="8191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376" y="-99392"/>
            <a:ext cx="11233248" cy="6552728"/>
            <a:chOff x="479376" y="-99392"/>
            <a:chExt cx="11233248" cy="6552728"/>
          </a:xfrm>
        </p:grpSpPr>
        <p:sp>
          <p:nvSpPr>
            <p:cNvPr id="2" name="직사각형 1"/>
            <p:cNvSpPr/>
            <p:nvPr/>
          </p:nvSpPr>
          <p:spPr>
            <a:xfrm>
              <a:off x="479376" y="332656"/>
              <a:ext cx="11233248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944" y="-9939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9936" y="2606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44472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600" dirty="0">
                <a:solidFill>
                  <a:prstClr val="white">
                    <a:lumMod val="75000"/>
                  </a:prstClr>
                </a:solidFill>
              </a:rPr>
              <a:t>- 9 -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135560" y="75715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007768" y="10527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비식별화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방법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079776" y="1628800"/>
            <a:ext cx="3888432" cy="871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1384" y="4221088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가명처리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54124" y="4221088"/>
            <a:ext cx="25309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범주화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21702" y="4293096"/>
            <a:ext cx="292297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데이터 </a:t>
            </a:r>
            <a:r>
              <a:rPr lang="ko-KR" altLang="en-US" sz="2000" b="1" dirty="0" err="1">
                <a:solidFill>
                  <a:srgbClr val="44546A">
                    <a:lumMod val="75000"/>
                  </a:srgbClr>
                </a:solidFill>
              </a:rPr>
              <a:t>마스킹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966A44-0AAC-4F58-9755-13BEAAE8D573}"/>
              </a:ext>
            </a:extLst>
          </p:cNvPr>
          <p:cNvSpPr/>
          <p:nvPr/>
        </p:nvSpPr>
        <p:spPr>
          <a:xfrm>
            <a:off x="3503712" y="1702549"/>
            <a:ext cx="75819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i="1" dirty="0" err="1">
                <a:solidFill>
                  <a:srgbClr val="17375E"/>
                </a:solidFill>
              </a:rPr>
              <a:t>비식별</a:t>
            </a:r>
            <a:r>
              <a:rPr lang="ko-KR" altLang="en-US" sz="1700" i="1" dirty="0">
                <a:solidFill>
                  <a:srgbClr val="17375E"/>
                </a:solidFill>
              </a:rPr>
              <a:t>조치 방법을 기준으로 데이터 </a:t>
            </a:r>
            <a:r>
              <a:rPr lang="ko-KR" altLang="en-US" sz="1700" i="1" dirty="0" err="1">
                <a:solidFill>
                  <a:srgbClr val="17375E"/>
                </a:solidFill>
              </a:rPr>
              <a:t>비식별여부</a:t>
            </a:r>
            <a:r>
              <a:rPr lang="ko-KR" altLang="en-US" sz="1700" i="1" dirty="0">
                <a:solidFill>
                  <a:srgbClr val="17375E"/>
                </a:solidFill>
              </a:rPr>
              <a:t>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2B335-B71F-4DC1-BAC2-1950C8DFB2ED}"/>
              </a:ext>
            </a:extLst>
          </p:cNvPr>
          <p:cNvSpPr/>
          <p:nvPr/>
        </p:nvSpPr>
        <p:spPr>
          <a:xfrm rot="10800000" flipV="1">
            <a:off x="623392" y="5877272"/>
            <a:ext cx="11017224" cy="51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200" dirty="0">
                <a:solidFill>
                  <a:srgbClr val="EEECE1">
                    <a:lumMod val="90000"/>
                  </a:srgbClr>
                </a:solidFill>
              </a:rPr>
              <a:t>참고</a:t>
            </a:r>
            <a:r>
              <a:rPr lang="en-US" altLang="ko-KR" sz="1200" dirty="0">
                <a:solidFill>
                  <a:srgbClr val="EEECE1">
                    <a:lumMod val="90000"/>
                  </a:srgbClr>
                </a:solidFill>
              </a:rPr>
              <a:t>: </a:t>
            </a:r>
            <a:r>
              <a:rPr lang="ko-KR" altLang="en-US" sz="1200" dirty="0">
                <a:solidFill>
                  <a:srgbClr val="EEECE1">
                    <a:lumMod val="90000"/>
                  </a:srgbClr>
                </a:solidFill>
              </a:rPr>
              <a:t>한국인터넷진흥원</a:t>
            </a:r>
            <a:r>
              <a:rPr lang="en-US" altLang="ko-KR" sz="1200" dirty="0">
                <a:solidFill>
                  <a:srgbClr val="EEECE1">
                    <a:lumMod val="90000"/>
                  </a:srgbClr>
                </a:solidFill>
              </a:rPr>
              <a:t>, ＂</a:t>
            </a:r>
            <a:r>
              <a:rPr lang="ko-KR" altLang="en-US" sz="1200" dirty="0">
                <a:solidFill>
                  <a:srgbClr val="EEECE1">
                    <a:lumMod val="90000"/>
                  </a:srgbClr>
                </a:solidFill>
              </a:rPr>
              <a:t>개인정보</a:t>
            </a:r>
            <a:r>
              <a:rPr lang="en-US" altLang="ko-KR" sz="1200" dirty="0">
                <a:solidFill>
                  <a:srgbClr val="EEECE1">
                    <a:lumMod val="90000"/>
                  </a:srgbClr>
                </a:solidFill>
              </a:rPr>
              <a:t>_</a:t>
            </a:r>
            <a:r>
              <a:rPr lang="ko-KR" altLang="en-US" sz="1200" dirty="0" err="1">
                <a:solidFill>
                  <a:srgbClr val="EEECE1">
                    <a:lumMod val="90000"/>
                  </a:srgbClr>
                </a:solidFill>
              </a:rPr>
              <a:t>비식별</a:t>
            </a:r>
            <a:r>
              <a:rPr lang="en-US" altLang="ko-KR" sz="1200" dirty="0">
                <a:solidFill>
                  <a:srgbClr val="EEECE1">
                    <a:lumMod val="90000"/>
                  </a:srgbClr>
                </a:solidFill>
              </a:rPr>
              <a:t>_</a:t>
            </a:r>
            <a:r>
              <a:rPr lang="ko-KR" altLang="en-US" sz="1200" dirty="0">
                <a:solidFill>
                  <a:srgbClr val="EEECE1">
                    <a:lumMod val="90000"/>
                  </a:srgbClr>
                </a:solidFill>
              </a:rPr>
              <a:t>조치</a:t>
            </a:r>
            <a:r>
              <a:rPr lang="en-US" altLang="ko-KR" sz="1200" dirty="0">
                <a:solidFill>
                  <a:srgbClr val="EEECE1">
                    <a:lumMod val="90000"/>
                  </a:srgbClr>
                </a:solidFill>
              </a:rPr>
              <a:t>_</a:t>
            </a:r>
            <a:r>
              <a:rPr lang="ko-KR" altLang="en-US" sz="1200" dirty="0">
                <a:solidFill>
                  <a:srgbClr val="EEECE1">
                    <a:lumMod val="90000"/>
                  </a:srgbClr>
                </a:solidFill>
              </a:rPr>
              <a:t>가이드라인</a:t>
            </a:r>
            <a:r>
              <a:rPr lang="en-US" altLang="ko-KR" sz="1200" dirty="0">
                <a:solidFill>
                  <a:srgbClr val="EEECE1">
                    <a:lumMod val="90000"/>
                  </a:srgbClr>
                </a:solidFill>
              </a:rPr>
              <a:t>”</a:t>
            </a:r>
            <a:endParaRPr lang="ko-KR" altLang="en-US" sz="1600" dirty="0">
              <a:solidFill>
                <a:srgbClr val="EEECE1">
                  <a:lumMod val="90000"/>
                </a:srgb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86544" y="4221088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데이터삭제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18964" y="4221088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총계처리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77" y="2295813"/>
            <a:ext cx="18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72" y="2394173"/>
            <a:ext cx="1800000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44" y="2254786"/>
            <a:ext cx="1800000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254786"/>
            <a:ext cx="1800000" cy="180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276" y="229581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7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665</Words>
  <Application>Microsoft Office PowerPoint</Application>
  <PresentationFormat>와이드스크린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215</cp:revision>
  <dcterms:created xsi:type="dcterms:W3CDTF">2016-11-03T20:47:04Z</dcterms:created>
  <dcterms:modified xsi:type="dcterms:W3CDTF">2020-02-19T14:01:54Z</dcterms:modified>
</cp:coreProperties>
</file>