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6" r:id="rId3"/>
    <p:sldId id="287" r:id="rId4"/>
    <p:sldId id="289" r:id="rId5"/>
    <p:sldId id="290" r:id="rId6"/>
    <p:sldId id="2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0C7"/>
    <a:srgbClr val="F9B298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r>
              <a:rPr lang="ko-KR"/>
              <a:t>유형별 침해사고 신고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DDoS 공격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2022 상반기</c:v>
                </c:pt>
                <c:pt idx="1">
                  <c:v>2022 하반기</c:v>
                </c:pt>
                <c:pt idx="2">
                  <c:v>2023 상반기</c:v>
                </c:pt>
                <c:pt idx="3">
                  <c:v>2023 하반기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10.1</c:v>
                </c:pt>
                <c:pt idx="1">
                  <c:v>11.1</c:v>
                </c:pt>
                <c:pt idx="2">
                  <c:v>18.7</c:v>
                </c:pt>
                <c:pt idx="3">
                  <c:v>14.5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D-4E54-9D48-AB0E6B3F7C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악성코드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2022 상반기</c:v>
                </c:pt>
                <c:pt idx="1">
                  <c:v>2022 하반기</c:v>
                </c:pt>
                <c:pt idx="2">
                  <c:v>2023 상반기</c:v>
                </c:pt>
                <c:pt idx="3">
                  <c:v>2023 하반기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26.4</c:v>
                </c:pt>
                <c:pt idx="1">
                  <c:v>33.200000000000003</c:v>
                </c:pt>
                <c:pt idx="2">
                  <c:v>23.5</c:v>
                </c:pt>
                <c:pt idx="3">
                  <c:v>23.5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D-4E54-9D48-AB0E6B3F7C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서버 해킹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2022 상반기</c:v>
                </c:pt>
                <c:pt idx="1">
                  <c:v>2022 하반기</c:v>
                </c:pt>
                <c:pt idx="2">
                  <c:v>2023 상반기</c:v>
                </c:pt>
                <c:pt idx="3">
                  <c:v>2023 하반기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58.1</c:v>
                </c:pt>
                <c:pt idx="1">
                  <c:v>46.3</c:v>
                </c:pt>
                <c:pt idx="2">
                  <c:v>48.2</c:v>
                </c:pt>
                <c:pt idx="3">
                  <c:v>42.9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3D-4E54-9D48-AB0E6B3F7C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기타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2022 상반기</c:v>
                </c:pt>
                <c:pt idx="1">
                  <c:v>2022 하반기</c:v>
                </c:pt>
                <c:pt idx="2">
                  <c:v>2023 상반기</c:v>
                </c:pt>
                <c:pt idx="3">
                  <c:v>2023 하반기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5.3</c:v>
                </c:pt>
                <c:pt idx="1">
                  <c:v>9.4</c:v>
                </c:pt>
                <c:pt idx="2">
                  <c:v>9.6</c:v>
                </c:pt>
                <c:pt idx="3">
                  <c:v>19.100000000000001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3D-4E54-9D48-AB0E6B3F7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962824"/>
        <c:axId val="413963152"/>
      </c:lineChart>
      <c:catAx>
        <c:axId val="41396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3963152"/>
        <c:crosses val="autoZero"/>
        <c:auto val="1"/>
        <c:lblAlgn val="ctr"/>
        <c:lblOffset val="100"/>
        <c:noMultiLvlLbl val="0"/>
      </c:catAx>
      <c:valAx>
        <c:axId val="41396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3962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2257160433070866"/>
          <c:y val="8.5685464709309489E-2"/>
          <c:w val="0.55485691437007878"/>
          <c:h val="0.832285320356464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악성코드 유형별 비율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D9-4B69-AF75-BC7C5D87B40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D9-4B69-AF75-BC7C5D87B40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D9-4B69-AF75-BC7C5D87B40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D9-4B69-AF75-BC7C5D87B404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ED9-4B69-AF75-BC7C5D87B404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ED9-4B69-AF75-BC7C5D87B404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ED9-4B69-AF75-BC7C5D87B404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ED9-4B69-AF75-BC7C5D87B404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ED9-4B69-AF75-BC7C5D87B404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ED9-4B69-AF75-BC7C5D87B4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Trojan</c:v>
                </c:pt>
                <c:pt idx="1">
                  <c:v>Virus</c:v>
                </c:pt>
                <c:pt idx="2">
                  <c:v>Worm</c:v>
                </c:pt>
                <c:pt idx="3">
                  <c:v>Trojan-Dropper</c:v>
                </c:pt>
                <c:pt idx="4">
                  <c:v>RiskTool</c:v>
                </c:pt>
                <c:pt idx="5">
                  <c:v>Adware</c:v>
                </c:pt>
                <c:pt idx="6">
                  <c:v>Trojan-Downloader</c:v>
                </c:pt>
                <c:pt idx="7">
                  <c:v>Backdoor</c:v>
                </c:pt>
                <c:pt idx="8">
                  <c:v>Hoax</c:v>
                </c:pt>
                <c:pt idx="9">
                  <c:v>etc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</c:v>
                </c:pt>
                <c:pt idx="1">
                  <c:v>14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DB-4E54-8E55-73C47694B88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 원)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49012</c:v>
                </c:pt>
                <c:pt idx="1">
                  <c:v>56373</c:v>
                </c:pt>
                <c:pt idx="2">
                  <c:v>56238</c:v>
                </c:pt>
                <c:pt idx="3">
                  <c:v>54789</c:v>
                </c:pt>
                <c:pt idx="4">
                  <c:v>57634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A3-45F9-A4FC-08FF1068933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43017048"/>
        <c:axId val="543017376"/>
      </c:lineChart>
      <c:catAx>
        <c:axId val="543017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3017376"/>
        <c:crosses val="autoZero"/>
        <c:auto val="1"/>
        <c:lblAlgn val="ctr"/>
        <c:lblOffset val="100"/>
        <c:noMultiLvlLbl val="0"/>
      </c:catAx>
      <c:valAx>
        <c:axId val="543017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301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프로젝트 개요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534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차세대 파일 보호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631054" y="3429000"/>
            <a:ext cx="53710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인터넷이 발달된 후로 윈도우 서비스가 </a:t>
            </a:r>
            <a:r>
              <a:rPr lang="ko-KR" altLang="en-US" sz="1600" dirty="0" err="1"/>
              <a:t>많아짐에</a:t>
            </a:r>
            <a:r>
              <a:rPr lang="ko-KR" altLang="en-US" sz="1600" dirty="0"/>
              <a:t> 따라 해킹 기법 또한 발달되고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중 사용자의 암호를 탈취하거나 사용자의 파일을 암호화하는 악성 프로그램에 대한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악성 프로그램들은 피싱 사이트</a:t>
            </a:r>
            <a:r>
              <a:rPr lang="en-US" altLang="ko-KR" sz="1600" dirty="0"/>
              <a:t>, </a:t>
            </a:r>
            <a:r>
              <a:rPr lang="ko-KR" altLang="en-US" sz="1600" dirty="0"/>
              <a:t>피싱 메일</a:t>
            </a:r>
            <a:r>
              <a:rPr lang="en-US" altLang="ko-KR" sz="1600" dirty="0"/>
              <a:t>, </a:t>
            </a:r>
            <a:r>
              <a:rPr lang="ko-KR" altLang="en-US" sz="1600" dirty="0"/>
              <a:t>크랙 프로그램 등 여러 경로를 통해 유통되고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해당 파일을 사용자가 실행하게 되면 사용자의 컴퓨터 시스템이 전부 암호화 되거나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랜섬웨어</a:t>
            </a:r>
            <a:r>
              <a:rPr lang="en-US" altLang="ko-KR" sz="1600" dirty="0"/>
              <a:t>), </a:t>
            </a:r>
            <a:r>
              <a:rPr lang="ko-KR" altLang="en-US" sz="1600" dirty="0"/>
              <a:t>사용자가 입력한 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 </a:t>
            </a:r>
            <a:r>
              <a:rPr lang="ko-KR" altLang="en-US" sz="1600" dirty="0"/>
              <a:t>등을 탈취하는 행위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키로거</a:t>
            </a:r>
            <a:r>
              <a:rPr lang="en-US" altLang="ko-KR" sz="1600" dirty="0"/>
              <a:t>), </a:t>
            </a:r>
            <a:r>
              <a:rPr lang="ko-KR" altLang="en-US" sz="1600" dirty="0"/>
              <a:t>사용자가 하고 있는 작업을 보는 행위</a:t>
            </a:r>
            <a:r>
              <a:rPr lang="en-US" altLang="ko-KR" sz="1600" dirty="0"/>
              <a:t>(</a:t>
            </a:r>
            <a:r>
              <a:rPr lang="ko-KR" altLang="en-US" sz="1600" dirty="0"/>
              <a:t>모니터</a:t>
            </a:r>
            <a:r>
              <a:rPr lang="en-US" altLang="ko-KR" sz="1600" dirty="0"/>
              <a:t>), </a:t>
            </a:r>
            <a:r>
              <a:rPr lang="ko-KR" altLang="en-US" sz="1600" dirty="0"/>
              <a:t>사용자 시스템 계정 자체를 탈취하는 행위</a:t>
            </a:r>
            <a:r>
              <a:rPr lang="en-US" altLang="ko-KR" sz="1600" dirty="0"/>
              <a:t>(</a:t>
            </a:r>
            <a:r>
              <a:rPr lang="ko-KR" altLang="en-US" sz="1600" dirty="0"/>
              <a:t>루트 탈취</a:t>
            </a:r>
            <a:r>
              <a:rPr lang="en-US" altLang="ko-KR" sz="1600" dirty="0"/>
              <a:t>)</a:t>
            </a:r>
            <a:r>
              <a:rPr lang="ko-KR" altLang="en-US" sz="1600" dirty="0"/>
              <a:t>들이 일어나기에 조심해야한다</a:t>
            </a:r>
            <a:r>
              <a:rPr lang="en-US" altLang="ko-KR" sz="1600" dirty="0"/>
              <a:t>. </a:t>
            </a:r>
            <a:r>
              <a:rPr lang="ko-KR" altLang="en-US" sz="1600" dirty="0"/>
              <a:t>우리의 시스템은 이런 악성코드를 탐지하고 </a:t>
            </a:r>
            <a:r>
              <a:rPr lang="ko-KR" altLang="en-US" sz="1600" dirty="0" err="1"/>
              <a:t>인디</a:t>
            </a:r>
            <a:r>
              <a:rPr lang="ko-KR" altLang="en-US" sz="1600" dirty="0"/>
              <a:t> 게임 개발자의 실행파일을 암호화해 해커들의 공격으로부터 최소한 보호하자는 취지를 가지고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7D8C39-401B-4178-AE1C-FFE18B49D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26" t="936" r="11298" b="3905"/>
          <a:stretch/>
        </p:blipFill>
        <p:spPr>
          <a:xfrm>
            <a:off x="6679580" y="1357451"/>
            <a:ext cx="4975303" cy="487307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Did CiMSO clients have to pay after their Ransomware attack?">
            <a:extLst>
              <a:ext uri="{FF2B5EF4-FFF2-40B4-BE49-F238E27FC236}">
                <a16:creationId xmlns:a16="http://schemas.microsoft.com/office/drawing/2014/main" id="{F693376A-A9B5-4385-B526-91F0D0B01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8"/>
          <a:stretch/>
        </p:blipFill>
        <p:spPr bwMode="auto">
          <a:xfrm>
            <a:off x="6679579" y="1957916"/>
            <a:ext cx="4975303" cy="427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돋움" panose="020B0600000101010101" pitchFamily="50" charset="-127"/>
                <a:ea typeface="돋움" panose="020B0600000101010101" pitchFamily="50" charset="-127"/>
              </a:rPr>
              <a:t>한국인터넷진흥원  침해사고 신고 현황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02D856A-F219-46BF-835A-22EEBA562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5993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53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돋움" panose="020B0600000101010101" pitchFamily="50" charset="-127"/>
                <a:ea typeface="돋움" panose="020B0600000101010101" pitchFamily="50" charset="-127"/>
              </a:rPr>
              <a:t>악성코드 유형별 비율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8B0E0E4-F879-4F9A-B17B-61778C7F4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2331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8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돋움" panose="020B0600000101010101" pitchFamily="50" charset="-127"/>
                <a:ea typeface="돋움" panose="020B0600000101010101" pitchFamily="50" charset="-127"/>
              </a:rPr>
              <a:t>패킹이란</a:t>
            </a:r>
            <a:r>
              <a:rPr lang="en-US" altLang="ko-KR" sz="3600" spc="-300" dirty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3600" spc="-3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7FFE-F2A8-475D-BD19-3945E14EDDB5}"/>
              </a:ext>
            </a:extLst>
          </p:cNvPr>
          <p:cNvSpPr txBox="1"/>
          <p:nvPr/>
        </p:nvSpPr>
        <p:spPr>
          <a:xfrm>
            <a:off x="921834" y="2133599"/>
            <a:ext cx="9090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프로그램 코드 크기를 줄이려고 압축하거나 프로그램 분석을 어렵게 만들려고 암호화하는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BA7A-9238-4A4C-A275-F1FC5425F2E6}"/>
              </a:ext>
            </a:extLst>
          </p:cNvPr>
          <p:cNvSpPr txBox="1"/>
          <p:nvPr/>
        </p:nvSpPr>
        <p:spPr>
          <a:xfrm>
            <a:off x="850900" y="1210266"/>
            <a:ext cx="199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돋움" panose="020B0600000101010101" pitchFamily="50" charset="-127"/>
                <a:ea typeface="돋움" panose="020B0600000101010101" pitchFamily="50" charset="-127"/>
              </a:rPr>
              <a:t>패킹</a:t>
            </a:r>
            <a:r>
              <a:rPr lang="en-US" altLang="ko-KR" sz="4000" b="1" dirty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4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D1E1579-05C6-402D-8446-455800479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76018"/>
              </p:ext>
            </p:extLst>
          </p:nvPr>
        </p:nvGraphicFramePr>
        <p:xfrm>
          <a:off x="1403257" y="3893404"/>
          <a:ext cx="8128000" cy="165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42133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973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Compressor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Protector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4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PE </a:t>
                      </a:r>
                      <a:r>
                        <a:rPr lang="ko-KR" altLang="en-US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파일을 실행 가능한 형태로 압축시켜주는 프로그램으로 파일 사이즈를 줄여주는 기능이 중점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 </a:t>
                      </a:r>
                      <a:r>
                        <a:rPr lang="ko-KR" altLang="en-US" dirty="0"/>
                        <a:t>파일을 실행가능한 형태로 압축시켜주는 프로그램으로 압축과 동시에 보호 기능이 중점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48045"/>
                  </a:ext>
                </a:extLst>
              </a:tr>
              <a:tr h="250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UPX, </a:t>
                      </a:r>
                      <a:r>
                        <a:rPr lang="en-US" altLang="ko-KR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AsPack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Themida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VMProtect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Winlicense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9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6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40781" y="121618"/>
            <a:ext cx="38010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err="1">
                <a:latin typeface="돋움"/>
                <a:ea typeface="돋움"/>
              </a:rPr>
              <a:t>인디게임</a:t>
            </a:r>
            <a:r>
              <a:rPr lang="ko-KR" altLang="en-US" sz="3600" b="0" spc="-300" dirty="0">
                <a:latin typeface="돋움"/>
                <a:ea typeface="돋움"/>
              </a:rPr>
              <a:t> 산업 동향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C38F7B-567A-4A53-B03F-F2D68135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60" y="1526734"/>
            <a:ext cx="5210175" cy="2219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E03CF1-0B35-4412-8185-4724BE99D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22" y="3935853"/>
            <a:ext cx="5048250" cy="2400300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8A769271-B02A-4341-BEF5-94C7E28C0A1F}"/>
              </a:ext>
            </a:extLst>
          </p:cNvPr>
          <p:cNvGraphicFramePr/>
          <p:nvPr/>
        </p:nvGraphicFramePr>
        <p:xfrm>
          <a:off x="384717" y="1472426"/>
          <a:ext cx="6240463" cy="4160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40781" y="121618"/>
            <a:ext cx="56092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>
                <a:latin typeface="돋움"/>
                <a:ea typeface="돋움"/>
              </a:rPr>
              <a:t>게임사들이 많이 쓰는 </a:t>
            </a:r>
            <a:r>
              <a:rPr lang="ko-KR" altLang="en-US" sz="3600" b="0" spc="-300" dirty="0" err="1">
                <a:latin typeface="돋움"/>
                <a:ea typeface="돋움"/>
              </a:rPr>
              <a:t>데누보</a:t>
            </a:r>
            <a:endParaRPr lang="ko-KR" altLang="en-US" sz="3600" b="0" spc="-300" dirty="0">
              <a:latin typeface="돋움"/>
              <a:ea typeface="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9B964-7E9D-43B5-B67C-58A1FCD39E22}"/>
              </a:ext>
            </a:extLst>
          </p:cNvPr>
          <p:cNvSpPr txBox="1"/>
          <p:nvPr/>
        </p:nvSpPr>
        <p:spPr>
          <a:xfrm>
            <a:off x="537117" y="2623312"/>
            <a:ext cx="5418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리버스 엔지니어링으로부터 보호하는 방법으로 사용하는 것이 </a:t>
            </a:r>
            <a:r>
              <a:rPr lang="ko-KR" altLang="en-US" dirty="0" err="1"/>
              <a:t>데누보이다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인디</a:t>
            </a:r>
            <a:r>
              <a:rPr lang="ko-KR" altLang="en-US" dirty="0"/>
              <a:t> 게임은 혼자서 만드는 게임임으로 </a:t>
            </a:r>
            <a:r>
              <a:rPr lang="ko-KR" altLang="en-US" dirty="0" err="1"/>
              <a:t>데누보의</a:t>
            </a:r>
            <a:r>
              <a:rPr lang="ko-KR" altLang="en-US" dirty="0"/>
              <a:t> 가격이 많이 부담스럽다</a:t>
            </a:r>
            <a:endParaRPr lang="en-US" altLang="ko-KR" dirty="0"/>
          </a:p>
          <a:p>
            <a:r>
              <a:rPr lang="ko-KR" altLang="en-US" dirty="0"/>
              <a:t>최근 유명한 </a:t>
            </a:r>
            <a:r>
              <a:rPr lang="en-US" altLang="ko-KR" dirty="0"/>
              <a:t>AAA </a:t>
            </a:r>
            <a:r>
              <a:rPr lang="ko-KR" altLang="en-US" dirty="0"/>
              <a:t>타이틀을 제공하는 회사 또한 높은 가격으로 </a:t>
            </a:r>
            <a:r>
              <a:rPr lang="ko-KR" altLang="en-US" dirty="0" err="1"/>
              <a:t>데누보</a:t>
            </a:r>
            <a:r>
              <a:rPr lang="ko-KR" altLang="en-US" dirty="0"/>
              <a:t> 서비스를 제외하고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7BD2D07A-98C5-4A4E-AB36-CD00CE02C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6950"/>
              </p:ext>
            </p:extLst>
          </p:nvPr>
        </p:nvGraphicFramePr>
        <p:xfrm>
          <a:off x="6501383" y="2623312"/>
          <a:ext cx="5028748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14374">
                  <a:extLst>
                    <a:ext uri="{9D8B030D-6E8A-4147-A177-3AD203B41FA5}">
                      <a16:colId xmlns:a16="http://schemas.microsoft.com/office/drawing/2014/main" val="4189988375"/>
                    </a:ext>
                  </a:extLst>
                </a:gridCol>
                <a:gridCol w="2514374">
                  <a:extLst>
                    <a:ext uri="{9D8B030D-6E8A-4147-A177-3AD203B41FA5}">
                      <a16:colId xmlns:a16="http://schemas.microsoft.com/office/drawing/2014/main" val="619583790"/>
                    </a:ext>
                  </a:extLst>
                </a:gridCol>
              </a:tblGrid>
              <a:tr h="3583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93138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AAA</a:t>
                      </a:r>
                      <a:r>
                        <a:rPr lang="ko-KR" altLang="en-US" dirty="0"/>
                        <a:t> 타이틀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만유로 </a:t>
                      </a:r>
                      <a:r>
                        <a:rPr lang="en-US" altLang="ko-KR" dirty="0"/>
                        <a:t>(13,000</a:t>
                      </a:r>
                      <a:r>
                        <a:rPr lang="ko-KR" altLang="en-US" dirty="0"/>
                        <a:t>만원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918020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AA</a:t>
                      </a:r>
                      <a:r>
                        <a:rPr lang="ko-KR" altLang="en-US" dirty="0"/>
                        <a:t> 타이틀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만유로</a:t>
                      </a:r>
                      <a:r>
                        <a:rPr lang="en-US" altLang="ko-KR" dirty="0"/>
                        <a:t>(6,500</a:t>
                      </a:r>
                      <a:r>
                        <a:rPr lang="ko-KR" altLang="en-US" dirty="0"/>
                        <a:t>만원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2596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만유로</a:t>
                      </a:r>
                      <a:r>
                        <a:rPr lang="en-US" altLang="ko-KR" dirty="0"/>
                        <a:t>(1,300</a:t>
                      </a:r>
                      <a:r>
                        <a:rPr lang="ko-KR" altLang="en-US" dirty="0"/>
                        <a:t>만원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01551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패키지당 설치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2500</a:t>
                      </a:r>
                      <a:r>
                        <a:rPr lang="ko-KR" altLang="en-US" dirty="0"/>
                        <a:t>유로</a:t>
                      </a:r>
                      <a:r>
                        <a:rPr lang="en-US" altLang="ko-KR" dirty="0"/>
                        <a:t>(330</a:t>
                      </a:r>
                      <a:r>
                        <a:rPr lang="ko-KR" altLang="en-US" dirty="0"/>
                        <a:t>만원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71964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FE5EE-433B-4419-A97A-90FBDD60B8C1}"/>
              </a:ext>
            </a:extLst>
          </p:cNvPr>
          <p:cNvCxnSpPr/>
          <p:nvPr/>
        </p:nvCxnSpPr>
        <p:spPr>
          <a:xfrm>
            <a:off x="470286" y="2313210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7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266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Pretendard</vt:lpstr>
      <vt:lpstr>Pretendard ExtraBold</vt:lpstr>
      <vt:lpstr>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우건희</cp:lastModifiedBy>
  <cp:revision>36</cp:revision>
  <dcterms:created xsi:type="dcterms:W3CDTF">2021-12-28T06:54:01Z</dcterms:created>
  <dcterms:modified xsi:type="dcterms:W3CDTF">2024-08-28T01:13:15Z</dcterms:modified>
</cp:coreProperties>
</file>