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aveSubsetFonts="1">
  <p:sldMasterIdLst>
    <p:sldMasterId id="21474836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4995" autoAdjust="0"/>
    <p:restoredTop sz="94660"/>
  </p:normalViewPr>
  <p:slideViewPr>
    <p:cSldViewPr snapToGrid="0">
      <p:cViewPr varScale="1">
        <p:scale>
          <a:sx n="100" d="100"/>
          <a:sy n="100" d="100"/>
        </p:scale>
        <p:origin x="1212" y="200"/>
      </p:cViewPr>
      <p:guideLst>
        <p:guide orient="horz" pos="2155"/>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presProps" Target="presProps.xml"  /><Relationship Id="rId44" Type="http://schemas.openxmlformats.org/officeDocument/2006/relationships/viewProps" Target="viewProps.xml"  /><Relationship Id="rId45" Type="http://schemas.openxmlformats.org/officeDocument/2006/relationships/theme" Target="theme/theme1.xml"  /><Relationship Id="rId46"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xml version="1.0" encoding="UTF-8" standalone="yes" ?><Relationships xmlns="http://schemas.openxmlformats.org/package/2006/relationships"><Relationship Id="rId1" Type="http://schemas.openxmlformats.org/officeDocument/2006/relationships/package" Target="../embeddings/oleObject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oleObject2.xlsx"  /></Relationships>
</file>

<file path=ppt/charts/_rels/chart3.xml.rels><?xml version="1.0" encoding="UTF-8" standalone="yes" ?><Relationships xmlns="http://schemas.openxmlformats.org/package/2006/relationships"><Relationship Id="rId1" Type="http://schemas.openxmlformats.org/officeDocument/2006/relationships/package" Target="../embeddings/oleObject3.xlsx"  /></Relationships>
</file>

<file path=ppt/charts/_rels/chart4.xml.rels><?xml version="1.0" encoding="UTF-8" standalone="yes" ?><Relationships xmlns="http://schemas.openxmlformats.org/package/2006/relationships"><Relationship Id="rId1" Type="http://schemas.openxmlformats.org/officeDocument/2006/relationships/package" Target="../embeddings/oleObject4.xlsx"  /></Relationships>
</file>

<file path=ppt/charts/_rels/chart5.xml.rels><?xml version="1.0" encoding="UTF-8" standalone="yes" ?><Relationships xmlns="http://schemas.openxmlformats.org/package/2006/relationships"><Relationship Id="rId1" Type="http://schemas.openxmlformats.org/officeDocument/2006/relationships/package" Target="../embeddings/oleObject5.xlsx"  /></Relationships>
</file>

<file path=ppt/charts/_rels/chart6.xml.rels><?xml version="1.0" encoding="UTF-8" standalone="yes" ?><Relationships xmlns="http://schemas.openxmlformats.org/package/2006/relationships"><Relationship Id="rId1" Type="http://schemas.openxmlformats.org/officeDocument/2006/relationships/package" Target="../embeddings/oleObject6.xlsx"  /></Relationships>
</file>

<file path=ppt/charts/chart1.xml><?xml version="1.0" encoding="utf-8"?>
<c:chartSpace xmlns:r="http://schemas.openxmlformats.org/officeDocument/2006/relationships" xmlns:a="http://schemas.openxmlformats.org/drawingml/2006/main" xmlns:c="http://schemas.openxmlformats.org/drawingml/2006/chart">
  <c:date1904 val="0"/>
  <mc:AlternateContent xmlns:mc="http://schemas.openxmlformats.org/markup-compatibility/2006">
    <mc:Choice xmlns:c14="http://schemas.microsoft.com/office/drawing/2007/8/2/chart" Requires="c14">
      <c14:style val="102"/>
    </mc:Choice>
    <mc:Fallback>
      <c:style val="2"/>
    </mc:Fallback>
  </mc:AlternateContent>
  <c:roundedCorners val="0"/>
  <c:chart>
    <c:title>
      <c:tx>
        <c:rich>
          <a:bodyPr rot="0" vert="horz" wrap="none" lIns="0" tIns="0" rIns="0" bIns="0" anchor="ctr" anchorCtr="1"/>
          <a:p>
            <a:pPr algn="l">
              <a:defRPr sz="2100" b="1" i="0" u="none">
                <a:solidFill>
                  <a:schemeClr val="lt1">
                    <a:lumMod val="95000"/>
                  </a:schemeClr>
                </a:solidFill>
                <a:effectLst>
                  <a:outerShdw blurRad="50800" dist="38100" dir="5400000" algn="t" rotWithShape="0">
                    <a:prstClr val="black">
                      <a:alpha val="40000"/>
                    </a:prstClr>
                  </a:outerShdw>
                </a:effectLst>
                <a:latin typeface="돋움" panose="0"/>
                <a:ea typeface="돋움" panose="0"/>
                <a:cs typeface="돋움" panose="0"/>
                <a:sym typeface="돋움" panose="0"/>
              </a:defRPr>
            </a:pPr>
            <a:r>
              <a:rPr sz="2100" b="1" i="0" u="none">
                <a:solidFill>
                  <a:schemeClr val="lt1">
                    <a:lumMod val="95000"/>
                  </a:schemeClr>
                </a:solidFill>
                <a:effectLst>
                  <a:outerShdw blurRad="50800" dist="38100" dir="5400000" algn="t" rotWithShape="0">
                    <a:prstClr val="black">
                      <a:alpha val="40000"/>
                    </a:prstClr>
                  </a:outerShdw>
                </a:effectLst>
                <a:latin typeface="돋움" panose="0"/>
                <a:ea typeface="돋움" panose="0"/>
                <a:cs typeface="돋움" panose="0"/>
                <a:sym typeface="돋움" panose="0"/>
              </a:rPr>
              <a:t>유형별 침해사고 신고 현황</a:t>
            </a:r>
            <a:endParaRPr/>
          </a:p>
        </c:rich>
      </c:tx>
      <c:layout/>
      <c:overlay val="0"/>
      <c:spPr>
        <a:noFill/>
        <a:ln>
          <a:noFill/>
        </a:ln>
        <a:effectLst/>
      </c:spPr>
    </c:title>
    <c:autoTitleDeleted val="0"/>
    <c:plotArea>
      <c:layout/>
      <c:lineChart>
        <c:grouping val="standard"/>
        <c:varyColors val="0"/>
        <c:ser>
          <c:idx val="0"/>
          <c:order val="0"/>
          <c:tx>
            <c:strRef>
              <c:f>Sheet1!$B$1</c:f>
              <c:strCache>
                <c:ptCount val="1"/>
                <c:pt idx="0">
                  <c:v>DDoS 공격</c:v>
                </c:pt>
              </c:strCache>
            </c:strRef>
          </c:tx>
          <c:spPr>
            <a:ln w="34925" cap="rnd" cmpd="sng">
              <a:solidFill>
                <a:schemeClr val="accent1"/>
              </a:solidFill>
              <a:round/>
            </a:ln>
            <a:effectLst>
              <a:outerShdw blurRad="57150" dist="19050" dir="5400000" algn="ctr" rotWithShape="0">
                <a:srgbClr val="000000">
                  <a:alpha val="63000"/>
                </a:srgbClr>
              </a:outerShdw>
            </a:effectLst>
          </c:spPr>
          <c:marker>
            <c:symbol val="none"/>
            <c:size val="7"/>
          </c:marker>
          <c:cat>
            <c:strRef>
              <c:f>Sheet1!$A$2:$A$5</c:f>
              <c:strCache>
                <c:ptCount val="4"/>
                <c:pt idx="0">
                  <c:v>2022 상반기</c:v>
                </c:pt>
                <c:pt idx="1">
                  <c:v>2022 하반기</c:v>
                </c:pt>
                <c:pt idx="2">
                  <c:v>2023 상반기</c:v>
                </c:pt>
                <c:pt idx="3">
                  <c:v>2023 하반기</c:v>
                </c:pt>
              </c:strCache>
            </c:strRef>
          </c:cat>
          <c:val>
            <c:numRef>
              <c:f>Sheet1!$B$2:$B$5</c:f>
              <c:numCache>
                <c:formatCode>General</c:formatCode>
                <c:ptCount val="4"/>
                <c:pt idx="0">
                  <c:v>10.1</c:v>
                </c:pt>
                <c:pt idx="1">
                  <c:v>11.1</c:v>
                </c:pt>
                <c:pt idx="2">
                  <c:v>18.7</c:v>
                </c:pt>
                <c:pt idx="3">
                  <c:v>14.5</c:v>
                </c:pt>
              </c:numCache>
            </c:numRef>
          </c:val>
          <c:smooth val="0"/>
        </c:ser>
        <c:ser>
          <c:idx val="1"/>
          <c:order val="1"/>
          <c:tx>
            <c:strRef>
              <c:f>Sheet1!$C$1</c:f>
              <c:strCache>
                <c:ptCount val="1"/>
                <c:pt idx="0">
                  <c:v>악성코드</c:v>
                </c:pt>
              </c:strCache>
            </c:strRef>
          </c:tx>
          <c:spPr>
            <a:ln w="34925" cap="rnd" cmpd="sng">
              <a:solidFill>
                <a:schemeClr val="accent2"/>
              </a:solidFill>
              <a:round/>
            </a:ln>
            <a:effectLst>
              <a:outerShdw blurRad="57150" dist="19050" dir="5400000" algn="ctr" rotWithShape="0">
                <a:srgbClr val="000000">
                  <a:alpha val="63000"/>
                </a:srgbClr>
              </a:outerShdw>
            </a:effectLst>
          </c:spPr>
          <c:marker>
            <c:symbol val="none"/>
            <c:size val="7"/>
          </c:marker>
          <c:cat>
            <c:strRef>
              <c:f>Sheet1!$A$2:$A$5</c:f>
              <c:strCache>
                <c:ptCount val="4"/>
                <c:pt idx="0">
                  <c:v>2022 상반기</c:v>
                </c:pt>
                <c:pt idx="1">
                  <c:v>2022 하반기</c:v>
                </c:pt>
                <c:pt idx="2">
                  <c:v>2023 상반기</c:v>
                </c:pt>
                <c:pt idx="3">
                  <c:v>2023 하반기</c:v>
                </c:pt>
              </c:strCache>
            </c:strRef>
          </c:cat>
          <c:val>
            <c:numRef>
              <c:f>Sheet1!$C$2:$C$5</c:f>
              <c:numCache>
                <c:formatCode>General</c:formatCode>
                <c:ptCount val="4"/>
                <c:pt idx="0">
                  <c:v>26.4</c:v>
                </c:pt>
                <c:pt idx="1">
                  <c:v>33.200000000000003</c:v>
                </c:pt>
                <c:pt idx="2">
                  <c:v>23.5</c:v>
                </c:pt>
                <c:pt idx="3">
                  <c:v>23.5</c:v>
                </c:pt>
              </c:numCache>
            </c:numRef>
          </c:val>
          <c:smooth val="0"/>
        </c:ser>
        <c:ser>
          <c:idx val="2"/>
          <c:order val="2"/>
          <c:tx>
            <c:strRef>
              <c:f>Sheet1!$D$1</c:f>
              <c:strCache>
                <c:ptCount val="1"/>
                <c:pt idx="0">
                  <c:v>서버 해킹</c:v>
                </c:pt>
              </c:strCache>
            </c:strRef>
          </c:tx>
          <c:spPr>
            <a:ln w="34925" cap="rnd" cmpd="sng">
              <a:solidFill>
                <a:schemeClr val="accent3"/>
              </a:solidFill>
              <a:round/>
            </a:ln>
            <a:effectLst>
              <a:outerShdw blurRad="57150" dist="19050" dir="5400000" algn="ctr" rotWithShape="0">
                <a:srgbClr val="000000">
                  <a:alpha val="63000"/>
                </a:srgbClr>
              </a:outerShdw>
            </a:effectLst>
          </c:spPr>
          <c:marker>
            <c:symbol val="none"/>
            <c:size val="7"/>
          </c:marker>
          <c:cat>
            <c:strRef>
              <c:f>Sheet1!$A$2:$A$5</c:f>
              <c:strCache>
                <c:ptCount val="4"/>
                <c:pt idx="0">
                  <c:v>2022 상반기</c:v>
                </c:pt>
                <c:pt idx="1">
                  <c:v>2022 하반기</c:v>
                </c:pt>
                <c:pt idx="2">
                  <c:v>2023 상반기</c:v>
                </c:pt>
                <c:pt idx="3">
                  <c:v>2023 하반기</c:v>
                </c:pt>
              </c:strCache>
            </c:strRef>
          </c:cat>
          <c:val>
            <c:numRef>
              <c:f>Sheet1!$D$2:$D$5</c:f>
              <c:numCache>
                <c:formatCode>General</c:formatCode>
                <c:ptCount val="4"/>
                <c:pt idx="0">
                  <c:v>58.1</c:v>
                </c:pt>
                <c:pt idx="1">
                  <c:v>46.3</c:v>
                </c:pt>
                <c:pt idx="2">
                  <c:v>48.2</c:v>
                </c:pt>
                <c:pt idx="3">
                  <c:v>42.9</c:v>
                </c:pt>
              </c:numCache>
            </c:numRef>
          </c:val>
          <c:smooth val="0"/>
        </c:ser>
        <c:ser>
          <c:idx val="3"/>
          <c:order val="3"/>
          <c:tx>
            <c:strRef>
              <c:f>Sheet1!$E$1</c:f>
              <c:strCache>
                <c:ptCount val="1"/>
                <c:pt idx="0">
                  <c:v>기타</c:v>
                </c:pt>
              </c:strCache>
            </c:strRef>
          </c:tx>
          <c:spPr>
            <a:ln w="34925" cap="rnd" cmpd="sng">
              <a:solidFill>
                <a:schemeClr val="accent4"/>
              </a:solidFill>
              <a:round/>
            </a:ln>
            <a:effectLst>
              <a:outerShdw blurRad="57150" dist="19050" dir="5400000" algn="ctr" rotWithShape="0">
                <a:srgbClr val="000000">
                  <a:alpha val="63000"/>
                </a:srgbClr>
              </a:outerShdw>
            </a:effectLst>
          </c:spPr>
          <c:marker>
            <c:symbol val="none"/>
            <c:size val="7"/>
          </c:marker>
          <c:cat>
            <c:strRef>
              <c:f>Sheet1!$A$2:$A$5</c:f>
              <c:strCache>
                <c:ptCount val="4"/>
                <c:pt idx="0">
                  <c:v>2022 상반기</c:v>
                </c:pt>
                <c:pt idx="1">
                  <c:v>2022 하반기</c:v>
                </c:pt>
                <c:pt idx="2">
                  <c:v>2023 상반기</c:v>
                </c:pt>
                <c:pt idx="3">
                  <c:v>2023 하반기</c:v>
                </c:pt>
              </c:strCache>
            </c:strRef>
          </c:cat>
          <c:val>
            <c:numRef>
              <c:f>Sheet1!$E$2:$E$5</c:f>
              <c:numCache>
                <c:formatCode>General</c:formatCode>
                <c:ptCount val="4"/>
                <c:pt idx="0">
                  <c:v>5.3</c:v>
                </c:pt>
                <c:pt idx="1">
                  <c:v>9.4</c:v>
                </c:pt>
                <c:pt idx="2">
                  <c:v>9.6</c:v>
                </c:pt>
                <c:pt idx="3">
                  <c:v>19.100000000000001</c:v>
                </c:pt>
              </c:numCache>
            </c:numRef>
          </c:val>
          <c:smooth val="0"/>
        </c:ser>
        <c:dLbls>
          <c:delete val="0"/>
          <c:dLblPos val="r"/>
          <c:showLegendKey val="0"/>
          <c:showVal val="0"/>
          <c:showCatName val="0"/>
          <c:showSerName val="0"/>
          <c:showPercent val="0"/>
          <c:showBubbleSize val="0"/>
          <c:showLeaderLines val="0"/>
        </c:dLbls>
        <c:marker val="1"/>
        <c:smooth val="0"/>
        <c:axId val="413962824"/>
        <c:axId val="413963152"/>
      </c:lineChart>
      <c:catAx>
        <c:axId val="413962824"/>
        <c:scaling>
          <c:orientation val="minMax"/>
        </c:scaling>
        <c:axPos val="b"/>
        <c:crossAx val="413963152"/>
        <c:delete val="0"/>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0" vert="horz" wrap="none" lIns="0" tIns="0" rIns="0" bIns="0" anchor="ctr" anchorCtr="1"/>
          <a:p>
            <a:pPr algn="l">
              <a:defRPr sz="1100" b="0" i="0" u="none">
                <a:solidFill>
                  <a:schemeClr val="lt1">
                    <a:lumMod val="85000"/>
                  </a:schemeClr>
                </a:solidFill>
                <a:latin typeface="돋움" panose="0"/>
                <a:ea typeface="돋움" panose="0"/>
                <a:cs typeface="돋움" panose="0"/>
                <a:sym typeface="돋움" panose="0"/>
              </a:defRPr>
            </a:pPr>
            <a:endParaRPr/>
          </a:p>
        </c:txPr>
        <c:crosses val="autoZero"/>
        <c:auto val="1"/>
        <c:lblAlgn val="ctr"/>
        <c:lblOffset val="100"/>
        <c:tickMarkSkip val="1"/>
        <c:noMultiLvlLbl val="0"/>
      </c:catAx>
      <c:valAx>
        <c:axId val="413963152"/>
        <c:scaling>
          <c:orientation val="minMax"/>
        </c:scaling>
        <c:axPos val="l"/>
        <c:crossAx val="413962824"/>
        <c:delete val="0"/>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a:noFill/>
          </a:ln>
          <a:effectLst/>
        </c:spPr>
        <c:txPr>
          <a:bodyPr rot="0" vert="horz" wrap="none" lIns="0" tIns="0" rIns="0" bIns="0" anchor="ctr" anchorCtr="1"/>
          <a:p>
            <a:pPr algn="l">
              <a:defRPr sz="1100" b="0" i="0" u="none">
                <a:solidFill>
                  <a:schemeClr val="lt1">
                    <a:lumMod val="85000"/>
                  </a:schemeClr>
                </a:solidFill>
                <a:latin typeface="돋움" panose="0"/>
                <a:ea typeface="돋움" panose="0"/>
                <a:cs typeface="돋움" panose="0"/>
                <a:sym typeface="돋움" panose="0"/>
              </a:defRPr>
            </a:pPr>
            <a:endParaRPr/>
          </a:p>
        </c:txPr>
        <c:crosses val="autoZero"/>
        <c:crossBetween val="between"/>
      </c:valAx>
      <c:spPr>
        <a:noFill/>
        <a:ln>
          <a:noFill/>
        </a:ln>
        <a:effectLst/>
      </c:spPr>
    </c:plotArea>
    <c:legend>
      <c:legendPos val="b"/>
      <c:layout/>
      <c:overlay val="0"/>
      <c:spPr>
        <a:noFill/>
        <a:ln w="9525">
          <a:noFill/>
        </a:ln>
        <a:effectLst/>
      </c:spPr>
      <c:txPr>
        <a:bodyPr rot="0" vert="horz" wrap="none" lIns="0" tIns="0" rIns="0" bIns="0" anchor="ctr" anchorCtr="1"/>
        <a:p>
          <a:pPr algn="l">
            <a:defRPr sz="1100" b="0" i="0" u="none">
              <a:solidFill>
                <a:schemeClr val="lt1">
                  <a:lumMod val="85000"/>
                </a:schemeClr>
              </a:solidFill>
              <a:latin typeface="돋움" panose="0"/>
              <a:ea typeface="돋움" panose="0"/>
              <a:cs typeface="돋움" panose="0"/>
              <a:sym typeface="돋움" panose="0"/>
            </a:defRPr>
          </a:pPr>
          <a:endParaRPr/>
        </a:p>
      </c:txPr>
    </c:legend>
    <c:dispBlanksAs val="gap"/>
  </c:chart>
  <c:txPr>
    <a:bodyPr rot="0" vert="horz" wrap="none" lIns="0" tIns="0" rIns="0" bIns="0" anchor="ctr" anchorCtr="1"/>
    <a:p>
      <a:pPr algn="l">
        <a:defRPr b="0" i="0" u="none">
          <a:latin typeface="돋움" panose="0"/>
          <a:ea typeface="돋움" panose="0"/>
          <a:cs typeface="돋움" panose="0"/>
          <a:sym typeface="돋움" panose="0"/>
        </a:defRPr>
      </a:pPr>
      <a:endParaRPr/>
    </a:p>
  </c:txPr>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w="9525">
      <a:noFill/>
    </a:ln>
    <a:effectLst/>
  </c:spPr>
  <c:extLst>
    <c:ext uri="CC8EB2C9-7E31-499d-B8F2-F6CE61031016">
      <ho:hncChartStyle xmlns:ho="http://schemas.haansoft.com/office/8.0" layoutIndex="-1" colorIndex="-1" styleIndex="-1"/>
    </c:ext>
  </c:extLst>
  <c:externalData r:id="rId1">
    <c:autoUpdate val="0"/>
  </c:externalData>
</c:chartSpace>
</file>

<file path=ppt/charts/chart2.xml><?xml version="1.0" encoding="utf-8"?>
<c:chartSpace xmlns:r="http://schemas.openxmlformats.org/officeDocument/2006/relationships" xmlns:a="http://schemas.openxmlformats.org/drawingml/2006/main" xmlns:c="http://schemas.openxmlformats.org/drawingml/2006/chart">
  <c:date1904 val="0"/>
  <mc:AlternateContent xmlns:mc="http://schemas.openxmlformats.org/markup-compatibility/2006">
    <mc:Choice xmlns:c14="http://schemas.microsoft.com/office/drawing/2007/8/2/chart" Requires="c14">
      <c14:style val="102"/>
    </mc:Choice>
    <mc:Fallback>
      <c:style val="2"/>
    </mc:Fallback>
  </mc:AlternateContent>
  <c:roundedCorners val="0"/>
  <c:chart>
    <c:title>
      <c:layout/>
      <c:overlay val="0"/>
      <c:spPr>
        <a:noFill/>
        <a:ln>
          <a:noFill/>
        </a:ln>
        <a:effectLst/>
      </c:spPr>
      <c:txPr>
        <a:bodyPr rot="0" vert="horz" wrap="none" lIns="0" tIns="0" rIns="0" bIns="0" anchor="ctr" anchorCtr="1"/>
        <a:p>
          <a:pPr algn="l">
            <a:defRPr sz="1300" b="0" i="0" u="none">
              <a:solidFill>
                <a:schemeClr val="tx1">
                  <a:lumMod val="65000"/>
                  <a:lumOff val="35000"/>
                </a:schemeClr>
              </a:solidFill>
              <a:latin typeface="돋움" panose="0"/>
              <a:ea typeface="돋움" panose="0"/>
              <a:cs typeface="돋움" panose="0"/>
              <a:sym typeface="돋움" panose="0"/>
            </a:defRPr>
          </a:pPr>
          <a:endParaRPr/>
        </a:p>
      </c:txPr>
    </c:title>
    <c:autoTitleDeleted val="0"/>
    <c:plotArea>
      <c:layout>
        <c:manualLayout>
          <c:layoutTarget val="inner"/>
          <c:xMode val="edge"/>
          <c:yMode val="edge"/>
          <c:x val="0.22257161140441895"/>
          <c:y val="0.085685461759567261"/>
          <c:w val="0.55485689640045166"/>
          <c:h val="0.83228534460067749"/>
        </c:manualLayout>
      </c:layout>
      <c:doughnutChart>
        <c:varyColors val="1"/>
        <c:ser>
          <c:idx val="0"/>
          <c:order val="0"/>
          <c:tx>
            <c:strRef>
              <c:f>Sheet1!$B$1</c:f>
              <c:strCache>
                <c:ptCount val="1"/>
                <c:pt idx="0">
                  <c:v>악성코드 유형별 비율</c:v>
                </c:pt>
              </c:strCache>
            </c:strRef>
          </c:tx>
          <c:explosion val="0"/>
          <c:dPt>
            <c:idx val="0"/>
            <c:invertIfNegative val="0"/>
            <c:bubble3D val="0"/>
            <c:spPr>
              <a:solidFill>
                <a:schemeClr val="accent2"/>
              </a:solidFill>
              <a:ln w="19050">
                <a:solidFill>
                  <a:schemeClr val="lt1"/>
                </a:solidFill>
              </a:ln>
              <a:effectLst/>
            </c:spPr>
          </c:dPt>
          <c:dPt>
            <c:idx val="1"/>
            <c:invertIfNegative val="0"/>
            <c:bubble3D val="0"/>
            <c:spPr>
              <a:solidFill>
                <a:schemeClr val="accent4"/>
              </a:solidFill>
              <a:ln w="19050">
                <a:solidFill>
                  <a:schemeClr val="lt1"/>
                </a:solidFill>
              </a:ln>
              <a:effectLst/>
            </c:spPr>
          </c:dPt>
          <c:dPt>
            <c:idx val="2"/>
            <c:invertIfNegative val="0"/>
            <c:bubble3D val="0"/>
            <c:spPr>
              <a:solidFill>
                <a:schemeClr val="accent6"/>
              </a:solidFill>
              <a:ln w="19050">
                <a:solidFill>
                  <a:schemeClr val="lt1"/>
                </a:solidFill>
              </a:ln>
              <a:effectLst/>
            </c:spPr>
          </c:dPt>
          <c:dPt>
            <c:idx val="3"/>
            <c:invertIfNegative val="0"/>
            <c:bubble3D val="0"/>
            <c:spPr>
              <a:solidFill>
                <a:schemeClr val="accent2">
                  <a:lumMod val="60000"/>
                </a:schemeClr>
              </a:solidFill>
              <a:ln w="19050">
                <a:solidFill>
                  <a:schemeClr val="lt1"/>
                </a:solidFill>
              </a:ln>
              <a:effectLst/>
            </c:spPr>
          </c:dPt>
          <c:dPt>
            <c:idx val="4"/>
            <c:invertIfNegative val="0"/>
            <c:bubble3D val="0"/>
            <c:spPr>
              <a:solidFill>
                <a:schemeClr val="accent4">
                  <a:lumMod val="60000"/>
                </a:schemeClr>
              </a:solidFill>
              <a:ln w="19050">
                <a:solidFill>
                  <a:schemeClr val="lt1"/>
                </a:solidFill>
              </a:ln>
              <a:effectLst/>
            </c:spPr>
          </c:dPt>
          <c:dPt>
            <c:idx val="5"/>
            <c:invertIfNegative val="0"/>
            <c:bubble3D val="0"/>
            <c:spPr>
              <a:solidFill>
                <a:schemeClr val="accent6">
                  <a:lumMod val="60000"/>
                </a:schemeClr>
              </a:solidFill>
              <a:ln w="19050">
                <a:solidFill>
                  <a:schemeClr val="lt1"/>
                </a:solidFill>
              </a:ln>
              <a:effectLst/>
            </c:spPr>
          </c:dPt>
          <c:dPt>
            <c:idx val="6"/>
            <c:invertIfNegative val="0"/>
            <c:bubble3D val="0"/>
            <c:spPr>
              <a:solidFill>
                <a:schemeClr val="accent2">
                  <a:lumMod val="80000"/>
                  <a:lumOff val="20000"/>
                </a:schemeClr>
              </a:solidFill>
              <a:ln w="19050">
                <a:solidFill>
                  <a:schemeClr val="lt1"/>
                </a:solidFill>
              </a:ln>
              <a:effectLst/>
            </c:spPr>
          </c:dPt>
          <c:dPt>
            <c:idx val="7"/>
            <c:invertIfNegative val="0"/>
            <c:bubble3D val="0"/>
            <c:spPr>
              <a:solidFill>
                <a:schemeClr val="accent4">
                  <a:lumMod val="80000"/>
                  <a:lumOff val="20000"/>
                </a:schemeClr>
              </a:solidFill>
              <a:ln w="19050">
                <a:solidFill>
                  <a:schemeClr val="lt1"/>
                </a:solidFill>
              </a:ln>
              <a:effectLst/>
            </c:spPr>
          </c:dPt>
          <c:dPt>
            <c:idx val="8"/>
            <c:invertIfNegative val="0"/>
            <c:bubble3D val="0"/>
            <c:spPr>
              <a:solidFill>
                <a:schemeClr val="accent6">
                  <a:lumMod val="80000"/>
                  <a:lumOff val="20000"/>
                </a:schemeClr>
              </a:solidFill>
              <a:ln w="19050">
                <a:solidFill>
                  <a:schemeClr val="lt1"/>
                </a:solidFill>
              </a:ln>
              <a:effectLst/>
            </c:spPr>
          </c:dPt>
          <c:dPt>
            <c:idx val="9"/>
            <c:invertIfNegative val="0"/>
            <c:bubble3D val="0"/>
            <c:spPr>
              <a:solidFill>
                <a:schemeClr val="accent2">
                  <a:lumMod val="80000"/>
                </a:schemeClr>
              </a:solidFill>
              <a:ln w="19050">
                <a:solidFill>
                  <a:schemeClr val="lt1"/>
                </a:solidFill>
              </a:ln>
              <a:effectLst/>
            </c:spPr>
          </c:dPt>
          <c:dLbls>
            <c:delete val="0"/>
            <c:spPr>
              <a:noFill/>
              <a:ln w="9525">
                <a:noFill/>
              </a:ln>
              <a:effectLst/>
            </c:spPr>
            <c:txPr>
              <a:bodyPr rot="0" vert="horz" wrap="none" lIns="0" tIns="0" rIns="0" bIns="0" anchor="ctr" anchorCtr="1"/>
              <a:p>
                <a:pPr algn="l">
                  <a:defRPr sz="1100" b="0" i="0" u="none">
                    <a:solidFill>
                      <a:schemeClr val="tx1">
                        <a:lumMod val="75000"/>
                        <a:lumOff val="25000"/>
                      </a:schemeClr>
                    </a:solidFill>
                    <a:latin typeface="돋움" panose="0"/>
                    <a:ea typeface="돋움" panose="0"/>
                    <a:cs typeface="돋움" panose="0"/>
                    <a:sym typeface="돋움" panose="0"/>
                  </a:defRPr>
                </a:pPr>
                <a:endParaRPr/>
              </a:p>
            </c:txPr>
            <c:showLegendKey val="0"/>
            <c:showVal val="0"/>
            <c:showCatName val="1"/>
            <c:showSerName val="0"/>
            <c:showPercent val="1"/>
            <c:showBubbleSize val="0"/>
            <c:showLeaderLines val="0"/>
            <c:leaderLines>
              <c:spPr>
                <a:ln w="9525" cap="flat" cmpd="sng" algn="ctr">
                  <a:solidFill>
                    <a:schemeClr val="tx1">
                      <a:lumMod val="35000"/>
                      <a:lumOff val="65000"/>
                    </a:schemeClr>
                  </a:solidFill>
                  <a:round/>
                </a:ln>
                <a:effectLst/>
              </c:spPr>
            </c:leaderLines>
          </c:dLbls>
          <c:cat>
            <c:strRef>
              <c:f>Sheet1!$A$2:$A$11</c:f>
              <c:strCache>
                <c:ptCount val="10"/>
                <c:pt idx="0">
                  <c:v>Trojan</c:v>
                </c:pt>
                <c:pt idx="1">
                  <c:v>Virus</c:v>
                </c:pt>
                <c:pt idx="2">
                  <c:v>Worm</c:v>
                </c:pt>
                <c:pt idx="3">
                  <c:v>Trojan-Dropper</c:v>
                </c:pt>
                <c:pt idx="4">
                  <c:v>RiskTool</c:v>
                </c:pt>
                <c:pt idx="5">
                  <c:v>Adware</c:v>
                </c:pt>
                <c:pt idx="6">
                  <c:v>Trojan-Downloader</c:v>
                </c:pt>
                <c:pt idx="7">
                  <c:v>Backdoor</c:v>
                </c:pt>
                <c:pt idx="8">
                  <c:v>Hoax</c:v>
                </c:pt>
                <c:pt idx="9">
                  <c:v>etc</c:v>
                </c:pt>
              </c:strCache>
            </c:strRef>
          </c:cat>
          <c:val>
            <c:numRef>
              <c:f>Sheet1!$B$2:$B$11</c:f>
              <c:numCache>
                <c:formatCode>General</c:formatCode>
                <c:ptCount val="10"/>
                <c:pt idx="0">
                  <c:v>50</c:v>
                </c:pt>
                <c:pt idx="1">
                  <c:v>14</c:v>
                </c:pt>
                <c:pt idx="2">
                  <c:v>6</c:v>
                </c:pt>
                <c:pt idx="3">
                  <c:v>5</c:v>
                </c:pt>
                <c:pt idx="4">
                  <c:v>4</c:v>
                </c:pt>
                <c:pt idx="5">
                  <c:v>2</c:v>
                </c:pt>
                <c:pt idx="6">
                  <c:v>2</c:v>
                </c:pt>
                <c:pt idx="7">
                  <c:v>2</c:v>
                </c:pt>
                <c:pt idx="8">
                  <c:v>1</c:v>
                </c:pt>
                <c:pt idx="9">
                  <c:v>14</c:v>
                </c:pt>
              </c:numCache>
            </c:numRef>
          </c:val>
        </c:ser>
        <c:dLbls>
          <c:delete val="0"/>
          <c:showLegendKey val="0"/>
          <c:showVal val="0"/>
          <c:showCatName val="0"/>
          <c:showSerName val="0"/>
          <c:showPercent val="1"/>
          <c:showBubbleSize val="0"/>
          <c:showLeaderLines val="0"/>
        </c:dLbls>
        <c:firstSliceAng val="0"/>
        <c:holeSize val="75"/>
      </c:doughnutChart>
      <c:spPr>
        <a:noFill/>
        <a:ln>
          <a:noFill/>
        </a:ln>
        <a:effectLst/>
      </c:spPr>
    </c:plotArea>
    <c:legend>
      <c:legendPos val="b"/>
      <c:layout/>
      <c:overlay val="0"/>
      <c:spPr>
        <a:noFill/>
        <a:ln w="9525">
          <a:noFill/>
        </a:ln>
        <a:effectLst/>
      </c:spPr>
      <c:txPr>
        <a:bodyPr rot="0" vert="horz" wrap="none" lIns="0" tIns="0" rIns="0" bIns="0" anchor="ctr" anchorCtr="1"/>
        <a:p>
          <a:pPr algn="l">
            <a:defRPr sz="1100" b="0" i="0" u="none">
              <a:solidFill>
                <a:schemeClr val="tx1">
                  <a:lumMod val="65000"/>
                  <a:lumOff val="35000"/>
                </a:schemeClr>
              </a:solidFill>
              <a:latin typeface="돋움" panose="0"/>
              <a:ea typeface="돋움" panose="0"/>
              <a:cs typeface="돋움" panose="0"/>
              <a:sym typeface="돋움" panose="0"/>
            </a:defRPr>
          </a:pPr>
          <a:endParaRPr/>
        </a:p>
      </c:txPr>
    </c:legend>
    <c:dispBlanksAs val="gap"/>
  </c:chart>
  <c:txPr>
    <a:bodyPr rot="0" vert="horz" wrap="none" lIns="0" tIns="0" rIns="0" bIns="0" anchor="ctr" anchorCtr="1"/>
    <a:p>
      <a:pPr algn="l">
        <a:defRPr sz="1100" b="0" i="0" u="none">
          <a:latin typeface="돋움" panose="0"/>
          <a:ea typeface="돋움" panose="0"/>
          <a:cs typeface="돋움" panose="0"/>
          <a:sym typeface="돋움" panose="0"/>
        </a:defRPr>
      </a:pPr>
      <a:endParaRPr/>
    </a:p>
  </c:txPr>
  <c:spPr>
    <a:noFill/>
    <a:ln w="9525">
      <a:noFill/>
    </a:ln>
    <a:effectLst/>
  </c:spPr>
  <c:extLst>
    <c:ext uri="CC8EB2C9-7E31-499d-B8F2-F6CE61031016">
      <ho:hncChartStyle xmlns:ho="http://schemas.haansoft.com/office/8.0" layoutIndex="-1" colorIndex="-1" styleIndex="-1"/>
    </c:ext>
  </c:extLst>
  <c:externalData r:id="rId1">
    <c:autoUpdate val="0"/>
  </c:externalData>
</c:chartSpace>
</file>

<file path=ppt/charts/chart3.xml><?xml version="1.0" encoding="utf-8"?>
<c:chartSpace xmlns:r="http://schemas.openxmlformats.org/officeDocument/2006/relationships" xmlns:a="http://schemas.openxmlformats.org/drawingml/2006/main" xmlns:c="http://schemas.openxmlformats.org/drawingml/2006/chart">
  <c:date1904 val="0"/>
  <mc:AlternateContent xmlns:mc="http://schemas.openxmlformats.org/markup-compatibility/2006">
    <mc:Choice xmlns:c14="http://schemas.microsoft.com/office/drawing/2007/8/2/chart" Requires="c14">
      <c14:style val="102"/>
    </mc:Choice>
    <mc:Fallback>
      <c:style val="2"/>
    </mc:Fallback>
  </mc:AlternateContent>
  <c:roundedCorners val="0"/>
  <c:chart>
    <c:title>
      <c:tx>
        <c:rich>
          <a:bodyPr rot="0" vert="horz" wrap="none" lIns="0" tIns="0" rIns="0" bIns="0" anchor="ctr" anchorCtr="1"/>
          <a:p>
            <a:pPr algn="l">
              <a:defRPr sz="2100" b="1" i="0" u="none">
                <a:solidFill>
                  <a:sysClr val="windowText" lastClr="000000"/>
                </a:solidFill>
                <a:effectLst>
                  <a:outerShdw blurRad="76200" dist="76200" dir="2700000" algn="ctr" rotWithShape="0">
                    <a:srgbClr val="000000">
                      <a:alpha val="50000"/>
                    </a:srgbClr>
                  </a:outerShdw>
                </a:effectLst>
              </a:defRPr>
            </a:pPr>
            <a:r>
              <a:rPr sz="2100" b="1" i="0" u="none">
                <a:solidFill>
                  <a:sysClr val="windowText" lastClr="000000"/>
                </a:solidFill>
                <a:effectLst>
                  <a:outerShdw blurRad="76200" dist="76200" dir="2700000" algn="ctr" rotWithShape="0">
                    <a:srgbClr val="000000">
                      <a:alpha val="50000"/>
                    </a:srgbClr>
                  </a:outerShdw>
                </a:effectLst>
              </a:rPr>
              <a:t>연도별 랜섬웨어 신고 건수</a:t>
            </a:r>
            <a:endParaRPr/>
          </a:p>
        </c:rich>
      </c:tx>
      <c:layout/>
      <c:overlay val="0"/>
    </c:title>
    <c:autoTitleDeleted val="0"/>
    <c:plotArea>
      <c:layout/>
      <c:barChart>
        <c:barDir val="col"/>
        <c:grouping val="clustered"/>
        <c:varyColors val="0"/>
        <c:ser>
          <c:idx val="0"/>
          <c:order val="0"/>
          <c:tx>
            <c:strRef>
              <c:f>Sheet1!$B$1</c:f>
              <c:strCache>
                <c:ptCount val="1"/>
                <c:pt idx="0">
                  <c:v>계열 1</c:v>
                </c:pt>
              </c:strCache>
            </c:strRef>
          </c:tx>
          <c:spPr>
            <a:solidFill>
              <a:schemeClr val="accent4"/>
            </a:solidFill>
            <a:effectLst/>
          </c:spPr>
          <c:invertIfNegative val="0"/>
          <c:dLbls>
            <c:delete val="0"/>
            <c:dLblPos val="outEnd"/>
            <c:showLegendKey val="0"/>
            <c:showVal val="1"/>
            <c:showCatName val="0"/>
            <c:showSerName val="0"/>
            <c:showPercent val="0"/>
            <c:showBubbleSize val="0"/>
            <c:showLeaderLines val="0"/>
          </c:dLbls>
          <c:cat>
            <c:strRef>
              <c:f>Sheet1!$A$2:$A$6</c:f>
              <c:strCache>
                <c:ptCount val="5"/>
                <c:pt idx="0">
                  <c:v>19년</c:v>
                </c:pt>
                <c:pt idx="1">
                  <c:v>20년</c:v>
                </c:pt>
                <c:pt idx="2">
                  <c:v>21년</c:v>
                </c:pt>
                <c:pt idx="3">
                  <c:v>22년</c:v>
                </c:pt>
                <c:pt idx="4">
                  <c:v>23년(11월)</c:v>
                </c:pt>
              </c:strCache>
            </c:strRef>
          </c:cat>
          <c:val>
            <c:numRef>
              <c:f>Sheet1!$B$2:$B$6</c:f>
              <c:numCache>
                <c:formatCode>General</c:formatCode>
                <c:ptCount val="5"/>
                <c:pt idx="0">
                  <c:v>39</c:v>
                </c:pt>
                <c:pt idx="1">
                  <c:v>127</c:v>
                </c:pt>
                <c:pt idx="2">
                  <c:v>223</c:v>
                </c:pt>
                <c:pt idx="3">
                  <c:v>325</c:v>
                </c:pt>
                <c:pt idx="4">
                  <c:v>237</c:v>
                </c:pt>
              </c:numCache>
            </c:numRef>
          </c:val>
        </c:ser>
        <c:gapWidth val="150"/>
        <c:overlap val="0"/>
        <c:axId val="854985342"/>
        <c:axId val="406116214"/>
      </c:barChart>
      <c:catAx>
        <c:axId val="854985342"/>
        <c:scaling>
          <c:orientation val="minMax"/>
        </c:scaling>
        <c:axPos val="b"/>
        <c:crossAx val="406116214"/>
        <c:delete val="0"/>
        <c:majorTickMark val="out"/>
        <c:minorTickMark val="none"/>
        <c:tickLblPos val="nextTo"/>
        <c:crosses val="autoZero"/>
        <c:auto val="1"/>
        <c:lblAlgn val="ctr"/>
        <c:lblOffset val="100"/>
        <c:tickMarkSkip val="1"/>
        <c:noMultiLvlLbl val="0"/>
      </c:catAx>
      <c:valAx>
        <c:axId val="406116214"/>
        <c:scaling>
          <c:orientation val="minMax"/>
        </c:scaling>
        <c:axPos val="l"/>
        <c:crossAx val="854985342"/>
        <c:delete val="0"/>
        <c:majorGridlines/>
        <c:numFmt formatCode="General" sourceLinked="1"/>
        <c:majorTickMark val="out"/>
        <c:minorTickMark val="none"/>
        <c:tickLblPos val="nextTo"/>
        <c:crosses val="autoZero"/>
        <c:crossBetween val="between"/>
      </c:valAx>
      <c:spPr>
        <a:noFill/>
        <a:ln w="9525" cap="flat" cmpd="sng" algn="ctr">
          <a:noFill/>
          <a:prstDash val="solid"/>
          <a:round/>
        </a:ln>
      </c:spPr>
    </c:plotArea>
    <c:dispBlanksAs val="gap"/>
  </c:chart>
  <c:txPr>
    <a:bodyPr rot="0" vert="horz" wrap="none" lIns="0" tIns="0" rIns="0" bIns="0" anchor="ctr" anchorCtr="1"/>
    <a:p>
      <a:pPr algn="l">
        <a:defRPr sz="1200" b="0" i="0" u="none">
          <a:latin typeface="함초롬돋움" panose="0"/>
          <a:ea typeface="함초롬돋움" panose="0"/>
          <a:cs typeface="함초롬돋움" panose="0"/>
          <a:sym typeface="함초롬돋움" panose="0"/>
        </a:defRPr>
      </a:pPr>
      <a:endParaRPr/>
    </a:p>
  </c:txPr>
  <c:extLst>
    <c:ext uri="CC8EB2C9-7E31-499d-B8F2-F6CE61031016">
      <ho:hncChartStyle xmlns:ho="http://schemas.haansoft.com/office/8.0" layoutIndex="-1" colorIndex="0" styleIndex="0"/>
    </c:ext>
  </c:extLst>
  <c:externalData r:id="rId1">
    <c:autoUpdate val="0"/>
  </c:externalData>
</c:chartSpace>
</file>

<file path=ppt/charts/chart4.xml><?xml version="1.0" encoding="utf-8"?>
<c:chartSpace xmlns:r="http://schemas.openxmlformats.org/officeDocument/2006/relationships" xmlns:a="http://schemas.openxmlformats.org/drawingml/2006/main" xmlns:c="http://schemas.openxmlformats.org/drawingml/2006/chart">
  <c:date1904 val="0"/>
  <mc:AlternateContent xmlns:mc="http://schemas.openxmlformats.org/markup-compatibility/2006">
    <mc:Choice xmlns:c14="http://schemas.microsoft.com/office/drawing/2007/8/2/chart" Requires="c14">
      <c14:style val="102"/>
    </mc:Choice>
    <mc:Fallback>
      <c:style val="2"/>
    </mc:Fallback>
  </mc:AlternateContent>
  <c:roundedCorners val="0"/>
  <c:chart>
    <c:title>
      <c:tx>
        <c:rich>
          <a:bodyPr rot="0" vert="horz" wrap="none" lIns="0" tIns="0" rIns="0" bIns="0" anchor="ctr" anchorCtr="1"/>
          <a:p>
            <a:pPr algn="l">
              <a:defRPr sz="2100" b="1" i="0" u="none">
                <a:solidFill>
                  <a:sysClr val="windowText" lastClr="000000"/>
                </a:solidFill>
                <a:effectLst>
                  <a:outerShdw blurRad="76200" dist="76200" dir="2700000" algn="ctr" rotWithShape="0">
                    <a:srgbClr val="000000">
                      <a:alpha val="50000"/>
                    </a:srgbClr>
                  </a:outerShdw>
                </a:effectLst>
              </a:defRPr>
            </a:pPr>
            <a:r>
              <a:rPr sz="2100" b="1" i="0" u="none">
                <a:solidFill>
                  <a:sysClr val="windowText" lastClr="000000"/>
                </a:solidFill>
                <a:effectLst>
                  <a:outerShdw blurRad="76200" dist="76200" dir="2700000" algn="ctr" rotWithShape="0">
                    <a:srgbClr val="000000">
                      <a:alpha val="50000"/>
                    </a:srgbClr>
                  </a:outerShdw>
                </a:effectLst>
              </a:rPr>
              <a:t>규모별 랜섬웨어 시고 비율('23.11월 기준)</a:t>
            </a:r>
            <a:endParaRPr/>
          </a:p>
        </c:rich>
      </c:tx>
      <c:layout/>
      <c:overlay val="0"/>
    </c:title>
    <c:autoTitleDeleted val="0"/>
    <c:plotArea>
      <c:layout/>
      <c:pieChart>
        <c:varyColors val="1"/>
        <c:ser>
          <c:idx val="0"/>
          <c:order val="0"/>
          <c:tx>
            <c:strRef>
              <c:f>Sheet1!$B$1</c:f>
              <c:strCache>
                <c:ptCount val="1"/>
                <c:pt idx="0">
                  <c:v>판매</c:v>
                </c:pt>
              </c:strCache>
            </c:strRef>
          </c:tx>
          <c:spPr>
            <a:solidFill>
              <a:schemeClr val="accent3"/>
            </a:solidFill>
            <a:ln w="9525" cap="flat" cmpd="sng" algn="ctr">
              <a:solidFill>
                <a:schemeClr val="lt1"/>
              </a:solidFill>
              <a:prstDash val="solid"/>
              <a:round/>
            </a:ln>
          </c:spPr>
          <c:explosion val="0"/>
          <c:dPt>
            <c:idx val="0"/>
            <c:invertIfNegative val="0"/>
            <c:bubble3D val="0"/>
            <c:explosion val="0"/>
            <c:spPr>
              <a:solidFill>
                <a:schemeClr val="accent2"/>
              </a:solidFill>
            </c:spPr>
          </c:dPt>
          <c:dPt>
            <c:idx val="1"/>
            <c:invertIfNegative val="0"/>
            <c:bubble3D val="0"/>
            <c:explosion val="0"/>
            <c:spPr>
              <a:solidFill>
                <a:schemeClr val="accent3"/>
              </a:solidFill>
            </c:spPr>
          </c:dPt>
          <c:dPt>
            <c:idx val="2"/>
            <c:invertIfNegative val="0"/>
            <c:bubble3D val="0"/>
            <c:explosion val="0"/>
            <c:spPr>
              <a:solidFill>
                <a:schemeClr val="accent1"/>
              </a:solidFill>
            </c:spPr>
          </c:dPt>
          <c:dPt>
            <c:idx val="3"/>
            <c:invertIfNegative val="0"/>
            <c:bubble3D val="0"/>
            <c:explosion val="0"/>
            <c:spPr>
              <a:solidFill>
                <a:schemeClr val="accent4"/>
              </a:solidFill>
            </c:spPr>
          </c:dPt>
          <c:dLbls>
            <c:dLbl>
              <c:idx val="0"/>
              <c:layout>
                <c:manualLayout>
                  <c:x val="-0.13605225086212158"/>
                  <c:y val="-0.17392611503601074"/>
                </c:manualLayout>
              </c:layout>
              <c:spPr/>
              <c:txPr>
                <a:bodyPr rot="0" vert="horz" wrap="none" lIns="0" tIns="0" rIns="0" bIns="0" anchor="ctr" anchorCtr="1"/>
                <a:p>
                  <a:pPr algn="l">
                    <a:defRPr sz="1300" b="0" i="0" u="none"/>
                  </a:pPr>
                  <a:endParaRPr/>
                </a:p>
              </c:txPr>
              <c:showLegendKey val="0"/>
              <c:showVal val="0"/>
              <c:showCatName val="0"/>
              <c:showSerName val="0"/>
              <c:showPercent val="1"/>
              <c:showBubbleSize val="0"/>
            </c:dLbl>
            <c:dLbl>
              <c:idx val="1"/>
              <c:layout>
                <c:manualLayout>
                  <c:x val="0.053459856659173965"/>
                  <c:y val="0.063110724091529846"/>
                </c:manualLayout>
              </c:layout>
              <c:spPr/>
              <c:txPr>
                <a:bodyPr rot="0" vert="horz" wrap="none" lIns="0" tIns="0" rIns="0" bIns="0" anchor="ctr" anchorCtr="1"/>
                <a:p>
                  <a:pPr algn="l">
                    <a:defRPr sz="1300" b="0" i="0" u="none"/>
                  </a:pPr>
                  <a:endParaRPr/>
                </a:p>
              </c:txPr>
              <c:showLegendKey val="0"/>
              <c:showVal val="0"/>
              <c:showCatName val="0"/>
              <c:showSerName val="0"/>
              <c:showPercent val="1"/>
              <c:showBubbleSize val="0"/>
            </c:dLbl>
            <c:dLbl>
              <c:idx val="2"/>
              <c:layout>
                <c:manualLayout>
                  <c:x val="0.012235643342137337"/>
                  <c:y val="0.0024625814985483885"/>
                </c:manualLayout>
              </c:layout>
              <c:spPr/>
              <c:txPr>
                <a:bodyPr rot="0" vert="horz" wrap="none" lIns="0" tIns="0" rIns="0" bIns="0" anchor="ctr" anchorCtr="1"/>
                <a:p>
                  <a:pPr algn="l">
                    <a:defRPr sz="1300" b="0" i="0" u="none"/>
                  </a:pPr>
                  <a:endParaRPr/>
                </a:p>
              </c:txPr>
              <c:showLegendKey val="0"/>
              <c:showVal val="0"/>
              <c:showCatName val="0"/>
              <c:showSerName val="0"/>
              <c:showPercent val="1"/>
              <c:showBubbleSize val="0"/>
            </c:dLbl>
            <c:dLbl>
              <c:idx val="3"/>
              <c:layout>
                <c:manualLayout>
                  <c:x val="0.038236893713474274"/>
                  <c:y val="0.0073877293616533279"/>
                </c:manualLayout>
              </c:layout>
              <c:spPr/>
              <c:txPr>
                <a:bodyPr rot="0" vert="horz" wrap="none" lIns="0" tIns="0" rIns="0" bIns="0" anchor="ctr" anchorCtr="1"/>
                <a:p>
                  <a:pPr algn="l">
                    <a:defRPr sz="1300" b="0" i="0" u="none"/>
                  </a:pPr>
                  <a:endParaRPr/>
                </a:p>
              </c:txPr>
              <c:showLegendKey val="0"/>
              <c:showVal val="0"/>
              <c:showCatName val="0"/>
              <c:showSerName val="0"/>
              <c:showPercent val="1"/>
              <c:showBubbleSize val="0"/>
            </c:dLbl>
            <c:delete val="0"/>
            <c:spPr/>
            <c:txPr>
              <a:bodyPr rot="0" vert="horz" wrap="none" lIns="0" tIns="0" rIns="0" bIns="0" anchor="ctr" anchorCtr="1"/>
              <a:p>
                <a:pPr algn="l">
                  <a:defRPr sz="1300" b="0" i="0" u="none"/>
                </a:pPr>
                <a:endParaRPr/>
              </a:p>
            </c:txPr>
            <c:showLegendKey val="0"/>
            <c:showVal val="0"/>
            <c:showCatName val="0"/>
            <c:showSerName val="0"/>
            <c:showPercent val="1"/>
            <c:showBubbleSize val="0"/>
            <c:showLeaderLines val="0"/>
          </c:dLbls>
          <c:cat>
            <c:strRef>
              <c:f>Sheet1!$A$2:$A$5</c:f>
              <c:strCache>
                <c:ptCount val="4"/>
                <c:pt idx="0">
                  <c:v>중소기업</c:v>
                </c:pt>
                <c:pt idx="1">
                  <c:v>중견기업</c:v>
                </c:pt>
                <c:pt idx="2">
                  <c:v>대기업</c:v>
                </c:pt>
                <c:pt idx="3">
                  <c:v>비영리</c:v>
                </c:pt>
              </c:strCache>
            </c:strRef>
          </c:cat>
          <c:val>
            <c:numRef>
              <c:f>Sheet1!$B$2:$B$5</c:f>
              <c:numCache>
                <c:formatCode>General</c:formatCode>
                <c:ptCount val="4"/>
                <c:pt idx="0">
                  <c:v>78.1</c:v>
                </c:pt>
                <c:pt idx="1">
                  <c:v>14.8</c:v>
                </c:pt>
                <c:pt idx="2">
                  <c:v>2.1</c:v>
                </c:pt>
                <c:pt idx="3">
                  <c:v>5.1</c:v>
                </c:pt>
              </c:numCache>
            </c:numRef>
          </c:val>
        </c:ser>
        <c:firstSliceAng val="0"/>
      </c:pieChart>
      <c:spPr>
        <a:noFill/>
        <a:ln w="9525" cap="flat" cmpd="sng" algn="ctr">
          <a:noFill/>
          <a:prstDash val="solid"/>
          <a:round/>
        </a:ln>
      </c:spPr>
    </c:plotArea>
    <c:legend>
      <c:legendPos val="r"/>
      <c:layout/>
      <c:overlay val="0"/>
    </c:legend>
    <c:dispBlanksAs val="gap"/>
  </c:chart>
  <c:txPr>
    <a:bodyPr rot="0" vert="horz" wrap="none" lIns="0" tIns="0" rIns="0" bIns="0" anchor="ctr" anchorCtr="1"/>
    <a:p>
      <a:pPr algn="l">
        <a:defRPr sz="1200" b="0" i="0" u="none">
          <a:latin typeface="함초롬돋움" panose="0"/>
          <a:ea typeface="함초롬돋움" panose="0"/>
          <a:cs typeface="함초롬돋움" panose="0"/>
          <a:sym typeface="함초롬돋움" panose="0"/>
        </a:defRPr>
      </a:pPr>
      <a:endParaRPr/>
    </a:p>
  </c:txPr>
  <c:extLst>
    <c:ext uri="CC8EB2C9-7E31-499d-B8F2-F6CE61031016">
      <ho:hncChartStyle xmlns:ho="http://schemas.haansoft.com/office/8.0" layoutIndex="-1" colorIndex="0" styleIndex="0"/>
    </c:ext>
  </c:extLst>
  <c:externalData r:id="rId1">
    <c:autoUpdate val="0"/>
  </c:externalData>
</c:chartSpace>
</file>

<file path=ppt/charts/chart5.xml><?xml version="1.0" encoding="utf-8"?>
<c:chartSpace xmlns:r="http://schemas.openxmlformats.org/officeDocument/2006/relationships" xmlns:a="http://schemas.openxmlformats.org/drawingml/2006/main" xmlns:c="http://schemas.openxmlformats.org/drawingml/2006/chart">
  <c:date1904 val="0"/>
  <mc:AlternateContent xmlns:mc="http://schemas.openxmlformats.org/markup-compatibility/2006">
    <mc:Choice xmlns:c14="http://schemas.microsoft.com/office/drawing/2007/8/2/chart" Requires="c14">
      <c14:style val="102"/>
    </mc:Choice>
    <mc:Fallback>
      <c:style val="2"/>
    </mc:Fallback>
  </mc:AlternateContent>
  <c:roundedCorners val="0"/>
  <c:chart>
    <c:title>
      <c:tx>
        <c:rich>
          <a:bodyPr rot="0" vert="horz" wrap="none" lIns="0" tIns="0" rIns="0" bIns="0" anchor="ctr" anchorCtr="1"/>
          <a:p>
            <a:pPr algn="l">
              <a:defRPr sz="2100" b="1" i="0" u="none">
                <a:solidFill>
                  <a:sysClr val="windowText" lastClr="000000"/>
                </a:solidFill>
                <a:effectLst>
                  <a:outerShdw blurRad="76200" dist="76200" dir="2700000" algn="ctr" rotWithShape="0">
                    <a:srgbClr val="000000">
                      <a:alpha val="50000"/>
                    </a:srgbClr>
                  </a:outerShdw>
                </a:effectLst>
              </a:defRPr>
            </a:pPr>
            <a:r>
              <a:rPr sz="2100" b="1" i="0" u="none">
                <a:solidFill>
                  <a:sysClr val="windowText" lastClr="000000"/>
                </a:solidFill>
                <a:effectLst>
                  <a:outerShdw blurRad="76200" dist="76200" dir="2700000" algn="ctr" rotWithShape="0">
                    <a:srgbClr val="000000">
                      <a:alpha val="50000"/>
                    </a:srgbClr>
                  </a:outerShdw>
                </a:effectLst>
              </a:rPr>
              <a:t>업종별 랜섬웨어 신고 비율(23.11월 기준)</a:t>
            </a:r>
            <a:endParaRPr/>
          </a:p>
        </c:rich>
      </c:tx>
      <c:layout/>
      <c:overlay val="0"/>
    </c:title>
    <c:autoTitleDeleted val="0"/>
    <c:plotArea>
      <c:layout/>
      <c:pieChart>
        <c:varyColors val="1"/>
        <c:ser>
          <c:idx val="0"/>
          <c:order val="0"/>
          <c:tx>
            <c:strRef>
              <c:f>Sheet1!$B$1</c:f>
              <c:strCache>
                <c:ptCount val="1"/>
                <c:pt idx="0">
                  <c:v>판매</c:v>
                </c:pt>
              </c:strCache>
            </c:strRef>
          </c:tx>
          <c:explosion val="0"/>
          <c:dLbls>
            <c:delete val="0"/>
            <c:showLegendKey val="0"/>
            <c:showVal val="1"/>
            <c:showCatName val="0"/>
            <c:showSerName val="0"/>
            <c:showPercent val="0"/>
            <c:showBubbleSize val="0"/>
            <c:showLeaderLines val="0"/>
          </c:dLbls>
          <c:cat>
            <c:strRef>
              <c:f>Sheet1!$A$2:$A$6</c:f>
              <c:strCache>
                <c:ptCount val="5"/>
                <c:pt idx="0">
                  <c:v>제조업</c:v>
                </c:pt>
                <c:pt idx="1">
                  <c:v>정보통신업</c:v>
                </c:pt>
                <c:pt idx="2">
                  <c:v>도매 및 소매업</c:v>
                </c:pt>
                <c:pt idx="3">
                  <c:v>협회 및 단체</c:v>
                </c:pt>
                <c:pt idx="4">
                  <c:v>기타</c:v>
                </c:pt>
              </c:strCache>
            </c:strRef>
          </c:cat>
          <c:val>
            <c:numRef>
              <c:f>Sheet1!$B$2:$B$6</c:f>
              <c:numCache>
                <c:formatCode>General</c:formatCode>
                <c:ptCount val="5"/>
                <c:pt idx="0">
                  <c:v>36.7</c:v>
                </c:pt>
                <c:pt idx="1">
                  <c:v>18.1</c:v>
                </c:pt>
                <c:pt idx="2">
                  <c:v>8.4</c:v>
                </c:pt>
                <c:pt idx="3">
                  <c:v>4.2</c:v>
                </c:pt>
                <c:pt idx="4">
                  <c:v>32.5</c:v>
                </c:pt>
              </c:numCache>
            </c:numRef>
          </c:val>
        </c:ser>
        <c:firstSliceAng val="0"/>
      </c:pieChart>
      <c:spPr>
        <a:noFill/>
        <a:ln w="9525" cap="flat" cmpd="sng" algn="ctr">
          <a:noFill/>
          <a:prstDash val="solid"/>
          <a:round/>
        </a:ln>
      </c:spPr>
    </c:plotArea>
    <c:legend>
      <c:legendPos val="r"/>
      <c:layout/>
      <c:overlay val="0"/>
    </c:legend>
    <c:dispBlanksAs val="gap"/>
  </c:chart>
  <c:txPr>
    <a:bodyPr rot="0" vert="horz" wrap="none" lIns="0" tIns="0" rIns="0" bIns="0" anchor="ctr" anchorCtr="1"/>
    <a:p>
      <a:pPr algn="l">
        <a:defRPr sz="1200" b="0" i="0" u="none">
          <a:latin typeface="함초롬돋움" panose="0"/>
          <a:ea typeface="함초롬돋움" panose="0"/>
          <a:cs typeface="함초롬돋움" panose="0"/>
          <a:sym typeface="함초롬돋움" panose="0"/>
        </a:defRPr>
      </a:pPr>
      <a:endParaRPr/>
    </a:p>
  </c:txPr>
  <c:extLst>
    <c:ext uri="CC8EB2C9-7E31-499d-B8F2-F6CE61031016">
      <ho:hncChartStyle xmlns:ho="http://schemas.haansoft.com/office/8.0" layoutIndex="-1" colorIndex="0" styleIndex="0"/>
    </c:ext>
  </c:extLst>
  <c:externalData r:id="rId1">
    <c:autoUpdate val="0"/>
  </c:externalData>
</c:chartSpace>
</file>

<file path=ppt/charts/chart6.xml><?xml version="1.0" encoding="utf-8"?>
<c:chartSpace xmlns:r="http://schemas.openxmlformats.org/officeDocument/2006/relationships" xmlns:a="http://schemas.openxmlformats.org/drawingml/2006/main" xmlns:c="http://schemas.openxmlformats.org/drawingml/2006/chart">
  <c:date1904 val="0"/>
  <mc:AlternateContent xmlns:mc="http://schemas.openxmlformats.org/markup-compatibility/2006">
    <mc:Choice xmlns:c14="http://schemas.microsoft.com/office/drawing/2007/8/2/chart" Requires="c14">
      <c14:style val="102"/>
    </mc:Choice>
    <mc:Fallback>
      <c:style val="2"/>
    </mc:Fallback>
  </mc:AlternateContent>
  <c:roundedCorners val="0"/>
  <c:chart>
    <c:title>
      <c:tx>
        <c:rich>
          <a:bodyPr rot="0" vert="horz" wrap="none" lIns="0" tIns="0" rIns="0" bIns="0" anchor="ctr" anchorCtr="1"/>
          <a:p>
            <a:pPr algn="l">
              <a:defRPr sz="2100" b="1" i="0" u="none">
                <a:solidFill>
                  <a:sysClr val="windowText" lastClr="000000"/>
                </a:solidFill>
                <a:effectLst>
                  <a:outerShdw blurRad="76200" dist="76200" dir="2700000" algn="ctr" rotWithShape="0">
                    <a:srgbClr val="000000">
                      <a:alpha val="50000"/>
                    </a:srgbClr>
                  </a:outerShdw>
                </a:effectLst>
              </a:defRPr>
            </a:pPr>
            <a:r>
              <a:rPr sz="2100" b="1" i="0" u="none">
                <a:solidFill>
                  <a:sysClr val="windowText" lastClr="000000"/>
                </a:solidFill>
                <a:effectLst>
                  <a:outerShdw blurRad="76200" dist="76200" dir="2700000" algn="ctr" rotWithShape="0">
                    <a:srgbClr val="000000">
                      <a:alpha val="50000"/>
                    </a:srgbClr>
                  </a:outerShdw>
                </a:effectLst>
              </a:rPr>
              <a:t>랜섬웨어 피해 중소기업 백업 보유 비율
</a:t>
            </a:r>
            <a:br>
              <a:rPr sz="2100" b="1" i="0" u="none">
                <a:solidFill>
                  <a:sysClr val="windowText" lastClr="000000"/>
                </a:solidFill>
                <a:effectLst>
                  <a:outerShdw blurRad="76200" dist="76200" dir="2700000" algn="ctr" rotWithShape="0">
                    <a:srgbClr val="000000">
                      <a:alpha val="50000"/>
                    </a:srgbClr>
                  </a:outerShdw>
                </a:effectLst>
              </a:rPr>
            </a:br>
            <a:endParaRPr/>
          </a:p>
        </c:rich>
      </c:tx>
      <c:layout/>
      <c:overlay val="0"/>
    </c:title>
    <c:autoTitleDeleted val="0"/>
    <c:plotArea>
      <c:layout/>
      <c:barChart>
        <c:barDir val="col"/>
        <c:grouping val="clustered"/>
        <c:varyColors val="0"/>
        <c:ser>
          <c:idx val="0"/>
          <c:order val="0"/>
          <c:tx>
            <c:strRef>
              <c:f>Sheet1!$B$1</c:f>
              <c:strCache>
                <c:ptCount val="1"/>
                <c:pt idx="0">
                  <c:v>계열 1</c:v>
                </c:pt>
              </c:strCache>
            </c:strRef>
          </c:tx>
          <c:invertIfNegative val="0"/>
          <c:dLbls>
            <c:dLbl>
              <c:idx val="0"/>
              <c:tx>
                <c:rich>
                  <a:bodyPr rot="0" vert="horz" wrap="none" lIns="0" tIns="0" rIns="0" bIns="0" anchor="ctr" anchorCtr="1"/>
                  <a:p>
                    <a:pPr algn="l">
                      <a:defRPr sz="1200" b="0" i="0" u="none">
                        <a:solidFill>
                          <a:sysClr val="windowText" lastClr="000000"/>
                        </a:solidFill>
                      </a:defRPr>
                    </a:pPr>
                    <a:r>
                      <a:rPr sz="1200" b="0" i="0" u="none">
                        <a:solidFill>
                          <a:sysClr val="windowText" lastClr="000000"/>
                        </a:solidFill>
                      </a:rPr>
                      <a:t>35.6%</a:t>
                    </a:r>
                    <a:endParaRPr/>
                  </a:p>
                </c:rich>
              </c:tx>
              <c:dLblPos val="outEnd"/>
              <c:showLegendKey val="0"/>
              <c:showVal val="1"/>
              <c:showCatName val="0"/>
              <c:showSerName val="0"/>
              <c:showPercent val="0"/>
              <c:showBubbleSize val="0"/>
            </c:dLbl>
            <c:dLbl>
              <c:idx val="1"/>
              <c:tx>
                <c:rich>
                  <a:bodyPr rot="0" vert="horz" wrap="none" lIns="0" tIns="0" rIns="0" bIns="0" anchor="ctr" anchorCtr="1"/>
                  <a:p>
                    <a:pPr algn="l">
                      <a:defRPr sz="1200" b="0" i="0" u="none">
                        <a:solidFill>
                          <a:sysClr val="windowText" lastClr="000000"/>
                        </a:solidFill>
                      </a:defRPr>
                    </a:pPr>
                    <a:r>
                      <a:rPr sz="1200" b="0" i="0" u="none">
                        <a:solidFill>
                          <a:sysClr val="windowText" lastClr="000000"/>
                        </a:solidFill>
                      </a:rPr>
                      <a:t>41.8%</a:t>
                    </a:r>
                    <a:endParaRPr/>
                  </a:p>
                </c:rich>
              </c:tx>
              <c:dLblPos val="outEnd"/>
              <c:showLegendKey val="0"/>
              <c:showVal val="1"/>
              <c:showCatName val="0"/>
              <c:showSerName val="0"/>
              <c:showPercent val="0"/>
              <c:showBubbleSize val="0"/>
            </c:dLbl>
            <c:dLbl>
              <c:idx val="2"/>
              <c:tx>
                <c:rich>
                  <a:bodyPr rot="0" vert="horz" wrap="none" lIns="0" tIns="0" rIns="0" bIns="0" anchor="ctr" anchorCtr="1"/>
                  <a:p>
                    <a:pPr algn="l">
                      <a:defRPr sz="1200" b="0" i="0" u="none">
                        <a:solidFill>
                          <a:sysClr val="windowText" lastClr="000000"/>
                        </a:solidFill>
                      </a:defRPr>
                    </a:pPr>
                    <a:r>
                      <a:rPr sz="1200" b="0" i="0" u="none">
                        <a:solidFill>
                          <a:sysClr val="windowText" lastClr="000000"/>
                        </a:solidFill>
                      </a:rPr>
                      <a:t>50.3%</a:t>
                    </a:r>
                    <a:endParaRPr/>
                  </a:p>
                </c:rich>
              </c:tx>
              <c:dLblPos val="outEnd"/>
              <c:showLegendKey val="0"/>
              <c:showVal val="1"/>
              <c:showCatName val="0"/>
              <c:showSerName val="0"/>
              <c:showPercent val="0"/>
              <c:showBubbleSize val="0"/>
            </c:dLbl>
            <c:delete val="0"/>
            <c:dLblPos val="outEnd"/>
            <c:showLegendKey val="0"/>
            <c:showVal val="1"/>
            <c:showCatName val="0"/>
            <c:showSerName val="0"/>
            <c:showPercent val="0"/>
            <c:showBubbleSize val="0"/>
            <c:showLeaderLines val="0"/>
          </c:dLbls>
          <c:cat>
            <c:strRef>
              <c:f>Sheet1!$A$2:$A$4</c:f>
              <c:strCache>
                <c:ptCount val="3"/>
                <c:pt idx="0">
                  <c:v>21년</c:v>
                </c:pt>
                <c:pt idx="1">
                  <c:v>22년</c:v>
                </c:pt>
                <c:pt idx="2">
                  <c:v>23년(11월)</c:v>
                </c:pt>
              </c:strCache>
            </c:strRef>
          </c:cat>
          <c:val>
            <c:numRef>
              <c:f>Sheet1!$B$2:$B$4</c:f>
              <c:numCache>
                <c:formatCode>General</c:formatCode>
                <c:ptCount val="3"/>
                <c:pt idx="0">
                  <c:v>35.6</c:v>
                </c:pt>
                <c:pt idx="1">
                  <c:v>41.8</c:v>
                </c:pt>
                <c:pt idx="2">
                  <c:v>50.3</c:v>
                </c:pt>
              </c:numCache>
            </c:numRef>
          </c:val>
        </c:ser>
        <c:gapWidth val="150"/>
        <c:overlap val="0"/>
        <c:axId val="967654838"/>
        <c:axId val="476248739"/>
      </c:barChart>
      <c:catAx>
        <c:axId val="967654838"/>
        <c:scaling>
          <c:orientation val="minMax"/>
        </c:scaling>
        <c:axPos val="b"/>
        <c:crossAx val="476248739"/>
        <c:delete val="0"/>
        <c:majorTickMark val="out"/>
        <c:minorTickMark val="none"/>
        <c:tickLblPos val="nextTo"/>
        <c:crosses val="autoZero"/>
        <c:auto val="1"/>
        <c:lblAlgn val="ctr"/>
        <c:lblOffset val="100"/>
        <c:tickMarkSkip val="1"/>
        <c:noMultiLvlLbl val="0"/>
      </c:catAx>
      <c:valAx>
        <c:axId val="476248739"/>
        <c:scaling>
          <c:orientation val="minMax"/>
        </c:scaling>
        <c:axPos val="l"/>
        <c:crossAx val="967654838"/>
        <c:delete val="0"/>
        <c:majorGridlines/>
        <c:numFmt formatCode="General" sourceLinked="1"/>
        <c:majorTickMark val="out"/>
        <c:minorTickMark val="none"/>
        <c:tickLblPos val="nextTo"/>
        <c:crosses val="autoZero"/>
        <c:crossBetween val="between"/>
      </c:valAx>
      <c:spPr>
        <a:noFill/>
        <a:ln w="9525" cap="flat" cmpd="sng" algn="ctr">
          <a:noFill/>
          <a:prstDash val="solid"/>
          <a:round/>
        </a:ln>
      </c:spPr>
    </c:plotArea>
    <c:dispBlanksAs val="gap"/>
  </c:chart>
  <c:txPr>
    <a:bodyPr rot="0" vert="horz" wrap="none" lIns="0" tIns="0" rIns="0" bIns="0" anchor="ctr" anchorCtr="1"/>
    <a:p>
      <a:pPr algn="l">
        <a:defRPr sz="1200" b="0" i="0" u="none">
          <a:latin typeface="함초롬돋움" panose="0"/>
          <a:ea typeface="함초롬돋움" panose="0"/>
          <a:cs typeface="함초롬돋움" panose="0"/>
          <a:sym typeface="함초롬돋움" panose="0"/>
        </a:defRPr>
      </a:pPr>
      <a:endParaRPr/>
    </a:p>
  </c:txPr>
  <c:extLst>
    <c:ext uri="CC8EB2C9-7E31-499d-B8F2-F6CE61031016">
      <ho:hncChartStyle xmlns:ho="http://schemas.haansoft.com/office/8.0" layoutIndex="-1" colorIndex="0" styleIndex="0"/>
    </c:ext>
  </c:extLs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CED640-2A2B-41E2-AB1A-2A9B21BAA0E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E60FCBB-74D1-4934-9315-C0912B5EF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A086D18-69A0-4C48-9766-3290BD816943}"/>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21925D46-2DEA-4024-A500-D07DE777F4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D28ADEB-B9D1-4B13-B548-13FFCB4C803D}"/>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4132059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F1D265-AA87-4FC5-9A56-12446F39541D}"/>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942CDF6-EC77-4FE2-B43F-6B7DDE3A3DF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53130CE-5363-48CB-A340-0F0493EC60D4}"/>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DB633B3F-F69B-4A0F-B85F-5EEC5C2E6DA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912582E-10D0-4F57-B41B-7BC86F51C88B}"/>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250464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FB77D58-5D45-4986-9735-A8BCF758953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0DCE1AA-D2E3-4F6E-807B-1BC99D2FDD5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BCCB4F6-10F4-4A43-9EDD-10822AEBD008}"/>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CCF8C7BF-F87C-4DD4-A764-DA24BBDDCD2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D09CD3B-5C66-464D-9770-FC83699EA274}"/>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122661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DB2C1A-03F4-4194-B2FF-52CEE01D9D2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2F7A8CC-C4C9-41DF-9E73-115DA82FBDE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5D683D0-42B0-45C1-8E15-D648E076C676}"/>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CE6AB831-851A-4453-B5AE-4BD708A45C4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C0560B2-CCC8-42CC-9754-69F08BBA3EF6}"/>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276391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6F80FF-C6A2-494D-B2B5-DCED81A4C16F}"/>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A1B49E0-2ED4-4ED6-9525-651A00DD67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A670E02-DBEA-4EAA-A963-09D5CD6514A6}"/>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59AA1F08-AC83-4710-87FC-BA284591856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386418F-E4E5-4E49-8867-86DD936FF050}"/>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295908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9095B1-6867-4341-BB7A-B1192E10D3D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E2FCF58-073E-4332-A193-A5C728DCBBB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5912EDE3-5F22-459C-B14E-0E9E4D947E9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4B47649-78BE-48C3-9619-1393EC25C506}"/>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6" name="바닥글 개체 틀 5">
            <a:extLst>
              <a:ext uri="{FF2B5EF4-FFF2-40B4-BE49-F238E27FC236}">
                <a16:creationId xmlns:a16="http://schemas.microsoft.com/office/drawing/2014/main" id="{D863AF48-1D8D-43CE-B4EF-EA283C34C8C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BCE8652-6E13-462A-BA65-CE492BB78B6E}"/>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308521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AEC0A6B-6C98-49D9-A1C8-B1C3AE7056D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F2181C6-4AD0-4DF9-AFA1-3ECD807D8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847CC88-A24C-42F5-BAB7-8668B159698E}"/>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3E3DD69-B51F-44CB-8A7F-9C916C9D35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493277A-5D98-4489-903E-F54234DD712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335922D4-5778-464C-9D4B-53441E81DFA9}"/>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8" name="바닥글 개체 틀 7">
            <a:extLst>
              <a:ext uri="{FF2B5EF4-FFF2-40B4-BE49-F238E27FC236}">
                <a16:creationId xmlns:a16="http://schemas.microsoft.com/office/drawing/2014/main" id="{88B2B1A9-4C55-4C24-96B8-CDA690065B2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89758BE-1158-45B0-888E-FBF36F80C515}"/>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262509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CDACC5-7103-41D4-928B-EA6EEA40877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DAA7162-D5F1-4233-B44B-2A519568F3DF}"/>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4" name="바닥글 개체 틀 3">
            <a:extLst>
              <a:ext uri="{FF2B5EF4-FFF2-40B4-BE49-F238E27FC236}">
                <a16:creationId xmlns:a16="http://schemas.microsoft.com/office/drawing/2014/main" id="{FA707E3F-284F-40F6-9E4A-F11A61BE6D4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AD266D2-4B7E-4B5C-BBF0-36CF7A952417}"/>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1973517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AF4FE7-090A-4B5B-BCB1-309C8B80A7D7}"/>
              </a:ext>
            </a:extLst>
          </p:cNvPr>
          <p:cNvSpPr txBox="1"/>
          <p:nvPr userDrawn="1"/>
        </p:nvSpPr>
        <p:spPr>
          <a:xfrm>
            <a:off x="9987228" y="6586181"/>
            <a:ext cx="2194833" cy="230832"/>
          </a:xfrm>
          <a:prstGeom prst="rect">
            <a:avLst/>
          </a:prstGeom>
          <a:noFill/>
        </p:spPr>
        <p:txBody>
          <a:bodyPr wrap="none" rtlCol="0">
            <a:spAutoFit/>
          </a:bodyPr>
          <a:lstStyle/>
          <a:p>
            <a:pPr algn="r"/>
            <a:r>
              <a:rPr lang="en-US" altLang="ko-KR" sz="900" dirty="0">
                <a:solidFill>
                  <a:schemeClr val="tx1">
                    <a:lumMod val="85000"/>
                    <a:lumOff val="15000"/>
                  </a:schemeClr>
                </a:solidFill>
                <a:latin typeface="Arial" panose="020B0604020202020204" pitchFamily="34" charset="0"/>
                <a:cs typeface="Arial" panose="020B0604020202020204" pitchFamily="34" charset="0"/>
              </a:rPr>
              <a:t>ⓒSaebyeol Yu.</a:t>
            </a:r>
            <a:r>
              <a:rPr lang="ko-KR" altLang="en-US" sz="900" dirty="0">
                <a:solidFill>
                  <a:schemeClr val="tx1">
                    <a:lumMod val="85000"/>
                    <a:lumOff val="15000"/>
                  </a:schemeClr>
                </a:solidFill>
                <a:latin typeface="Arial" panose="020B0604020202020204" pitchFamily="34" charset="0"/>
                <a:cs typeface="Arial" panose="020B0604020202020204" pitchFamily="34" charset="0"/>
              </a:rPr>
              <a:t> </a:t>
            </a:r>
            <a:r>
              <a:rPr lang="en-US" altLang="ko-KR" sz="900" dirty="0" err="1">
                <a:solidFill>
                  <a:schemeClr val="tx1">
                    <a:lumMod val="85000"/>
                    <a:lumOff val="15000"/>
                  </a:schemeClr>
                </a:solidFill>
                <a:latin typeface="Arial" panose="020B0604020202020204" pitchFamily="34" charset="0"/>
                <a:cs typeface="Arial" panose="020B0604020202020204" pitchFamily="34" charset="0"/>
              </a:rPr>
              <a:t>Saebyeol’s</a:t>
            </a:r>
            <a:r>
              <a:rPr lang="ko-KR" altLang="en-US" sz="900" dirty="0">
                <a:solidFill>
                  <a:schemeClr val="tx1">
                    <a:lumMod val="85000"/>
                    <a:lumOff val="15000"/>
                  </a:schemeClr>
                </a:solidFill>
                <a:latin typeface="Arial" panose="020B0604020202020204" pitchFamily="34" charset="0"/>
                <a:cs typeface="Arial" panose="020B0604020202020204" pitchFamily="34" charset="0"/>
              </a:rPr>
              <a:t> </a:t>
            </a:r>
            <a:r>
              <a:rPr lang="en-US" altLang="ko-KR" sz="900" dirty="0">
                <a:solidFill>
                  <a:schemeClr val="tx1">
                    <a:lumMod val="85000"/>
                    <a:lumOff val="15000"/>
                  </a:schemeClr>
                </a:solidFill>
                <a:latin typeface="Arial" panose="020B0604020202020204" pitchFamily="34" charset="0"/>
                <a:cs typeface="Arial" panose="020B0604020202020204" pitchFamily="34" charset="0"/>
              </a:rPr>
              <a:t>PowerPoint</a:t>
            </a:r>
            <a:endParaRPr lang="ko-KR" altLang="en-US" sz="9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6B7F7AA4-209D-4689-AA02-D04B4EDEF9E1}"/>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3" name="바닥글 개체 틀 2">
            <a:extLst>
              <a:ext uri="{FF2B5EF4-FFF2-40B4-BE49-F238E27FC236}">
                <a16:creationId xmlns:a16="http://schemas.microsoft.com/office/drawing/2014/main" id="{5B85722C-8A72-448E-8B83-EF7C5AF93ED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D24A6E7-8728-4C8A-82A6-A6C3CA900B37}"/>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422434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CFCA1F-DBEC-4F64-A69D-D6908007078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A91CC70-5093-42C4-8978-1F2D736321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7786617-699B-488F-8721-F3B668462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44FC728-03B7-400E-B1AE-2A5B4D18F616}"/>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6" name="바닥글 개체 틀 5">
            <a:extLst>
              <a:ext uri="{FF2B5EF4-FFF2-40B4-BE49-F238E27FC236}">
                <a16:creationId xmlns:a16="http://schemas.microsoft.com/office/drawing/2014/main" id="{9897A1CA-2B06-47D1-87BB-6FA3AB170C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1FA3FAE-923B-44C6-A3D4-934B76B46597}"/>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368820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C06F8E-3219-4BC9-AC48-C3DC6CFCE7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304C55E-16F2-4CAF-9384-FC1D4F080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FAD510D-2B1E-4164-AED3-22DE5492E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7433D4-FB86-4AFF-B6A8-F8E3F1BEB8E4}"/>
              </a:ext>
            </a:extLst>
          </p:cNvPr>
          <p:cNvSpPr>
            <a:spLocks noGrp="1"/>
          </p:cNvSpPr>
          <p:nvPr>
            <p:ph type="dt" sz="half" idx="10"/>
          </p:nvPr>
        </p:nvSpPr>
        <p:spPr/>
        <p:txBody>
          <a:bodyPr/>
          <a:lstStyle/>
          <a:p>
            <a:fld id="{C45BC401-CFCF-4CBF-8250-0F6535AAC3D8}" type="datetimeFigureOut">
              <a:rPr lang="ko-KR" altLang="en-US" smtClean="0"/>
              <a:t>2021-12-31</a:t>
            </a:fld>
            <a:endParaRPr lang="ko-KR" altLang="en-US"/>
          </a:p>
        </p:txBody>
      </p:sp>
      <p:sp>
        <p:nvSpPr>
          <p:cNvPr id="6" name="바닥글 개체 틀 5">
            <a:extLst>
              <a:ext uri="{FF2B5EF4-FFF2-40B4-BE49-F238E27FC236}">
                <a16:creationId xmlns:a16="http://schemas.microsoft.com/office/drawing/2014/main" id="{6ABCFB19-C751-424E-B3D4-EEB9597C49E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58B9F28-5458-46D5-A25A-B0BBEAA7D4FC}"/>
              </a:ext>
            </a:extLst>
          </p:cNvPr>
          <p:cNvSpPr>
            <a:spLocks noGrp="1"/>
          </p:cNvSpPr>
          <p:nvPr>
            <p:ph type="sldNum" sz="quarter" idx="12"/>
          </p:nvPr>
        </p:nvSpPr>
        <p:spPr/>
        <p:txBody>
          <a:body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32259243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5AB1C4B-3767-46EA-A3DE-A1B389DE7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D696137-0F59-4406-87C1-C506DAFF0B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A8FC2BC-E05F-4E79-B480-7DC4C5E52C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BC401-CFCF-4CBF-8250-0F6535AAC3D8}" type="datetimeFigureOut">
              <a:rPr lang="ko-KR" altLang="en-US" smtClean="0"/>
              <a:t>2021-12-31</a:t>
            </a:fld>
            <a:endParaRPr lang="ko-KR" altLang="en-US"/>
          </a:p>
        </p:txBody>
      </p:sp>
      <p:sp>
        <p:nvSpPr>
          <p:cNvPr id="5" name="바닥글 개체 틀 4">
            <a:extLst>
              <a:ext uri="{FF2B5EF4-FFF2-40B4-BE49-F238E27FC236}">
                <a16:creationId xmlns:a16="http://schemas.microsoft.com/office/drawing/2014/main" id="{C13E4EED-EEA6-4898-9A84-042E4F271A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05F8E61-8F4C-46F9-B605-3C0D16F5F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C2C63-1FBC-4D45-BF40-DC9315A4435B}" type="slidenum">
              <a:rPr lang="ko-KR" altLang="en-US" smtClean="0"/>
              <a:t>‹#›</a:t>
            </a:fld>
            <a:endParaRPr lang="ko-KR" altLang="en-US"/>
          </a:p>
        </p:txBody>
      </p:sp>
    </p:spTree>
    <p:extLst>
      <p:ext uri="{BB962C8B-B14F-4D97-AF65-F5344CB8AC3E}">
        <p14:creationId xmlns:p14="http://schemas.microsoft.com/office/powerpoint/2010/main" val="463814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9.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0.jpe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jpe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2.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jpe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chart" Target="../charts/chart1.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chart" Target="../charts/char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chart" Target="../charts/chart3.xml"  /><Relationship Id="rId3" Type="http://schemas.openxmlformats.org/officeDocument/2006/relationships/chart" Target="../charts/chart4.xml"  /><Relationship Id="rId4" Type="http://schemas.openxmlformats.org/officeDocument/2006/relationships/chart" Target="../charts/chart5.xml"  /><Relationship Id="rId5" Type="http://schemas.openxmlformats.org/officeDocument/2006/relationships/chart" Target="../charts/char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 Id="rId3" Type="http://schemas.openxmlformats.org/officeDocument/2006/relationships/image" Target="../media/image3.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2"/>
          <a:srcRect/>
          <a:stretch>
            <a:fillRect/>
          </a:stretch>
        </p:blipFill>
        <p:spPr>
          <a:xfrm>
            <a:off x="0" y="0"/>
            <a:ext cx="12192000" cy="6858000"/>
          </a:xfrm>
          <a:prstGeom prst="rect">
            <a:avLst/>
          </a:prstGeom>
        </p:spPr>
      </p:pic>
      <p:cxnSp>
        <p:nvCxnSpPr>
          <p:cNvPr id="5" name="직선 연결선 4"/>
          <p:cNvCxnSpPr/>
          <p:nvPr/>
        </p:nvCxnSpPr>
        <p:spPr>
          <a:xfrm>
            <a:off x="1333500" y="5130800"/>
            <a:ext cx="10858500" cy="0"/>
          </a:xfrm>
          <a:prstGeom prst="line">
            <a:avLst/>
          </a:prstGeom>
          <a:ln w="254000">
            <a:solidFill>
              <a:srgbClr val="0187fb"/>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32506" y="616247"/>
            <a:ext cx="5063493" cy="1277323"/>
          </a:xfrm>
          <a:prstGeom prst="rect">
            <a:avLst/>
          </a:prstGeom>
          <a:noFill/>
        </p:spPr>
        <p:txBody>
          <a:bodyPr wrap="none">
            <a:spAutoFit/>
          </a:bodyPr>
          <a:lstStyle/>
          <a:p>
            <a:pPr lvl="0">
              <a:defRPr/>
            </a:pPr>
            <a:r>
              <a:rPr lang="en-US" altLang="ko-KR" sz="7800" b="1">
                <a:solidFill>
                  <a:srgbClr val="0187fb"/>
                </a:solidFill>
              </a:rPr>
              <a:t>Pre-Vision</a:t>
            </a:r>
            <a:endParaRPr lang="en-US" altLang="ko-KR" sz="7800" b="1">
              <a:solidFill>
                <a:srgbClr val="0187fb"/>
              </a:solidFill>
            </a:endParaRPr>
          </a:p>
        </p:txBody>
      </p:sp>
      <p:sp>
        <p:nvSpPr>
          <p:cNvPr id="16" name="TextBox 15"/>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tx1">
                    <a:lumMod val="85000"/>
                    <a:lumOff val="15000"/>
                  </a:schemeClr>
                </a:solidFill>
                <a:latin typeface="Arial"/>
                <a:cs typeface="Arial"/>
              </a:rPr>
              <a:t>ⓒSaebyeol Yu.</a:t>
            </a:r>
            <a:r>
              <a:rPr lang="ko-KR" altLang="en-US" sz="900">
                <a:solidFill>
                  <a:schemeClr val="tx1">
                    <a:lumMod val="85000"/>
                    <a:lumOff val="15000"/>
                  </a:schemeClr>
                </a:solidFill>
                <a:latin typeface="Arial"/>
                <a:cs typeface="Arial"/>
              </a:rPr>
              <a:t> </a:t>
            </a:r>
            <a:r>
              <a:rPr lang="en-US" altLang="ko-KR" sz="900">
                <a:solidFill>
                  <a:schemeClr val="tx1">
                    <a:lumMod val="85000"/>
                    <a:lumOff val="15000"/>
                  </a:schemeClr>
                </a:solidFill>
                <a:latin typeface="Arial"/>
                <a:cs typeface="Arial"/>
              </a:rPr>
              <a:t>Saebyeol’s</a:t>
            </a:r>
            <a:r>
              <a:rPr lang="ko-KR" altLang="en-US" sz="900">
                <a:solidFill>
                  <a:schemeClr val="tx1">
                    <a:lumMod val="85000"/>
                    <a:lumOff val="15000"/>
                  </a:schemeClr>
                </a:solidFill>
                <a:latin typeface="Arial"/>
                <a:cs typeface="Arial"/>
              </a:rPr>
              <a:t> </a:t>
            </a:r>
            <a:r>
              <a:rPr lang="en-US" altLang="ko-KR" sz="900">
                <a:solidFill>
                  <a:schemeClr val="tx1">
                    <a:lumMod val="85000"/>
                    <a:lumOff val="15000"/>
                  </a:schemeClr>
                </a:solidFill>
                <a:latin typeface="Arial"/>
                <a:cs typeface="Arial"/>
              </a:rPr>
              <a:t>PowerPoint</a:t>
            </a:r>
            <a:endParaRPr lang="ko-KR" altLang="en-US" sz="900">
              <a:solidFill>
                <a:schemeClr val="tx1">
                  <a:lumMod val="85000"/>
                  <a:lumOff val="15000"/>
                </a:schemeClr>
              </a:solidFill>
              <a:latin typeface="Arial"/>
              <a:cs typeface="Arial"/>
            </a:endParaRPr>
          </a:p>
        </p:txBody>
      </p:sp>
      <p:grpSp>
        <p:nvGrpSpPr>
          <p:cNvPr id="19" name="그룹 18"/>
          <p:cNvGrpSpPr/>
          <p:nvPr/>
        </p:nvGrpSpPr>
        <p:grpSpPr>
          <a:xfrm rot="0">
            <a:off x="1173219" y="1817967"/>
            <a:ext cx="10730892" cy="1611033"/>
            <a:chOff x="1197179" y="2120828"/>
            <a:chExt cx="9126906" cy="1611033"/>
          </a:xfrm>
        </p:grpSpPr>
        <p:sp>
          <p:nvSpPr>
            <p:cNvPr id="18" name="직사각형 17"/>
            <p:cNvSpPr/>
            <p:nvPr/>
          </p:nvSpPr>
          <p:spPr>
            <a:xfrm>
              <a:off x="1242568" y="2270670"/>
              <a:ext cx="7632080" cy="1461191"/>
            </a:xfrm>
            <a:prstGeom prst="rect">
              <a:avLst/>
            </a:prstGeom>
            <a:solidFill>
              <a:schemeClr val="accent2"/>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000"/>
            </a:p>
          </p:txBody>
        </p:sp>
        <p:sp>
          <p:nvSpPr>
            <p:cNvPr id="17" name="TextBox 16"/>
            <p:cNvSpPr txBox="1"/>
            <p:nvPr/>
          </p:nvSpPr>
          <p:spPr>
            <a:xfrm>
              <a:off x="1197179" y="2120828"/>
              <a:ext cx="9126906" cy="1611033"/>
            </a:xfrm>
            <a:prstGeom prst="rect">
              <a:avLst/>
            </a:prstGeom>
            <a:noFill/>
          </p:spPr>
          <p:txBody>
            <a:bodyPr wrap="square">
              <a:spAutoFit/>
            </a:bodyPr>
            <a:lstStyle/>
            <a:p>
              <a:pPr lvl="0">
                <a:defRPr/>
              </a:pPr>
              <a:r>
                <a:rPr lang="ko-KR" altLang="en-US" sz="5000" b="1">
                  <a:solidFill>
                    <a:schemeClr val="bg1"/>
                  </a:solidFill>
                </a:rPr>
                <a:t>차세대 파일 보호</a:t>
              </a:r>
              <a:r>
                <a:rPr lang="en-US" altLang="ko-KR" sz="5000" b="1">
                  <a:solidFill>
                    <a:schemeClr val="bg1"/>
                  </a:solidFill>
                </a:rPr>
                <a:t>:</a:t>
              </a:r>
              <a:endParaRPr lang="en-US" altLang="ko-KR" sz="5000" b="1">
                <a:solidFill>
                  <a:schemeClr val="bg1"/>
                </a:solidFill>
              </a:endParaRPr>
            </a:p>
            <a:p>
              <a:pPr lvl="0">
                <a:defRPr/>
              </a:pPr>
              <a:r>
                <a:rPr lang="ko-KR" altLang="en-US" sz="5000" b="1">
                  <a:solidFill>
                    <a:schemeClr val="bg1"/>
                  </a:solidFill>
                </a:rPr>
                <a:t>악성코드 탐지</a:t>
              </a:r>
              <a:r>
                <a:rPr lang="en-US" altLang="ko-KR" sz="5000" b="1">
                  <a:solidFill>
                    <a:schemeClr val="bg1"/>
                  </a:solidFill>
                </a:rPr>
                <a:t>,</a:t>
              </a:r>
              <a:r>
                <a:rPr lang="ko-KR" altLang="en-US" sz="5000" b="1">
                  <a:solidFill>
                    <a:schemeClr val="bg1"/>
                  </a:solidFill>
                </a:rPr>
                <a:t> 암호화 및 패키징</a:t>
              </a:r>
              <a:endParaRPr lang="ko-KR" altLang="en-US" sz="5000" b="1">
                <a:solidFill>
                  <a:schemeClr val="bg1"/>
                </a:solidFill>
              </a:endParaRPr>
            </a:p>
          </p:txBody>
        </p:sp>
      </p:grpSp>
      <p:grpSp>
        <p:nvGrpSpPr>
          <p:cNvPr id="20" name="그룹 18"/>
          <p:cNvGrpSpPr/>
          <p:nvPr/>
        </p:nvGrpSpPr>
        <p:grpSpPr>
          <a:xfrm rot="0">
            <a:off x="1170496" y="3599797"/>
            <a:ext cx="10730892" cy="1151273"/>
            <a:chOff x="1288111" y="3890745"/>
            <a:chExt cx="9126906" cy="1659820"/>
          </a:xfrm>
        </p:grpSpPr>
        <p:sp>
          <p:nvSpPr>
            <p:cNvPr id="21" name="직사각형 17"/>
            <p:cNvSpPr/>
            <p:nvPr/>
          </p:nvSpPr>
          <p:spPr>
            <a:xfrm>
              <a:off x="1333500" y="4035510"/>
              <a:ext cx="7632080" cy="1461191"/>
            </a:xfrm>
            <a:prstGeom prst="rect">
              <a:avLst/>
            </a:prstGeom>
            <a:solidFill>
              <a:schemeClr val="accent2"/>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000"/>
            </a:p>
          </p:txBody>
        </p:sp>
        <p:sp>
          <p:nvSpPr>
            <p:cNvPr id="22" name="TextBox 16"/>
            <p:cNvSpPr txBox="1"/>
            <p:nvPr/>
          </p:nvSpPr>
          <p:spPr>
            <a:xfrm>
              <a:off x="1288111" y="3890745"/>
              <a:ext cx="9126906" cy="1659820"/>
            </a:xfrm>
            <a:prstGeom prst="rect">
              <a:avLst/>
            </a:prstGeom>
            <a:noFill/>
          </p:spPr>
          <p:txBody>
            <a:bodyPr wrap="square">
              <a:spAutoFit/>
            </a:bodyPr>
            <a:lstStyle/>
            <a:p>
              <a:pPr lvl="0">
                <a:defRPr/>
              </a:pPr>
              <a:r>
                <a:rPr lang="ko-KR" altLang="en-US" sz="3500" b="1">
                  <a:solidFill>
                    <a:schemeClr val="bg1"/>
                  </a:solidFill>
                </a:rPr>
                <a:t>Next-Generation File Protection: Malware Detection, Encryption, and Packaging</a:t>
              </a:r>
              <a:endParaRPr lang="ko-KR" altLang="en-US" sz="3500" b="1">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3</a:t>
            </a:r>
            <a:endParaRPr lang="ko-KR" altLang="en-US" sz="1200"/>
          </a:p>
        </p:txBody>
      </p:sp>
      <p:sp>
        <p:nvSpPr>
          <p:cNvPr id="7" name="TextBox 6"/>
          <p:cNvSpPr txBox="1"/>
          <p:nvPr/>
        </p:nvSpPr>
        <p:spPr>
          <a:xfrm>
            <a:off x="1040780" y="121618"/>
            <a:ext cx="2708259" cy="646331"/>
          </a:xfrm>
          <a:prstGeom prst="rect">
            <a:avLst/>
          </a:prstGeom>
          <a:noFill/>
        </p:spPr>
        <p:txBody>
          <a:bodyPr wrap="none">
            <a:spAutoFit/>
          </a:bodyPr>
          <a:lstStyle/>
          <a:p>
            <a:pPr lvl="0">
              <a:defRPr/>
            </a:pPr>
            <a:r>
              <a:rPr lang="ko-KR" altLang="en-US" sz="3600" b="0" spc="-300"/>
              <a:t>프로젝트 개요</a:t>
            </a:r>
            <a:endParaRPr lang="ko-KR" altLang="en-US" sz="3600" b="0" spc="-300"/>
          </a:p>
        </p:txBody>
      </p:sp>
      <p:sp>
        <p:nvSpPr>
          <p:cNvPr id="13" name="타원 12"/>
          <p:cNvSpPr/>
          <p:nvPr/>
        </p:nvSpPr>
        <p:spPr>
          <a:xfrm>
            <a:off x="5736796" y="3157965"/>
            <a:ext cx="3084810" cy="3084810"/>
          </a:xfrm>
          <a:prstGeom prst="ellipse">
            <a:avLst/>
          </a:prstGeom>
          <a:solidFill>
            <a:schemeClr val="accent2">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4" name="타원 13"/>
          <p:cNvSpPr/>
          <p:nvPr/>
        </p:nvSpPr>
        <p:spPr>
          <a:xfrm>
            <a:off x="3391886" y="3157965"/>
            <a:ext cx="3084810" cy="3084810"/>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6" name="타원 15"/>
          <p:cNvSpPr/>
          <p:nvPr/>
        </p:nvSpPr>
        <p:spPr>
          <a:xfrm>
            <a:off x="4604181" y="1074234"/>
            <a:ext cx="3084810" cy="3084810"/>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TextBox 16"/>
          <p:cNvSpPr txBox="1"/>
          <p:nvPr/>
        </p:nvSpPr>
        <p:spPr>
          <a:xfrm>
            <a:off x="3796510" y="4443225"/>
            <a:ext cx="1773555" cy="1003947"/>
          </a:xfrm>
          <a:prstGeom prst="rect">
            <a:avLst/>
          </a:prstGeom>
          <a:noFill/>
        </p:spPr>
        <p:txBody>
          <a:bodyPr wrap="none">
            <a:spAutoFit/>
          </a:bodyPr>
          <a:lstStyle/>
          <a:p>
            <a:pPr algn="ctr">
              <a:defRPr/>
            </a:pPr>
            <a:r>
              <a:rPr lang="ko-KR" altLang="en-US" sz="3000">
                <a:solidFill>
                  <a:schemeClr val="lt1"/>
                </a:solidFill>
              </a:rPr>
              <a:t>비즈니스 </a:t>
            </a:r>
            <a:endParaRPr lang="ko-KR" altLang="en-US" sz="3000">
              <a:solidFill>
                <a:schemeClr val="lt1"/>
              </a:solidFill>
            </a:endParaRPr>
          </a:p>
          <a:p>
            <a:pPr algn="ctr">
              <a:defRPr/>
            </a:pPr>
            <a:r>
              <a:rPr lang="ko-KR" altLang="en-US" sz="3000">
                <a:solidFill>
                  <a:schemeClr val="lt1"/>
                </a:solidFill>
              </a:rPr>
              <a:t>연속성</a:t>
            </a:r>
            <a:endParaRPr lang="ko-KR" altLang="en-US" sz="3000">
              <a:solidFill>
                <a:schemeClr val="lt1"/>
              </a:solidFill>
            </a:endParaRPr>
          </a:p>
        </p:txBody>
      </p:sp>
      <p:sp>
        <p:nvSpPr>
          <p:cNvPr id="21" name="TextBox 20"/>
          <p:cNvSpPr txBox="1"/>
          <p:nvPr/>
        </p:nvSpPr>
        <p:spPr>
          <a:xfrm>
            <a:off x="6604635" y="4418733"/>
            <a:ext cx="1783080" cy="999087"/>
          </a:xfrm>
          <a:prstGeom prst="rect">
            <a:avLst/>
          </a:prstGeom>
          <a:noFill/>
        </p:spPr>
        <p:txBody>
          <a:bodyPr wrap="none">
            <a:spAutoFit/>
          </a:bodyPr>
          <a:lstStyle/>
          <a:p>
            <a:pPr algn="ctr">
              <a:defRPr/>
            </a:pPr>
            <a:r>
              <a:rPr lang="ko-KR" altLang="en-US" sz="3000">
                <a:solidFill>
                  <a:schemeClr val="lt1"/>
                </a:solidFill>
              </a:rPr>
              <a:t>데이터 </a:t>
            </a:r>
            <a:endParaRPr lang="ko-KR" altLang="en-US" sz="3000">
              <a:solidFill>
                <a:schemeClr val="lt1"/>
              </a:solidFill>
            </a:endParaRPr>
          </a:p>
          <a:p>
            <a:pPr algn="ctr">
              <a:defRPr/>
            </a:pPr>
            <a:r>
              <a:rPr lang="ko-KR" altLang="en-US" sz="3000">
                <a:solidFill>
                  <a:schemeClr val="lt1"/>
                </a:solidFill>
              </a:rPr>
              <a:t>유출 방지</a:t>
            </a:r>
            <a:endParaRPr lang="ko-KR" altLang="en-US" sz="3000">
              <a:solidFill>
                <a:schemeClr val="lt1"/>
              </a:solidFill>
            </a:endParaRPr>
          </a:p>
        </p:txBody>
      </p:sp>
      <p:sp>
        <p:nvSpPr>
          <p:cNvPr id="22" name="TextBox 21"/>
          <p:cNvSpPr txBox="1"/>
          <p:nvPr/>
        </p:nvSpPr>
        <p:spPr>
          <a:xfrm>
            <a:off x="5252085" y="2391261"/>
            <a:ext cx="1783080" cy="540534"/>
          </a:xfrm>
          <a:prstGeom prst="rect">
            <a:avLst/>
          </a:prstGeom>
          <a:noFill/>
        </p:spPr>
        <p:txBody>
          <a:bodyPr wrap="none">
            <a:spAutoFit/>
          </a:bodyPr>
          <a:lstStyle/>
          <a:p>
            <a:pPr algn="ctr">
              <a:defRPr/>
            </a:pPr>
            <a:r>
              <a:rPr lang="ko-KR" altLang="en-US" sz="3000">
                <a:solidFill>
                  <a:schemeClr val="lt1"/>
                </a:solidFill>
              </a:rPr>
              <a:t>보안 강화</a:t>
            </a:r>
            <a:endParaRPr lang="ko-KR" altLang="en-US" sz="3000">
              <a:solidFill>
                <a:schemeClr val="lt1"/>
              </a:solidFill>
            </a:endParaRPr>
          </a:p>
        </p:txBody>
      </p:sp>
      <p:sp>
        <p:nvSpPr>
          <p:cNvPr id="23" name="TextBox 22"/>
          <p:cNvSpPr txBox="1"/>
          <p:nvPr/>
        </p:nvSpPr>
        <p:spPr>
          <a:xfrm>
            <a:off x="384717" y="5004347"/>
            <a:ext cx="2756984" cy="1070698"/>
          </a:xfrm>
          <a:prstGeom prst="rect">
            <a:avLst/>
          </a:prstGeom>
          <a:noFill/>
        </p:spPr>
        <p:txBody>
          <a:bodyPr wrap="square">
            <a:spAutoFit/>
          </a:bodyPr>
          <a:lstStyle/>
          <a:p>
            <a:pPr algn="ctr">
              <a:defRPr/>
            </a:pPr>
            <a:r>
              <a:rPr lang="ko-KR" altLang="en-US" sz="1600"/>
              <a:t> 악성코드로 인한 시스템 중단을 예방하고, 안전한 파일 관리 환경을 구축하여 비즈니스 연속성을 확보합니다.</a:t>
            </a:r>
            <a:endParaRPr lang="ko-KR" altLang="en-US" sz="1600"/>
          </a:p>
        </p:txBody>
      </p:sp>
      <p:sp>
        <p:nvSpPr>
          <p:cNvPr id="24" name="TextBox 23"/>
          <p:cNvSpPr txBox="1"/>
          <p:nvPr/>
        </p:nvSpPr>
        <p:spPr>
          <a:xfrm>
            <a:off x="9050299" y="5004347"/>
            <a:ext cx="2756984" cy="1070698"/>
          </a:xfrm>
          <a:prstGeom prst="rect">
            <a:avLst/>
          </a:prstGeom>
          <a:noFill/>
        </p:spPr>
        <p:txBody>
          <a:bodyPr wrap="square">
            <a:spAutoFit/>
          </a:bodyPr>
          <a:lstStyle/>
          <a:p>
            <a:pPr algn="ctr">
              <a:defRPr/>
            </a:pPr>
            <a:r>
              <a:rPr lang="ko-KR" altLang="en-US" sz="1600"/>
              <a:t>암호화와 패키징을 통해 파일 전송 중 발생할 수 있는 데이터 유출 및 변조를 방지합니다.</a:t>
            </a:r>
            <a:endParaRPr lang="ko-KR" altLang="en-US" sz="1600"/>
          </a:p>
        </p:txBody>
      </p:sp>
      <p:sp>
        <p:nvSpPr>
          <p:cNvPr id="25" name="TextBox 24"/>
          <p:cNvSpPr txBox="1"/>
          <p:nvPr/>
        </p:nvSpPr>
        <p:spPr>
          <a:xfrm>
            <a:off x="8038016" y="1957446"/>
            <a:ext cx="2756984" cy="1069599"/>
          </a:xfrm>
          <a:prstGeom prst="rect">
            <a:avLst/>
          </a:prstGeom>
          <a:noFill/>
        </p:spPr>
        <p:txBody>
          <a:bodyPr wrap="square">
            <a:spAutoFit/>
          </a:bodyPr>
          <a:lstStyle/>
          <a:p>
            <a:pPr algn="ctr">
              <a:defRPr/>
            </a:pPr>
            <a:r>
              <a:rPr lang="ko-KR" altLang="en-US" sz="1600"/>
              <a:t>악성코드 탐지, 암호화, 패키징 기능을 결합한 종합적인 보안 솔루션을 통해 파일을 안전하게 보호합니다.</a:t>
            </a:r>
            <a:endParaRPr lang="ko-KR" altLang="en-US" sz="1600"/>
          </a:p>
        </p:txBody>
      </p:sp>
      <p:sp>
        <p:nvSpPr>
          <p:cNvPr id="26" name="TextBox 24"/>
          <p:cNvSpPr txBox="1"/>
          <p:nvPr/>
        </p:nvSpPr>
        <p:spPr>
          <a:xfrm>
            <a:off x="3303" y="855838"/>
            <a:ext cx="4913983" cy="790082"/>
          </a:xfrm>
          <a:prstGeom prst="rect">
            <a:avLst/>
          </a:prstGeom>
          <a:noFill/>
        </p:spPr>
        <p:txBody>
          <a:bodyPr wrap="square">
            <a:spAutoFit/>
          </a:bodyPr>
          <a:lstStyle/>
          <a:p>
            <a:pPr lvl="0">
              <a:defRPr/>
            </a:pPr>
            <a:r>
              <a:rPr lang="ko-KR" altLang="en-US" sz="4600" b="1">
                <a:solidFill>
                  <a:schemeClr val="accent1"/>
                </a:solidFill>
                <a:latin typeface="+mj-ea"/>
                <a:ea typeface="+mj-ea"/>
              </a:rPr>
              <a:t>프로젝트 기대효과</a:t>
            </a:r>
            <a:endParaRPr lang="ko-KR" altLang="en-US" sz="4600" b="1">
              <a:solidFill>
                <a:schemeClr val="accent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53" name="직사각형 52"/>
          <p:cNvSpPr/>
          <p:nvPr/>
        </p:nvSpPr>
        <p:spPr>
          <a:xfrm>
            <a:off x="1201479" y="1616513"/>
            <a:ext cx="9789042" cy="21272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TextBox 55"/>
          <p:cNvSpPr txBox="1"/>
          <p:nvPr/>
        </p:nvSpPr>
        <p:spPr>
          <a:xfrm>
            <a:off x="3718560" y="2031758"/>
            <a:ext cx="4754880" cy="830997"/>
          </a:xfrm>
          <a:prstGeom prst="rect">
            <a:avLst/>
          </a:prstGeom>
          <a:noFill/>
        </p:spPr>
        <p:txBody>
          <a:bodyPr wrap="none">
            <a:spAutoFit/>
          </a:bodyPr>
          <a:lstStyle/>
          <a:p>
            <a:pPr algn="ctr">
              <a:defRPr/>
            </a:pPr>
            <a:r>
              <a:rPr lang="ko-KR" altLang="en-US" sz="4800" b="0" spc="-300">
                <a:solidFill>
                  <a:schemeClr val="bg1"/>
                </a:solidFill>
                <a:latin typeface="+mn-ea"/>
              </a:rPr>
              <a:t>내용을 입력하세요</a:t>
            </a:r>
            <a:endParaRPr lang="ko-KR" altLang="en-US" sz="4800" b="0" spc="-300">
              <a:solidFill>
                <a:schemeClr val="bg1"/>
              </a:solidFill>
              <a:latin typeface="+mn-ea"/>
            </a:endParaRPr>
          </a:p>
        </p:txBody>
      </p:sp>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1</a:t>
            </a:r>
            <a:endParaRPr lang="ko-KR" altLang="en-US" sz="1200"/>
          </a:p>
        </p:txBody>
      </p:sp>
      <p:sp>
        <p:nvSpPr>
          <p:cNvPr id="7" name="TextBox 6"/>
          <p:cNvSpPr txBox="1"/>
          <p:nvPr/>
        </p:nvSpPr>
        <p:spPr>
          <a:xfrm>
            <a:off x="1040780" y="121618"/>
            <a:ext cx="2708260" cy="646331"/>
          </a:xfrm>
          <a:prstGeom prst="rect">
            <a:avLst/>
          </a:prstGeom>
          <a:noFill/>
        </p:spPr>
        <p:txBody>
          <a:bodyPr wrap="none">
            <a:spAutoFit/>
          </a:bodyPr>
          <a:lstStyle/>
          <a:p>
            <a:pPr lvl="0">
              <a:defRPr/>
            </a:pPr>
            <a:r>
              <a:rPr lang="ko-KR" altLang="en-US" sz="3600" b="0" spc="-300"/>
              <a:t>프로젝트 개요</a:t>
            </a:r>
            <a:endParaRPr lang="ko-KR" altLang="en-US" sz="3600" b="0" spc="-300"/>
          </a:p>
        </p:txBody>
      </p:sp>
      <p:sp>
        <p:nvSpPr>
          <p:cNvPr id="54" name="직사각형 53"/>
          <p:cNvSpPr/>
          <p:nvPr/>
        </p:nvSpPr>
        <p:spPr>
          <a:xfrm>
            <a:off x="1201479" y="3743766"/>
            <a:ext cx="9789042" cy="21272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TextBox 54"/>
          <p:cNvSpPr txBox="1"/>
          <p:nvPr/>
        </p:nvSpPr>
        <p:spPr>
          <a:xfrm>
            <a:off x="2956560" y="2812740"/>
            <a:ext cx="6602730" cy="1843080"/>
          </a:xfrm>
          <a:prstGeom prst="rect">
            <a:avLst/>
          </a:prstGeom>
          <a:noFill/>
        </p:spPr>
        <p:txBody>
          <a:bodyPr wrap="none">
            <a:spAutoFit/>
          </a:bodyPr>
          <a:lstStyle/>
          <a:p>
            <a:pPr algn="ctr">
              <a:defRPr/>
            </a:pPr>
            <a:r>
              <a:rPr lang="en-US" altLang="ko-KR" sz="11500" b="1">
                <a:solidFill>
                  <a:srgbClr val="515151"/>
                </a:solidFill>
              </a:rPr>
              <a:t>Portfolio.</a:t>
            </a:r>
            <a:endParaRPr lang="ko-KR" altLang="en-US" sz="11500" b="1">
              <a:solidFill>
                <a:srgbClr val="515151"/>
              </a:solidFill>
            </a:endParaRPr>
          </a:p>
        </p:txBody>
      </p:sp>
      <p:sp>
        <p:nvSpPr>
          <p:cNvPr id="57" name="TextBox 56"/>
          <p:cNvSpPr txBox="1"/>
          <p:nvPr/>
        </p:nvSpPr>
        <p:spPr>
          <a:xfrm>
            <a:off x="3718560" y="4624773"/>
            <a:ext cx="4754880" cy="830997"/>
          </a:xfrm>
          <a:prstGeom prst="rect">
            <a:avLst/>
          </a:prstGeom>
          <a:noFill/>
        </p:spPr>
        <p:txBody>
          <a:bodyPr wrap="none">
            <a:spAutoFit/>
          </a:bodyPr>
          <a:lstStyle/>
          <a:p>
            <a:pPr algn="ctr">
              <a:defRPr/>
            </a:pPr>
            <a:r>
              <a:rPr lang="ko-KR" altLang="en-US" sz="4800" b="0" spc="-300">
                <a:solidFill>
                  <a:schemeClr val="bg1"/>
                </a:solidFill>
                <a:latin typeface="+mn-ea"/>
              </a:rPr>
              <a:t>내용을 입력하세요</a:t>
            </a:r>
            <a:endParaRPr lang="ko-KR" altLang="en-US" sz="4800" b="0" spc="-30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2</a:t>
            </a:r>
            <a:endParaRPr lang="en-US" altLang="ko-KR" sz="3200">
              <a:solidFill>
                <a:schemeClr val="bg1"/>
              </a:solidFill>
            </a:endParaRPr>
          </a:p>
        </p:txBody>
      </p:sp>
      <p:sp>
        <p:nvSpPr>
          <p:cNvPr id="10" name="TextBox 9"/>
          <p:cNvSpPr txBox="1"/>
          <p:nvPr/>
        </p:nvSpPr>
        <p:spPr>
          <a:xfrm>
            <a:off x="636167" y="3423422"/>
            <a:ext cx="4484473" cy="756148"/>
          </a:xfrm>
          <a:prstGeom prst="rect">
            <a:avLst/>
          </a:prstGeom>
          <a:noFill/>
        </p:spPr>
        <p:txBody>
          <a:bodyPr wrap="none">
            <a:spAutoFit/>
          </a:bodyPr>
          <a:lstStyle/>
          <a:p>
            <a:pPr lvl="0">
              <a:defRPr/>
            </a:pPr>
            <a:r>
              <a:rPr lang="ko-KR" altLang="en-US" sz="4400" b="1">
                <a:solidFill>
                  <a:schemeClr val="bg1"/>
                </a:solidFill>
              </a:rPr>
              <a:t>팀원 구성 및 역할</a:t>
            </a:r>
            <a:endParaRPr lang="ko-KR" altLang="en-US"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399" y="167785"/>
            <a:ext cx="596266" cy="276999"/>
          </a:xfrm>
          <a:prstGeom prst="rect">
            <a:avLst/>
          </a:prstGeom>
          <a:noFill/>
        </p:spPr>
        <p:txBody>
          <a:bodyPr wrap="none">
            <a:spAutoFit/>
          </a:bodyPr>
          <a:lstStyle/>
          <a:p>
            <a:pPr lvl="0">
              <a:defRPr/>
            </a:pPr>
            <a:r>
              <a:rPr lang="en-US" altLang="ko-KR" sz="1200"/>
              <a:t>Part 2</a:t>
            </a:r>
            <a:endParaRPr lang="en-US" altLang="ko-KR" sz="1200"/>
          </a:p>
        </p:txBody>
      </p:sp>
      <p:sp>
        <p:nvSpPr>
          <p:cNvPr id="7" name="TextBox 6"/>
          <p:cNvSpPr txBox="1"/>
          <p:nvPr/>
        </p:nvSpPr>
        <p:spPr>
          <a:xfrm>
            <a:off x="1040781" y="121618"/>
            <a:ext cx="3317859" cy="646331"/>
          </a:xfrm>
          <a:prstGeom prst="rect">
            <a:avLst/>
          </a:prstGeom>
          <a:noFill/>
        </p:spPr>
        <p:txBody>
          <a:bodyPr wrap="none">
            <a:spAutoFit/>
          </a:bodyPr>
          <a:lstStyle/>
          <a:p>
            <a:pPr lvl="0">
              <a:defRPr/>
            </a:pPr>
            <a:r>
              <a:rPr lang="ko-KR" altLang="en-US" sz="3600" b="0" spc="-300"/>
              <a:t>팀원 구성 및 역할</a:t>
            </a:r>
            <a:endParaRPr lang="ko-KR" altLang="en-US" sz="3600" b="0" spc="-300"/>
          </a:p>
        </p:txBody>
      </p:sp>
      <p:sp>
        <p:nvSpPr>
          <p:cNvPr id="8" name="직사각형 7"/>
          <p:cNvSpPr/>
          <p:nvPr/>
        </p:nvSpPr>
        <p:spPr>
          <a:xfrm>
            <a:off x="660400" y="1625600"/>
            <a:ext cx="3289300" cy="32893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000"/>
              <a:t>PL</a:t>
            </a:r>
            <a:endParaRPr lang="en-US" altLang="ko-KR" sz="2000"/>
          </a:p>
          <a:p>
            <a:pPr>
              <a:defRPr/>
            </a:pPr>
            <a:endParaRPr lang="ko-KR" altLang="en-US" sz="2000"/>
          </a:p>
          <a:p>
            <a:pPr>
              <a:defRPr/>
            </a:pPr>
            <a:r>
              <a:rPr lang="en-US" altLang="ko-KR" sz="2000"/>
              <a:t>1.</a:t>
            </a:r>
            <a:r>
              <a:rPr lang="ko-KR" altLang="en-US" sz="2000"/>
              <a:t> 웹페이지 개발</a:t>
            </a:r>
            <a:endParaRPr lang="ko-KR" altLang="en-US" sz="2000"/>
          </a:p>
          <a:p>
            <a:pPr>
              <a:defRPr/>
            </a:pPr>
            <a:r>
              <a:rPr lang="en-US" altLang="ko-KR" sz="2000"/>
              <a:t>2.</a:t>
            </a:r>
            <a:r>
              <a:rPr lang="ko-KR" altLang="en-US" sz="2000"/>
              <a:t>바이러스 토탈 API 연동                   모듈 개발</a:t>
            </a:r>
            <a:endParaRPr lang="ko-KR" altLang="en-US" sz="2000"/>
          </a:p>
          <a:p>
            <a:pPr>
              <a:defRPr/>
            </a:pPr>
            <a:r>
              <a:rPr lang="en-US" altLang="ko-KR" sz="2000"/>
              <a:t>3.</a:t>
            </a:r>
            <a:r>
              <a:rPr lang="ko-KR" altLang="en-US" sz="2000"/>
              <a:t>DB 구축</a:t>
            </a:r>
            <a:endParaRPr lang="ko-KR" altLang="en-US" sz="2000"/>
          </a:p>
          <a:p>
            <a:pPr>
              <a:defRPr/>
            </a:pPr>
            <a:r>
              <a:rPr lang="en-US" altLang="ko-KR" sz="2000"/>
              <a:t>4.</a:t>
            </a:r>
            <a:r>
              <a:rPr lang="ko-KR" altLang="en-US" sz="2000"/>
              <a:t> 악성코드 해시화</a:t>
            </a:r>
            <a:endParaRPr lang="ko-KR" altLang="en-US" sz="2000"/>
          </a:p>
          <a:p>
            <a:pPr>
              <a:defRPr/>
            </a:pPr>
            <a:r>
              <a:rPr lang="en-US" altLang="ko-KR" sz="2000"/>
              <a:t>5.</a:t>
            </a:r>
            <a:r>
              <a:rPr lang="ko-KR" altLang="en-US" sz="2000"/>
              <a:t> 블랙리스트 개발</a:t>
            </a:r>
            <a:endParaRPr lang="ko-KR" altLang="en-US" sz="2000"/>
          </a:p>
        </p:txBody>
      </p:sp>
      <p:sp>
        <p:nvSpPr>
          <p:cNvPr id="9" name="직사각형 8"/>
          <p:cNvSpPr/>
          <p:nvPr/>
        </p:nvSpPr>
        <p:spPr>
          <a:xfrm>
            <a:off x="4444128" y="1625600"/>
            <a:ext cx="3289300" cy="32893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000"/>
              <a:t>PM</a:t>
            </a:r>
            <a:endParaRPr lang="en-US" altLang="ko-KR" sz="3000"/>
          </a:p>
          <a:p>
            <a:pPr algn="ctr">
              <a:defRPr/>
            </a:pPr>
            <a:endParaRPr lang="en-US" altLang="ko-KR" sz="2000"/>
          </a:p>
          <a:p>
            <a:pPr>
              <a:defRPr/>
            </a:pPr>
            <a:r>
              <a:rPr lang="en-US" altLang="ko-KR" sz="2000"/>
              <a:t>1.</a:t>
            </a:r>
            <a:r>
              <a:rPr lang="ko-KR" altLang="en-US" sz="2000"/>
              <a:t> </a:t>
            </a:r>
            <a:r>
              <a:rPr lang="en-US" altLang="ko-KR" sz="2000"/>
              <a:t>PE </a:t>
            </a:r>
            <a:r>
              <a:rPr lang="ko-KR" altLang="en-US" sz="2000"/>
              <a:t>파일 모듈 개발</a:t>
            </a:r>
            <a:endParaRPr lang="ko-KR" altLang="en-US" sz="2000"/>
          </a:p>
          <a:p>
            <a:pPr>
              <a:defRPr/>
            </a:pPr>
            <a:r>
              <a:rPr lang="en-US" altLang="ko-KR" sz="2000"/>
              <a:t>2.</a:t>
            </a:r>
            <a:r>
              <a:rPr lang="ko-KR" altLang="en-US" sz="2000"/>
              <a:t> 프로젝트 일정관리</a:t>
            </a:r>
            <a:endParaRPr lang="ko-KR" altLang="en-US" sz="2000"/>
          </a:p>
          <a:p>
            <a:pPr>
              <a:defRPr/>
            </a:pPr>
            <a:r>
              <a:rPr lang="en-US" altLang="ko-KR" sz="2000"/>
              <a:t>3.</a:t>
            </a:r>
            <a:r>
              <a:rPr lang="ko-KR" altLang="en-US" sz="2000"/>
              <a:t> 프로젝트 문서 관리</a:t>
            </a:r>
            <a:endParaRPr lang="ko-KR" altLang="en-US" sz="2000"/>
          </a:p>
          <a:p>
            <a:pPr>
              <a:defRPr/>
            </a:pPr>
            <a:r>
              <a:rPr lang="en-US" altLang="ko-KR" sz="2000"/>
              <a:t>4.</a:t>
            </a:r>
            <a:r>
              <a:rPr lang="ko-KR" altLang="en-US" sz="2000"/>
              <a:t> </a:t>
            </a:r>
            <a:r>
              <a:rPr lang="en-US" altLang="ko-KR" sz="2000"/>
              <a:t>PE</a:t>
            </a:r>
            <a:r>
              <a:rPr lang="ko-KR" altLang="en-US" sz="2000"/>
              <a:t> 파일 구조 조사</a:t>
            </a:r>
            <a:endParaRPr lang="ko-KR" altLang="en-US" sz="2000"/>
          </a:p>
          <a:p>
            <a:pPr>
              <a:defRPr/>
            </a:pPr>
            <a:r>
              <a:rPr lang="en-US" altLang="ko-KR" sz="2000"/>
              <a:t>5.</a:t>
            </a:r>
            <a:r>
              <a:rPr lang="ko-KR" altLang="en-US" sz="2000"/>
              <a:t> 클라우드 구축</a:t>
            </a:r>
            <a:endParaRPr lang="ko-KR" altLang="en-US" sz="2000"/>
          </a:p>
        </p:txBody>
      </p:sp>
      <p:sp>
        <p:nvSpPr>
          <p:cNvPr id="10" name="직사각형 9"/>
          <p:cNvSpPr/>
          <p:nvPr/>
        </p:nvSpPr>
        <p:spPr>
          <a:xfrm>
            <a:off x="8227856" y="1625600"/>
            <a:ext cx="3289300" cy="3289300"/>
          </a:xfrm>
          <a:prstGeom prst="rect">
            <a:avLst/>
          </a:prstGeom>
          <a:solidFill>
            <a:srgbClr val="00ff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000"/>
              <a:t>PA</a:t>
            </a:r>
            <a:endParaRPr lang="en-US" altLang="ko-KR" sz="2000"/>
          </a:p>
          <a:p>
            <a:pPr algn="ctr">
              <a:defRPr/>
            </a:pPr>
            <a:endParaRPr lang="en-US" altLang="ko-KR" sz="2000"/>
          </a:p>
          <a:p>
            <a:pPr>
              <a:defRPr/>
            </a:pPr>
            <a:r>
              <a:rPr lang="en-US" altLang="ko-KR" sz="2000"/>
              <a:t>1.</a:t>
            </a:r>
            <a:r>
              <a:rPr lang="ko-KR" altLang="en-US" sz="2000"/>
              <a:t> 프로젝트 일정 관리</a:t>
            </a:r>
            <a:endParaRPr lang="ko-KR" altLang="en-US" sz="2000"/>
          </a:p>
          <a:p>
            <a:pPr>
              <a:defRPr/>
            </a:pPr>
            <a:r>
              <a:rPr lang="en-US" altLang="ko-KR" sz="2000"/>
              <a:t>2.</a:t>
            </a:r>
            <a:r>
              <a:rPr lang="ko-KR" altLang="en-US" sz="2000"/>
              <a:t> 프로젝트 문서 관리</a:t>
            </a:r>
            <a:endParaRPr lang="ko-KR" altLang="en-US" sz="2000"/>
          </a:p>
          <a:p>
            <a:pPr>
              <a:defRPr/>
            </a:pPr>
            <a:r>
              <a:rPr lang="en-US" altLang="ko-KR" sz="2000"/>
              <a:t>3.</a:t>
            </a:r>
            <a:r>
              <a:rPr lang="ko-KR" altLang="en-US" sz="2000"/>
              <a:t> 문서 템플릿 정의</a:t>
            </a:r>
            <a:endParaRPr lang="ko-KR" altLang="en-US" sz="2000"/>
          </a:p>
          <a:p>
            <a:pPr>
              <a:defRPr/>
            </a:pPr>
            <a:r>
              <a:rPr lang="en-US" altLang="ko-KR" sz="2000"/>
              <a:t>4.</a:t>
            </a:r>
            <a:r>
              <a:rPr lang="ko-KR" altLang="en-US" sz="2000"/>
              <a:t> </a:t>
            </a:r>
            <a:r>
              <a:rPr lang="en-US" altLang="ko-KR" sz="2000"/>
              <a:t>QA</a:t>
            </a:r>
            <a:endParaRPr lang="en-US" altLang="ko-KR" sz="2000"/>
          </a:p>
          <a:p>
            <a:pPr>
              <a:defRPr/>
            </a:pPr>
            <a:r>
              <a:rPr lang="en-US" altLang="ko-KR" sz="2000"/>
              <a:t>5.</a:t>
            </a:r>
            <a:r>
              <a:rPr lang="ko-KR" altLang="en-US" sz="2000"/>
              <a:t>악성코드 데이터 수집</a:t>
            </a:r>
            <a:endParaRPr lang="ko-KR" altLang="en-US" sz="2000"/>
          </a:p>
          <a:p>
            <a:pPr>
              <a:defRPr/>
            </a:pPr>
            <a:r>
              <a:rPr lang="en-US" altLang="ko-KR" sz="2000"/>
              <a:t>6.</a:t>
            </a:r>
            <a:r>
              <a:rPr lang="ko-KR" altLang="en-US" sz="2000"/>
              <a:t> 데이터 분류</a:t>
            </a:r>
            <a:endParaRPr lang="ko-KR" altLang="en-US" sz="2000"/>
          </a:p>
        </p:txBody>
      </p:sp>
      <p:sp>
        <p:nvSpPr>
          <p:cNvPr id="11" name="TextBox 10"/>
          <p:cNvSpPr txBox="1"/>
          <p:nvPr/>
        </p:nvSpPr>
        <p:spPr>
          <a:xfrm>
            <a:off x="1699260" y="5623868"/>
            <a:ext cx="1173480" cy="451177"/>
          </a:xfrm>
          <a:prstGeom prst="rect">
            <a:avLst/>
          </a:prstGeom>
          <a:noFill/>
        </p:spPr>
        <p:txBody>
          <a:bodyPr wrap="none">
            <a:spAutoFit/>
          </a:bodyPr>
          <a:lstStyle/>
          <a:p>
            <a:pPr algn="ctr">
              <a:defRPr/>
            </a:pPr>
            <a:r>
              <a:rPr lang="ko-KR" altLang="en-US" sz="2400" b="0" spc="-300"/>
              <a:t>김  선  우</a:t>
            </a:r>
            <a:endParaRPr lang="ko-KR" altLang="en-US" sz="2400" b="0" spc="-300"/>
          </a:p>
        </p:txBody>
      </p:sp>
      <p:sp>
        <p:nvSpPr>
          <p:cNvPr id="12" name="TextBox 11"/>
          <p:cNvSpPr txBox="1"/>
          <p:nvPr/>
        </p:nvSpPr>
        <p:spPr>
          <a:xfrm>
            <a:off x="5461635" y="5623868"/>
            <a:ext cx="1173479" cy="451177"/>
          </a:xfrm>
          <a:prstGeom prst="rect">
            <a:avLst/>
          </a:prstGeom>
          <a:noFill/>
        </p:spPr>
        <p:txBody>
          <a:bodyPr wrap="none">
            <a:spAutoFit/>
          </a:bodyPr>
          <a:lstStyle/>
          <a:p>
            <a:pPr algn="ctr">
              <a:defRPr/>
            </a:pPr>
            <a:r>
              <a:rPr lang="ko-KR" altLang="en-US" sz="2400" b="0" spc="-300"/>
              <a:t>우  건  희</a:t>
            </a:r>
            <a:endParaRPr lang="ko-KR" altLang="en-US" sz="2400" b="0" spc="-300"/>
          </a:p>
        </p:txBody>
      </p:sp>
      <p:sp>
        <p:nvSpPr>
          <p:cNvPr id="13" name="TextBox 12"/>
          <p:cNvSpPr txBox="1"/>
          <p:nvPr/>
        </p:nvSpPr>
        <p:spPr>
          <a:xfrm>
            <a:off x="9243060" y="5623868"/>
            <a:ext cx="1173480" cy="451177"/>
          </a:xfrm>
          <a:prstGeom prst="rect">
            <a:avLst/>
          </a:prstGeom>
          <a:noFill/>
        </p:spPr>
        <p:txBody>
          <a:bodyPr wrap="none">
            <a:spAutoFit/>
          </a:bodyPr>
          <a:lstStyle/>
          <a:p>
            <a:pPr algn="ctr">
              <a:defRPr/>
            </a:pPr>
            <a:r>
              <a:rPr lang="ko-KR" altLang="en-US" sz="2400" b="0" spc="-300"/>
              <a:t>김  효  진</a:t>
            </a:r>
            <a:endParaRPr lang="ko-KR" altLang="en-US" sz="2400" b="0" spc="-300"/>
          </a:p>
        </p:txBody>
      </p:sp>
      <p:cxnSp>
        <p:nvCxnSpPr>
          <p:cNvPr id="14" name="직선 연결선 13"/>
          <p:cNvCxnSpPr/>
          <p:nvPr/>
        </p:nvCxnSpPr>
        <p:spPr>
          <a:xfrm>
            <a:off x="1943100" y="5384800"/>
            <a:ext cx="720000"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5736000" y="5384800"/>
            <a:ext cx="720000"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a:off x="9528900" y="5384800"/>
            <a:ext cx="720000" cy="0"/>
          </a:xfrm>
          <a:prstGeom prst="line">
            <a:avLst/>
          </a:prstGeom>
          <a:ln w="762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3 </a:t>
            </a:r>
            <a:endParaRPr lang="en-US" altLang="ko-KR" sz="3200">
              <a:solidFill>
                <a:schemeClr val="bg1"/>
              </a:solidFill>
            </a:endParaRPr>
          </a:p>
        </p:txBody>
      </p:sp>
      <p:sp>
        <p:nvSpPr>
          <p:cNvPr id="10" name="TextBox 9"/>
          <p:cNvSpPr txBox="1"/>
          <p:nvPr/>
        </p:nvSpPr>
        <p:spPr>
          <a:xfrm>
            <a:off x="636167" y="3423422"/>
            <a:ext cx="3608173" cy="756148"/>
          </a:xfrm>
          <a:prstGeom prst="rect">
            <a:avLst/>
          </a:prstGeom>
          <a:noFill/>
        </p:spPr>
        <p:txBody>
          <a:bodyPr wrap="none">
            <a:spAutoFit/>
          </a:bodyPr>
          <a:lstStyle/>
          <a:p>
            <a:pPr lvl="0">
              <a:defRPr/>
            </a:pPr>
            <a:r>
              <a:rPr lang="ko-KR" altLang="en-US" sz="4400" b="1">
                <a:solidFill>
                  <a:schemeClr val="bg1"/>
                </a:solidFill>
              </a:rPr>
              <a:t>프로젝트 일정</a:t>
            </a:r>
            <a:endParaRPr lang="ko-KR" altLang="en-US"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3</a:t>
            </a:r>
            <a:endParaRPr lang="ko-KR" altLang="en-US" sz="1200"/>
          </a:p>
        </p:txBody>
      </p:sp>
      <p:sp>
        <p:nvSpPr>
          <p:cNvPr id="7" name="TextBox 6"/>
          <p:cNvSpPr txBox="1"/>
          <p:nvPr/>
        </p:nvSpPr>
        <p:spPr>
          <a:xfrm>
            <a:off x="1040780" y="121618"/>
            <a:ext cx="2708260" cy="646331"/>
          </a:xfrm>
          <a:prstGeom prst="rect">
            <a:avLst/>
          </a:prstGeom>
          <a:noFill/>
        </p:spPr>
        <p:txBody>
          <a:bodyPr wrap="none">
            <a:spAutoFit/>
          </a:bodyPr>
          <a:lstStyle/>
          <a:p>
            <a:pPr lvl="0">
              <a:defRPr/>
            </a:pPr>
            <a:r>
              <a:rPr lang="ko-KR" altLang="en-US" sz="3600" b="0" spc="-300"/>
              <a:t>프로젝트 일정</a:t>
            </a:r>
            <a:endParaRPr lang="ko-KR" altLang="en-US" sz="3600" b="0" spc="-300"/>
          </a:p>
        </p:txBody>
      </p:sp>
      <p:pic>
        <p:nvPicPr>
          <p:cNvPr id="36" name=""/>
          <p:cNvPicPr>
            <a:picLocks noChangeAspect="1"/>
          </p:cNvPicPr>
          <p:nvPr/>
        </p:nvPicPr>
        <p:blipFill rotWithShape="1">
          <a:blip r:embed="rId2"/>
          <a:stretch>
            <a:fillRect/>
          </a:stretch>
        </p:blipFill>
        <p:spPr>
          <a:xfrm>
            <a:off x="146270" y="942780"/>
            <a:ext cx="11646754" cy="550700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4 </a:t>
            </a:r>
            <a:endParaRPr lang="en-US" altLang="ko-KR" sz="3200">
              <a:solidFill>
                <a:schemeClr val="bg1"/>
              </a:solidFill>
            </a:endParaRPr>
          </a:p>
        </p:txBody>
      </p:sp>
      <p:sp>
        <p:nvSpPr>
          <p:cNvPr id="10" name="TextBox 9"/>
          <p:cNvSpPr txBox="1"/>
          <p:nvPr/>
        </p:nvSpPr>
        <p:spPr>
          <a:xfrm>
            <a:off x="636166" y="3423422"/>
            <a:ext cx="2350874" cy="756148"/>
          </a:xfrm>
          <a:prstGeom prst="rect">
            <a:avLst/>
          </a:prstGeom>
          <a:noFill/>
        </p:spPr>
        <p:txBody>
          <a:bodyPr wrap="none">
            <a:spAutoFit/>
          </a:bodyPr>
          <a:lstStyle/>
          <a:p>
            <a:pPr lvl="0">
              <a:defRPr/>
            </a:pPr>
            <a:r>
              <a:rPr lang="ko-KR" altLang="en-US" sz="4400" b="1">
                <a:solidFill>
                  <a:schemeClr val="bg1"/>
                </a:solidFill>
              </a:rPr>
              <a:t>요구사항</a:t>
            </a:r>
            <a:endParaRPr lang="ko-KR" altLang="en-US"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398" y="167785"/>
            <a:ext cx="596267" cy="276999"/>
          </a:xfrm>
          <a:prstGeom prst="rect">
            <a:avLst/>
          </a:prstGeom>
          <a:noFill/>
        </p:spPr>
        <p:txBody>
          <a:bodyPr wrap="none">
            <a:spAutoFit/>
          </a:bodyPr>
          <a:lstStyle/>
          <a:p>
            <a:pPr lvl="0">
              <a:defRPr/>
            </a:pPr>
            <a:r>
              <a:rPr lang="en-US" altLang="ko-KR" sz="1200"/>
              <a:t>Part 4</a:t>
            </a:r>
            <a:endParaRPr lang="en-US" altLang="ko-KR" sz="1200"/>
          </a:p>
        </p:txBody>
      </p:sp>
      <p:sp>
        <p:nvSpPr>
          <p:cNvPr id="7" name="TextBox 6"/>
          <p:cNvSpPr txBox="1"/>
          <p:nvPr/>
        </p:nvSpPr>
        <p:spPr>
          <a:xfrm>
            <a:off x="1040777" y="121618"/>
            <a:ext cx="4251313" cy="646331"/>
          </a:xfrm>
          <a:prstGeom prst="rect">
            <a:avLst/>
          </a:prstGeom>
          <a:noFill/>
        </p:spPr>
        <p:txBody>
          <a:bodyPr wrap="none">
            <a:spAutoFit/>
          </a:bodyPr>
          <a:lstStyle/>
          <a:p>
            <a:pPr lvl="0">
              <a:defRPr/>
            </a:pPr>
            <a:r>
              <a:rPr lang="ko-KR" altLang="en-US" sz="3600" b="0" spc="-300"/>
              <a:t>기능적 요구사항 </a:t>
            </a:r>
            <a:r>
              <a:rPr lang="en-US" altLang="ko-KR" sz="3600" b="0" spc="-300"/>
              <a:t>(Web)</a:t>
            </a:r>
            <a:endParaRPr lang="en-US" altLang="ko-KR" sz="3600" b="0" spc="-300"/>
          </a:p>
        </p:txBody>
      </p:sp>
      <p:pic>
        <p:nvPicPr>
          <p:cNvPr id="19" name=""/>
          <p:cNvPicPr/>
          <p:nvPr/>
        </p:nvPicPr>
        <p:blipFill rotWithShape="1">
          <a:blip r:embed="rId2"/>
          <a:stretch>
            <a:fillRect/>
          </a:stretch>
        </p:blipFill>
        <p:spPr>
          <a:xfrm>
            <a:off x="483497" y="884463"/>
            <a:ext cx="11161395" cy="54006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398" y="167785"/>
            <a:ext cx="596267" cy="276999"/>
          </a:xfrm>
          <a:prstGeom prst="rect">
            <a:avLst/>
          </a:prstGeom>
          <a:noFill/>
        </p:spPr>
        <p:txBody>
          <a:bodyPr wrap="none">
            <a:spAutoFit/>
          </a:bodyPr>
          <a:lstStyle/>
          <a:p>
            <a:pPr lvl="0">
              <a:defRPr/>
            </a:pPr>
            <a:r>
              <a:rPr lang="en-US" altLang="ko-KR" sz="1200"/>
              <a:t>Part 4</a:t>
            </a:r>
            <a:endParaRPr lang="en-US" altLang="ko-KR" sz="1200"/>
          </a:p>
        </p:txBody>
      </p:sp>
      <p:sp>
        <p:nvSpPr>
          <p:cNvPr id="7" name="TextBox 6"/>
          <p:cNvSpPr txBox="1"/>
          <p:nvPr/>
        </p:nvSpPr>
        <p:spPr>
          <a:xfrm>
            <a:off x="1040777" y="121618"/>
            <a:ext cx="3965563" cy="646331"/>
          </a:xfrm>
          <a:prstGeom prst="rect">
            <a:avLst/>
          </a:prstGeom>
          <a:noFill/>
        </p:spPr>
        <p:txBody>
          <a:bodyPr wrap="none">
            <a:spAutoFit/>
          </a:bodyPr>
          <a:lstStyle/>
          <a:p>
            <a:pPr lvl="0">
              <a:defRPr/>
            </a:pPr>
            <a:r>
              <a:rPr lang="ko-KR" altLang="en-US" sz="3600" b="0" spc="-300"/>
              <a:t>기능적 요구사항 </a:t>
            </a:r>
            <a:r>
              <a:rPr lang="en-US" altLang="ko-KR" sz="3600" b="0" spc="-300"/>
              <a:t>(PE)</a:t>
            </a:r>
            <a:endParaRPr lang="en-US" altLang="ko-KR" sz="3600" b="0" spc="-300"/>
          </a:p>
        </p:txBody>
      </p:sp>
      <p:pic>
        <p:nvPicPr>
          <p:cNvPr id="20" name=""/>
          <p:cNvPicPr/>
          <p:nvPr/>
        </p:nvPicPr>
        <p:blipFill rotWithShape="1">
          <a:blip r:embed="rId2"/>
          <a:stretch>
            <a:fillRect/>
          </a:stretch>
        </p:blipFill>
        <p:spPr>
          <a:xfrm>
            <a:off x="515302" y="909637"/>
            <a:ext cx="11161395" cy="54006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398" y="167785"/>
            <a:ext cx="596267" cy="276999"/>
          </a:xfrm>
          <a:prstGeom prst="rect">
            <a:avLst/>
          </a:prstGeom>
          <a:noFill/>
        </p:spPr>
        <p:txBody>
          <a:bodyPr wrap="none">
            <a:spAutoFit/>
          </a:bodyPr>
          <a:lstStyle/>
          <a:p>
            <a:pPr lvl="0">
              <a:defRPr/>
            </a:pPr>
            <a:r>
              <a:rPr lang="en-US" altLang="ko-KR" sz="1200"/>
              <a:t>Part 4</a:t>
            </a:r>
            <a:endParaRPr lang="en-US" altLang="ko-KR" sz="1200"/>
          </a:p>
        </p:txBody>
      </p:sp>
      <p:sp>
        <p:nvSpPr>
          <p:cNvPr id="7" name="TextBox 6"/>
          <p:cNvSpPr txBox="1"/>
          <p:nvPr/>
        </p:nvSpPr>
        <p:spPr>
          <a:xfrm>
            <a:off x="1040777" y="121618"/>
            <a:ext cx="4546588" cy="646331"/>
          </a:xfrm>
          <a:prstGeom prst="rect">
            <a:avLst/>
          </a:prstGeom>
          <a:noFill/>
        </p:spPr>
        <p:txBody>
          <a:bodyPr wrap="none">
            <a:spAutoFit/>
          </a:bodyPr>
          <a:lstStyle/>
          <a:p>
            <a:pPr lvl="0">
              <a:defRPr/>
            </a:pPr>
            <a:r>
              <a:rPr lang="ko-KR" altLang="en-US" sz="3600" b="0" spc="-300"/>
              <a:t>기능적 요구사항 </a:t>
            </a:r>
            <a:r>
              <a:rPr lang="en-US" altLang="ko-KR" sz="3600" b="0" spc="-300"/>
              <a:t>(Server)</a:t>
            </a:r>
            <a:endParaRPr lang="en-US" altLang="ko-KR" sz="3600" b="0" spc="-300"/>
          </a:p>
        </p:txBody>
      </p:sp>
      <p:pic>
        <p:nvPicPr>
          <p:cNvPr id="20" name=""/>
          <p:cNvPicPr/>
          <p:nvPr/>
        </p:nvPicPr>
        <p:blipFill rotWithShape="1">
          <a:blip r:embed="rId2"/>
          <a:stretch>
            <a:fillRect/>
          </a:stretch>
        </p:blipFill>
        <p:spPr>
          <a:xfrm>
            <a:off x="515302" y="900112"/>
            <a:ext cx="11161395" cy="540067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grpSp>
        <p:nvGrpSpPr>
          <p:cNvPr id="34" name="그룹 33"/>
          <p:cNvGrpSpPr/>
          <p:nvPr/>
        </p:nvGrpSpPr>
        <p:grpSpPr>
          <a:xfrm rot="0">
            <a:off x="-27381" y="-11154"/>
            <a:ext cx="4967373" cy="6874730"/>
            <a:chOff x="-27381" y="-11154"/>
            <a:chExt cx="4967373" cy="6874730"/>
          </a:xfrm>
        </p:grpSpPr>
        <p:sp>
          <p:nvSpPr>
            <p:cNvPr id="8" name="직각 삼각형 7"/>
            <p:cNvSpPr/>
            <p:nvPr/>
          </p:nvSpPr>
          <p:spPr>
            <a:xfrm>
              <a:off x="0" y="3429000"/>
              <a:ext cx="3434576" cy="343457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직각 삼각형 8"/>
            <p:cNvSpPr/>
            <p:nvPr/>
          </p:nvSpPr>
          <p:spPr>
            <a:xfrm rot="5400000">
              <a:off x="0"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0" name="직각 삼각형 9"/>
            <p:cNvSpPr/>
            <p:nvPr/>
          </p:nvSpPr>
          <p:spPr>
            <a:xfrm rot="16200000">
              <a:off x="-23400"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직각 삼각형 10"/>
            <p:cNvSpPr/>
            <p:nvPr/>
          </p:nvSpPr>
          <p:spPr>
            <a:xfrm rot="16200000">
              <a:off x="-27381"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12" name="TextBox 11"/>
          <p:cNvSpPr txBox="1"/>
          <p:nvPr/>
        </p:nvSpPr>
        <p:spPr>
          <a:xfrm>
            <a:off x="7694463" y="724020"/>
            <a:ext cx="2674452" cy="445650"/>
          </a:xfrm>
          <a:prstGeom prst="rect">
            <a:avLst/>
          </a:prstGeom>
          <a:noFill/>
        </p:spPr>
        <p:txBody>
          <a:bodyPr wrap="none">
            <a:spAutoFit/>
          </a:bodyPr>
          <a:lstStyle/>
          <a:p>
            <a:pPr lvl="0">
              <a:defRPr/>
            </a:pPr>
            <a:r>
              <a:rPr lang="en-US" altLang="ko-KR" sz="2400">
                <a:solidFill>
                  <a:schemeClr val="bg1"/>
                </a:solidFill>
              </a:rPr>
              <a:t>a table</a:t>
            </a:r>
            <a:r>
              <a:rPr lang="ko-KR" altLang="en-US" sz="2400">
                <a:solidFill>
                  <a:schemeClr val="bg1"/>
                </a:solidFill>
              </a:rPr>
              <a:t> </a:t>
            </a:r>
            <a:r>
              <a:rPr lang="en-US" altLang="ko-KR" sz="2400">
                <a:solidFill>
                  <a:schemeClr val="bg1"/>
                </a:solidFill>
              </a:rPr>
              <a:t>of</a:t>
            </a:r>
            <a:r>
              <a:rPr lang="ko-KR" altLang="en-US" sz="2400">
                <a:solidFill>
                  <a:schemeClr val="bg1"/>
                </a:solidFill>
              </a:rPr>
              <a:t> </a:t>
            </a:r>
            <a:r>
              <a:rPr lang="en-US" altLang="ko-KR" sz="2400">
                <a:solidFill>
                  <a:schemeClr val="bg1"/>
                </a:solidFill>
              </a:rPr>
              <a:t>contents</a:t>
            </a:r>
            <a:endParaRPr lang="ko-KR" altLang="en-US" sz="2400">
              <a:solidFill>
                <a:schemeClr val="bg1"/>
              </a:solidFill>
            </a:endParaRPr>
          </a:p>
        </p:txBody>
      </p:sp>
      <p:sp>
        <p:nvSpPr>
          <p:cNvPr id="13" name="TextBox 12"/>
          <p:cNvSpPr txBox="1"/>
          <p:nvPr/>
        </p:nvSpPr>
        <p:spPr>
          <a:xfrm>
            <a:off x="6445404" y="416244"/>
            <a:ext cx="1275561" cy="753426"/>
          </a:xfrm>
          <a:prstGeom prst="rect">
            <a:avLst/>
          </a:prstGeom>
          <a:noFill/>
        </p:spPr>
        <p:txBody>
          <a:bodyPr wrap="none">
            <a:spAutoFit/>
          </a:bodyPr>
          <a:lstStyle/>
          <a:p>
            <a:pPr lvl="0">
              <a:defRPr/>
            </a:pPr>
            <a:r>
              <a:rPr lang="ko-KR" altLang="en-US" sz="4400">
                <a:solidFill>
                  <a:schemeClr val="bg1"/>
                </a:solidFill>
                <a:latin typeface="+mj-ea"/>
                <a:ea typeface="+mj-ea"/>
              </a:rPr>
              <a:t>목차</a:t>
            </a:r>
            <a:endParaRPr lang="ko-KR" altLang="en-US" sz="4400">
              <a:solidFill>
                <a:schemeClr val="bg1"/>
              </a:solidFill>
              <a:latin typeface="+mj-ea"/>
              <a:ea typeface="+mj-ea"/>
            </a:endParaRPr>
          </a:p>
        </p:txBody>
      </p:sp>
      <p:cxnSp>
        <p:nvCxnSpPr>
          <p:cNvPr id="15" name="직선 연결선 14"/>
          <p:cNvCxnSpPr/>
          <p:nvPr/>
        </p:nvCxnSpPr>
        <p:spPr>
          <a:xfrm>
            <a:off x="6445404" y="1326994"/>
            <a:ext cx="574659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51408" y="1989816"/>
            <a:ext cx="446949" cy="639083"/>
          </a:xfrm>
          <a:prstGeom prst="rect">
            <a:avLst/>
          </a:prstGeom>
          <a:noFill/>
        </p:spPr>
        <p:txBody>
          <a:bodyPr wrap="none">
            <a:spAutoFit/>
          </a:bodyPr>
          <a:lstStyle/>
          <a:p>
            <a:pPr lvl="0">
              <a:defRPr/>
            </a:pPr>
            <a:r>
              <a:rPr lang="en-US" altLang="ko-KR" sz="3600" b="1">
                <a:solidFill>
                  <a:schemeClr val="bg1"/>
                </a:solidFill>
              </a:rPr>
              <a:t>1</a:t>
            </a:r>
            <a:endParaRPr lang="ko-KR" altLang="en-US" sz="3600" b="1">
              <a:solidFill>
                <a:schemeClr val="bg1"/>
              </a:solidFill>
            </a:endParaRPr>
          </a:p>
        </p:txBody>
      </p:sp>
      <p:sp>
        <p:nvSpPr>
          <p:cNvPr id="19" name="TextBox 18"/>
          <p:cNvSpPr txBox="1"/>
          <p:nvPr/>
        </p:nvSpPr>
        <p:spPr>
          <a:xfrm>
            <a:off x="6096000" y="2082149"/>
            <a:ext cx="2297932" cy="451500"/>
          </a:xfrm>
          <a:prstGeom prst="rect">
            <a:avLst/>
          </a:prstGeom>
          <a:noFill/>
        </p:spPr>
        <p:txBody>
          <a:bodyPr wrap="square">
            <a:spAutoFit/>
          </a:bodyPr>
          <a:lstStyle/>
          <a:p>
            <a:pPr lvl="0" algn="ctr">
              <a:defRPr/>
            </a:pPr>
            <a:r>
              <a:rPr lang="ko-KR" altLang="en-US" sz="2400" b="0" spc="-300">
                <a:solidFill>
                  <a:schemeClr val="bg1"/>
                </a:solidFill>
              </a:rPr>
              <a:t>프로젝트 개요</a:t>
            </a:r>
            <a:endParaRPr lang="ko-KR" altLang="en-US" sz="2400" b="0" spc="-300">
              <a:solidFill>
                <a:schemeClr val="bg1"/>
              </a:solidFill>
            </a:endParaRPr>
          </a:p>
        </p:txBody>
      </p:sp>
      <p:sp>
        <p:nvSpPr>
          <p:cNvPr id="22" name="TextBox 21"/>
          <p:cNvSpPr txBox="1"/>
          <p:nvPr/>
        </p:nvSpPr>
        <p:spPr>
          <a:xfrm>
            <a:off x="5251408" y="2889349"/>
            <a:ext cx="446949" cy="642521"/>
          </a:xfrm>
          <a:prstGeom prst="rect">
            <a:avLst/>
          </a:prstGeom>
          <a:noFill/>
        </p:spPr>
        <p:txBody>
          <a:bodyPr wrap="none">
            <a:spAutoFit/>
          </a:bodyPr>
          <a:lstStyle/>
          <a:p>
            <a:pPr lvl="0">
              <a:defRPr/>
            </a:pPr>
            <a:r>
              <a:rPr lang="en-US" altLang="ko-KR" sz="3600" b="1">
                <a:solidFill>
                  <a:schemeClr val="bg1"/>
                </a:solidFill>
              </a:rPr>
              <a:t>2</a:t>
            </a:r>
            <a:endParaRPr lang="ko-KR" altLang="en-US" sz="3600" b="1">
              <a:solidFill>
                <a:schemeClr val="bg1"/>
              </a:solidFill>
            </a:endParaRPr>
          </a:p>
        </p:txBody>
      </p:sp>
      <p:sp>
        <p:nvSpPr>
          <p:cNvPr id="23" name="TextBox 22"/>
          <p:cNvSpPr txBox="1"/>
          <p:nvPr/>
        </p:nvSpPr>
        <p:spPr>
          <a:xfrm>
            <a:off x="6096000" y="2981682"/>
            <a:ext cx="2303958" cy="447318"/>
          </a:xfrm>
          <a:prstGeom prst="rect">
            <a:avLst/>
          </a:prstGeom>
          <a:noFill/>
        </p:spPr>
        <p:txBody>
          <a:bodyPr wrap="square">
            <a:spAutoFit/>
          </a:bodyPr>
          <a:lstStyle/>
          <a:p>
            <a:pPr lvl="0" algn="ctr">
              <a:defRPr/>
            </a:pPr>
            <a:r>
              <a:rPr lang="ko-KR" altLang="en-US" sz="2400" b="0" spc="-300">
                <a:solidFill>
                  <a:schemeClr val="bg1"/>
                </a:solidFill>
              </a:rPr>
              <a:t>팀원 구성 및 역할</a:t>
            </a:r>
            <a:endParaRPr lang="ko-KR" altLang="en-US" sz="2400" b="0" spc="-300">
              <a:solidFill>
                <a:schemeClr val="bg1"/>
              </a:solidFill>
            </a:endParaRPr>
          </a:p>
        </p:txBody>
      </p:sp>
      <p:sp>
        <p:nvSpPr>
          <p:cNvPr id="25" name="TextBox 24"/>
          <p:cNvSpPr txBox="1"/>
          <p:nvPr/>
        </p:nvSpPr>
        <p:spPr>
          <a:xfrm>
            <a:off x="5251408" y="3788881"/>
            <a:ext cx="446949" cy="640244"/>
          </a:xfrm>
          <a:prstGeom prst="rect">
            <a:avLst/>
          </a:prstGeom>
          <a:noFill/>
        </p:spPr>
        <p:txBody>
          <a:bodyPr wrap="none">
            <a:spAutoFit/>
          </a:bodyPr>
          <a:lstStyle/>
          <a:p>
            <a:pPr lvl="0">
              <a:defRPr/>
            </a:pPr>
            <a:r>
              <a:rPr lang="en-US" altLang="ko-KR" sz="3600" b="1">
                <a:solidFill>
                  <a:schemeClr val="bg1"/>
                </a:solidFill>
              </a:rPr>
              <a:t>3</a:t>
            </a:r>
            <a:endParaRPr lang="ko-KR" altLang="en-US" sz="3600" b="1">
              <a:solidFill>
                <a:schemeClr val="bg1"/>
              </a:solidFill>
            </a:endParaRPr>
          </a:p>
        </p:txBody>
      </p:sp>
      <p:sp>
        <p:nvSpPr>
          <p:cNvPr id="26" name="TextBox 25"/>
          <p:cNvSpPr txBox="1"/>
          <p:nvPr/>
        </p:nvSpPr>
        <p:spPr>
          <a:xfrm>
            <a:off x="6096000" y="3881214"/>
            <a:ext cx="2303958" cy="452661"/>
          </a:xfrm>
          <a:prstGeom prst="rect">
            <a:avLst/>
          </a:prstGeom>
          <a:noFill/>
        </p:spPr>
        <p:txBody>
          <a:bodyPr wrap="square">
            <a:spAutoFit/>
          </a:bodyPr>
          <a:lstStyle/>
          <a:p>
            <a:pPr lvl="0" algn="ctr">
              <a:defRPr/>
            </a:pPr>
            <a:r>
              <a:rPr lang="ko-KR" altLang="en-US" sz="2400" b="0" spc="-300">
                <a:solidFill>
                  <a:schemeClr val="bg1"/>
                </a:solidFill>
              </a:rPr>
              <a:t>프로젝트 일정 </a:t>
            </a:r>
            <a:endParaRPr lang="ko-KR" altLang="en-US" sz="2400" b="0" spc="-300">
              <a:solidFill>
                <a:schemeClr val="bg1"/>
              </a:solidFill>
            </a:endParaRPr>
          </a:p>
        </p:txBody>
      </p:sp>
      <p:sp>
        <p:nvSpPr>
          <p:cNvPr id="28" name="TextBox 27"/>
          <p:cNvSpPr txBox="1"/>
          <p:nvPr/>
        </p:nvSpPr>
        <p:spPr>
          <a:xfrm>
            <a:off x="5251408" y="4688413"/>
            <a:ext cx="446949" cy="643682"/>
          </a:xfrm>
          <a:prstGeom prst="rect">
            <a:avLst/>
          </a:prstGeom>
          <a:noFill/>
        </p:spPr>
        <p:txBody>
          <a:bodyPr wrap="none">
            <a:spAutoFit/>
          </a:bodyPr>
          <a:lstStyle/>
          <a:p>
            <a:pPr lvl="0">
              <a:defRPr/>
            </a:pPr>
            <a:r>
              <a:rPr lang="en-US" altLang="ko-KR" sz="3600" b="1">
                <a:solidFill>
                  <a:schemeClr val="bg1"/>
                </a:solidFill>
              </a:rPr>
              <a:t>4</a:t>
            </a:r>
            <a:endParaRPr lang="ko-KR" altLang="en-US" sz="3600" b="1">
              <a:solidFill>
                <a:schemeClr val="bg1"/>
              </a:solidFill>
            </a:endParaRPr>
          </a:p>
        </p:txBody>
      </p:sp>
      <p:sp>
        <p:nvSpPr>
          <p:cNvPr id="29" name="TextBox 28"/>
          <p:cNvSpPr txBox="1"/>
          <p:nvPr/>
        </p:nvSpPr>
        <p:spPr>
          <a:xfrm>
            <a:off x="6096000" y="4780746"/>
            <a:ext cx="2303958" cy="446574"/>
          </a:xfrm>
          <a:prstGeom prst="rect">
            <a:avLst/>
          </a:prstGeom>
          <a:noFill/>
        </p:spPr>
        <p:txBody>
          <a:bodyPr wrap="square">
            <a:spAutoFit/>
          </a:bodyPr>
          <a:lstStyle/>
          <a:p>
            <a:pPr lvl="0" algn="ctr">
              <a:defRPr/>
            </a:pPr>
            <a:r>
              <a:rPr lang="ko-KR" altLang="en-US" sz="2400" b="0" spc="-300">
                <a:solidFill>
                  <a:schemeClr val="bg1"/>
                </a:solidFill>
              </a:rPr>
              <a:t>요구사항</a:t>
            </a:r>
            <a:endParaRPr lang="ko-KR" altLang="en-US" sz="2400" b="0" spc="-300">
              <a:solidFill>
                <a:schemeClr val="bg1"/>
              </a:solidFill>
            </a:endParaRPr>
          </a:p>
        </p:txBody>
      </p:sp>
      <p:sp>
        <p:nvSpPr>
          <p:cNvPr id="31" name="TextBox 30"/>
          <p:cNvSpPr txBox="1"/>
          <p:nvPr/>
        </p:nvSpPr>
        <p:spPr>
          <a:xfrm>
            <a:off x="5251408" y="5587945"/>
            <a:ext cx="446949" cy="646331"/>
          </a:xfrm>
          <a:prstGeom prst="rect">
            <a:avLst/>
          </a:prstGeom>
          <a:noFill/>
        </p:spPr>
        <p:txBody>
          <a:bodyPr wrap="none">
            <a:spAutoFit/>
          </a:bodyPr>
          <a:lstStyle/>
          <a:p>
            <a:pPr lvl="0">
              <a:defRPr/>
            </a:pPr>
            <a:r>
              <a:rPr lang="en-US" altLang="ko-KR" sz="3600" b="1">
                <a:solidFill>
                  <a:schemeClr val="bg1"/>
                </a:solidFill>
              </a:rPr>
              <a:t>5</a:t>
            </a:r>
            <a:endParaRPr lang="ko-KR" altLang="en-US" sz="3600" b="1">
              <a:solidFill>
                <a:schemeClr val="bg1"/>
              </a:solidFill>
            </a:endParaRPr>
          </a:p>
        </p:txBody>
      </p:sp>
      <p:sp>
        <p:nvSpPr>
          <p:cNvPr id="32" name="TextBox 31"/>
          <p:cNvSpPr txBox="1"/>
          <p:nvPr/>
        </p:nvSpPr>
        <p:spPr>
          <a:xfrm>
            <a:off x="6096000" y="5680278"/>
            <a:ext cx="2607654" cy="451916"/>
          </a:xfrm>
          <a:prstGeom prst="rect">
            <a:avLst/>
          </a:prstGeom>
          <a:noFill/>
        </p:spPr>
        <p:txBody>
          <a:bodyPr wrap="square">
            <a:spAutoFit/>
          </a:bodyPr>
          <a:lstStyle/>
          <a:p>
            <a:pPr lvl="0" algn="ctr">
              <a:defRPr/>
            </a:pPr>
            <a:r>
              <a:rPr lang="ko-KR" altLang="en-US" sz="2400" b="0" spc="-300">
                <a:solidFill>
                  <a:schemeClr val="bg1"/>
                </a:solidFill>
              </a:rPr>
              <a:t>데이터 셋 수집  정책</a:t>
            </a:r>
            <a:endParaRPr lang="ko-KR" altLang="en-US" sz="2400" b="0" spc="-300">
              <a:solidFill>
                <a:schemeClr val="bg1"/>
              </a:solidFill>
            </a:endParaRPr>
          </a:p>
        </p:txBody>
      </p:sp>
      <p:sp>
        <p:nvSpPr>
          <p:cNvPr id="33" name="TextBox 32"/>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
        <p:nvSpPr>
          <p:cNvPr id="84" name="TextBox 18"/>
          <p:cNvSpPr txBox="1"/>
          <p:nvPr/>
        </p:nvSpPr>
        <p:spPr>
          <a:xfrm>
            <a:off x="9583487" y="2082150"/>
            <a:ext cx="2297932" cy="451500"/>
          </a:xfrm>
          <a:prstGeom prst="rect">
            <a:avLst/>
          </a:prstGeom>
          <a:noFill/>
        </p:spPr>
        <p:txBody>
          <a:bodyPr wrap="square">
            <a:spAutoFit/>
          </a:bodyPr>
          <a:lstStyle/>
          <a:p>
            <a:pPr lvl="0" algn="ctr">
              <a:defRPr/>
            </a:pPr>
            <a:r>
              <a:rPr lang="ko-KR" altLang="en-US" sz="2400" b="0" spc="-300">
                <a:solidFill>
                  <a:schemeClr val="bg1"/>
                </a:solidFill>
              </a:rPr>
              <a:t>개발 과정</a:t>
            </a:r>
            <a:endParaRPr lang="ko-KR" altLang="en-US" sz="2400" b="0" spc="-300">
              <a:solidFill>
                <a:schemeClr val="bg1"/>
              </a:solidFill>
            </a:endParaRPr>
          </a:p>
        </p:txBody>
      </p:sp>
      <p:sp>
        <p:nvSpPr>
          <p:cNvPr id="85" name="TextBox 22"/>
          <p:cNvSpPr txBox="1"/>
          <p:nvPr/>
        </p:nvSpPr>
        <p:spPr>
          <a:xfrm>
            <a:off x="9583488" y="2981682"/>
            <a:ext cx="2303958" cy="447318"/>
          </a:xfrm>
          <a:prstGeom prst="rect">
            <a:avLst/>
          </a:prstGeom>
          <a:noFill/>
        </p:spPr>
        <p:txBody>
          <a:bodyPr wrap="square">
            <a:spAutoFit/>
          </a:bodyPr>
          <a:lstStyle/>
          <a:p>
            <a:pPr lvl="0" algn="ctr">
              <a:defRPr/>
            </a:pPr>
            <a:r>
              <a:rPr lang="ko-KR" altLang="en-US" sz="2400" b="0" spc="-300">
                <a:solidFill>
                  <a:schemeClr val="bg1"/>
                </a:solidFill>
              </a:rPr>
              <a:t>테스트 및 결과</a:t>
            </a:r>
            <a:endParaRPr lang="ko-KR" altLang="en-US" sz="2400" b="0" spc="-300">
              <a:solidFill>
                <a:schemeClr val="bg1"/>
              </a:solidFill>
            </a:endParaRPr>
          </a:p>
        </p:txBody>
      </p:sp>
      <p:sp>
        <p:nvSpPr>
          <p:cNvPr id="86" name="TextBox 25"/>
          <p:cNvSpPr txBox="1"/>
          <p:nvPr/>
        </p:nvSpPr>
        <p:spPr>
          <a:xfrm>
            <a:off x="9583488" y="3881214"/>
            <a:ext cx="2303958" cy="452661"/>
          </a:xfrm>
          <a:prstGeom prst="rect">
            <a:avLst/>
          </a:prstGeom>
          <a:noFill/>
        </p:spPr>
        <p:txBody>
          <a:bodyPr wrap="square">
            <a:spAutoFit/>
          </a:bodyPr>
          <a:lstStyle/>
          <a:p>
            <a:pPr lvl="0" algn="ctr">
              <a:defRPr/>
            </a:pPr>
            <a:r>
              <a:rPr lang="ko-KR" altLang="en-US" sz="2400" b="0" spc="-300">
                <a:solidFill>
                  <a:schemeClr val="bg1"/>
                </a:solidFill>
              </a:rPr>
              <a:t>결론</a:t>
            </a:r>
            <a:endParaRPr lang="ko-KR" altLang="en-US" sz="2400" b="0" spc="-300">
              <a:solidFill>
                <a:schemeClr val="bg1"/>
              </a:solidFill>
            </a:endParaRPr>
          </a:p>
        </p:txBody>
      </p:sp>
      <p:sp>
        <p:nvSpPr>
          <p:cNvPr id="87" name="TextBox 28"/>
          <p:cNvSpPr txBox="1"/>
          <p:nvPr/>
        </p:nvSpPr>
        <p:spPr>
          <a:xfrm>
            <a:off x="9583487" y="4780746"/>
            <a:ext cx="2303958" cy="446574"/>
          </a:xfrm>
          <a:prstGeom prst="rect">
            <a:avLst/>
          </a:prstGeom>
          <a:noFill/>
        </p:spPr>
        <p:txBody>
          <a:bodyPr wrap="square">
            <a:spAutoFit/>
          </a:bodyPr>
          <a:lstStyle/>
          <a:p>
            <a:pPr lvl="0" algn="ctr">
              <a:defRPr/>
            </a:pPr>
            <a:r>
              <a:rPr lang="ko-KR" altLang="en-US" sz="2400" b="0" spc="-300">
                <a:solidFill>
                  <a:schemeClr val="bg1"/>
                </a:solidFill>
              </a:rPr>
              <a:t>향후 계획</a:t>
            </a:r>
            <a:endParaRPr lang="ko-KR" altLang="en-US" sz="2400" b="0" spc="-300">
              <a:solidFill>
                <a:schemeClr val="bg1"/>
              </a:solidFill>
            </a:endParaRPr>
          </a:p>
        </p:txBody>
      </p:sp>
      <p:sp>
        <p:nvSpPr>
          <p:cNvPr id="88" name="TextBox 31"/>
          <p:cNvSpPr txBox="1"/>
          <p:nvPr/>
        </p:nvSpPr>
        <p:spPr>
          <a:xfrm>
            <a:off x="9583487" y="5680278"/>
            <a:ext cx="2303958" cy="451916"/>
          </a:xfrm>
          <a:prstGeom prst="rect">
            <a:avLst/>
          </a:prstGeom>
          <a:noFill/>
        </p:spPr>
        <p:txBody>
          <a:bodyPr wrap="square">
            <a:spAutoFit/>
          </a:bodyPr>
          <a:lstStyle/>
          <a:p>
            <a:pPr lvl="0" algn="ctr">
              <a:defRPr/>
            </a:pPr>
            <a:r>
              <a:rPr lang="ko-KR" altLang="en-US" sz="2400" b="0" spc="-300">
                <a:solidFill>
                  <a:schemeClr val="bg1"/>
                </a:solidFill>
              </a:rPr>
              <a:t>부록</a:t>
            </a:r>
            <a:endParaRPr lang="ko-KR" altLang="en-US" sz="2400" b="0" spc="-300">
              <a:solidFill>
                <a:schemeClr val="bg1"/>
              </a:solidFill>
            </a:endParaRPr>
          </a:p>
        </p:txBody>
      </p:sp>
      <p:sp>
        <p:nvSpPr>
          <p:cNvPr id="89" name="TextBox 17"/>
          <p:cNvSpPr txBox="1"/>
          <p:nvPr/>
        </p:nvSpPr>
        <p:spPr>
          <a:xfrm>
            <a:off x="8915011" y="1991721"/>
            <a:ext cx="444254" cy="639083"/>
          </a:xfrm>
          <a:prstGeom prst="rect">
            <a:avLst/>
          </a:prstGeom>
          <a:noFill/>
        </p:spPr>
        <p:txBody>
          <a:bodyPr wrap="none">
            <a:spAutoFit/>
          </a:bodyPr>
          <a:lstStyle/>
          <a:p>
            <a:pPr lvl="0">
              <a:defRPr/>
            </a:pPr>
            <a:r>
              <a:rPr lang="en-US" altLang="ko-KR" sz="3600" b="1">
                <a:solidFill>
                  <a:schemeClr val="bg1"/>
                </a:solidFill>
              </a:rPr>
              <a:t>6</a:t>
            </a:r>
            <a:endParaRPr lang="en-US" altLang="ko-KR" sz="3600" b="1">
              <a:solidFill>
                <a:schemeClr val="bg1"/>
              </a:solidFill>
            </a:endParaRPr>
          </a:p>
        </p:txBody>
      </p:sp>
      <p:sp>
        <p:nvSpPr>
          <p:cNvPr id="90" name="TextBox 21"/>
          <p:cNvSpPr txBox="1"/>
          <p:nvPr/>
        </p:nvSpPr>
        <p:spPr>
          <a:xfrm>
            <a:off x="8915011" y="2891254"/>
            <a:ext cx="444254" cy="642521"/>
          </a:xfrm>
          <a:prstGeom prst="rect">
            <a:avLst/>
          </a:prstGeom>
          <a:noFill/>
        </p:spPr>
        <p:txBody>
          <a:bodyPr wrap="none">
            <a:spAutoFit/>
          </a:bodyPr>
          <a:lstStyle/>
          <a:p>
            <a:pPr lvl="0">
              <a:defRPr/>
            </a:pPr>
            <a:r>
              <a:rPr lang="en-US" altLang="ko-KR" sz="3600" b="1">
                <a:solidFill>
                  <a:schemeClr val="bg1"/>
                </a:solidFill>
              </a:rPr>
              <a:t>7</a:t>
            </a:r>
            <a:endParaRPr lang="en-US" altLang="ko-KR" sz="3600" b="1">
              <a:solidFill>
                <a:schemeClr val="bg1"/>
              </a:solidFill>
            </a:endParaRPr>
          </a:p>
        </p:txBody>
      </p:sp>
      <p:sp>
        <p:nvSpPr>
          <p:cNvPr id="91" name="TextBox 24"/>
          <p:cNvSpPr txBox="1"/>
          <p:nvPr/>
        </p:nvSpPr>
        <p:spPr>
          <a:xfrm>
            <a:off x="8915011" y="3790786"/>
            <a:ext cx="444254" cy="640244"/>
          </a:xfrm>
          <a:prstGeom prst="rect">
            <a:avLst/>
          </a:prstGeom>
          <a:noFill/>
        </p:spPr>
        <p:txBody>
          <a:bodyPr wrap="none">
            <a:spAutoFit/>
          </a:bodyPr>
          <a:lstStyle/>
          <a:p>
            <a:pPr lvl="0">
              <a:defRPr/>
            </a:pPr>
            <a:r>
              <a:rPr lang="en-US" altLang="ko-KR" sz="3600" b="1">
                <a:solidFill>
                  <a:schemeClr val="bg1"/>
                </a:solidFill>
              </a:rPr>
              <a:t>8</a:t>
            </a:r>
            <a:endParaRPr lang="en-US" altLang="ko-KR" sz="3600" b="1">
              <a:solidFill>
                <a:schemeClr val="bg1"/>
              </a:solidFill>
            </a:endParaRPr>
          </a:p>
        </p:txBody>
      </p:sp>
      <p:sp>
        <p:nvSpPr>
          <p:cNvPr id="92" name="TextBox 27"/>
          <p:cNvSpPr txBox="1"/>
          <p:nvPr/>
        </p:nvSpPr>
        <p:spPr>
          <a:xfrm>
            <a:off x="8915011" y="4690318"/>
            <a:ext cx="444254" cy="643682"/>
          </a:xfrm>
          <a:prstGeom prst="rect">
            <a:avLst/>
          </a:prstGeom>
          <a:noFill/>
        </p:spPr>
        <p:txBody>
          <a:bodyPr wrap="none">
            <a:spAutoFit/>
          </a:bodyPr>
          <a:lstStyle/>
          <a:p>
            <a:pPr lvl="0">
              <a:defRPr/>
            </a:pPr>
            <a:r>
              <a:rPr lang="en-US" altLang="ko-KR" sz="3600" b="1">
                <a:solidFill>
                  <a:schemeClr val="bg1"/>
                </a:solidFill>
              </a:rPr>
              <a:t>9</a:t>
            </a:r>
            <a:endParaRPr lang="en-US" altLang="ko-KR" sz="3600" b="1">
              <a:solidFill>
                <a:schemeClr val="bg1"/>
              </a:solidFill>
            </a:endParaRPr>
          </a:p>
        </p:txBody>
      </p:sp>
      <p:sp>
        <p:nvSpPr>
          <p:cNvPr id="93" name="TextBox 30"/>
          <p:cNvSpPr txBox="1"/>
          <p:nvPr/>
        </p:nvSpPr>
        <p:spPr>
          <a:xfrm>
            <a:off x="8915011" y="5589850"/>
            <a:ext cx="691904" cy="646331"/>
          </a:xfrm>
          <a:prstGeom prst="rect">
            <a:avLst/>
          </a:prstGeom>
          <a:noFill/>
        </p:spPr>
        <p:txBody>
          <a:bodyPr wrap="none">
            <a:spAutoFit/>
          </a:bodyPr>
          <a:lstStyle/>
          <a:p>
            <a:pPr lvl="0">
              <a:defRPr/>
            </a:pPr>
            <a:r>
              <a:rPr lang="en-US" altLang="ko-KR" sz="3600" b="1">
                <a:solidFill>
                  <a:schemeClr val="bg1"/>
                </a:solidFill>
              </a:rPr>
              <a:t>10</a:t>
            </a:r>
            <a:endParaRPr lang="en-US" altLang="ko-KR" sz="36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5 </a:t>
            </a:r>
            <a:endParaRPr lang="en-US" altLang="ko-KR" sz="3200">
              <a:solidFill>
                <a:schemeClr val="bg1"/>
              </a:solidFill>
            </a:endParaRPr>
          </a:p>
        </p:txBody>
      </p:sp>
      <p:sp>
        <p:nvSpPr>
          <p:cNvPr id="10" name="TextBox 9"/>
          <p:cNvSpPr txBox="1"/>
          <p:nvPr/>
        </p:nvSpPr>
        <p:spPr>
          <a:xfrm>
            <a:off x="582860" y="3429000"/>
            <a:ext cx="5144718" cy="750570"/>
          </a:xfrm>
          <a:prstGeom prst="rect">
            <a:avLst/>
          </a:prstGeom>
          <a:noFill/>
        </p:spPr>
        <p:txBody>
          <a:bodyPr wrap="square">
            <a:spAutoFit/>
          </a:bodyPr>
          <a:lstStyle/>
          <a:p>
            <a:pPr lvl="0">
              <a:defRPr/>
            </a:pPr>
            <a:r>
              <a:rPr lang="ko-KR" altLang="en-US" sz="4400" b="1">
                <a:solidFill>
                  <a:schemeClr val="bg1"/>
                </a:solidFill>
              </a:rPr>
              <a:t>데이터셋 수집 정책</a:t>
            </a:r>
            <a:endParaRPr lang="ko-KR" altLang="en-US"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398" y="167785"/>
            <a:ext cx="596267" cy="276999"/>
          </a:xfrm>
          <a:prstGeom prst="rect">
            <a:avLst/>
          </a:prstGeom>
          <a:noFill/>
        </p:spPr>
        <p:txBody>
          <a:bodyPr wrap="none">
            <a:spAutoFit/>
          </a:bodyPr>
          <a:lstStyle/>
          <a:p>
            <a:pPr lvl="0">
              <a:defRPr/>
            </a:pPr>
            <a:r>
              <a:rPr lang="en-US" altLang="ko-KR" sz="1200"/>
              <a:t>Part 5</a:t>
            </a:r>
            <a:endParaRPr lang="en-US" altLang="ko-KR" sz="1200"/>
          </a:p>
        </p:txBody>
      </p:sp>
      <p:sp>
        <p:nvSpPr>
          <p:cNvPr id="7" name="TextBox 6"/>
          <p:cNvSpPr txBox="1"/>
          <p:nvPr/>
        </p:nvSpPr>
        <p:spPr>
          <a:xfrm>
            <a:off x="1040780" y="121618"/>
            <a:ext cx="3622660" cy="646331"/>
          </a:xfrm>
          <a:prstGeom prst="rect">
            <a:avLst/>
          </a:prstGeom>
          <a:noFill/>
        </p:spPr>
        <p:txBody>
          <a:bodyPr wrap="none">
            <a:spAutoFit/>
          </a:bodyPr>
          <a:lstStyle/>
          <a:p>
            <a:pPr lvl="0">
              <a:defRPr/>
            </a:pPr>
            <a:r>
              <a:rPr lang="ko-KR" altLang="en-US" sz="3600" b="0" spc="-300"/>
              <a:t>데이터셋 수집 정책</a:t>
            </a:r>
            <a:endParaRPr lang="ko-KR" altLang="en-US" sz="3600" b="0" spc="-300"/>
          </a:p>
        </p:txBody>
      </p:sp>
      <p:pic>
        <p:nvPicPr>
          <p:cNvPr id="17" name=""/>
          <p:cNvPicPr>
            <a:picLocks noChangeAspect="1"/>
          </p:cNvPicPr>
          <p:nvPr/>
        </p:nvPicPr>
        <p:blipFill rotWithShape="1">
          <a:blip r:embed="rId2"/>
          <a:stretch>
            <a:fillRect/>
          </a:stretch>
        </p:blipFill>
        <p:spPr>
          <a:xfrm>
            <a:off x="260478" y="907547"/>
            <a:ext cx="11706032" cy="57426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399" y="167785"/>
            <a:ext cx="596266" cy="276999"/>
          </a:xfrm>
          <a:prstGeom prst="rect">
            <a:avLst/>
          </a:prstGeom>
          <a:noFill/>
        </p:spPr>
        <p:txBody>
          <a:bodyPr wrap="none">
            <a:spAutoFit/>
          </a:bodyPr>
          <a:lstStyle/>
          <a:p>
            <a:pPr lvl="0">
              <a:defRPr/>
            </a:pPr>
            <a:r>
              <a:rPr lang="en-US" altLang="ko-KR" sz="1200"/>
              <a:t>Part 3</a:t>
            </a:r>
            <a:endParaRPr lang="en-US" altLang="ko-KR" sz="1200"/>
          </a:p>
        </p:txBody>
      </p:sp>
      <p:sp>
        <p:nvSpPr>
          <p:cNvPr id="7" name="TextBox 6"/>
          <p:cNvSpPr txBox="1"/>
          <p:nvPr/>
        </p:nvSpPr>
        <p:spPr>
          <a:xfrm>
            <a:off x="1040781" y="121618"/>
            <a:ext cx="3517884" cy="646331"/>
          </a:xfrm>
          <a:prstGeom prst="rect">
            <a:avLst/>
          </a:prstGeom>
          <a:noFill/>
        </p:spPr>
        <p:txBody>
          <a:bodyPr wrap="none">
            <a:spAutoFit/>
          </a:bodyPr>
          <a:lstStyle/>
          <a:p>
            <a:pPr lvl="0">
              <a:defRPr/>
            </a:pPr>
            <a:r>
              <a:rPr lang="ko-KR" altLang="en-US" sz="3600" b="0" spc="-300"/>
              <a:t>제목을 입력하세요</a:t>
            </a:r>
            <a:endParaRPr lang="ko-KR" altLang="en-US" sz="3600" b="0" spc="-300"/>
          </a:p>
        </p:txBody>
      </p:sp>
      <p:sp>
        <p:nvSpPr>
          <p:cNvPr id="2" name="직사각형 1"/>
          <p:cNvSpPr/>
          <p:nvPr/>
        </p:nvSpPr>
        <p:spPr>
          <a:xfrm>
            <a:off x="441158" y="1283368"/>
            <a:ext cx="5502442" cy="50211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직사각형 11"/>
          <p:cNvSpPr/>
          <p:nvPr/>
        </p:nvSpPr>
        <p:spPr>
          <a:xfrm>
            <a:off x="6248400" y="1283367"/>
            <a:ext cx="5502442" cy="21456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TextBox 7"/>
          <p:cNvSpPr txBox="1"/>
          <p:nvPr/>
        </p:nvSpPr>
        <p:spPr>
          <a:xfrm>
            <a:off x="6370923" y="3793957"/>
            <a:ext cx="1859805" cy="646331"/>
          </a:xfrm>
          <a:prstGeom prst="rect">
            <a:avLst/>
          </a:prstGeom>
          <a:noFill/>
        </p:spPr>
        <p:txBody>
          <a:bodyPr wrap="none">
            <a:spAutoFit/>
          </a:bodyPr>
          <a:lstStyle/>
          <a:p>
            <a:pPr lvl="0">
              <a:defRPr/>
            </a:pPr>
            <a:r>
              <a:rPr lang="en-US" altLang="ko-KR" sz="3600" b="1"/>
              <a:t>No Title</a:t>
            </a:r>
            <a:endParaRPr lang="ko-KR" altLang="en-US" sz="3600" b="1"/>
          </a:p>
        </p:txBody>
      </p:sp>
      <p:sp>
        <p:nvSpPr>
          <p:cNvPr id="15" name="TextBox 14"/>
          <p:cNvSpPr txBox="1"/>
          <p:nvPr/>
        </p:nvSpPr>
        <p:spPr>
          <a:xfrm>
            <a:off x="8198294" y="3976678"/>
            <a:ext cx="751396" cy="400110"/>
          </a:xfrm>
          <a:prstGeom prst="rect">
            <a:avLst/>
          </a:prstGeom>
          <a:noFill/>
        </p:spPr>
        <p:txBody>
          <a:bodyPr wrap="none">
            <a:spAutoFit/>
          </a:bodyPr>
          <a:lstStyle/>
          <a:p>
            <a:pPr lvl="0">
              <a:defRPr/>
            </a:pPr>
            <a:r>
              <a:rPr lang="en-US" altLang="ko-KR" sz="2000" i="1"/>
              <a:t>2021</a:t>
            </a:r>
            <a:endParaRPr lang="ko-KR" altLang="en-US" sz="2000" i="1"/>
          </a:p>
        </p:txBody>
      </p:sp>
      <p:sp>
        <p:nvSpPr>
          <p:cNvPr id="9" name="TextBox 8"/>
          <p:cNvSpPr txBox="1"/>
          <p:nvPr/>
        </p:nvSpPr>
        <p:spPr>
          <a:xfrm>
            <a:off x="6370922" y="4584909"/>
            <a:ext cx="5291020" cy="1461561"/>
          </a:xfrm>
          <a:prstGeom prst="rect">
            <a:avLst/>
          </a:prstGeom>
          <a:noFill/>
        </p:spPr>
        <p:txBody>
          <a:bodyPr wrap="square">
            <a:spAutoFit/>
          </a:bodyPr>
          <a:lstStyle/>
          <a:p>
            <a:pPr algn="just">
              <a:defRPr/>
            </a:pPr>
            <a:r>
              <a:rPr lang="en-US" altLang="ko-KR"/>
              <a:t>Lorem ipsum dolor sit amet, consectetur adipisicing elit, sed do eiusmod tempor incididunt ut labore et dolore magna aliqua. Ut enim ad minim veniam, quis nostrud exercitation ullamco laboris nisi ut aliquip ex ea commodo consequat. </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5D36A6AB-2624-4F31-AFEC-07E4C8B3839E}"/>
              </a:ext>
            </a:extLst>
          </p:cNvPr>
          <p:cNvSpPr/>
          <p:nvPr/>
        </p:nvSpPr>
        <p:spPr>
          <a:xfrm>
            <a:off x="-1384300" y="298450"/>
            <a:ext cx="5924550" cy="59245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33FD6537-5440-4AD3-9021-9EC3F2BAA361}"/>
              </a:ext>
            </a:extLst>
          </p:cNvPr>
          <p:cNvSpPr/>
          <p:nvPr/>
        </p:nvSpPr>
        <p:spPr>
          <a:xfrm>
            <a:off x="4686302" y="298450"/>
            <a:ext cx="3054350" cy="30543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BD9222BE-B512-4745-9159-1DE679AFF200}"/>
              </a:ext>
            </a:extLst>
          </p:cNvPr>
          <p:cNvSpPr/>
          <p:nvPr/>
        </p:nvSpPr>
        <p:spPr>
          <a:xfrm>
            <a:off x="4597402" y="3698875"/>
            <a:ext cx="2324096" cy="232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20ADE28E-A43F-4523-968B-8456C7C73DC1}"/>
              </a:ext>
            </a:extLst>
          </p:cNvPr>
          <p:cNvSpPr txBox="1"/>
          <p:nvPr/>
        </p:nvSpPr>
        <p:spPr>
          <a:xfrm>
            <a:off x="9987228" y="6586181"/>
            <a:ext cx="2194833"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47BAFCE-2CE1-4A53-B456-0B89E4FFCC2C}"/>
              </a:ext>
            </a:extLst>
          </p:cNvPr>
          <p:cNvSpPr txBox="1"/>
          <p:nvPr/>
        </p:nvSpPr>
        <p:spPr>
          <a:xfrm>
            <a:off x="7259923" y="4029289"/>
            <a:ext cx="1859805" cy="646331"/>
          </a:xfrm>
          <a:prstGeom prst="rect">
            <a:avLst/>
          </a:prstGeom>
          <a:noFill/>
        </p:spPr>
        <p:txBody>
          <a:bodyPr wrap="none" rtlCol="0">
            <a:spAutoFit/>
          </a:bodyPr>
          <a:lstStyle/>
          <a:p>
            <a:r>
              <a:rPr lang="en-US" altLang="ko-KR" sz="3600" b="1" dirty="0">
                <a:solidFill>
                  <a:schemeClr val="bg1"/>
                </a:solidFill>
              </a:rPr>
              <a:t>No Title</a:t>
            </a:r>
            <a:endParaRPr lang="ko-KR" altLang="en-US" sz="3600" b="1" dirty="0">
              <a:solidFill>
                <a:schemeClr val="bg1"/>
              </a:solidFill>
            </a:endParaRPr>
          </a:p>
        </p:txBody>
      </p:sp>
      <p:sp>
        <p:nvSpPr>
          <p:cNvPr id="7" name="TextBox 6">
            <a:extLst>
              <a:ext uri="{FF2B5EF4-FFF2-40B4-BE49-F238E27FC236}">
                <a16:creationId xmlns:a16="http://schemas.microsoft.com/office/drawing/2014/main" id="{FA76624C-4FEC-4195-8776-11E3002AC779}"/>
              </a:ext>
            </a:extLst>
          </p:cNvPr>
          <p:cNvSpPr txBox="1"/>
          <p:nvPr/>
        </p:nvSpPr>
        <p:spPr>
          <a:xfrm>
            <a:off x="9138095" y="4198566"/>
            <a:ext cx="750526" cy="400110"/>
          </a:xfrm>
          <a:prstGeom prst="rect">
            <a:avLst/>
          </a:prstGeom>
          <a:noFill/>
        </p:spPr>
        <p:txBody>
          <a:bodyPr wrap="none" rtlCol="0">
            <a:spAutoFit/>
          </a:bodyPr>
          <a:lstStyle/>
          <a:p>
            <a:r>
              <a:rPr lang="en-US" altLang="ko-KR" sz="2000" i="1" dirty="0">
                <a:solidFill>
                  <a:schemeClr val="bg1"/>
                </a:solidFill>
              </a:rPr>
              <a:t>2021</a:t>
            </a:r>
            <a:endParaRPr lang="ko-KR" altLang="en-US" sz="2000" i="1" dirty="0">
              <a:solidFill>
                <a:schemeClr val="bg1"/>
              </a:solidFill>
            </a:endParaRPr>
          </a:p>
        </p:txBody>
      </p:sp>
      <p:sp>
        <p:nvSpPr>
          <p:cNvPr id="8" name="TextBox 7">
            <a:extLst>
              <a:ext uri="{FF2B5EF4-FFF2-40B4-BE49-F238E27FC236}">
                <a16:creationId xmlns:a16="http://schemas.microsoft.com/office/drawing/2014/main" id="{08090401-B0D1-48FE-8FD1-A8FD1269356C}"/>
              </a:ext>
            </a:extLst>
          </p:cNvPr>
          <p:cNvSpPr txBox="1"/>
          <p:nvPr/>
        </p:nvSpPr>
        <p:spPr>
          <a:xfrm>
            <a:off x="7259923" y="4853420"/>
            <a:ext cx="4551077" cy="1169551"/>
          </a:xfrm>
          <a:prstGeom prst="rect">
            <a:avLst/>
          </a:prstGeom>
          <a:noFill/>
        </p:spPr>
        <p:txBody>
          <a:bodyPr wrap="square" rtlCol="0">
            <a:spAutoFit/>
          </a:bodyPr>
          <a:lstStyle/>
          <a:p>
            <a:pPr algn="just"/>
            <a:r>
              <a:rPr lang="en-US" altLang="ko-KR" sz="1400" dirty="0">
                <a:solidFill>
                  <a:schemeClr val="bg1"/>
                </a:solidFill>
              </a:rPr>
              <a:t>Lorem ipsum dolor sit </a:t>
            </a:r>
            <a:r>
              <a:rPr lang="en-US" altLang="ko-KR" sz="1400" dirty="0" err="1">
                <a:solidFill>
                  <a:schemeClr val="bg1"/>
                </a:solidFill>
              </a:rPr>
              <a:t>amet</a:t>
            </a:r>
            <a:r>
              <a:rPr lang="en-US" altLang="ko-KR" sz="1400" dirty="0">
                <a:solidFill>
                  <a:schemeClr val="bg1"/>
                </a:solidFill>
              </a:rPr>
              <a:t>, </a:t>
            </a:r>
            <a:r>
              <a:rPr lang="en-US" altLang="ko-KR" sz="1400" dirty="0" err="1">
                <a:solidFill>
                  <a:schemeClr val="bg1"/>
                </a:solidFill>
              </a:rPr>
              <a:t>consectetur</a:t>
            </a:r>
            <a:r>
              <a:rPr lang="en-US" altLang="ko-KR" sz="1400" dirty="0">
                <a:solidFill>
                  <a:schemeClr val="bg1"/>
                </a:solidFill>
              </a:rPr>
              <a:t> </a:t>
            </a:r>
            <a:r>
              <a:rPr lang="en-US" altLang="ko-KR" sz="1400" dirty="0" err="1">
                <a:solidFill>
                  <a:schemeClr val="bg1"/>
                </a:solidFill>
              </a:rPr>
              <a:t>adipisicing</a:t>
            </a:r>
            <a:r>
              <a:rPr lang="en-US" altLang="ko-KR" sz="1400" dirty="0">
                <a:solidFill>
                  <a:schemeClr val="bg1"/>
                </a:solidFill>
              </a:rPr>
              <a:t> </a:t>
            </a:r>
            <a:r>
              <a:rPr lang="en-US" altLang="ko-KR" sz="1400" dirty="0" err="1">
                <a:solidFill>
                  <a:schemeClr val="bg1"/>
                </a:solidFill>
              </a:rPr>
              <a:t>elit</a:t>
            </a:r>
            <a:r>
              <a:rPr lang="en-US" altLang="ko-KR" sz="1400" dirty="0">
                <a:solidFill>
                  <a:schemeClr val="bg1"/>
                </a:solidFill>
              </a:rPr>
              <a:t>, sed do </a:t>
            </a:r>
            <a:r>
              <a:rPr lang="en-US" altLang="ko-KR" sz="1400" dirty="0" err="1">
                <a:solidFill>
                  <a:schemeClr val="bg1"/>
                </a:solidFill>
              </a:rPr>
              <a:t>eiusmod</a:t>
            </a:r>
            <a:r>
              <a:rPr lang="en-US" altLang="ko-KR" sz="1400" dirty="0">
                <a:solidFill>
                  <a:schemeClr val="bg1"/>
                </a:solidFill>
              </a:rPr>
              <a:t> </a:t>
            </a:r>
            <a:r>
              <a:rPr lang="en-US" altLang="ko-KR" sz="1400" dirty="0" err="1">
                <a:solidFill>
                  <a:schemeClr val="bg1"/>
                </a:solidFill>
              </a:rPr>
              <a:t>tempor</a:t>
            </a:r>
            <a:r>
              <a:rPr lang="en-US" altLang="ko-KR" sz="1400" dirty="0">
                <a:solidFill>
                  <a:schemeClr val="bg1"/>
                </a:solidFill>
              </a:rPr>
              <a:t> </a:t>
            </a:r>
            <a:r>
              <a:rPr lang="en-US" altLang="ko-KR" sz="1400" dirty="0" err="1">
                <a:solidFill>
                  <a:schemeClr val="bg1"/>
                </a:solidFill>
              </a:rPr>
              <a:t>incididunt</a:t>
            </a:r>
            <a:r>
              <a:rPr lang="en-US" altLang="ko-KR" sz="1400" dirty="0">
                <a:solidFill>
                  <a:schemeClr val="bg1"/>
                </a:solidFill>
              </a:rPr>
              <a:t> </a:t>
            </a:r>
            <a:r>
              <a:rPr lang="en-US" altLang="ko-KR" sz="1400" dirty="0" err="1">
                <a:solidFill>
                  <a:schemeClr val="bg1"/>
                </a:solidFill>
              </a:rPr>
              <a:t>ut</a:t>
            </a:r>
            <a:r>
              <a:rPr lang="en-US" altLang="ko-KR" sz="1400" dirty="0">
                <a:solidFill>
                  <a:schemeClr val="bg1"/>
                </a:solidFill>
              </a:rPr>
              <a:t> labore et dolore magna </a:t>
            </a:r>
            <a:r>
              <a:rPr lang="en-US" altLang="ko-KR" sz="1400" dirty="0" err="1">
                <a:solidFill>
                  <a:schemeClr val="bg1"/>
                </a:solidFill>
              </a:rPr>
              <a:t>aliqua</a:t>
            </a:r>
            <a:r>
              <a:rPr lang="en-US" altLang="ko-KR" sz="1400" dirty="0">
                <a:solidFill>
                  <a:schemeClr val="bg1"/>
                </a:solidFill>
              </a:rPr>
              <a:t>. Ut </a:t>
            </a:r>
            <a:r>
              <a:rPr lang="en-US" altLang="ko-KR" sz="1400" dirty="0" err="1">
                <a:solidFill>
                  <a:schemeClr val="bg1"/>
                </a:solidFill>
              </a:rPr>
              <a:t>enim</a:t>
            </a:r>
            <a:r>
              <a:rPr lang="en-US" altLang="ko-KR" sz="1400" dirty="0">
                <a:solidFill>
                  <a:schemeClr val="bg1"/>
                </a:solidFill>
              </a:rPr>
              <a:t> ad minim </a:t>
            </a:r>
            <a:r>
              <a:rPr lang="en-US" altLang="ko-KR" sz="1400" dirty="0" err="1">
                <a:solidFill>
                  <a:schemeClr val="bg1"/>
                </a:solidFill>
              </a:rPr>
              <a:t>veniam</a:t>
            </a:r>
            <a:r>
              <a:rPr lang="en-US" altLang="ko-KR" sz="1400" dirty="0">
                <a:solidFill>
                  <a:schemeClr val="bg1"/>
                </a:solidFill>
              </a:rPr>
              <a:t>, </a:t>
            </a:r>
            <a:r>
              <a:rPr lang="en-US" altLang="ko-KR" sz="1400" dirty="0" err="1">
                <a:solidFill>
                  <a:schemeClr val="bg1"/>
                </a:solidFill>
              </a:rPr>
              <a:t>quis</a:t>
            </a:r>
            <a:r>
              <a:rPr lang="en-US" altLang="ko-KR" sz="1400" dirty="0">
                <a:solidFill>
                  <a:schemeClr val="bg1"/>
                </a:solidFill>
              </a:rPr>
              <a:t> </a:t>
            </a:r>
            <a:r>
              <a:rPr lang="en-US" altLang="ko-KR" sz="1400" dirty="0" err="1">
                <a:solidFill>
                  <a:schemeClr val="bg1"/>
                </a:solidFill>
              </a:rPr>
              <a:t>nostrud</a:t>
            </a:r>
            <a:r>
              <a:rPr lang="en-US" altLang="ko-KR" sz="1400" dirty="0">
                <a:solidFill>
                  <a:schemeClr val="bg1"/>
                </a:solidFill>
              </a:rPr>
              <a:t> exercitation </a:t>
            </a:r>
            <a:r>
              <a:rPr lang="en-US" altLang="ko-KR" sz="1400" dirty="0" err="1">
                <a:solidFill>
                  <a:schemeClr val="bg1"/>
                </a:solidFill>
              </a:rPr>
              <a:t>ullamco</a:t>
            </a:r>
            <a:r>
              <a:rPr lang="en-US" altLang="ko-KR" sz="1400" dirty="0">
                <a:solidFill>
                  <a:schemeClr val="bg1"/>
                </a:solidFill>
              </a:rPr>
              <a:t> </a:t>
            </a:r>
            <a:r>
              <a:rPr lang="en-US" altLang="ko-KR" sz="1400" dirty="0" err="1">
                <a:solidFill>
                  <a:schemeClr val="bg1"/>
                </a:solidFill>
              </a:rPr>
              <a:t>laboris</a:t>
            </a:r>
            <a:r>
              <a:rPr lang="en-US" altLang="ko-KR" sz="1400" dirty="0">
                <a:solidFill>
                  <a:schemeClr val="bg1"/>
                </a:solidFill>
              </a:rPr>
              <a:t> nisi </a:t>
            </a:r>
            <a:r>
              <a:rPr lang="en-US" altLang="ko-KR" sz="1400" dirty="0" err="1">
                <a:solidFill>
                  <a:schemeClr val="bg1"/>
                </a:solidFill>
              </a:rPr>
              <a:t>ut</a:t>
            </a:r>
            <a:r>
              <a:rPr lang="en-US" altLang="ko-KR" sz="1400" dirty="0">
                <a:solidFill>
                  <a:schemeClr val="bg1"/>
                </a:solidFill>
              </a:rPr>
              <a:t> </a:t>
            </a:r>
            <a:r>
              <a:rPr lang="en-US" altLang="ko-KR" sz="1400" dirty="0" err="1">
                <a:solidFill>
                  <a:schemeClr val="bg1"/>
                </a:solidFill>
              </a:rPr>
              <a:t>aliquip</a:t>
            </a:r>
            <a:r>
              <a:rPr lang="en-US" altLang="ko-KR" sz="1400" dirty="0">
                <a:solidFill>
                  <a:schemeClr val="bg1"/>
                </a:solidFill>
              </a:rPr>
              <a:t> ex </a:t>
            </a:r>
            <a:r>
              <a:rPr lang="en-US" altLang="ko-KR" sz="1400" dirty="0" err="1">
                <a:solidFill>
                  <a:schemeClr val="bg1"/>
                </a:solidFill>
              </a:rPr>
              <a:t>ea</a:t>
            </a:r>
            <a:r>
              <a:rPr lang="en-US" altLang="ko-KR" sz="1400" dirty="0">
                <a:solidFill>
                  <a:schemeClr val="bg1"/>
                </a:solidFill>
              </a:rPr>
              <a:t> </a:t>
            </a:r>
            <a:r>
              <a:rPr lang="en-US" altLang="ko-KR" sz="1400" dirty="0" err="1">
                <a:solidFill>
                  <a:schemeClr val="bg1"/>
                </a:solidFill>
              </a:rPr>
              <a:t>commodo</a:t>
            </a:r>
            <a:r>
              <a:rPr lang="en-US" altLang="ko-KR" sz="1400" dirty="0">
                <a:solidFill>
                  <a:schemeClr val="bg1"/>
                </a:solidFill>
              </a:rPr>
              <a:t> </a:t>
            </a:r>
            <a:r>
              <a:rPr lang="en-US" altLang="ko-KR" sz="1400" dirty="0" err="1">
                <a:solidFill>
                  <a:schemeClr val="bg1"/>
                </a:solidFill>
              </a:rPr>
              <a:t>consequat</a:t>
            </a:r>
            <a:r>
              <a:rPr lang="en-US" altLang="ko-KR" sz="1400" dirty="0">
                <a:solidFill>
                  <a:schemeClr val="bg1"/>
                </a:solidFill>
              </a:rPr>
              <a:t>. </a:t>
            </a:r>
            <a:endParaRPr lang="ko-KR" altLang="en-US" sz="1400" dirty="0">
              <a:solidFill>
                <a:schemeClr val="bg1"/>
              </a:solidFill>
            </a:endParaRPr>
          </a:p>
        </p:txBody>
      </p:sp>
    </p:spTree>
    <p:extLst>
      <p:ext uri="{BB962C8B-B14F-4D97-AF65-F5344CB8AC3E}">
        <p14:creationId xmlns:p14="http://schemas.microsoft.com/office/powerpoint/2010/main" val="2972657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1</a:t>
            </a:r>
            <a:endParaRPr lang="ko-KR" altLang="en-US" sz="1200"/>
          </a:p>
        </p:txBody>
      </p:sp>
      <p:sp>
        <p:nvSpPr>
          <p:cNvPr id="7" name="TextBox 6"/>
          <p:cNvSpPr txBox="1"/>
          <p:nvPr/>
        </p:nvSpPr>
        <p:spPr>
          <a:xfrm>
            <a:off x="1040780" y="121618"/>
            <a:ext cx="2708260" cy="646331"/>
          </a:xfrm>
          <a:prstGeom prst="rect">
            <a:avLst/>
          </a:prstGeom>
          <a:noFill/>
        </p:spPr>
        <p:txBody>
          <a:bodyPr wrap="none">
            <a:spAutoFit/>
          </a:bodyPr>
          <a:lstStyle/>
          <a:p>
            <a:pPr lvl="0">
              <a:defRPr/>
            </a:pPr>
            <a:r>
              <a:rPr lang="ko-KR" altLang="en-US" sz="3600" b="0" spc="-300"/>
              <a:t>프로젝트 개요</a:t>
            </a:r>
            <a:endParaRPr lang="ko-KR" altLang="en-US" sz="3600" b="0" spc="-300"/>
          </a:p>
        </p:txBody>
      </p:sp>
      <p:sp>
        <p:nvSpPr>
          <p:cNvPr id="11" name="직사각형 10"/>
          <p:cNvSpPr/>
          <p:nvPr/>
        </p:nvSpPr>
        <p:spPr>
          <a:xfrm>
            <a:off x="254000" y="1158948"/>
            <a:ext cx="11633199" cy="5348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원호 11"/>
          <p:cNvSpPr/>
          <p:nvPr/>
        </p:nvSpPr>
        <p:spPr>
          <a:xfrm rot="5400000">
            <a:off x="1165581" y="2326664"/>
            <a:ext cx="1965434" cy="1965434"/>
          </a:xfrm>
          <a:prstGeom prst="arc">
            <a:avLst>
              <a:gd name="adj1" fmla="val 16029660"/>
              <a:gd name="adj2" fmla="val 21546426"/>
            </a:avLst>
          </a:prstGeom>
          <a:ln w="2540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13" name="원호 12"/>
          <p:cNvSpPr/>
          <p:nvPr/>
        </p:nvSpPr>
        <p:spPr>
          <a:xfrm>
            <a:off x="1165581" y="2326664"/>
            <a:ext cx="1965434" cy="1965434"/>
          </a:xfrm>
          <a:prstGeom prst="arc">
            <a:avLst>
              <a:gd name="adj1" fmla="val 5320067"/>
              <a:gd name="adj2" fmla="val 0"/>
            </a:avLst>
          </a:prstGeom>
          <a:ln w="381000">
            <a:solidFill>
              <a:schemeClr val="accent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14" name="TextBox 13"/>
          <p:cNvSpPr txBox="1"/>
          <p:nvPr/>
        </p:nvSpPr>
        <p:spPr>
          <a:xfrm>
            <a:off x="1645596" y="3016993"/>
            <a:ext cx="1005403" cy="572027"/>
          </a:xfrm>
          <a:prstGeom prst="rect">
            <a:avLst/>
          </a:prstGeom>
          <a:noFill/>
        </p:spPr>
        <p:txBody>
          <a:bodyPr wrap="none">
            <a:spAutoFit/>
          </a:bodyPr>
          <a:lstStyle/>
          <a:p>
            <a:pPr algn="ctr">
              <a:defRPr/>
            </a:pPr>
            <a:r>
              <a:rPr lang="en-US" altLang="ko-KR" sz="3200" b="1">
                <a:solidFill>
                  <a:srgbClr val="40474d"/>
                </a:solidFill>
              </a:rPr>
              <a:t>75%</a:t>
            </a:r>
            <a:endParaRPr lang="ko-KR" altLang="en-US" sz="3200" b="1">
              <a:solidFill>
                <a:srgbClr val="40474d"/>
              </a:solidFill>
            </a:endParaRPr>
          </a:p>
        </p:txBody>
      </p:sp>
      <p:sp>
        <p:nvSpPr>
          <p:cNvPr id="15" name="テキスト ボックス 17"/>
          <p:cNvSpPr txBox="1"/>
          <p:nvPr/>
        </p:nvSpPr>
        <p:spPr>
          <a:xfrm>
            <a:off x="1086149" y="5449075"/>
            <a:ext cx="2253316" cy="359270"/>
          </a:xfrm>
          <a:prstGeom prst="rect">
            <a:avLst/>
          </a:prstGeom>
          <a:noFill/>
        </p:spPr>
        <p:txBody>
          <a:bodyPr wrap="none">
            <a:spAutoFit/>
          </a:bodyPr>
          <a:lstStyle/>
          <a:p>
            <a:pPr lvl="0">
              <a:defRPr/>
            </a:pPr>
            <a:r>
              <a:rPr lang="ko-KR" altLang="en-US">
                <a:latin typeface="+mn-ea"/>
              </a:rPr>
              <a:t>소제목을 입력하세요</a:t>
            </a:r>
            <a:endParaRPr kumimoji="1" lang="ja-JP" altLang="en-US">
              <a:latin typeface="+mn-ea"/>
            </a:endParaRPr>
          </a:p>
        </p:txBody>
      </p:sp>
      <p:sp>
        <p:nvSpPr>
          <p:cNvPr id="16" name="원호 15"/>
          <p:cNvSpPr/>
          <p:nvPr/>
        </p:nvSpPr>
        <p:spPr>
          <a:xfrm rot="5400000">
            <a:off x="5148118" y="2326664"/>
            <a:ext cx="1965434" cy="1965434"/>
          </a:xfrm>
          <a:prstGeom prst="arc">
            <a:avLst>
              <a:gd name="adj1" fmla="val 14005023"/>
              <a:gd name="adj2" fmla="val 21546426"/>
            </a:avLst>
          </a:prstGeom>
          <a:ln w="2540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17" name="원호 16"/>
          <p:cNvSpPr/>
          <p:nvPr/>
        </p:nvSpPr>
        <p:spPr>
          <a:xfrm>
            <a:off x="5148118" y="2326664"/>
            <a:ext cx="1965434" cy="1965434"/>
          </a:xfrm>
          <a:prstGeom prst="arc">
            <a:avLst>
              <a:gd name="adj1" fmla="val 5320067"/>
              <a:gd name="adj2" fmla="val 19460305"/>
            </a:avLst>
          </a:prstGeom>
          <a:ln w="381000">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18" name="TextBox 17"/>
          <p:cNvSpPr txBox="1"/>
          <p:nvPr/>
        </p:nvSpPr>
        <p:spPr>
          <a:xfrm>
            <a:off x="5628133" y="3016993"/>
            <a:ext cx="1005404" cy="572027"/>
          </a:xfrm>
          <a:prstGeom prst="rect">
            <a:avLst/>
          </a:prstGeom>
          <a:noFill/>
        </p:spPr>
        <p:txBody>
          <a:bodyPr wrap="none">
            <a:spAutoFit/>
          </a:bodyPr>
          <a:lstStyle/>
          <a:p>
            <a:pPr algn="ctr">
              <a:defRPr/>
            </a:pPr>
            <a:r>
              <a:rPr lang="en-US" altLang="ko-KR" sz="3200" b="1">
                <a:solidFill>
                  <a:srgbClr val="40474d"/>
                </a:solidFill>
              </a:rPr>
              <a:t>67%</a:t>
            </a:r>
            <a:endParaRPr lang="ko-KR" altLang="en-US" sz="3200" b="1">
              <a:solidFill>
                <a:srgbClr val="40474d"/>
              </a:solidFill>
            </a:endParaRPr>
          </a:p>
        </p:txBody>
      </p:sp>
      <p:sp>
        <p:nvSpPr>
          <p:cNvPr id="19" name="テキスト ボックス 17"/>
          <p:cNvSpPr txBox="1"/>
          <p:nvPr/>
        </p:nvSpPr>
        <p:spPr>
          <a:xfrm>
            <a:off x="5068686" y="5449075"/>
            <a:ext cx="2252228" cy="359270"/>
          </a:xfrm>
          <a:prstGeom prst="rect">
            <a:avLst/>
          </a:prstGeom>
          <a:noFill/>
        </p:spPr>
        <p:txBody>
          <a:bodyPr wrap="none">
            <a:spAutoFit/>
          </a:bodyPr>
          <a:lstStyle/>
          <a:p>
            <a:pPr lvl="0">
              <a:defRPr/>
            </a:pPr>
            <a:r>
              <a:rPr lang="ko-KR" altLang="en-US">
                <a:latin typeface="+mn-ea"/>
              </a:rPr>
              <a:t>소제목을 입력하세요</a:t>
            </a:r>
            <a:endParaRPr kumimoji="1" lang="ja-JP" altLang="en-US">
              <a:latin typeface="+mn-ea"/>
            </a:endParaRPr>
          </a:p>
        </p:txBody>
      </p:sp>
      <p:cxnSp>
        <p:nvCxnSpPr>
          <p:cNvPr id="20" name="직선 연결선 19"/>
          <p:cNvCxnSpPr/>
          <p:nvPr/>
        </p:nvCxnSpPr>
        <p:spPr>
          <a:xfrm>
            <a:off x="5781040" y="5310407"/>
            <a:ext cx="62992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원호 20"/>
          <p:cNvSpPr/>
          <p:nvPr/>
        </p:nvSpPr>
        <p:spPr>
          <a:xfrm rot="5400000">
            <a:off x="9130654" y="2326664"/>
            <a:ext cx="1965434" cy="1965434"/>
          </a:xfrm>
          <a:prstGeom prst="arc">
            <a:avLst>
              <a:gd name="adj1" fmla="val 10523546"/>
              <a:gd name="adj2" fmla="val 21546426"/>
            </a:avLst>
          </a:prstGeom>
          <a:ln w="2540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22" name="원호 21"/>
          <p:cNvSpPr/>
          <p:nvPr/>
        </p:nvSpPr>
        <p:spPr>
          <a:xfrm>
            <a:off x="9130654" y="2326664"/>
            <a:ext cx="1965434" cy="1965434"/>
          </a:xfrm>
          <a:prstGeom prst="arc">
            <a:avLst>
              <a:gd name="adj1" fmla="val 5320067"/>
              <a:gd name="adj2" fmla="val 16420915"/>
            </a:avLst>
          </a:prstGeom>
          <a:ln w="381000">
            <a:solidFill>
              <a:schemeClr val="accent4"/>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23" name="TextBox 22"/>
          <p:cNvSpPr txBox="1"/>
          <p:nvPr/>
        </p:nvSpPr>
        <p:spPr>
          <a:xfrm>
            <a:off x="9610669" y="3016993"/>
            <a:ext cx="1005403" cy="572027"/>
          </a:xfrm>
          <a:prstGeom prst="rect">
            <a:avLst/>
          </a:prstGeom>
          <a:noFill/>
        </p:spPr>
        <p:txBody>
          <a:bodyPr wrap="none">
            <a:spAutoFit/>
          </a:bodyPr>
          <a:lstStyle/>
          <a:p>
            <a:pPr algn="ctr">
              <a:defRPr/>
            </a:pPr>
            <a:r>
              <a:rPr lang="en-US" altLang="ko-KR" sz="3200" b="1">
                <a:solidFill>
                  <a:srgbClr val="40474d"/>
                </a:solidFill>
              </a:rPr>
              <a:t>51%</a:t>
            </a:r>
            <a:endParaRPr lang="ko-KR" altLang="en-US" sz="3200" b="1">
              <a:solidFill>
                <a:srgbClr val="40474d"/>
              </a:solidFill>
            </a:endParaRPr>
          </a:p>
        </p:txBody>
      </p:sp>
      <p:sp>
        <p:nvSpPr>
          <p:cNvPr id="24" name="テキスト ボックス 17"/>
          <p:cNvSpPr txBox="1"/>
          <p:nvPr/>
        </p:nvSpPr>
        <p:spPr>
          <a:xfrm>
            <a:off x="9051222" y="5449075"/>
            <a:ext cx="2251143" cy="359270"/>
          </a:xfrm>
          <a:prstGeom prst="rect">
            <a:avLst/>
          </a:prstGeom>
          <a:noFill/>
        </p:spPr>
        <p:txBody>
          <a:bodyPr wrap="none">
            <a:spAutoFit/>
          </a:bodyPr>
          <a:lstStyle/>
          <a:p>
            <a:pPr lvl="0">
              <a:defRPr/>
            </a:pPr>
            <a:r>
              <a:rPr lang="ko-KR" altLang="en-US">
                <a:latin typeface="+mn-ea"/>
              </a:rPr>
              <a:t>소제목을 입력하세요</a:t>
            </a:r>
            <a:endParaRPr kumimoji="1" lang="ja-JP" altLang="en-US">
              <a:latin typeface="+mn-ea"/>
            </a:endParaRPr>
          </a:p>
        </p:txBody>
      </p:sp>
      <p:cxnSp>
        <p:nvCxnSpPr>
          <p:cNvPr id="25" name="직선 연결선 24"/>
          <p:cNvCxnSpPr/>
          <p:nvPr/>
        </p:nvCxnSpPr>
        <p:spPr>
          <a:xfrm>
            <a:off x="9798411" y="5310407"/>
            <a:ext cx="629920"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직사각형 25"/>
          <p:cNvSpPr/>
          <p:nvPr/>
        </p:nvSpPr>
        <p:spPr>
          <a:xfrm rot="5400000">
            <a:off x="2095462" y="4994040"/>
            <a:ext cx="36000" cy="684000"/>
          </a:xfrm>
          <a:prstGeom prst="rect">
            <a:avLst/>
          </a:prstGeom>
          <a:solidFill>
            <a:schemeClr val="tx1">
              <a:lumMod val="50000"/>
              <a:lumOff val="50000"/>
            </a:schemeClr>
          </a:solidFill>
          <a:ln w="38100">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2"/>
        </a:solidFill>
      </p:bgPr>
    </p:bg>
    <p:spTree>
      <p:nvGrpSpPr>
        <p:cNvPr id="1" name=""/>
        <p:cNvGrpSpPr/>
        <p:nvPr/>
      </p:nvGrpSpPr>
      <p:grpSpPr>
        <a:xfrm>
          <a:off x="0" y="0"/>
          <a:ext cx="0" cy="0"/>
          <a:chOff x="0" y="0"/>
          <a:chExt cx="0" cy="0"/>
        </a:xfrm>
      </p:grpSpPr>
      <p:pic>
        <p:nvPicPr>
          <p:cNvPr id="3" name="그림 2"/>
          <p:cNvPicPr>
            <a:picLocks noChangeAspect="1"/>
          </p:cNvPicPr>
          <p:nvPr/>
        </p:nvPicPr>
        <p:blipFill rotWithShape="1">
          <a:blip r:embed="rId2"/>
          <a:stretch>
            <a:fillRect/>
          </a:stretch>
        </p:blipFill>
        <p:spPr>
          <a:xfrm>
            <a:off x="647700" y="0"/>
            <a:ext cx="4572000" cy="6858000"/>
          </a:xfrm>
          <a:prstGeom prst="rect">
            <a:avLst/>
          </a:prstGeom>
        </p:spPr>
      </p:pic>
      <p:sp>
        <p:nvSpPr>
          <p:cNvPr id="4" name="TextBox 3"/>
          <p:cNvSpPr txBox="1"/>
          <p:nvPr/>
        </p:nvSpPr>
        <p:spPr>
          <a:xfrm>
            <a:off x="5740400" y="2828835"/>
            <a:ext cx="3495040" cy="1179285"/>
          </a:xfrm>
          <a:prstGeom prst="rect">
            <a:avLst/>
          </a:prstGeom>
          <a:noFill/>
        </p:spPr>
        <p:txBody>
          <a:bodyPr wrap="none">
            <a:spAutoFit/>
          </a:bodyPr>
          <a:lstStyle/>
          <a:p>
            <a:pPr lvl="0">
              <a:defRPr/>
            </a:pPr>
            <a:r>
              <a:rPr lang="en-US" altLang="ko-KR" sz="7200" b="1">
                <a:solidFill>
                  <a:schemeClr val="bg1"/>
                </a:solidFill>
              </a:rPr>
              <a:t>Design.</a:t>
            </a:r>
            <a:endParaRPr lang="ko-KR" altLang="en-US" sz="72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2</a:t>
            </a:r>
            <a:endParaRPr lang="ko-KR" altLang="en-US" sz="1200"/>
          </a:p>
        </p:txBody>
      </p:sp>
      <p:sp>
        <p:nvSpPr>
          <p:cNvPr id="7" name="TextBox 6"/>
          <p:cNvSpPr txBox="1"/>
          <p:nvPr/>
        </p:nvSpPr>
        <p:spPr>
          <a:xfrm>
            <a:off x="1040781" y="121618"/>
            <a:ext cx="3317859" cy="646331"/>
          </a:xfrm>
          <a:prstGeom prst="rect">
            <a:avLst/>
          </a:prstGeom>
          <a:noFill/>
        </p:spPr>
        <p:txBody>
          <a:bodyPr wrap="none">
            <a:spAutoFit/>
          </a:bodyPr>
          <a:lstStyle/>
          <a:p>
            <a:pPr lvl="0">
              <a:defRPr/>
            </a:pPr>
            <a:r>
              <a:rPr lang="ko-KR" altLang="en-US" sz="3600" b="0" spc="-300"/>
              <a:t>팀원 구성 및 역할</a:t>
            </a:r>
            <a:endParaRPr lang="ko-KR" altLang="en-US" sz="3600" b="0" spc="-300"/>
          </a:p>
        </p:txBody>
      </p:sp>
      <p:cxnSp>
        <p:nvCxnSpPr>
          <p:cNvPr id="21" name="직선 연결선 20"/>
          <p:cNvCxnSpPr/>
          <p:nvPr/>
        </p:nvCxnSpPr>
        <p:spPr>
          <a:xfrm>
            <a:off x="537117" y="1407793"/>
            <a:ext cx="5558883"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1" name="그룹 10"/>
          <p:cNvGrpSpPr/>
          <p:nvPr/>
        </p:nvGrpSpPr>
        <p:grpSpPr>
          <a:xfrm rot="0">
            <a:off x="3650393" y="2278937"/>
            <a:ext cx="7298307" cy="3411700"/>
            <a:chOff x="3570183" y="2262895"/>
            <a:chExt cx="7298307" cy="3411700"/>
          </a:xfrm>
        </p:grpSpPr>
        <p:sp>
          <p:nvSpPr>
            <p:cNvPr id="2" name="직사각형 1"/>
            <p:cNvSpPr/>
            <p:nvPr/>
          </p:nvSpPr>
          <p:spPr>
            <a:xfrm>
              <a:off x="6269605"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직사각형 11"/>
            <p:cNvSpPr/>
            <p:nvPr/>
          </p:nvSpPr>
          <p:spPr>
            <a:xfrm>
              <a:off x="6743631"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3" name="직사각형 12"/>
            <p:cNvSpPr/>
            <p:nvPr/>
          </p:nvSpPr>
          <p:spPr>
            <a:xfrm>
              <a:off x="7217658"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4" name="직사각형 13"/>
            <p:cNvSpPr/>
            <p:nvPr/>
          </p:nvSpPr>
          <p:spPr>
            <a:xfrm>
              <a:off x="7691684"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직사각형 14"/>
            <p:cNvSpPr/>
            <p:nvPr/>
          </p:nvSpPr>
          <p:spPr>
            <a:xfrm>
              <a:off x="8165710"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6" name="직사각형 15"/>
            <p:cNvSpPr/>
            <p:nvPr/>
          </p:nvSpPr>
          <p:spPr>
            <a:xfrm>
              <a:off x="8639737"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7" name="직사각형 16"/>
            <p:cNvSpPr/>
            <p:nvPr/>
          </p:nvSpPr>
          <p:spPr>
            <a:xfrm>
              <a:off x="9113763"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8" name="직사각형 17"/>
            <p:cNvSpPr/>
            <p:nvPr/>
          </p:nvSpPr>
          <p:spPr>
            <a:xfrm>
              <a:off x="9587789"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9" name="직사각형 18"/>
            <p:cNvSpPr/>
            <p:nvPr/>
          </p:nvSpPr>
          <p:spPr>
            <a:xfrm>
              <a:off x="10061816"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0" name="직사각형 19"/>
            <p:cNvSpPr/>
            <p:nvPr/>
          </p:nvSpPr>
          <p:spPr>
            <a:xfrm>
              <a:off x="10535842" y="235818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4" name="직사각형 23"/>
            <p:cNvSpPr/>
            <p:nvPr/>
          </p:nvSpPr>
          <p:spPr>
            <a:xfrm>
              <a:off x="6265820"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6" name="직사각형 25"/>
            <p:cNvSpPr/>
            <p:nvPr/>
          </p:nvSpPr>
          <p:spPr>
            <a:xfrm>
              <a:off x="6739846"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9" name="직사각형 28"/>
            <p:cNvSpPr/>
            <p:nvPr/>
          </p:nvSpPr>
          <p:spPr>
            <a:xfrm>
              <a:off x="7213873"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0" name="직사각형 29"/>
            <p:cNvSpPr/>
            <p:nvPr/>
          </p:nvSpPr>
          <p:spPr>
            <a:xfrm>
              <a:off x="7687899"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1" name="직사각형 30"/>
            <p:cNvSpPr/>
            <p:nvPr/>
          </p:nvSpPr>
          <p:spPr>
            <a:xfrm>
              <a:off x="8161925"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2" name="직사각형 31"/>
            <p:cNvSpPr/>
            <p:nvPr/>
          </p:nvSpPr>
          <p:spPr>
            <a:xfrm>
              <a:off x="8635952"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3" name="직사각형 32"/>
            <p:cNvSpPr/>
            <p:nvPr/>
          </p:nvSpPr>
          <p:spPr>
            <a:xfrm>
              <a:off x="9109978" y="308030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4" name="직사각형 33"/>
            <p:cNvSpPr/>
            <p:nvPr/>
          </p:nvSpPr>
          <p:spPr>
            <a:xfrm>
              <a:off x="9584004" y="308030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5" name="직사각형 34"/>
            <p:cNvSpPr/>
            <p:nvPr/>
          </p:nvSpPr>
          <p:spPr>
            <a:xfrm>
              <a:off x="10058031" y="308030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6" name="직사각형 35"/>
            <p:cNvSpPr/>
            <p:nvPr/>
          </p:nvSpPr>
          <p:spPr>
            <a:xfrm>
              <a:off x="10532057" y="308030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8" name="직사각형 37"/>
            <p:cNvSpPr/>
            <p:nvPr/>
          </p:nvSpPr>
          <p:spPr>
            <a:xfrm>
              <a:off x="6262035"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9" name="직사각형 38"/>
            <p:cNvSpPr/>
            <p:nvPr/>
          </p:nvSpPr>
          <p:spPr>
            <a:xfrm>
              <a:off x="6736061"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0" name="직사각형 39"/>
            <p:cNvSpPr/>
            <p:nvPr/>
          </p:nvSpPr>
          <p:spPr>
            <a:xfrm>
              <a:off x="7210088"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1" name="직사각형 40"/>
            <p:cNvSpPr/>
            <p:nvPr/>
          </p:nvSpPr>
          <p:spPr>
            <a:xfrm>
              <a:off x="7684114"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2" name="직사각형 41"/>
            <p:cNvSpPr/>
            <p:nvPr/>
          </p:nvSpPr>
          <p:spPr>
            <a:xfrm>
              <a:off x="8158140"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3" name="직사각형 42"/>
            <p:cNvSpPr/>
            <p:nvPr/>
          </p:nvSpPr>
          <p:spPr>
            <a:xfrm>
              <a:off x="8632167"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4" name="직사각형 43"/>
            <p:cNvSpPr/>
            <p:nvPr/>
          </p:nvSpPr>
          <p:spPr>
            <a:xfrm>
              <a:off x="9106193"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5" name="직사각형 44"/>
            <p:cNvSpPr/>
            <p:nvPr/>
          </p:nvSpPr>
          <p:spPr>
            <a:xfrm>
              <a:off x="9580219" y="380242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6" name="직사각형 45"/>
            <p:cNvSpPr/>
            <p:nvPr/>
          </p:nvSpPr>
          <p:spPr>
            <a:xfrm>
              <a:off x="10054246" y="380242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7" name="직사각형 46"/>
            <p:cNvSpPr/>
            <p:nvPr/>
          </p:nvSpPr>
          <p:spPr>
            <a:xfrm>
              <a:off x="10528272" y="380242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49" name="직사각형 48"/>
            <p:cNvSpPr/>
            <p:nvPr/>
          </p:nvSpPr>
          <p:spPr>
            <a:xfrm>
              <a:off x="6258250"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0" name="직사각형 49"/>
            <p:cNvSpPr/>
            <p:nvPr/>
          </p:nvSpPr>
          <p:spPr>
            <a:xfrm>
              <a:off x="6732276"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1" name="직사각형 50"/>
            <p:cNvSpPr/>
            <p:nvPr/>
          </p:nvSpPr>
          <p:spPr>
            <a:xfrm>
              <a:off x="7206303"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2" name="직사각형 51"/>
            <p:cNvSpPr/>
            <p:nvPr/>
          </p:nvSpPr>
          <p:spPr>
            <a:xfrm>
              <a:off x="7680329"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3" name="직사각형 52"/>
            <p:cNvSpPr/>
            <p:nvPr/>
          </p:nvSpPr>
          <p:spPr>
            <a:xfrm>
              <a:off x="8154355"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4" name="직사각형 53"/>
            <p:cNvSpPr/>
            <p:nvPr/>
          </p:nvSpPr>
          <p:spPr>
            <a:xfrm>
              <a:off x="8628382" y="452454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5" name="직사각형 54"/>
            <p:cNvSpPr/>
            <p:nvPr/>
          </p:nvSpPr>
          <p:spPr>
            <a:xfrm>
              <a:off x="9102408" y="452454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6" name="직사각형 55"/>
            <p:cNvSpPr/>
            <p:nvPr/>
          </p:nvSpPr>
          <p:spPr>
            <a:xfrm>
              <a:off x="9576434" y="452454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7" name="직사각형 56"/>
            <p:cNvSpPr/>
            <p:nvPr/>
          </p:nvSpPr>
          <p:spPr>
            <a:xfrm>
              <a:off x="10050461" y="452454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8" name="직사각형 57"/>
            <p:cNvSpPr/>
            <p:nvPr/>
          </p:nvSpPr>
          <p:spPr>
            <a:xfrm>
              <a:off x="10524487" y="452454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0" name="직사각형 59"/>
            <p:cNvSpPr/>
            <p:nvPr/>
          </p:nvSpPr>
          <p:spPr>
            <a:xfrm>
              <a:off x="6254465" y="524666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1" name="직사각형 60"/>
            <p:cNvSpPr/>
            <p:nvPr/>
          </p:nvSpPr>
          <p:spPr>
            <a:xfrm>
              <a:off x="6728491" y="524666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2" name="직사각형 61"/>
            <p:cNvSpPr/>
            <p:nvPr/>
          </p:nvSpPr>
          <p:spPr>
            <a:xfrm>
              <a:off x="7202518" y="524666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3" name="직사각형 62"/>
            <p:cNvSpPr/>
            <p:nvPr/>
          </p:nvSpPr>
          <p:spPr>
            <a:xfrm>
              <a:off x="7676544" y="524666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4" name="직사각형 63"/>
            <p:cNvSpPr/>
            <p:nvPr/>
          </p:nvSpPr>
          <p:spPr>
            <a:xfrm>
              <a:off x="8150570" y="5246661"/>
              <a:ext cx="332648" cy="3326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5" name="직사각형 64"/>
            <p:cNvSpPr/>
            <p:nvPr/>
          </p:nvSpPr>
          <p:spPr>
            <a:xfrm>
              <a:off x="8624597" y="524666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6" name="직사각형 65"/>
            <p:cNvSpPr/>
            <p:nvPr/>
          </p:nvSpPr>
          <p:spPr>
            <a:xfrm>
              <a:off x="9098623" y="524666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7" name="직사각형 66"/>
            <p:cNvSpPr/>
            <p:nvPr/>
          </p:nvSpPr>
          <p:spPr>
            <a:xfrm>
              <a:off x="9572649" y="524666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8" name="직사각형 67"/>
            <p:cNvSpPr/>
            <p:nvPr/>
          </p:nvSpPr>
          <p:spPr>
            <a:xfrm>
              <a:off x="10046676" y="524666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9" name="직사각형 68"/>
            <p:cNvSpPr/>
            <p:nvPr/>
          </p:nvSpPr>
          <p:spPr>
            <a:xfrm>
              <a:off x="10520702" y="5246661"/>
              <a:ext cx="332648" cy="33264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0" name="TextBox 69"/>
            <p:cNvSpPr txBox="1"/>
            <p:nvPr/>
          </p:nvSpPr>
          <p:spPr>
            <a:xfrm>
              <a:off x="3570183" y="2262895"/>
              <a:ext cx="2138727" cy="523220"/>
            </a:xfrm>
            <a:prstGeom prst="rect">
              <a:avLst/>
            </a:prstGeom>
            <a:noFill/>
          </p:spPr>
          <p:txBody>
            <a:bodyPr wrap="none">
              <a:spAutoFit/>
            </a:bodyPr>
            <a:lstStyle/>
            <a:p>
              <a:pPr lvl="0">
                <a:defRPr/>
              </a:pPr>
              <a:r>
                <a:rPr lang="en-US" altLang="ko-KR" sz="2800" b="1">
                  <a:solidFill>
                    <a:schemeClr val="accent1"/>
                  </a:solidFill>
                </a:rPr>
                <a:t>PowerPoint</a:t>
              </a:r>
              <a:endParaRPr lang="ko-KR" altLang="en-US" sz="2800" b="1">
                <a:solidFill>
                  <a:schemeClr val="accent1"/>
                </a:solidFill>
              </a:endParaRPr>
            </a:p>
          </p:txBody>
        </p:sp>
        <p:sp>
          <p:nvSpPr>
            <p:cNvPr id="71" name="TextBox 70"/>
            <p:cNvSpPr txBox="1"/>
            <p:nvPr/>
          </p:nvSpPr>
          <p:spPr>
            <a:xfrm>
              <a:off x="3570183" y="2985015"/>
              <a:ext cx="1117822" cy="511763"/>
            </a:xfrm>
            <a:prstGeom prst="rect">
              <a:avLst/>
            </a:prstGeom>
            <a:noFill/>
          </p:spPr>
          <p:txBody>
            <a:bodyPr wrap="none">
              <a:spAutoFit/>
            </a:bodyPr>
            <a:lstStyle/>
            <a:p>
              <a:pPr lvl="0">
                <a:defRPr/>
              </a:pPr>
              <a:r>
                <a:rPr lang="en-US" altLang="ko-KR" sz="2800" b="1">
                  <a:solidFill>
                    <a:schemeClr val="accent1"/>
                  </a:solidFill>
                </a:rPr>
                <a:t>Excel</a:t>
              </a:r>
              <a:endParaRPr lang="ko-KR" altLang="en-US" sz="2800" b="1">
                <a:solidFill>
                  <a:schemeClr val="accent1"/>
                </a:solidFill>
              </a:endParaRPr>
            </a:p>
          </p:txBody>
        </p:sp>
        <p:sp>
          <p:nvSpPr>
            <p:cNvPr id="72" name="TextBox 71"/>
            <p:cNvSpPr txBox="1"/>
            <p:nvPr/>
          </p:nvSpPr>
          <p:spPr>
            <a:xfrm>
              <a:off x="3570183" y="3707135"/>
              <a:ext cx="1089247" cy="513543"/>
            </a:xfrm>
            <a:prstGeom prst="rect">
              <a:avLst/>
            </a:prstGeom>
            <a:noFill/>
          </p:spPr>
          <p:txBody>
            <a:bodyPr wrap="none">
              <a:spAutoFit/>
            </a:bodyPr>
            <a:lstStyle/>
            <a:p>
              <a:pPr lvl="0">
                <a:defRPr/>
              </a:pPr>
              <a:r>
                <a:rPr lang="en-US" altLang="ko-KR" sz="2800" b="1">
                  <a:solidFill>
                    <a:schemeClr val="accent1"/>
                  </a:solidFill>
                </a:rPr>
                <a:t>Word</a:t>
              </a:r>
              <a:endParaRPr lang="ko-KR" altLang="en-US" sz="2800" b="1">
                <a:solidFill>
                  <a:schemeClr val="accent1"/>
                </a:solidFill>
              </a:endParaRPr>
            </a:p>
          </p:txBody>
        </p:sp>
        <p:sp>
          <p:nvSpPr>
            <p:cNvPr id="73" name="TextBox 72"/>
            <p:cNvSpPr txBox="1"/>
            <p:nvPr/>
          </p:nvSpPr>
          <p:spPr>
            <a:xfrm>
              <a:off x="3570183" y="4429255"/>
              <a:ext cx="2041747" cy="523220"/>
            </a:xfrm>
            <a:prstGeom prst="rect">
              <a:avLst/>
            </a:prstGeom>
            <a:noFill/>
          </p:spPr>
          <p:txBody>
            <a:bodyPr wrap="none">
              <a:spAutoFit/>
            </a:bodyPr>
            <a:lstStyle/>
            <a:p>
              <a:pPr lvl="0">
                <a:defRPr/>
              </a:pPr>
              <a:r>
                <a:rPr lang="en-US" altLang="ko-KR" sz="2800" b="1">
                  <a:solidFill>
                    <a:schemeClr val="accent1"/>
                  </a:solidFill>
                </a:rPr>
                <a:t>Photoshop</a:t>
              </a:r>
              <a:endParaRPr lang="ko-KR" altLang="en-US" sz="2800" b="1">
                <a:solidFill>
                  <a:schemeClr val="accent1"/>
                </a:solidFill>
              </a:endParaRPr>
            </a:p>
          </p:txBody>
        </p:sp>
        <p:sp>
          <p:nvSpPr>
            <p:cNvPr id="74" name="TextBox 73"/>
            <p:cNvSpPr txBox="1"/>
            <p:nvPr/>
          </p:nvSpPr>
          <p:spPr>
            <a:xfrm>
              <a:off x="3570183" y="5151375"/>
              <a:ext cx="2394172" cy="523220"/>
            </a:xfrm>
            <a:prstGeom prst="rect">
              <a:avLst/>
            </a:prstGeom>
            <a:noFill/>
          </p:spPr>
          <p:txBody>
            <a:bodyPr wrap="none">
              <a:spAutoFit/>
            </a:bodyPr>
            <a:lstStyle/>
            <a:p>
              <a:pPr lvl="0">
                <a:defRPr/>
              </a:pPr>
              <a:r>
                <a:rPr lang="en-US" altLang="ko-KR" sz="2800" b="1">
                  <a:solidFill>
                    <a:schemeClr val="accent1"/>
                  </a:solidFill>
                </a:rPr>
                <a:t>Premiere Pro</a:t>
              </a:r>
              <a:endParaRPr lang="ko-KR" altLang="en-US" sz="2800" b="1">
                <a:solidFill>
                  <a:schemeClr val="accent1"/>
                </a:solidFill>
              </a:endParaRPr>
            </a:p>
          </p:txBody>
        </p:sp>
      </p:grpSp>
      <p:sp>
        <p:nvSpPr>
          <p:cNvPr id="10" name="직사각형 9"/>
          <p:cNvSpPr/>
          <p:nvPr/>
        </p:nvSpPr>
        <p:spPr>
          <a:xfrm>
            <a:off x="553159" y="2117557"/>
            <a:ext cx="2724755" cy="37698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399" y="167785"/>
            <a:ext cx="596266" cy="276999"/>
          </a:xfrm>
          <a:prstGeom prst="rect">
            <a:avLst/>
          </a:prstGeom>
          <a:noFill/>
        </p:spPr>
        <p:txBody>
          <a:bodyPr wrap="none">
            <a:spAutoFit/>
          </a:bodyPr>
          <a:lstStyle/>
          <a:p>
            <a:pPr lvl="0">
              <a:defRPr/>
            </a:pPr>
            <a:r>
              <a:rPr lang="en-US" altLang="ko-KR" sz="1200"/>
              <a:t>Part 4</a:t>
            </a:r>
            <a:endParaRPr lang="en-US" altLang="ko-KR" sz="1200"/>
          </a:p>
        </p:txBody>
      </p:sp>
      <p:sp>
        <p:nvSpPr>
          <p:cNvPr id="7" name="TextBox 6"/>
          <p:cNvSpPr txBox="1"/>
          <p:nvPr/>
        </p:nvSpPr>
        <p:spPr>
          <a:xfrm>
            <a:off x="1040780" y="121618"/>
            <a:ext cx="3117835" cy="646331"/>
          </a:xfrm>
          <a:prstGeom prst="rect">
            <a:avLst/>
          </a:prstGeom>
          <a:noFill/>
        </p:spPr>
        <p:txBody>
          <a:bodyPr wrap="none">
            <a:spAutoFit/>
          </a:bodyPr>
          <a:lstStyle/>
          <a:p>
            <a:pPr lvl="0">
              <a:defRPr/>
            </a:pPr>
            <a:r>
              <a:rPr lang="ko-KR" altLang="en-US" sz="3600" b="0" spc="-300"/>
              <a:t>요구사항 정의서</a:t>
            </a:r>
            <a:endParaRPr lang="ko-KR" altLang="en-US" sz="3600" b="0" spc="-300"/>
          </a:p>
        </p:txBody>
      </p:sp>
      <p:grpSp>
        <p:nvGrpSpPr>
          <p:cNvPr id="11" name="그룹 10"/>
          <p:cNvGrpSpPr/>
          <p:nvPr/>
        </p:nvGrpSpPr>
        <p:grpSpPr>
          <a:xfrm rot="0">
            <a:off x="1092920" y="5464947"/>
            <a:ext cx="2038350" cy="629083"/>
            <a:chOff x="2028825" y="5485953"/>
            <a:chExt cx="2038350" cy="629083"/>
          </a:xfrm>
        </p:grpSpPr>
        <p:cxnSp>
          <p:nvCxnSpPr>
            <p:cNvPr id="12" name="직선 연결선 11"/>
            <p:cNvCxnSpPr/>
            <p:nvPr/>
          </p:nvCxnSpPr>
          <p:spPr>
            <a:xfrm>
              <a:off x="2028825" y="5485953"/>
              <a:ext cx="203835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44640" y="5562125"/>
              <a:ext cx="1592580" cy="295801"/>
            </a:xfrm>
            <a:prstGeom prst="rect">
              <a:avLst/>
            </a:prstGeom>
            <a:noFill/>
          </p:spPr>
          <p:txBody>
            <a:bodyPr wrap="none">
              <a:spAutoFit/>
            </a:bodyPr>
            <a:lstStyle/>
            <a:p>
              <a:pPr algn="ctr">
                <a:defRPr/>
              </a:pPr>
              <a:r>
                <a:rPr lang="en-US" altLang="ko-KR" sz="1400"/>
                <a:t>PowerPoint, 2017</a:t>
              </a:r>
              <a:endParaRPr lang="ko-KR" altLang="en-US" sz="1400"/>
            </a:p>
          </p:txBody>
        </p:sp>
        <p:sp>
          <p:nvSpPr>
            <p:cNvPr id="18" name="TextBox 17"/>
            <p:cNvSpPr txBox="1"/>
            <p:nvPr/>
          </p:nvSpPr>
          <p:spPr>
            <a:xfrm>
              <a:off x="2597065" y="5853426"/>
              <a:ext cx="982980" cy="261674"/>
            </a:xfrm>
            <a:prstGeom prst="rect">
              <a:avLst/>
            </a:prstGeom>
            <a:noFill/>
          </p:spPr>
          <p:txBody>
            <a:bodyPr wrap="none">
              <a:spAutoFit/>
            </a:bodyPr>
            <a:lstStyle/>
            <a:p>
              <a:pPr algn="ctr">
                <a:defRPr/>
              </a:pPr>
              <a:r>
                <a:rPr lang="en-US" altLang="ko-KR" sz="1100"/>
                <a:t>Saebyeol Yu</a:t>
              </a:r>
              <a:endParaRPr lang="ko-KR" altLang="en-US" sz="1100"/>
            </a:p>
          </p:txBody>
        </p:sp>
      </p:grpSp>
      <p:grpSp>
        <p:nvGrpSpPr>
          <p:cNvPr id="19" name="그룹 18"/>
          <p:cNvGrpSpPr/>
          <p:nvPr/>
        </p:nvGrpSpPr>
        <p:grpSpPr>
          <a:xfrm rot="0">
            <a:off x="3757323" y="5464947"/>
            <a:ext cx="2038350" cy="629083"/>
            <a:chOff x="2028825" y="5485953"/>
            <a:chExt cx="2038350" cy="629083"/>
          </a:xfrm>
        </p:grpSpPr>
        <p:cxnSp>
          <p:nvCxnSpPr>
            <p:cNvPr id="20" name="직선 연결선 19"/>
            <p:cNvCxnSpPr/>
            <p:nvPr/>
          </p:nvCxnSpPr>
          <p:spPr>
            <a:xfrm>
              <a:off x="2028825" y="5485953"/>
              <a:ext cx="203835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47237" y="5581204"/>
              <a:ext cx="1592580" cy="295772"/>
            </a:xfrm>
            <a:prstGeom prst="rect">
              <a:avLst/>
            </a:prstGeom>
            <a:noFill/>
          </p:spPr>
          <p:txBody>
            <a:bodyPr wrap="none">
              <a:spAutoFit/>
            </a:bodyPr>
            <a:lstStyle/>
            <a:p>
              <a:pPr algn="ctr">
                <a:defRPr/>
              </a:pPr>
              <a:r>
                <a:rPr lang="en-US" altLang="ko-KR" sz="1400"/>
                <a:t>PowerPoint, 2018</a:t>
              </a:r>
              <a:endParaRPr lang="ko-KR" altLang="en-US" sz="1400"/>
            </a:p>
          </p:txBody>
        </p:sp>
        <p:sp>
          <p:nvSpPr>
            <p:cNvPr id="22" name="TextBox 21"/>
            <p:cNvSpPr txBox="1"/>
            <p:nvPr/>
          </p:nvSpPr>
          <p:spPr>
            <a:xfrm>
              <a:off x="2599662" y="5853426"/>
              <a:ext cx="982980" cy="261674"/>
            </a:xfrm>
            <a:prstGeom prst="rect">
              <a:avLst/>
            </a:prstGeom>
            <a:noFill/>
          </p:spPr>
          <p:txBody>
            <a:bodyPr wrap="none">
              <a:spAutoFit/>
            </a:bodyPr>
            <a:lstStyle/>
            <a:p>
              <a:pPr algn="ctr">
                <a:defRPr/>
              </a:pPr>
              <a:r>
                <a:rPr lang="en-US" altLang="ko-KR" sz="1100"/>
                <a:t>Saebyeol Yu</a:t>
              </a:r>
              <a:endParaRPr lang="ko-KR" altLang="en-US" sz="1100"/>
            </a:p>
          </p:txBody>
        </p:sp>
      </p:grpSp>
      <p:grpSp>
        <p:nvGrpSpPr>
          <p:cNvPr id="23" name="그룹 22"/>
          <p:cNvGrpSpPr/>
          <p:nvPr/>
        </p:nvGrpSpPr>
        <p:grpSpPr>
          <a:xfrm rot="0">
            <a:off x="6421726" y="5464947"/>
            <a:ext cx="2038350" cy="629083"/>
            <a:chOff x="2028825" y="5485953"/>
            <a:chExt cx="2038350" cy="629083"/>
          </a:xfrm>
        </p:grpSpPr>
        <p:cxnSp>
          <p:nvCxnSpPr>
            <p:cNvPr id="24" name="직선 연결선 23"/>
            <p:cNvCxnSpPr/>
            <p:nvPr/>
          </p:nvCxnSpPr>
          <p:spPr>
            <a:xfrm>
              <a:off x="2028825" y="5485953"/>
              <a:ext cx="203835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49833" y="5581204"/>
              <a:ext cx="1592580" cy="295772"/>
            </a:xfrm>
            <a:prstGeom prst="rect">
              <a:avLst/>
            </a:prstGeom>
            <a:noFill/>
          </p:spPr>
          <p:txBody>
            <a:bodyPr wrap="none">
              <a:spAutoFit/>
            </a:bodyPr>
            <a:lstStyle/>
            <a:p>
              <a:pPr algn="ctr">
                <a:defRPr/>
              </a:pPr>
              <a:r>
                <a:rPr lang="en-US" altLang="ko-KR" sz="1400"/>
                <a:t>PowerPoint, 2019</a:t>
              </a:r>
              <a:endParaRPr lang="ko-KR" altLang="en-US" sz="1400"/>
            </a:p>
          </p:txBody>
        </p:sp>
        <p:sp>
          <p:nvSpPr>
            <p:cNvPr id="26" name="TextBox 25"/>
            <p:cNvSpPr txBox="1"/>
            <p:nvPr/>
          </p:nvSpPr>
          <p:spPr>
            <a:xfrm>
              <a:off x="2602259" y="5853426"/>
              <a:ext cx="982980" cy="261674"/>
            </a:xfrm>
            <a:prstGeom prst="rect">
              <a:avLst/>
            </a:prstGeom>
            <a:noFill/>
          </p:spPr>
          <p:txBody>
            <a:bodyPr wrap="none">
              <a:spAutoFit/>
            </a:bodyPr>
            <a:lstStyle/>
            <a:p>
              <a:pPr algn="ctr">
                <a:defRPr/>
              </a:pPr>
              <a:r>
                <a:rPr lang="en-US" altLang="ko-KR" sz="1100"/>
                <a:t>Saebyeol Yu</a:t>
              </a:r>
              <a:endParaRPr lang="ko-KR" altLang="en-US" sz="1100"/>
            </a:p>
          </p:txBody>
        </p:sp>
      </p:grpSp>
      <p:grpSp>
        <p:nvGrpSpPr>
          <p:cNvPr id="27" name="그룹 26"/>
          <p:cNvGrpSpPr/>
          <p:nvPr/>
        </p:nvGrpSpPr>
        <p:grpSpPr>
          <a:xfrm rot="0">
            <a:off x="9086129" y="5464947"/>
            <a:ext cx="2038350" cy="629083"/>
            <a:chOff x="2028825" y="5485953"/>
            <a:chExt cx="2038350" cy="629083"/>
          </a:xfrm>
        </p:grpSpPr>
        <p:cxnSp>
          <p:nvCxnSpPr>
            <p:cNvPr id="28" name="직선 연결선 27"/>
            <p:cNvCxnSpPr/>
            <p:nvPr/>
          </p:nvCxnSpPr>
          <p:spPr>
            <a:xfrm>
              <a:off x="2028825" y="5485953"/>
              <a:ext cx="203835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52430" y="5581204"/>
              <a:ext cx="1583054" cy="295772"/>
            </a:xfrm>
            <a:prstGeom prst="rect">
              <a:avLst/>
            </a:prstGeom>
            <a:noFill/>
          </p:spPr>
          <p:txBody>
            <a:bodyPr wrap="none">
              <a:spAutoFit/>
            </a:bodyPr>
            <a:lstStyle/>
            <a:p>
              <a:pPr algn="ctr">
                <a:defRPr/>
              </a:pPr>
              <a:r>
                <a:rPr lang="en-US" altLang="ko-KR" sz="1400"/>
                <a:t>PowerPoint, 2020</a:t>
              </a:r>
              <a:endParaRPr lang="ko-KR" altLang="en-US" sz="1400"/>
            </a:p>
          </p:txBody>
        </p:sp>
        <p:sp>
          <p:nvSpPr>
            <p:cNvPr id="30" name="TextBox 29"/>
            <p:cNvSpPr txBox="1"/>
            <p:nvPr/>
          </p:nvSpPr>
          <p:spPr>
            <a:xfrm>
              <a:off x="2595330" y="5853426"/>
              <a:ext cx="973455" cy="261674"/>
            </a:xfrm>
            <a:prstGeom prst="rect">
              <a:avLst/>
            </a:prstGeom>
            <a:noFill/>
          </p:spPr>
          <p:txBody>
            <a:bodyPr wrap="none">
              <a:spAutoFit/>
            </a:bodyPr>
            <a:lstStyle/>
            <a:p>
              <a:pPr algn="ctr">
                <a:defRPr/>
              </a:pPr>
              <a:r>
                <a:rPr lang="en-US" altLang="ko-KR" sz="1100"/>
                <a:t>Saebyeol Yu</a:t>
              </a:r>
              <a:endParaRPr lang="ko-KR" altLang="en-US" sz="1100"/>
            </a:p>
          </p:txBody>
        </p:sp>
      </p:grpSp>
      <p:sp>
        <p:nvSpPr>
          <p:cNvPr id="31" name="TextBox 30"/>
          <p:cNvSpPr txBox="1"/>
          <p:nvPr/>
        </p:nvSpPr>
        <p:spPr>
          <a:xfrm flipH="1">
            <a:off x="936487" y="1515653"/>
            <a:ext cx="2488018" cy="387442"/>
          </a:xfrm>
          <a:prstGeom prst="rect">
            <a:avLst/>
          </a:prstGeom>
          <a:noFill/>
        </p:spPr>
        <p:txBody>
          <a:bodyPr wrap="square">
            <a:spAutoFit/>
          </a:bodyPr>
          <a:lstStyle/>
          <a:p>
            <a:pPr lvl="0">
              <a:defRPr/>
            </a:pPr>
            <a:r>
              <a:rPr lang="en-US" altLang="ko-KR" sz="2000" b="1"/>
              <a:t>001</a:t>
            </a:r>
            <a:endParaRPr lang="ko-KR" altLang="en-US" sz="2000" b="1"/>
          </a:p>
        </p:txBody>
      </p:sp>
      <p:sp>
        <p:nvSpPr>
          <p:cNvPr id="32" name="TextBox 31"/>
          <p:cNvSpPr txBox="1"/>
          <p:nvPr/>
        </p:nvSpPr>
        <p:spPr>
          <a:xfrm flipH="1">
            <a:off x="3552539" y="1515653"/>
            <a:ext cx="819325" cy="387442"/>
          </a:xfrm>
          <a:prstGeom prst="rect">
            <a:avLst/>
          </a:prstGeom>
          <a:noFill/>
        </p:spPr>
        <p:txBody>
          <a:bodyPr wrap="square">
            <a:spAutoFit/>
          </a:bodyPr>
          <a:lstStyle/>
          <a:p>
            <a:pPr lvl="0">
              <a:defRPr/>
            </a:pPr>
            <a:r>
              <a:rPr lang="en-US" altLang="ko-KR" sz="2000" b="1"/>
              <a:t>002</a:t>
            </a:r>
            <a:endParaRPr lang="ko-KR" altLang="en-US" sz="2000" b="1"/>
          </a:p>
        </p:txBody>
      </p:sp>
      <p:sp>
        <p:nvSpPr>
          <p:cNvPr id="33" name="TextBox 32"/>
          <p:cNvSpPr txBox="1"/>
          <p:nvPr/>
        </p:nvSpPr>
        <p:spPr>
          <a:xfrm flipH="1">
            <a:off x="6168591" y="1515653"/>
            <a:ext cx="819325" cy="387442"/>
          </a:xfrm>
          <a:prstGeom prst="rect">
            <a:avLst/>
          </a:prstGeom>
          <a:noFill/>
        </p:spPr>
        <p:txBody>
          <a:bodyPr wrap="square">
            <a:spAutoFit/>
          </a:bodyPr>
          <a:lstStyle/>
          <a:p>
            <a:pPr lvl="0">
              <a:defRPr/>
            </a:pPr>
            <a:r>
              <a:rPr lang="en-US" altLang="ko-KR" sz="2000" b="1"/>
              <a:t>003</a:t>
            </a:r>
            <a:endParaRPr lang="ko-KR" altLang="en-US" sz="2000" b="1"/>
          </a:p>
        </p:txBody>
      </p:sp>
      <p:sp>
        <p:nvSpPr>
          <p:cNvPr id="34" name="TextBox 33"/>
          <p:cNvSpPr txBox="1"/>
          <p:nvPr/>
        </p:nvSpPr>
        <p:spPr>
          <a:xfrm flipH="1">
            <a:off x="8784643" y="1515653"/>
            <a:ext cx="819325" cy="387442"/>
          </a:xfrm>
          <a:prstGeom prst="rect">
            <a:avLst/>
          </a:prstGeom>
          <a:noFill/>
        </p:spPr>
        <p:txBody>
          <a:bodyPr wrap="square">
            <a:spAutoFit/>
          </a:bodyPr>
          <a:lstStyle/>
          <a:p>
            <a:pPr lvl="0">
              <a:defRPr/>
            </a:pPr>
            <a:r>
              <a:rPr lang="en-US" altLang="ko-KR" sz="2000" b="1"/>
              <a:t>004</a:t>
            </a:r>
            <a:endParaRPr lang="ko-KR" altLang="en-US" sz="2000" b="1"/>
          </a:p>
        </p:txBody>
      </p:sp>
      <p:sp>
        <p:nvSpPr>
          <p:cNvPr id="35" name="직사각형 34"/>
          <p:cNvSpPr/>
          <p:nvPr/>
        </p:nvSpPr>
        <p:spPr>
          <a:xfrm>
            <a:off x="852581" y="1929121"/>
            <a:ext cx="2519028" cy="33587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6" name="직사각형 35"/>
          <p:cNvSpPr/>
          <p:nvPr/>
        </p:nvSpPr>
        <p:spPr>
          <a:xfrm>
            <a:off x="3516984" y="1929121"/>
            <a:ext cx="2519028" cy="33587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7" name="직사각형 36"/>
          <p:cNvSpPr/>
          <p:nvPr/>
        </p:nvSpPr>
        <p:spPr>
          <a:xfrm>
            <a:off x="6181387" y="1929121"/>
            <a:ext cx="2519028" cy="33587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8" name="직사각형 37"/>
          <p:cNvSpPr/>
          <p:nvPr/>
        </p:nvSpPr>
        <p:spPr>
          <a:xfrm>
            <a:off x="8845790" y="1929121"/>
            <a:ext cx="2519028" cy="33587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DE8211AC-46A6-431B-8B43-F0D36C6C6BAA}"/>
              </a:ext>
            </a:extLst>
          </p:cNvPr>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직각 삼각형 4">
            <a:extLst>
              <a:ext uri="{FF2B5EF4-FFF2-40B4-BE49-F238E27FC236}">
                <a16:creationId xmlns:a16="http://schemas.microsoft.com/office/drawing/2014/main" id="{9EE6BA7B-BEA5-4496-B534-ACA23481E323}"/>
              </a:ext>
            </a:extLst>
          </p:cNvPr>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TextBox 5">
            <a:extLst>
              <a:ext uri="{FF2B5EF4-FFF2-40B4-BE49-F238E27FC236}">
                <a16:creationId xmlns:a16="http://schemas.microsoft.com/office/drawing/2014/main" id="{DDA8EB41-8553-42E2-B72C-C5047742D6C6}"/>
              </a:ext>
            </a:extLst>
          </p:cNvPr>
          <p:cNvSpPr txBox="1"/>
          <p:nvPr/>
        </p:nvSpPr>
        <p:spPr>
          <a:xfrm>
            <a:off x="152400" y="167785"/>
            <a:ext cx="595035" cy="276999"/>
          </a:xfrm>
          <a:prstGeom prst="rect">
            <a:avLst/>
          </a:prstGeom>
          <a:noFill/>
        </p:spPr>
        <p:txBody>
          <a:bodyPr wrap="none" rtlCol="0">
            <a:spAutoFit/>
          </a:bodyPr>
          <a:lstStyle/>
          <a:p>
            <a:r>
              <a:rPr lang="en-US" altLang="ko-KR" sz="1200" dirty="0"/>
              <a:t>Part 3</a:t>
            </a:r>
            <a:endParaRPr lang="ko-KR" altLang="en-US" sz="1200" dirty="0"/>
          </a:p>
        </p:txBody>
      </p:sp>
      <p:sp>
        <p:nvSpPr>
          <p:cNvPr id="7" name="TextBox 6">
            <a:extLst>
              <a:ext uri="{FF2B5EF4-FFF2-40B4-BE49-F238E27FC236}">
                <a16:creationId xmlns:a16="http://schemas.microsoft.com/office/drawing/2014/main" id="{EEAD13DC-B1B2-4447-A60D-5C2541B81E98}"/>
              </a:ext>
            </a:extLst>
          </p:cNvPr>
          <p:cNvSpPr txBox="1"/>
          <p:nvPr/>
        </p:nvSpPr>
        <p:spPr>
          <a:xfrm>
            <a:off x="1040781" y="121618"/>
            <a:ext cx="3147015" cy="646331"/>
          </a:xfrm>
          <a:prstGeom prst="rect">
            <a:avLst/>
          </a:prstGeom>
          <a:noFill/>
        </p:spPr>
        <p:txBody>
          <a:bodyPr wrap="none" rtlCol="0">
            <a:spAutoFit/>
          </a:bodyPr>
          <a:lstStyle/>
          <a:p>
            <a:r>
              <a:rPr lang="ko-KR" altLang="en-US" sz="3600" spc="-300" dirty="0"/>
              <a:t>제목을 입력하세요</a:t>
            </a:r>
          </a:p>
        </p:txBody>
      </p:sp>
      <p:sp>
        <p:nvSpPr>
          <p:cNvPr id="3" name="직사각형 2">
            <a:extLst>
              <a:ext uri="{FF2B5EF4-FFF2-40B4-BE49-F238E27FC236}">
                <a16:creationId xmlns:a16="http://schemas.microsoft.com/office/drawing/2014/main" id="{3AB101AD-5551-4A77-88D4-8ABAD4CB4064}"/>
              </a:ext>
            </a:extLst>
          </p:cNvPr>
          <p:cNvSpPr/>
          <p:nvPr/>
        </p:nvSpPr>
        <p:spPr>
          <a:xfrm>
            <a:off x="6096000" y="0"/>
            <a:ext cx="6095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F4CD5E77-8D22-45E3-98F0-D2E9448C2896}"/>
              </a:ext>
            </a:extLst>
          </p:cNvPr>
          <p:cNvSpPr/>
          <p:nvPr/>
        </p:nvSpPr>
        <p:spPr>
          <a:xfrm>
            <a:off x="4459143" y="0"/>
            <a:ext cx="16368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044496E-4D97-4B01-9A2C-A72387F389BF}"/>
              </a:ext>
            </a:extLst>
          </p:cNvPr>
          <p:cNvSpPr txBox="1"/>
          <p:nvPr/>
        </p:nvSpPr>
        <p:spPr>
          <a:xfrm>
            <a:off x="6370923" y="4276557"/>
            <a:ext cx="1859805" cy="646331"/>
          </a:xfrm>
          <a:prstGeom prst="rect">
            <a:avLst/>
          </a:prstGeom>
          <a:noFill/>
        </p:spPr>
        <p:txBody>
          <a:bodyPr wrap="none" rtlCol="0">
            <a:spAutoFit/>
          </a:bodyPr>
          <a:lstStyle/>
          <a:p>
            <a:r>
              <a:rPr lang="en-US" altLang="ko-KR" sz="3600" b="1" dirty="0"/>
              <a:t>No Title</a:t>
            </a:r>
            <a:endParaRPr lang="ko-KR" altLang="en-US" sz="3600" b="1" dirty="0"/>
          </a:p>
        </p:txBody>
      </p:sp>
      <p:sp>
        <p:nvSpPr>
          <p:cNvPr id="16" name="TextBox 15">
            <a:extLst>
              <a:ext uri="{FF2B5EF4-FFF2-40B4-BE49-F238E27FC236}">
                <a16:creationId xmlns:a16="http://schemas.microsoft.com/office/drawing/2014/main" id="{7DE0DBF5-832D-46A7-A888-592AD709CF6F}"/>
              </a:ext>
            </a:extLst>
          </p:cNvPr>
          <p:cNvSpPr txBox="1"/>
          <p:nvPr/>
        </p:nvSpPr>
        <p:spPr>
          <a:xfrm>
            <a:off x="8198295" y="4459278"/>
            <a:ext cx="750526" cy="400110"/>
          </a:xfrm>
          <a:prstGeom prst="rect">
            <a:avLst/>
          </a:prstGeom>
          <a:noFill/>
        </p:spPr>
        <p:txBody>
          <a:bodyPr wrap="none" rtlCol="0">
            <a:spAutoFit/>
          </a:bodyPr>
          <a:lstStyle/>
          <a:p>
            <a:r>
              <a:rPr lang="en-US" altLang="ko-KR" sz="2000" i="1" dirty="0"/>
              <a:t>2021</a:t>
            </a:r>
            <a:endParaRPr lang="ko-KR" altLang="en-US" sz="2000" i="1" dirty="0"/>
          </a:p>
        </p:txBody>
      </p:sp>
      <p:sp>
        <p:nvSpPr>
          <p:cNvPr id="17" name="TextBox 16">
            <a:extLst>
              <a:ext uri="{FF2B5EF4-FFF2-40B4-BE49-F238E27FC236}">
                <a16:creationId xmlns:a16="http://schemas.microsoft.com/office/drawing/2014/main" id="{46B41BEC-13CA-4BAA-9064-1BCF68D3630B}"/>
              </a:ext>
            </a:extLst>
          </p:cNvPr>
          <p:cNvSpPr txBox="1"/>
          <p:nvPr/>
        </p:nvSpPr>
        <p:spPr>
          <a:xfrm>
            <a:off x="6370923" y="5067509"/>
            <a:ext cx="5291019" cy="1477328"/>
          </a:xfrm>
          <a:prstGeom prst="rect">
            <a:avLst/>
          </a:prstGeom>
          <a:noFill/>
        </p:spPr>
        <p:txBody>
          <a:bodyPr wrap="square" rtlCol="0">
            <a:spAutoFit/>
          </a:bodyPr>
          <a:lstStyle/>
          <a:p>
            <a:pPr algn="just"/>
            <a:r>
              <a:rPr lang="en-US" altLang="ko-KR" dirty="0"/>
              <a:t>Lorem ipsum dolor sit </a:t>
            </a:r>
            <a:r>
              <a:rPr lang="en-US" altLang="ko-KR" dirty="0" err="1"/>
              <a:t>amet</a:t>
            </a:r>
            <a:r>
              <a:rPr lang="en-US" altLang="ko-KR" dirty="0"/>
              <a:t>, </a:t>
            </a:r>
            <a:r>
              <a:rPr lang="en-US" altLang="ko-KR" dirty="0" err="1"/>
              <a:t>consectetur</a:t>
            </a:r>
            <a:r>
              <a:rPr lang="en-US" altLang="ko-KR" dirty="0"/>
              <a:t> </a:t>
            </a:r>
            <a:r>
              <a:rPr lang="en-US" altLang="ko-KR" dirty="0" err="1"/>
              <a:t>adipisicing</a:t>
            </a:r>
            <a:r>
              <a:rPr lang="en-US" altLang="ko-KR" dirty="0"/>
              <a:t> </a:t>
            </a:r>
            <a:r>
              <a:rPr lang="en-US" altLang="ko-KR" dirty="0" err="1"/>
              <a:t>elit</a:t>
            </a:r>
            <a:r>
              <a:rPr lang="en-US" altLang="ko-KR" dirty="0"/>
              <a:t>, sed do </a:t>
            </a:r>
            <a:r>
              <a:rPr lang="en-US" altLang="ko-KR" dirty="0" err="1"/>
              <a:t>eiusmod</a:t>
            </a:r>
            <a:r>
              <a:rPr lang="en-US" altLang="ko-KR" dirty="0"/>
              <a:t> </a:t>
            </a:r>
            <a:r>
              <a:rPr lang="en-US" altLang="ko-KR" dirty="0" err="1"/>
              <a:t>tempor</a:t>
            </a:r>
            <a:r>
              <a:rPr lang="en-US" altLang="ko-KR" dirty="0"/>
              <a:t> </a:t>
            </a:r>
            <a:r>
              <a:rPr lang="en-US" altLang="ko-KR" dirty="0" err="1"/>
              <a:t>incididunt</a:t>
            </a:r>
            <a:r>
              <a:rPr lang="en-US" altLang="ko-KR" dirty="0"/>
              <a:t> </a:t>
            </a:r>
            <a:r>
              <a:rPr lang="en-US" altLang="ko-KR" dirty="0" err="1"/>
              <a:t>ut</a:t>
            </a:r>
            <a:r>
              <a:rPr lang="en-US" altLang="ko-KR" dirty="0"/>
              <a:t> labore et dolore magna </a:t>
            </a:r>
            <a:r>
              <a:rPr lang="en-US" altLang="ko-KR" dirty="0" err="1"/>
              <a:t>aliqua</a:t>
            </a:r>
            <a:r>
              <a:rPr lang="en-US" altLang="ko-KR" dirty="0"/>
              <a:t>. Ut </a:t>
            </a:r>
            <a:r>
              <a:rPr lang="en-US" altLang="ko-KR" dirty="0" err="1"/>
              <a:t>enim</a:t>
            </a:r>
            <a:r>
              <a:rPr lang="en-US" altLang="ko-KR" dirty="0"/>
              <a:t> ad minim </a:t>
            </a:r>
            <a:r>
              <a:rPr lang="en-US" altLang="ko-KR" dirty="0" err="1"/>
              <a:t>veniam</a:t>
            </a:r>
            <a:r>
              <a:rPr lang="en-US" altLang="ko-KR" dirty="0"/>
              <a:t>, </a:t>
            </a:r>
            <a:r>
              <a:rPr lang="en-US" altLang="ko-KR" dirty="0" err="1"/>
              <a:t>quis</a:t>
            </a:r>
            <a:r>
              <a:rPr lang="en-US" altLang="ko-KR" dirty="0"/>
              <a:t> </a:t>
            </a:r>
            <a:r>
              <a:rPr lang="en-US" altLang="ko-KR" dirty="0" err="1"/>
              <a:t>nostrud</a:t>
            </a:r>
            <a:r>
              <a:rPr lang="en-US" altLang="ko-KR" dirty="0"/>
              <a:t> exercitation </a:t>
            </a:r>
            <a:r>
              <a:rPr lang="en-US" altLang="ko-KR" dirty="0" err="1"/>
              <a:t>ullamco</a:t>
            </a:r>
            <a:r>
              <a:rPr lang="en-US" altLang="ko-KR" dirty="0"/>
              <a:t> </a:t>
            </a:r>
            <a:r>
              <a:rPr lang="en-US" altLang="ko-KR" dirty="0" err="1"/>
              <a:t>laboris</a:t>
            </a:r>
            <a:r>
              <a:rPr lang="en-US" altLang="ko-KR" dirty="0"/>
              <a:t> nisi </a:t>
            </a:r>
            <a:r>
              <a:rPr lang="en-US" altLang="ko-KR" dirty="0" err="1"/>
              <a:t>ut</a:t>
            </a:r>
            <a:r>
              <a:rPr lang="en-US" altLang="ko-KR" dirty="0"/>
              <a:t> </a:t>
            </a:r>
            <a:r>
              <a:rPr lang="en-US" altLang="ko-KR" dirty="0" err="1"/>
              <a:t>aliquip</a:t>
            </a:r>
            <a:r>
              <a:rPr lang="en-US" altLang="ko-KR" dirty="0"/>
              <a:t> ex </a:t>
            </a:r>
            <a:r>
              <a:rPr lang="en-US" altLang="ko-KR" dirty="0" err="1"/>
              <a:t>ea</a:t>
            </a:r>
            <a:r>
              <a:rPr lang="en-US" altLang="ko-KR" dirty="0"/>
              <a:t> </a:t>
            </a:r>
            <a:r>
              <a:rPr lang="en-US" altLang="ko-KR" dirty="0" err="1"/>
              <a:t>commodo</a:t>
            </a:r>
            <a:r>
              <a:rPr lang="en-US" altLang="ko-KR" dirty="0"/>
              <a:t> </a:t>
            </a:r>
            <a:r>
              <a:rPr lang="en-US" altLang="ko-KR" dirty="0" err="1"/>
              <a:t>consequat</a:t>
            </a:r>
            <a:r>
              <a:rPr lang="en-US" altLang="ko-KR" dirty="0"/>
              <a:t>. </a:t>
            </a:r>
            <a:endParaRPr lang="ko-KR" altLang="en-US" dirty="0"/>
          </a:p>
        </p:txBody>
      </p:sp>
    </p:spTree>
    <p:extLst>
      <p:ext uri="{BB962C8B-B14F-4D97-AF65-F5344CB8AC3E}">
        <p14:creationId xmlns:p14="http://schemas.microsoft.com/office/powerpoint/2010/main" val="2575238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직각 삼각형 3">
            <a:extLst>
              <a:ext uri="{FF2B5EF4-FFF2-40B4-BE49-F238E27FC236}">
                <a16:creationId xmlns:a16="http://schemas.microsoft.com/office/drawing/2014/main" id="{DE8211AC-46A6-431B-8B43-F0D36C6C6BAA}"/>
              </a:ext>
            </a:extLst>
          </p:cNvPr>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 name="직각 삼각형 4">
            <a:extLst>
              <a:ext uri="{FF2B5EF4-FFF2-40B4-BE49-F238E27FC236}">
                <a16:creationId xmlns:a16="http://schemas.microsoft.com/office/drawing/2014/main" id="{9EE6BA7B-BEA5-4496-B534-ACA23481E323}"/>
              </a:ext>
            </a:extLst>
          </p:cNvPr>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6" name="TextBox 5">
            <a:extLst>
              <a:ext uri="{FF2B5EF4-FFF2-40B4-BE49-F238E27FC236}">
                <a16:creationId xmlns:a16="http://schemas.microsoft.com/office/drawing/2014/main" id="{DDA8EB41-8553-42E2-B72C-C5047742D6C6}"/>
              </a:ext>
            </a:extLst>
          </p:cNvPr>
          <p:cNvSpPr txBox="1"/>
          <p:nvPr/>
        </p:nvSpPr>
        <p:spPr>
          <a:xfrm>
            <a:off x="152400" y="167785"/>
            <a:ext cx="595035" cy="276999"/>
          </a:xfrm>
          <a:prstGeom prst="rect">
            <a:avLst/>
          </a:prstGeom>
          <a:noFill/>
        </p:spPr>
        <p:txBody>
          <a:bodyPr wrap="none" rtlCol="0">
            <a:spAutoFit/>
          </a:bodyPr>
          <a:lstStyle/>
          <a:p>
            <a:r>
              <a:rPr lang="en-US" altLang="ko-KR" sz="1200" dirty="0"/>
              <a:t>Part 3</a:t>
            </a:r>
            <a:endParaRPr lang="ko-KR" altLang="en-US" sz="1200" dirty="0"/>
          </a:p>
        </p:txBody>
      </p:sp>
      <p:sp>
        <p:nvSpPr>
          <p:cNvPr id="7" name="TextBox 6">
            <a:extLst>
              <a:ext uri="{FF2B5EF4-FFF2-40B4-BE49-F238E27FC236}">
                <a16:creationId xmlns:a16="http://schemas.microsoft.com/office/drawing/2014/main" id="{EEAD13DC-B1B2-4447-A60D-5C2541B81E98}"/>
              </a:ext>
            </a:extLst>
          </p:cNvPr>
          <p:cNvSpPr txBox="1"/>
          <p:nvPr/>
        </p:nvSpPr>
        <p:spPr>
          <a:xfrm>
            <a:off x="1040781" y="121618"/>
            <a:ext cx="3147015" cy="646331"/>
          </a:xfrm>
          <a:prstGeom prst="rect">
            <a:avLst/>
          </a:prstGeom>
          <a:noFill/>
        </p:spPr>
        <p:txBody>
          <a:bodyPr wrap="none" rtlCol="0">
            <a:spAutoFit/>
          </a:bodyPr>
          <a:lstStyle/>
          <a:p>
            <a:r>
              <a:rPr lang="ko-KR" altLang="en-US" sz="3600" spc="-300" dirty="0"/>
              <a:t>제목을 입력하세요</a:t>
            </a:r>
          </a:p>
        </p:txBody>
      </p:sp>
      <p:grpSp>
        <p:nvGrpSpPr>
          <p:cNvPr id="8" name="그룹 7">
            <a:extLst>
              <a:ext uri="{FF2B5EF4-FFF2-40B4-BE49-F238E27FC236}">
                <a16:creationId xmlns:a16="http://schemas.microsoft.com/office/drawing/2014/main" id="{3E7BD96B-6859-46AF-900D-C32EB8889CAE}"/>
              </a:ext>
            </a:extLst>
          </p:cNvPr>
          <p:cNvGrpSpPr/>
          <p:nvPr/>
        </p:nvGrpSpPr>
        <p:grpSpPr>
          <a:xfrm>
            <a:off x="152400" y="3746500"/>
            <a:ext cx="4333906" cy="2943715"/>
            <a:chOff x="254000" y="3263900"/>
            <a:chExt cx="5765800" cy="3426315"/>
          </a:xfrm>
        </p:grpSpPr>
        <p:sp>
          <p:nvSpPr>
            <p:cNvPr id="2" name="직사각형 1">
              <a:extLst>
                <a:ext uri="{FF2B5EF4-FFF2-40B4-BE49-F238E27FC236}">
                  <a16:creationId xmlns:a16="http://schemas.microsoft.com/office/drawing/2014/main" id="{A90ACDEF-BED7-444F-BD45-7269D62898E4}"/>
                </a:ext>
              </a:extLst>
            </p:cNvPr>
            <p:cNvSpPr/>
            <p:nvPr/>
          </p:nvSpPr>
          <p:spPr>
            <a:xfrm>
              <a:off x="254000" y="3263900"/>
              <a:ext cx="2794000" cy="3426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C7B2C962-6EDB-456C-AD9A-28CC70B51B12}"/>
                </a:ext>
              </a:extLst>
            </p:cNvPr>
            <p:cNvSpPr/>
            <p:nvPr/>
          </p:nvSpPr>
          <p:spPr>
            <a:xfrm>
              <a:off x="3225800" y="3263900"/>
              <a:ext cx="2794000" cy="342631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직사각형 14">
            <a:extLst>
              <a:ext uri="{FF2B5EF4-FFF2-40B4-BE49-F238E27FC236}">
                <a16:creationId xmlns:a16="http://schemas.microsoft.com/office/drawing/2014/main" id="{92EE3296-A039-4914-ADB2-084D04701D5C}"/>
              </a:ext>
            </a:extLst>
          </p:cNvPr>
          <p:cNvSpPr/>
          <p:nvPr/>
        </p:nvSpPr>
        <p:spPr>
          <a:xfrm>
            <a:off x="6255834" y="806049"/>
            <a:ext cx="5783766" cy="306745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576326D5-A4ED-4BEE-8237-679AFDB0A64F}"/>
              </a:ext>
            </a:extLst>
          </p:cNvPr>
          <p:cNvSpPr txBox="1"/>
          <p:nvPr/>
        </p:nvSpPr>
        <p:spPr>
          <a:xfrm>
            <a:off x="6523323" y="4047957"/>
            <a:ext cx="1859805" cy="646331"/>
          </a:xfrm>
          <a:prstGeom prst="rect">
            <a:avLst/>
          </a:prstGeom>
          <a:noFill/>
        </p:spPr>
        <p:txBody>
          <a:bodyPr wrap="none" rtlCol="0">
            <a:spAutoFit/>
          </a:bodyPr>
          <a:lstStyle/>
          <a:p>
            <a:r>
              <a:rPr lang="en-US" altLang="ko-KR" sz="3600" b="1" dirty="0"/>
              <a:t>No Title</a:t>
            </a:r>
            <a:endParaRPr lang="ko-KR" altLang="en-US" sz="3600" b="1" dirty="0"/>
          </a:p>
        </p:txBody>
      </p:sp>
      <p:sp>
        <p:nvSpPr>
          <p:cNvPr id="19" name="TextBox 18">
            <a:extLst>
              <a:ext uri="{FF2B5EF4-FFF2-40B4-BE49-F238E27FC236}">
                <a16:creationId xmlns:a16="http://schemas.microsoft.com/office/drawing/2014/main" id="{F0A49661-30AD-4B8F-AF25-9FEA7DA518A7}"/>
              </a:ext>
            </a:extLst>
          </p:cNvPr>
          <p:cNvSpPr txBox="1"/>
          <p:nvPr/>
        </p:nvSpPr>
        <p:spPr>
          <a:xfrm>
            <a:off x="8350695" y="4230678"/>
            <a:ext cx="750526" cy="400110"/>
          </a:xfrm>
          <a:prstGeom prst="rect">
            <a:avLst/>
          </a:prstGeom>
          <a:noFill/>
        </p:spPr>
        <p:txBody>
          <a:bodyPr wrap="none" rtlCol="0">
            <a:spAutoFit/>
          </a:bodyPr>
          <a:lstStyle/>
          <a:p>
            <a:r>
              <a:rPr lang="en-US" altLang="ko-KR" sz="2000" i="1" dirty="0"/>
              <a:t>2021</a:t>
            </a:r>
            <a:endParaRPr lang="ko-KR" altLang="en-US" sz="2000" i="1" dirty="0"/>
          </a:p>
        </p:txBody>
      </p:sp>
      <p:sp>
        <p:nvSpPr>
          <p:cNvPr id="20" name="TextBox 19">
            <a:extLst>
              <a:ext uri="{FF2B5EF4-FFF2-40B4-BE49-F238E27FC236}">
                <a16:creationId xmlns:a16="http://schemas.microsoft.com/office/drawing/2014/main" id="{BD82A868-F02A-4FA1-A6D7-B5230472BA1B}"/>
              </a:ext>
            </a:extLst>
          </p:cNvPr>
          <p:cNvSpPr txBox="1"/>
          <p:nvPr/>
        </p:nvSpPr>
        <p:spPr>
          <a:xfrm>
            <a:off x="6523323" y="4838909"/>
            <a:ext cx="5291019" cy="1477328"/>
          </a:xfrm>
          <a:prstGeom prst="rect">
            <a:avLst/>
          </a:prstGeom>
          <a:noFill/>
        </p:spPr>
        <p:txBody>
          <a:bodyPr wrap="square" rtlCol="0">
            <a:spAutoFit/>
          </a:bodyPr>
          <a:lstStyle/>
          <a:p>
            <a:pPr algn="just"/>
            <a:r>
              <a:rPr lang="en-US" altLang="ko-KR" dirty="0"/>
              <a:t>Lorem ipsum dolor sit </a:t>
            </a:r>
            <a:r>
              <a:rPr lang="en-US" altLang="ko-KR" dirty="0" err="1"/>
              <a:t>amet</a:t>
            </a:r>
            <a:r>
              <a:rPr lang="en-US" altLang="ko-KR" dirty="0"/>
              <a:t>, </a:t>
            </a:r>
            <a:r>
              <a:rPr lang="en-US" altLang="ko-KR" dirty="0" err="1"/>
              <a:t>consectetur</a:t>
            </a:r>
            <a:r>
              <a:rPr lang="en-US" altLang="ko-KR" dirty="0"/>
              <a:t> </a:t>
            </a:r>
            <a:r>
              <a:rPr lang="en-US" altLang="ko-KR" dirty="0" err="1"/>
              <a:t>adipisicing</a:t>
            </a:r>
            <a:r>
              <a:rPr lang="en-US" altLang="ko-KR" dirty="0"/>
              <a:t> </a:t>
            </a:r>
            <a:r>
              <a:rPr lang="en-US" altLang="ko-KR" dirty="0" err="1"/>
              <a:t>elit</a:t>
            </a:r>
            <a:r>
              <a:rPr lang="en-US" altLang="ko-KR" dirty="0"/>
              <a:t>, sed do </a:t>
            </a:r>
            <a:r>
              <a:rPr lang="en-US" altLang="ko-KR" dirty="0" err="1"/>
              <a:t>eiusmod</a:t>
            </a:r>
            <a:r>
              <a:rPr lang="en-US" altLang="ko-KR" dirty="0"/>
              <a:t> </a:t>
            </a:r>
            <a:r>
              <a:rPr lang="en-US" altLang="ko-KR" dirty="0" err="1"/>
              <a:t>tempor</a:t>
            </a:r>
            <a:r>
              <a:rPr lang="en-US" altLang="ko-KR" dirty="0"/>
              <a:t> </a:t>
            </a:r>
            <a:r>
              <a:rPr lang="en-US" altLang="ko-KR" dirty="0" err="1"/>
              <a:t>incididunt</a:t>
            </a:r>
            <a:r>
              <a:rPr lang="en-US" altLang="ko-KR" dirty="0"/>
              <a:t> </a:t>
            </a:r>
            <a:r>
              <a:rPr lang="en-US" altLang="ko-KR" dirty="0" err="1"/>
              <a:t>ut</a:t>
            </a:r>
            <a:r>
              <a:rPr lang="en-US" altLang="ko-KR" dirty="0"/>
              <a:t> labore et dolore magna </a:t>
            </a:r>
            <a:r>
              <a:rPr lang="en-US" altLang="ko-KR" dirty="0" err="1"/>
              <a:t>aliqua</a:t>
            </a:r>
            <a:r>
              <a:rPr lang="en-US" altLang="ko-KR" dirty="0"/>
              <a:t>. Ut </a:t>
            </a:r>
            <a:r>
              <a:rPr lang="en-US" altLang="ko-KR" dirty="0" err="1"/>
              <a:t>enim</a:t>
            </a:r>
            <a:r>
              <a:rPr lang="en-US" altLang="ko-KR" dirty="0"/>
              <a:t> ad minim </a:t>
            </a:r>
            <a:r>
              <a:rPr lang="en-US" altLang="ko-KR" dirty="0" err="1"/>
              <a:t>veniam</a:t>
            </a:r>
            <a:r>
              <a:rPr lang="en-US" altLang="ko-KR" dirty="0"/>
              <a:t>, </a:t>
            </a:r>
            <a:r>
              <a:rPr lang="en-US" altLang="ko-KR" dirty="0" err="1"/>
              <a:t>quis</a:t>
            </a:r>
            <a:r>
              <a:rPr lang="en-US" altLang="ko-KR" dirty="0"/>
              <a:t> </a:t>
            </a:r>
            <a:r>
              <a:rPr lang="en-US" altLang="ko-KR" dirty="0" err="1"/>
              <a:t>nostrud</a:t>
            </a:r>
            <a:r>
              <a:rPr lang="en-US" altLang="ko-KR" dirty="0"/>
              <a:t> exercitation </a:t>
            </a:r>
            <a:r>
              <a:rPr lang="en-US" altLang="ko-KR" dirty="0" err="1"/>
              <a:t>ullamco</a:t>
            </a:r>
            <a:r>
              <a:rPr lang="en-US" altLang="ko-KR" dirty="0"/>
              <a:t> </a:t>
            </a:r>
            <a:r>
              <a:rPr lang="en-US" altLang="ko-KR" dirty="0" err="1"/>
              <a:t>laboris</a:t>
            </a:r>
            <a:r>
              <a:rPr lang="en-US" altLang="ko-KR" dirty="0"/>
              <a:t> nisi </a:t>
            </a:r>
            <a:r>
              <a:rPr lang="en-US" altLang="ko-KR" dirty="0" err="1"/>
              <a:t>ut</a:t>
            </a:r>
            <a:r>
              <a:rPr lang="en-US" altLang="ko-KR" dirty="0"/>
              <a:t> </a:t>
            </a:r>
            <a:r>
              <a:rPr lang="en-US" altLang="ko-KR" dirty="0" err="1"/>
              <a:t>aliquip</a:t>
            </a:r>
            <a:r>
              <a:rPr lang="en-US" altLang="ko-KR" dirty="0"/>
              <a:t> ex </a:t>
            </a:r>
            <a:r>
              <a:rPr lang="en-US" altLang="ko-KR" dirty="0" err="1"/>
              <a:t>ea</a:t>
            </a:r>
            <a:r>
              <a:rPr lang="en-US" altLang="ko-KR" dirty="0"/>
              <a:t> </a:t>
            </a:r>
            <a:r>
              <a:rPr lang="en-US" altLang="ko-KR" dirty="0" err="1"/>
              <a:t>commodo</a:t>
            </a:r>
            <a:r>
              <a:rPr lang="en-US" altLang="ko-KR" dirty="0"/>
              <a:t> </a:t>
            </a:r>
            <a:r>
              <a:rPr lang="en-US" altLang="ko-KR" dirty="0" err="1"/>
              <a:t>consequat</a:t>
            </a:r>
            <a:r>
              <a:rPr lang="en-US" altLang="ko-KR" dirty="0"/>
              <a:t>. </a:t>
            </a:r>
            <a:endParaRPr lang="ko-KR" altLang="en-US" dirty="0"/>
          </a:p>
        </p:txBody>
      </p:sp>
    </p:spTree>
    <p:extLst>
      <p:ext uri="{BB962C8B-B14F-4D97-AF65-F5344CB8AC3E}">
        <p14:creationId xmlns:p14="http://schemas.microsoft.com/office/powerpoint/2010/main" val="1372364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1 </a:t>
            </a:r>
            <a:endParaRPr lang="en-US" altLang="ko-KR" sz="3200">
              <a:solidFill>
                <a:schemeClr val="bg1"/>
              </a:solidFill>
            </a:endParaRPr>
          </a:p>
        </p:txBody>
      </p:sp>
      <p:sp>
        <p:nvSpPr>
          <p:cNvPr id="10" name="TextBox 9"/>
          <p:cNvSpPr txBox="1"/>
          <p:nvPr/>
        </p:nvSpPr>
        <p:spPr>
          <a:xfrm>
            <a:off x="577979" y="3429000"/>
            <a:ext cx="3952191" cy="750570"/>
          </a:xfrm>
          <a:prstGeom prst="rect">
            <a:avLst/>
          </a:prstGeom>
          <a:noFill/>
        </p:spPr>
        <p:txBody>
          <a:bodyPr wrap="square">
            <a:spAutoFit/>
          </a:bodyPr>
          <a:lstStyle/>
          <a:p>
            <a:pPr lvl="0">
              <a:defRPr/>
            </a:pPr>
            <a:r>
              <a:rPr lang="ko-KR" altLang="en-US" sz="4400" b="1">
                <a:solidFill>
                  <a:schemeClr val="bg1"/>
                </a:solidFill>
              </a:rPr>
              <a:t>프로젝트 개요</a:t>
            </a:r>
            <a:endParaRPr lang="ko-KR" altLang="en-US"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6 </a:t>
            </a:r>
            <a:endParaRPr lang="en-US" altLang="ko-KR" sz="3200">
              <a:solidFill>
                <a:schemeClr val="bg1"/>
              </a:solidFill>
            </a:endParaRPr>
          </a:p>
        </p:txBody>
      </p:sp>
      <p:sp>
        <p:nvSpPr>
          <p:cNvPr id="10" name="TextBox 9"/>
          <p:cNvSpPr txBox="1"/>
          <p:nvPr/>
        </p:nvSpPr>
        <p:spPr>
          <a:xfrm>
            <a:off x="582860" y="3429000"/>
            <a:ext cx="4633957" cy="750570"/>
          </a:xfrm>
          <a:prstGeom prst="rect">
            <a:avLst/>
          </a:prstGeom>
          <a:noFill/>
        </p:spPr>
        <p:txBody>
          <a:bodyPr wrap="square">
            <a:spAutoFit/>
          </a:bodyPr>
          <a:lstStyle/>
          <a:p>
            <a:pPr lvl="0">
              <a:defRPr/>
            </a:pPr>
            <a:r>
              <a:rPr lang="ko-KR" altLang="en-US" sz="4400" b="1">
                <a:solidFill>
                  <a:schemeClr val="bg1"/>
                </a:solidFill>
              </a:rPr>
              <a:t>개발과정</a:t>
            </a:r>
            <a:endParaRPr lang="ko-KR" altLang="en-US"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7 </a:t>
            </a:r>
            <a:endParaRPr lang="en-US" altLang="ko-KR" sz="3200">
              <a:solidFill>
                <a:schemeClr val="bg1"/>
              </a:solidFill>
            </a:endParaRPr>
          </a:p>
        </p:txBody>
      </p:sp>
      <p:sp>
        <p:nvSpPr>
          <p:cNvPr id="10" name="TextBox 9"/>
          <p:cNvSpPr txBox="1"/>
          <p:nvPr/>
        </p:nvSpPr>
        <p:spPr>
          <a:xfrm>
            <a:off x="582860" y="3429000"/>
            <a:ext cx="4633957" cy="750570"/>
          </a:xfrm>
          <a:prstGeom prst="rect">
            <a:avLst/>
          </a:prstGeom>
          <a:noFill/>
        </p:spPr>
        <p:txBody>
          <a:bodyPr wrap="square">
            <a:spAutoFit/>
          </a:bodyPr>
          <a:lstStyle/>
          <a:p>
            <a:pPr lvl="0">
              <a:defRPr/>
            </a:pPr>
            <a:r>
              <a:rPr lang="ko-KR" altLang="en-US" sz="4400" b="1">
                <a:solidFill>
                  <a:schemeClr val="bg1"/>
                </a:solidFill>
              </a:rPr>
              <a:t>테스트 및 결과</a:t>
            </a:r>
            <a:endParaRPr lang="ko-KR" altLang="en-US"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8 </a:t>
            </a:r>
            <a:endParaRPr lang="en-US" altLang="ko-KR" sz="3200">
              <a:solidFill>
                <a:schemeClr val="bg1"/>
              </a:solidFill>
            </a:endParaRPr>
          </a:p>
        </p:txBody>
      </p:sp>
      <p:sp>
        <p:nvSpPr>
          <p:cNvPr id="10" name="TextBox 9"/>
          <p:cNvSpPr txBox="1"/>
          <p:nvPr/>
        </p:nvSpPr>
        <p:spPr>
          <a:xfrm>
            <a:off x="582860" y="3429000"/>
            <a:ext cx="4633957" cy="750570"/>
          </a:xfrm>
          <a:prstGeom prst="rect">
            <a:avLst/>
          </a:prstGeom>
          <a:noFill/>
        </p:spPr>
        <p:txBody>
          <a:bodyPr wrap="square">
            <a:spAutoFit/>
          </a:bodyPr>
          <a:lstStyle/>
          <a:p>
            <a:pPr lvl="0">
              <a:defRPr/>
            </a:pPr>
            <a:r>
              <a:rPr lang="ko-KR" altLang="en-US" sz="4400" b="1">
                <a:solidFill>
                  <a:schemeClr val="bg1"/>
                </a:solidFill>
              </a:rPr>
              <a:t>결론</a:t>
            </a:r>
            <a:endParaRPr lang="ko-KR" altLang="en-US"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386143" cy="573282"/>
          </a:xfrm>
          <a:prstGeom prst="rect">
            <a:avLst/>
          </a:prstGeom>
          <a:noFill/>
        </p:spPr>
        <p:txBody>
          <a:bodyPr wrap="none">
            <a:spAutoFit/>
          </a:bodyPr>
          <a:lstStyle/>
          <a:p>
            <a:pPr lvl="0">
              <a:defRPr/>
            </a:pPr>
            <a:r>
              <a:rPr lang="en-US" altLang="ko-KR" sz="3200">
                <a:solidFill>
                  <a:schemeClr val="bg1"/>
                </a:solidFill>
              </a:rPr>
              <a:t>Part 9 </a:t>
            </a:r>
            <a:endParaRPr lang="en-US" altLang="ko-KR" sz="3200">
              <a:solidFill>
                <a:schemeClr val="bg1"/>
              </a:solidFill>
            </a:endParaRPr>
          </a:p>
        </p:txBody>
      </p:sp>
      <p:sp>
        <p:nvSpPr>
          <p:cNvPr id="10" name="TextBox 9"/>
          <p:cNvSpPr txBox="1"/>
          <p:nvPr/>
        </p:nvSpPr>
        <p:spPr>
          <a:xfrm>
            <a:off x="582860" y="3429000"/>
            <a:ext cx="4633957" cy="750570"/>
          </a:xfrm>
          <a:prstGeom prst="rect">
            <a:avLst/>
          </a:prstGeom>
          <a:noFill/>
        </p:spPr>
        <p:txBody>
          <a:bodyPr wrap="square">
            <a:spAutoFit/>
          </a:bodyPr>
          <a:lstStyle/>
          <a:p>
            <a:pPr lvl="0">
              <a:defRPr/>
            </a:pPr>
            <a:r>
              <a:rPr lang="ko-KR" altLang="en-US" sz="4400" b="1">
                <a:solidFill>
                  <a:schemeClr val="bg1"/>
                </a:solidFill>
              </a:rPr>
              <a:t>향후계획</a:t>
            </a:r>
            <a:endParaRPr lang="ko-KR" altLang="en-US"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accent1"/>
        </a:solidFill>
      </p:bgPr>
    </p:bg>
    <p:spTree>
      <p:nvGrpSpPr>
        <p:cNvPr id="1" name=""/>
        <p:cNvGrpSpPr/>
        <p:nvPr/>
      </p:nvGrpSpPr>
      <p:grpSpPr>
        <a:xfrm>
          <a:off x="0" y="0"/>
          <a:ext cx="0" cy="0"/>
          <a:chOff x="0" y="0"/>
          <a:chExt cx="0" cy="0"/>
        </a:xfrm>
      </p:grpSpPr>
      <p:sp>
        <p:nvSpPr>
          <p:cNvPr id="6" name="직각 삼각형 5"/>
          <p:cNvSpPr/>
          <p:nvPr/>
        </p:nvSpPr>
        <p:spPr>
          <a:xfrm rot="16200000" flipH="1">
            <a:off x="8752345" y="0"/>
            <a:ext cx="3434576" cy="3434576"/>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7" name="직각 삼각형 6"/>
          <p:cNvSpPr/>
          <p:nvPr/>
        </p:nvSpPr>
        <p:spPr>
          <a:xfrm rot="5400000" flipH="1">
            <a:off x="8775745" y="-11154"/>
            <a:ext cx="3434576" cy="3434576"/>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8" name="직각 삼각형 7"/>
          <p:cNvSpPr/>
          <p:nvPr/>
        </p:nvSpPr>
        <p:spPr>
          <a:xfrm rot="5400000" flipH="1">
            <a:off x="7246929" y="-11153"/>
            <a:ext cx="4967373" cy="4967373"/>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5" name="직각 삼각형 4"/>
          <p:cNvSpPr/>
          <p:nvPr/>
        </p:nvSpPr>
        <p:spPr>
          <a:xfrm flipH="1">
            <a:off x="6070476" y="735980"/>
            <a:ext cx="6116445" cy="611644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TextBox 8"/>
          <p:cNvSpPr txBox="1"/>
          <p:nvPr/>
        </p:nvSpPr>
        <p:spPr>
          <a:xfrm>
            <a:off x="657922" y="2853813"/>
            <a:ext cx="1605218" cy="573282"/>
          </a:xfrm>
          <a:prstGeom prst="rect">
            <a:avLst/>
          </a:prstGeom>
          <a:noFill/>
        </p:spPr>
        <p:txBody>
          <a:bodyPr wrap="none">
            <a:spAutoFit/>
          </a:bodyPr>
          <a:lstStyle/>
          <a:p>
            <a:pPr lvl="0">
              <a:defRPr/>
            </a:pPr>
            <a:r>
              <a:rPr lang="en-US" altLang="ko-KR" sz="3200">
                <a:solidFill>
                  <a:schemeClr val="bg1"/>
                </a:solidFill>
              </a:rPr>
              <a:t>Part 10 </a:t>
            </a:r>
            <a:endParaRPr lang="en-US" altLang="ko-KR" sz="3200">
              <a:solidFill>
                <a:schemeClr val="bg1"/>
              </a:solidFill>
            </a:endParaRPr>
          </a:p>
        </p:txBody>
      </p:sp>
      <p:sp>
        <p:nvSpPr>
          <p:cNvPr id="10" name="TextBox 9"/>
          <p:cNvSpPr txBox="1"/>
          <p:nvPr/>
        </p:nvSpPr>
        <p:spPr>
          <a:xfrm>
            <a:off x="582860" y="3429000"/>
            <a:ext cx="4633957" cy="750570"/>
          </a:xfrm>
          <a:prstGeom prst="rect">
            <a:avLst/>
          </a:prstGeom>
          <a:noFill/>
        </p:spPr>
        <p:txBody>
          <a:bodyPr wrap="square">
            <a:spAutoFit/>
          </a:bodyPr>
          <a:lstStyle/>
          <a:p>
            <a:pPr lvl="0">
              <a:defRPr/>
            </a:pPr>
            <a:r>
              <a:rPr lang="ko-KR" altLang="en-US" sz="4400" b="1">
                <a:solidFill>
                  <a:schemeClr val="bg1"/>
                </a:solidFill>
              </a:rPr>
              <a:t>부  록</a:t>
            </a:r>
            <a:endParaRPr lang="ko-KR" altLang="en-US" sz="4400" b="1">
              <a:solidFill>
                <a:schemeClr val="bg1"/>
              </a:solidFill>
            </a:endParaRPr>
          </a:p>
        </p:txBody>
      </p:sp>
      <p:cxnSp>
        <p:nvCxnSpPr>
          <p:cNvPr id="12" name="직선 연결선 11"/>
          <p:cNvCxnSpPr/>
          <p:nvPr/>
        </p:nvCxnSpPr>
        <p:spPr>
          <a:xfrm>
            <a:off x="535259" y="2587083"/>
            <a:ext cx="55607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995535" y="6586181"/>
            <a:ext cx="2186526" cy="230832"/>
          </a:xfrm>
          <a:prstGeom prst="rect">
            <a:avLst/>
          </a:prstGeom>
          <a:noFill/>
        </p:spPr>
        <p:txBody>
          <a:bodyPr wrap="none">
            <a:spAutoFit/>
          </a:bodyPr>
          <a:lstStyle/>
          <a:p>
            <a:pPr algn="r">
              <a:defRPr/>
            </a:pPr>
            <a:r>
              <a:rPr lang="en-US" altLang="ko-KR" sz="900">
                <a:solidFill>
                  <a:schemeClr val="bg1"/>
                </a:solidFill>
                <a:latin typeface="Arial"/>
                <a:cs typeface="Arial"/>
              </a:rPr>
              <a:t>ⓒSaebyeol Yu.</a:t>
            </a:r>
            <a:r>
              <a:rPr lang="ko-KR" altLang="en-US" sz="900">
                <a:solidFill>
                  <a:schemeClr val="bg1"/>
                </a:solidFill>
                <a:latin typeface="Arial"/>
                <a:cs typeface="Arial"/>
              </a:rPr>
              <a:t> </a:t>
            </a:r>
            <a:r>
              <a:rPr lang="en-US" altLang="ko-KR" sz="900">
                <a:solidFill>
                  <a:schemeClr val="bg1"/>
                </a:solidFill>
                <a:latin typeface="Arial"/>
                <a:cs typeface="Arial"/>
              </a:rPr>
              <a:t>Saebyeol’s</a:t>
            </a:r>
            <a:r>
              <a:rPr lang="ko-KR" altLang="en-US" sz="900">
                <a:solidFill>
                  <a:schemeClr val="bg1"/>
                </a:solidFill>
                <a:latin typeface="Arial"/>
                <a:cs typeface="Arial"/>
              </a:rPr>
              <a:t> </a:t>
            </a:r>
            <a:r>
              <a:rPr lang="en-US" altLang="ko-KR" sz="900">
                <a:solidFill>
                  <a:schemeClr val="bg1"/>
                </a:solidFill>
                <a:latin typeface="Arial"/>
                <a:cs typeface="Arial"/>
              </a:rPr>
              <a:t>PowerPoint</a:t>
            </a:r>
            <a:endParaRPr lang="ko-KR" altLang="en-US" sz="900">
              <a:solidFill>
                <a:schemeClr val="bg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FB10E827-206D-4687-8B92-1BF541B4B195}"/>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직사각형 4">
            <a:extLst>
              <a:ext uri="{FF2B5EF4-FFF2-40B4-BE49-F238E27FC236}">
                <a16:creationId xmlns:a16="http://schemas.microsoft.com/office/drawing/2014/main" id="{2B96AD32-5B64-4FE3-8FAC-E1250B9EC0A6}"/>
              </a:ext>
            </a:extLst>
          </p:cNvPr>
          <p:cNvSpPr/>
          <p:nvPr/>
        </p:nvSpPr>
        <p:spPr>
          <a:xfrm>
            <a:off x="0" y="0"/>
            <a:ext cx="12192000" cy="6858000"/>
          </a:xfrm>
          <a:prstGeom prst="rect">
            <a:avLst/>
          </a:pr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직선 연결선 6">
            <a:extLst>
              <a:ext uri="{FF2B5EF4-FFF2-40B4-BE49-F238E27FC236}">
                <a16:creationId xmlns:a16="http://schemas.microsoft.com/office/drawing/2014/main" id="{A67097FD-8455-47A8-AFF7-74509B7F4606}"/>
              </a:ext>
            </a:extLst>
          </p:cNvPr>
          <p:cNvCxnSpPr>
            <a:cxnSpLocks/>
          </p:cNvCxnSpPr>
          <p:nvPr/>
        </p:nvCxnSpPr>
        <p:spPr>
          <a:xfrm>
            <a:off x="2552700" y="3759200"/>
            <a:ext cx="9639300"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D8C1D19-0FB1-45C4-BF87-BA524E1CF851}"/>
              </a:ext>
            </a:extLst>
          </p:cNvPr>
          <p:cNvSpPr txBox="1"/>
          <p:nvPr/>
        </p:nvSpPr>
        <p:spPr>
          <a:xfrm>
            <a:off x="2836618" y="2548776"/>
            <a:ext cx="6550191" cy="1862048"/>
          </a:xfrm>
          <a:prstGeom prst="rect">
            <a:avLst/>
          </a:prstGeom>
          <a:noFill/>
        </p:spPr>
        <p:txBody>
          <a:bodyPr wrap="none" rtlCol="0">
            <a:spAutoFit/>
          </a:bodyPr>
          <a:lstStyle/>
          <a:p>
            <a:pPr algn="ctr"/>
            <a:r>
              <a:rPr lang="en-US" altLang="ko-KR" sz="11500" b="1" dirty="0">
                <a:solidFill>
                  <a:schemeClr val="bg1"/>
                </a:solidFill>
              </a:rPr>
              <a:t>Portfolio.</a:t>
            </a:r>
            <a:endParaRPr lang="ko-KR" altLang="en-US" sz="11500" b="1" dirty="0">
              <a:solidFill>
                <a:schemeClr val="bg1"/>
              </a:solidFill>
            </a:endParaRPr>
          </a:p>
        </p:txBody>
      </p:sp>
    </p:spTree>
    <p:extLst>
      <p:ext uri="{BB962C8B-B14F-4D97-AF65-F5344CB8AC3E}">
        <p14:creationId xmlns:p14="http://schemas.microsoft.com/office/powerpoint/2010/main" val="2601892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27337C9-A12A-4525-B722-FB188B3C2A1F}"/>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직사각형 11">
            <a:extLst>
              <a:ext uri="{FF2B5EF4-FFF2-40B4-BE49-F238E27FC236}">
                <a16:creationId xmlns:a16="http://schemas.microsoft.com/office/drawing/2014/main" id="{EB9103E8-A5E8-4394-A41A-79964AC20847}"/>
              </a:ext>
            </a:extLst>
          </p:cNvPr>
          <p:cNvSpPr/>
          <p:nvPr/>
        </p:nvSpPr>
        <p:spPr>
          <a:xfrm>
            <a:off x="0" y="0"/>
            <a:ext cx="12192000" cy="6858000"/>
          </a:xfrm>
          <a:prstGeom prst="rect">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 name="그룹 6">
            <a:extLst>
              <a:ext uri="{FF2B5EF4-FFF2-40B4-BE49-F238E27FC236}">
                <a16:creationId xmlns:a16="http://schemas.microsoft.com/office/drawing/2014/main" id="{60B13E3B-54EE-4BE1-9674-C4380BF73C5D}"/>
              </a:ext>
            </a:extLst>
          </p:cNvPr>
          <p:cNvGrpSpPr/>
          <p:nvPr/>
        </p:nvGrpSpPr>
        <p:grpSpPr>
          <a:xfrm>
            <a:off x="508000" y="488950"/>
            <a:ext cx="2203450" cy="2203450"/>
            <a:chOff x="673100" y="476250"/>
            <a:chExt cx="2324100" cy="2324100"/>
          </a:xfrm>
        </p:grpSpPr>
        <p:cxnSp>
          <p:nvCxnSpPr>
            <p:cNvPr id="5" name="직선 연결선 4">
              <a:extLst>
                <a:ext uri="{FF2B5EF4-FFF2-40B4-BE49-F238E27FC236}">
                  <a16:creationId xmlns:a16="http://schemas.microsoft.com/office/drawing/2014/main" id="{AC70B639-FE0D-48D1-B26A-A11CF6618853}"/>
                </a:ext>
              </a:extLst>
            </p:cNvPr>
            <p:cNvCxnSpPr/>
            <p:nvPr/>
          </p:nvCxnSpPr>
          <p:spPr>
            <a:xfrm>
              <a:off x="673100" y="571500"/>
              <a:ext cx="2324100" cy="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684FC7AE-2BFB-4BDE-937B-628516D9CBBE}"/>
                </a:ext>
              </a:extLst>
            </p:cNvPr>
            <p:cNvCxnSpPr>
              <a:cxnSpLocks/>
            </p:cNvCxnSpPr>
            <p:nvPr/>
          </p:nvCxnSpPr>
          <p:spPr>
            <a:xfrm rot="5400000">
              <a:off x="-406400" y="1638300"/>
              <a:ext cx="2324100" cy="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그룹 7">
            <a:extLst>
              <a:ext uri="{FF2B5EF4-FFF2-40B4-BE49-F238E27FC236}">
                <a16:creationId xmlns:a16="http://schemas.microsoft.com/office/drawing/2014/main" id="{C309E24A-1469-474E-8A5D-147D7F38E3CB}"/>
              </a:ext>
            </a:extLst>
          </p:cNvPr>
          <p:cNvGrpSpPr/>
          <p:nvPr/>
        </p:nvGrpSpPr>
        <p:grpSpPr>
          <a:xfrm>
            <a:off x="1172531" y="1158511"/>
            <a:ext cx="2203450" cy="2203450"/>
            <a:chOff x="673100" y="476250"/>
            <a:chExt cx="2324100" cy="2324100"/>
          </a:xfrm>
        </p:grpSpPr>
        <p:cxnSp>
          <p:nvCxnSpPr>
            <p:cNvPr id="9" name="직선 연결선 8">
              <a:extLst>
                <a:ext uri="{FF2B5EF4-FFF2-40B4-BE49-F238E27FC236}">
                  <a16:creationId xmlns:a16="http://schemas.microsoft.com/office/drawing/2014/main" id="{43B2B50C-CA7B-4523-ABCE-1DC8DBD9E8F3}"/>
                </a:ext>
              </a:extLst>
            </p:cNvPr>
            <p:cNvCxnSpPr/>
            <p:nvPr/>
          </p:nvCxnSpPr>
          <p:spPr>
            <a:xfrm>
              <a:off x="673100" y="571500"/>
              <a:ext cx="2324100" cy="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직선 연결선 9">
              <a:extLst>
                <a:ext uri="{FF2B5EF4-FFF2-40B4-BE49-F238E27FC236}">
                  <a16:creationId xmlns:a16="http://schemas.microsoft.com/office/drawing/2014/main" id="{FE98160E-5AC8-45CC-ADCD-CC1A3925348C}"/>
                </a:ext>
              </a:extLst>
            </p:cNvPr>
            <p:cNvCxnSpPr>
              <a:cxnSpLocks/>
            </p:cNvCxnSpPr>
            <p:nvPr/>
          </p:nvCxnSpPr>
          <p:spPr>
            <a:xfrm rot="5400000">
              <a:off x="-406400" y="1638300"/>
              <a:ext cx="2324100" cy="0"/>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031B548A-764E-4925-9C48-4D80FCCFE000}"/>
              </a:ext>
            </a:extLst>
          </p:cNvPr>
          <p:cNvSpPr txBox="1"/>
          <p:nvPr/>
        </p:nvSpPr>
        <p:spPr>
          <a:xfrm>
            <a:off x="8500496" y="5105400"/>
            <a:ext cx="2980304" cy="1323439"/>
          </a:xfrm>
          <a:prstGeom prst="rect">
            <a:avLst/>
          </a:prstGeom>
          <a:noFill/>
        </p:spPr>
        <p:txBody>
          <a:bodyPr wrap="none" rtlCol="0">
            <a:spAutoFit/>
          </a:bodyPr>
          <a:lstStyle/>
          <a:p>
            <a:pPr algn="r"/>
            <a:r>
              <a:rPr lang="en-US" altLang="ko-KR" sz="8000" b="1" dirty="0">
                <a:solidFill>
                  <a:schemeClr val="bg1"/>
                </a:solidFill>
                <a:latin typeface="+mj-ea"/>
                <a:ea typeface="+mj-ea"/>
              </a:rPr>
              <a:t>TITLE</a:t>
            </a:r>
            <a:endParaRPr lang="ko-KR" altLang="en-US" sz="8000" b="1" dirty="0">
              <a:solidFill>
                <a:schemeClr val="bg1"/>
              </a:solidFill>
              <a:latin typeface="+mj-ea"/>
              <a:ea typeface="+mj-ea"/>
            </a:endParaRPr>
          </a:p>
        </p:txBody>
      </p:sp>
    </p:spTree>
    <p:extLst>
      <p:ext uri="{BB962C8B-B14F-4D97-AF65-F5344CB8AC3E}">
        <p14:creationId xmlns:p14="http://schemas.microsoft.com/office/powerpoint/2010/main" val="1096484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04013C4E-F45A-4329-94DF-325689E08D1C}"/>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cxnSp>
        <p:nvCxnSpPr>
          <p:cNvPr id="5" name="직선 연결선 4">
            <a:extLst>
              <a:ext uri="{FF2B5EF4-FFF2-40B4-BE49-F238E27FC236}">
                <a16:creationId xmlns:a16="http://schemas.microsoft.com/office/drawing/2014/main" id="{95FC1E40-763C-4A21-9A23-7C238B1DBA31}"/>
              </a:ext>
            </a:extLst>
          </p:cNvPr>
          <p:cNvCxnSpPr>
            <a:cxnSpLocks/>
          </p:cNvCxnSpPr>
          <p:nvPr/>
        </p:nvCxnSpPr>
        <p:spPr>
          <a:xfrm>
            <a:off x="834189" y="5908842"/>
            <a:ext cx="11357811" cy="0"/>
          </a:xfrm>
          <a:prstGeom prst="line">
            <a:avLst/>
          </a:prstGeom>
          <a:ln w="2540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0A412A-4A40-463B-B025-4726D90FA37A}"/>
              </a:ext>
            </a:extLst>
          </p:cNvPr>
          <p:cNvSpPr txBox="1"/>
          <p:nvPr/>
        </p:nvSpPr>
        <p:spPr>
          <a:xfrm>
            <a:off x="658389" y="4973053"/>
            <a:ext cx="4304383" cy="1446550"/>
          </a:xfrm>
          <a:prstGeom prst="rect">
            <a:avLst/>
          </a:prstGeom>
          <a:noFill/>
        </p:spPr>
        <p:txBody>
          <a:bodyPr wrap="none" rtlCol="0">
            <a:spAutoFit/>
          </a:bodyPr>
          <a:lstStyle/>
          <a:p>
            <a:r>
              <a:rPr lang="en-US" altLang="ko-KR" sz="8800" b="1" dirty="0">
                <a:solidFill>
                  <a:schemeClr val="bg1"/>
                </a:solidFill>
              </a:rPr>
              <a:t>Project.</a:t>
            </a:r>
            <a:endParaRPr lang="ko-KR" altLang="en-US" sz="8800" b="1" dirty="0">
              <a:solidFill>
                <a:schemeClr val="bg1"/>
              </a:solidFill>
            </a:endParaRPr>
          </a:p>
        </p:txBody>
      </p:sp>
    </p:spTree>
    <p:extLst>
      <p:ext uri="{BB962C8B-B14F-4D97-AF65-F5344CB8AC3E}">
        <p14:creationId xmlns:p14="http://schemas.microsoft.com/office/powerpoint/2010/main" val="3885764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pattFill prst="smGrid">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F1E130AA-62DF-4A2D-B2A3-E2BD940346D0}"/>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6096000" y="0"/>
            <a:ext cx="6096000" cy="6858000"/>
          </a:xfrm>
          <a:prstGeom prst="rect">
            <a:avLst/>
          </a:prstGeom>
        </p:spPr>
      </p:pic>
      <p:sp>
        <p:nvSpPr>
          <p:cNvPr id="18" name="TextBox 17">
            <a:extLst>
              <a:ext uri="{FF2B5EF4-FFF2-40B4-BE49-F238E27FC236}">
                <a16:creationId xmlns:a16="http://schemas.microsoft.com/office/drawing/2014/main" id="{576326D5-A4ED-4BEE-8237-679AFDB0A64F}"/>
              </a:ext>
            </a:extLst>
          </p:cNvPr>
          <p:cNvSpPr txBox="1"/>
          <p:nvPr/>
        </p:nvSpPr>
        <p:spPr>
          <a:xfrm>
            <a:off x="502218" y="4047957"/>
            <a:ext cx="1859805" cy="646331"/>
          </a:xfrm>
          <a:prstGeom prst="rect">
            <a:avLst/>
          </a:prstGeom>
          <a:noFill/>
        </p:spPr>
        <p:txBody>
          <a:bodyPr wrap="none" rtlCol="0">
            <a:spAutoFit/>
          </a:bodyPr>
          <a:lstStyle/>
          <a:p>
            <a:r>
              <a:rPr lang="en-US" altLang="ko-KR" sz="3600" b="1" dirty="0"/>
              <a:t>No Title</a:t>
            </a:r>
            <a:endParaRPr lang="ko-KR" altLang="en-US" sz="3600" b="1" dirty="0"/>
          </a:p>
        </p:txBody>
      </p:sp>
      <p:sp>
        <p:nvSpPr>
          <p:cNvPr id="19" name="TextBox 18">
            <a:extLst>
              <a:ext uri="{FF2B5EF4-FFF2-40B4-BE49-F238E27FC236}">
                <a16:creationId xmlns:a16="http://schemas.microsoft.com/office/drawing/2014/main" id="{F0A49661-30AD-4B8F-AF25-9FEA7DA518A7}"/>
              </a:ext>
            </a:extLst>
          </p:cNvPr>
          <p:cNvSpPr txBox="1"/>
          <p:nvPr/>
        </p:nvSpPr>
        <p:spPr>
          <a:xfrm>
            <a:off x="2329590" y="4230678"/>
            <a:ext cx="750526" cy="400110"/>
          </a:xfrm>
          <a:prstGeom prst="rect">
            <a:avLst/>
          </a:prstGeom>
          <a:noFill/>
        </p:spPr>
        <p:txBody>
          <a:bodyPr wrap="none" rtlCol="0">
            <a:spAutoFit/>
          </a:bodyPr>
          <a:lstStyle/>
          <a:p>
            <a:r>
              <a:rPr lang="en-US" altLang="ko-KR" sz="2000" i="1" dirty="0"/>
              <a:t>2021</a:t>
            </a:r>
            <a:endParaRPr lang="ko-KR" altLang="en-US" sz="2000" i="1" dirty="0"/>
          </a:p>
        </p:txBody>
      </p:sp>
      <p:sp>
        <p:nvSpPr>
          <p:cNvPr id="20" name="TextBox 19">
            <a:extLst>
              <a:ext uri="{FF2B5EF4-FFF2-40B4-BE49-F238E27FC236}">
                <a16:creationId xmlns:a16="http://schemas.microsoft.com/office/drawing/2014/main" id="{BD82A868-F02A-4FA1-A6D7-B5230472BA1B}"/>
              </a:ext>
            </a:extLst>
          </p:cNvPr>
          <p:cNvSpPr txBox="1"/>
          <p:nvPr/>
        </p:nvSpPr>
        <p:spPr>
          <a:xfrm>
            <a:off x="502218" y="4838909"/>
            <a:ext cx="5291019" cy="1477328"/>
          </a:xfrm>
          <a:prstGeom prst="rect">
            <a:avLst/>
          </a:prstGeom>
          <a:noFill/>
        </p:spPr>
        <p:txBody>
          <a:bodyPr wrap="square" rtlCol="0">
            <a:spAutoFit/>
          </a:bodyPr>
          <a:lstStyle/>
          <a:p>
            <a:pPr algn="just"/>
            <a:r>
              <a:rPr lang="en-US" altLang="ko-KR" dirty="0"/>
              <a:t>Lorem ipsum dolor sit </a:t>
            </a:r>
            <a:r>
              <a:rPr lang="en-US" altLang="ko-KR" dirty="0" err="1"/>
              <a:t>amet</a:t>
            </a:r>
            <a:r>
              <a:rPr lang="en-US" altLang="ko-KR" dirty="0"/>
              <a:t>, </a:t>
            </a:r>
            <a:r>
              <a:rPr lang="en-US" altLang="ko-KR" dirty="0" err="1"/>
              <a:t>consectetur</a:t>
            </a:r>
            <a:r>
              <a:rPr lang="en-US" altLang="ko-KR" dirty="0"/>
              <a:t> </a:t>
            </a:r>
            <a:r>
              <a:rPr lang="en-US" altLang="ko-KR" dirty="0" err="1"/>
              <a:t>adipisicing</a:t>
            </a:r>
            <a:r>
              <a:rPr lang="en-US" altLang="ko-KR" dirty="0"/>
              <a:t> </a:t>
            </a:r>
            <a:r>
              <a:rPr lang="en-US" altLang="ko-KR" dirty="0" err="1"/>
              <a:t>elit</a:t>
            </a:r>
            <a:r>
              <a:rPr lang="en-US" altLang="ko-KR" dirty="0"/>
              <a:t>, sed do </a:t>
            </a:r>
            <a:r>
              <a:rPr lang="en-US" altLang="ko-KR" dirty="0" err="1"/>
              <a:t>eiusmod</a:t>
            </a:r>
            <a:r>
              <a:rPr lang="en-US" altLang="ko-KR" dirty="0"/>
              <a:t> </a:t>
            </a:r>
            <a:r>
              <a:rPr lang="en-US" altLang="ko-KR" dirty="0" err="1"/>
              <a:t>tempor</a:t>
            </a:r>
            <a:r>
              <a:rPr lang="en-US" altLang="ko-KR" dirty="0"/>
              <a:t> </a:t>
            </a:r>
            <a:r>
              <a:rPr lang="en-US" altLang="ko-KR" dirty="0" err="1"/>
              <a:t>incididunt</a:t>
            </a:r>
            <a:r>
              <a:rPr lang="en-US" altLang="ko-KR" dirty="0"/>
              <a:t> </a:t>
            </a:r>
            <a:r>
              <a:rPr lang="en-US" altLang="ko-KR" dirty="0" err="1"/>
              <a:t>ut</a:t>
            </a:r>
            <a:r>
              <a:rPr lang="en-US" altLang="ko-KR" dirty="0"/>
              <a:t> labore et dolore magna </a:t>
            </a:r>
            <a:r>
              <a:rPr lang="en-US" altLang="ko-KR" dirty="0" err="1"/>
              <a:t>aliqua</a:t>
            </a:r>
            <a:r>
              <a:rPr lang="en-US" altLang="ko-KR" dirty="0"/>
              <a:t>. Ut </a:t>
            </a:r>
            <a:r>
              <a:rPr lang="en-US" altLang="ko-KR" dirty="0" err="1"/>
              <a:t>enim</a:t>
            </a:r>
            <a:r>
              <a:rPr lang="en-US" altLang="ko-KR" dirty="0"/>
              <a:t> ad minim </a:t>
            </a:r>
            <a:r>
              <a:rPr lang="en-US" altLang="ko-KR" dirty="0" err="1"/>
              <a:t>veniam</a:t>
            </a:r>
            <a:r>
              <a:rPr lang="en-US" altLang="ko-KR" dirty="0"/>
              <a:t>, </a:t>
            </a:r>
            <a:r>
              <a:rPr lang="en-US" altLang="ko-KR" dirty="0" err="1"/>
              <a:t>quis</a:t>
            </a:r>
            <a:r>
              <a:rPr lang="en-US" altLang="ko-KR" dirty="0"/>
              <a:t> </a:t>
            </a:r>
            <a:r>
              <a:rPr lang="en-US" altLang="ko-KR" dirty="0" err="1"/>
              <a:t>nostrud</a:t>
            </a:r>
            <a:r>
              <a:rPr lang="en-US" altLang="ko-KR" dirty="0"/>
              <a:t> exercitation </a:t>
            </a:r>
            <a:r>
              <a:rPr lang="en-US" altLang="ko-KR" dirty="0" err="1"/>
              <a:t>ullamco</a:t>
            </a:r>
            <a:r>
              <a:rPr lang="en-US" altLang="ko-KR" dirty="0"/>
              <a:t> </a:t>
            </a:r>
            <a:r>
              <a:rPr lang="en-US" altLang="ko-KR" dirty="0" err="1"/>
              <a:t>laboris</a:t>
            </a:r>
            <a:r>
              <a:rPr lang="en-US" altLang="ko-KR" dirty="0"/>
              <a:t> nisi </a:t>
            </a:r>
            <a:r>
              <a:rPr lang="en-US" altLang="ko-KR" dirty="0" err="1"/>
              <a:t>ut</a:t>
            </a:r>
            <a:r>
              <a:rPr lang="en-US" altLang="ko-KR" dirty="0"/>
              <a:t> </a:t>
            </a:r>
            <a:r>
              <a:rPr lang="en-US" altLang="ko-KR" dirty="0" err="1"/>
              <a:t>aliquip</a:t>
            </a:r>
            <a:r>
              <a:rPr lang="en-US" altLang="ko-KR" dirty="0"/>
              <a:t> ex </a:t>
            </a:r>
            <a:r>
              <a:rPr lang="en-US" altLang="ko-KR" dirty="0" err="1"/>
              <a:t>ea</a:t>
            </a:r>
            <a:r>
              <a:rPr lang="en-US" altLang="ko-KR" dirty="0"/>
              <a:t> </a:t>
            </a:r>
            <a:r>
              <a:rPr lang="en-US" altLang="ko-KR" dirty="0" err="1"/>
              <a:t>commodo</a:t>
            </a:r>
            <a:r>
              <a:rPr lang="en-US" altLang="ko-KR" dirty="0"/>
              <a:t> </a:t>
            </a:r>
            <a:r>
              <a:rPr lang="en-US" altLang="ko-KR" dirty="0" err="1"/>
              <a:t>consequat</a:t>
            </a:r>
            <a:r>
              <a:rPr lang="en-US" altLang="ko-KR" dirty="0"/>
              <a:t>. </a:t>
            </a:r>
            <a:endParaRPr lang="ko-KR" altLang="en-US" dirty="0"/>
          </a:p>
        </p:txBody>
      </p:sp>
      <p:cxnSp>
        <p:nvCxnSpPr>
          <p:cNvPr id="9" name="직선 연결선 8">
            <a:extLst>
              <a:ext uri="{FF2B5EF4-FFF2-40B4-BE49-F238E27FC236}">
                <a16:creationId xmlns:a16="http://schemas.microsoft.com/office/drawing/2014/main" id="{98ACA5A4-8B3B-41D6-B5B5-C4338648E269}"/>
              </a:ext>
            </a:extLst>
          </p:cNvPr>
          <p:cNvCxnSpPr>
            <a:cxnSpLocks/>
          </p:cNvCxnSpPr>
          <p:nvPr/>
        </p:nvCxnSpPr>
        <p:spPr>
          <a:xfrm>
            <a:off x="502218" y="1076151"/>
            <a:ext cx="5593782" cy="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490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D98383BB-E606-4EA4-A4FC-9B03C6697191}"/>
              </a:ext>
            </a:extLst>
          </p:cNvPr>
          <p:cNvGrpSpPr/>
          <p:nvPr/>
        </p:nvGrpSpPr>
        <p:grpSpPr>
          <a:xfrm>
            <a:off x="5806912" y="546100"/>
            <a:ext cx="6385088" cy="4752537"/>
            <a:chOff x="5486400" y="546100"/>
            <a:chExt cx="6705600" cy="4991100"/>
          </a:xfrm>
        </p:grpSpPr>
        <p:sp>
          <p:nvSpPr>
            <p:cNvPr id="2" name="직사각형 1">
              <a:extLst>
                <a:ext uri="{FF2B5EF4-FFF2-40B4-BE49-F238E27FC236}">
                  <a16:creationId xmlns:a16="http://schemas.microsoft.com/office/drawing/2014/main" id="{D1C0C6A7-24EC-4601-BAD3-0BFCB7E8915E}"/>
                </a:ext>
              </a:extLst>
            </p:cNvPr>
            <p:cNvSpPr/>
            <p:nvPr/>
          </p:nvSpPr>
          <p:spPr>
            <a:xfrm>
              <a:off x="5486400" y="546100"/>
              <a:ext cx="3162300" cy="499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F6DA61AE-4633-4943-BDFA-C8D90800441D}"/>
                </a:ext>
              </a:extLst>
            </p:cNvPr>
            <p:cNvSpPr/>
            <p:nvPr/>
          </p:nvSpPr>
          <p:spPr>
            <a:xfrm>
              <a:off x="9029700" y="546100"/>
              <a:ext cx="3162300" cy="4991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Box 6">
            <a:extLst>
              <a:ext uri="{FF2B5EF4-FFF2-40B4-BE49-F238E27FC236}">
                <a16:creationId xmlns:a16="http://schemas.microsoft.com/office/drawing/2014/main" id="{41AC80B5-76D3-4C80-91CF-843F3BE9B037}"/>
              </a:ext>
            </a:extLst>
          </p:cNvPr>
          <p:cNvSpPr txBox="1"/>
          <p:nvPr/>
        </p:nvSpPr>
        <p:spPr>
          <a:xfrm>
            <a:off x="361950" y="5298637"/>
            <a:ext cx="7886700" cy="1200329"/>
          </a:xfrm>
          <a:prstGeom prst="rect">
            <a:avLst/>
          </a:prstGeom>
          <a:noFill/>
        </p:spPr>
        <p:txBody>
          <a:bodyPr wrap="square">
            <a:spAutoFit/>
          </a:bodyPr>
          <a:lstStyle/>
          <a:p>
            <a:r>
              <a:rPr lang="en-US" altLang="ko-KR" sz="7200" b="1" dirty="0">
                <a:latin typeface="+mj-ea"/>
                <a:ea typeface="+mj-ea"/>
              </a:rPr>
              <a:t>TITLE HERE</a:t>
            </a:r>
            <a:endParaRPr lang="ko-KR" altLang="en-US" sz="7200" b="1" dirty="0">
              <a:latin typeface="+mj-ea"/>
              <a:ea typeface="+mj-ea"/>
            </a:endParaRPr>
          </a:p>
        </p:txBody>
      </p:sp>
      <p:sp>
        <p:nvSpPr>
          <p:cNvPr id="6" name="TextBox 5">
            <a:extLst>
              <a:ext uri="{FF2B5EF4-FFF2-40B4-BE49-F238E27FC236}">
                <a16:creationId xmlns:a16="http://schemas.microsoft.com/office/drawing/2014/main" id="{9A044084-37DD-4FD9-B296-DD230F9F36C9}"/>
              </a:ext>
            </a:extLst>
          </p:cNvPr>
          <p:cNvSpPr txBox="1"/>
          <p:nvPr/>
        </p:nvSpPr>
        <p:spPr>
          <a:xfrm>
            <a:off x="361950" y="3525776"/>
            <a:ext cx="5444962" cy="369332"/>
          </a:xfrm>
          <a:prstGeom prst="rect">
            <a:avLst/>
          </a:prstGeom>
          <a:noFill/>
        </p:spPr>
        <p:txBody>
          <a:bodyPr wrap="square">
            <a:spAutoFit/>
          </a:bodyPr>
          <a:lstStyle/>
          <a:p>
            <a:r>
              <a:rPr lang="en-US" altLang="ko-KR" sz="1800" b="1" dirty="0"/>
              <a:t>Portfolio.</a:t>
            </a:r>
            <a:endParaRPr lang="ko-KR" altLang="en-US" sz="1800" b="1" dirty="0"/>
          </a:p>
        </p:txBody>
      </p:sp>
      <p:cxnSp>
        <p:nvCxnSpPr>
          <p:cNvPr id="10" name="직선 연결선 9">
            <a:extLst>
              <a:ext uri="{FF2B5EF4-FFF2-40B4-BE49-F238E27FC236}">
                <a16:creationId xmlns:a16="http://schemas.microsoft.com/office/drawing/2014/main" id="{277D4468-06E3-4AD1-BEB7-A6157B33EC3E}"/>
              </a:ext>
            </a:extLst>
          </p:cNvPr>
          <p:cNvCxnSpPr/>
          <p:nvPr/>
        </p:nvCxnSpPr>
        <p:spPr>
          <a:xfrm>
            <a:off x="361950" y="3429000"/>
            <a:ext cx="1352550" cy="0"/>
          </a:xfrm>
          <a:prstGeom prst="line">
            <a:avLst/>
          </a:prstGeom>
          <a:ln w="762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658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1</a:t>
            </a:r>
            <a:endParaRPr lang="ko-KR" altLang="en-US" sz="1200"/>
          </a:p>
        </p:txBody>
      </p:sp>
      <p:sp>
        <p:nvSpPr>
          <p:cNvPr id="7" name="TextBox 6"/>
          <p:cNvSpPr txBox="1"/>
          <p:nvPr/>
        </p:nvSpPr>
        <p:spPr>
          <a:xfrm>
            <a:off x="1040780" y="121618"/>
            <a:ext cx="2708260" cy="646331"/>
          </a:xfrm>
          <a:prstGeom prst="rect">
            <a:avLst/>
          </a:prstGeom>
          <a:noFill/>
        </p:spPr>
        <p:txBody>
          <a:bodyPr wrap="none">
            <a:spAutoFit/>
          </a:bodyPr>
          <a:lstStyle/>
          <a:p>
            <a:pPr lvl="0">
              <a:defRPr/>
            </a:pPr>
            <a:r>
              <a:rPr lang="ko-KR" altLang="en-US" sz="3600" b="0" spc="-300"/>
              <a:t>프로젝트 개요</a:t>
            </a:r>
            <a:endParaRPr lang="ko-KR" altLang="en-US" sz="3600" b="0" spc="-300"/>
          </a:p>
        </p:txBody>
      </p:sp>
      <p:cxnSp>
        <p:nvCxnSpPr>
          <p:cNvPr id="21" name="직선 연결선 20"/>
          <p:cNvCxnSpPr/>
          <p:nvPr/>
        </p:nvCxnSpPr>
        <p:spPr>
          <a:xfrm>
            <a:off x="537117" y="1036727"/>
            <a:ext cx="5558883" cy="0"/>
          </a:xfrm>
          <a:prstGeom prst="line">
            <a:avLst/>
          </a:prstGeom>
          <a:ln w="254000"/>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537116" y="2332677"/>
            <a:ext cx="5558883"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59360" y="1322369"/>
            <a:ext cx="5842380" cy="723601"/>
          </a:xfrm>
          <a:prstGeom prst="rect">
            <a:avLst/>
          </a:prstGeom>
          <a:noFill/>
        </p:spPr>
        <p:txBody>
          <a:bodyPr wrap="none">
            <a:spAutoFit/>
          </a:bodyPr>
          <a:lstStyle/>
          <a:p>
            <a:pPr lvl="0">
              <a:defRPr/>
            </a:pPr>
            <a:r>
              <a:rPr lang="ko-KR" altLang="en-US" sz="4200" b="1">
                <a:solidFill>
                  <a:schemeClr val="accent1"/>
                </a:solidFill>
                <a:latin typeface="+mj-ea"/>
                <a:ea typeface="+mj-ea"/>
              </a:rPr>
              <a:t>프로젝트 배경 및 필요성</a:t>
            </a:r>
            <a:endParaRPr lang="ko-KR" altLang="en-US" sz="4200" b="1">
              <a:solidFill>
                <a:schemeClr val="accent1"/>
              </a:solidFill>
              <a:latin typeface="+mj-ea"/>
              <a:ea typeface="+mj-ea"/>
            </a:endParaRPr>
          </a:p>
        </p:txBody>
      </p:sp>
      <p:sp>
        <p:nvSpPr>
          <p:cNvPr id="28" name="TextBox 27"/>
          <p:cNvSpPr txBox="1"/>
          <p:nvPr/>
        </p:nvSpPr>
        <p:spPr>
          <a:xfrm>
            <a:off x="608689" y="2593133"/>
            <a:ext cx="5371007" cy="3081861"/>
          </a:xfrm>
          <a:prstGeom prst="rect">
            <a:avLst/>
          </a:prstGeom>
          <a:noFill/>
        </p:spPr>
        <p:txBody>
          <a:bodyPr wrap="square">
            <a:spAutoFit/>
          </a:bodyPr>
          <a:lstStyle/>
          <a:p>
            <a:pPr algn="just">
              <a:defRPr/>
            </a:pPr>
            <a:r>
              <a:rPr lang="en-US" altLang="ko-KR"/>
              <a:t>디지털 환경이 빠르게 발전함에 따라 파일을 통해 전파되는 악성코드 공격이 증가하고 있습니다.</a:t>
            </a:r>
            <a:endParaRPr lang="en-US" altLang="ko-KR"/>
          </a:p>
          <a:p>
            <a:pPr algn="just">
              <a:defRPr/>
            </a:pPr>
            <a:endParaRPr lang="en-US" altLang="ko-KR"/>
          </a:p>
          <a:p>
            <a:pPr algn="just">
              <a:defRPr/>
            </a:pPr>
            <a:r>
              <a:rPr lang="en-US" altLang="ko-KR"/>
              <a:t>기존 보안 솔루션으로는 정교해진 악성코드 탐지가 어려워지면서, 데이터 유출과 시스템 손상을 방지하기 위한 보다 강화된 보안 시스템이 필요합니다. </a:t>
            </a:r>
            <a:endParaRPr lang="en-US" altLang="ko-KR"/>
          </a:p>
          <a:p>
            <a:pPr algn="just">
              <a:defRPr/>
            </a:pPr>
            <a:endParaRPr lang="en-US" altLang="ko-KR"/>
          </a:p>
          <a:p>
            <a:pPr algn="just">
              <a:defRPr/>
            </a:pPr>
            <a:r>
              <a:rPr lang="en-US" altLang="ko-KR"/>
              <a:t>특히 윈도우 실행 파일(executable files)은 악성코드가 숨겨지기 쉬운 경로로 자주 활용되므로, 이를 안전하게 보호할 수 있는 차세대 솔루션이 요구됩니다.</a:t>
            </a:r>
            <a:endParaRPr lang="en-US" altLang="ko-KR"/>
          </a:p>
          <a:p>
            <a:pPr algn="just">
              <a:defRPr/>
            </a:pPr>
            <a:endParaRPr lang="en-US" altLang="ko-KR" sz="1600"/>
          </a:p>
        </p:txBody>
      </p:sp>
      <p:graphicFrame>
        <p:nvGraphicFramePr>
          <p:cNvPr id="30" name="차트 7"/>
          <p:cNvGraphicFramePr/>
          <p:nvPr/>
        </p:nvGraphicFramePr>
        <p:xfrm>
          <a:off x="6580671" y="1283390"/>
          <a:ext cx="5114990" cy="4291219"/>
        </p:xfrm>
        <a:graphic>
          <a:graphicData uri="http://schemas.openxmlformats.org/drawingml/2006/chart">
            <c:chart r:id="rId2"/>
          </a:graphicData>
        </a:graphic>
      </p:graphicFrame>
      <p:sp>
        <p:nvSpPr>
          <p:cNvPr id="32" name="TextBox 6"/>
          <p:cNvSpPr txBox="1"/>
          <p:nvPr/>
        </p:nvSpPr>
        <p:spPr>
          <a:xfrm>
            <a:off x="6393048" y="701671"/>
            <a:ext cx="5576067" cy="525149"/>
          </a:xfrm>
          <a:prstGeom prst="rect">
            <a:avLst/>
          </a:prstGeom>
          <a:noFill/>
        </p:spPr>
        <p:txBody>
          <a:bodyPr wrap="none">
            <a:spAutoFit/>
          </a:bodyPr>
          <a:lstStyle/>
          <a:p>
            <a:pPr lvl="0">
              <a:defRPr/>
            </a:pPr>
            <a:r>
              <a:rPr lang="ko-KR" altLang="en-US" sz="2900" b="0" spc="-300"/>
              <a:t>한국인터넷진흥원 침해사고 신고 현황 </a:t>
            </a:r>
            <a:endParaRPr lang="ko-KR" altLang="en-US" sz="2900" b="0" spc="-3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타원 1">
            <a:extLst>
              <a:ext uri="{FF2B5EF4-FFF2-40B4-BE49-F238E27FC236}">
                <a16:creationId xmlns:a16="http://schemas.microsoft.com/office/drawing/2014/main" id="{25228046-EE73-4257-AF0A-E21D3CB69CFB}"/>
              </a:ext>
            </a:extLst>
          </p:cNvPr>
          <p:cNvSpPr/>
          <p:nvPr/>
        </p:nvSpPr>
        <p:spPr>
          <a:xfrm>
            <a:off x="4476750" y="978585"/>
            <a:ext cx="3238500" cy="32385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B62E4185-D965-4D1B-B5F6-DB74EE7BC549}"/>
              </a:ext>
            </a:extLst>
          </p:cNvPr>
          <p:cNvSpPr txBox="1"/>
          <p:nvPr/>
        </p:nvSpPr>
        <p:spPr>
          <a:xfrm>
            <a:off x="4517435" y="5233084"/>
            <a:ext cx="3147015" cy="646331"/>
          </a:xfrm>
          <a:prstGeom prst="rect">
            <a:avLst/>
          </a:prstGeom>
          <a:noFill/>
        </p:spPr>
        <p:txBody>
          <a:bodyPr wrap="none" rtlCol="0">
            <a:spAutoFit/>
          </a:bodyPr>
          <a:lstStyle/>
          <a:p>
            <a:pPr algn="ctr"/>
            <a:r>
              <a:rPr lang="ko-KR" altLang="en-US" sz="3600" spc="-300" dirty="0">
                <a:solidFill>
                  <a:schemeClr val="tx2">
                    <a:lumMod val="75000"/>
                  </a:schemeClr>
                </a:solidFill>
              </a:rPr>
              <a:t>내용을 입력하세요</a:t>
            </a:r>
          </a:p>
        </p:txBody>
      </p:sp>
      <p:cxnSp>
        <p:nvCxnSpPr>
          <p:cNvPr id="6" name="직선 연결선 5">
            <a:extLst>
              <a:ext uri="{FF2B5EF4-FFF2-40B4-BE49-F238E27FC236}">
                <a16:creationId xmlns:a16="http://schemas.microsoft.com/office/drawing/2014/main" id="{774884D6-118E-4ECB-BF56-83DF81DF0D6F}"/>
              </a:ext>
            </a:extLst>
          </p:cNvPr>
          <p:cNvCxnSpPr/>
          <p:nvPr/>
        </p:nvCxnSpPr>
        <p:spPr>
          <a:xfrm>
            <a:off x="5511800" y="4787900"/>
            <a:ext cx="11049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742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3ED935F5-6D3F-4DEE-9BF9-5F31789FE91F}"/>
              </a:ext>
            </a:extLst>
          </p:cNvPr>
          <p:cNvSpPr/>
          <p:nvPr/>
        </p:nvSpPr>
        <p:spPr>
          <a:xfrm>
            <a:off x="4025900" y="952500"/>
            <a:ext cx="2997200" cy="299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9FEA6CD2-5A1D-4176-AEC1-9709693B9D15}"/>
              </a:ext>
            </a:extLst>
          </p:cNvPr>
          <p:cNvSpPr/>
          <p:nvPr/>
        </p:nvSpPr>
        <p:spPr>
          <a:xfrm>
            <a:off x="5168900" y="1968500"/>
            <a:ext cx="2997200" cy="2997200"/>
          </a:xfrm>
          <a:prstGeom prst="rect">
            <a:avLst/>
          </a:prstGeom>
          <a:solidFill>
            <a:srgbClr val="F9E0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EEBFCE18-AE6A-46A4-89E6-FE0D746FE556}"/>
              </a:ext>
            </a:extLst>
          </p:cNvPr>
          <p:cNvSpPr txBox="1"/>
          <p:nvPr/>
        </p:nvSpPr>
        <p:spPr>
          <a:xfrm>
            <a:off x="4550544" y="5460712"/>
            <a:ext cx="3090911" cy="584775"/>
          </a:xfrm>
          <a:prstGeom prst="rect">
            <a:avLst/>
          </a:prstGeom>
          <a:noFill/>
        </p:spPr>
        <p:txBody>
          <a:bodyPr wrap="none" rtlCol="0">
            <a:spAutoFit/>
          </a:bodyPr>
          <a:lstStyle/>
          <a:p>
            <a:pPr algn="ctr"/>
            <a:r>
              <a:rPr lang="ko-KR" altLang="en-US" sz="3200" spc="-300" dirty="0">
                <a:solidFill>
                  <a:schemeClr val="tx2">
                    <a:lumMod val="75000"/>
                  </a:schemeClr>
                </a:solidFill>
              </a:rPr>
              <a:t>메시지를 입력하세요</a:t>
            </a:r>
          </a:p>
        </p:txBody>
      </p:sp>
    </p:spTree>
    <p:extLst>
      <p:ext uri="{BB962C8B-B14F-4D97-AF65-F5344CB8AC3E}">
        <p14:creationId xmlns:p14="http://schemas.microsoft.com/office/powerpoint/2010/main" val="2063014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1</a:t>
            </a:r>
            <a:endParaRPr lang="ko-KR" altLang="en-US" sz="1200"/>
          </a:p>
        </p:txBody>
      </p:sp>
      <p:sp>
        <p:nvSpPr>
          <p:cNvPr id="7" name="TextBox 6"/>
          <p:cNvSpPr txBox="1"/>
          <p:nvPr/>
        </p:nvSpPr>
        <p:spPr>
          <a:xfrm>
            <a:off x="1040781" y="121618"/>
            <a:ext cx="4184634" cy="646331"/>
          </a:xfrm>
          <a:prstGeom prst="rect">
            <a:avLst/>
          </a:prstGeom>
          <a:noFill/>
        </p:spPr>
        <p:txBody>
          <a:bodyPr wrap="none">
            <a:spAutoFit/>
          </a:bodyPr>
          <a:lstStyle/>
          <a:p>
            <a:pPr lvl="0">
              <a:defRPr/>
            </a:pPr>
            <a:r>
              <a:rPr lang="ko-KR" altLang="en-US" sz="3600" b="0" spc="-300">
                <a:latin typeface="돋움"/>
                <a:ea typeface="돋움"/>
              </a:rPr>
              <a:t>악성코드 유형별 비율</a:t>
            </a:r>
            <a:endParaRPr lang="ko-KR" altLang="en-US" sz="3600" b="0" spc="-300">
              <a:latin typeface="돋움"/>
              <a:ea typeface="돋움"/>
            </a:endParaRPr>
          </a:p>
        </p:txBody>
      </p:sp>
      <p:graphicFrame>
        <p:nvGraphicFramePr>
          <p:cNvPr id="10" name="차트 9"/>
          <p:cNvGraphicFramePr/>
          <p:nvPr/>
        </p:nvGraphicFramePr>
        <p:xfrm>
          <a:off x="2032000" y="719666"/>
          <a:ext cx="8128000" cy="5418667"/>
        </p:xfrm>
        <a:graphic>
          <a:graphicData uri="http://schemas.openxmlformats.org/drawingml/2006/chart">
            <c:chart r:id="rId2"/>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1</a:t>
            </a:r>
            <a:endParaRPr lang="ko-KR" altLang="en-US" sz="1200"/>
          </a:p>
        </p:txBody>
      </p:sp>
      <p:graphicFrame>
        <p:nvGraphicFramePr>
          <p:cNvPr id="33" name=""/>
          <p:cNvGraphicFramePr/>
          <p:nvPr/>
        </p:nvGraphicFramePr>
        <p:xfrm>
          <a:off x="1415415" y="296608"/>
          <a:ext cx="4680585" cy="3132391"/>
        </p:xfrm>
        <a:graphic>
          <a:graphicData uri="http://schemas.openxmlformats.org/drawingml/2006/chart">
            <c:chart r:id="rId2"/>
          </a:graphicData>
        </a:graphic>
      </p:graphicFrame>
      <p:graphicFrame>
        <p:nvGraphicFramePr>
          <p:cNvPr id="34" name=""/>
          <p:cNvGraphicFramePr/>
          <p:nvPr/>
        </p:nvGraphicFramePr>
        <p:xfrm>
          <a:off x="6096000" y="296608"/>
          <a:ext cx="4680585" cy="3132391"/>
        </p:xfrm>
        <a:graphic>
          <a:graphicData uri="http://schemas.openxmlformats.org/drawingml/2006/chart">
            <c:chart r:id="rId3"/>
          </a:graphicData>
        </a:graphic>
      </p:graphicFrame>
      <p:graphicFrame>
        <p:nvGraphicFramePr>
          <p:cNvPr id="35" name=""/>
          <p:cNvGraphicFramePr/>
          <p:nvPr/>
        </p:nvGraphicFramePr>
        <p:xfrm>
          <a:off x="546258" y="3429000"/>
          <a:ext cx="5549741" cy="3132391"/>
        </p:xfrm>
        <a:graphic>
          <a:graphicData uri="http://schemas.openxmlformats.org/drawingml/2006/chart">
            <c:chart r:id="rId4"/>
          </a:graphicData>
        </a:graphic>
      </p:graphicFrame>
      <p:graphicFrame>
        <p:nvGraphicFramePr>
          <p:cNvPr id="36" name=""/>
          <p:cNvGraphicFramePr/>
          <p:nvPr/>
        </p:nvGraphicFramePr>
        <p:xfrm>
          <a:off x="6096000" y="3429000"/>
          <a:ext cx="5668804" cy="3132391"/>
        </p:xfrm>
        <a:graphic>
          <a:graphicData uri="http://schemas.openxmlformats.org/drawingml/2006/chart">
            <c:chart r:id="rId5"/>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pattFill prst="smGrid">
          <a:fgClr>
            <a:schemeClr val="bg1">
              <a:lumMod val="95000"/>
            </a:schemeClr>
          </a:fgClr>
          <a:bgClr>
            <a:schemeClr val="bg1"/>
          </a:bgClr>
        </a:pattFill>
      </p:bgPr>
    </p:bg>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1</a:t>
            </a:r>
            <a:endParaRPr lang="ko-KR" altLang="en-US" sz="1200"/>
          </a:p>
        </p:txBody>
      </p:sp>
      <p:sp>
        <p:nvSpPr>
          <p:cNvPr id="7" name="TextBox 6"/>
          <p:cNvSpPr txBox="1"/>
          <p:nvPr/>
        </p:nvSpPr>
        <p:spPr>
          <a:xfrm>
            <a:off x="1040780" y="121618"/>
            <a:ext cx="2708260" cy="646331"/>
          </a:xfrm>
          <a:prstGeom prst="rect">
            <a:avLst/>
          </a:prstGeom>
          <a:noFill/>
        </p:spPr>
        <p:txBody>
          <a:bodyPr wrap="none">
            <a:spAutoFit/>
          </a:bodyPr>
          <a:lstStyle/>
          <a:p>
            <a:pPr lvl="0">
              <a:defRPr/>
            </a:pPr>
            <a:r>
              <a:rPr lang="ko-KR" altLang="en-US" sz="3600" b="0" spc="-300"/>
              <a:t>프로젝트 개요</a:t>
            </a:r>
            <a:endParaRPr lang="ko-KR" altLang="en-US" sz="3600" b="0" spc="-300"/>
          </a:p>
        </p:txBody>
      </p:sp>
      <p:cxnSp>
        <p:nvCxnSpPr>
          <p:cNvPr id="21" name="직선 연결선 20"/>
          <p:cNvCxnSpPr/>
          <p:nvPr/>
        </p:nvCxnSpPr>
        <p:spPr>
          <a:xfrm>
            <a:off x="537117" y="1471962"/>
            <a:ext cx="5558883" cy="0"/>
          </a:xfrm>
          <a:prstGeom prst="line">
            <a:avLst/>
          </a:prstGeom>
          <a:ln w="254000"/>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a:off x="537117" y="3204118"/>
            <a:ext cx="5558883"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37116" y="1876375"/>
            <a:ext cx="4383499" cy="903020"/>
          </a:xfrm>
          <a:prstGeom prst="rect">
            <a:avLst/>
          </a:prstGeom>
          <a:noFill/>
        </p:spPr>
        <p:txBody>
          <a:bodyPr wrap="none">
            <a:spAutoFit/>
          </a:bodyPr>
          <a:lstStyle/>
          <a:p>
            <a:pPr lvl="0">
              <a:defRPr/>
            </a:pPr>
            <a:r>
              <a:rPr lang="ko-KR" altLang="en-US" sz="5400" b="1">
                <a:solidFill>
                  <a:schemeClr val="accent1"/>
                </a:solidFill>
                <a:latin typeface="+mj-ea"/>
                <a:ea typeface="+mj-ea"/>
              </a:rPr>
              <a:t>프로젝트 목표</a:t>
            </a:r>
            <a:endParaRPr lang="ko-KR" altLang="en-US" sz="5400" b="1">
              <a:solidFill>
                <a:schemeClr val="accent1"/>
              </a:solidFill>
              <a:latin typeface="+mj-ea"/>
              <a:ea typeface="+mj-ea"/>
            </a:endParaRPr>
          </a:p>
        </p:txBody>
      </p:sp>
      <p:sp>
        <p:nvSpPr>
          <p:cNvPr id="27" name="직사각형 26"/>
          <p:cNvSpPr/>
          <p:nvPr/>
        </p:nvSpPr>
        <p:spPr>
          <a:xfrm>
            <a:off x="6679580" y="1360449"/>
            <a:ext cx="4975303" cy="48730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t>핵심 기능</a:t>
            </a:r>
            <a:endParaRPr lang="ko-KR" altLang="en-US"/>
          </a:p>
          <a:p>
            <a:pPr algn="ctr">
              <a:defRPr/>
            </a:pPr>
            <a:endParaRPr lang="ko-KR" altLang="en-US"/>
          </a:p>
          <a:p>
            <a:pPr algn="ctr">
              <a:defRPr/>
            </a:pPr>
            <a:r>
              <a:rPr lang="ko-KR" altLang="en-US"/>
              <a:t>악성코드 탐지: 빅데이터 분석을 활용하여 실행 파일의 악성코드를 탐지합니다. 이 시스템은 다양한 악성코드 패턴을 학습하고, 최신 위협에도 빠르게 대응할 수 있도록 지속적으로 업데이트됩니다.</a:t>
            </a:r>
            <a:endParaRPr lang="ko-KR" altLang="en-US"/>
          </a:p>
          <a:p>
            <a:pPr algn="ctr">
              <a:defRPr/>
            </a:pPr>
            <a:endParaRPr lang="ko-KR" altLang="en-US"/>
          </a:p>
          <a:p>
            <a:pPr algn="ctr">
              <a:defRPr/>
            </a:pPr>
            <a:r>
              <a:rPr lang="ko-KR" altLang="en-US"/>
              <a:t>파일 암호화: 탐지된 파일을 안전하게 보호하기 위해 고급 암호화 알고리즘을 적용합니다. 암호화된 파일은 외부 공격으로부터 보호되며, 허가된 사용자만 접근할 수 있도록 합니다.</a:t>
            </a:r>
            <a:endParaRPr lang="ko-KR" altLang="en-US"/>
          </a:p>
          <a:p>
            <a:pPr algn="ctr">
              <a:defRPr/>
            </a:pPr>
            <a:endParaRPr lang="ko-KR" altLang="en-US"/>
          </a:p>
          <a:p>
            <a:pPr algn="ctr">
              <a:defRPr/>
            </a:pPr>
            <a:r>
              <a:rPr lang="ko-KR" altLang="en-US"/>
              <a:t>안전한 패키징: 암호화된 파일을 안전하게 배포하기 위해 패키징 기술을 적용합니다. 이 패키징 과정에서는 파일 무결성을 보장하며, 전송 중 데이터 손실이나 변조를 방지합니다.</a:t>
            </a:r>
            <a:endParaRPr lang="ko-KR" altLang="en-US"/>
          </a:p>
        </p:txBody>
      </p:sp>
      <p:sp>
        <p:nvSpPr>
          <p:cNvPr id="28" name="TextBox 27"/>
          <p:cNvSpPr txBox="1"/>
          <p:nvPr/>
        </p:nvSpPr>
        <p:spPr>
          <a:xfrm>
            <a:off x="598970" y="3675986"/>
            <a:ext cx="5371007" cy="2284759"/>
          </a:xfrm>
          <a:prstGeom prst="rect">
            <a:avLst/>
          </a:prstGeom>
          <a:noFill/>
        </p:spPr>
        <p:txBody>
          <a:bodyPr wrap="square">
            <a:spAutoFit/>
          </a:bodyPr>
          <a:lstStyle/>
          <a:p>
            <a:pPr algn="just">
              <a:defRPr/>
            </a:pPr>
            <a:r>
              <a:rPr lang="en-US" altLang="ko-KR"/>
              <a:t>본 프로젝트는 악성코드 탐지, 파일 암호화, 안전한 패키징 기능을 통합한 차세대 파일 보호 시스템을 개발하는 것을 목표로 합니다. </a:t>
            </a:r>
            <a:endParaRPr lang="en-US" altLang="ko-KR"/>
          </a:p>
          <a:p>
            <a:pPr algn="just">
              <a:defRPr/>
            </a:pPr>
            <a:endParaRPr lang="en-US" altLang="ko-KR"/>
          </a:p>
          <a:p>
            <a:pPr algn="just">
              <a:defRPr/>
            </a:pPr>
            <a:r>
              <a:rPr lang="en-US" altLang="ko-KR"/>
              <a:t>이 시스템은 실행 파일을 처리하기 전에 악성코드 여부를 탐지하고, 이후 파일을 암호화하여 보호하며, 최종적으로 안전한 패키징을 통해 파일 배포 및 전송 시 보안을 강화합니다.</a:t>
            </a:r>
            <a:endParaRPr lang="en-US" altLang="ko-K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1</a:t>
            </a:r>
            <a:endParaRPr lang="ko-KR" altLang="en-US" sz="1200"/>
          </a:p>
        </p:txBody>
      </p:sp>
      <p:sp>
        <p:nvSpPr>
          <p:cNvPr id="7" name="TextBox 6"/>
          <p:cNvSpPr txBox="1"/>
          <p:nvPr/>
        </p:nvSpPr>
        <p:spPr>
          <a:xfrm>
            <a:off x="1040781" y="121618"/>
            <a:ext cx="2089134" cy="646331"/>
          </a:xfrm>
          <a:prstGeom prst="rect">
            <a:avLst/>
          </a:prstGeom>
          <a:noFill/>
        </p:spPr>
        <p:txBody>
          <a:bodyPr wrap="none">
            <a:spAutoFit/>
          </a:bodyPr>
          <a:lstStyle/>
          <a:p>
            <a:pPr lvl="0">
              <a:defRPr/>
            </a:pPr>
            <a:r>
              <a:rPr lang="ko-KR" altLang="en-US" sz="3600" b="0" spc="-300">
                <a:latin typeface="돋움"/>
                <a:ea typeface="돋움"/>
              </a:rPr>
              <a:t>패킹이란</a:t>
            </a:r>
            <a:r>
              <a:rPr lang="en-US" altLang="ko-KR" sz="3600" b="0" spc="-300">
                <a:latin typeface="돋움"/>
                <a:ea typeface="돋움"/>
              </a:rPr>
              <a:t>?</a:t>
            </a:r>
            <a:endParaRPr lang="ko-KR" altLang="en-US" sz="3600" b="0" spc="-300">
              <a:latin typeface="돋움"/>
              <a:ea typeface="돋움"/>
            </a:endParaRPr>
          </a:p>
        </p:txBody>
      </p:sp>
      <p:sp>
        <p:nvSpPr>
          <p:cNvPr id="2" name="TextBox 1"/>
          <p:cNvSpPr txBox="1"/>
          <p:nvPr/>
        </p:nvSpPr>
        <p:spPr>
          <a:xfrm>
            <a:off x="921834" y="2133599"/>
            <a:ext cx="9090846" cy="817246"/>
          </a:xfrm>
          <a:prstGeom prst="rect">
            <a:avLst/>
          </a:prstGeom>
          <a:noFill/>
        </p:spPr>
        <p:txBody>
          <a:bodyPr wrap="square">
            <a:spAutoFit/>
          </a:bodyPr>
          <a:lstStyle/>
          <a:p>
            <a:pPr lvl="0">
              <a:defRPr/>
            </a:pPr>
            <a:r>
              <a:rPr lang="ko-KR" altLang="en-US" sz="2400">
                <a:latin typeface="돋움"/>
                <a:ea typeface="돋움"/>
              </a:rPr>
              <a:t>프로그램 코드 크기를 줄이려고 압축하거나 프로그램 분석을 어렵게 만들려고 암호화하는 것</a:t>
            </a:r>
            <a:endParaRPr lang="ko-KR" altLang="en-US" sz="2400">
              <a:latin typeface="돋움"/>
              <a:ea typeface="돋움"/>
            </a:endParaRPr>
          </a:p>
        </p:txBody>
      </p:sp>
      <p:sp>
        <p:nvSpPr>
          <p:cNvPr id="8" name="TextBox 7"/>
          <p:cNvSpPr txBox="1"/>
          <p:nvPr/>
        </p:nvSpPr>
        <p:spPr>
          <a:xfrm>
            <a:off x="850900" y="1210266"/>
            <a:ext cx="1996440" cy="692829"/>
          </a:xfrm>
          <a:prstGeom prst="rect">
            <a:avLst/>
          </a:prstGeom>
          <a:noFill/>
        </p:spPr>
        <p:txBody>
          <a:bodyPr wrap="square">
            <a:spAutoFit/>
          </a:bodyPr>
          <a:lstStyle/>
          <a:p>
            <a:pPr lvl="0">
              <a:defRPr/>
            </a:pPr>
            <a:r>
              <a:rPr lang="ko-KR" altLang="en-US" sz="4000" b="1">
                <a:latin typeface="돋움"/>
                <a:ea typeface="돋움"/>
              </a:rPr>
              <a:t>패킹</a:t>
            </a:r>
            <a:r>
              <a:rPr lang="en-US" altLang="ko-KR" sz="4000" b="1">
                <a:latin typeface="돋움"/>
                <a:ea typeface="돋움"/>
              </a:rPr>
              <a:t>?</a:t>
            </a:r>
            <a:endParaRPr lang="ko-KR" altLang="en-US" sz="4000" b="1">
              <a:latin typeface="돋움"/>
              <a:ea typeface="돋움"/>
            </a:endParaRPr>
          </a:p>
        </p:txBody>
      </p:sp>
      <p:graphicFrame>
        <p:nvGraphicFramePr>
          <p:cNvPr id="10" name="표 10"/>
          <p:cNvGraphicFramePr>
            <a:graphicFrameLocks noGrp="1"/>
          </p:cNvGraphicFramePr>
          <p:nvPr/>
        </p:nvGraphicFramePr>
        <p:xfrm>
          <a:off x="1403257" y="3893404"/>
          <a:ext cx="8128000" cy="1649095"/>
        </p:xfrm>
        <a:graphic>
          <a:graphicData uri="http://schemas.openxmlformats.org/drawingml/2006/table">
            <a:tbl>
              <a:tblPr firstRow="1" bandRow="1">
                <a:tableStyleId>{D7AC3CCA-C797-4891-BE02-D94E43425B78}</a:tableStyleId>
              </a:tblPr>
              <a:tblGrid>
                <a:gridCol w="4064000"/>
                <a:gridCol w="4064000"/>
              </a:tblGrid>
              <a:tr h="370840">
                <a:tc>
                  <a:txBody>
                    <a:bodyPr vert="horz" lIns="91440" tIns="45720" rIns="91440" bIns="45720" anchor="t" anchorCtr="0"/>
                    <a:p>
                      <a:pPr latinLnBrk="1">
                        <a:defRPr/>
                      </a:pPr>
                      <a:r>
                        <a:rPr lang="en-US" altLang="ko-KR">
                          <a:latin typeface="돋움"/>
                          <a:ea typeface="돋움"/>
                        </a:rPr>
                        <a:t>Compressor</a:t>
                      </a:r>
                      <a:endParaRPr lang="ko-KR" altLang="en-US">
                        <a:latin typeface="돋움"/>
                        <a:ea typeface="돋움"/>
                      </a:endParaRPr>
                    </a:p>
                  </a:txBody>
                  <a:tcPr marL="91440" marR="91440"/>
                </a:tc>
                <a:tc>
                  <a:txBody>
                    <a:bodyPr vert="horz" lIns="91440" tIns="45720" rIns="91440" bIns="45720" anchor="t" anchorCtr="0"/>
                    <a:p>
                      <a:pPr latinLnBrk="1">
                        <a:defRPr/>
                      </a:pPr>
                      <a:r>
                        <a:rPr lang="en-US" altLang="ko-KR"/>
                        <a:t>Protector</a:t>
                      </a:r>
                      <a:endParaRPr lang="ko-KR" altLang="en-US"/>
                    </a:p>
                  </a:txBody>
                  <a:tcPr marL="91440" marR="91440"/>
                </a:tc>
              </a:tr>
              <a:tr h="370840">
                <a:tc>
                  <a:txBody>
                    <a:bodyPr vert="horz" lIns="91440" tIns="45720" rIns="91440" bIns="45720" anchor="t" anchorCtr="0"/>
                    <a:p>
                      <a:pPr latinLnBrk="1">
                        <a:defRPr/>
                      </a:pPr>
                      <a:r>
                        <a:rPr lang="en-US" altLang="ko-KR">
                          <a:latin typeface="돋움"/>
                          <a:ea typeface="돋움"/>
                        </a:rPr>
                        <a:t>PE </a:t>
                      </a:r>
                      <a:r>
                        <a:rPr lang="ko-KR" altLang="en-US">
                          <a:latin typeface="돋움"/>
                          <a:ea typeface="돋움"/>
                        </a:rPr>
                        <a:t>파일을 실행 가능한 형태로 압축시켜주는 프로그램으로 파일 사이즈를 줄여주는 기능이 중점</a:t>
                      </a:r>
                      <a:endParaRPr lang="ko-KR" altLang="en-US">
                        <a:latin typeface="돋움"/>
                        <a:ea typeface="돋움"/>
                      </a:endParaRPr>
                    </a:p>
                  </a:txBody>
                  <a:tcPr marL="91440" marR="91440"/>
                </a:tc>
                <a:tc>
                  <a:txBody>
                    <a:bodyPr vert="horz" lIns="91440" tIns="45720" rIns="91440" bIns="45720" anchor="t" anchorCtr="0"/>
                    <a:p>
                      <a:pPr latinLnBrk="1">
                        <a:defRPr/>
                      </a:pPr>
                      <a:r>
                        <a:rPr lang="en-US" altLang="ko-KR"/>
                        <a:t>PE </a:t>
                      </a:r>
                      <a:r>
                        <a:rPr lang="ko-KR" altLang="en-US"/>
                        <a:t>파일을 실행가능한 형태로 압축시켜주는 프로그램으로 압축과 동시에 보호 기능이 중점</a:t>
                      </a:r>
                      <a:endParaRPr lang="ko-KR" altLang="en-US"/>
                    </a:p>
                  </a:txBody>
                  <a:tcPr marL="91440" marR="91440"/>
                </a:tc>
              </a:tr>
              <a:tr h="250428">
                <a:tc>
                  <a:txBody>
                    <a:bodyPr vert="horz" lIns="91440" tIns="45720" rIns="91440" bIns="45720" anchor="t" anchorCtr="0"/>
                    <a:p>
                      <a:pPr latinLnBrk="1">
                        <a:defRPr/>
                      </a:pPr>
                      <a:r>
                        <a:rPr lang="en-US" altLang="ko-KR">
                          <a:latin typeface="돋움"/>
                          <a:ea typeface="돋움"/>
                        </a:rPr>
                        <a:t>UPX, AsPack</a:t>
                      </a:r>
                      <a:endParaRPr lang="ko-KR" altLang="en-US">
                        <a:latin typeface="돋움"/>
                        <a:ea typeface="돋움"/>
                      </a:endParaRPr>
                    </a:p>
                  </a:txBody>
                  <a:tcPr marL="91440" marR="91440"/>
                </a:tc>
                <a:tc>
                  <a:txBody>
                    <a:bodyPr vert="horz" lIns="91440" tIns="45720" rIns="91440" bIns="45720" anchor="t" anchorCtr="0"/>
                    <a:p>
                      <a:pPr latinLnBrk="1">
                        <a:defRPr/>
                      </a:pPr>
                      <a:r>
                        <a:rPr lang="en-US" altLang="ko-KR"/>
                        <a:t>Themida, VMProtect, Winlicense</a:t>
                      </a:r>
                      <a:endParaRPr lang="ko-KR" altLang="en-US"/>
                    </a:p>
                  </a:txBody>
                  <a:tcPr marL="91440" marR="91440"/>
                </a:tc>
              </a:tr>
            </a:tbl>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각 삼각형 3"/>
          <p:cNvSpPr/>
          <p:nvPr/>
        </p:nvSpPr>
        <p:spPr>
          <a:xfrm>
            <a:off x="0" y="0"/>
            <a:ext cx="769434" cy="769434"/>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5" name="직각 삼각형 4"/>
          <p:cNvSpPr/>
          <p:nvPr/>
        </p:nvSpPr>
        <p:spPr>
          <a:xfrm rot="5400000">
            <a:off x="152400" y="152400"/>
            <a:ext cx="769434" cy="76943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1200"/>
          </a:p>
        </p:txBody>
      </p:sp>
      <p:sp>
        <p:nvSpPr>
          <p:cNvPr id="6" name="TextBox 5"/>
          <p:cNvSpPr txBox="1"/>
          <p:nvPr/>
        </p:nvSpPr>
        <p:spPr>
          <a:xfrm>
            <a:off x="152400" y="167785"/>
            <a:ext cx="596265" cy="276999"/>
          </a:xfrm>
          <a:prstGeom prst="rect">
            <a:avLst/>
          </a:prstGeom>
          <a:noFill/>
        </p:spPr>
        <p:txBody>
          <a:bodyPr wrap="none">
            <a:spAutoFit/>
          </a:bodyPr>
          <a:lstStyle/>
          <a:p>
            <a:pPr lvl="0">
              <a:defRPr/>
            </a:pPr>
            <a:r>
              <a:rPr lang="en-US" altLang="ko-KR" sz="1200"/>
              <a:t>Part 1</a:t>
            </a:r>
            <a:endParaRPr lang="ko-KR" altLang="en-US" sz="1200"/>
          </a:p>
        </p:txBody>
      </p:sp>
      <p:sp>
        <p:nvSpPr>
          <p:cNvPr id="7" name="TextBox 6"/>
          <p:cNvSpPr txBox="1"/>
          <p:nvPr/>
        </p:nvSpPr>
        <p:spPr>
          <a:xfrm>
            <a:off x="1040781" y="121618"/>
            <a:ext cx="5756259" cy="646331"/>
          </a:xfrm>
          <a:prstGeom prst="rect">
            <a:avLst/>
          </a:prstGeom>
          <a:noFill/>
        </p:spPr>
        <p:txBody>
          <a:bodyPr wrap="none">
            <a:spAutoFit/>
          </a:bodyPr>
          <a:lstStyle/>
          <a:p>
            <a:pPr lvl="0">
              <a:defRPr/>
            </a:pPr>
            <a:r>
              <a:rPr lang="ko-KR" altLang="en-US" sz="3600" b="0" spc="-300">
                <a:latin typeface="돋움"/>
                <a:ea typeface="돋움"/>
              </a:rPr>
              <a:t>패킹된 파일과 안된 파일의 </a:t>
            </a:r>
            <a:r>
              <a:rPr lang="en-US" altLang="ko-KR" sz="3600" b="0" spc="-300">
                <a:latin typeface="돋움"/>
                <a:ea typeface="돋움"/>
              </a:rPr>
              <a:t>PE</a:t>
            </a:r>
            <a:endParaRPr lang="ko-KR" altLang="en-US" sz="3600" b="0" spc="-300">
              <a:latin typeface="돋움"/>
              <a:ea typeface="돋움"/>
            </a:endParaRPr>
          </a:p>
        </p:txBody>
      </p:sp>
      <p:pic>
        <p:nvPicPr>
          <p:cNvPr id="3" name="그림 2"/>
          <p:cNvPicPr>
            <a:picLocks noChangeAspect="1"/>
          </p:cNvPicPr>
          <p:nvPr/>
        </p:nvPicPr>
        <p:blipFill rotWithShape="1">
          <a:blip r:embed="rId2"/>
          <a:stretch>
            <a:fillRect/>
          </a:stretch>
        </p:blipFill>
        <p:spPr>
          <a:xfrm>
            <a:off x="1040781" y="1436004"/>
            <a:ext cx="4902819" cy="3985992"/>
          </a:xfrm>
          <a:prstGeom prst="rect">
            <a:avLst/>
          </a:prstGeom>
        </p:spPr>
      </p:pic>
      <p:pic>
        <p:nvPicPr>
          <p:cNvPr id="9" name="그림 8"/>
          <p:cNvPicPr>
            <a:picLocks noChangeAspect="1"/>
          </p:cNvPicPr>
          <p:nvPr/>
        </p:nvPicPr>
        <p:blipFill rotWithShape="1">
          <a:blip r:embed="rId3"/>
          <a:stretch>
            <a:fillRect/>
          </a:stretch>
        </p:blipFill>
        <p:spPr>
          <a:xfrm>
            <a:off x="6592837" y="1436004"/>
            <a:ext cx="5149744" cy="3985992"/>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700">
        <p:fade/>
      </p:transition>
    </mc:Choice>
    <mc:Fallback>
      <p:transition xmlns:mc="http://schemas.openxmlformats.org/markup-compatibility/2006" xmlns:hp="http://schemas.haansoft.com/office/presentation/8.0" mc:Ignorable="hp" hp:hslDur="700">
        <p:fade/>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111">
      <a:dk1>
        <a:sysClr val="windowText" lastClr="000000"/>
      </a:dk1>
      <a:lt1>
        <a:sysClr val="window" lastClr="ffffff"/>
      </a:lt1>
      <a:dk2>
        <a:srgbClr val="44546a"/>
      </a:dk2>
      <a:lt2>
        <a:srgbClr val="e7e6e6"/>
      </a:lt2>
      <a:accent1>
        <a:srgbClr val="003560"/>
      </a:accent1>
      <a:accent2>
        <a:srgbClr val="1c91f9"/>
      </a:accent2>
      <a:accent3>
        <a:srgbClr val="d5835e"/>
      </a:accent3>
      <a:accent4>
        <a:srgbClr val="f6d0ab"/>
      </a:accent4>
      <a:accent5>
        <a:srgbClr val="f9ab8f"/>
      </a:accent5>
      <a:accent6>
        <a:srgbClr val="e7e0d1"/>
      </a:accent6>
      <a:hlink>
        <a:srgbClr val="3f3f3f"/>
      </a:hlink>
      <a:folHlink>
        <a:srgbClr val="3f3f3f"/>
      </a:folHlink>
    </a:clrScheme>
    <a:fontScheme name="Pretendard ExtraBold">
      <a:majorFont>
        <a:latin typeface="Pretendard ExtraBold"/>
        <a:ea typeface="Pretendard ExtraBold"/>
        <a:cs typeface=""/>
      </a:majorFont>
      <a:minorFont>
        <a:latin typeface="Pretendard"/>
        <a:ea typeface="Pretendar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1294</ep:Words>
  <ep:PresentationFormat>와이드스크린</ep:PresentationFormat>
  <ep:Paragraphs>256</ep:Paragraphs>
  <ep:Slides>41</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41</vt:i4>
      </vt:variant>
    </vt:vector>
  </ep:HeadingPairs>
  <ep:TitlesOfParts>
    <vt:vector size="42" baseType="lpstr">
      <vt:lpstr>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2021-12-28T06:54:01.000</dcterms:created>
  <dc:creator>Yu Saebyeol</dc:creator>
  <cp:lastModifiedBy>USER</cp:lastModifiedBy>
  <dcterms:modified xsi:type="dcterms:W3CDTF">2024-08-27T02:37:59.879</dcterms:modified>
  <cp:revision>143</cp:revision>
  <dc:title>PowerPoint 프레젠테이션</dc:title>
  <cp:version>1000.0000.01</cp:version>
</cp:coreProperties>
</file>