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16"/>
  </p:notesMasterIdLst>
  <p:sldIdLst>
    <p:sldId id="286" r:id="rId2"/>
    <p:sldId id="288" r:id="rId3"/>
    <p:sldId id="290" r:id="rId4"/>
    <p:sldId id="303" r:id="rId5"/>
    <p:sldId id="297" r:id="rId6"/>
    <p:sldId id="287" r:id="rId7"/>
    <p:sldId id="298" r:id="rId8"/>
    <p:sldId id="289" r:id="rId9"/>
    <p:sldId id="299" r:id="rId10"/>
    <p:sldId id="304" r:id="rId11"/>
    <p:sldId id="305" r:id="rId12"/>
    <p:sldId id="300" r:id="rId13"/>
    <p:sldId id="292" r:id="rId14"/>
    <p:sldId id="302" r:id="rId15"/>
  </p:sldIdLst>
  <p:sldSz cx="12192000" cy="6858000"/>
  <p:notesSz cx="6858000" cy="9144000"/>
  <p:embeddedFontLst>
    <p:embeddedFont>
      <p:font typeface="함초롬바탕" panose="02030604000101010101" pitchFamily="18" charset="-127"/>
      <p:regular r:id="rId17"/>
      <p:bold r:id="rId18"/>
    </p:embeddedFont>
    <p:embeddedFont>
      <p:font typeface="맑은 고딕" panose="020B0503020000020004" pitchFamily="50" charset="-127"/>
      <p:regular r:id="rId19"/>
      <p:bold r:id="rId2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6" userDrawn="1">
          <p15:clr>
            <a:srgbClr val="A4A3A4"/>
          </p15:clr>
        </p15:guide>
        <p15:guide id="2" pos="166" userDrawn="1">
          <p15:clr>
            <a:srgbClr val="A4A3A4"/>
          </p15:clr>
        </p15:guide>
        <p15:guide id="3" pos="7514" userDrawn="1">
          <p15:clr>
            <a:srgbClr val="A4A3A4"/>
          </p15:clr>
        </p15:guide>
        <p15:guide id="4" orient="horz" pos="640"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02"/>
    <a:srgbClr val="363636"/>
    <a:srgbClr val="F22D42"/>
    <a:srgbClr val="000A29"/>
    <a:srgbClr val="62A9E4"/>
    <a:srgbClr val="00A1C7"/>
    <a:srgbClr val="00011F"/>
    <a:srgbClr val="15226D"/>
    <a:srgbClr val="131E63"/>
    <a:srgbClr val="1C2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57" autoAdjust="0"/>
    <p:restoredTop sz="94660"/>
  </p:normalViewPr>
  <p:slideViewPr>
    <p:cSldViewPr snapToGrid="0" showGuides="1">
      <p:cViewPr varScale="1">
        <p:scale>
          <a:sx n="70" d="100"/>
          <a:sy n="70" d="100"/>
        </p:scale>
        <p:origin x="723" y="30"/>
      </p:cViewPr>
      <p:guideLst>
        <p:guide orient="horz" pos="4156"/>
        <p:guide pos="166"/>
        <p:guide pos="7514"/>
        <p:guide orient="horz" pos="64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F0249-F99D-419F-9758-32D536D5FC3F}" type="datetimeFigureOut">
              <a:rPr lang="ko-KR" altLang="en-US" smtClean="0"/>
              <a:t>2019-03-12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9953C-059C-4480-A9FA-BCFF46417138}" type="slidenum">
              <a:rPr lang="ko-KR" altLang="en-US" smtClean="0"/>
              <a:t>‹#›</a:t>
            </a:fld>
            <a:endParaRPr lang="ko-KR" altLang="en-US"/>
          </a:p>
        </p:txBody>
      </p:sp>
    </p:spTree>
    <p:extLst>
      <p:ext uri="{BB962C8B-B14F-4D97-AF65-F5344CB8AC3E}">
        <p14:creationId xmlns:p14="http://schemas.microsoft.com/office/powerpoint/2010/main" val="40290146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C529953C-059C-4480-A9FA-BCFF46417138}" type="slidenum">
              <a:rPr lang="ko-KR" altLang="en-US" smtClean="0"/>
              <a:t>8</a:t>
            </a:fld>
            <a:endParaRPr lang="ko-KR" altLang="en-US"/>
          </a:p>
        </p:txBody>
      </p:sp>
    </p:spTree>
    <p:extLst>
      <p:ext uri="{BB962C8B-B14F-4D97-AF65-F5344CB8AC3E}">
        <p14:creationId xmlns:p14="http://schemas.microsoft.com/office/powerpoint/2010/main" val="1507674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3E0788C-73CB-4120-8227-3B79F3944826}" type="slidenum">
              <a:rPr lang="ko-KR" altLang="en-US" smtClean="0"/>
              <a:t>‹#›</a:t>
            </a:fld>
            <a:endParaRPr lang="ko-KR" altLang="en-US"/>
          </a:p>
        </p:txBody>
      </p:sp>
      <p:pic>
        <p:nvPicPr>
          <p:cNvPr id="7" name="Picture 2" descr="http://postfiles4.naver.net/20101110_195/lmlm4864_1289377936723BcAr5_JPEG/%B1%D7%B7%B9%C0%CC.jpg?type=w3"/>
          <p:cNvPicPr preferRelativeResize="0">
            <a:picLocks noChangeArrowheads="1"/>
          </p:cNvPicPr>
          <p:nvPr userDrawn="1"/>
        </p:nvPicPr>
        <p:blipFill>
          <a:blip r:embed="rId2" cstate="print"/>
          <a:srcRect/>
          <a:stretch>
            <a:fillRect/>
          </a:stretch>
        </p:blipFill>
        <p:spPr bwMode="auto">
          <a:xfrm>
            <a:off x="0" y="0"/>
            <a:ext cx="12192000" cy="6858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spTree>
    <p:extLst>
      <p:ext uri="{BB962C8B-B14F-4D97-AF65-F5344CB8AC3E}">
        <p14:creationId xmlns:p14="http://schemas.microsoft.com/office/powerpoint/2010/main" val="2427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1948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8294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102223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241765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390820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335705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90061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203100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121778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E42A553-A925-4E74-8601-C2E97F33FB5F}" type="datetimeFigureOut">
              <a:rPr lang="ko-KR" altLang="en-US" smtClean="0"/>
              <a:t>2019-03-12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362791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2A553-A925-4E74-8601-C2E97F33FB5F}" type="datetimeFigureOut">
              <a:rPr lang="ko-KR" altLang="en-US" smtClean="0"/>
              <a:t>2019-03-12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0788C-73CB-4120-8227-3B79F3944826}" type="slidenum">
              <a:rPr lang="ko-KR" altLang="en-US" smtClean="0"/>
              <a:t>‹#›</a:t>
            </a:fld>
            <a:endParaRPr lang="ko-KR" altLang="en-US"/>
          </a:p>
        </p:txBody>
      </p:sp>
    </p:spTree>
    <p:extLst>
      <p:ext uri="{BB962C8B-B14F-4D97-AF65-F5344CB8AC3E}">
        <p14:creationId xmlns:p14="http://schemas.microsoft.com/office/powerpoint/2010/main" val="190037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rememberapp.co.kr/home" TargetMode="External"/><Relationship Id="rId2" Type="http://schemas.openxmlformats.org/officeDocument/2006/relationships/hyperlink" Target="https://patents.google.com/patent/KR20110011181U/k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grpSp>
        <p:nvGrpSpPr>
          <p:cNvPr id="7" name="그룹 6"/>
          <p:cNvGrpSpPr/>
          <p:nvPr/>
        </p:nvGrpSpPr>
        <p:grpSpPr>
          <a:xfrm>
            <a:off x="5960337" y="2496727"/>
            <a:ext cx="6417084" cy="754743"/>
            <a:chOff x="50391" y="3796011"/>
            <a:chExt cx="4717959" cy="754743"/>
          </a:xfrm>
        </p:grpSpPr>
        <p:sp>
          <p:nvSpPr>
            <p:cNvPr id="2" name="직사각형 1"/>
            <p:cNvSpPr/>
            <p:nvPr/>
          </p:nvSpPr>
          <p:spPr>
            <a:xfrm>
              <a:off x="696685" y="3796011"/>
              <a:ext cx="3425371" cy="754743"/>
            </a:xfrm>
            <a:prstGeom prst="rect">
              <a:avLst/>
            </a:prstGeom>
            <a:noFill/>
            <a:ln w="38100">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50391" y="3850216"/>
              <a:ext cx="4717959" cy="646331"/>
            </a:xfrm>
            <a:prstGeom prst="rect">
              <a:avLst/>
            </a:prstGeom>
            <a:noFill/>
          </p:spPr>
          <p:txBody>
            <a:bodyPr wrap="none" rtlCol="0">
              <a:spAutoFit/>
            </a:bodyPr>
            <a:lstStyle/>
            <a:p>
              <a:pPr algn="ctr"/>
              <a:r>
                <a:rPr lang="ko-KR" altLang="en-US" sz="3600" b="1" spc="-150" dirty="0">
                  <a:ln>
                    <a:solidFill>
                      <a:schemeClr val="bg1">
                        <a:alpha val="0"/>
                      </a:schemeClr>
                    </a:solidFill>
                  </a:ln>
                  <a:solidFill>
                    <a:schemeClr val="bg1"/>
                  </a:solidFill>
                  <a:latin typeface="Arial" panose="020B0604020202020204" pitchFamily="34" charset="0"/>
                  <a:cs typeface="Arial" panose="020B0604020202020204" pitchFamily="34" charset="0"/>
                </a:rPr>
                <a:t>명함인식 어플리케이션</a:t>
              </a:r>
            </a:p>
          </p:txBody>
        </p:sp>
      </p:grpSp>
      <p:sp>
        <p:nvSpPr>
          <p:cNvPr id="6" name="직사각형 5"/>
          <p:cNvSpPr/>
          <p:nvPr/>
        </p:nvSpPr>
        <p:spPr>
          <a:xfrm>
            <a:off x="10287134" y="6500324"/>
            <a:ext cx="1938288" cy="307777"/>
          </a:xfrm>
          <a:prstGeom prst="rect">
            <a:avLst/>
          </a:prstGeom>
          <a:noFill/>
        </p:spPr>
        <p:txBody>
          <a:bodyPr wrap="none" rtlCol="0">
            <a:spAutoFit/>
          </a:bodyPr>
          <a:lstStyle/>
          <a:p>
            <a:pPr algn="ctr"/>
            <a:r>
              <a:rPr lang="en-US" altLang="ko-KR" sz="1400"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ko-KR" altLang="en-US" sz="1400" spc="-150" dirty="0" err="1" smtClean="0">
                <a:ln>
                  <a:solidFill>
                    <a:schemeClr val="bg1">
                      <a:alpha val="0"/>
                    </a:schemeClr>
                  </a:solidFill>
                </a:ln>
                <a:solidFill>
                  <a:srgbClr val="FFC202"/>
                </a:solidFill>
                <a:latin typeface="Arial" panose="020B0604020202020204" pitchFamily="34" charset="0"/>
                <a:cs typeface="Arial" panose="020B0604020202020204" pitchFamily="34" charset="0"/>
              </a:rPr>
              <a:t>조이름이</a:t>
            </a:r>
            <a:r>
              <a:rPr lang="ko-KR" altLang="en-US" sz="1400"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 </a:t>
            </a:r>
            <a:r>
              <a:rPr lang="ko-KR" altLang="en-US" sz="1400" spc="-150" dirty="0" err="1" smtClean="0">
                <a:ln>
                  <a:solidFill>
                    <a:schemeClr val="bg1">
                      <a:alpha val="0"/>
                    </a:schemeClr>
                  </a:solidFill>
                </a:ln>
                <a:solidFill>
                  <a:srgbClr val="FFC202"/>
                </a:solidFill>
                <a:latin typeface="Arial" panose="020B0604020202020204" pitchFamily="34" charset="0"/>
                <a:cs typeface="Arial" panose="020B0604020202020204" pitchFamily="34" charset="0"/>
              </a:rPr>
              <a:t>뭐조</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AA1CF09B-4A0A-4581-A302-FD7989951663}"/>
              </a:ext>
            </a:extLst>
          </p:cNvPr>
          <p:cNvSpPr txBox="1"/>
          <p:nvPr/>
        </p:nvSpPr>
        <p:spPr>
          <a:xfrm>
            <a:off x="9168879" y="5099462"/>
            <a:ext cx="2236510" cy="1015663"/>
          </a:xfrm>
          <a:prstGeom prst="rect">
            <a:avLst/>
          </a:prstGeom>
          <a:noFill/>
        </p:spPr>
        <p:txBody>
          <a:bodyPr wrap="none" rtlCol="0">
            <a:spAutoFit/>
          </a:bodyPr>
          <a:lstStyle/>
          <a:p>
            <a:r>
              <a:rPr lang="en-US" altLang="ko-KR" sz="2000" b="1" dirty="0">
                <a:solidFill>
                  <a:schemeClr val="bg1"/>
                </a:solidFill>
              </a:rPr>
              <a:t>13050037</a:t>
            </a:r>
            <a:r>
              <a:rPr lang="en-US" altLang="ko-KR" sz="2000" b="1" dirty="0"/>
              <a:t> </a:t>
            </a:r>
            <a:r>
              <a:rPr lang="ko-KR" altLang="en-US" sz="2000" b="1" dirty="0">
                <a:solidFill>
                  <a:srgbClr val="FFC202"/>
                </a:solidFill>
              </a:rPr>
              <a:t>선종균</a:t>
            </a:r>
            <a:endParaRPr lang="en-US" altLang="ko-KR" sz="2000" b="1" dirty="0">
              <a:solidFill>
                <a:srgbClr val="FFC202"/>
              </a:solidFill>
            </a:endParaRPr>
          </a:p>
          <a:p>
            <a:r>
              <a:rPr lang="en-US" altLang="ko-KR" sz="2000" b="1" dirty="0">
                <a:solidFill>
                  <a:schemeClr val="bg1"/>
                </a:solidFill>
              </a:rPr>
              <a:t>16037071</a:t>
            </a:r>
            <a:r>
              <a:rPr lang="en-US" altLang="ko-KR" sz="2000" b="1" dirty="0"/>
              <a:t> </a:t>
            </a:r>
            <a:r>
              <a:rPr lang="ko-KR" altLang="en-US" sz="2000" b="1" dirty="0" err="1">
                <a:solidFill>
                  <a:srgbClr val="FFC202"/>
                </a:solidFill>
              </a:rPr>
              <a:t>박소희</a:t>
            </a:r>
            <a:endParaRPr lang="en-US" altLang="ko-KR" sz="2000" b="1" dirty="0">
              <a:solidFill>
                <a:srgbClr val="FFC202"/>
              </a:solidFill>
            </a:endParaRPr>
          </a:p>
          <a:p>
            <a:r>
              <a:rPr lang="en-US" altLang="ko-KR" sz="2000" b="1" dirty="0">
                <a:solidFill>
                  <a:schemeClr val="bg1"/>
                </a:solidFill>
              </a:rPr>
              <a:t>17018096</a:t>
            </a:r>
            <a:r>
              <a:rPr lang="en-US" altLang="ko-KR" sz="2000" b="1" dirty="0"/>
              <a:t> </a:t>
            </a:r>
            <a:r>
              <a:rPr lang="ko-KR" altLang="en-US" sz="2000" b="1" dirty="0" err="1">
                <a:solidFill>
                  <a:srgbClr val="FFC202"/>
                </a:solidFill>
              </a:rPr>
              <a:t>조소민</a:t>
            </a:r>
            <a:endParaRPr lang="ko-KR" altLang="en-US" sz="2000" b="1" dirty="0">
              <a:solidFill>
                <a:srgbClr val="FFC202"/>
              </a:solidFill>
            </a:endParaRPr>
          </a:p>
        </p:txBody>
      </p:sp>
      <p:sp>
        <p:nvSpPr>
          <p:cNvPr id="5" name="모서리가 둥근 직사각형 4"/>
          <p:cNvSpPr/>
          <p:nvPr/>
        </p:nvSpPr>
        <p:spPr>
          <a:xfrm rot="20364905">
            <a:off x="1271251" y="1615861"/>
            <a:ext cx="3589361" cy="1951630"/>
          </a:xfrm>
          <a:prstGeom prst="roundRect">
            <a:avLst/>
          </a:prstGeom>
          <a:solidFill>
            <a:schemeClr val="bg1">
              <a:lumMod val="9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19050" dir="2700000" algn="tl" rotWithShape="0">
                  <a:schemeClr val="dk1">
                    <a:alpha val="40000"/>
                  </a:schemeClr>
                </a:outerShdw>
              </a:effectLst>
            </a:endParaRPr>
          </a:p>
        </p:txBody>
      </p:sp>
      <p:sp>
        <p:nvSpPr>
          <p:cNvPr id="8" name="모서리가 둥근 직사각형 7"/>
          <p:cNvSpPr/>
          <p:nvPr/>
        </p:nvSpPr>
        <p:spPr>
          <a:xfrm rot="706479">
            <a:off x="1851347" y="1862947"/>
            <a:ext cx="3589361" cy="1951630"/>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ysClr val="windowText" lastClr="000000"/>
              </a:solidFill>
            </a:endParaRPr>
          </a:p>
        </p:txBody>
      </p:sp>
      <p:sp>
        <p:nvSpPr>
          <p:cNvPr id="9" name="TextBox 8"/>
          <p:cNvSpPr txBox="1"/>
          <p:nvPr/>
        </p:nvSpPr>
        <p:spPr>
          <a:xfrm rot="743656">
            <a:off x="3706061" y="2885722"/>
            <a:ext cx="1396536" cy="954107"/>
          </a:xfrm>
          <a:prstGeom prst="rect">
            <a:avLst/>
          </a:prstGeom>
          <a:noFill/>
        </p:spPr>
        <p:txBody>
          <a:bodyPr wrap="none" rtlCol="0">
            <a:spAutoFit/>
          </a:bodyPr>
          <a:lstStyle/>
          <a:p>
            <a:r>
              <a:rPr lang="en-US" altLang="ko-KR" sz="1400" dirty="0">
                <a:solidFill>
                  <a:sysClr val="windowText" lastClr="000000"/>
                </a:solidFill>
              </a:rPr>
              <a:t>Name </a:t>
            </a:r>
          </a:p>
          <a:p>
            <a:r>
              <a:rPr lang="en-US" altLang="ko-KR" sz="1400" dirty="0">
                <a:solidFill>
                  <a:sysClr val="windowText" lastClr="000000"/>
                </a:solidFill>
              </a:rPr>
              <a:t>Address</a:t>
            </a:r>
          </a:p>
          <a:p>
            <a:r>
              <a:rPr lang="en-US" altLang="ko-KR" sz="1400" dirty="0" smtClean="0">
                <a:solidFill>
                  <a:sysClr val="windowText" lastClr="000000"/>
                </a:solidFill>
              </a:rPr>
              <a:t>Phone number</a:t>
            </a:r>
            <a:endParaRPr lang="ko-KR" altLang="en-US" sz="1400" dirty="0">
              <a:solidFill>
                <a:sysClr val="windowText" lastClr="000000"/>
              </a:solidFill>
            </a:endParaRPr>
          </a:p>
          <a:p>
            <a:endParaRPr lang="ko-KR" altLang="en-US" sz="1400" dirty="0"/>
          </a:p>
        </p:txBody>
      </p:sp>
      <p:pic>
        <p:nvPicPr>
          <p:cNvPr id="11" name="그림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71735">
            <a:off x="2100619" y="2090136"/>
            <a:ext cx="1004248" cy="1004248"/>
          </a:xfrm>
          <a:prstGeom prst="rect">
            <a:avLst/>
          </a:prstGeom>
        </p:spPr>
      </p:pic>
      <p:sp>
        <p:nvSpPr>
          <p:cNvPr id="12" name="TextBox 11"/>
          <p:cNvSpPr txBox="1"/>
          <p:nvPr/>
        </p:nvSpPr>
        <p:spPr>
          <a:xfrm rot="725141">
            <a:off x="3252456" y="2312061"/>
            <a:ext cx="1721882" cy="369332"/>
          </a:xfrm>
          <a:prstGeom prst="rect">
            <a:avLst/>
          </a:prstGeom>
          <a:noFill/>
        </p:spPr>
        <p:txBody>
          <a:bodyPr wrap="none" rtlCol="0">
            <a:spAutoFit/>
          </a:bodyPr>
          <a:lstStyle/>
          <a:p>
            <a:r>
              <a:rPr lang="en-US" altLang="ko-KR" dirty="0" smtClean="0">
                <a:effectLst>
                  <a:outerShdw blurRad="38100" dist="38100" dir="2700000" algn="tl">
                    <a:srgbClr val="000000">
                      <a:alpha val="43137"/>
                    </a:srgbClr>
                  </a:outerShdw>
                </a:effectLst>
              </a:rPr>
              <a:t>BCR company </a:t>
            </a:r>
            <a:endParaRPr lang="ko-KR"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377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xmlns="" id="{9BF9C396-B852-48BC-8DEE-D128D521A6C0}"/>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F453EB84-E786-414C-B167-B7B001D12E73}"/>
              </a:ext>
            </a:extLst>
          </p:cNvPr>
          <p:cNvSpPr>
            <a:spLocks noChangeArrowheads="1"/>
          </p:cNvSpPr>
          <p:nvPr/>
        </p:nvSpPr>
        <p:spPr bwMode="auto">
          <a:xfrm>
            <a:off x="393875" y="78658"/>
            <a:ext cx="25029079" cy="9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4" name="Rectangle 2"/>
          <p:cNvSpPr>
            <a:spLocks noChangeArrowheads="1"/>
          </p:cNvSpPr>
          <p:nvPr/>
        </p:nvSpPr>
        <p:spPr bwMode="auto">
          <a:xfrm>
            <a:off x="4807742" y="1062539"/>
            <a:ext cx="22591051" cy="61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2049" name="_x407855576" descr="EMB0000377c49a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136" y="1439495"/>
            <a:ext cx="3450431" cy="37034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3393281" y="1500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2051" name="_x407854856" descr="EMB0000377c49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850" y="1114066"/>
            <a:ext cx="2864645" cy="41245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29974" y="5539753"/>
            <a:ext cx="3456395" cy="369332"/>
          </a:xfrm>
          <a:prstGeom prst="rect">
            <a:avLst/>
          </a:prstGeom>
          <a:noFill/>
        </p:spPr>
        <p:txBody>
          <a:bodyPr wrap="none" rtlCol="0">
            <a:spAutoFit/>
          </a:bodyPr>
          <a:lstStyle/>
          <a:p>
            <a:r>
              <a:rPr lang="en-US" altLang="ko-KR" dirty="0" smtClean="0">
                <a:solidFill>
                  <a:schemeClr val="bg1"/>
                </a:solidFill>
              </a:rPr>
              <a:t>&lt; </a:t>
            </a:r>
            <a:r>
              <a:rPr lang="ko-KR" altLang="en-US" dirty="0" smtClean="0">
                <a:solidFill>
                  <a:schemeClr val="bg1"/>
                </a:solidFill>
              </a:rPr>
              <a:t>명함인식 후 결과 출력 예시</a:t>
            </a:r>
            <a:r>
              <a:rPr lang="en-US" altLang="ko-KR" dirty="0" smtClean="0">
                <a:solidFill>
                  <a:schemeClr val="bg1"/>
                </a:solidFill>
              </a:rPr>
              <a:t>&gt;</a:t>
            </a:r>
            <a:endParaRPr lang="ko-KR" altLang="en-US" dirty="0">
              <a:solidFill>
                <a:schemeClr val="bg1"/>
              </a:solidFill>
            </a:endParaRPr>
          </a:p>
        </p:txBody>
      </p:sp>
      <p:sp>
        <p:nvSpPr>
          <p:cNvPr id="10" name="TextBox 9"/>
          <p:cNvSpPr txBox="1"/>
          <p:nvPr/>
        </p:nvSpPr>
        <p:spPr>
          <a:xfrm>
            <a:off x="2667320" y="5355087"/>
            <a:ext cx="2444900" cy="369332"/>
          </a:xfrm>
          <a:prstGeom prst="rect">
            <a:avLst/>
          </a:prstGeom>
          <a:noFill/>
        </p:spPr>
        <p:txBody>
          <a:bodyPr wrap="none" rtlCol="0">
            <a:spAutoFit/>
          </a:bodyPr>
          <a:lstStyle/>
          <a:p>
            <a:r>
              <a:rPr lang="en-US" altLang="ko-KR" dirty="0" smtClean="0">
                <a:solidFill>
                  <a:schemeClr val="bg1"/>
                </a:solidFill>
              </a:rPr>
              <a:t>&lt; </a:t>
            </a:r>
            <a:r>
              <a:rPr lang="ko-KR" altLang="en-US" dirty="0" smtClean="0">
                <a:solidFill>
                  <a:schemeClr val="bg1"/>
                </a:solidFill>
              </a:rPr>
              <a:t>명함 인식 </a:t>
            </a:r>
            <a:r>
              <a:rPr lang="en-US" altLang="ko-KR" dirty="0" smtClean="0">
                <a:solidFill>
                  <a:schemeClr val="bg1"/>
                </a:solidFill>
              </a:rPr>
              <a:t>UI </a:t>
            </a:r>
            <a:r>
              <a:rPr lang="ko-KR" altLang="en-US" dirty="0" smtClean="0">
                <a:solidFill>
                  <a:schemeClr val="bg1"/>
                </a:solidFill>
              </a:rPr>
              <a:t>예시</a:t>
            </a:r>
            <a:r>
              <a:rPr lang="en-US" altLang="ko-KR" dirty="0" smtClean="0">
                <a:solidFill>
                  <a:schemeClr val="bg1"/>
                </a:solidFill>
              </a:rPr>
              <a:t>&gt;</a:t>
            </a:r>
            <a:endParaRPr lang="ko-KR" altLang="en-US" dirty="0">
              <a:solidFill>
                <a:schemeClr val="bg1"/>
              </a:solidFill>
            </a:endParaRPr>
          </a:p>
        </p:txBody>
      </p:sp>
      <p:sp>
        <p:nvSpPr>
          <p:cNvPr id="7" name="액자 6"/>
          <p:cNvSpPr/>
          <p:nvPr/>
        </p:nvSpPr>
        <p:spPr>
          <a:xfrm>
            <a:off x="150019" y="78658"/>
            <a:ext cx="11887200" cy="6629323"/>
          </a:xfrm>
          <a:prstGeom prst="frame">
            <a:avLst>
              <a:gd name="adj1" fmla="val 1077"/>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직사각형 11"/>
          <p:cNvSpPr/>
          <p:nvPr/>
        </p:nvSpPr>
        <p:spPr>
          <a:xfrm>
            <a:off x="609894" y="517559"/>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새로운</a:t>
            </a:r>
            <a:r>
              <a:rPr lang="ko-KR" altLang="en-US" dirty="0" smtClean="0"/>
              <a:t> 시스템</a:t>
            </a:r>
            <a:endParaRPr lang="ko-KR" altLang="en-US" dirty="0"/>
          </a:p>
        </p:txBody>
      </p:sp>
    </p:spTree>
    <p:extLst>
      <p:ext uri="{BB962C8B-B14F-4D97-AF65-F5344CB8AC3E}">
        <p14:creationId xmlns:p14="http://schemas.microsoft.com/office/powerpoint/2010/main" val="289410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xmlns="" id="{9BF9C396-B852-48BC-8DEE-D128D521A6C0}"/>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F453EB84-E786-414C-B167-B7B001D12E73}"/>
              </a:ext>
            </a:extLst>
          </p:cNvPr>
          <p:cNvSpPr>
            <a:spLocks noChangeArrowheads="1"/>
          </p:cNvSpPr>
          <p:nvPr/>
        </p:nvSpPr>
        <p:spPr bwMode="auto">
          <a:xfrm>
            <a:off x="393875" y="78658"/>
            <a:ext cx="25029079" cy="9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graphicFrame>
        <p:nvGraphicFramePr>
          <p:cNvPr id="4" name="표 3">
            <a:extLst>
              <a:ext uri="{FF2B5EF4-FFF2-40B4-BE49-F238E27FC236}">
                <a16:creationId xmlns:a16="http://schemas.microsoft.com/office/drawing/2014/main" xmlns="" id="{E5BA65DC-EE0D-4BC4-B8BC-40C4F57EF79D}"/>
              </a:ext>
            </a:extLst>
          </p:cNvPr>
          <p:cNvGraphicFramePr>
            <a:graphicFrameLocks noGrp="1"/>
          </p:cNvGraphicFramePr>
          <p:nvPr>
            <p:extLst>
              <p:ext uri="{D42A27DB-BD31-4B8C-83A1-F6EECF244321}">
                <p14:modId xmlns:p14="http://schemas.microsoft.com/office/powerpoint/2010/main" val="3764890253"/>
              </p:ext>
            </p:extLst>
          </p:nvPr>
        </p:nvGraphicFramePr>
        <p:xfrm>
          <a:off x="609894" y="1421608"/>
          <a:ext cx="6580471" cy="4989661"/>
        </p:xfrm>
        <a:graphic>
          <a:graphicData uri="http://schemas.openxmlformats.org/drawingml/2006/table">
            <a:tbl>
              <a:tblPr/>
              <a:tblGrid>
                <a:gridCol w="1096745">
                  <a:extLst>
                    <a:ext uri="{9D8B030D-6E8A-4147-A177-3AD203B41FA5}">
                      <a16:colId xmlns:a16="http://schemas.microsoft.com/office/drawing/2014/main" xmlns="" val="3567945993"/>
                    </a:ext>
                  </a:extLst>
                </a:gridCol>
                <a:gridCol w="1096745">
                  <a:extLst>
                    <a:ext uri="{9D8B030D-6E8A-4147-A177-3AD203B41FA5}">
                      <a16:colId xmlns:a16="http://schemas.microsoft.com/office/drawing/2014/main" xmlns="" val="1004909385"/>
                    </a:ext>
                  </a:extLst>
                </a:gridCol>
                <a:gridCol w="1096745">
                  <a:extLst>
                    <a:ext uri="{9D8B030D-6E8A-4147-A177-3AD203B41FA5}">
                      <a16:colId xmlns:a16="http://schemas.microsoft.com/office/drawing/2014/main" xmlns="" val="3447593653"/>
                    </a:ext>
                  </a:extLst>
                </a:gridCol>
                <a:gridCol w="1047099">
                  <a:extLst>
                    <a:ext uri="{9D8B030D-6E8A-4147-A177-3AD203B41FA5}">
                      <a16:colId xmlns:a16="http://schemas.microsoft.com/office/drawing/2014/main" xmlns="" val="3716626607"/>
                    </a:ext>
                  </a:extLst>
                </a:gridCol>
                <a:gridCol w="1146392">
                  <a:extLst>
                    <a:ext uri="{9D8B030D-6E8A-4147-A177-3AD203B41FA5}">
                      <a16:colId xmlns:a16="http://schemas.microsoft.com/office/drawing/2014/main" xmlns="" val="2691565376"/>
                    </a:ext>
                  </a:extLst>
                </a:gridCol>
                <a:gridCol w="1096745">
                  <a:extLst>
                    <a:ext uri="{9D8B030D-6E8A-4147-A177-3AD203B41FA5}">
                      <a16:colId xmlns:a16="http://schemas.microsoft.com/office/drawing/2014/main" xmlns="" val="235665960"/>
                    </a:ext>
                  </a:extLst>
                </a:gridCol>
              </a:tblGrid>
              <a:tr h="561076">
                <a:tc>
                  <a:txBody>
                    <a:bodyPr/>
                    <a:lstStyle/>
                    <a:p>
                      <a:pPr marL="25400" marR="0" indent="-25400" algn="l" fontAlgn="base" latinLnBrk="0">
                        <a:lnSpc>
                          <a:spcPct val="160000"/>
                        </a:lnSpc>
                        <a:spcBef>
                          <a:spcPts val="0"/>
                        </a:spcBef>
                        <a:spcAft>
                          <a:spcPts val="0"/>
                        </a:spcAft>
                      </a:pPr>
                      <a:r>
                        <a:rPr lang="ko-KR" altLang="en-US" sz="1000" kern="0" spc="0" dirty="0">
                          <a:solidFill>
                            <a:srgbClr val="000000"/>
                          </a:solidFill>
                          <a:effectLst/>
                          <a:latin typeface="함초롬바탕" panose="02030604000101010101" pitchFamily="18" charset="-127"/>
                          <a:ea typeface="함초롬바탕" panose="02030604000101010101" pitchFamily="18" charset="-127"/>
                        </a:rPr>
                        <a:t>과정</a:t>
                      </a:r>
                      <a:br>
                        <a:rPr lang="ko-KR" altLang="en-US" sz="1000" kern="0" spc="0" dirty="0">
                          <a:solidFill>
                            <a:srgbClr val="000000"/>
                          </a:solidFill>
                          <a:effectLst/>
                          <a:latin typeface="함초롬바탕" panose="02030604000101010101" pitchFamily="18" charset="-127"/>
                          <a:ea typeface="함초롬바탕" panose="02030604000101010101" pitchFamily="18" charset="-127"/>
                        </a:rPr>
                      </a:b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lnTlToBr w="127" cap="flat" cmpd="sng" algn="ctr">
                      <a:solidFill>
                        <a:srgbClr val="000000"/>
                      </a:solidFill>
                      <a:prstDash val="solid"/>
                      <a:round/>
                      <a:headEnd type="none" w="med" len="med"/>
                      <a:tailEnd type="none" w="med" len="med"/>
                    </a:lnTlToBr>
                    <a:solidFill>
                      <a:schemeClr val="bg1"/>
                    </a:solidFill>
                  </a:tcPr>
                </a:tc>
                <a:tc>
                  <a:txBody>
                    <a:bodyPr/>
                    <a:lstStyle/>
                    <a:p>
                      <a:pPr marL="25400" marR="0" indent="-25400" algn="l" fontAlgn="base" latinLnBrk="0">
                        <a:lnSpc>
                          <a:spcPct val="160000"/>
                        </a:lnSpc>
                        <a:spcBef>
                          <a:spcPts val="0"/>
                        </a:spcBef>
                        <a:spcAft>
                          <a:spcPts val="0"/>
                        </a:spcAft>
                      </a:pPr>
                      <a:r>
                        <a:rPr lang="ko-KR" altLang="en-US" sz="1000" kern="0" spc="0">
                          <a:solidFill>
                            <a:srgbClr val="000000"/>
                          </a:solidFill>
                          <a:effectLst/>
                          <a:latin typeface="함초롬바탕" panose="02030604000101010101" pitchFamily="18" charset="-127"/>
                          <a:ea typeface="함초롬바탕" panose="02030604000101010101" pitchFamily="18" charset="-127"/>
                        </a:rPr>
                        <a:t>영상처리</a:t>
                      </a: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l" fontAlgn="base" latinLnBrk="0">
                        <a:lnSpc>
                          <a:spcPct val="160000"/>
                        </a:lnSpc>
                        <a:spcBef>
                          <a:spcPts val="0"/>
                        </a:spcBef>
                        <a:spcAft>
                          <a:spcPts val="0"/>
                        </a:spcAft>
                      </a:pPr>
                      <a:r>
                        <a:rPr lang="ko-KR" altLang="en-US" sz="900" kern="0" spc="0">
                          <a:solidFill>
                            <a:srgbClr val="000000"/>
                          </a:solidFill>
                          <a:effectLst/>
                          <a:latin typeface="함초롬바탕" panose="02030604000101010101" pitchFamily="18" charset="-127"/>
                          <a:ea typeface="함초롬바탕" panose="02030604000101010101" pitchFamily="18" charset="-127"/>
                        </a:rPr>
                        <a:t>글자인식</a:t>
                      </a: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l" fontAlgn="base" latinLnBrk="0">
                        <a:lnSpc>
                          <a:spcPct val="160000"/>
                        </a:lnSpc>
                        <a:spcBef>
                          <a:spcPts val="0"/>
                        </a:spcBef>
                        <a:spcAft>
                          <a:spcPts val="0"/>
                        </a:spcAft>
                      </a:pPr>
                      <a:r>
                        <a:rPr lang="ko-KR" altLang="en-US" sz="1000" kern="0" spc="0" dirty="0">
                          <a:solidFill>
                            <a:srgbClr val="000000"/>
                          </a:solidFill>
                          <a:effectLst/>
                          <a:latin typeface="함초롬바탕" panose="02030604000101010101" pitchFamily="18" charset="-127"/>
                          <a:ea typeface="함초롬바탕" panose="02030604000101010101" pitchFamily="18" charset="-127"/>
                        </a:rPr>
                        <a:t>데이터 정형화</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l" fontAlgn="base" latinLnBrk="0">
                        <a:lnSpc>
                          <a:spcPct val="160000"/>
                        </a:lnSpc>
                        <a:spcBef>
                          <a:spcPts val="0"/>
                        </a:spcBef>
                        <a:spcAft>
                          <a:spcPts val="0"/>
                        </a:spcAft>
                      </a:pPr>
                      <a:r>
                        <a:rPr lang="ko-KR" altLang="en-US" sz="1000" kern="0" spc="0">
                          <a:solidFill>
                            <a:srgbClr val="000000"/>
                          </a:solidFill>
                          <a:effectLst/>
                          <a:latin typeface="함초롬바탕" panose="02030604000101010101" pitchFamily="18" charset="-127"/>
                          <a:ea typeface="함초롬바탕" panose="02030604000101010101" pitchFamily="18" charset="-127"/>
                        </a:rPr>
                        <a:t>안드로이드 구현</a:t>
                      </a: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l" fontAlgn="base" latinLnBrk="0">
                        <a:lnSpc>
                          <a:spcPct val="160000"/>
                        </a:lnSpc>
                        <a:spcBef>
                          <a:spcPts val="0"/>
                        </a:spcBef>
                        <a:spcAft>
                          <a:spcPts val="0"/>
                        </a:spcAft>
                      </a:pPr>
                      <a:r>
                        <a:rPr lang="ko-KR" altLang="en-US" sz="1000" kern="0" spc="0" dirty="0">
                          <a:solidFill>
                            <a:srgbClr val="000000"/>
                          </a:solidFill>
                          <a:effectLst/>
                          <a:latin typeface="함초롬바탕" panose="02030604000101010101" pitchFamily="18" charset="-127"/>
                          <a:ea typeface="함초롬바탕" panose="02030604000101010101" pitchFamily="18" charset="-127"/>
                        </a:rPr>
                        <a:t>검토 및 수정</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2582713928"/>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358347366"/>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2</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2478740944"/>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3</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4137918163"/>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4</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552249297"/>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5</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3079603787"/>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6</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3527530709"/>
                  </a:ext>
                </a:extLst>
              </a:tr>
              <a:tr h="295239">
                <a:tc>
                  <a:txBody>
                    <a:bodyPr/>
                    <a:lstStyle/>
                    <a:p>
                      <a:pPr marL="25400" marR="0" indent="-25400" algn="ctr" fontAlgn="base" latinLnBrk="0">
                        <a:lnSpc>
                          <a:spcPct val="160000"/>
                        </a:lnSpc>
                        <a:spcBef>
                          <a:spcPts val="0"/>
                        </a:spcBef>
                        <a:spcAft>
                          <a:spcPts val="0"/>
                        </a:spcAft>
                      </a:pPr>
                      <a:r>
                        <a:rPr lang="en-US" altLang="ko-KR" sz="1000" kern="0" spc="0">
                          <a:solidFill>
                            <a:srgbClr val="000000"/>
                          </a:solidFill>
                          <a:effectLst/>
                          <a:latin typeface="함초롬바탕" panose="02030604000101010101" pitchFamily="18" charset="-127"/>
                          <a:ea typeface="함초롬바탕" panose="02030604000101010101" pitchFamily="18" charset="-127"/>
                        </a:rPr>
                        <a:t>7</a:t>
                      </a:r>
                      <a:r>
                        <a:rPr lang="ko-KR" altLang="en-US" sz="1000" kern="0" spc="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76612196"/>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8</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94617913"/>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9</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3207094975"/>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10</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8B8B8"/>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3407728999"/>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11</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2DFA5"/>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905661021"/>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12</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922275951"/>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13</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86AFDC"/>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832689103"/>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14</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98AE7"/>
                    </a:solidFill>
                  </a:tcPr>
                </a:tc>
                <a:extLst>
                  <a:ext uri="{0D108BD9-81ED-4DB2-BD59-A6C34878D82A}">
                    <a16:rowId xmlns:a16="http://schemas.microsoft.com/office/drawing/2014/main" xmlns="" val="3058434154"/>
                  </a:ext>
                </a:extLst>
              </a:tr>
              <a:tr h="295239">
                <a:tc>
                  <a:txBody>
                    <a:bodyPr/>
                    <a:lstStyle/>
                    <a:p>
                      <a:pPr marL="25400" marR="0" indent="-2540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ea typeface="함초롬바탕" panose="02030604000101010101" pitchFamily="18" charset="-127"/>
                        </a:rPr>
                        <a:t>15</a:t>
                      </a:r>
                      <a:r>
                        <a:rPr lang="ko-KR" altLang="en-US" sz="1000" kern="0" spc="0" dirty="0">
                          <a:solidFill>
                            <a:srgbClr val="000000"/>
                          </a:solidFill>
                          <a:effectLst/>
                          <a:latin typeface="함초롬바탕" panose="02030604000101010101" pitchFamily="18" charset="-127"/>
                          <a:ea typeface="함초롬바탕" panose="02030604000101010101" pitchFamily="18" charset="-127"/>
                        </a:rPr>
                        <a:t>주</a:t>
                      </a: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solidFill>
                  </a:tcPr>
                </a:tc>
                <a:tc>
                  <a:txBody>
                    <a:bodyPr/>
                    <a:lstStyle/>
                    <a:p>
                      <a:pPr marL="25400" marR="0" indent="-2540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606" marR="64606" marT="17862" marB="178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98AE7"/>
                    </a:solidFill>
                  </a:tcPr>
                </a:tc>
                <a:extLst>
                  <a:ext uri="{0D108BD9-81ED-4DB2-BD59-A6C34878D82A}">
                    <a16:rowId xmlns:a16="http://schemas.microsoft.com/office/drawing/2014/main" xmlns="" val="4046126125"/>
                  </a:ext>
                </a:extLst>
              </a:tr>
            </a:tbl>
          </a:graphicData>
        </a:graphic>
      </p:graphicFrame>
      <p:sp>
        <p:nvSpPr>
          <p:cNvPr id="5" name="Rectangle 1">
            <a:extLst>
              <a:ext uri="{FF2B5EF4-FFF2-40B4-BE49-F238E27FC236}">
                <a16:creationId xmlns:a16="http://schemas.microsoft.com/office/drawing/2014/main" xmlns="" id="{38C7726B-C7FE-4076-98F4-DC2B1669F7EC}"/>
              </a:ext>
            </a:extLst>
          </p:cNvPr>
          <p:cNvSpPr>
            <a:spLocks noChangeArrowheads="1"/>
          </p:cNvSpPr>
          <p:nvPr/>
        </p:nvSpPr>
        <p:spPr bwMode="auto">
          <a:xfrm>
            <a:off x="350202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a:extLst>
              <a:ext uri="{FF2B5EF4-FFF2-40B4-BE49-F238E27FC236}">
                <a16:creationId xmlns:a16="http://schemas.microsoft.com/office/drawing/2014/main" xmlns="" id="{8597FD5A-CB61-4130-98EC-3FE62A3220A6}"/>
              </a:ext>
            </a:extLst>
          </p:cNvPr>
          <p:cNvSpPr txBox="1"/>
          <p:nvPr/>
        </p:nvSpPr>
        <p:spPr>
          <a:xfrm>
            <a:off x="7400373" y="3065744"/>
            <a:ext cx="4670184" cy="1631216"/>
          </a:xfrm>
          <a:prstGeom prst="rect">
            <a:avLst/>
          </a:prstGeom>
          <a:noFill/>
        </p:spPr>
        <p:txBody>
          <a:bodyPr wrap="square" rtlCol="0">
            <a:spAutoFit/>
          </a:bodyPr>
          <a:lstStyle/>
          <a:p>
            <a:r>
              <a:rPr lang="ko-KR" altLang="en-US" sz="2000" b="1" dirty="0" err="1">
                <a:solidFill>
                  <a:srgbClr val="FFC202"/>
                </a:solidFill>
              </a:rPr>
              <a:t>박소희</a:t>
            </a:r>
            <a:r>
              <a:rPr lang="en-US" altLang="ko-KR" sz="2000" b="1" dirty="0">
                <a:solidFill>
                  <a:srgbClr val="FFC202"/>
                </a:solidFill>
              </a:rPr>
              <a:t> - </a:t>
            </a:r>
            <a:r>
              <a:rPr lang="ko-KR" altLang="en-US" sz="2000" b="1" dirty="0">
                <a:solidFill>
                  <a:schemeClr val="bg1"/>
                </a:solidFill>
              </a:rPr>
              <a:t>영상처리 및 문자인식</a:t>
            </a:r>
            <a:endParaRPr lang="en-US" altLang="ko-KR" sz="2000" b="1" dirty="0">
              <a:solidFill>
                <a:schemeClr val="bg1"/>
              </a:solidFill>
            </a:endParaRPr>
          </a:p>
          <a:p>
            <a:endParaRPr lang="en-US" altLang="ko-KR" sz="2000" b="1" dirty="0">
              <a:solidFill>
                <a:schemeClr val="bg1"/>
              </a:solidFill>
            </a:endParaRPr>
          </a:p>
          <a:p>
            <a:r>
              <a:rPr lang="ko-KR" altLang="en-US" sz="2000" b="1" dirty="0">
                <a:solidFill>
                  <a:srgbClr val="FFC202"/>
                </a:solidFill>
              </a:rPr>
              <a:t>선종균 </a:t>
            </a:r>
            <a:r>
              <a:rPr lang="en-US" altLang="ko-KR" sz="2000" b="1" dirty="0">
                <a:solidFill>
                  <a:srgbClr val="FFC202"/>
                </a:solidFill>
              </a:rPr>
              <a:t>- </a:t>
            </a:r>
            <a:r>
              <a:rPr lang="ko-KR" altLang="en-US" sz="2000" b="1" dirty="0">
                <a:solidFill>
                  <a:schemeClr val="bg1"/>
                </a:solidFill>
              </a:rPr>
              <a:t>문자처리 </a:t>
            </a:r>
            <a:r>
              <a:rPr lang="ko-KR" altLang="en-US" sz="2000" b="1" dirty="0" smtClean="0">
                <a:solidFill>
                  <a:schemeClr val="bg1"/>
                </a:solidFill>
              </a:rPr>
              <a:t>및 데이터구조화</a:t>
            </a:r>
            <a:endParaRPr lang="en-US" altLang="ko-KR" sz="2000" b="1" dirty="0">
              <a:solidFill>
                <a:schemeClr val="bg1"/>
              </a:solidFill>
            </a:endParaRPr>
          </a:p>
          <a:p>
            <a:endParaRPr lang="en-US" altLang="ko-KR" sz="2000" b="1" dirty="0" smtClean="0">
              <a:solidFill>
                <a:srgbClr val="FFC202"/>
              </a:solidFill>
            </a:endParaRPr>
          </a:p>
          <a:p>
            <a:r>
              <a:rPr lang="ko-KR" altLang="en-US" sz="2000" b="1" dirty="0" smtClean="0">
                <a:solidFill>
                  <a:srgbClr val="FFC202"/>
                </a:solidFill>
              </a:rPr>
              <a:t>조소민 </a:t>
            </a:r>
            <a:r>
              <a:rPr lang="en-US" altLang="ko-KR" sz="2000" b="1" dirty="0">
                <a:solidFill>
                  <a:srgbClr val="FFC202"/>
                </a:solidFill>
              </a:rPr>
              <a:t>- </a:t>
            </a:r>
            <a:r>
              <a:rPr lang="en-US" altLang="ko-KR" sz="2000" b="1" dirty="0">
                <a:solidFill>
                  <a:schemeClr val="bg1"/>
                </a:solidFill>
              </a:rPr>
              <a:t>UI</a:t>
            </a:r>
            <a:r>
              <a:rPr lang="ko-KR" altLang="en-US" sz="2000" b="1" dirty="0">
                <a:solidFill>
                  <a:schemeClr val="bg1"/>
                </a:solidFill>
              </a:rPr>
              <a:t>구성 </a:t>
            </a:r>
            <a:r>
              <a:rPr lang="ko-KR" altLang="en-US" sz="2000" b="1" dirty="0" smtClean="0">
                <a:solidFill>
                  <a:schemeClr val="bg1"/>
                </a:solidFill>
              </a:rPr>
              <a:t>및 </a:t>
            </a:r>
            <a:r>
              <a:rPr lang="ko-KR" altLang="en-US" sz="2000" b="1" dirty="0" err="1" smtClean="0">
                <a:solidFill>
                  <a:schemeClr val="bg1"/>
                </a:solidFill>
              </a:rPr>
              <a:t>어플</a:t>
            </a:r>
            <a:r>
              <a:rPr lang="ko-KR" altLang="en-US" sz="2000" b="1" dirty="0" smtClean="0">
                <a:solidFill>
                  <a:schemeClr val="bg1"/>
                </a:solidFill>
              </a:rPr>
              <a:t> </a:t>
            </a:r>
            <a:r>
              <a:rPr lang="ko-KR" altLang="en-US" sz="2000" b="1" dirty="0">
                <a:solidFill>
                  <a:schemeClr val="bg1"/>
                </a:solidFill>
              </a:rPr>
              <a:t>간 상호작용화</a:t>
            </a:r>
          </a:p>
        </p:txBody>
      </p:sp>
      <p:sp>
        <p:nvSpPr>
          <p:cNvPr id="8" name="직사각형 7"/>
          <p:cNvSpPr/>
          <p:nvPr/>
        </p:nvSpPr>
        <p:spPr>
          <a:xfrm>
            <a:off x="609894" y="517559"/>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프로젝트 추진일정 </a:t>
            </a:r>
            <a:endParaRPr lang="en-US" altLang="ko-KR" dirty="0" smtClean="0"/>
          </a:p>
        </p:txBody>
      </p:sp>
    </p:spTree>
    <p:extLst>
      <p:ext uri="{BB962C8B-B14F-4D97-AF65-F5344CB8AC3E}">
        <p14:creationId xmlns:p14="http://schemas.microsoft.com/office/powerpoint/2010/main" val="330341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0" y="4889500"/>
            <a:ext cx="12192000" cy="1968500"/>
          </a:xfrm>
          <a:prstGeom prst="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91424" y="5259337"/>
            <a:ext cx="4947575" cy="1200329"/>
          </a:xfrm>
          <a:prstGeom prst="rect">
            <a:avLst/>
          </a:prstGeom>
          <a:noFill/>
        </p:spPr>
        <p:txBody>
          <a:bodyPr wrap="square" rtlCol="0">
            <a:spAutoFit/>
          </a:bodyPr>
          <a:lstStyle/>
          <a:p>
            <a:pPr algn="ctr"/>
            <a:r>
              <a:rPr lang="ko-KR" altLang="en-US" sz="7200" b="1" dirty="0">
                <a:ln>
                  <a:solidFill>
                    <a:schemeClr val="bg1">
                      <a:alpha val="0"/>
                    </a:schemeClr>
                  </a:solidFill>
                </a:ln>
                <a:solidFill>
                  <a:schemeClr val="bg1"/>
                </a:solidFill>
                <a:latin typeface="Arial" panose="020B0604020202020204" pitchFamily="34" charset="0"/>
                <a:cs typeface="Arial" panose="020B0604020202020204" pitchFamily="34" charset="0"/>
              </a:rPr>
              <a:t>기대효과</a:t>
            </a:r>
            <a:endParaRPr lang="en-US" altLang="ko-KR" sz="72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nvGrpSpPr>
          <p:cNvPr id="11" name="그룹 10">
            <a:extLst>
              <a:ext uri="{FF2B5EF4-FFF2-40B4-BE49-F238E27FC236}">
                <a16:creationId xmlns:a16="http://schemas.microsoft.com/office/drawing/2014/main" xmlns="" id="{CA70F89B-D335-4930-B88E-D75C94390405}"/>
              </a:ext>
            </a:extLst>
          </p:cNvPr>
          <p:cNvGrpSpPr/>
          <p:nvPr/>
        </p:nvGrpSpPr>
        <p:grpSpPr>
          <a:xfrm>
            <a:off x="7223239" y="5691661"/>
            <a:ext cx="3130436" cy="525147"/>
            <a:chOff x="4657839" y="765403"/>
            <a:chExt cx="2847254" cy="525147"/>
          </a:xfrm>
        </p:grpSpPr>
        <p:sp>
          <p:nvSpPr>
            <p:cNvPr id="12" name="직사각형 11">
              <a:extLst>
                <a:ext uri="{FF2B5EF4-FFF2-40B4-BE49-F238E27FC236}">
                  <a16:creationId xmlns:a16="http://schemas.microsoft.com/office/drawing/2014/main" xmlns="" id="{A2850F87-F5F1-4391-A24F-E7304D38A3F0}"/>
                </a:ext>
              </a:extLst>
            </p:cNvPr>
            <p:cNvSpPr/>
            <p:nvPr/>
          </p:nvSpPr>
          <p:spPr>
            <a:xfrm>
              <a:off x="4797781" y="765403"/>
              <a:ext cx="2567369" cy="525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직사각형 15">
              <a:extLst>
                <a:ext uri="{FF2B5EF4-FFF2-40B4-BE49-F238E27FC236}">
                  <a16:creationId xmlns:a16="http://schemas.microsoft.com/office/drawing/2014/main" xmlns="" id="{CED4605D-BB62-4453-AABC-0D483676569A}"/>
                </a:ext>
              </a:extLst>
            </p:cNvPr>
            <p:cNvSpPr/>
            <p:nvPr/>
          </p:nvSpPr>
          <p:spPr>
            <a:xfrm>
              <a:off x="4657839" y="766366"/>
              <a:ext cx="2847254" cy="523220"/>
            </a:xfrm>
            <a:prstGeom prst="rect">
              <a:avLst/>
            </a:prstGeom>
            <a:noFill/>
          </p:spPr>
          <p:txBody>
            <a:bodyPr wrap="none" rtlCol="0">
              <a:spAutoFit/>
            </a:bodyPr>
            <a:lstStyle/>
            <a:p>
              <a:pPr algn="ctr"/>
              <a:r>
                <a:rPr lang="en-US" altLang="ko-KR" sz="2800" b="1" spc="-150" dirty="0">
                  <a:ln>
                    <a:solidFill>
                      <a:schemeClr val="bg1">
                        <a:alpha val="0"/>
                      </a:schemeClr>
                    </a:solidFill>
                  </a:ln>
                  <a:latin typeface="Arial" panose="020B0604020202020204" pitchFamily="34" charset="0"/>
                  <a:cs typeface="Arial" panose="020B0604020202020204" pitchFamily="34" charset="0"/>
                </a:rPr>
                <a:t>MADE IN MEOJO</a:t>
              </a:r>
              <a:endParaRPr lang="ko-KR" altLang="en-US" sz="2800" b="1" spc="-150" dirty="0">
                <a:ln>
                  <a:solidFill>
                    <a:schemeClr val="bg1">
                      <a:alpha val="0"/>
                    </a:schemeClr>
                  </a:solidFill>
                </a:ln>
                <a:latin typeface="Arial" panose="020B0604020202020204" pitchFamily="34" charset="0"/>
                <a:cs typeface="Arial" panose="020B0604020202020204" pitchFamily="34" charset="0"/>
              </a:endParaRPr>
            </a:p>
          </p:txBody>
        </p:sp>
      </p:grpSp>
      <p:grpSp>
        <p:nvGrpSpPr>
          <p:cNvPr id="13" name="그룹 12"/>
          <p:cNvGrpSpPr/>
          <p:nvPr/>
        </p:nvGrpSpPr>
        <p:grpSpPr>
          <a:xfrm>
            <a:off x="157238" y="4073856"/>
            <a:ext cx="2098955" cy="2067173"/>
            <a:chOff x="157238" y="4073856"/>
            <a:chExt cx="2098955" cy="2067173"/>
          </a:xfrm>
        </p:grpSpPr>
        <p:sp>
          <p:nvSpPr>
            <p:cNvPr id="14" name="타원 13"/>
            <p:cNvSpPr/>
            <p:nvPr/>
          </p:nvSpPr>
          <p:spPr>
            <a:xfrm>
              <a:off x="211938" y="4073856"/>
              <a:ext cx="2044255" cy="20671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22359" y="4172529"/>
              <a:ext cx="1223412" cy="646331"/>
            </a:xfrm>
            <a:prstGeom prst="rect">
              <a:avLst/>
            </a:prstGeom>
            <a:noFill/>
          </p:spPr>
          <p:txBody>
            <a:bodyPr wrap="none" rtlCol="0">
              <a:spAutoFit/>
            </a:bodyPr>
            <a:lstStyle/>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Graduation</a:t>
              </a:r>
            </a:p>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a:t>
              </a:r>
              <a:endParaRPr lang="ko-KR" altLang="en-US"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17" name="직사각형 16"/>
            <p:cNvSpPr/>
            <p:nvPr/>
          </p:nvSpPr>
          <p:spPr>
            <a:xfrm>
              <a:off x="157238" y="4811921"/>
              <a:ext cx="2098955" cy="1061829"/>
            </a:xfrm>
            <a:prstGeom prst="rect">
              <a:avLst/>
            </a:prstGeom>
            <a:noFill/>
          </p:spPr>
          <p:txBody>
            <a:bodyPr wrap="square" rtlCol="0">
              <a:spAutoFit/>
            </a:bodyPr>
            <a:lstStyle/>
            <a:p>
              <a:pPr algn="ctr"/>
              <a:r>
                <a:rPr lang="en-US" altLang="ko-KR" sz="900" dirty="0" smtClean="0">
                  <a:ln>
                    <a:solidFill>
                      <a:schemeClr val="bg1">
                        <a:alpha val="0"/>
                      </a:schemeClr>
                    </a:solidFill>
                  </a:ln>
                  <a:solidFill>
                    <a:srgbClr val="FFC202"/>
                  </a:solidFill>
                  <a:latin typeface="Arial" panose="020B0604020202020204" pitchFamily="34" charset="0"/>
                  <a:cs typeface="Arial" panose="020B0604020202020204" pitchFamily="34" charset="0"/>
                </a:rPr>
                <a:t>We will create business card recognition app. We studied java language and open cv and so on to make it. Everything is so hard to us So we want to get a good grade for this project. Prof, please give us a nice score thx</a:t>
              </a:r>
              <a:endParaRPr lang="en-US" altLang="ko-KR" sz="90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689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4" name="직사각형 3"/>
          <p:cNvSpPr/>
          <p:nvPr/>
        </p:nvSpPr>
        <p:spPr>
          <a:xfrm>
            <a:off x="352858" y="2466187"/>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8626" y="2498967"/>
            <a:ext cx="3175831" cy="707886"/>
          </a:xfrm>
          <a:prstGeom prst="rect">
            <a:avLst/>
          </a:prstGeom>
          <a:noFill/>
        </p:spPr>
        <p:txBody>
          <a:bodyPr wrap="square" rtlCol="0">
            <a:spAutoFit/>
          </a:bodyPr>
          <a:lstStyle/>
          <a:p>
            <a:pPr algn="ctr"/>
            <a:r>
              <a:rPr lang="en-US" altLang="ko-KR" sz="2000" b="1" spc="-150" dirty="0">
                <a:ln>
                  <a:solidFill>
                    <a:schemeClr val="bg1">
                      <a:alpha val="0"/>
                    </a:schemeClr>
                  </a:solidFill>
                </a:ln>
                <a:solidFill>
                  <a:schemeClr val="bg1"/>
                </a:solidFill>
                <a:latin typeface="Arial" panose="020B0604020202020204" pitchFamily="34" charset="0"/>
                <a:cs typeface="Arial" panose="020B0604020202020204" pitchFamily="34" charset="0"/>
              </a:rPr>
              <a:t>MADE IN MEOJO</a:t>
            </a:r>
            <a:endParaRPr lang="ko-KR" altLang="en-US" sz="20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a:p>
            <a:pPr algn="ctr"/>
            <a:endParaRPr lang="ko-KR" altLang="en-US" sz="20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6" name="직사각형 5"/>
          <p:cNvSpPr/>
          <p:nvPr/>
        </p:nvSpPr>
        <p:spPr>
          <a:xfrm>
            <a:off x="269863" y="3277099"/>
            <a:ext cx="2850279" cy="1107996"/>
          </a:xfrm>
          <a:prstGeom prst="rect">
            <a:avLst/>
          </a:prstGeom>
          <a:noFill/>
        </p:spPr>
        <p:txBody>
          <a:bodyPr wrap="square" rtlCol="0">
            <a:spAutoFit/>
          </a:bodyPr>
          <a:lstStyle/>
          <a:p>
            <a:r>
              <a:rPr lang="en-US" altLang="ko-KR" sz="1100" dirty="0" smtClean="0">
                <a:ln>
                  <a:solidFill>
                    <a:schemeClr val="bg1">
                      <a:alpha val="0"/>
                    </a:schemeClr>
                  </a:solidFill>
                </a:ln>
                <a:solidFill>
                  <a:schemeClr val="bg1"/>
                </a:solidFill>
                <a:latin typeface="Arial" panose="020B0604020202020204" pitchFamily="34" charset="0"/>
                <a:cs typeface="Arial" panose="020B0604020202020204" pitchFamily="34" charset="0"/>
              </a:rPr>
              <a:t>BCR company mean ‘business card recognition’. </a:t>
            </a:r>
            <a:r>
              <a:rPr lang="en-US" altLang="ko-KR" sz="1100" dirty="0" smtClean="0">
                <a:ln>
                  <a:solidFill>
                    <a:schemeClr val="bg1">
                      <a:alpha val="0"/>
                    </a:schemeClr>
                  </a:solidFill>
                </a:ln>
                <a:solidFill>
                  <a:schemeClr val="bg1"/>
                </a:solidFill>
                <a:latin typeface="Arial" panose="020B0604020202020204" pitchFamily="34" charset="0"/>
                <a:cs typeface="Arial" panose="020B0604020202020204" pitchFamily="34" charset="0"/>
              </a:rPr>
              <a:t>This BCR app </a:t>
            </a:r>
            <a:r>
              <a:rPr lang="en-US" altLang="ko-KR" sz="1100" dirty="0" smtClean="0">
                <a:ln>
                  <a:solidFill>
                    <a:schemeClr val="bg1">
                      <a:alpha val="0"/>
                    </a:schemeClr>
                  </a:solidFill>
                </a:ln>
                <a:solidFill>
                  <a:schemeClr val="bg1"/>
                </a:solidFill>
                <a:latin typeface="Arial" panose="020B0604020202020204" pitchFamily="34" charset="0"/>
                <a:cs typeface="Arial" panose="020B0604020202020204" pitchFamily="34" charset="0"/>
              </a:rPr>
              <a:t>will be used by many people in the future. So our final goal is to make this app successfully and upload it to the Google app store. And we will earn so much money by ad</a:t>
            </a:r>
            <a:endParaRPr lang="ko-KR" altLang="en-US" sz="110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cxnSp>
        <p:nvCxnSpPr>
          <p:cNvPr id="7" name="직선 연결선 6"/>
          <p:cNvCxnSpPr/>
          <p:nvPr/>
        </p:nvCxnSpPr>
        <p:spPr>
          <a:xfrm>
            <a:off x="3290638" y="250879"/>
            <a:ext cx="0" cy="4955764"/>
          </a:xfrm>
          <a:prstGeom prst="line">
            <a:avLst/>
          </a:prstGeom>
          <a:ln>
            <a:solidFill>
              <a:srgbClr val="FFC202"/>
            </a:solidFill>
            <a:prstDash val="lgDash"/>
          </a:ln>
        </p:spPr>
        <p:style>
          <a:lnRef idx="1">
            <a:schemeClr val="accent1"/>
          </a:lnRef>
          <a:fillRef idx="0">
            <a:schemeClr val="accent1"/>
          </a:fillRef>
          <a:effectRef idx="0">
            <a:schemeClr val="accent1"/>
          </a:effectRef>
          <a:fontRef idx="minor">
            <a:schemeClr val="tx1"/>
          </a:fontRef>
        </p:style>
      </p:cxnSp>
      <p:sp>
        <p:nvSpPr>
          <p:cNvPr id="8" name="이등변 삼각형 7"/>
          <p:cNvSpPr/>
          <p:nvPr/>
        </p:nvSpPr>
        <p:spPr>
          <a:xfrm>
            <a:off x="3195652" y="5347136"/>
            <a:ext cx="189972" cy="163769"/>
          </a:xfrm>
          <a:prstGeom prst="triangle">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그룹 34"/>
          <p:cNvGrpSpPr/>
          <p:nvPr/>
        </p:nvGrpSpPr>
        <p:grpSpPr>
          <a:xfrm>
            <a:off x="3672508" y="708514"/>
            <a:ext cx="5791200" cy="490935"/>
            <a:chOff x="4552950" y="937814"/>
            <a:chExt cx="5791200" cy="490935"/>
          </a:xfrm>
        </p:grpSpPr>
        <p:sp>
          <p:nvSpPr>
            <p:cNvPr id="34" name="오각형 33"/>
            <p:cNvSpPr/>
            <p:nvPr/>
          </p:nvSpPr>
          <p:spPr>
            <a:xfrm>
              <a:off x="4552950" y="937814"/>
              <a:ext cx="5791200" cy="490935"/>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이등변 삼각형 14"/>
            <p:cNvSpPr/>
            <p:nvPr/>
          </p:nvSpPr>
          <p:spPr>
            <a:xfrm rot="5400000">
              <a:off x="10047981" y="1111774"/>
              <a:ext cx="297201" cy="143014"/>
            </a:xfrm>
            <a:prstGeom prst="triangle">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오각형 39"/>
          <p:cNvSpPr/>
          <p:nvPr/>
        </p:nvSpPr>
        <p:spPr>
          <a:xfrm>
            <a:off x="3734957" y="2607442"/>
            <a:ext cx="4000500" cy="490935"/>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이등변 삼각형 40"/>
          <p:cNvSpPr/>
          <p:nvPr/>
        </p:nvSpPr>
        <p:spPr>
          <a:xfrm rot="5400000">
            <a:off x="7419920" y="2767732"/>
            <a:ext cx="297201" cy="143014"/>
          </a:xfrm>
          <a:prstGeom prst="triangle">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3734957" y="737784"/>
            <a:ext cx="1981633" cy="461665"/>
          </a:xfrm>
          <a:prstGeom prst="rect">
            <a:avLst/>
          </a:prstGeom>
          <a:noFill/>
        </p:spPr>
        <p:txBody>
          <a:bodyPr wrap="none" rtlCol="0">
            <a:spAutoFit/>
          </a:bodyPr>
          <a:lstStyle/>
          <a:p>
            <a:pPr algn="ct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유저들</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의 </a:t>
            </a:r>
            <a:r>
              <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관점</a:t>
            </a:r>
          </a:p>
        </p:txBody>
      </p:sp>
      <p:sp>
        <p:nvSpPr>
          <p:cNvPr id="46" name="직사각형 45"/>
          <p:cNvSpPr/>
          <p:nvPr/>
        </p:nvSpPr>
        <p:spPr>
          <a:xfrm>
            <a:off x="3716823" y="1310280"/>
            <a:ext cx="7276351" cy="830997"/>
          </a:xfrm>
          <a:prstGeom prst="rect">
            <a:avLst/>
          </a:prstGeom>
          <a:noFill/>
        </p:spPr>
        <p:txBody>
          <a:bodyPr wrap="none" rtlCol="0">
            <a:spAutoFit/>
          </a:bodyPr>
          <a:lstStyle/>
          <a:p>
            <a:r>
              <a:rPr lang="en-US" altLang="ko-KR"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1. </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번거롭고 무거운 </a:t>
            </a:r>
            <a:r>
              <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명함지갑을 </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들고 다니지 않아도 된다</a:t>
            </a:r>
            <a:r>
              <a:rPr lang="en-US" altLang="ko-KR"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 </a:t>
            </a:r>
            <a:endParaRPr lang="en-US" altLang="ko-KR" sz="24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a:p>
            <a:r>
              <a:rPr lang="en-US" altLang="ko-KR"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2. </a:t>
            </a:r>
            <a:r>
              <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 </a:t>
            </a:r>
            <a:r>
              <a:rPr lang="ko-KR" altLang="en-US" sz="2400" b="1" spc="-150" dirty="0" err="1" smtClean="0">
                <a:ln>
                  <a:solidFill>
                    <a:schemeClr val="bg1">
                      <a:alpha val="0"/>
                    </a:schemeClr>
                  </a:solidFill>
                </a:ln>
                <a:solidFill>
                  <a:schemeClr val="bg1"/>
                </a:solidFill>
                <a:latin typeface="Arial" panose="020B0604020202020204" pitchFamily="34" charset="0"/>
                <a:cs typeface="Arial" panose="020B0604020202020204" pitchFamily="34" charset="0"/>
              </a:rPr>
              <a:t>스마트폰</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 자동 인식을 이용한 편리함</a:t>
            </a:r>
            <a:endPar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47" name="직사각형 46"/>
          <p:cNvSpPr/>
          <p:nvPr/>
        </p:nvSpPr>
        <p:spPr>
          <a:xfrm>
            <a:off x="3716823" y="2593772"/>
            <a:ext cx="1981633" cy="461665"/>
          </a:xfrm>
          <a:prstGeom prst="rect">
            <a:avLst/>
          </a:prstGeom>
          <a:noFill/>
        </p:spPr>
        <p:txBody>
          <a:bodyPr wrap="none" rtlCol="0">
            <a:spAutoFit/>
          </a:bodyPr>
          <a:lstStyle/>
          <a:p>
            <a:pPr algn="ctr"/>
            <a:r>
              <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환경적인 관점</a:t>
            </a:r>
          </a:p>
        </p:txBody>
      </p:sp>
      <p:sp>
        <p:nvSpPr>
          <p:cNvPr id="48" name="직사각형 47"/>
          <p:cNvSpPr/>
          <p:nvPr/>
        </p:nvSpPr>
        <p:spPr>
          <a:xfrm>
            <a:off x="3716340" y="3277099"/>
            <a:ext cx="5525872" cy="830997"/>
          </a:xfrm>
          <a:prstGeom prst="rect">
            <a:avLst/>
          </a:prstGeom>
          <a:noFill/>
        </p:spPr>
        <p:txBody>
          <a:bodyPr wrap="none" rtlCol="0">
            <a:spAutoFit/>
          </a:bodyPr>
          <a:lstStyle/>
          <a:p>
            <a:pPr marL="457200" indent="-457200" algn="ctr">
              <a:buAutoNum type="arabicPeriod"/>
            </a:pP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명함제작으로 </a:t>
            </a:r>
            <a:r>
              <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rPr>
              <a:t>인한 무분별한  </a:t>
            </a:r>
            <a:r>
              <a:rPr lang="ko-KR" altLang="en-US"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벌목방지</a:t>
            </a:r>
            <a:endParaRPr lang="en-US" altLang="ko-KR" sz="24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endParaRPr>
          </a:p>
          <a:p>
            <a:pPr algn="ctr"/>
            <a:endParaRPr lang="ko-KR" altLang="en-US" sz="24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22" name="직사각형 21">
            <a:extLst>
              <a:ext uri="{FF2B5EF4-FFF2-40B4-BE49-F238E27FC236}">
                <a16:creationId xmlns:a16="http://schemas.microsoft.com/office/drawing/2014/main" xmlns="" id="{0107641A-4BAC-4607-AE36-1F55991399A4}"/>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18" name="모서리가 둥근 직사각형 17"/>
          <p:cNvSpPr/>
          <p:nvPr/>
        </p:nvSpPr>
        <p:spPr>
          <a:xfrm>
            <a:off x="378918" y="805380"/>
            <a:ext cx="2598940" cy="1228270"/>
          </a:xfrm>
          <a:prstGeom prst="round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100" dirty="0">
              <a:solidFill>
                <a:sysClr val="windowText" lastClr="000000"/>
              </a:solidFill>
            </a:endParaRPr>
          </a:p>
        </p:txBody>
      </p:sp>
      <p:sp>
        <p:nvSpPr>
          <p:cNvPr id="19" name="TextBox 18"/>
          <p:cNvSpPr txBox="1"/>
          <p:nvPr/>
        </p:nvSpPr>
        <p:spPr>
          <a:xfrm>
            <a:off x="2215441" y="1265293"/>
            <a:ext cx="1011186" cy="938719"/>
          </a:xfrm>
          <a:prstGeom prst="rect">
            <a:avLst/>
          </a:prstGeom>
          <a:noFill/>
        </p:spPr>
        <p:txBody>
          <a:bodyPr wrap="square" rtlCol="0">
            <a:spAutoFit/>
          </a:bodyPr>
          <a:lstStyle/>
          <a:p>
            <a:r>
              <a:rPr lang="en-US" altLang="ko-KR" sz="1100" dirty="0">
                <a:solidFill>
                  <a:sysClr val="windowText" lastClr="000000"/>
                </a:solidFill>
              </a:rPr>
              <a:t>Name </a:t>
            </a:r>
          </a:p>
          <a:p>
            <a:r>
              <a:rPr lang="en-US" altLang="ko-KR" sz="1100" dirty="0">
                <a:solidFill>
                  <a:sysClr val="windowText" lastClr="000000"/>
                </a:solidFill>
              </a:rPr>
              <a:t>Address</a:t>
            </a:r>
          </a:p>
          <a:p>
            <a:r>
              <a:rPr lang="en-US" altLang="ko-KR" sz="1100" dirty="0" smtClean="0">
                <a:solidFill>
                  <a:sysClr val="windowText" lastClr="000000"/>
                </a:solidFill>
              </a:rPr>
              <a:t>Phone number</a:t>
            </a:r>
            <a:endParaRPr lang="ko-KR" altLang="en-US" sz="1100" dirty="0">
              <a:solidFill>
                <a:sysClr val="windowText" lastClr="000000"/>
              </a:solidFill>
            </a:endParaRPr>
          </a:p>
          <a:p>
            <a:endParaRPr lang="ko-KR" altLang="en-US" sz="1100" dirty="0"/>
          </a:p>
        </p:txBody>
      </p:sp>
      <p:pic>
        <p:nvPicPr>
          <p:cNvPr id="20" name="그림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5256">
            <a:off x="595322" y="1128226"/>
            <a:ext cx="727143" cy="727143"/>
          </a:xfrm>
          <a:prstGeom prst="rect">
            <a:avLst/>
          </a:prstGeom>
        </p:spPr>
      </p:pic>
      <p:sp>
        <p:nvSpPr>
          <p:cNvPr id="21" name="TextBox 20"/>
          <p:cNvSpPr txBox="1"/>
          <p:nvPr/>
        </p:nvSpPr>
        <p:spPr>
          <a:xfrm rot="18662">
            <a:off x="1282597" y="991233"/>
            <a:ext cx="1246759" cy="276999"/>
          </a:xfrm>
          <a:prstGeom prst="rect">
            <a:avLst/>
          </a:prstGeom>
          <a:noFill/>
        </p:spPr>
        <p:txBody>
          <a:bodyPr wrap="square" rtlCol="0">
            <a:spAutoFit/>
          </a:bodyPr>
          <a:lstStyle/>
          <a:p>
            <a:r>
              <a:rPr lang="en-US" altLang="ko-KR" sz="1200" dirty="0" smtClean="0">
                <a:effectLst>
                  <a:outerShdw blurRad="38100" dist="38100" dir="2700000" algn="tl">
                    <a:srgbClr val="000000">
                      <a:alpha val="43137"/>
                    </a:srgbClr>
                  </a:outerShdw>
                </a:effectLst>
              </a:rPr>
              <a:t>BCR company </a:t>
            </a:r>
            <a:endParaRPr lang="ko-KR" altLang="en-US"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889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grpSp>
        <p:nvGrpSpPr>
          <p:cNvPr id="7" name="그룹 6"/>
          <p:cNvGrpSpPr/>
          <p:nvPr/>
        </p:nvGrpSpPr>
        <p:grpSpPr>
          <a:xfrm>
            <a:off x="689860" y="716074"/>
            <a:ext cx="3425371" cy="754743"/>
            <a:chOff x="696685" y="3933370"/>
            <a:chExt cx="3425371" cy="754743"/>
          </a:xfrm>
        </p:grpSpPr>
        <p:sp>
          <p:nvSpPr>
            <p:cNvPr id="2" name="직사각형 1"/>
            <p:cNvSpPr/>
            <p:nvPr/>
          </p:nvSpPr>
          <p:spPr>
            <a:xfrm>
              <a:off x="696685" y="3933370"/>
              <a:ext cx="3425371" cy="754743"/>
            </a:xfrm>
            <a:prstGeom prst="rect">
              <a:avLst/>
            </a:prstGeom>
            <a:noFill/>
            <a:ln w="38100">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1005785" y="3987576"/>
              <a:ext cx="2807179" cy="646331"/>
            </a:xfrm>
            <a:prstGeom prst="rect">
              <a:avLst/>
            </a:prstGeom>
            <a:noFill/>
          </p:spPr>
          <p:txBody>
            <a:bodyPr wrap="none" rtlCol="0">
              <a:spAutoFit/>
            </a:bodyPr>
            <a:lstStyle/>
            <a:p>
              <a:pPr algn="ctr"/>
              <a:r>
                <a:rPr lang="en-US" altLang="ko-KR" sz="3600"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Thank you : )</a:t>
              </a:r>
              <a:endParaRPr lang="ko-KR" altLang="en-US" sz="3600"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sp>
        <p:nvSpPr>
          <p:cNvPr id="8" name="직사각형 7">
            <a:extLst>
              <a:ext uri="{FF2B5EF4-FFF2-40B4-BE49-F238E27FC236}">
                <a16:creationId xmlns:a16="http://schemas.microsoft.com/office/drawing/2014/main" xmlns="" id="{C445C6A9-988A-4149-8574-472BF008521C}"/>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4" name="TextBox 3"/>
          <p:cNvSpPr txBox="1"/>
          <p:nvPr/>
        </p:nvSpPr>
        <p:spPr>
          <a:xfrm>
            <a:off x="7349318" y="4408227"/>
            <a:ext cx="4335418" cy="2400657"/>
          </a:xfrm>
          <a:prstGeom prst="rect">
            <a:avLst/>
          </a:prstGeom>
          <a:noFill/>
        </p:spPr>
        <p:txBody>
          <a:bodyPr wrap="none" rtlCol="0">
            <a:spAutoFit/>
          </a:bodyPr>
          <a:lstStyle/>
          <a:p>
            <a:r>
              <a:rPr lang="en-US" altLang="ko-KR" b="1" dirty="0" smtClean="0">
                <a:solidFill>
                  <a:schemeClr val="bg1">
                    <a:lumMod val="85000"/>
                  </a:schemeClr>
                </a:solidFill>
              </a:rPr>
              <a:t>&lt; </a:t>
            </a:r>
            <a:r>
              <a:rPr lang="ko-KR" altLang="en-US" b="1" dirty="0" smtClean="0">
                <a:solidFill>
                  <a:schemeClr val="bg1">
                    <a:lumMod val="85000"/>
                  </a:schemeClr>
                </a:solidFill>
              </a:rPr>
              <a:t>참고 문헌 및 사이트 </a:t>
            </a:r>
            <a:r>
              <a:rPr lang="en-US" altLang="ko-KR" b="1" dirty="0" smtClean="0">
                <a:solidFill>
                  <a:schemeClr val="bg1">
                    <a:lumMod val="85000"/>
                  </a:schemeClr>
                </a:solidFill>
              </a:rPr>
              <a:t>&gt;</a:t>
            </a:r>
          </a:p>
          <a:p>
            <a:endParaRPr lang="en-US" altLang="ko-KR" dirty="0" smtClean="0">
              <a:solidFill>
                <a:schemeClr val="bg1">
                  <a:lumMod val="85000"/>
                </a:schemeClr>
              </a:solidFill>
            </a:endParaRPr>
          </a:p>
          <a:p>
            <a:pPr fontAlgn="base" latinLnBrk="0"/>
            <a:r>
              <a:rPr lang="en-US" altLang="ko-KR" sz="1200" b="1" u="sng" dirty="0">
                <a:solidFill>
                  <a:schemeClr val="bg1">
                    <a:lumMod val="85000"/>
                  </a:schemeClr>
                </a:solidFill>
              </a:rPr>
              <a:t>https://news.v.daum.net/v/20190206070754174?f=m</a:t>
            </a:r>
            <a:endParaRPr lang="ko-KR" altLang="en-US" sz="1200" dirty="0">
              <a:solidFill>
                <a:schemeClr val="bg1">
                  <a:lumMod val="85000"/>
                </a:schemeClr>
              </a:solidFill>
            </a:endParaRPr>
          </a:p>
          <a:p>
            <a:pPr fontAlgn="base" latinLnBrk="0"/>
            <a:r>
              <a:rPr lang="ko-KR" altLang="en-US" sz="1200" b="1" dirty="0" err="1">
                <a:solidFill>
                  <a:schemeClr val="bg1">
                    <a:lumMod val="85000"/>
                  </a:schemeClr>
                </a:solidFill>
              </a:rPr>
              <a:t>스마트폰</a:t>
            </a:r>
            <a:r>
              <a:rPr lang="ko-KR" altLang="en-US" sz="1200" b="1" dirty="0">
                <a:solidFill>
                  <a:schemeClr val="bg1">
                    <a:lumMod val="85000"/>
                  </a:schemeClr>
                </a:solidFill>
              </a:rPr>
              <a:t> 보급률 기사</a:t>
            </a:r>
            <a:endParaRPr lang="ko-KR" altLang="en-US" sz="1200" dirty="0">
              <a:solidFill>
                <a:schemeClr val="bg1">
                  <a:lumMod val="85000"/>
                </a:schemeClr>
              </a:solidFill>
            </a:endParaRPr>
          </a:p>
          <a:p>
            <a:pPr fontAlgn="base" latinLnBrk="0"/>
            <a:r>
              <a:rPr lang="en-US" altLang="ko-KR" sz="1200" b="1" u="sng" dirty="0">
                <a:solidFill>
                  <a:schemeClr val="bg1">
                    <a:lumMod val="85000"/>
                  </a:schemeClr>
                </a:solidFill>
                <a:hlinkClick r:id="rId2"/>
              </a:rPr>
              <a:t>https://patents.google.com/patent/KR20110011181U/ko</a:t>
            </a:r>
            <a:endParaRPr lang="ko-KR" altLang="en-US" sz="1200" dirty="0">
              <a:solidFill>
                <a:schemeClr val="bg1">
                  <a:lumMod val="85000"/>
                </a:schemeClr>
              </a:solidFill>
            </a:endParaRPr>
          </a:p>
          <a:p>
            <a:pPr fontAlgn="base" latinLnBrk="0"/>
            <a:r>
              <a:rPr lang="ko-KR" altLang="en-US" sz="1200" b="1" dirty="0">
                <a:solidFill>
                  <a:schemeClr val="bg1">
                    <a:lumMod val="85000"/>
                  </a:schemeClr>
                </a:solidFill>
              </a:rPr>
              <a:t>명함의 제작 과정 </a:t>
            </a:r>
            <a:r>
              <a:rPr lang="ko-KR" altLang="en-US" sz="1200" b="1" dirty="0" smtClean="0">
                <a:solidFill>
                  <a:schemeClr val="bg1">
                    <a:lumMod val="85000"/>
                  </a:schemeClr>
                </a:solidFill>
              </a:rPr>
              <a:t>발췌 및 명함이 미치는 환경오염</a:t>
            </a:r>
            <a:endParaRPr lang="en-US" altLang="ko-KR" sz="1200" b="1" dirty="0" smtClean="0">
              <a:solidFill>
                <a:schemeClr val="bg1">
                  <a:lumMod val="85000"/>
                </a:schemeClr>
              </a:solidFill>
            </a:endParaRPr>
          </a:p>
          <a:p>
            <a:pPr fontAlgn="base" latinLnBrk="0"/>
            <a:r>
              <a:rPr lang="en-US" altLang="ko-KR" sz="1200" b="1" dirty="0">
                <a:solidFill>
                  <a:schemeClr val="bg1">
                    <a:lumMod val="85000"/>
                  </a:schemeClr>
                </a:solidFill>
                <a:hlinkClick r:id="rId3"/>
              </a:rPr>
              <a:t>https://</a:t>
            </a:r>
            <a:r>
              <a:rPr lang="en-US" altLang="ko-KR" sz="1200" b="1" dirty="0" smtClean="0">
                <a:solidFill>
                  <a:schemeClr val="bg1">
                    <a:lumMod val="85000"/>
                  </a:schemeClr>
                </a:solidFill>
                <a:hlinkClick r:id="rId3"/>
              </a:rPr>
              <a:t>is.gd/8mV9F0</a:t>
            </a:r>
            <a:endParaRPr lang="en-US" altLang="ko-KR" sz="1200" b="1" dirty="0">
              <a:solidFill>
                <a:schemeClr val="bg1">
                  <a:lumMod val="85000"/>
                </a:schemeClr>
              </a:solidFill>
              <a:hlinkClick r:id="rId3"/>
            </a:endParaRPr>
          </a:p>
          <a:p>
            <a:pPr fontAlgn="base" latinLnBrk="0"/>
            <a:r>
              <a:rPr lang="en-US" altLang="ko-KR" sz="1200" dirty="0" smtClean="0">
                <a:solidFill>
                  <a:schemeClr val="bg1">
                    <a:lumMod val="85000"/>
                  </a:schemeClr>
                </a:solidFill>
                <a:hlinkClick r:id="rId3"/>
              </a:rPr>
              <a:t>https</a:t>
            </a:r>
            <a:r>
              <a:rPr lang="en-US" altLang="ko-KR" sz="1200" dirty="0">
                <a:solidFill>
                  <a:schemeClr val="bg1">
                    <a:lumMod val="85000"/>
                  </a:schemeClr>
                </a:solidFill>
                <a:hlinkClick r:id="rId3"/>
              </a:rPr>
              <a:t>://</a:t>
            </a:r>
            <a:r>
              <a:rPr lang="en-US" altLang="ko-KR" sz="1200" dirty="0" smtClean="0">
                <a:solidFill>
                  <a:schemeClr val="bg1">
                    <a:lumMod val="85000"/>
                  </a:schemeClr>
                </a:solidFill>
                <a:hlinkClick r:id="rId3"/>
              </a:rPr>
              <a:t>rememberapp.co.kr/home</a:t>
            </a:r>
            <a:endParaRPr lang="en-US" altLang="ko-KR" sz="1200" dirty="0" smtClean="0">
              <a:solidFill>
                <a:schemeClr val="bg1">
                  <a:lumMod val="85000"/>
                </a:schemeClr>
              </a:solidFill>
            </a:endParaRPr>
          </a:p>
          <a:p>
            <a:pPr fontAlgn="base" latinLnBrk="0"/>
            <a:r>
              <a:rPr lang="ko-KR" altLang="en-US" sz="1200" dirty="0" err="1" smtClean="0">
                <a:solidFill>
                  <a:schemeClr val="bg1">
                    <a:lumMod val="85000"/>
                  </a:schemeClr>
                </a:solidFill>
              </a:rPr>
              <a:t>리멤버</a:t>
            </a:r>
            <a:r>
              <a:rPr lang="ko-KR" altLang="en-US" sz="1200" dirty="0" smtClean="0">
                <a:solidFill>
                  <a:schemeClr val="bg1">
                    <a:lumMod val="85000"/>
                  </a:schemeClr>
                </a:solidFill>
              </a:rPr>
              <a:t> </a:t>
            </a:r>
            <a:r>
              <a:rPr lang="ko-KR" altLang="en-US" sz="1200" dirty="0" err="1" smtClean="0">
                <a:solidFill>
                  <a:schemeClr val="bg1">
                    <a:lumMod val="85000"/>
                  </a:schemeClr>
                </a:solidFill>
              </a:rPr>
              <a:t>어플</a:t>
            </a:r>
            <a:r>
              <a:rPr lang="ko-KR" altLang="en-US" sz="1200" dirty="0" smtClean="0">
                <a:solidFill>
                  <a:schemeClr val="bg1">
                    <a:lumMod val="85000"/>
                  </a:schemeClr>
                </a:solidFill>
              </a:rPr>
              <a:t> 홈페이지  </a:t>
            </a:r>
            <a:endParaRPr lang="en-US" altLang="ko-KR" sz="1200" dirty="0" smtClean="0">
              <a:solidFill>
                <a:schemeClr val="bg1">
                  <a:lumMod val="85000"/>
                </a:schemeClr>
              </a:solidFill>
            </a:endParaRPr>
          </a:p>
          <a:p>
            <a:pPr fontAlgn="base" latinLnBrk="0"/>
            <a:endParaRPr lang="ko-KR" altLang="en-US" sz="1200" dirty="0">
              <a:solidFill>
                <a:schemeClr val="bg1">
                  <a:lumMod val="85000"/>
                </a:schemeClr>
              </a:solidFill>
            </a:endParaRPr>
          </a:p>
          <a:p>
            <a:endParaRPr lang="ko-KR" altLang="en-US" dirty="0">
              <a:solidFill>
                <a:schemeClr val="bg1">
                  <a:lumMod val="85000"/>
                </a:schemeClr>
              </a:solidFill>
            </a:endParaRPr>
          </a:p>
        </p:txBody>
      </p:sp>
    </p:spTree>
    <p:extLst>
      <p:ext uri="{BB962C8B-B14F-4D97-AF65-F5344CB8AC3E}">
        <p14:creationId xmlns:p14="http://schemas.microsoft.com/office/powerpoint/2010/main" val="123333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grpSp>
        <p:nvGrpSpPr>
          <p:cNvPr id="9" name="그룹 8"/>
          <p:cNvGrpSpPr/>
          <p:nvPr/>
        </p:nvGrpSpPr>
        <p:grpSpPr>
          <a:xfrm>
            <a:off x="1163418" y="2126390"/>
            <a:ext cx="2714723" cy="523220"/>
            <a:chOff x="856343" y="1969441"/>
            <a:chExt cx="2714723" cy="523220"/>
          </a:xfrm>
        </p:grpSpPr>
        <p:sp>
          <p:nvSpPr>
            <p:cNvPr id="3" name="직사각형 2"/>
            <p:cNvSpPr/>
            <p:nvPr/>
          </p:nvSpPr>
          <p:spPr>
            <a:xfrm>
              <a:off x="1084488" y="1969441"/>
              <a:ext cx="2486578" cy="523220"/>
            </a:xfrm>
            <a:prstGeom prst="rect">
              <a:avLst/>
            </a:prstGeom>
            <a:noFill/>
          </p:spPr>
          <p:txBody>
            <a:bodyPr wrap="none" rtlCol="0">
              <a:spAutoFit/>
            </a:bodyPr>
            <a:lstStyle/>
            <a:p>
              <a:pPr algn="ctr"/>
              <a:r>
                <a:rPr lang="en-US" altLang="ko-KR"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01. </a:t>
              </a:r>
              <a:r>
                <a:rPr lang="ko-KR" altLang="en-US"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시스템 </a:t>
              </a:r>
              <a:r>
                <a:rPr lang="ko-KR" altLang="en-US" sz="2800" b="1" spc="-150" dirty="0">
                  <a:ln>
                    <a:solidFill>
                      <a:schemeClr val="bg1">
                        <a:alpha val="0"/>
                      </a:schemeClr>
                    </a:solidFill>
                  </a:ln>
                  <a:solidFill>
                    <a:srgbClr val="FFC202"/>
                  </a:solidFill>
                  <a:latin typeface="Arial" panose="020B0604020202020204" pitchFamily="34" charset="0"/>
                  <a:cs typeface="Arial" panose="020B0604020202020204" pitchFamily="34" charset="0"/>
                </a:rPr>
                <a:t>개요</a:t>
              </a:r>
            </a:p>
          </p:txBody>
        </p:sp>
        <p:sp>
          <p:nvSpPr>
            <p:cNvPr id="8" name="타원 7"/>
            <p:cNvSpPr/>
            <p:nvPr/>
          </p:nvSpPr>
          <p:spPr>
            <a:xfrm>
              <a:off x="856343" y="2168634"/>
              <a:ext cx="187876" cy="1878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1163418" y="2726462"/>
            <a:ext cx="2714723" cy="523220"/>
            <a:chOff x="856343" y="1988942"/>
            <a:chExt cx="2714723" cy="523220"/>
          </a:xfrm>
        </p:grpSpPr>
        <p:sp>
          <p:nvSpPr>
            <p:cNvPr id="11" name="직사각형 10"/>
            <p:cNvSpPr/>
            <p:nvPr/>
          </p:nvSpPr>
          <p:spPr>
            <a:xfrm>
              <a:off x="1084488" y="1988942"/>
              <a:ext cx="2486578" cy="523220"/>
            </a:xfrm>
            <a:prstGeom prst="rect">
              <a:avLst/>
            </a:prstGeom>
            <a:noFill/>
          </p:spPr>
          <p:txBody>
            <a:bodyPr wrap="none" rtlCol="0">
              <a:spAutoFit/>
            </a:bodyPr>
            <a:lstStyle/>
            <a:p>
              <a:pPr algn="ctr"/>
              <a:r>
                <a:rPr lang="en-US" altLang="ko-KR"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02. </a:t>
              </a:r>
              <a:r>
                <a:rPr lang="ko-KR" altLang="en-US"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시스템 </a:t>
              </a:r>
              <a:r>
                <a:rPr lang="ko-KR" altLang="en-US" sz="2800" b="1" spc="-150" dirty="0">
                  <a:ln>
                    <a:solidFill>
                      <a:schemeClr val="bg1">
                        <a:alpha val="0"/>
                      </a:schemeClr>
                    </a:solidFill>
                  </a:ln>
                  <a:solidFill>
                    <a:srgbClr val="FFC202"/>
                  </a:solidFill>
                  <a:latin typeface="Arial" panose="020B0604020202020204" pitchFamily="34" charset="0"/>
                  <a:cs typeface="Arial" panose="020B0604020202020204" pitchFamily="34" charset="0"/>
                </a:rPr>
                <a:t>목표</a:t>
              </a:r>
            </a:p>
          </p:txBody>
        </p:sp>
        <p:sp>
          <p:nvSpPr>
            <p:cNvPr id="12" name="타원 11"/>
            <p:cNvSpPr/>
            <p:nvPr/>
          </p:nvSpPr>
          <p:spPr>
            <a:xfrm>
              <a:off x="856343" y="2168634"/>
              <a:ext cx="187876" cy="1878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1163418" y="3327315"/>
            <a:ext cx="2374888" cy="523220"/>
            <a:chOff x="856343" y="2019794"/>
            <a:chExt cx="2374888" cy="523220"/>
          </a:xfrm>
        </p:grpSpPr>
        <p:sp>
          <p:nvSpPr>
            <p:cNvPr id="14" name="직사각형 13"/>
            <p:cNvSpPr/>
            <p:nvPr/>
          </p:nvSpPr>
          <p:spPr>
            <a:xfrm>
              <a:off x="1084488" y="2019794"/>
              <a:ext cx="2146743" cy="523220"/>
            </a:xfrm>
            <a:prstGeom prst="rect">
              <a:avLst/>
            </a:prstGeom>
            <a:noFill/>
          </p:spPr>
          <p:txBody>
            <a:bodyPr wrap="none" rtlCol="0">
              <a:spAutoFit/>
            </a:bodyPr>
            <a:lstStyle/>
            <a:p>
              <a:pPr algn="ctr"/>
              <a:r>
                <a:rPr lang="en-US" altLang="ko-KR"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03. </a:t>
              </a:r>
              <a:r>
                <a:rPr lang="ko-KR" altLang="en-US"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현 </a:t>
              </a:r>
              <a:r>
                <a:rPr lang="ko-KR" altLang="en-US" sz="2800" b="1" spc="-150" dirty="0">
                  <a:ln>
                    <a:solidFill>
                      <a:schemeClr val="bg1">
                        <a:alpha val="0"/>
                      </a:schemeClr>
                    </a:solidFill>
                  </a:ln>
                  <a:solidFill>
                    <a:srgbClr val="FFC202"/>
                  </a:solidFill>
                  <a:latin typeface="Arial" panose="020B0604020202020204" pitchFamily="34" charset="0"/>
                  <a:cs typeface="Arial" panose="020B0604020202020204" pitchFamily="34" charset="0"/>
                </a:rPr>
                <a:t>시스템</a:t>
              </a:r>
            </a:p>
          </p:txBody>
        </p:sp>
        <p:sp>
          <p:nvSpPr>
            <p:cNvPr id="15" name="타원 14"/>
            <p:cNvSpPr/>
            <p:nvPr/>
          </p:nvSpPr>
          <p:spPr>
            <a:xfrm>
              <a:off x="856343" y="2168634"/>
              <a:ext cx="187876" cy="1878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그룹 15"/>
          <p:cNvGrpSpPr/>
          <p:nvPr/>
        </p:nvGrpSpPr>
        <p:grpSpPr>
          <a:xfrm>
            <a:off x="1163418" y="3899626"/>
            <a:ext cx="2294737" cy="523220"/>
            <a:chOff x="856343" y="1996832"/>
            <a:chExt cx="2294737" cy="523220"/>
          </a:xfrm>
        </p:grpSpPr>
        <p:sp>
          <p:nvSpPr>
            <p:cNvPr id="17" name="직사각형 16"/>
            <p:cNvSpPr/>
            <p:nvPr/>
          </p:nvSpPr>
          <p:spPr>
            <a:xfrm>
              <a:off x="1084488" y="1996832"/>
              <a:ext cx="2066592" cy="523220"/>
            </a:xfrm>
            <a:prstGeom prst="rect">
              <a:avLst/>
            </a:prstGeom>
            <a:noFill/>
          </p:spPr>
          <p:txBody>
            <a:bodyPr wrap="none" rtlCol="0">
              <a:spAutoFit/>
            </a:bodyPr>
            <a:lstStyle/>
            <a:p>
              <a:pPr algn="ctr"/>
              <a:r>
                <a:rPr lang="en-US" altLang="ko-KR" sz="2800" b="1" spc="-150" dirty="0">
                  <a:ln>
                    <a:solidFill>
                      <a:schemeClr val="bg1">
                        <a:alpha val="0"/>
                      </a:schemeClr>
                    </a:solidFill>
                  </a:ln>
                  <a:solidFill>
                    <a:srgbClr val="FFC202"/>
                  </a:solidFill>
                  <a:latin typeface="Arial" panose="020B0604020202020204" pitchFamily="34" charset="0"/>
                  <a:cs typeface="Arial" panose="020B0604020202020204" pitchFamily="34" charset="0"/>
                </a:rPr>
                <a:t>0</a:t>
              </a:r>
              <a:r>
                <a:rPr lang="en-US" altLang="ko-KR"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4. </a:t>
              </a:r>
              <a:r>
                <a:rPr lang="ko-KR" altLang="en-US"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개선방안</a:t>
              </a:r>
              <a:endParaRPr lang="ko-KR" altLang="en-US" sz="2800" b="1"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18" name="타원 17"/>
            <p:cNvSpPr/>
            <p:nvPr/>
          </p:nvSpPr>
          <p:spPr>
            <a:xfrm>
              <a:off x="856343" y="2168634"/>
              <a:ext cx="187876" cy="1878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직사각형 19"/>
          <p:cNvSpPr/>
          <p:nvPr/>
        </p:nvSpPr>
        <p:spPr>
          <a:xfrm>
            <a:off x="1391563" y="4465793"/>
            <a:ext cx="3166251" cy="523220"/>
          </a:xfrm>
          <a:prstGeom prst="rect">
            <a:avLst/>
          </a:prstGeom>
          <a:noFill/>
        </p:spPr>
        <p:txBody>
          <a:bodyPr wrap="none" rtlCol="0">
            <a:spAutoFit/>
          </a:bodyPr>
          <a:lstStyle/>
          <a:p>
            <a:pPr algn="ctr"/>
            <a:r>
              <a:rPr lang="en-US" altLang="ko-KR"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05. </a:t>
            </a:r>
            <a:r>
              <a:rPr lang="ko-KR" altLang="en-US" sz="2800" b="1" spc="-150" dirty="0" smtClean="0">
                <a:ln>
                  <a:solidFill>
                    <a:schemeClr val="bg1">
                      <a:alpha val="0"/>
                    </a:schemeClr>
                  </a:solidFill>
                </a:ln>
                <a:solidFill>
                  <a:srgbClr val="FFC202"/>
                </a:solidFill>
                <a:latin typeface="Arial" panose="020B0604020202020204" pitchFamily="34" charset="0"/>
                <a:cs typeface="Arial" panose="020B0604020202020204" pitchFamily="34" charset="0"/>
              </a:rPr>
              <a:t>시스템 </a:t>
            </a:r>
            <a:r>
              <a:rPr lang="ko-KR" altLang="en-US" sz="2800" b="1" spc="-150" dirty="0">
                <a:ln>
                  <a:solidFill>
                    <a:schemeClr val="bg1">
                      <a:alpha val="0"/>
                    </a:schemeClr>
                  </a:solidFill>
                </a:ln>
                <a:solidFill>
                  <a:srgbClr val="FFC202"/>
                </a:solidFill>
                <a:latin typeface="Arial" panose="020B0604020202020204" pitchFamily="34" charset="0"/>
                <a:cs typeface="Arial" panose="020B0604020202020204" pitchFamily="34" charset="0"/>
              </a:rPr>
              <a:t>기대효과</a:t>
            </a:r>
          </a:p>
        </p:txBody>
      </p:sp>
      <p:sp>
        <p:nvSpPr>
          <p:cNvPr id="21" name="타원 20"/>
          <p:cNvSpPr/>
          <p:nvPr/>
        </p:nvSpPr>
        <p:spPr>
          <a:xfrm>
            <a:off x="1163418" y="4647869"/>
            <a:ext cx="187876" cy="1878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xmlns="" id="{AFFCD4CE-6671-4CB6-AF10-8E6B594F7083}"/>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4" name="오각형 3"/>
          <p:cNvSpPr/>
          <p:nvPr/>
        </p:nvSpPr>
        <p:spPr>
          <a:xfrm>
            <a:off x="1093627" y="1166823"/>
            <a:ext cx="3183394" cy="743803"/>
          </a:xfrm>
          <a:prstGeom prst="homePlate">
            <a:avLst>
              <a:gd name="adj" fmla="val 68348"/>
            </a:avLst>
          </a:prstGeom>
          <a:solidFill>
            <a:srgbClr val="FFC202"/>
          </a:solidFill>
          <a:ln w="98425" cmpd="dbl">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4000" b="1" dirty="0" smtClean="0">
                <a:effectLst>
                  <a:outerShdw blurRad="38100" dist="38100" dir="2700000" algn="tl">
                    <a:srgbClr val="000000">
                      <a:alpha val="43137"/>
                    </a:srgbClr>
                  </a:outerShdw>
                </a:effectLst>
              </a:rPr>
              <a:t>목  차</a:t>
            </a:r>
            <a:endParaRPr lang="ko-KR" altLang="en-US" sz="4000" b="1" dirty="0">
              <a:effectLst>
                <a:outerShdw blurRad="38100" dist="38100" dir="2700000" algn="tl">
                  <a:srgbClr val="000000">
                    <a:alpha val="43137"/>
                  </a:srgbClr>
                </a:outerShdw>
              </a:effectLst>
            </a:endParaRPr>
          </a:p>
        </p:txBody>
      </p:sp>
      <p:sp>
        <p:nvSpPr>
          <p:cNvPr id="5" name="액자 4"/>
          <p:cNvSpPr/>
          <p:nvPr/>
        </p:nvSpPr>
        <p:spPr>
          <a:xfrm>
            <a:off x="129654" y="184245"/>
            <a:ext cx="11941791" cy="6544099"/>
          </a:xfrm>
          <a:prstGeom prst="frame">
            <a:avLst>
              <a:gd name="adj1" fmla="val 2011"/>
            </a:avLst>
          </a:prstGeom>
          <a:solidFill>
            <a:srgbClr val="FFC2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99318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0" y="4889500"/>
            <a:ext cx="12192000" cy="1968500"/>
          </a:xfrm>
          <a:prstGeom prst="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157238" y="4073856"/>
            <a:ext cx="2098955" cy="2067173"/>
            <a:chOff x="157238" y="4073856"/>
            <a:chExt cx="2098955" cy="2067173"/>
          </a:xfrm>
        </p:grpSpPr>
        <p:sp>
          <p:nvSpPr>
            <p:cNvPr id="4" name="타원 3"/>
            <p:cNvSpPr/>
            <p:nvPr/>
          </p:nvSpPr>
          <p:spPr>
            <a:xfrm>
              <a:off x="211938" y="4073856"/>
              <a:ext cx="2044255" cy="20671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622359" y="4172529"/>
              <a:ext cx="1223412" cy="646331"/>
            </a:xfrm>
            <a:prstGeom prst="rect">
              <a:avLst/>
            </a:prstGeom>
            <a:noFill/>
          </p:spPr>
          <p:txBody>
            <a:bodyPr wrap="none" rtlCol="0">
              <a:spAutoFit/>
            </a:bodyPr>
            <a:lstStyle/>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Graduation</a:t>
              </a:r>
            </a:p>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a:t>
              </a:r>
              <a:endParaRPr lang="ko-KR" altLang="en-US"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6" name="직사각형 5"/>
            <p:cNvSpPr/>
            <p:nvPr/>
          </p:nvSpPr>
          <p:spPr>
            <a:xfrm>
              <a:off x="157238" y="4811921"/>
              <a:ext cx="2098955" cy="1061829"/>
            </a:xfrm>
            <a:prstGeom prst="rect">
              <a:avLst/>
            </a:prstGeom>
            <a:noFill/>
          </p:spPr>
          <p:txBody>
            <a:bodyPr wrap="square" rtlCol="0">
              <a:spAutoFit/>
            </a:bodyPr>
            <a:lstStyle/>
            <a:p>
              <a:pPr algn="ctr"/>
              <a:r>
                <a:rPr lang="en-US" altLang="ko-KR" sz="900" dirty="0" smtClean="0">
                  <a:ln>
                    <a:solidFill>
                      <a:schemeClr val="bg1">
                        <a:alpha val="0"/>
                      </a:schemeClr>
                    </a:solidFill>
                  </a:ln>
                  <a:solidFill>
                    <a:srgbClr val="FFC202"/>
                  </a:solidFill>
                  <a:latin typeface="Arial" panose="020B0604020202020204" pitchFamily="34" charset="0"/>
                  <a:cs typeface="Arial" panose="020B0604020202020204" pitchFamily="34" charset="0"/>
                </a:rPr>
                <a:t>We will create business card recognition app. We studied java language and open cv and so on to make it. Everything is so hard to us So we want to get a good grade for this project. Prof, please give us a nice score thx</a:t>
              </a:r>
              <a:endParaRPr lang="en-US" altLang="ko-KR" sz="90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grpSp>
      <p:sp>
        <p:nvSpPr>
          <p:cNvPr id="8" name="직사각형 7"/>
          <p:cNvSpPr/>
          <p:nvPr/>
        </p:nvSpPr>
        <p:spPr>
          <a:xfrm>
            <a:off x="2291424" y="5259337"/>
            <a:ext cx="5071757" cy="1200329"/>
          </a:xfrm>
          <a:prstGeom prst="rect">
            <a:avLst/>
          </a:prstGeom>
          <a:noFill/>
        </p:spPr>
        <p:txBody>
          <a:bodyPr wrap="square" rtlCol="0">
            <a:spAutoFit/>
          </a:bodyPr>
          <a:lstStyle/>
          <a:p>
            <a:pPr algn="ctr"/>
            <a:r>
              <a:rPr lang="ko-KR" altLang="en-US" sz="7200" b="1">
                <a:ln>
                  <a:solidFill>
                    <a:schemeClr val="bg1">
                      <a:alpha val="0"/>
                    </a:schemeClr>
                  </a:solidFill>
                </a:ln>
                <a:solidFill>
                  <a:schemeClr val="bg1"/>
                </a:solidFill>
                <a:latin typeface="Arial" panose="020B0604020202020204" pitchFamily="34" charset="0"/>
                <a:cs typeface="Arial" panose="020B0604020202020204" pitchFamily="34" charset="0"/>
              </a:rPr>
              <a:t>시스템 개요</a:t>
            </a:r>
            <a:endParaRPr lang="en-US" altLang="ko-KR" sz="72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nvGrpSpPr>
          <p:cNvPr id="15" name="그룹 14"/>
          <p:cNvGrpSpPr/>
          <p:nvPr/>
        </p:nvGrpSpPr>
        <p:grpSpPr>
          <a:xfrm>
            <a:off x="7280388" y="5691661"/>
            <a:ext cx="3187587" cy="525147"/>
            <a:chOff x="4660890" y="765403"/>
            <a:chExt cx="2847254" cy="525147"/>
          </a:xfrm>
        </p:grpSpPr>
        <p:sp>
          <p:nvSpPr>
            <p:cNvPr id="13" name="직사각형 12"/>
            <p:cNvSpPr/>
            <p:nvPr/>
          </p:nvSpPr>
          <p:spPr>
            <a:xfrm>
              <a:off x="4797781" y="765403"/>
              <a:ext cx="2567369" cy="525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직사각형 13"/>
            <p:cNvSpPr/>
            <p:nvPr/>
          </p:nvSpPr>
          <p:spPr>
            <a:xfrm>
              <a:off x="4660890" y="766366"/>
              <a:ext cx="2847254" cy="523220"/>
            </a:xfrm>
            <a:prstGeom prst="rect">
              <a:avLst/>
            </a:prstGeom>
            <a:noFill/>
          </p:spPr>
          <p:txBody>
            <a:bodyPr wrap="none" rtlCol="0">
              <a:spAutoFit/>
            </a:bodyPr>
            <a:lstStyle/>
            <a:p>
              <a:pPr algn="ctr"/>
              <a:r>
                <a:rPr lang="en-US" altLang="ko-KR" sz="2800" b="1" spc="-150" dirty="0">
                  <a:ln>
                    <a:solidFill>
                      <a:schemeClr val="bg1">
                        <a:alpha val="0"/>
                      </a:schemeClr>
                    </a:solidFill>
                  </a:ln>
                  <a:latin typeface="Arial" panose="020B0604020202020204" pitchFamily="34" charset="0"/>
                  <a:cs typeface="Arial" panose="020B0604020202020204" pitchFamily="34" charset="0"/>
                </a:rPr>
                <a:t>MADE IN MEOJO</a:t>
              </a:r>
              <a:endParaRPr lang="ko-KR" altLang="en-US" sz="2800" b="1" spc="-150" dirty="0">
                <a:ln>
                  <a:solidFill>
                    <a:schemeClr val="bg1">
                      <a:alpha val="0"/>
                    </a:schemeClr>
                  </a:solidFill>
                </a:l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6740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4516847" y="1243075"/>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4648615" y="1244038"/>
            <a:ext cx="2303836" cy="523220"/>
          </a:xfrm>
          <a:prstGeom prst="rect">
            <a:avLst/>
          </a:prstGeom>
          <a:noFill/>
        </p:spPr>
        <p:txBody>
          <a:bodyPr wrap="none" rtlCol="0">
            <a:spAutoFit/>
          </a:bodyPr>
          <a:lstStyle/>
          <a:p>
            <a:pPr algn="ctr"/>
            <a:r>
              <a:rPr lang="ko-KR" altLang="en-US" sz="2800" b="1" spc="-150" dirty="0">
                <a:ln>
                  <a:solidFill>
                    <a:schemeClr val="bg1">
                      <a:alpha val="0"/>
                    </a:schemeClr>
                  </a:solidFill>
                </a:ln>
                <a:solidFill>
                  <a:schemeClr val="bg1"/>
                </a:solidFill>
                <a:latin typeface="Arial" panose="020B0604020202020204" pitchFamily="34" charset="0"/>
                <a:cs typeface="Arial" panose="020B0604020202020204" pitchFamily="34" charset="0"/>
              </a:rPr>
              <a:t>프로그램 목적</a:t>
            </a:r>
          </a:p>
        </p:txBody>
      </p:sp>
      <p:sp>
        <p:nvSpPr>
          <p:cNvPr id="20" name="직사각형 19"/>
          <p:cNvSpPr/>
          <p:nvPr/>
        </p:nvSpPr>
        <p:spPr>
          <a:xfrm>
            <a:off x="1780056" y="2744088"/>
            <a:ext cx="8040953" cy="1569660"/>
          </a:xfrm>
          <a:prstGeom prst="rect">
            <a:avLst/>
          </a:prstGeom>
          <a:noFill/>
        </p:spPr>
        <p:txBody>
          <a:bodyPr wrap="square" rtlCol="0">
            <a:spAutoFit/>
          </a:bodyPr>
          <a:lstStyle/>
          <a:p>
            <a:pPr algn="ctr"/>
            <a:r>
              <a:rPr lang="en-US" altLang="ko-KR" sz="4800" b="1" dirty="0">
                <a:ln>
                  <a:solidFill>
                    <a:schemeClr val="bg1">
                      <a:alpha val="0"/>
                    </a:schemeClr>
                  </a:solidFill>
                </a:ln>
                <a:solidFill>
                  <a:schemeClr val="bg1"/>
                </a:solidFill>
                <a:latin typeface="Arial" panose="020B0604020202020204" pitchFamily="34" charset="0"/>
                <a:cs typeface="Arial" panose="020B0604020202020204" pitchFamily="34" charset="0"/>
              </a:rPr>
              <a:t>Light Wallet,</a:t>
            </a:r>
          </a:p>
          <a:p>
            <a:pPr algn="ctr"/>
            <a:r>
              <a:rPr lang="en-US" altLang="ko-KR" sz="4800" b="1" dirty="0">
                <a:ln>
                  <a:solidFill>
                    <a:schemeClr val="bg1">
                      <a:alpha val="0"/>
                    </a:schemeClr>
                  </a:solidFill>
                </a:ln>
                <a:solidFill>
                  <a:schemeClr val="bg1"/>
                </a:solidFill>
                <a:latin typeface="Arial" panose="020B0604020202020204" pitchFamily="34" charset="0"/>
                <a:cs typeface="Arial" panose="020B0604020202020204" pitchFamily="34" charset="0"/>
              </a:rPr>
              <a:t>Save The </a:t>
            </a:r>
            <a:r>
              <a:rPr lang="en-US" altLang="ko-KR" sz="4800" b="1" dirty="0" smtClean="0">
                <a:ln>
                  <a:solidFill>
                    <a:schemeClr val="bg1">
                      <a:alpha val="0"/>
                    </a:schemeClr>
                  </a:solidFill>
                </a:ln>
                <a:solidFill>
                  <a:schemeClr val="bg1"/>
                </a:solidFill>
                <a:latin typeface="Arial" panose="020B0604020202020204" pitchFamily="34" charset="0"/>
                <a:cs typeface="Arial" panose="020B0604020202020204" pitchFamily="34" charset="0"/>
              </a:rPr>
              <a:t>Earth !</a:t>
            </a:r>
            <a:endParaRPr lang="en-US" altLang="ko-KR" sz="48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cxnSp>
        <p:nvCxnSpPr>
          <p:cNvPr id="21" name="직선 연결선 20"/>
          <p:cNvCxnSpPr/>
          <p:nvPr/>
        </p:nvCxnSpPr>
        <p:spPr>
          <a:xfrm>
            <a:off x="6081464" y="4765857"/>
            <a:ext cx="1" cy="2098907"/>
          </a:xfrm>
          <a:prstGeom prst="line">
            <a:avLst/>
          </a:prstGeom>
          <a:ln>
            <a:solidFill>
              <a:srgbClr val="FFC202"/>
            </a:solidFill>
            <a:prstDash val="lgDash"/>
          </a:ln>
        </p:spPr>
        <p:style>
          <a:lnRef idx="1">
            <a:schemeClr val="accent1"/>
          </a:lnRef>
          <a:fillRef idx="0">
            <a:schemeClr val="accent1"/>
          </a:fillRef>
          <a:effectRef idx="0">
            <a:schemeClr val="accent1"/>
          </a:effectRef>
          <a:fontRef idx="minor">
            <a:schemeClr val="tx1"/>
          </a:fontRef>
        </p:style>
      </p:cxnSp>
      <p:sp>
        <p:nvSpPr>
          <p:cNvPr id="16" name="이등변 삼각형 15"/>
          <p:cNvSpPr/>
          <p:nvPr/>
        </p:nvSpPr>
        <p:spPr>
          <a:xfrm rot="10800000">
            <a:off x="5986479" y="4683972"/>
            <a:ext cx="189972" cy="163769"/>
          </a:xfrm>
          <a:prstGeom prst="triangle">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xmlns="" id="{EB0EA837-C0F5-4558-9CEE-F149482D7CDF}"/>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0113" y="3572651"/>
            <a:ext cx="1338389" cy="1338389"/>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3" y="2165091"/>
            <a:ext cx="2796761" cy="1281942"/>
          </a:xfrm>
          <a:prstGeom prst="rect">
            <a:avLst/>
          </a:prstGeom>
        </p:spPr>
      </p:pic>
    </p:spTree>
    <p:extLst>
      <p:ext uri="{BB962C8B-B14F-4D97-AF65-F5344CB8AC3E}">
        <p14:creationId xmlns:p14="http://schemas.microsoft.com/office/powerpoint/2010/main" val="101346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0" y="4889500"/>
            <a:ext cx="12192000" cy="1968500"/>
          </a:xfrm>
          <a:prstGeom prst="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91424" y="5259337"/>
            <a:ext cx="5071757" cy="1200329"/>
          </a:xfrm>
          <a:prstGeom prst="rect">
            <a:avLst/>
          </a:prstGeom>
          <a:noFill/>
        </p:spPr>
        <p:txBody>
          <a:bodyPr wrap="square" rtlCol="0">
            <a:spAutoFit/>
          </a:bodyPr>
          <a:lstStyle/>
          <a:p>
            <a:pPr algn="ctr"/>
            <a:r>
              <a:rPr lang="ko-KR" altLang="en-US" sz="7200" b="1">
                <a:ln>
                  <a:solidFill>
                    <a:schemeClr val="bg1">
                      <a:alpha val="0"/>
                    </a:schemeClr>
                  </a:solidFill>
                </a:ln>
                <a:solidFill>
                  <a:schemeClr val="bg1"/>
                </a:solidFill>
                <a:latin typeface="Arial" panose="020B0604020202020204" pitchFamily="34" charset="0"/>
                <a:cs typeface="Arial" panose="020B0604020202020204" pitchFamily="34" charset="0"/>
              </a:rPr>
              <a:t>시스템 목표</a:t>
            </a:r>
            <a:endParaRPr lang="en-US" altLang="ko-KR" sz="72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nvGrpSpPr>
          <p:cNvPr id="15" name="그룹 14"/>
          <p:cNvGrpSpPr/>
          <p:nvPr/>
        </p:nvGrpSpPr>
        <p:grpSpPr>
          <a:xfrm>
            <a:off x="7223239" y="5691661"/>
            <a:ext cx="3130436" cy="525147"/>
            <a:chOff x="4657839" y="765403"/>
            <a:chExt cx="2847254" cy="525147"/>
          </a:xfrm>
        </p:grpSpPr>
        <p:sp>
          <p:nvSpPr>
            <p:cNvPr id="13" name="직사각형 12"/>
            <p:cNvSpPr/>
            <p:nvPr/>
          </p:nvSpPr>
          <p:spPr>
            <a:xfrm>
              <a:off x="4797781" y="765403"/>
              <a:ext cx="2567369" cy="525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직사각형 13"/>
            <p:cNvSpPr/>
            <p:nvPr/>
          </p:nvSpPr>
          <p:spPr>
            <a:xfrm>
              <a:off x="4657839" y="766366"/>
              <a:ext cx="2847254" cy="523220"/>
            </a:xfrm>
            <a:prstGeom prst="rect">
              <a:avLst/>
            </a:prstGeom>
            <a:noFill/>
          </p:spPr>
          <p:txBody>
            <a:bodyPr wrap="none" rtlCol="0">
              <a:spAutoFit/>
            </a:bodyPr>
            <a:lstStyle/>
            <a:p>
              <a:pPr algn="ctr"/>
              <a:r>
                <a:rPr lang="en-US" altLang="ko-KR" sz="2800" b="1" spc="-150" dirty="0">
                  <a:ln>
                    <a:solidFill>
                      <a:schemeClr val="bg1">
                        <a:alpha val="0"/>
                      </a:schemeClr>
                    </a:solidFill>
                  </a:ln>
                  <a:latin typeface="Arial" panose="020B0604020202020204" pitchFamily="34" charset="0"/>
                  <a:cs typeface="Arial" panose="020B0604020202020204" pitchFamily="34" charset="0"/>
                </a:rPr>
                <a:t>MADE IN MEOJO</a:t>
              </a:r>
              <a:endParaRPr lang="ko-KR" altLang="en-US" sz="2800" b="1" spc="-150" dirty="0">
                <a:ln>
                  <a:solidFill>
                    <a:schemeClr val="bg1">
                      <a:alpha val="0"/>
                    </a:schemeClr>
                  </a:solidFill>
                </a:ln>
                <a:latin typeface="Arial" panose="020B0604020202020204" pitchFamily="34" charset="0"/>
                <a:cs typeface="Arial" panose="020B0604020202020204" pitchFamily="34" charset="0"/>
              </a:endParaRPr>
            </a:p>
          </p:txBody>
        </p:sp>
      </p:grpSp>
      <p:grpSp>
        <p:nvGrpSpPr>
          <p:cNvPr id="11" name="그룹 10"/>
          <p:cNvGrpSpPr/>
          <p:nvPr/>
        </p:nvGrpSpPr>
        <p:grpSpPr>
          <a:xfrm>
            <a:off x="157238" y="4073856"/>
            <a:ext cx="2098955" cy="2067173"/>
            <a:chOff x="157238" y="4073856"/>
            <a:chExt cx="2098955" cy="2067173"/>
          </a:xfrm>
        </p:grpSpPr>
        <p:sp>
          <p:nvSpPr>
            <p:cNvPr id="12" name="타원 11"/>
            <p:cNvSpPr/>
            <p:nvPr/>
          </p:nvSpPr>
          <p:spPr>
            <a:xfrm>
              <a:off x="211938" y="4073856"/>
              <a:ext cx="2044255" cy="20671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622359" y="4172529"/>
              <a:ext cx="1223412" cy="646331"/>
            </a:xfrm>
            <a:prstGeom prst="rect">
              <a:avLst/>
            </a:prstGeom>
            <a:noFill/>
          </p:spPr>
          <p:txBody>
            <a:bodyPr wrap="none" rtlCol="0">
              <a:spAutoFit/>
            </a:bodyPr>
            <a:lstStyle/>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Graduation</a:t>
              </a:r>
            </a:p>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a:t>
              </a:r>
              <a:endParaRPr lang="ko-KR" altLang="en-US"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17" name="직사각형 16"/>
            <p:cNvSpPr/>
            <p:nvPr/>
          </p:nvSpPr>
          <p:spPr>
            <a:xfrm>
              <a:off x="157238" y="4811921"/>
              <a:ext cx="2098955" cy="1061829"/>
            </a:xfrm>
            <a:prstGeom prst="rect">
              <a:avLst/>
            </a:prstGeom>
            <a:noFill/>
          </p:spPr>
          <p:txBody>
            <a:bodyPr wrap="square" rtlCol="0">
              <a:spAutoFit/>
            </a:bodyPr>
            <a:lstStyle/>
            <a:p>
              <a:pPr algn="ctr"/>
              <a:r>
                <a:rPr lang="en-US" altLang="ko-KR" sz="900" dirty="0" smtClean="0">
                  <a:ln>
                    <a:solidFill>
                      <a:schemeClr val="bg1">
                        <a:alpha val="0"/>
                      </a:schemeClr>
                    </a:solidFill>
                  </a:ln>
                  <a:solidFill>
                    <a:srgbClr val="FFC202"/>
                  </a:solidFill>
                  <a:latin typeface="Arial" panose="020B0604020202020204" pitchFamily="34" charset="0"/>
                  <a:cs typeface="Arial" panose="020B0604020202020204" pitchFamily="34" charset="0"/>
                </a:rPr>
                <a:t>We will create business card recognition app. We studied java language and open cv and so on to make it. Everything is so hard to us So we want to get a good grade for this project. Prof, please give us a nice score thx</a:t>
              </a:r>
              <a:endParaRPr lang="en-US" altLang="ko-KR" sz="90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7087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4743190" y="1806829"/>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5044874" y="1789005"/>
            <a:ext cx="1964000" cy="523220"/>
          </a:xfrm>
          <a:prstGeom prst="rect">
            <a:avLst/>
          </a:prstGeom>
          <a:noFill/>
        </p:spPr>
        <p:txBody>
          <a:bodyPr wrap="none" rtlCol="0">
            <a:spAutoFit/>
          </a:bodyPr>
          <a:lstStyle/>
          <a:p>
            <a:pPr algn="ctr"/>
            <a:r>
              <a:rPr lang="ko-KR" altLang="en-US" sz="2800" b="1" spc="-150" dirty="0">
                <a:ln>
                  <a:solidFill>
                    <a:schemeClr val="bg1">
                      <a:alpha val="0"/>
                    </a:schemeClr>
                  </a:solidFill>
                </a:ln>
                <a:solidFill>
                  <a:schemeClr val="bg1"/>
                </a:solidFill>
                <a:latin typeface="Arial" panose="020B0604020202020204" pitchFamily="34" charset="0"/>
                <a:cs typeface="Arial" panose="020B0604020202020204" pitchFamily="34" charset="0"/>
              </a:rPr>
              <a:t>시스템 목표</a:t>
            </a:r>
          </a:p>
        </p:txBody>
      </p:sp>
      <p:cxnSp>
        <p:nvCxnSpPr>
          <p:cNvPr id="25" name="직선 연결선 24"/>
          <p:cNvCxnSpPr/>
          <p:nvPr/>
        </p:nvCxnSpPr>
        <p:spPr>
          <a:xfrm>
            <a:off x="0" y="4078513"/>
            <a:ext cx="12192000" cy="0"/>
          </a:xfrm>
          <a:prstGeom prst="line">
            <a:avLst/>
          </a:prstGeom>
          <a:ln>
            <a:solidFill>
              <a:srgbClr val="FFC202"/>
            </a:solidFill>
            <a:prstDash val="lg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2099555" y="3657600"/>
            <a:ext cx="827314" cy="827314"/>
          </a:xfrm>
          <a:prstGeom prst="round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sp>
        <p:nvSpPr>
          <p:cNvPr id="11" name="직사각형 10"/>
          <p:cNvSpPr/>
          <p:nvPr/>
        </p:nvSpPr>
        <p:spPr>
          <a:xfrm>
            <a:off x="1728846" y="4499427"/>
            <a:ext cx="1544012" cy="523220"/>
          </a:xfrm>
          <a:prstGeom prst="rect">
            <a:avLst/>
          </a:prstGeom>
          <a:noFill/>
        </p:spPr>
        <p:txBody>
          <a:bodyPr wrap="none" rtlCol="0">
            <a:spAutoFit/>
          </a:bodyPr>
          <a:lstStyle/>
          <a:p>
            <a:pPr algn="ctr"/>
            <a:r>
              <a:rPr lang="ko-KR" altLang="en-US" sz="2800" b="1" spc="-150" dirty="0">
                <a:ln>
                  <a:solidFill>
                    <a:schemeClr val="bg1">
                      <a:alpha val="0"/>
                    </a:schemeClr>
                  </a:solidFill>
                </a:ln>
                <a:solidFill>
                  <a:schemeClr val="bg1"/>
                </a:solidFill>
                <a:latin typeface="Arial" panose="020B0604020202020204" pitchFamily="34" charset="0"/>
                <a:cs typeface="Arial" panose="020B0604020202020204" pitchFamily="34" charset="0"/>
              </a:rPr>
              <a:t>명함인식</a:t>
            </a:r>
          </a:p>
        </p:txBody>
      </p:sp>
      <p:sp>
        <p:nvSpPr>
          <p:cNvPr id="30" name="모서리가 둥근 직사각형 29"/>
          <p:cNvSpPr/>
          <p:nvPr/>
        </p:nvSpPr>
        <p:spPr>
          <a:xfrm>
            <a:off x="5682343" y="3657600"/>
            <a:ext cx="827314" cy="827314"/>
          </a:xfrm>
          <a:prstGeom prst="round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2</a:t>
            </a:r>
            <a:endParaRPr lang="ko-KR" altLang="en-US" dirty="0"/>
          </a:p>
        </p:txBody>
      </p:sp>
      <p:sp>
        <p:nvSpPr>
          <p:cNvPr id="32" name="직사각형 31"/>
          <p:cNvSpPr/>
          <p:nvPr/>
        </p:nvSpPr>
        <p:spPr>
          <a:xfrm>
            <a:off x="5105066" y="4499427"/>
            <a:ext cx="1964000" cy="523220"/>
          </a:xfrm>
          <a:prstGeom prst="rect">
            <a:avLst/>
          </a:prstGeom>
          <a:noFill/>
        </p:spPr>
        <p:txBody>
          <a:bodyPr wrap="none" rtlCol="0">
            <a:spAutoFit/>
          </a:bodyPr>
          <a:lstStyle/>
          <a:p>
            <a:pPr algn="ctr"/>
            <a:r>
              <a:rPr lang="ko-KR" altLang="en-US" sz="2800" b="1" spc="-150" dirty="0">
                <a:ln>
                  <a:solidFill>
                    <a:schemeClr val="bg1">
                      <a:alpha val="0"/>
                    </a:schemeClr>
                  </a:solidFill>
                </a:ln>
                <a:solidFill>
                  <a:schemeClr val="bg1"/>
                </a:solidFill>
                <a:latin typeface="Arial" panose="020B0604020202020204" pitchFamily="34" charset="0"/>
                <a:cs typeface="Arial" panose="020B0604020202020204" pitchFamily="34" charset="0"/>
              </a:rPr>
              <a:t>주소록 저장</a:t>
            </a:r>
          </a:p>
        </p:txBody>
      </p:sp>
      <p:sp>
        <p:nvSpPr>
          <p:cNvPr id="35" name="모서리가 둥근 직사각형 34"/>
          <p:cNvSpPr/>
          <p:nvPr/>
        </p:nvSpPr>
        <p:spPr>
          <a:xfrm>
            <a:off x="9289964" y="3664856"/>
            <a:ext cx="827314" cy="827314"/>
          </a:xfrm>
          <a:prstGeom prst="round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37" name="직사각형 36"/>
          <p:cNvSpPr/>
          <p:nvPr/>
        </p:nvSpPr>
        <p:spPr>
          <a:xfrm>
            <a:off x="8549939" y="4499427"/>
            <a:ext cx="2303836" cy="523220"/>
          </a:xfrm>
          <a:prstGeom prst="rect">
            <a:avLst/>
          </a:prstGeom>
          <a:noFill/>
        </p:spPr>
        <p:txBody>
          <a:bodyPr wrap="none" rtlCol="0">
            <a:spAutoFit/>
          </a:bodyPr>
          <a:lstStyle/>
          <a:p>
            <a:pPr algn="ctr"/>
            <a:r>
              <a:rPr lang="ko-KR" altLang="en-US" sz="2800" b="1" spc="-150" dirty="0">
                <a:ln>
                  <a:solidFill>
                    <a:schemeClr val="bg1">
                      <a:alpha val="0"/>
                    </a:schemeClr>
                  </a:solidFill>
                </a:ln>
                <a:solidFill>
                  <a:schemeClr val="bg1"/>
                </a:solidFill>
                <a:latin typeface="Arial" panose="020B0604020202020204" pitchFamily="34" charset="0"/>
                <a:cs typeface="Arial" panose="020B0604020202020204" pitchFamily="34" charset="0"/>
              </a:rPr>
              <a:t>회사위치 제공</a:t>
            </a:r>
          </a:p>
        </p:txBody>
      </p:sp>
      <p:sp>
        <p:nvSpPr>
          <p:cNvPr id="20" name="직사각형 19">
            <a:extLst>
              <a:ext uri="{FF2B5EF4-FFF2-40B4-BE49-F238E27FC236}">
                <a16:creationId xmlns:a16="http://schemas.microsoft.com/office/drawing/2014/main" xmlns="" id="{E77C8F3F-CA13-4B93-BD47-F2CCA440724C}"/>
              </a:ext>
            </a:extLst>
          </p:cNvPr>
          <p:cNvSpPr/>
          <p:nvPr/>
        </p:nvSpPr>
        <p:spPr>
          <a:xfrm>
            <a:off x="10425298" y="6350198"/>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94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0" y="4889500"/>
            <a:ext cx="12192000" cy="1968500"/>
          </a:xfrm>
          <a:prstGeom prst="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91424" y="5259337"/>
            <a:ext cx="4947575" cy="1200329"/>
          </a:xfrm>
          <a:prstGeom prst="rect">
            <a:avLst/>
          </a:prstGeom>
          <a:noFill/>
        </p:spPr>
        <p:txBody>
          <a:bodyPr wrap="square" rtlCol="0">
            <a:spAutoFit/>
          </a:bodyPr>
          <a:lstStyle/>
          <a:p>
            <a:pPr algn="ctr"/>
            <a:r>
              <a:rPr lang="ko-KR" altLang="en-US" sz="7200" b="1" dirty="0">
                <a:ln>
                  <a:solidFill>
                    <a:schemeClr val="bg1">
                      <a:alpha val="0"/>
                    </a:schemeClr>
                  </a:solidFill>
                </a:ln>
                <a:solidFill>
                  <a:schemeClr val="bg1"/>
                </a:solidFill>
                <a:latin typeface="Arial" panose="020B0604020202020204" pitchFamily="34" charset="0"/>
                <a:cs typeface="Arial" panose="020B0604020202020204" pitchFamily="34" charset="0"/>
              </a:rPr>
              <a:t>현 시스템</a:t>
            </a:r>
            <a:endParaRPr lang="en-US" altLang="ko-KR" sz="72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nvGrpSpPr>
          <p:cNvPr id="11" name="그룹 10">
            <a:extLst>
              <a:ext uri="{FF2B5EF4-FFF2-40B4-BE49-F238E27FC236}">
                <a16:creationId xmlns:a16="http://schemas.microsoft.com/office/drawing/2014/main" xmlns="" id="{4D1EDBC1-C17E-4C40-809C-2C200A4302EE}"/>
              </a:ext>
            </a:extLst>
          </p:cNvPr>
          <p:cNvGrpSpPr/>
          <p:nvPr/>
        </p:nvGrpSpPr>
        <p:grpSpPr>
          <a:xfrm>
            <a:off x="7223239" y="5691661"/>
            <a:ext cx="3130436" cy="525147"/>
            <a:chOff x="4657839" y="765403"/>
            <a:chExt cx="2847254" cy="525147"/>
          </a:xfrm>
        </p:grpSpPr>
        <p:sp>
          <p:nvSpPr>
            <p:cNvPr id="12" name="직사각형 11">
              <a:extLst>
                <a:ext uri="{FF2B5EF4-FFF2-40B4-BE49-F238E27FC236}">
                  <a16:creationId xmlns:a16="http://schemas.microsoft.com/office/drawing/2014/main" xmlns="" id="{B6797F68-63C5-473D-929C-6CBC26B40AA0}"/>
                </a:ext>
              </a:extLst>
            </p:cNvPr>
            <p:cNvSpPr/>
            <p:nvPr/>
          </p:nvSpPr>
          <p:spPr>
            <a:xfrm>
              <a:off x="4797781" y="765403"/>
              <a:ext cx="2567369" cy="525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직사각형 15">
              <a:extLst>
                <a:ext uri="{FF2B5EF4-FFF2-40B4-BE49-F238E27FC236}">
                  <a16:creationId xmlns:a16="http://schemas.microsoft.com/office/drawing/2014/main" xmlns="" id="{31052327-A060-4DE1-BAA0-51D440D0F8B0}"/>
                </a:ext>
              </a:extLst>
            </p:cNvPr>
            <p:cNvSpPr/>
            <p:nvPr/>
          </p:nvSpPr>
          <p:spPr>
            <a:xfrm>
              <a:off x="4657839" y="766366"/>
              <a:ext cx="2847254" cy="523220"/>
            </a:xfrm>
            <a:prstGeom prst="rect">
              <a:avLst/>
            </a:prstGeom>
            <a:noFill/>
          </p:spPr>
          <p:txBody>
            <a:bodyPr wrap="none" rtlCol="0">
              <a:spAutoFit/>
            </a:bodyPr>
            <a:lstStyle/>
            <a:p>
              <a:pPr algn="ctr"/>
              <a:r>
                <a:rPr lang="en-US" altLang="ko-KR" sz="2800" b="1" spc="-150" dirty="0">
                  <a:ln>
                    <a:solidFill>
                      <a:schemeClr val="bg1">
                        <a:alpha val="0"/>
                      </a:schemeClr>
                    </a:solidFill>
                  </a:ln>
                  <a:latin typeface="Arial" panose="020B0604020202020204" pitchFamily="34" charset="0"/>
                  <a:cs typeface="Arial" panose="020B0604020202020204" pitchFamily="34" charset="0"/>
                </a:rPr>
                <a:t>MADE IN MEOJO</a:t>
              </a:r>
              <a:endParaRPr lang="ko-KR" altLang="en-US" sz="2800" b="1" spc="-150" dirty="0">
                <a:ln>
                  <a:solidFill>
                    <a:schemeClr val="bg1">
                      <a:alpha val="0"/>
                    </a:schemeClr>
                  </a:solidFill>
                </a:ln>
                <a:latin typeface="Arial" panose="020B0604020202020204" pitchFamily="34" charset="0"/>
                <a:cs typeface="Arial" panose="020B0604020202020204" pitchFamily="34" charset="0"/>
              </a:endParaRPr>
            </a:p>
          </p:txBody>
        </p:sp>
      </p:grpSp>
      <p:grpSp>
        <p:nvGrpSpPr>
          <p:cNvPr id="13" name="그룹 12"/>
          <p:cNvGrpSpPr/>
          <p:nvPr/>
        </p:nvGrpSpPr>
        <p:grpSpPr>
          <a:xfrm>
            <a:off x="157238" y="4073856"/>
            <a:ext cx="2098955" cy="2067173"/>
            <a:chOff x="157238" y="4073856"/>
            <a:chExt cx="2098955" cy="2067173"/>
          </a:xfrm>
        </p:grpSpPr>
        <p:sp>
          <p:nvSpPr>
            <p:cNvPr id="14" name="타원 13"/>
            <p:cNvSpPr/>
            <p:nvPr/>
          </p:nvSpPr>
          <p:spPr>
            <a:xfrm>
              <a:off x="211938" y="4073856"/>
              <a:ext cx="2044255" cy="20671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22359" y="4172529"/>
              <a:ext cx="1223412" cy="646331"/>
            </a:xfrm>
            <a:prstGeom prst="rect">
              <a:avLst/>
            </a:prstGeom>
            <a:noFill/>
          </p:spPr>
          <p:txBody>
            <a:bodyPr wrap="none" rtlCol="0">
              <a:spAutoFit/>
            </a:bodyPr>
            <a:lstStyle/>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Graduation</a:t>
              </a:r>
            </a:p>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a:t>
              </a:r>
              <a:endParaRPr lang="ko-KR" altLang="en-US"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17" name="직사각형 16"/>
            <p:cNvSpPr/>
            <p:nvPr/>
          </p:nvSpPr>
          <p:spPr>
            <a:xfrm>
              <a:off x="157238" y="4811921"/>
              <a:ext cx="2098955" cy="1061829"/>
            </a:xfrm>
            <a:prstGeom prst="rect">
              <a:avLst/>
            </a:prstGeom>
            <a:noFill/>
          </p:spPr>
          <p:txBody>
            <a:bodyPr wrap="square" rtlCol="0">
              <a:spAutoFit/>
            </a:bodyPr>
            <a:lstStyle/>
            <a:p>
              <a:pPr algn="ctr"/>
              <a:r>
                <a:rPr lang="en-US" altLang="ko-KR" sz="900" dirty="0" smtClean="0">
                  <a:ln>
                    <a:solidFill>
                      <a:schemeClr val="bg1">
                        <a:alpha val="0"/>
                      </a:schemeClr>
                    </a:solidFill>
                  </a:ln>
                  <a:solidFill>
                    <a:srgbClr val="FFC202"/>
                  </a:solidFill>
                  <a:latin typeface="Arial" panose="020B0604020202020204" pitchFamily="34" charset="0"/>
                  <a:cs typeface="Arial" panose="020B0604020202020204" pitchFamily="34" charset="0"/>
                </a:rPr>
                <a:t>We will create business card recognition app. We studied java language and open cv and so on to make it. Everything is so hard to us So we want to get a good grade for this project. Prof, please give us a nice score thx</a:t>
              </a:r>
              <a:endParaRPr lang="en-US" altLang="ko-KR" sz="90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5757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xmlns="" id="{9BF9C396-B852-48BC-8DEE-D128D521A6C0}"/>
              </a:ext>
            </a:extLst>
          </p:cNvPr>
          <p:cNvSpPr/>
          <p:nvPr/>
        </p:nvSpPr>
        <p:spPr>
          <a:xfrm>
            <a:off x="10417834" y="6349206"/>
            <a:ext cx="1356397" cy="307777"/>
          </a:xfrm>
          <a:prstGeom prst="rect">
            <a:avLst/>
          </a:prstGeom>
          <a:noFill/>
        </p:spPr>
        <p:txBody>
          <a:bodyPr wrap="none" rtlCol="0">
            <a:spAutoFit/>
          </a:bodyPr>
          <a:lstStyle/>
          <a:p>
            <a:pPr algn="ctr"/>
            <a:r>
              <a:rPr lang="en-US" altLang="ko-KR" sz="1400" spc="-150" dirty="0">
                <a:ln>
                  <a:solidFill>
                    <a:schemeClr val="bg1">
                      <a:alpha val="0"/>
                    </a:schemeClr>
                  </a:solidFill>
                </a:ln>
                <a:solidFill>
                  <a:schemeClr val="bg1"/>
                </a:solidFill>
                <a:latin typeface="Arial" panose="020B0604020202020204" pitchFamily="34" charset="0"/>
                <a:cs typeface="Arial" panose="020B0604020202020204" pitchFamily="34" charset="0"/>
              </a:rPr>
              <a:t>PROJECT </a:t>
            </a:r>
            <a:r>
              <a:rPr lang="en-US" altLang="ko-KR" sz="1400" spc="-150" dirty="0">
                <a:ln>
                  <a:solidFill>
                    <a:schemeClr val="bg1">
                      <a:alpha val="0"/>
                    </a:schemeClr>
                  </a:solidFill>
                </a:ln>
                <a:solidFill>
                  <a:srgbClr val="FFC202"/>
                </a:solidFill>
                <a:latin typeface="Arial" panose="020B0604020202020204" pitchFamily="34" charset="0"/>
                <a:cs typeface="Arial" panose="020B0604020202020204" pitchFamily="34" charset="0"/>
              </a:rPr>
              <a:t>LOGO</a:t>
            </a:r>
            <a:endParaRPr lang="ko-KR" altLang="en-US" sz="1400" spc="-15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F453EB84-E786-414C-B167-B7B001D12E73}"/>
              </a:ext>
            </a:extLst>
          </p:cNvPr>
          <p:cNvSpPr>
            <a:spLocks noChangeArrowheads="1"/>
          </p:cNvSpPr>
          <p:nvPr/>
        </p:nvSpPr>
        <p:spPr bwMode="auto">
          <a:xfrm>
            <a:off x="393875" y="78658"/>
            <a:ext cx="25029079" cy="9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1025" name="_x227153528" descr="EMB00001af07170">
            <a:extLst>
              <a:ext uri="{FF2B5EF4-FFF2-40B4-BE49-F238E27FC236}">
                <a16:creationId xmlns:a16="http://schemas.microsoft.com/office/drawing/2014/main" xmlns="" id="{2435F0D2-DE39-4E4B-A49D-610F36D7CD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35"/>
          <a:stretch/>
        </p:blipFill>
        <p:spPr bwMode="auto">
          <a:xfrm>
            <a:off x="5721098" y="1851261"/>
            <a:ext cx="5660685" cy="3300412"/>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1129856" y="560682"/>
            <a:ext cx="2567369" cy="525147"/>
          </a:xfrm>
          <a:prstGeom prst="rect">
            <a:avLst/>
          </a:prstGeom>
          <a:noFill/>
          <a:ln w="28575">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현 시스템</a:t>
            </a:r>
            <a:endParaRPr lang="ko-KR" altLang="en-US" dirty="0"/>
          </a:p>
        </p:txBody>
      </p:sp>
      <p:sp>
        <p:nvSpPr>
          <p:cNvPr id="2" name="Rectangle 2"/>
          <p:cNvSpPr>
            <a:spLocks noChangeArrowheads="1"/>
          </p:cNvSpPr>
          <p:nvPr/>
        </p:nvSpPr>
        <p:spPr bwMode="auto">
          <a:xfrm>
            <a:off x="822675" y="16563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4" name="_x407854856" descr="EMB0000377c499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268" y="1764507"/>
            <a:ext cx="4307137" cy="3387166"/>
          </a:xfrm>
          <a:prstGeom prst="rect">
            <a:avLst/>
          </a:prstGeom>
          <a:noFill/>
          <a:extLst>
            <a:ext uri="{909E8E84-426E-40DD-AFC4-6F175D3DCCD1}">
              <a14:hiddenFill xmlns:a14="http://schemas.microsoft.com/office/drawing/2010/main">
                <a:solidFill>
                  <a:srgbClr val="FFFFFF"/>
                </a:solidFill>
              </a14:hiddenFill>
            </a:ext>
          </a:extLst>
        </p:spPr>
      </p:pic>
      <p:sp>
        <p:nvSpPr>
          <p:cNvPr id="6" name="슬라이드 번호 개체 틀 5"/>
          <p:cNvSpPr>
            <a:spLocks noGrp="1"/>
          </p:cNvSpPr>
          <p:nvPr>
            <p:ph type="sldNum" sz="quarter" idx="12"/>
          </p:nvPr>
        </p:nvSpPr>
        <p:spPr>
          <a:xfrm>
            <a:off x="3317081" y="6349206"/>
            <a:ext cx="2743200" cy="365125"/>
          </a:xfrm>
        </p:spPr>
        <p:txBody>
          <a:bodyPr/>
          <a:lstStyle/>
          <a:p>
            <a:fld id="{D3E0788C-73CB-4120-8227-3B79F3944826}" type="slidenum">
              <a:rPr lang="ko-KR" altLang="en-US" smtClean="0"/>
              <a:t>8</a:t>
            </a:fld>
            <a:endParaRPr lang="ko-KR" altLang="en-US" dirty="0"/>
          </a:p>
        </p:txBody>
      </p:sp>
      <p:sp>
        <p:nvSpPr>
          <p:cNvPr id="7" name="TextBox 6"/>
          <p:cNvSpPr txBox="1"/>
          <p:nvPr/>
        </p:nvSpPr>
        <p:spPr>
          <a:xfrm>
            <a:off x="1658519" y="5318789"/>
            <a:ext cx="2869696" cy="369332"/>
          </a:xfrm>
          <a:prstGeom prst="rect">
            <a:avLst/>
          </a:prstGeom>
          <a:noFill/>
        </p:spPr>
        <p:txBody>
          <a:bodyPr wrap="none" rtlCol="0">
            <a:spAutoFit/>
          </a:bodyPr>
          <a:lstStyle/>
          <a:p>
            <a:r>
              <a:rPr lang="en-US" altLang="ko-KR" dirty="0" smtClean="0">
                <a:solidFill>
                  <a:schemeClr val="bg1"/>
                </a:solidFill>
              </a:rPr>
              <a:t>&lt; </a:t>
            </a:r>
            <a:r>
              <a:rPr lang="ko-KR" altLang="en-US" dirty="0" smtClean="0">
                <a:solidFill>
                  <a:schemeClr val="bg1"/>
                </a:solidFill>
              </a:rPr>
              <a:t>명함 인식 </a:t>
            </a:r>
            <a:r>
              <a:rPr lang="ko-KR" altLang="en-US" dirty="0" err="1" smtClean="0">
                <a:solidFill>
                  <a:schemeClr val="bg1"/>
                </a:solidFill>
              </a:rPr>
              <a:t>앱</a:t>
            </a:r>
            <a:r>
              <a:rPr lang="en-US" altLang="ko-KR" dirty="0" smtClean="0">
                <a:solidFill>
                  <a:schemeClr val="bg1"/>
                </a:solidFill>
              </a:rPr>
              <a:t> ‘</a:t>
            </a:r>
            <a:r>
              <a:rPr lang="ko-KR" altLang="en-US" dirty="0" err="1" smtClean="0">
                <a:solidFill>
                  <a:schemeClr val="bg1"/>
                </a:solidFill>
              </a:rPr>
              <a:t>리멤버</a:t>
            </a:r>
            <a:r>
              <a:rPr lang="en-US" altLang="ko-KR" dirty="0" smtClean="0">
                <a:solidFill>
                  <a:schemeClr val="bg1"/>
                </a:solidFill>
              </a:rPr>
              <a:t>’ &gt;</a:t>
            </a:r>
            <a:endParaRPr lang="ko-KR" altLang="en-US" dirty="0">
              <a:solidFill>
                <a:schemeClr val="bg1"/>
              </a:solidFill>
            </a:endParaRPr>
          </a:p>
        </p:txBody>
      </p:sp>
      <p:sp>
        <p:nvSpPr>
          <p:cNvPr id="10" name="TextBox 9"/>
          <p:cNvSpPr txBox="1"/>
          <p:nvPr/>
        </p:nvSpPr>
        <p:spPr>
          <a:xfrm>
            <a:off x="7831736" y="5319733"/>
            <a:ext cx="2114681" cy="369332"/>
          </a:xfrm>
          <a:prstGeom prst="rect">
            <a:avLst/>
          </a:prstGeom>
          <a:noFill/>
        </p:spPr>
        <p:txBody>
          <a:bodyPr wrap="none" rtlCol="0">
            <a:spAutoFit/>
          </a:bodyPr>
          <a:lstStyle/>
          <a:p>
            <a:r>
              <a:rPr lang="en-US" altLang="ko-KR" dirty="0" smtClean="0">
                <a:solidFill>
                  <a:schemeClr val="bg1"/>
                </a:solidFill>
              </a:rPr>
              <a:t>&lt; ‘</a:t>
            </a:r>
            <a:r>
              <a:rPr lang="ko-KR" altLang="en-US" dirty="0" err="1" smtClean="0">
                <a:solidFill>
                  <a:schemeClr val="bg1"/>
                </a:solidFill>
              </a:rPr>
              <a:t>리멤버</a:t>
            </a:r>
            <a:r>
              <a:rPr lang="en-US" altLang="ko-KR" dirty="0" smtClean="0">
                <a:solidFill>
                  <a:schemeClr val="bg1"/>
                </a:solidFill>
              </a:rPr>
              <a:t>’</a:t>
            </a:r>
            <a:r>
              <a:rPr lang="ko-KR" altLang="en-US" dirty="0" smtClean="0">
                <a:solidFill>
                  <a:schemeClr val="bg1"/>
                </a:solidFill>
              </a:rPr>
              <a:t>의 </a:t>
            </a:r>
            <a:r>
              <a:rPr lang="en-US" altLang="ko-KR" dirty="0" smtClean="0">
                <a:solidFill>
                  <a:schemeClr val="bg1"/>
                </a:solidFill>
              </a:rPr>
              <a:t>I/O &gt;</a:t>
            </a:r>
            <a:endParaRPr lang="ko-KR" altLang="en-US" dirty="0">
              <a:solidFill>
                <a:schemeClr val="bg1"/>
              </a:solidFill>
            </a:endParaRPr>
          </a:p>
        </p:txBody>
      </p:sp>
    </p:spTree>
    <p:extLst>
      <p:ext uri="{BB962C8B-B14F-4D97-AF65-F5344CB8AC3E}">
        <p14:creationId xmlns:p14="http://schemas.microsoft.com/office/powerpoint/2010/main" val="81163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63636"/>
        </a:solidFill>
        <a:effectLst/>
      </p:bgPr>
    </p:bg>
    <p:spTree>
      <p:nvGrpSpPr>
        <p:cNvPr id="1" name=""/>
        <p:cNvGrpSpPr/>
        <p:nvPr/>
      </p:nvGrpSpPr>
      <p:grpSpPr>
        <a:xfrm>
          <a:off x="0" y="0"/>
          <a:ext cx="0" cy="0"/>
          <a:chOff x="0" y="0"/>
          <a:chExt cx="0" cy="0"/>
        </a:xfrm>
      </p:grpSpPr>
      <p:sp>
        <p:nvSpPr>
          <p:cNvPr id="3" name="직사각형 2"/>
          <p:cNvSpPr/>
          <p:nvPr/>
        </p:nvSpPr>
        <p:spPr>
          <a:xfrm>
            <a:off x="0" y="4889500"/>
            <a:ext cx="12192000" cy="1968500"/>
          </a:xfrm>
          <a:prstGeom prst="rect">
            <a:avLst/>
          </a:prstGeom>
          <a:solidFill>
            <a:srgbClr val="FFC202"/>
          </a:solidFill>
          <a:ln>
            <a:solidFill>
              <a:srgbClr val="FF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91424" y="5259337"/>
            <a:ext cx="4947575" cy="1200329"/>
          </a:xfrm>
          <a:prstGeom prst="rect">
            <a:avLst/>
          </a:prstGeom>
          <a:noFill/>
        </p:spPr>
        <p:txBody>
          <a:bodyPr wrap="square" rtlCol="0">
            <a:spAutoFit/>
          </a:bodyPr>
          <a:lstStyle/>
          <a:p>
            <a:pPr algn="ctr"/>
            <a:r>
              <a:rPr lang="ko-KR" altLang="en-US" sz="7200" b="1" dirty="0">
                <a:ln>
                  <a:solidFill>
                    <a:schemeClr val="bg1">
                      <a:alpha val="0"/>
                    </a:schemeClr>
                  </a:solidFill>
                </a:ln>
                <a:solidFill>
                  <a:schemeClr val="bg1"/>
                </a:solidFill>
                <a:latin typeface="Arial" panose="020B0604020202020204" pitchFamily="34" charset="0"/>
                <a:cs typeface="Arial" panose="020B0604020202020204" pitchFamily="34" charset="0"/>
              </a:rPr>
              <a:t>개선방안</a:t>
            </a:r>
            <a:endParaRPr lang="en-US" altLang="ko-KR" sz="7200" b="1"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xmlns="" id="{FE3BBCBF-2C17-498D-8965-F0AB98BF453C}"/>
              </a:ext>
            </a:extLst>
          </p:cNvPr>
          <p:cNvGrpSpPr/>
          <p:nvPr/>
        </p:nvGrpSpPr>
        <p:grpSpPr>
          <a:xfrm>
            <a:off x="7223239" y="5691661"/>
            <a:ext cx="3130436" cy="525147"/>
            <a:chOff x="4657839" y="765403"/>
            <a:chExt cx="2847254" cy="525147"/>
          </a:xfrm>
        </p:grpSpPr>
        <p:sp>
          <p:nvSpPr>
            <p:cNvPr id="17" name="직사각형 16">
              <a:extLst>
                <a:ext uri="{FF2B5EF4-FFF2-40B4-BE49-F238E27FC236}">
                  <a16:creationId xmlns:a16="http://schemas.microsoft.com/office/drawing/2014/main" xmlns="" id="{1E7CE04C-E006-4F71-BA4E-67558646BE4F}"/>
                </a:ext>
              </a:extLst>
            </p:cNvPr>
            <p:cNvSpPr/>
            <p:nvPr/>
          </p:nvSpPr>
          <p:spPr>
            <a:xfrm>
              <a:off x="4797781" y="765403"/>
              <a:ext cx="2567369" cy="525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직사각형 17">
              <a:extLst>
                <a:ext uri="{FF2B5EF4-FFF2-40B4-BE49-F238E27FC236}">
                  <a16:creationId xmlns:a16="http://schemas.microsoft.com/office/drawing/2014/main" xmlns="" id="{DF4C58DD-7758-4ED6-B44E-7C2AD80AB725}"/>
                </a:ext>
              </a:extLst>
            </p:cNvPr>
            <p:cNvSpPr/>
            <p:nvPr/>
          </p:nvSpPr>
          <p:spPr>
            <a:xfrm>
              <a:off x="4657839" y="766366"/>
              <a:ext cx="2847254" cy="523220"/>
            </a:xfrm>
            <a:prstGeom prst="rect">
              <a:avLst/>
            </a:prstGeom>
            <a:noFill/>
          </p:spPr>
          <p:txBody>
            <a:bodyPr wrap="none" rtlCol="0">
              <a:spAutoFit/>
            </a:bodyPr>
            <a:lstStyle/>
            <a:p>
              <a:pPr algn="ctr"/>
              <a:r>
                <a:rPr lang="en-US" altLang="ko-KR" sz="2800" b="1" spc="-150" dirty="0">
                  <a:ln>
                    <a:solidFill>
                      <a:schemeClr val="bg1">
                        <a:alpha val="0"/>
                      </a:schemeClr>
                    </a:solidFill>
                  </a:ln>
                  <a:latin typeface="Arial" panose="020B0604020202020204" pitchFamily="34" charset="0"/>
                  <a:cs typeface="Arial" panose="020B0604020202020204" pitchFamily="34" charset="0"/>
                </a:rPr>
                <a:t>MADE IN MEOJO</a:t>
              </a:r>
              <a:endParaRPr lang="ko-KR" altLang="en-US" sz="2800" b="1" spc="-150" dirty="0">
                <a:ln>
                  <a:solidFill>
                    <a:schemeClr val="bg1">
                      <a:alpha val="0"/>
                    </a:schemeClr>
                  </a:solidFill>
                </a:ln>
                <a:latin typeface="Arial" panose="020B0604020202020204" pitchFamily="34" charset="0"/>
                <a:cs typeface="Arial" panose="020B0604020202020204" pitchFamily="34" charset="0"/>
              </a:endParaRPr>
            </a:p>
          </p:txBody>
        </p:sp>
      </p:grpSp>
      <p:grpSp>
        <p:nvGrpSpPr>
          <p:cNvPr id="11" name="그룹 10"/>
          <p:cNvGrpSpPr/>
          <p:nvPr/>
        </p:nvGrpSpPr>
        <p:grpSpPr>
          <a:xfrm>
            <a:off x="157238" y="4073856"/>
            <a:ext cx="2098955" cy="2067173"/>
            <a:chOff x="157238" y="4073856"/>
            <a:chExt cx="2098955" cy="2067173"/>
          </a:xfrm>
        </p:grpSpPr>
        <p:sp>
          <p:nvSpPr>
            <p:cNvPr id="12" name="타원 11"/>
            <p:cNvSpPr/>
            <p:nvPr/>
          </p:nvSpPr>
          <p:spPr>
            <a:xfrm>
              <a:off x="211938" y="4073856"/>
              <a:ext cx="2044255" cy="20671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622359" y="4172529"/>
              <a:ext cx="1223412" cy="646331"/>
            </a:xfrm>
            <a:prstGeom prst="rect">
              <a:avLst/>
            </a:prstGeom>
            <a:noFill/>
          </p:spPr>
          <p:txBody>
            <a:bodyPr wrap="none" rtlCol="0">
              <a:spAutoFit/>
            </a:bodyPr>
            <a:lstStyle/>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Graduation</a:t>
              </a:r>
            </a:p>
            <a:p>
              <a:pPr algn="ctr"/>
              <a:r>
                <a:rPr lang="en-US" altLang="ko-KR" b="1" spc="-150" dirty="0" smtClean="0">
                  <a:ln>
                    <a:solidFill>
                      <a:schemeClr val="bg1">
                        <a:alpha val="0"/>
                      </a:schemeClr>
                    </a:solidFill>
                  </a:ln>
                  <a:solidFill>
                    <a:schemeClr val="bg1"/>
                  </a:solidFill>
                  <a:latin typeface="Arial" panose="020B0604020202020204" pitchFamily="34" charset="0"/>
                  <a:cs typeface="Arial" panose="020B0604020202020204" pitchFamily="34" charset="0"/>
                </a:rPr>
                <a:t>project</a:t>
              </a:r>
              <a:endParaRPr lang="ko-KR" altLang="en-US" b="1" spc="-150" dirty="0">
                <a:ln>
                  <a:solidFill>
                    <a:schemeClr val="bg1">
                      <a:alpha val="0"/>
                    </a:schemeClr>
                  </a:solidFill>
                </a:ln>
                <a:solidFill>
                  <a:schemeClr val="bg1"/>
                </a:solidFill>
                <a:latin typeface="Arial" panose="020B0604020202020204" pitchFamily="34" charset="0"/>
                <a:cs typeface="Arial" panose="020B0604020202020204" pitchFamily="34" charset="0"/>
              </a:endParaRPr>
            </a:p>
          </p:txBody>
        </p:sp>
        <p:sp>
          <p:nvSpPr>
            <p:cNvPr id="14" name="직사각형 13"/>
            <p:cNvSpPr/>
            <p:nvPr/>
          </p:nvSpPr>
          <p:spPr>
            <a:xfrm>
              <a:off x="157238" y="4811921"/>
              <a:ext cx="2098955" cy="1061829"/>
            </a:xfrm>
            <a:prstGeom prst="rect">
              <a:avLst/>
            </a:prstGeom>
            <a:noFill/>
          </p:spPr>
          <p:txBody>
            <a:bodyPr wrap="square" rtlCol="0">
              <a:spAutoFit/>
            </a:bodyPr>
            <a:lstStyle/>
            <a:p>
              <a:pPr algn="ctr"/>
              <a:r>
                <a:rPr lang="en-US" altLang="ko-KR" sz="900" dirty="0" smtClean="0">
                  <a:ln>
                    <a:solidFill>
                      <a:schemeClr val="bg1">
                        <a:alpha val="0"/>
                      </a:schemeClr>
                    </a:solidFill>
                  </a:ln>
                  <a:solidFill>
                    <a:srgbClr val="FFC202"/>
                  </a:solidFill>
                  <a:latin typeface="Arial" panose="020B0604020202020204" pitchFamily="34" charset="0"/>
                  <a:cs typeface="Arial" panose="020B0604020202020204" pitchFamily="34" charset="0"/>
                </a:rPr>
                <a:t>We will create business card recognition app. We studied java language and open cv and so on to make it. Everything is so hard to us So we want to get a good grade for this project. Prof, please give us a nice score thx</a:t>
              </a:r>
              <a:endParaRPr lang="en-US" altLang="ko-KR" sz="900" dirty="0">
                <a:ln>
                  <a:solidFill>
                    <a:schemeClr val="bg1">
                      <a:alpha val="0"/>
                    </a:schemeClr>
                  </a:solidFill>
                </a:ln>
                <a:solidFill>
                  <a:srgbClr val="FFC20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013149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와이드스크린</PresentationFormat>
  <Paragraphs>114</Paragraphs>
  <Slides>14</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Arial</vt:lpstr>
      <vt:lpstr>함초롬바탕</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2014-03-16T06:23:19Z</dcterms:created>
  <dcterms:modified xsi:type="dcterms:W3CDTF">2019-03-12T10:05:15Z</dcterms:modified>
  <cp:contentStatus>최종본</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