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7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FFFFFF"/>
        </a:solidFill>
        <a:effectLst/>
        <a:uFillTx/>
        <a:latin typeface="나눔명조"/>
        <a:ea typeface="나눔명조"/>
        <a:cs typeface="나눔명조"/>
        <a:sym typeface="나눔명조"/>
      </a:defRPr>
    </a:lvl1pPr>
    <a:lvl2pPr marL="0" marR="0" indent="0" algn="l" defTabSz="2438337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FFFFFF"/>
        </a:solidFill>
        <a:effectLst/>
        <a:uFillTx/>
        <a:latin typeface="나눔명조"/>
        <a:ea typeface="나눔명조"/>
        <a:cs typeface="나눔명조"/>
        <a:sym typeface="나눔명조"/>
      </a:defRPr>
    </a:lvl2pPr>
    <a:lvl3pPr marL="0" marR="0" indent="0" algn="l" defTabSz="2438337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FFFFFF"/>
        </a:solidFill>
        <a:effectLst/>
        <a:uFillTx/>
        <a:latin typeface="나눔명조"/>
        <a:ea typeface="나눔명조"/>
        <a:cs typeface="나눔명조"/>
        <a:sym typeface="나눔명조"/>
      </a:defRPr>
    </a:lvl3pPr>
    <a:lvl4pPr marL="0" marR="0" indent="0" algn="l" defTabSz="2438337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FFFFFF"/>
        </a:solidFill>
        <a:effectLst/>
        <a:uFillTx/>
        <a:latin typeface="나눔명조"/>
        <a:ea typeface="나눔명조"/>
        <a:cs typeface="나눔명조"/>
        <a:sym typeface="나눔명조"/>
      </a:defRPr>
    </a:lvl4pPr>
    <a:lvl5pPr marL="0" marR="0" indent="0" algn="l" defTabSz="2438337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FFFFFF"/>
        </a:solidFill>
        <a:effectLst/>
        <a:uFillTx/>
        <a:latin typeface="나눔명조"/>
        <a:ea typeface="나눔명조"/>
        <a:cs typeface="나눔명조"/>
        <a:sym typeface="나눔명조"/>
      </a:defRPr>
    </a:lvl5pPr>
    <a:lvl6pPr marL="0" marR="0" indent="0" algn="l" defTabSz="2438337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FFFFFF"/>
        </a:solidFill>
        <a:effectLst/>
        <a:uFillTx/>
        <a:latin typeface="나눔명조"/>
        <a:ea typeface="나눔명조"/>
        <a:cs typeface="나눔명조"/>
        <a:sym typeface="나눔명조"/>
      </a:defRPr>
    </a:lvl6pPr>
    <a:lvl7pPr marL="0" marR="0" indent="0" algn="l" defTabSz="2438337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FFFFFF"/>
        </a:solidFill>
        <a:effectLst/>
        <a:uFillTx/>
        <a:latin typeface="나눔명조"/>
        <a:ea typeface="나눔명조"/>
        <a:cs typeface="나눔명조"/>
        <a:sym typeface="나눔명조"/>
      </a:defRPr>
    </a:lvl7pPr>
    <a:lvl8pPr marL="0" marR="0" indent="0" algn="l" defTabSz="2438337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FFFFFF"/>
        </a:solidFill>
        <a:effectLst/>
        <a:uFillTx/>
        <a:latin typeface="나눔명조"/>
        <a:ea typeface="나눔명조"/>
        <a:cs typeface="나눔명조"/>
        <a:sym typeface="나눔명조"/>
      </a:defRPr>
    </a:lvl8pPr>
    <a:lvl9pPr marL="0" marR="0" indent="0" algn="l" defTabSz="2438337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FFFFFF"/>
        </a:solidFill>
        <a:effectLst/>
        <a:uFillTx/>
        <a:latin typeface="나눔명조"/>
        <a:ea typeface="나눔명조"/>
        <a:cs typeface="나눔명조"/>
        <a:sym typeface="나눔명조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나눔명조"/>
          <a:ea typeface="나눔명조"/>
          <a:cs typeface="나눔명조"/>
        </a:font>
        <a:srgbClr val="FFFFFF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381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381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나눔명조"/>
          <a:ea typeface="나눔명조"/>
          <a:cs typeface="나눔명조"/>
        </a:font>
        <a:srgbClr val="FFFFFF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381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381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나눔명조"/>
          <a:ea typeface="나눔명조"/>
          <a:cs typeface="나눔명조"/>
        </a:font>
        <a:srgbClr val="FFFFFF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381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381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나눔명조"/>
          <a:ea typeface="나눔명조"/>
          <a:cs typeface="나눔명조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818779"/>
          </a:solidFill>
        </a:fill>
      </a:tcStyle>
    </a:band2H>
    <a:firstCol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명조"/>
          <a:ea typeface="나눔명조"/>
          <a:cs typeface="나눔명조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18779"/>
          </a:solidFill>
        </a:fill>
      </a:tcStyle>
    </a:lastRow>
    <a:fir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나눔명조"/>
          <a:ea typeface="나눔명조"/>
          <a:cs typeface="나눔명조"/>
        </a:font>
        <a:srgbClr val="FFFFFF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381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381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rgbClr val="81877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rgbClr val="818779">
              <a:alpha val="20000"/>
            </a:srgbClr>
          </a:solidFill>
        </a:fill>
      </a:tcStyle>
    </a:firstCol>
    <a:la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508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254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iagr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Oct, 2022"/>
          <p:cNvSpPr txBox="1"/>
          <p:nvPr>
            <p:ph type="body" sz="quarter" idx="21"/>
          </p:nvPr>
        </p:nvSpPr>
        <p:spPr>
          <a:xfrm>
            <a:off x="1752600" y="11314176"/>
            <a:ext cx="2795945" cy="50800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" name="Simple Presentation"/>
          <p:cNvSpPr txBox="1"/>
          <p:nvPr>
            <p:ph type="body" sz="quarter" idx="22"/>
          </p:nvPr>
        </p:nvSpPr>
        <p:spPr>
          <a:xfrm>
            <a:off x="19834353" y="2188477"/>
            <a:ext cx="2795946" cy="508002"/>
          </a:xfrm>
          <a:prstGeom prst="rect">
            <a:avLst/>
          </a:prstGeom>
        </p:spPr>
        <p:txBody>
          <a:bodyPr/>
          <a:lstStyle/>
          <a:p>
            <a:pPr algn="r"/>
          </a:p>
        </p:txBody>
      </p:sp>
      <p:sp>
        <p:nvSpPr>
          <p:cNvPr id="15" name="Proposal Project"/>
          <p:cNvSpPr txBox="1"/>
          <p:nvPr>
            <p:ph type="body" sz="quarter" idx="23"/>
          </p:nvPr>
        </p:nvSpPr>
        <p:spPr>
          <a:xfrm>
            <a:off x="19834353" y="11314176"/>
            <a:ext cx="2795946" cy="508002"/>
          </a:xfrm>
          <a:prstGeom prst="rect">
            <a:avLst/>
          </a:prstGeom>
        </p:spPr>
        <p:txBody>
          <a:bodyPr/>
          <a:lstStyle/>
          <a:p>
            <a:pPr algn="r"/>
          </a:p>
        </p:txBody>
      </p:sp>
      <p:sp>
        <p:nvSpPr>
          <p:cNvPr id="16" name="본문 첫 번째 줄…"/>
          <p:cNvSpPr txBox="1"/>
          <p:nvPr>
            <p:ph type="body" sz="quarter" idx="24" hasCustomPrompt="1"/>
          </p:nvPr>
        </p:nvSpPr>
        <p:spPr>
          <a:xfrm>
            <a:off x="1752600" y="7223190"/>
            <a:ext cx="10932446" cy="206931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0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626531" y="2701991"/>
            <a:ext cx="10922139" cy="1902089"/>
          </a:xfrm>
          <a:prstGeom prst="rect">
            <a:avLst/>
          </a:prstGeom>
        </p:spPr>
        <p:txBody>
          <a:bodyPr/>
          <a:lstStyle>
            <a:lvl1pPr>
              <a:defRPr b="0" spc="0" sz="9000">
                <a:solidFill>
                  <a:srgbClr val="262626"/>
                </a:solidFill>
                <a:latin typeface="나눔명조"/>
                <a:ea typeface="나눔명조"/>
                <a:cs typeface="나눔명조"/>
                <a:sym typeface="나눔명조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본문 첫 번째 줄…"/>
          <p:cNvSpPr txBox="1"/>
          <p:nvPr>
            <p:ph type="body" sz="quarter" idx="1" hasCustomPrompt="1"/>
          </p:nvPr>
        </p:nvSpPr>
        <p:spPr>
          <a:xfrm>
            <a:off x="1754344" y="9067503"/>
            <a:ext cx="10932446" cy="309342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000">
                <a:solidFill>
                  <a:srgbClr val="838383"/>
                </a:solidFill>
              </a:defRPr>
            </a:lvl1pPr>
            <a:lvl2pPr>
              <a:lnSpc>
                <a:spcPct val="150000"/>
              </a:lnSpc>
              <a:defRPr sz="2000">
                <a:solidFill>
                  <a:srgbClr val="838383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rgbClr val="838383"/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rgbClr val="838383"/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rgbClr val="838383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resentation Title"/>
          <p:cNvSpPr txBox="1"/>
          <p:nvPr>
            <p:ph type="title" hasCustomPrompt="1"/>
          </p:nvPr>
        </p:nvSpPr>
        <p:spPr>
          <a:xfrm>
            <a:off x="2123810" y="2847708"/>
            <a:ext cx="14986002" cy="5080003"/>
          </a:xfrm>
          <a:prstGeom prst="rect">
            <a:avLst/>
          </a:prstGeom>
        </p:spPr>
        <p:txBody>
          <a:bodyPr/>
          <a:lstStyle>
            <a:lvl1pPr>
              <a:defRPr spc="0" sz="30000">
                <a:solidFill>
                  <a:srgbClr val="A9ADA4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3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/>
          <p:nvPr>
            <p:ph type="title" hasCustomPrompt="1"/>
          </p:nvPr>
        </p:nvSpPr>
        <p:spPr>
          <a:xfrm>
            <a:off x="1758752" y="5140550"/>
            <a:ext cx="21130938" cy="1902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Presentation Title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1752600" y="2188477"/>
            <a:ext cx="2795945" cy="508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22927549" y="12437698"/>
            <a:ext cx="467458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584200">
              <a:lnSpc>
                <a:spcPct val="100000"/>
              </a:lnSpc>
              <a:defRPr sz="250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8.png"/><Relationship Id="rId4" Type="http://schemas.openxmlformats.org/officeDocument/2006/relationships/image" Target="../media/image5.jpeg"/><Relationship Id="rId5" Type="http://schemas.openxmlformats.org/officeDocument/2006/relationships/image" Target="../media/image9.pn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"/><Relationship Id="rId3" Type="http://schemas.openxmlformats.org/officeDocument/2006/relationships/image" Target="../media/image11.tif"/><Relationship Id="rId4" Type="http://schemas.openxmlformats.org/officeDocument/2006/relationships/image" Target="../media/image12.jpeg"/><Relationship Id="rId5" Type="http://schemas.openxmlformats.org/officeDocument/2006/relationships/image" Target="../media/image3.jpeg"/><Relationship Id="rId6" Type="http://schemas.openxmlformats.org/officeDocument/2006/relationships/image" Target="../media/image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"/><Relationship Id="rId3" Type="http://schemas.openxmlformats.org/officeDocument/2006/relationships/image" Target="../media/image10.png"/><Relationship Id="rId4" Type="http://schemas.openxmlformats.org/officeDocument/2006/relationships/image" Target="../media/image13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1.jpeg"/><Relationship Id="rId6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tif"/><Relationship Id="rId4" Type="http://schemas.openxmlformats.org/officeDocument/2006/relationships/image" Target="../media/image5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ti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7.tif"/><Relationship Id="rId7" Type="http://schemas.openxmlformats.org/officeDocument/2006/relationships/image" Target="../media/image8.tif"/><Relationship Id="rId8" Type="http://schemas.openxmlformats.org/officeDocument/2006/relationships/image" Target="../media/image9.tif"/><Relationship Id="rId9" Type="http://schemas.openxmlformats.org/officeDocument/2006/relationships/image" Target="../media/image10.tif"/><Relationship Id="rId10" Type="http://schemas.openxmlformats.org/officeDocument/2006/relationships/image" Target="../media/image1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3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81877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4" name="선"/>
          <p:cNvSpPr/>
          <p:nvPr/>
        </p:nvSpPr>
        <p:spPr>
          <a:xfrm flipV="1">
            <a:off x="1600808" y="1828799"/>
            <a:ext cx="21182384" cy="2"/>
          </a:xfrm>
          <a:prstGeom prst="line">
            <a:avLst/>
          </a:prstGeom>
          <a:ln w="25400">
            <a:solidFill>
              <a:srgbClr val="FFFFFF">
                <a:alpha val="6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45" name="선"/>
          <p:cNvSpPr/>
          <p:nvPr/>
        </p:nvSpPr>
        <p:spPr>
          <a:xfrm flipV="1">
            <a:off x="1600808" y="12064999"/>
            <a:ext cx="21182384" cy="2"/>
          </a:xfrm>
          <a:prstGeom prst="line">
            <a:avLst/>
          </a:prstGeom>
          <a:ln w="25400">
            <a:solidFill>
              <a:srgbClr val="FFFFFF">
                <a:alpha val="6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46" name="H A I !"/>
          <p:cNvSpPr txBox="1"/>
          <p:nvPr>
            <p:ph type="ctrTitle"/>
          </p:nvPr>
        </p:nvSpPr>
        <p:spPr>
          <a:xfrm>
            <a:off x="1626531" y="4346621"/>
            <a:ext cx="21130938" cy="2558099"/>
          </a:xfrm>
          <a:prstGeom prst="rect">
            <a:avLst/>
          </a:prstGeom>
        </p:spPr>
        <p:txBody>
          <a:bodyPr/>
          <a:lstStyle>
            <a:lvl1pPr algn="ctr" defTabSz="2218888">
              <a:defRPr spc="2830" sz="15000"/>
            </a:lvl1pPr>
          </a:lstStyle>
          <a:p>
            <a:pPr/>
            <a:r>
              <a:t>H A I !</a:t>
            </a:r>
          </a:p>
        </p:txBody>
      </p:sp>
      <p:sp>
        <p:nvSpPr>
          <p:cNvPr id="47" name="Capstone Project 14 Team…"/>
          <p:cNvSpPr txBox="1"/>
          <p:nvPr>
            <p:ph type="body" idx="23"/>
          </p:nvPr>
        </p:nvSpPr>
        <p:spPr>
          <a:xfrm>
            <a:off x="1625600" y="10817386"/>
            <a:ext cx="21132800" cy="10131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r" defTabSz="2316421">
              <a:defRPr sz="2800"/>
            </a:pPr>
            <a:r>
              <a:t>Capstone Project 14 Team</a:t>
            </a:r>
          </a:p>
          <a:p>
            <a:pPr algn="r" defTabSz="2316421">
              <a:defRPr sz="2800"/>
            </a:pPr>
            <a:r>
              <a:t>오규석 양성민 유선종 차윤성 최나라</a:t>
            </a:r>
          </a:p>
        </p:txBody>
      </p:sp>
      <p:sp>
        <p:nvSpPr>
          <p:cNvPr id="48" name="얼굴형 기반 헤어스타일 추천"/>
          <p:cNvSpPr txBox="1"/>
          <p:nvPr/>
        </p:nvSpPr>
        <p:spPr>
          <a:xfrm>
            <a:off x="1625600" y="7118001"/>
            <a:ext cx="21132800" cy="1013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>
              <a:lnSpc>
                <a:spcPct val="135000"/>
              </a:lnSpc>
              <a:defRPr sz="5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얼굴형 기반 헤어스타일 추천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선"/>
          <p:cNvSpPr/>
          <p:nvPr/>
        </p:nvSpPr>
        <p:spPr>
          <a:xfrm flipH="1" flipV="1">
            <a:off x="16342590" y="5635964"/>
            <a:ext cx="14720" cy="1880875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182" name="선"/>
          <p:cNvSpPr/>
          <p:nvPr/>
        </p:nvSpPr>
        <p:spPr>
          <a:xfrm flipV="1">
            <a:off x="7643169" y="5827701"/>
            <a:ext cx="1" cy="1497401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183" name="슬라이드 번호"/>
          <p:cNvSpPr txBox="1"/>
          <p:nvPr>
            <p:ph type="sldNum" sz="quarter" idx="4294967295"/>
          </p:nvPr>
        </p:nvSpPr>
        <p:spPr>
          <a:xfrm>
            <a:off x="22927549" y="12437698"/>
            <a:ext cx="467458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4" name="주요 기능 - 모델 변경 사항"/>
          <p:cNvSpPr txBox="1"/>
          <p:nvPr>
            <p:ph type="title"/>
          </p:nvPr>
        </p:nvSpPr>
        <p:spPr>
          <a:xfrm>
            <a:off x="843969" y="993132"/>
            <a:ext cx="14956095" cy="1902088"/>
          </a:xfrm>
          <a:prstGeom prst="rect">
            <a:avLst/>
          </a:prstGeom>
        </p:spPr>
        <p:txBody>
          <a:bodyPr/>
          <a:lstStyle/>
          <a:p>
            <a:pPr/>
            <a:r>
              <a:t>주요 기능 - 모델 변경 사항</a:t>
            </a:r>
          </a:p>
        </p:txBody>
      </p:sp>
      <p:sp>
        <p:nvSpPr>
          <p:cNvPr id="185" name="선"/>
          <p:cNvSpPr/>
          <p:nvPr/>
        </p:nvSpPr>
        <p:spPr>
          <a:xfrm flipV="1">
            <a:off x="853156" y="2606184"/>
            <a:ext cx="22677688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186" name="TextBox 21"/>
          <p:cNvSpPr txBox="1"/>
          <p:nvPr/>
        </p:nvSpPr>
        <p:spPr>
          <a:xfrm>
            <a:off x="679743" y="2954234"/>
            <a:ext cx="2746635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72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But!</a:t>
            </a:r>
          </a:p>
        </p:txBody>
      </p:sp>
      <p:grpSp>
        <p:nvGrpSpPr>
          <p:cNvPr id="191" name="그룹"/>
          <p:cNvGrpSpPr/>
          <p:nvPr/>
        </p:nvGrpSpPr>
        <p:grpSpPr>
          <a:xfrm>
            <a:off x="7664029" y="8140828"/>
            <a:ext cx="8693282" cy="1434060"/>
            <a:chOff x="0" y="0"/>
            <a:chExt cx="8693281" cy="1434059"/>
          </a:xfrm>
        </p:grpSpPr>
        <p:sp>
          <p:nvSpPr>
            <p:cNvPr id="187" name="선"/>
            <p:cNvSpPr/>
            <p:nvPr/>
          </p:nvSpPr>
          <p:spPr>
            <a:xfrm flipH="1" flipV="1">
              <a:off x="10424" y="0"/>
              <a:ext cx="2" cy="662108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818779"/>
                  </a:solidFill>
                </a:defRPr>
              </a:pPr>
            </a:p>
          </p:txBody>
        </p:sp>
        <p:sp>
          <p:nvSpPr>
            <p:cNvPr id="188" name="선"/>
            <p:cNvSpPr/>
            <p:nvPr/>
          </p:nvSpPr>
          <p:spPr>
            <a:xfrm flipV="1">
              <a:off x="8688277" y="0"/>
              <a:ext cx="2" cy="662108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818779"/>
                  </a:solidFill>
                </a:defRPr>
              </a:pPr>
            </a:p>
          </p:txBody>
        </p:sp>
        <p:sp>
          <p:nvSpPr>
            <p:cNvPr id="189" name="선"/>
            <p:cNvSpPr/>
            <p:nvPr/>
          </p:nvSpPr>
          <p:spPr>
            <a:xfrm flipH="1" flipV="1">
              <a:off x="4524722" y="657650"/>
              <a:ext cx="2" cy="776410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818779"/>
                  </a:solidFill>
                </a:defRPr>
              </a:pPr>
            </a:p>
          </p:txBody>
        </p:sp>
        <p:sp>
          <p:nvSpPr>
            <p:cNvPr id="190" name="선"/>
            <p:cNvSpPr/>
            <p:nvPr/>
          </p:nvSpPr>
          <p:spPr>
            <a:xfrm flipV="1">
              <a:off x="0" y="652738"/>
              <a:ext cx="8693282" cy="2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818779"/>
                  </a:solidFill>
                </a:defRPr>
              </a:pPr>
            </a:p>
          </p:txBody>
        </p:sp>
      </p:grpSp>
      <p:sp>
        <p:nvSpPr>
          <p:cNvPr id="192" name="슬라이드 번호"/>
          <p:cNvSpPr txBox="1"/>
          <p:nvPr/>
        </p:nvSpPr>
        <p:spPr>
          <a:xfrm>
            <a:off x="19802367" y="10852004"/>
            <a:ext cx="46745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ctr" defTabSz="584200">
              <a:lnSpc>
                <a:spcPct val="100000"/>
              </a:lnSpc>
              <a:defRPr sz="250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grpSp>
        <p:nvGrpSpPr>
          <p:cNvPr id="195" name="Project Planning"/>
          <p:cNvGrpSpPr/>
          <p:nvPr/>
        </p:nvGrpSpPr>
        <p:grpSpPr>
          <a:xfrm>
            <a:off x="4166337" y="7233098"/>
            <a:ext cx="7218676" cy="1016002"/>
            <a:chOff x="0" y="0"/>
            <a:chExt cx="7218674" cy="1016000"/>
          </a:xfrm>
        </p:grpSpPr>
        <p:sp>
          <p:nvSpPr>
            <p:cNvPr id="193" name="직사각형"/>
            <p:cNvSpPr/>
            <p:nvPr/>
          </p:nvSpPr>
          <p:spPr>
            <a:xfrm>
              <a:off x="0" y="0"/>
              <a:ext cx="7218675" cy="1016001"/>
            </a:xfrm>
            <a:prstGeom prst="rect">
              <a:avLst/>
            </a:prstGeom>
            <a:solidFill>
              <a:srgbClr val="F3F1E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defRPr b="1" sz="27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94" name="Train Set에서도 낮은 정확도"/>
            <p:cNvSpPr txBox="1"/>
            <p:nvPr/>
          </p:nvSpPr>
          <p:spPr>
            <a:xfrm>
              <a:off x="0" y="241995"/>
              <a:ext cx="7218675" cy="5320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ctr" defTabSz="825500">
                <a:lnSpc>
                  <a:spcPct val="100000"/>
                </a:lnSpc>
                <a:defRPr b="1" sz="27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Train</a:t>
              </a:r>
              <a:r>
                <a:t> </a:t>
              </a:r>
              <a:r>
                <a:t>Set</a:t>
              </a:r>
              <a:r>
                <a:t>에서도 낮은 정확도</a:t>
              </a:r>
            </a:p>
          </p:txBody>
        </p:sp>
      </p:grpSp>
      <p:grpSp>
        <p:nvGrpSpPr>
          <p:cNvPr id="198" name="Part"/>
          <p:cNvGrpSpPr/>
          <p:nvPr/>
        </p:nvGrpSpPr>
        <p:grpSpPr>
          <a:xfrm>
            <a:off x="3964384" y="4970688"/>
            <a:ext cx="7210346" cy="1016002"/>
            <a:chOff x="0" y="0"/>
            <a:chExt cx="7210345" cy="1016000"/>
          </a:xfrm>
        </p:grpSpPr>
        <p:sp>
          <p:nvSpPr>
            <p:cNvPr id="196" name="직사각형"/>
            <p:cNvSpPr/>
            <p:nvPr/>
          </p:nvSpPr>
          <p:spPr>
            <a:xfrm>
              <a:off x="0" y="0"/>
              <a:ext cx="7210346" cy="1016001"/>
            </a:xfrm>
            <a:prstGeom prst="rect">
              <a:avLst/>
            </a:prstGeom>
            <a:solidFill>
              <a:srgbClr val="F3F1E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defRPr b="1" sz="27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97" name="데이터의 변동폭이 크다"/>
            <p:cNvSpPr txBox="1"/>
            <p:nvPr/>
          </p:nvSpPr>
          <p:spPr>
            <a:xfrm>
              <a:off x="0" y="241995"/>
              <a:ext cx="7210346" cy="5320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defRPr b="1" sz="27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데이터의 변동폭이 크다</a:t>
              </a:r>
            </a:p>
          </p:txBody>
        </p:sp>
      </p:grpSp>
      <p:grpSp>
        <p:nvGrpSpPr>
          <p:cNvPr id="201" name="Part"/>
          <p:cNvGrpSpPr/>
          <p:nvPr/>
        </p:nvGrpSpPr>
        <p:grpSpPr>
          <a:xfrm>
            <a:off x="12825749" y="5014962"/>
            <a:ext cx="7210347" cy="1016002"/>
            <a:chOff x="0" y="0"/>
            <a:chExt cx="7210345" cy="1016000"/>
          </a:xfrm>
        </p:grpSpPr>
        <p:sp>
          <p:nvSpPr>
            <p:cNvPr id="199" name="직사각형"/>
            <p:cNvSpPr/>
            <p:nvPr/>
          </p:nvSpPr>
          <p:spPr>
            <a:xfrm>
              <a:off x="0" y="0"/>
              <a:ext cx="7210346" cy="1016001"/>
            </a:xfrm>
            <a:prstGeom prst="rect">
              <a:avLst/>
            </a:prstGeom>
            <a:solidFill>
              <a:srgbClr val="F3F1E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defRPr b="1" sz="27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0" name="멘토님의 조언"/>
            <p:cNvSpPr txBox="1"/>
            <p:nvPr/>
          </p:nvSpPr>
          <p:spPr>
            <a:xfrm>
              <a:off x="0" y="241995"/>
              <a:ext cx="7210346" cy="5320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defRPr b="1" sz="27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멘토님의 조언</a:t>
              </a:r>
            </a:p>
          </p:txBody>
        </p:sp>
      </p:grpSp>
      <p:grpSp>
        <p:nvGrpSpPr>
          <p:cNvPr id="204" name="Managing"/>
          <p:cNvGrpSpPr/>
          <p:nvPr/>
        </p:nvGrpSpPr>
        <p:grpSpPr>
          <a:xfrm>
            <a:off x="12825749" y="7236876"/>
            <a:ext cx="7210347" cy="1016002"/>
            <a:chOff x="0" y="0"/>
            <a:chExt cx="7210345" cy="1016000"/>
          </a:xfrm>
        </p:grpSpPr>
        <p:sp>
          <p:nvSpPr>
            <p:cNvPr id="202" name="직사각형"/>
            <p:cNvSpPr/>
            <p:nvPr/>
          </p:nvSpPr>
          <p:spPr>
            <a:xfrm>
              <a:off x="0" y="0"/>
              <a:ext cx="7210346" cy="1016001"/>
            </a:xfrm>
            <a:prstGeom prst="rect">
              <a:avLst/>
            </a:prstGeom>
            <a:solidFill>
              <a:srgbClr val="F3F1E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defRPr b="1" sz="27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3" name="Face Detection에서 일반적인 방식X"/>
            <p:cNvSpPr txBox="1"/>
            <p:nvPr/>
          </p:nvSpPr>
          <p:spPr>
            <a:xfrm>
              <a:off x="0" y="241995"/>
              <a:ext cx="7210346" cy="5320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ctr" defTabSz="825500">
                <a:lnSpc>
                  <a:spcPct val="100000"/>
                </a:lnSpc>
                <a:defRPr b="1" sz="27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Face</a:t>
              </a:r>
              <a:r>
                <a:t> </a:t>
              </a:r>
              <a:r>
                <a:t>Detection</a:t>
              </a:r>
              <a:r>
                <a:t>에서 일반적인 방식</a:t>
              </a:r>
              <a:r>
                <a:t>X</a:t>
              </a:r>
              <a:r>
                <a:t> </a:t>
              </a:r>
            </a:p>
          </p:txBody>
        </p:sp>
      </p:grpSp>
      <p:grpSp>
        <p:nvGrpSpPr>
          <p:cNvPr id="207" name="Marketing…"/>
          <p:cNvGrpSpPr/>
          <p:nvPr/>
        </p:nvGrpSpPr>
        <p:grpSpPr>
          <a:xfrm>
            <a:off x="10367829" y="9479291"/>
            <a:ext cx="3654840" cy="3654839"/>
            <a:chOff x="0" y="0"/>
            <a:chExt cx="3654838" cy="3654838"/>
          </a:xfrm>
        </p:grpSpPr>
        <p:sp>
          <p:nvSpPr>
            <p:cNvPr id="205" name="원"/>
            <p:cNvSpPr/>
            <p:nvPr/>
          </p:nvSpPr>
          <p:spPr>
            <a:xfrm>
              <a:off x="-1" y="-1"/>
              <a:ext cx="3654840" cy="3654840"/>
            </a:xfrm>
            <a:prstGeom prst="ellipse">
              <a:avLst/>
            </a:prstGeom>
            <a:solidFill>
              <a:srgbClr val="81877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10000"/>
                </a:lnSpc>
                <a:defRPr b="1" sz="27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6" name="새로운 모델  개발 결정"/>
            <p:cNvSpPr txBox="1"/>
            <p:nvPr/>
          </p:nvSpPr>
          <p:spPr>
            <a:xfrm>
              <a:off x="535237" y="1268547"/>
              <a:ext cx="2584363" cy="1117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ctr" defTabSz="825500">
                <a:lnSpc>
                  <a:spcPct val="110000"/>
                </a:lnSpc>
                <a:defRPr b="1" sz="30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새로운 모델 </a:t>
              </a:r>
              <a:br/>
              <a:r>
                <a:t>개발 결정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슬라이드 번호"/>
          <p:cNvSpPr txBox="1"/>
          <p:nvPr>
            <p:ph type="sldNum" sz="quarter" idx="4294967295"/>
          </p:nvPr>
        </p:nvSpPr>
        <p:spPr>
          <a:xfrm>
            <a:off x="22939254" y="12437698"/>
            <a:ext cx="444048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주요 기능 - Data Labeling &amp; Data Processing"/>
          <p:cNvSpPr txBox="1"/>
          <p:nvPr>
            <p:ph type="title"/>
          </p:nvPr>
        </p:nvSpPr>
        <p:spPr>
          <a:xfrm>
            <a:off x="843969" y="993132"/>
            <a:ext cx="23215200" cy="1902088"/>
          </a:xfrm>
          <a:prstGeom prst="rect">
            <a:avLst/>
          </a:prstGeom>
        </p:spPr>
        <p:txBody>
          <a:bodyPr/>
          <a:lstStyle/>
          <a:p>
            <a:pPr/>
            <a:r>
              <a:t>주요 기능 - Data Labeling &amp; Data Processing</a:t>
            </a:r>
          </a:p>
        </p:txBody>
      </p:sp>
      <p:sp>
        <p:nvSpPr>
          <p:cNvPr id="211" name="선"/>
          <p:cNvSpPr/>
          <p:nvPr/>
        </p:nvSpPr>
        <p:spPr>
          <a:xfrm flipV="1">
            <a:off x="853156" y="2606184"/>
            <a:ext cx="23315050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grpSp>
        <p:nvGrpSpPr>
          <p:cNvPr id="224" name="그룹 2"/>
          <p:cNvGrpSpPr/>
          <p:nvPr/>
        </p:nvGrpSpPr>
        <p:grpSpPr>
          <a:xfrm>
            <a:off x="2882656" y="5141044"/>
            <a:ext cx="19256051" cy="6357720"/>
            <a:chOff x="0" y="0"/>
            <a:chExt cx="19256049" cy="6357718"/>
          </a:xfrm>
        </p:grpSpPr>
        <p:grpSp>
          <p:nvGrpSpPr>
            <p:cNvPr id="214" name="3"/>
            <p:cNvGrpSpPr/>
            <p:nvPr/>
          </p:nvGrpSpPr>
          <p:grpSpPr>
            <a:xfrm>
              <a:off x="11780011" y="-1"/>
              <a:ext cx="7476038" cy="4234554"/>
              <a:chOff x="0" y="0"/>
              <a:chExt cx="7476036" cy="4234553"/>
            </a:xfrm>
          </p:grpSpPr>
          <p:sp>
            <p:nvSpPr>
              <p:cNvPr id="212" name="도형"/>
              <p:cNvSpPr/>
              <p:nvPr/>
            </p:nvSpPr>
            <p:spPr>
              <a:xfrm>
                <a:off x="0" y="-1"/>
                <a:ext cx="7476037" cy="4234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967" y="0"/>
                    </a:moveTo>
                    <a:lnTo>
                      <a:pt x="14967" y="3880"/>
                    </a:lnTo>
                    <a:lnTo>
                      <a:pt x="0" y="3880"/>
                    </a:lnTo>
                    <a:lnTo>
                      <a:pt x="0" y="17720"/>
                    </a:lnTo>
                    <a:lnTo>
                      <a:pt x="14967" y="17720"/>
                    </a:lnTo>
                    <a:lnTo>
                      <a:pt x="14967" y="21600"/>
                    </a:lnTo>
                    <a:lnTo>
                      <a:pt x="21600" y="10801"/>
                    </a:lnTo>
                    <a:lnTo>
                      <a:pt x="14967" y="0"/>
                    </a:lnTo>
                    <a:close/>
                  </a:path>
                </a:pathLst>
              </a:custGeom>
              <a:solidFill>
                <a:srgbClr val="D2CF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b="1" sz="100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13" name="3"/>
              <p:cNvSpPr txBox="1"/>
              <p:nvPr/>
            </p:nvSpPr>
            <p:spPr>
              <a:xfrm>
                <a:off x="0" y="1198961"/>
                <a:ext cx="7476036" cy="1836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lnSpc>
                    <a:spcPct val="100000"/>
                  </a:lnSpc>
                  <a:defRPr b="1" sz="100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217" name="2"/>
            <p:cNvGrpSpPr/>
            <p:nvPr/>
          </p:nvGrpSpPr>
          <p:grpSpPr>
            <a:xfrm>
              <a:off x="6007881" y="-1"/>
              <a:ext cx="7476038" cy="4234554"/>
              <a:chOff x="0" y="0"/>
              <a:chExt cx="7476036" cy="4234553"/>
            </a:xfrm>
          </p:grpSpPr>
          <p:sp>
            <p:nvSpPr>
              <p:cNvPr id="215" name="도형"/>
              <p:cNvSpPr/>
              <p:nvPr/>
            </p:nvSpPr>
            <p:spPr>
              <a:xfrm>
                <a:off x="0" y="-1"/>
                <a:ext cx="7476037" cy="4234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967" y="0"/>
                    </a:moveTo>
                    <a:lnTo>
                      <a:pt x="14967" y="3880"/>
                    </a:lnTo>
                    <a:lnTo>
                      <a:pt x="0" y="3880"/>
                    </a:lnTo>
                    <a:lnTo>
                      <a:pt x="0" y="17720"/>
                    </a:lnTo>
                    <a:lnTo>
                      <a:pt x="14967" y="17720"/>
                    </a:lnTo>
                    <a:lnTo>
                      <a:pt x="14967" y="21600"/>
                    </a:lnTo>
                    <a:lnTo>
                      <a:pt x="21600" y="10801"/>
                    </a:lnTo>
                    <a:lnTo>
                      <a:pt x="14967" y="0"/>
                    </a:lnTo>
                    <a:close/>
                  </a:path>
                </a:pathLst>
              </a:custGeom>
              <a:solidFill>
                <a:srgbClr val="E5E2D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b="1" sz="100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16" name="2"/>
              <p:cNvSpPr txBox="1"/>
              <p:nvPr/>
            </p:nvSpPr>
            <p:spPr>
              <a:xfrm>
                <a:off x="0" y="1198961"/>
                <a:ext cx="7476036" cy="1836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lnSpc>
                    <a:spcPct val="100000"/>
                  </a:lnSpc>
                  <a:defRPr b="1" sz="100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220" name="1"/>
            <p:cNvGrpSpPr/>
            <p:nvPr/>
          </p:nvGrpSpPr>
          <p:grpSpPr>
            <a:xfrm>
              <a:off x="20508" y="-1"/>
              <a:ext cx="7476037" cy="4234554"/>
              <a:chOff x="0" y="0"/>
              <a:chExt cx="7476036" cy="4234553"/>
            </a:xfrm>
          </p:grpSpPr>
          <p:sp>
            <p:nvSpPr>
              <p:cNvPr id="218" name="도형"/>
              <p:cNvSpPr/>
              <p:nvPr/>
            </p:nvSpPr>
            <p:spPr>
              <a:xfrm>
                <a:off x="0" y="-1"/>
                <a:ext cx="7476037" cy="4234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967" y="0"/>
                    </a:moveTo>
                    <a:lnTo>
                      <a:pt x="14967" y="3880"/>
                    </a:lnTo>
                    <a:lnTo>
                      <a:pt x="0" y="3880"/>
                    </a:lnTo>
                    <a:lnTo>
                      <a:pt x="0" y="17720"/>
                    </a:lnTo>
                    <a:lnTo>
                      <a:pt x="14967" y="17720"/>
                    </a:lnTo>
                    <a:lnTo>
                      <a:pt x="14967" y="21600"/>
                    </a:lnTo>
                    <a:lnTo>
                      <a:pt x="21600" y="10801"/>
                    </a:lnTo>
                    <a:lnTo>
                      <a:pt x="14967" y="0"/>
                    </a:lnTo>
                    <a:close/>
                  </a:path>
                </a:pathLst>
              </a:custGeom>
              <a:solidFill>
                <a:srgbClr val="F3F1E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b="1" sz="100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19" name="1"/>
              <p:cNvSpPr txBox="1"/>
              <p:nvPr/>
            </p:nvSpPr>
            <p:spPr>
              <a:xfrm>
                <a:off x="0" y="1198961"/>
                <a:ext cx="7476036" cy="1836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lnSpc>
                    <a:spcPct val="100000"/>
                  </a:lnSpc>
                  <a:defRPr b="1" sz="100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221" name="얼굴 데이터 확보 - Kaggle, Github"/>
            <p:cNvSpPr txBox="1"/>
            <p:nvPr/>
          </p:nvSpPr>
          <p:spPr>
            <a:xfrm>
              <a:off x="-1" y="4686815"/>
              <a:ext cx="5701754" cy="1670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6" tIns="71436" rIns="71436" bIns="71436" numCol="1" anchor="t">
              <a:normAutofit fontScale="100000" lnSpcReduction="0"/>
            </a:bodyPr>
            <a:lstStyle/>
            <a:p>
              <a:pPr algn="ctr" defTabSz="800734">
                <a:lnSpc>
                  <a:spcPct val="100000"/>
                </a:lnSpc>
                <a:defRPr b="1" sz="33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얼굴 </a:t>
              </a:r>
              <a:r>
                <a:t>사진</a:t>
              </a:r>
              <a:r>
                <a:t> </a:t>
              </a:r>
              <a:r>
                <a:t>데이터 수집</a:t>
              </a:r>
            </a:p>
          </p:txBody>
        </p:sp>
        <p:sp>
          <p:nvSpPr>
            <p:cNvPr id="222" name="Data Labeling"/>
            <p:cNvSpPr txBox="1"/>
            <p:nvPr/>
          </p:nvSpPr>
          <p:spPr>
            <a:xfrm>
              <a:off x="6180347" y="4686815"/>
              <a:ext cx="5701754" cy="860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6" tIns="71436" rIns="71436" bIns="71436" numCol="1" anchor="t">
              <a:normAutofit fontScale="100000" lnSpcReduction="0"/>
            </a:bodyPr>
            <a:lstStyle>
              <a:lvl1pPr algn="ctr" defTabSz="825500">
                <a:lnSpc>
                  <a:spcPct val="100000"/>
                </a:lnSpc>
                <a:defRPr b="1" sz="33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Data Labeling</a:t>
              </a:r>
            </a:p>
          </p:txBody>
        </p:sp>
        <p:sp>
          <p:nvSpPr>
            <p:cNvPr id="223" name="Image Crop"/>
            <p:cNvSpPr txBox="1"/>
            <p:nvPr/>
          </p:nvSpPr>
          <p:spPr>
            <a:xfrm>
              <a:off x="12360695" y="4686815"/>
              <a:ext cx="5701755" cy="860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6" tIns="71436" rIns="71436" bIns="71436" numCol="1" anchor="t">
              <a:normAutofit fontScale="100000" lnSpcReduction="0"/>
            </a:bodyPr>
            <a:lstStyle>
              <a:lvl1pPr algn="ctr" defTabSz="825500">
                <a:lnSpc>
                  <a:spcPct val="100000"/>
                </a:lnSpc>
                <a:defRPr b="1" sz="33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Data Preprocessing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슬라이드 번호"/>
          <p:cNvSpPr txBox="1"/>
          <p:nvPr>
            <p:ph type="sldNum" sz="quarter" idx="4294967295"/>
          </p:nvPr>
        </p:nvSpPr>
        <p:spPr>
          <a:xfrm>
            <a:off x="22927549" y="12437698"/>
            <a:ext cx="467458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7" name="주요 기능 - Data Labeling &amp; Data Processing"/>
          <p:cNvSpPr txBox="1"/>
          <p:nvPr>
            <p:ph type="title"/>
          </p:nvPr>
        </p:nvSpPr>
        <p:spPr>
          <a:xfrm>
            <a:off x="843969" y="993132"/>
            <a:ext cx="23215200" cy="1902088"/>
          </a:xfrm>
          <a:prstGeom prst="rect">
            <a:avLst/>
          </a:prstGeom>
        </p:spPr>
        <p:txBody>
          <a:bodyPr/>
          <a:lstStyle/>
          <a:p>
            <a:pPr/>
            <a:r>
              <a:t>주요 기능 - Data Labeling</a:t>
            </a:r>
          </a:p>
        </p:txBody>
      </p:sp>
      <p:sp>
        <p:nvSpPr>
          <p:cNvPr id="228" name="선"/>
          <p:cNvSpPr/>
          <p:nvPr/>
        </p:nvSpPr>
        <p:spPr>
          <a:xfrm flipV="1">
            <a:off x="853156" y="2606184"/>
            <a:ext cx="23315050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229" name="유의미한 데이터를 추출하기 위해 정면 사진, 얼굴형 판단이 가능한 사진 75,000장 확보."/>
          <p:cNvSpPr txBox="1"/>
          <p:nvPr/>
        </p:nvSpPr>
        <p:spPr>
          <a:xfrm>
            <a:off x="1185165" y="5236042"/>
            <a:ext cx="10697784" cy="2694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/>
              <a:buChar char="•"/>
              <a:defRPr sz="37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유의미한 데이터를 추출 </a:t>
            </a:r>
          </a:p>
          <a:p>
            <a:pPr>
              <a:lnSpc>
                <a:spcPct val="150000"/>
              </a:lnSpc>
              <a:defRPr sz="37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 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b="1">
                <a:solidFill>
                  <a:srgbClr val="1F1F1F"/>
                </a:solidFill>
              </a:rPr>
              <a:t>정면 사진</a:t>
            </a:r>
            <a:r>
              <a:rPr>
                <a:solidFill>
                  <a:srgbClr val="1F1F1F"/>
                </a:solidFill>
              </a:rPr>
              <a:t>, </a:t>
            </a:r>
            <a:r>
              <a:rPr b="1">
                <a:solidFill>
                  <a:srgbClr val="1F1F1F"/>
                </a:solidFill>
              </a:rPr>
              <a:t>얼굴형 판단이 가능</a:t>
            </a:r>
            <a:r>
              <a:t>한 사진 확보</a:t>
            </a:r>
            <a:r>
              <a:t>. </a:t>
            </a:r>
          </a:p>
        </p:txBody>
      </p:sp>
      <p:sp>
        <p:nvSpPr>
          <p:cNvPr id="230" name="조사한 자료와 논문을 바탕으로 얼굴형 판단에 대한 기준을 설정하여 총 4가지의 얼굴형으로 구분…"/>
          <p:cNvSpPr txBox="1"/>
          <p:nvPr/>
        </p:nvSpPr>
        <p:spPr>
          <a:xfrm>
            <a:off x="12747649" y="4736241"/>
            <a:ext cx="13490041" cy="4243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42899" indent="-342899">
              <a:lnSpc>
                <a:spcPct val="150000"/>
              </a:lnSpc>
              <a:buSzPct val="100000"/>
              <a:buFont typeface="Arial"/>
              <a:buChar char="•"/>
              <a:defRPr sz="37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조사한 자료와 논문을 바탕으로 얼굴형 판단에 대한</a:t>
            </a:r>
            <a:br/>
            <a:r>
              <a:t>기준을 설정</a:t>
            </a:r>
            <a:r>
              <a:t>하여</a:t>
            </a:r>
            <a:r>
              <a:t> </a:t>
            </a:r>
            <a:r>
              <a:rPr b="1">
                <a:solidFill>
                  <a:srgbClr val="1F1F1F"/>
                </a:solidFill>
              </a:rPr>
              <a:t>총 4가지의 얼굴형</a:t>
            </a:r>
            <a:r>
              <a:t>으로 구분 </a:t>
            </a:r>
          </a:p>
          <a:p>
            <a:pPr>
              <a:lnSpc>
                <a:spcPct val="150000"/>
              </a:lnSpc>
              <a:defRPr b="1" sz="37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b="0">
                <a:latin typeface="Wingdings"/>
                <a:ea typeface="Wingdings"/>
                <a:cs typeface="Wingdings"/>
                <a:sym typeface="Wingdings"/>
              </a:rPr>
              <a:t>     </a:t>
            </a:r>
            <a:r>
              <a:rPr>
                <a:solidFill>
                  <a:srgbClr val="1F1F1F"/>
                </a:solidFill>
              </a:rPr>
              <a:t>각진형</a:t>
            </a:r>
            <a:r>
              <a:rPr>
                <a:solidFill>
                  <a:srgbClr val="1F1F1F"/>
                </a:solidFill>
              </a:rPr>
              <a:t>, </a:t>
            </a:r>
            <a:r>
              <a:rPr>
                <a:solidFill>
                  <a:srgbClr val="1F1F1F"/>
                </a:solidFill>
              </a:rPr>
              <a:t>계란형</a:t>
            </a:r>
            <a:r>
              <a:rPr>
                <a:solidFill>
                  <a:srgbClr val="1F1F1F"/>
                </a:solidFill>
              </a:rPr>
              <a:t>, </a:t>
            </a:r>
            <a:r>
              <a:rPr>
                <a:solidFill>
                  <a:srgbClr val="1F1F1F"/>
                </a:solidFill>
              </a:rPr>
              <a:t>둥근형</a:t>
            </a:r>
            <a:r>
              <a:rPr>
                <a:solidFill>
                  <a:srgbClr val="1F1F1F"/>
                </a:solidFill>
              </a:rPr>
              <a:t>, </a:t>
            </a:r>
            <a:r>
              <a:rPr>
                <a:solidFill>
                  <a:srgbClr val="1F1F1F"/>
                </a:solidFill>
              </a:rPr>
              <a:t>역삼각형</a:t>
            </a:r>
            <a:endParaRPr>
              <a:solidFill>
                <a:srgbClr val="1F1F1F"/>
              </a:solidFill>
            </a:endParaRPr>
          </a:p>
          <a:p>
            <a:pPr marL="342899" indent="-342899">
              <a:lnSpc>
                <a:spcPct val="150000"/>
              </a:lnSpc>
              <a:buSzPct val="100000"/>
              <a:buFont typeface="Arial"/>
              <a:buChar char="•"/>
              <a:defRPr sz="37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설정한 기준을 토대로 수집한 </a:t>
            </a:r>
            <a:br/>
            <a:r>
              <a:t>얼굴 사진에 대해 직접 라벨링 진행</a:t>
            </a:r>
          </a:p>
        </p:txBody>
      </p:sp>
      <p:sp>
        <p:nvSpPr>
          <p:cNvPr id="231" name="얼굴 데이터 확보 - Kaggle, Github"/>
          <p:cNvSpPr txBox="1"/>
          <p:nvPr/>
        </p:nvSpPr>
        <p:spPr>
          <a:xfrm>
            <a:off x="1101174" y="3447122"/>
            <a:ext cx="10865766" cy="949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spAutoFit/>
          </a:bodyPr>
          <a:lstStyle/>
          <a:p>
            <a:pPr defTabSz="800734">
              <a:lnSpc>
                <a:spcPct val="100000"/>
              </a:lnSpc>
              <a:defRPr b="1" sz="5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얼굴 </a:t>
            </a:r>
            <a:r>
              <a:t>사진</a:t>
            </a:r>
            <a:r>
              <a:t> </a:t>
            </a:r>
            <a:r>
              <a:t>데이터 수집</a:t>
            </a:r>
            <a:r>
              <a:t> - </a:t>
            </a:r>
            <a:r>
              <a:t>Kaggle, Github</a:t>
            </a:r>
          </a:p>
        </p:txBody>
      </p:sp>
      <p:grpSp>
        <p:nvGrpSpPr>
          <p:cNvPr id="238" name="그룹 1"/>
          <p:cNvGrpSpPr/>
          <p:nvPr/>
        </p:nvGrpSpPr>
        <p:grpSpPr>
          <a:xfrm>
            <a:off x="2271395" y="8769742"/>
            <a:ext cx="7283014" cy="3377452"/>
            <a:chOff x="0" y="0"/>
            <a:chExt cx="7283013" cy="3377450"/>
          </a:xfrm>
        </p:grpSpPr>
        <p:grpSp>
          <p:nvGrpSpPr>
            <p:cNvPr id="234" name="그룹 16"/>
            <p:cNvGrpSpPr/>
            <p:nvPr/>
          </p:nvGrpSpPr>
          <p:grpSpPr>
            <a:xfrm>
              <a:off x="-1" y="-1"/>
              <a:ext cx="3252831" cy="3314700"/>
              <a:chOff x="0" y="0"/>
              <a:chExt cx="3252830" cy="3314698"/>
            </a:xfrm>
          </p:grpSpPr>
          <p:pic>
            <p:nvPicPr>
              <p:cNvPr id="232" name="그림 17" descr="그림 1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3252831" cy="3314699"/>
              </a:xfrm>
              <a:prstGeom prst="rect">
                <a:avLst/>
              </a:prstGeom>
              <a:ln w="1270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sx="100000" sy="100000" kx="0" ky="0" algn="b" rotWithShape="0" blurRad="63500" dist="50800" dir="27000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33" name="그래픽 18" descr="그래픽 1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339990" y="78135"/>
                <a:ext cx="2572847" cy="28757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37" name="그룹 19"/>
            <p:cNvGrpSpPr/>
            <p:nvPr/>
          </p:nvGrpSpPr>
          <p:grpSpPr>
            <a:xfrm>
              <a:off x="4030182" y="0"/>
              <a:ext cx="3252831" cy="3377451"/>
              <a:chOff x="0" y="0"/>
              <a:chExt cx="3252830" cy="3377450"/>
            </a:xfrm>
          </p:grpSpPr>
          <p:pic>
            <p:nvPicPr>
              <p:cNvPr id="235" name="그림 20" descr="그림 20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3252831" cy="3377451"/>
              </a:xfrm>
              <a:prstGeom prst="rect">
                <a:avLst/>
              </a:prstGeom>
              <a:ln w="1270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sx="100000" sy="100000" kx="0" ky="0" algn="b" rotWithShape="0" blurRad="63500" dist="50800" dir="27000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36" name="그래픽 21" descr="그래픽 21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241378" y="215770"/>
                <a:ext cx="2770074" cy="27148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248" name="그룹 12"/>
          <p:cNvGrpSpPr/>
          <p:nvPr/>
        </p:nvGrpSpPr>
        <p:grpSpPr>
          <a:xfrm>
            <a:off x="13084029" y="10063608"/>
            <a:ext cx="8725743" cy="2336363"/>
            <a:chOff x="0" y="0"/>
            <a:chExt cx="8725742" cy="2336361"/>
          </a:xfrm>
        </p:grpSpPr>
        <p:grpSp>
          <p:nvGrpSpPr>
            <p:cNvPr id="243" name="그룹 10"/>
            <p:cNvGrpSpPr/>
            <p:nvPr/>
          </p:nvGrpSpPr>
          <p:grpSpPr>
            <a:xfrm>
              <a:off x="101878" y="0"/>
              <a:ext cx="8623865" cy="1725866"/>
              <a:chOff x="0" y="0"/>
              <a:chExt cx="8623864" cy="1725866"/>
            </a:xfrm>
          </p:grpSpPr>
          <p:pic>
            <p:nvPicPr>
              <p:cNvPr id="239" name="그림 3" descr="그림 3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-1" y="185845"/>
                <a:ext cx="1137099" cy="152965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40" name="그림 5" descr="그림 5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512073" y="-1"/>
                <a:ext cx="1081631" cy="1715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41" name="그림 7" descr="그림 7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4812215" y="396354"/>
                <a:ext cx="1234168" cy="13295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42" name="그림 9" descr="그림 9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7264893" y="142958"/>
                <a:ext cx="1358972" cy="14295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44" name="TextBox 11"/>
            <p:cNvSpPr txBox="1"/>
            <p:nvPr/>
          </p:nvSpPr>
          <p:spPr>
            <a:xfrm>
              <a:off x="0" y="1938437"/>
              <a:ext cx="1340854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>
                  <a:solidFill>
                    <a:srgbClr val="818779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각진형</a:t>
              </a:r>
            </a:p>
          </p:txBody>
        </p:sp>
        <p:sp>
          <p:nvSpPr>
            <p:cNvPr id="245" name="TextBox 33"/>
            <p:cNvSpPr txBox="1"/>
            <p:nvPr/>
          </p:nvSpPr>
          <p:spPr>
            <a:xfrm>
              <a:off x="2566809" y="1961667"/>
              <a:ext cx="1340855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>
                  <a:solidFill>
                    <a:srgbClr val="818779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계란형</a:t>
              </a:r>
            </a:p>
          </p:txBody>
        </p:sp>
        <p:sp>
          <p:nvSpPr>
            <p:cNvPr id="246" name="TextBox 34"/>
            <p:cNvSpPr txBox="1"/>
            <p:nvPr/>
          </p:nvSpPr>
          <p:spPr>
            <a:xfrm>
              <a:off x="4860749" y="1980761"/>
              <a:ext cx="1340854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>
                  <a:solidFill>
                    <a:srgbClr val="818779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둥근형</a:t>
              </a:r>
            </a:p>
          </p:txBody>
        </p:sp>
        <p:sp>
          <p:nvSpPr>
            <p:cNvPr id="247" name="TextBox 35"/>
            <p:cNvSpPr txBox="1"/>
            <p:nvPr/>
          </p:nvSpPr>
          <p:spPr>
            <a:xfrm>
              <a:off x="7375828" y="1931496"/>
              <a:ext cx="1340854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>
                  <a:solidFill>
                    <a:srgbClr val="818779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역삼각형</a:t>
              </a:r>
            </a:p>
          </p:txBody>
        </p:sp>
      </p:grpSp>
      <p:sp>
        <p:nvSpPr>
          <p:cNvPr id="249" name="TextBox 13"/>
          <p:cNvSpPr txBox="1"/>
          <p:nvPr/>
        </p:nvSpPr>
        <p:spPr>
          <a:xfrm>
            <a:off x="15527684" y="12886078"/>
            <a:ext cx="3838433" cy="491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825500">
              <a:lnSpc>
                <a:spcPct val="100000"/>
              </a:lnSpc>
              <a:defRPr b="1" sz="24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[</a:t>
            </a:r>
            <a:r>
              <a:t>예시 그림</a:t>
            </a:r>
            <a:r>
              <a:t>]</a:t>
            </a:r>
          </a:p>
        </p:txBody>
      </p:sp>
      <p:sp>
        <p:nvSpPr>
          <p:cNvPr id="250" name="얼굴 데이터 확보 - Kaggle, Github"/>
          <p:cNvSpPr txBox="1"/>
          <p:nvPr/>
        </p:nvSpPr>
        <p:spPr>
          <a:xfrm>
            <a:off x="15539480" y="3336860"/>
            <a:ext cx="4314646" cy="904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spAutoFit/>
          </a:bodyPr>
          <a:lstStyle>
            <a:lvl1pPr defTabSz="800734">
              <a:lnSpc>
                <a:spcPct val="100000"/>
              </a:lnSpc>
              <a:defRPr b="1" sz="5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Data Labeling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슬라이드 번호"/>
          <p:cNvSpPr txBox="1"/>
          <p:nvPr>
            <p:ph type="sldNum" sz="quarter" idx="4294967295"/>
          </p:nvPr>
        </p:nvSpPr>
        <p:spPr>
          <a:xfrm>
            <a:off x="22927549" y="12437698"/>
            <a:ext cx="467458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3" name="주요 기능 - Data Labeling &amp; Data Processing"/>
          <p:cNvSpPr txBox="1"/>
          <p:nvPr>
            <p:ph type="title"/>
          </p:nvPr>
        </p:nvSpPr>
        <p:spPr>
          <a:xfrm>
            <a:off x="843969" y="993132"/>
            <a:ext cx="23215200" cy="1902088"/>
          </a:xfrm>
          <a:prstGeom prst="rect">
            <a:avLst/>
          </a:prstGeom>
        </p:spPr>
        <p:txBody>
          <a:bodyPr/>
          <a:lstStyle/>
          <a:p>
            <a:pPr/>
            <a:r>
              <a:t>주요 기능 - Data </a:t>
            </a:r>
            <a:r>
              <a:t>Preprocessing</a:t>
            </a:r>
          </a:p>
        </p:txBody>
      </p:sp>
      <p:sp>
        <p:nvSpPr>
          <p:cNvPr id="254" name="선"/>
          <p:cNvSpPr/>
          <p:nvPr/>
        </p:nvSpPr>
        <p:spPr>
          <a:xfrm flipV="1">
            <a:off x="853156" y="2606184"/>
            <a:ext cx="23315050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255" name="얼굴 데이터 확보 - Kaggle, Github"/>
          <p:cNvSpPr txBox="1"/>
          <p:nvPr/>
        </p:nvSpPr>
        <p:spPr>
          <a:xfrm>
            <a:off x="4888575" y="3566243"/>
            <a:ext cx="3821866" cy="904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spAutoFit/>
          </a:bodyPr>
          <a:lstStyle>
            <a:lvl1pPr defTabSz="800734">
              <a:lnSpc>
                <a:spcPct val="100000"/>
              </a:lnSpc>
              <a:defRPr b="1" sz="5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Image Crop</a:t>
            </a:r>
          </a:p>
        </p:txBody>
      </p:sp>
      <p:sp>
        <p:nvSpPr>
          <p:cNvPr id="256" name="모델 학습 시, 방해가 되는 특징점을 제거하기 위해서 OpenCV를 이용하여 얼굴만 추출"/>
          <p:cNvSpPr txBox="1"/>
          <p:nvPr/>
        </p:nvSpPr>
        <p:spPr>
          <a:xfrm>
            <a:off x="2015089" y="5473853"/>
            <a:ext cx="9568839" cy="2223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/>
              <a:buChar char="•"/>
              <a:defRPr sz="40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모델 학습 시, </a:t>
            </a:r>
            <a:r>
              <a:rPr b="1">
                <a:solidFill>
                  <a:srgbClr val="000000"/>
                </a:solidFill>
              </a:rPr>
              <a:t>방해가 되는 특징점을 제거</a:t>
            </a:r>
            <a:r>
              <a:t>하기 위해서 OpenCV를 이용하여 얼굴만 추출</a:t>
            </a:r>
          </a:p>
        </p:txBody>
      </p:sp>
      <p:sp>
        <p:nvSpPr>
          <p:cNvPr id="257" name="Overfitting 방지 및 모델 성능 향상을  위해 Keras의 ImageDataGenerator를 사용한다. 좌우 반전, 좌우 이동, 밝기 조절, 정규화 이미지로 데이터를 추가 확보한다."/>
          <p:cNvSpPr txBox="1"/>
          <p:nvPr/>
        </p:nvSpPr>
        <p:spPr>
          <a:xfrm>
            <a:off x="13423569" y="5385170"/>
            <a:ext cx="8975826" cy="2400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05180" indent="-305180" defTabSz="2170120">
              <a:lnSpc>
                <a:spcPct val="150000"/>
              </a:lnSpc>
              <a:buSzPct val="100000"/>
              <a:buFont typeface="Arial"/>
              <a:buChar char="•"/>
              <a:defRPr sz="3559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라벨링한 원본 이미지에 좌우 반전과 밝기 조절, 정규화를 적용하여 </a:t>
            </a:r>
            <a:r>
              <a:rPr b="1">
                <a:solidFill>
                  <a:srgbClr val="000000"/>
                </a:solidFill>
              </a:rPr>
              <a:t>정확하고 신뢰할 수 있는</a:t>
            </a:r>
            <a:r>
              <a:rPr>
                <a:solidFill>
                  <a:srgbClr val="000000"/>
                </a:solidFill>
              </a:rPr>
              <a:t> </a:t>
            </a:r>
            <a:br>
              <a:rPr>
                <a:solidFill>
                  <a:srgbClr val="000000"/>
                </a:solidFill>
              </a:rPr>
            </a:br>
            <a:r>
              <a:rPr b="1">
                <a:solidFill>
                  <a:srgbClr val="000000"/>
                </a:solidFill>
              </a:rPr>
              <a:t>데이터를 추가 확보</a:t>
            </a:r>
          </a:p>
        </p:txBody>
      </p:sp>
      <p:grpSp>
        <p:nvGrpSpPr>
          <p:cNvPr id="261" name="그룹 25"/>
          <p:cNvGrpSpPr/>
          <p:nvPr/>
        </p:nvGrpSpPr>
        <p:grpSpPr>
          <a:xfrm>
            <a:off x="2980499" y="8700050"/>
            <a:ext cx="7638019" cy="3923086"/>
            <a:chOff x="0" y="0"/>
            <a:chExt cx="7638017" cy="3923084"/>
          </a:xfrm>
        </p:grpSpPr>
        <p:pic>
          <p:nvPicPr>
            <p:cNvPr id="258" name="그림 26" descr="그림 26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4469581" y="589739"/>
              <a:ext cx="3168437" cy="2983999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</p:pic>
        <p:pic>
          <p:nvPicPr>
            <p:cNvPr id="259" name="그림 27" descr="그림 27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327754" cy="392308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</p:pic>
        <p:sp>
          <p:nvSpPr>
            <p:cNvPr id="260" name="화살표: 아래쪽 28"/>
            <p:cNvSpPr/>
            <p:nvPr/>
          </p:nvSpPr>
          <p:spPr>
            <a:xfrm rot="16200000">
              <a:off x="3714897" y="1744953"/>
              <a:ext cx="438640" cy="673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567"/>
                  </a:moveTo>
                  <a:lnTo>
                    <a:pt x="5400" y="14567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4567"/>
                  </a:lnTo>
                  <a:lnTo>
                    <a:pt x="21600" y="14567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BABABA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solidFill>
                    <a:srgbClr val="818779"/>
                  </a:solidFill>
                </a:defRPr>
              </a:pPr>
            </a:p>
          </p:txBody>
        </p:sp>
      </p:grpSp>
      <p:sp>
        <p:nvSpPr>
          <p:cNvPr id="262" name="얼굴 데이터 확보 - Kaggle, Github"/>
          <p:cNvSpPr txBox="1"/>
          <p:nvPr/>
        </p:nvSpPr>
        <p:spPr>
          <a:xfrm>
            <a:off x="14934069" y="3566243"/>
            <a:ext cx="5954827" cy="904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spAutoFit/>
          </a:bodyPr>
          <a:lstStyle>
            <a:lvl1pPr defTabSz="800734">
              <a:lnSpc>
                <a:spcPct val="100000"/>
              </a:lnSpc>
              <a:defRPr b="1" sz="5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Data Augmentation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슬라이드 번호"/>
          <p:cNvSpPr txBox="1"/>
          <p:nvPr>
            <p:ph type="sldNum" sz="quarter" idx="4294967295"/>
          </p:nvPr>
        </p:nvSpPr>
        <p:spPr>
          <a:xfrm>
            <a:off x="22927549" y="12437698"/>
            <a:ext cx="467458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5" name="주요 기능 - 얼굴형 판단"/>
          <p:cNvSpPr txBox="1"/>
          <p:nvPr>
            <p:ph type="title"/>
          </p:nvPr>
        </p:nvSpPr>
        <p:spPr>
          <a:xfrm>
            <a:off x="843971" y="993132"/>
            <a:ext cx="17336452" cy="1902088"/>
          </a:xfrm>
          <a:prstGeom prst="rect">
            <a:avLst/>
          </a:prstGeom>
        </p:spPr>
        <p:txBody>
          <a:bodyPr/>
          <a:lstStyle/>
          <a:p>
            <a:pPr/>
            <a:r>
              <a:t>주요 기능 </a:t>
            </a:r>
            <a:r>
              <a:t>–</a:t>
            </a:r>
            <a:r>
              <a:t>모델 선택</a:t>
            </a:r>
          </a:p>
        </p:txBody>
      </p:sp>
      <p:sp>
        <p:nvSpPr>
          <p:cNvPr id="266" name="선"/>
          <p:cNvSpPr/>
          <p:nvPr/>
        </p:nvSpPr>
        <p:spPr>
          <a:xfrm flipV="1">
            <a:off x="853156" y="2606184"/>
            <a:ext cx="22677688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grpSp>
        <p:nvGrpSpPr>
          <p:cNvPr id="279" name="다이어그램 6"/>
          <p:cNvGrpSpPr/>
          <p:nvPr/>
        </p:nvGrpSpPr>
        <p:grpSpPr>
          <a:xfrm>
            <a:off x="3404519" y="3016158"/>
            <a:ext cx="17574962" cy="8559770"/>
            <a:chOff x="0" y="0"/>
            <a:chExt cx="17574961" cy="8559769"/>
          </a:xfrm>
        </p:grpSpPr>
        <p:grpSp>
          <p:nvGrpSpPr>
            <p:cNvPr id="269" name="그룹"/>
            <p:cNvGrpSpPr/>
            <p:nvPr/>
          </p:nvGrpSpPr>
          <p:grpSpPr>
            <a:xfrm>
              <a:off x="0" y="0"/>
              <a:ext cx="17574962" cy="879840"/>
              <a:chOff x="0" y="0"/>
              <a:chExt cx="17574961" cy="879839"/>
            </a:xfrm>
          </p:grpSpPr>
          <p:sp>
            <p:nvSpPr>
              <p:cNvPr id="267" name="모서리가 둥근 직사각형"/>
              <p:cNvSpPr/>
              <p:nvPr/>
            </p:nvSpPr>
            <p:spPr>
              <a:xfrm>
                <a:off x="0" y="0"/>
                <a:ext cx="17574962" cy="879840"/>
              </a:xfrm>
              <a:prstGeom prst="roundRect">
                <a:avLst>
                  <a:gd name="adj" fmla="val 16667"/>
                </a:avLst>
              </a:prstGeom>
              <a:noFill/>
              <a:ln w="63500" cap="flat">
                <a:solidFill>
                  <a:srgbClr val="818779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422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818779"/>
                    </a:solidFill>
                  </a:defRPr>
                </a:pPr>
              </a:p>
            </p:txBody>
          </p:sp>
          <p:sp>
            <p:nvSpPr>
              <p:cNvPr id="268" name="CNN 모델"/>
              <p:cNvSpPr txBox="1"/>
              <p:nvPr/>
            </p:nvSpPr>
            <p:spPr>
              <a:xfrm>
                <a:off x="42950" y="89399"/>
                <a:ext cx="17489062" cy="7010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1920" tIns="121920" rIns="121920" bIns="121920" numCol="1" anchor="ctr">
                <a:noAutofit/>
              </a:bodyPr>
              <a:lstStyle/>
              <a:p>
                <a:pPr algn="ctr" defTabSz="1422400">
                  <a:lnSpc>
                    <a:spcPct val="90000"/>
                  </a:lnSpc>
                  <a:spcBef>
                    <a:spcPts val="1300"/>
                  </a:spcBef>
                  <a:defRPr b="1" sz="3200">
                    <a:solidFill>
                      <a:srgbClr val="818779"/>
                    </a:solidFill>
                  </a:defRPr>
                </a:pPr>
                <a:r>
                  <a:t>CNN </a:t>
                </a:r>
                <a:r>
                  <a:t>모델</a:t>
                </a:r>
              </a:p>
            </p:txBody>
          </p:sp>
        </p:grpSp>
        <p:sp>
          <p:nvSpPr>
            <p:cNvPr id="270" name="Image Classification에 최적화된 신경망 구조…"/>
            <p:cNvSpPr txBox="1"/>
            <p:nvPr/>
          </p:nvSpPr>
          <p:spPr>
            <a:xfrm>
              <a:off x="527524" y="990447"/>
              <a:ext cx="16907230" cy="1202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480" tIns="30480" rIns="30480" bIns="30480" numCol="1" anchor="t">
              <a:noAutofit/>
            </a:bodyPr>
            <a:lstStyle/>
            <a:p>
              <a:pPr lvl="1" marL="285750" indent="-285750" defTabSz="124460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b="1" sz="2400">
                  <a:solidFill>
                    <a:srgbClr val="818779"/>
                  </a:solidFill>
                </a:defRPr>
              </a:pPr>
              <a:r>
                <a:t>Image</a:t>
              </a:r>
              <a:r>
                <a:t> </a:t>
              </a:r>
              <a:r>
                <a:t>Classification</a:t>
              </a:r>
              <a:r>
                <a:t>에 최적화된 신경망</a:t>
              </a:r>
              <a:r>
                <a:t> </a:t>
              </a:r>
              <a:r>
                <a:t>구조</a:t>
              </a:r>
            </a:p>
            <a:p>
              <a:pPr lvl="1" marL="285750" indent="-285750" defTabSz="124460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b="1" sz="2400">
                  <a:solidFill>
                    <a:srgbClr val="818779"/>
                  </a:solidFill>
                </a:defRPr>
              </a:pPr>
              <a:r>
                <a:t>ImageNet Dataset</a:t>
              </a:r>
              <a:r>
                <a:t>에서 높은 성능의 모델 </a:t>
              </a:r>
              <a:r>
                <a:t>&amp; </a:t>
              </a:r>
              <a:r>
                <a:t>활용도가 높은 모델 조사</a:t>
              </a:r>
            </a:p>
          </p:txBody>
        </p:sp>
        <p:grpSp>
          <p:nvGrpSpPr>
            <p:cNvPr id="273" name="그룹"/>
            <p:cNvGrpSpPr/>
            <p:nvPr/>
          </p:nvGrpSpPr>
          <p:grpSpPr>
            <a:xfrm>
              <a:off x="0" y="2304000"/>
              <a:ext cx="17574962" cy="879841"/>
              <a:chOff x="0" y="0"/>
              <a:chExt cx="17574961" cy="879839"/>
            </a:xfrm>
          </p:grpSpPr>
          <p:sp>
            <p:nvSpPr>
              <p:cNvPr id="271" name="모서리가 둥근 직사각형"/>
              <p:cNvSpPr/>
              <p:nvPr/>
            </p:nvSpPr>
            <p:spPr>
              <a:xfrm>
                <a:off x="0" y="0"/>
                <a:ext cx="17574962" cy="879840"/>
              </a:xfrm>
              <a:prstGeom prst="roundRect">
                <a:avLst>
                  <a:gd name="adj" fmla="val 16667"/>
                </a:avLst>
              </a:prstGeom>
              <a:noFill/>
              <a:ln w="63500" cap="flat">
                <a:solidFill>
                  <a:srgbClr val="818779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422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818779"/>
                    </a:solidFill>
                  </a:defRPr>
                </a:pPr>
              </a:p>
            </p:txBody>
          </p:sp>
          <p:sp>
            <p:nvSpPr>
              <p:cNvPr id="272" name="선택 모델"/>
              <p:cNvSpPr txBox="1"/>
              <p:nvPr/>
            </p:nvSpPr>
            <p:spPr>
              <a:xfrm>
                <a:off x="42950" y="89399"/>
                <a:ext cx="17489062" cy="701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1920" tIns="121920" rIns="121920" bIns="121920" numCol="1" anchor="ctr">
                <a:noAutofit/>
              </a:bodyPr>
              <a:lstStyle>
                <a:lvl1pPr algn="ctr" defTabSz="1422400">
                  <a:lnSpc>
                    <a:spcPct val="90000"/>
                  </a:lnSpc>
                  <a:spcBef>
                    <a:spcPts val="1300"/>
                  </a:spcBef>
                  <a:defRPr b="1" sz="3200">
                    <a:solidFill>
                      <a:srgbClr val="818779"/>
                    </a:solidFill>
                  </a:defRPr>
                </a:lvl1pPr>
              </a:lstStyle>
              <a:p>
                <a:pPr/>
                <a:r>
                  <a:t>선택 모델</a:t>
                </a:r>
              </a:p>
            </p:txBody>
          </p:sp>
        </p:grpSp>
        <p:sp>
          <p:nvSpPr>
            <p:cNvPr id="274" name="VGGNet(VGG16)…"/>
            <p:cNvSpPr txBox="1"/>
            <p:nvPr/>
          </p:nvSpPr>
          <p:spPr>
            <a:xfrm>
              <a:off x="333866" y="3553929"/>
              <a:ext cx="16907229" cy="29692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480" tIns="30480" rIns="30480" bIns="30480" numCol="1" anchor="t">
              <a:noAutofit/>
            </a:bodyPr>
            <a:lstStyle/>
            <a:p>
              <a:pPr lvl="1" marL="228600" indent="-228600" defTabSz="106680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b="1" sz="2400">
                  <a:solidFill>
                    <a:srgbClr val="818779"/>
                  </a:solidFill>
                </a:defRPr>
              </a:pPr>
              <a:r>
                <a:t>VGGNet(VGG16)</a:t>
              </a:r>
            </a:p>
            <a:p>
              <a:pPr lvl="2" marL="457200" indent="-228600" defTabSz="106680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b="1" sz="2400">
                  <a:solidFill>
                    <a:srgbClr val="818779"/>
                  </a:solidFill>
                </a:defRPr>
              </a:pPr>
              <a:r>
                <a:t>높은 활용도</a:t>
              </a:r>
            </a:p>
            <a:p>
              <a:pPr lvl="2" marL="457200" indent="-228600" defTabSz="97790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b="1" sz="2200">
                  <a:solidFill>
                    <a:srgbClr val="818779"/>
                  </a:solidFill>
                </a:defRPr>
              </a:pPr>
              <a:r>
                <a:t>멘토님의 조언</a:t>
              </a:r>
              <a:r>
                <a:t> </a:t>
              </a:r>
            </a:p>
            <a:p>
              <a:pPr lvl="1" marL="228600" indent="-228600" defTabSz="106680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b="1" sz="2400">
                  <a:solidFill>
                    <a:srgbClr val="818779"/>
                  </a:solidFill>
                </a:defRPr>
              </a:pPr>
              <a:r>
                <a:t>MobileNet V2</a:t>
              </a:r>
            </a:p>
            <a:p>
              <a:pPr lvl="2" marL="457200" indent="-228600" defTabSz="97790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b="1" sz="2200">
                  <a:solidFill>
                    <a:srgbClr val="818779"/>
                  </a:solidFill>
                </a:defRPr>
              </a:pPr>
              <a:r>
                <a:t>모델의 크기가 작으면서 동시에 높은 성능</a:t>
              </a:r>
            </a:p>
            <a:p>
              <a:pPr lvl="1" marL="228600" indent="-228600" defTabSz="106680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b="1" sz="2400">
                  <a:solidFill>
                    <a:srgbClr val="818779"/>
                  </a:solidFill>
                </a:defRPr>
              </a:pPr>
              <a:r>
                <a:t>Inception V3</a:t>
              </a:r>
            </a:p>
            <a:p>
              <a:pPr lvl="2" marL="457200" indent="-228600" defTabSz="97790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b="1" sz="2200">
                  <a:solidFill>
                    <a:srgbClr val="818779"/>
                  </a:solidFill>
                </a:defRPr>
              </a:pPr>
              <a:r>
                <a:t>Face Shape Classification</a:t>
              </a:r>
              <a:r>
                <a:t>에 대한 논문 참고</a:t>
              </a:r>
            </a:p>
          </p:txBody>
        </p:sp>
        <p:grpSp>
          <p:nvGrpSpPr>
            <p:cNvPr id="277" name="그룹"/>
            <p:cNvGrpSpPr/>
            <p:nvPr/>
          </p:nvGrpSpPr>
          <p:grpSpPr>
            <a:xfrm>
              <a:off x="0" y="6893279"/>
              <a:ext cx="17574962" cy="879841"/>
              <a:chOff x="0" y="0"/>
              <a:chExt cx="17574961" cy="879839"/>
            </a:xfrm>
          </p:grpSpPr>
          <p:sp>
            <p:nvSpPr>
              <p:cNvPr id="275" name="모서리가 둥근 직사각형"/>
              <p:cNvSpPr/>
              <p:nvPr/>
            </p:nvSpPr>
            <p:spPr>
              <a:xfrm>
                <a:off x="0" y="0"/>
                <a:ext cx="17574962" cy="879840"/>
              </a:xfrm>
              <a:prstGeom prst="roundRect">
                <a:avLst>
                  <a:gd name="adj" fmla="val 16667"/>
                </a:avLst>
              </a:prstGeom>
              <a:noFill/>
              <a:ln w="63500" cap="flat">
                <a:solidFill>
                  <a:srgbClr val="818779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422400">
                  <a:lnSpc>
                    <a:spcPct val="90000"/>
                  </a:lnSpc>
                  <a:spcBef>
                    <a:spcPts val="700"/>
                  </a:spcBef>
                  <a:defRPr b="1" sz="3200">
                    <a:solidFill>
                      <a:srgbClr val="818779"/>
                    </a:solidFill>
                  </a:defRPr>
                </a:pPr>
              </a:p>
            </p:txBody>
          </p:sp>
          <p:sp>
            <p:nvSpPr>
              <p:cNvPr id="276" name="학습 진행"/>
              <p:cNvSpPr txBox="1"/>
              <p:nvPr/>
            </p:nvSpPr>
            <p:spPr>
              <a:xfrm>
                <a:off x="42950" y="89400"/>
                <a:ext cx="17489062" cy="701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1920" tIns="121920" rIns="121920" bIns="121920" numCol="1" anchor="ctr">
                <a:noAutofit/>
              </a:bodyPr>
              <a:lstStyle/>
              <a:p>
                <a:pPr algn="ctr" defTabSz="1422400">
                  <a:lnSpc>
                    <a:spcPct val="90000"/>
                  </a:lnSpc>
                  <a:spcBef>
                    <a:spcPts val="1300"/>
                  </a:spcBef>
                  <a:defRPr b="1" sz="3200">
                    <a:solidFill>
                      <a:srgbClr val="818779"/>
                    </a:solidFill>
                  </a:defRPr>
                </a:pPr>
                <a:r>
                  <a:t>학습</a:t>
                </a:r>
                <a:r>
                  <a:t> </a:t>
                </a:r>
                <a:r>
                  <a:t>진행</a:t>
                </a:r>
              </a:p>
            </p:txBody>
          </p:sp>
        </p:grpSp>
        <p:sp>
          <p:nvSpPr>
            <p:cNvPr id="278" name="Transfer Learning"/>
            <p:cNvSpPr txBox="1"/>
            <p:nvPr/>
          </p:nvSpPr>
          <p:spPr>
            <a:xfrm>
              <a:off x="333866" y="8143209"/>
              <a:ext cx="16907229" cy="4165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480" tIns="30480" rIns="30480" bIns="30480" numCol="1" anchor="t">
              <a:noAutofit/>
            </a:bodyPr>
            <a:lstStyle/>
            <a:p>
              <a:pPr lvl="1" marL="228600" indent="-228600" defTabSz="106680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b="1" sz="2400">
                  <a:solidFill>
                    <a:srgbClr val="818779"/>
                  </a:solidFill>
                </a:defRPr>
              </a:pPr>
              <a:r>
                <a:t>Transfer Learning</a:t>
              </a:r>
            </a:p>
          </p:txBody>
        </p:sp>
      </p:grpSp>
      <p:grpSp>
        <p:nvGrpSpPr>
          <p:cNvPr id="284" name="그룹 7"/>
          <p:cNvGrpSpPr/>
          <p:nvPr/>
        </p:nvGrpSpPr>
        <p:grpSpPr>
          <a:xfrm>
            <a:off x="3404519" y="11445258"/>
            <a:ext cx="17574962" cy="2130253"/>
            <a:chOff x="0" y="0"/>
            <a:chExt cx="17574961" cy="2130252"/>
          </a:xfrm>
        </p:grpSpPr>
        <p:grpSp>
          <p:nvGrpSpPr>
            <p:cNvPr id="282" name="그룹 8"/>
            <p:cNvGrpSpPr/>
            <p:nvPr/>
          </p:nvGrpSpPr>
          <p:grpSpPr>
            <a:xfrm>
              <a:off x="496935" y="0"/>
              <a:ext cx="16655209" cy="1786955"/>
              <a:chOff x="0" y="0"/>
              <a:chExt cx="16655208" cy="1786953"/>
            </a:xfrm>
          </p:grpSpPr>
          <p:sp>
            <p:nvSpPr>
              <p:cNvPr id="280" name="TextBox 10"/>
              <p:cNvSpPr txBox="1"/>
              <p:nvPr/>
            </p:nvSpPr>
            <p:spPr>
              <a:xfrm>
                <a:off x="0" y="1144578"/>
                <a:ext cx="16655209" cy="6423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b="1" sz="3400">
                    <a:solidFill>
                      <a:srgbClr val="818779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학습 결과 가장 높은 성능의 모델 선택</a:t>
                </a:r>
              </a:p>
            </p:txBody>
          </p:sp>
          <p:sp>
            <p:nvSpPr>
              <p:cNvPr id="281" name="화살표: 오른쪽 11"/>
              <p:cNvSpPr/>
              <p:nvPr/>
            </p:nvSpPr>
            <p:spPr>
              <a:xfrm rot="5400000">
                <a:off x="7832335" y="-229940"/>
                <a:ext cx="751031" cy="121091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FFFF"/>
              </a:solidFill>
              <a:ln w="25400" cap="flat">
                <a:solidFill>
                  <a:srgbClr val="818779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400">
                    <a:solidFill>
                      <a:srgbClr val="818779"/>
                    </a:solidFill>
                  </a:defRPr>
                </a:pPr>
              </a:p>
            </p:txBody>
          </p:sp>
        </p:grpSp>
        <p:sp>
          <p:nvSpPr>
            <p:cNvPr id="283" name="순서도: 대체 처리 9"/>
            <p:cNvSpPr/>
            <p:nvPr/>
          </p:nvSpPr>
          <p:spPr>
            <a:xfrm>
              <a:off x="0" y="950508"/>
              <a:ext cx="17574962" cy="1179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108" y="0"/>
                    <a:pt x="242" y="0"/>
                  </a:cubicBezTo>
                  <a:lnTo>
                    <a:pt x="21358" y="0"/>
                  </a:lnTo>
                  <a:cubicBezTo>
                    <a:pt x="21492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492" y="21600"/>
                    <a:pt x="21358" y="21600"/>
                  </a:cubicBezTo>
                  <a:lnTo>
                    <a:pt x="242" y="21600"/>
                  </a:lnTo>
                  <a:cubicBezTo>
                    <a:pt x="108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50800" cap="flat">
              <a:solidFill>
                <a:srgbClr val="818779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400">
                  <a:solidFill>
                    <a:srgbClr val="818779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슬라이드 번호"/>
          <p:cNvSpPr txBox="1"/>
          <p:nvPr>
            <p:ph type="sldNum" sz="quarter" idx="4294967295"/>
          </p:nvPr>
        </p:nvSpPr>
        <p:spPr>
          <a:xfrm>
            <a:off x="22927548" y="12437698"/>
            <a:ext cx="467458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7" name="주요 기능 - VGGNet &amp; Mobile Net V2"/>
          <p:cNvSpPr txBox="1"/>
          <p:nvPr>
            <p:ph type="title"/>
          </p:nvPr>
        </p:nvSpPr>
        <p:spPr>
          <a:xfrm>
            <a:off x="843969" y="993132"/>
            <a:ext cx="23333424" cy="1902088"/>
          </a:xfrm>
          <a:prstGeom prst="rect">
            <a:avLst/>
          </a:prstGeom>
        </p:spPr>
        <p:txBody>
          <a:bodyPr/>
          <a:lstStyle/>
          <a:p>
            <a:pPr/>
            <a:r>
              <a:t>주요 기능 </a:t>
            </a:r>
            <a:r>
              <a:t>– </a:t>
            </a:r>
            <a:r>
              <a:t>모델 학습 결과</a:t>
            </a:r>
          </a:p>
        </p:txBody>
      </p:sp>
      <p:sp>
        <p:nvSpPr>
          <p:cNvPr id="288" name="선"/>
          <p:cNvSpPr/>
          <p:nvPr/>
        </p:nvSpPr>
        <p:spPr>
          <a:xfrm flipV="1">
            <a:off x="853156" y="2606184"/>
            <a:ext cx="22677688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289" name="TextBox 1"/>
          <p:cNvSpPr txBox="1"/>
          <p:nvPr/>
        </p:nvSpPr>
        <p:spPr>
          <a:xfrm>
            <a:off x="1511524" y="3158338"/>
            <a:ext cx="14856236" cy="8598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28625" indent="-428625">
              <a:buSzPct val="100000"/>
              <a:buFont typeface="Arial"/>
              <a:buChar char="•"/>
              <a:defRPr b="1" sz="32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4000"/>
              <a:t>VGG16</a:t>
            </a:r>
            <a:r>
              <a:rPr b="0" sz="2000"/>
              <a:t>		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Training Set Accuracy</a:t>
            </a:r>
            <a:r>
              <a:t>는 약 </a:t>
            </a:r>
            <a:r>
              <a:t>100%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Test Set Accuracy</a:t>
            </a:r>
            <a:r>
              <a:t>는 약 </a:t>
            </a:r>
            <a:r>
              <a:t>60~65%</a:t>
            </a:r>
          </a:p>
          <a:p>
            <a:pPr lvl="1">
              <a:defRPr sz="20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>
              <a:defRPr sz="20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428625" indent="-428625">
              <a:buSzPct val="100000"/>
              <a:buFont typeface="Arial"/>
              <a:buChar char="•"/>
              <a:defRPr b="1" sz="32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4000"/>
              <a:t>MobileNet V2</a:t>
            </a:r>
            <a:r>
              <a:rPr b="0" sz="2000"/>
              <a:t>		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Training Set Accuracy</a:t>
            </a:r>
            <a:r>
              <a:t>는 약 </a:t>
            </a:r>
            <a:r>
              <a:t>100%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Test Set Accuracy</a:t>
            </a:r>
            <a:r>
              <a:t>는 약 </a:t>
            </a:r>
            <a:r>
              <a:t>60~75%</a:t>
            </a:r>
          </a:p>
          <a:p>
            <a:pPr lvl="1">
              <a:defRPr b="1" sz="24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>
              <a:defRPr b="1" sz="24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428625" indent="-428625">
              <a:buSzPct val="100000"/>
              <a:buFont typeface="Arial"/>
              <a:buChar char="•"/>
              <a:defRPr b="1" sz="32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4000"/>
              <a:t>Inception</a:t>
            </a:r>
            <a:r>
              <a:rPr sz="4000"/>
              <a:t> </a:t>
            </a:r>
            <a:r>
              <a:rPr sz="4000"/>
              <a:t>V3</a:t>
            </a:r>
            <a:r>
              <a:rPr b="0" sz="2000"/>
              <a:t>		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Training Set Accuracy</a:t>
            </a:r>
            <a:r>
              <a:t>는 약 </a:t>
            </a:r>
            <a:r>
              <a:t>100%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Test Set Accuracy</a:t>
            </a:r>
            <a:r>
              <a:t>는 약 </a:t>
            </a:r>
            <a:r>
              <a:t>80%</a:t>
            </a:r>
            <a:endParaRPr sz="2400"/>
          </a:p>
          <a:p>
            <a:pPr>
              <a:defRPr sz="20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슬라이드 번호"/>
          <p:cNvSpPr txBox="1"/>
          <p:nvPr>
            <p:ph type="sldNum" sz="quarter" idx="4294967295"/>
          </p:nvPr>
        </p:nvSpPr>
        <p:spPr>
          <a:xfrm>
            <a:off x="22927548" y="12437698"/>
            <a:ext cx="467458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2" name="주요 기능 - VGGNet &amp; Mobile Net V2"/>
          <p:cNvSpPr txBox="1"/>
          <p:nvPr>
            <p:ph type="title"/>
          </p:nvPr>
        </p:nvSpPr>
        <p:spPr>
          <a:xfrm>
            <a:off x="843969" y="993132"/>
            <a:ext cx="23333424" cy="1902088"/>
          </a:xfrm>
          <a:prstGeom prst="rect">
            <a:avLst/>
          </a:prstGeom>
        </p:spPr>
        <p:txBody>
          <a:bodyPr/>
          <a:lstStyle/>
          <a:p>
            <a:pPr/>
            <a:r>
              <a:t>주요 기능 </a:t>
            </a:r>
            <a:r>
              <a:t>– </a:t>
            </a:r>
            <a:r>
              <a:t>최종 모델 선택</a:t>
            </a:r>
          </a:p>
        </p:txBody>
      </p:sp>
      <p:sp>
        <p:nvSpPr>
          <p:cNvPr id="293" name="선"/>
          <p:cNvSpPr/>
          <p:nvPr/>
        </p:nvSpPr>
        <p:spPr>
          <a:xfrm flipV="1">
            <a:off x="853156" y="2606184"/>
            <a:ext cx="22677688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294" name="직사각형 5"/>
          <p:cNvSpPr/>
          <p:nvPr/>
        </p:nvSpPr>
        <p:spPr>
          <a:xfrm>
            <a:off x="1022904" y="8474719"/>
            <a:ext cx="6647263" cy="2966156"/>
          </a:xfrm>
          <a:prstGeom prst="rect">
            <a:avLst/>
          </a:prstGeom>
          <a:ln w="101600">
            <a:solidFill>
              <a:srgbClr val="00B0F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297" name="그룹 6"/>
          <p:cNvGrpSpPr/>
          <p:nvPr/>
        </p:nvGrpSpPr>
        <p:grpSpPr>
          <a:xfrm>
            <a:off x="10443197" y="5191831"/>
            <a:ext cx="10879545" cy="4531404"/>
            <a:chOff x="0" y="0"/>
            <a:chExt cx="10879543" cy="4531402"/>
          </a:xfrm>
        </p:grpSpPr>
        <p:sp>
          <p:nvSpPr>
            <p:cNvPr id="295" name="직사각형 7"/>
            <p:cNvSpPr/>
            <p:nvPr/>
          </p:nvSpPr>
          <p:spPr>
            <a:xfrm>
              <a:off x="0" y="0"/>
              <a:ext cx="10879544" cy="4531403"/>
            </a:xfrm>
            <a:prstGeom prst="rect">
              <a:avLst/>
            </a:prstGeom>
            <a:solidFill>
              <a:srgbClr val="F2F2F2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defRPr b="1" sz="3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96" name="TextBox 8"/>
            <p:cNvSpPr txBox="1"/>
            <p:nvPr/>
          </p:nvSpPr>
          <p:spPr>
            <a:xfrm>
              <a:off x="278656" y="458476"/>
              <a:ext cx="10322233" cy="3614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000">
                  <a:solidFill>
                    <a:srgbClr val="818779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  <a:p>
              <a:pPr algn="ctr">
                <a:defRPr sz="4000">
                  <a:solidFill>
                    <a:srgbClr val="818779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최종적으로 가장 높은 </a:t>
              </a:r>
              <a:r>
                <a:rPr sz="5000"/>
                <a:t>Accuracy</a:t>
              </a:r>
              <a:r>
                <a:t>를 보이는</a:t>
              </a:r>
              <a:r>
                <a:rPr sz="5000"/>
                <a:t> </a:t>
              </a:r>
              <a:r>
                <a:rPr b="1" sz="5000"/>
                <a:t>Inception V3</a:t>
              </a:r>
              <a:r>
                <a:rPr b="1" sz="5000"/>
                <a:t> 모델</a:t>
              </a:r>
              <a:r>
                <a:t>을 사용하기로 결정</a:t>
              </a:r>
            </a:p>
            <a:p>
              <a:pPr algn="ctr">
                <a:defRPr sz="3000">
                  <a:solidFill>
                    <a:srgbClr val="818779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  <a:p>
              <a:pPr algn="ctr">
                <a:defRPr sz="3000">
                  <a:solidFill>
                    <a:srgbClr val="818779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  <a:p>
              <a:pPr algn="ctr">
                <a:defRPr sz="3000">
                  <a:solidFill>
                    <a:srgbClr val="818779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sp>
        <p:nvSpPr>
          <p:cNvPr id="298" name="TextBox 1"/>
          <p:cNvSpPr txBox="1"/>
          <p:nvPr/>
        </p:nvSpPr>
        <p:spPr>
          <a:xfrm>
            <a:off x="1511524" y="3158338"/>
            <a:ext cx="14856236" cy="8598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28625" indent="-428625">
              <a:buSzPct val="100000"/>
              <a:buFont typeface="Arial"/>
              <a:buChar char="•"/>
              <a:defRPr b="1" sz="32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4000"/>
              <a:t>VGG16</a:t>
            </a:r>
            <a:r>
              <a:rPr b="0" sz="2000"/>
              <a:t>		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Training Set Accuracy</a:t>
            </a:r>
            <a:r>
              <a:t>는 약 </a:t>
            </a:r>
            <a:r>
              <a:t>100%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Test Set Accuracy</a:t>
            </a:r>
            <a:r>
              <a:t>는 약 </a:t>
            </a:r>
            <a:r>
              <a:t>60~65%</a:t>
            </a:r>
          </a:p>
          <a:p>
            <a:pPr lvl="1">
              <a:defRPr sz="20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>
              <a:defRPr sz="20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428625" indent="-428625">
              <a:buSzPct val="100000"/>
              <a:buFont typeface="Arial"/>
              <a:buChar char="•"/>
              <a:defRPr b="1" sz="32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4000"/>
              <a:t>MobileNet V2</a:t>
            </a:r>
            <a:r>
              <a:rPr b="0" sz="2000"/>
              <a:t>		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Training Set Accuracy</a:t>
            </a:r>
            <a:r>
              <a:t>는 약 </a:t>
            </a:r>
            <a:r>
              <a:t>100%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Test Set Accuracy</a:t>
            </a:r>
            <a:r>
              <a:t>는 약 </a:t>
            </a:r>
            <a:r>
              <a:t>60~75%</a:t>
            </a:r>
          </a:p>
          <a:p>
            <a:pPr lvl="1">
              <a:defRPr b="1" sz="24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>
              <a:defRPr b="1" sz="24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428625" indent="-428625">
              <a:buSzPct val="100000"/>
              <a:buFont typeface="Arial"/>
              <a:buChar char="•"/>
              <a:defRPr b="1" sz="32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4000"/>
              <a:t>Inception</a:t>
            </a:r>
            <a:r>
              <a:rPr sz="4000"/>
              <a:t> </a:t>
            </a:r>
            <a:r>
              <a:rPr sz="4000"/>
              <a:t>V3</a:t>
            </a:r>
            <a:r>
              <a:rPr b="0" sz="2000"/>
              <a:t>		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Training Set Accuracy</a:t>
            </a:r>
            <a:r>
              <a:t>는 약 </a:t>
            </a:r>
            <a:r>
              <a:t>100%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Test Set Accuracy</a:t>
            </a:r>
            <a:r>
              <a:t>는 약 </a:t>
            </a:r>
            <a:r>
              <a:t>80%</a:t>
            </a:r>
            <a:endParaRPr sz="2400"/>
          </a:p>
          <a:p>
            <a:pPr>
              <a:defRPr sz="20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슬라이드 번호"/>
          <p:cNvSpPr txBox="1"/>
          <p:nvPr>
            <p:ph type="sldNum" sz="quarter" idx="4294967295"/>
          </p:nvPr>
        </p:nvSpPr>
        <p:spPr>
          <a:xfrm>
            <a:off x="22927548" y="12437698"/>
            <a:ext cx="467458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1" name="주요 기능 - VGGNet &amp; Mobile Net V2"/>
          <p:cNvSpPr txBox="1"/>
          <p:nvPr>
            <p:ph type="title"/>
          </p:nvPr>
        </p:nvSpPr>
        <p:spPr>
          <a:xfrm>
            <a:off x="843969" y="993132"/>
            <a:ext cx="23333424" cy="1902088"/>
          </a:xfrm>
          <a:prstGeom prst="rect">
            <a:avLst/>
          </a:prstGeom>
        </p:spPr>
        <p:txBody>
          <a:bodyPr/>
          <a:lstStyle/>
          <a:p>
            <a:pPr/>
            <a:r>
              <a:t>주요 기능 </a:t>
            </a:r>
            <a:r>
              <a:t>– </a:t>
            </a:r>
            <a:r>
              <a:t>모델 배포</a:t>
            </a:r>
          </a:p>
        </p:txBody>
      </p:sp>
      <p:sp>
        <p:nvSpPr>
          <p:cNvPr id="302" name="선"/>
          <p:cNvSpPr/>
          <p:nvPr/>
        </p:nvSpPr>
        <p:spPr>
          <a:xfrm flipV="1">
            <a:off x="853156" y="2606184"/>
            <a:ext cx="22677688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grpSp>
        <p:nvGrpSpPr>
          <p:cNvPr id="306" name="그룹 13"/>
          <p:cNvGrpSpPr/>
          <p:nvPr/>
        </p:nvGrpSpPr>
        <p:grpSpPr>
          <a:xfrm>
            <a:off x="715412" y="5918065"/>
            <a:ext cx="5531542" cy="3860561"/>
            <a:chOff x="0" y="0"/>
            <a:chExt cx="5531541" cy="3860560"/>
          </a:xfrm>
        </p:grpSpPr>
        <p:pic>
          <p:nvPicPr>
            <p:cNvPr id="303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31479" y="0"/>
              <a:ext cx="3233480" cy="9377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4" name="이미지" descr="이미지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1340674"/>
              <a:ext cx="5531542" cy="18564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5" name="TextBox 12"/>
            <p:cNvSpPr txBox="1"/>
            <p:nvPr/>
          </p:nvSpPr>
          <p:spPr>
            <a:xfrm>
              <a:off x="872011" y="3276360"/>
              <a:ext cx="3371089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 b="1" sz="32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Model</a:t>
              </a:r>
            </a:p>
          </p:txBody>
        </p:sp>
      </p:grpSp>
      <p:sp>
        <p:nvSpPr>
          <p:cNvPr id="307" name="선"/>
          <p:cNvSpPr/>
          <p:nvPr/>
        </p:nvSpPr>
        <p:spPr>
          <a:xfrm>
            <a:off x="5649741" y="7277824"/>
            <a:ext cx="2586454" cy="3"/>
          </a:xfrm>
          <a:prstGeom prst="line">
            <a:avLst/>
          </a:prstGeom>
          <a:ln w="101600">
            <a:solidFill>
              <a:srgbClr val="81877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308" name="선"/>
          <p:cNvSpPr/>
          <p:nvPr/>
        </p:nvSpPr>
        <p:spPr>
          <a:xfrm>
            <a:off x="11785434" y="7277826"/>
            <a:ext cx="2361959" cy="1"/>
          </a:xfrm>
          <a:prstGeom prst="line">
            <a:avLst/>
          </a:prstGeom>
          <a:ln w="101600">
            <a:solidFill>
              <a:srgbClr val="81877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grpSp>
        <p:nvGrpSpPr>
          <p:cNvPr id="311" name="그룹 16"/>
          <p:cNvGrpSpPr/>
          <p:nvPr/>
        </p:nvGrpSpPr>
        <p:grpSpPr>
          <a:xfrm>
            <a:off x="8972339" y="5989527"/>
            <a:ext cx="2669286" cy="3808186"/>
            <a:chOff x="0" y="0"/>
            <a:chExt cx="2669285" cy="3808185"/>
          </a:xfrm>
        </p:grpSpPr>
        <p:pic>
          <p:nvPicPr>
            <p:cNvPr id="309" name="그림 3" descr="그림 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8676" y="0"/>
              <a:ext cx="2084071" cy="25793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0" name="TextBox 14"/>
            <p:cNvSpPr txBox="1"/>
            <p:nvPr/>
          </p:nvSpPr>
          <p:spPr>
            <a:xfrm>
              <a:off x="0" y="3223985"/>
              <a:ext cx="2669286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 b="1" sz="32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Model.json</a:t>
              </a:r>
            </a:p>
          </p:txBody>
        </p:sp>
      </p:grpSp>
      <p:grpSp>
        <p:nvGrpSpPr>
          <p:cNvPr id="314" name="그룹 20"/>
          <p:cNvGrpSpPr/>
          <p:nvPr/>
        </p:nvGrpSpPr>
        <p:grpSpPr>
          <a:xfrm>
            <a:off x="14367009" y="5884818"/>
            <a:ext cx="8758648" cy="3927055"/>
            <a:chOff x="0" y="0"/>
            <a:chExt cx="8758646" cy="3927054"/>
          </a:xfrm>
        </p:grpSpPr>
        <p:pic>
          <p:nvPicPr>
            <p:cNvPr id="312" name="그림 9" descr="그림 9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8758647" cy="3240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3" name="TextBox 15"/>
            <p:cNvSpPr txBox="1"/>
            <p:nvPr/>
          </p:nvSpPr>
          <p:spPr>
            <a:xfrm>
              <a:off x="630316" y="3457154"/>
              <a:ext cx="789460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ctr">
                <a:defRPr b="1" sz="24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https://USERNAME.github.io/</a:t>
              </a:r>
              <a:r>
                <a:rPr>
                  <a:solidFill>
                    <a:srgbClr val="FF0000"/>
                  </a:solidFill>
                </a:rPr>
                <a:t>Model.json</a:t>
              </a:r>
            </a:p>
          </p:txBody>
        </p:sp>
      </p:grpSp>
      <p:pic>
        <p:nvPicPr>
          <p:cNvPr id="315" name="이미지" descr="이미지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242865" y="6014215"/>
            <a:ext cx="1400206" cy="1162990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TextBox 21"/>
          <p:cNvSpPr txBox="1"/>
          <p:nvPr/>
        </p:nvSpPr>
        <p:spPr>
          <a:xfrm>
            <a:off x="11957818" y="6623049"/>
            <a:ext cx="201719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b="1" sz="24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Commit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슬라이드 번호"/>
          <p:cNvSpPr txBox="1"/>
          <p:nvPr>
            <p:ph type="sldNum" sz="quarter" idx="4294967295"/>
          </p:nvPr>
        </p:nvSpPr>
        <p:spPr>
          <a:xfrm>
            <a:off x="22927548" y="12437698"/>
            <a:ext cx="467458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9" name="기대 효과"/>
          <p:cNvSpPr txBox="1"/>
          <p:nvPr>
            <p:ph type="title"/>
          </p:nvPr>
        </p:nvSpPr>
        <p:spPr>
          <a:xfrm>
            <a:off x="843969" y="993132"/>
            <a:ext cx="10922139" cy="1902088"/>
          </a:xfrm>
          <a:prstGeom prst="rect">
            <a:avLst/>
          </a:prstGeom>
        </p:spPr>
        <p:txBody>
          <a:bodyPr/>
          <a:lstStyle/>
          <a:p>
            <a:pPr/>
            <a:r>
              <a:t>기대 효과</a:t>
            </a:r>
          </a:p>
        </p:txBody>
      </p:sp>
      <p:sp>
        <p:nvSpPr>
          <p:cNvPr id="320" name="도형"/>
          <p:cNvSpPr/>
          <p:nvPr/>
        </p:nvSpPr>
        <p:spPr>
          <a:xfrm flipH="1" rot="10800000">
            <a:off x="8549878" y="8578439"/>
            <a:ext cx="7284244" cy="3629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8036" y="0"/>
                  <a:pt x="5271" y="2116"/>
                  <a:pt x="3162" y="6348"/>
                </a:cubicBezTo>
                <a:cubicBezTo>
                  <a:pt x="1063" y="10561"/>
                  <a:pt x="10" y="16078"/>
                  <a:pt x="0" y="21600"/>
                </a:cubicBezTo>
                <a:lnTo>
                  <a:pt x="3085" y="21600"/>
                </a:lnTo>
                <a:cubicBezTo>
                  <a:pt x="3094" y="17662"/>
                  <a:pt x="3846" y="13729"/>
                  <a:pt x="5343" y="10724"/>
                </a:cubicBezTo>
                <a:cubicBezTo>
                  <a:pt x="6850" y="7700"/>
                  <a:pt x="8825" y="6188"/>
                  <a:pt x="10800" y="6188"/>
                </a:cubicBezTo>
                <a:cubicBezTo>
                  <a:pt x="12775" y="6188"/>
                  <a:pt x="14750" y="7700"/>
                  <a:pt x="16257" y="10724"/>
                </a:cubicBezTo>
                <a:cubicBezTo>
                  <a:pt x="17754" y="13729"/>
                  <a:pt x="18506" y="17662"/>
                  <a:pt x="18515" y="21600"/>
                </a:cubicBezTo>
                <a:lnTo>
                  <a:pt x="21600" y="21600"/>
                </a:lnTo>
                <a:cubicBezTo>
                  <a:pt x="21590" y="16078"/>
                  <a:pt x="20537" y="10561"/>
                  <a:pt x="18438" y="6348"/>
                </a:cubicBezTo>
                <a:cubicBezTo>
                  <a:pt x="16329" y="2116"/>
                  <a:pt x="13564" y="0"/>
                  <a:pt x="10800" y="0"/>
                </a:cubicBezTo>
                <a:close/>
              </a:path>
            </a:pathLst>
          </a:custGeom>
          <a:solidFill>
            <a:srgbClr val="81877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21" name="도형"/>
          <p:cNvSpPr/>
          <p:nvPr/>
        </p:nvSpPr>
        <p:spPr>
          <a:xfrm>
            <a:off x="8549878" y="4957381"/>
            <a:ext cx="7284244" cy="3629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8036" y="0"/>
                  <a:pt x="5271" y="2116"/>
                  <a:pt x="3162" y="6348"/>
                </a:cubicBezTo>
                <a:cubicBezTo>
                  <a:pt x="1063" y="10561"/>
                  <a:pt x="10" y="16078"/>
                  <a:pt x="0" y="21600"/>
                </a:cubicBezTo>
                <a:lnTo>
                  <a:pt x="3085" y="21600"/>
                </a:lnTo>
                <a:cubicBezTo>
                  <a:pt x="3094" y="17662"/>
                  <a:pt x="3846" y="13729"/>
                  <a:pt x="5343" y="10724"/>
                </a:cubicBezTo>
                <a:cubicBezTo>
                  <a:pt x="6850" y="7700"/>
                  <a:pt x="8825" y="6188"/>
                  <a:pt x="10800" y="6188"/>
                </a:cubicBezTo>
                <a:cubicBezTo>
                  <a:pt x="12775" y="6188"/>
                  <a:pt x="14750" y="7700"/>
                  <a:pt x="16257" y="10724"/>
                </a:cubicBezTo>
                <a:cubicBezTo>
                  <a:pt x="17754" y="13729"/>
                  <a:pt x="18506" y="17662"/>
                  <a:pt x="18515" y="21600"/>
                </a:cubicBezTo>
                <a:lnTo>
                  <a:pt x="21600" y="21600"/>
                </a:lnTo>
                <a:cubicBezTo>
                  <a:pt x="21590" y="16078"/>
                  <a:pt x="20537" y="10561"/>
                  <a:pt x="18438" y="6348"/>
                </a:cubicBezTo>
                <a:cubicBezTo>
                  <a:pt x="16329" y="2116"/>
                  <a:pt x="13564" y="0"/>
                  <a:pt x="10800" y="0"/>
                </a:cubicBezTo>
                <a:close/>
              </a:path>
            </a:pathLst>
          </a:custGeom>
          <a:solidFill>
            <a:srgbClr val="A9ADA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22" name="삼각형"/>
          <p:cNvSpPr/>
          <p:nvPr/>
        </p:nvSpPr>
        <p:spPr>
          <a:xfrm rot="10800000">
            <a:off x="14415763" y="8583761"/>
            <a:ext cx="1751194" cy="108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ADA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23" name="삼각형"/>
          <p:cNvSpPr/>
          <p:nvPr/>
        </p:nvSpPr>
        <p:spPr>
          <a:xfrm flipH="1">
            <a:off x="8191658" y="7501411"/>
            <a:ext cx="1751194" cy="108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1877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24" name="선"/>
          <p:cNvSpPr/>
          <p:nvPr/>
        </p:nvSpPr>
        <p:spPr>
          <a:xfrm flipV="1">
            <a:off x="12980599" y="5099123"/>
            <a:ext cx="10922139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325" name="자신의 얼굴형에 대한 정확한 인지"/>
          <p:cNvSpPr txBox="1"/>
          <p:nvPr/>
        </p:nvSpPr>
        <p:spPr>
          <a:xfrm>
            <a:off x="17027162" y="5456416"/>
            <a:ext cx="4290911" cy="1638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 defTabSz="825500">
              <a:lnSpc>
                <a:spcPct val="100000"/>
              </a:lnSpc>
              <a:defRPr b="1" sz="4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자신의 얼굴형에</a:t>
            </a:r>
          </a:p>
          <a:p>
            <a:pPr defTabSz="825500">
              <a:lnSpc>
                <a:spcPct val="100000"/>
              </a:lnSpc>
              <a:defRPr b="1" sz="4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대한</a:t>
            </a:r>
            <a:r>
              <a:t> </a:t>
            </a:r>
            <a:r>
              <a:t>정확한 인지</a:t>
            </a:r>
          </a:p>
        </p:txBody>
      </p:sp>
      <p:sp>
        <p:nvSpPr>
          <p:cNvPr id="326" name="선"/>
          <p:cNvSpPr/>
          <p:nvPr/>
        </p:nvSpPr>
        <p:spPr>
          <a:xfrm flipV="1">
            <a:off x="488158" y="9776838"/>
            <a:ext cx="9219481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327" name="자신의 얼굴형에 어울리는 헤어스타일 시도"/>
          <p:cNvSpPr txBox="1"/>
          <p:nvPr/>
        </p:nvSpPr>
        <p:spPr>
          <a:xfrm>
            <a:off x="2162692" y="10173493"/>
            <a:ext cx="6208076" cy="1638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 defTabSz="825500">
              <a:lnSpc>
                <a:spcPct val="100000"/>
              </a:lnSpc>
              <a:defRPr b="1" sz="4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자신의 얼굴형에</a:t>
            </a:r>
            <a:r>
              <a:t> </a:t>
            </a:r>
            <a:r>
              <a:t>어울리는</a:t>
            </a:r>
          </a:p>
          <a:p>
            <a:pPr defTabSz="825500">
              <a:lnSpc>
                <a:spcPct val="100000"/>
              </a:lnSpc>
              <a:defRPr b="1" sz="4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헤어스타일 시도</a:t>
            </a:r>
          </a:p>
        </p:txBody>
      </p:sp>
      <p:sp>
        <p:nvSpPr>
          <p:cNvPr id="328" name="AI 접근성 향상"/>
          <p:cNvSpPr txBox="1"/>
          <p:nvPr/>
        </p:nvSpPr>
        <p:spPr>
          <a:xfrm>
            <a:off x="9922920" y="7894987"/>
            <a:ext cx="4538159" cy="1376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algn="ctr" defTabSz="2194505">
              <a:lnSpc>
                <a:spcPct val="90000"/>
              </a:lnSpc>
              <a:defRPr b="1" sz="49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AI 접근성 향상</a:t>
            </a:r>
          </a:p>
        </p:txBody>
      </p:sp>
      <p:sp>
        <p:nvSpPr>
          <p:cNvPr id="329" name="선"/>
          <p:cNvSpPr/>
          <p:nvPr/>
        </p:nvSpPr>
        <p:spPr>
          <a:xfrm flipV="1">
            <a:off x="853156" y="2606184"/>
            <a:ext cx="22677688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슬라이드 번호"/>
          <p:cNvSpPr txBox="1"/>
          <p:nvPr>
            <p:ph type="sldNum" sz="quarter" idx="4294967295"/>
          </p:nvPr>
        </p:nvSpPr>
        <p:spPr>
          <a:xfrm>
            <a:off x="22927548" y="12437698"/>
            <a:ext cx="467458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2" name="멘토링 - Modeling"/>
          <p:cNvSpPr txBox="1"/>
          <p:nvPr>
            <p:ph type="title"/>
          </p:nvPr>
        </p:nvSpPr>
        <p:spPr>
          <a:xfrm>
            <a:off x="843969" y="993132"/>
            <a:ext cx="23333424" cy="1902088"/>
          </a:xfrm>
          <a:prstGeom prst="rect">
            <a:avLst/>
          </a:prstGeom>
        </p:spPr>
        <p:txBody>
          <a:bodyPr/>
          <a:lstStyle/>
          <a:p>
            <a:pPr/>
            <a:r>
              <a:t>멘토</a:t>
            </a:r>
            <a:r>
              <a:t>링</a:t>
            </a:r>
          </a:p>
        </p:txBody>
      </p:sp>
      <p:sp>
        <p:nvSpPr>
          <p:cNvPr id="333" name="선"/>
          <p:cNvSpPr/>
          <p:nvPr/>
        </p:nvSpPr>
        <p:spPr>
          <a:xfrm flipV="1">
            <a:off x="853156" y="2606184"/>
            <a:ext cx="23315050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pic>
        <p:nvPicPr>
          <p:cNvPr id="33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4746" y="3264470"/>
            <a:ext cx="3710854" cy="37108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15576" y="4658057"/>
            <a:ext cx="11915083" cy="4442554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팀이 사용하고 있는 Trello를 같이 보면서 진행사항을 모두 체크해주셨고, 이로 인해 각 항목별로 멘토님의 조언을 받을 수 있었다."/>
          <p:cNvSpPr txBox="1"/>
          <p:nvPr/>
        </p:nvSpPr>
        <p:spPr>
          <a:xfrm>
            <a:off x="12797835" y="9985864"/>
            <a:ext cx="11137778" cy="2069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150000"/>
              </a:lnSpc>
              <a:defRPr sz="30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팀이 사용하고 있는 Trello를 같이 보면서 진행사항을 모두 체크해주셨고, 이로 인해 각 항목별로 멘토님의 조언을 받을 수 있었다.</a:t>
            </a:r>
          </a:p>
        </p:txBody>
      </p:sp>
      <p:sp>
        <p:nvSpPr>
          <p:cNvPr id="337" name="Modeling 방향에 대해서도 많은 조언"/>
          <p:cNvSpPr txBox="1"/>
          <p:nvPr/>
        </p:nvSpPr>
        <p:spPr>
          <a:xfrm>
            <a:off x="1964235" y="7620907"/>
            <a:ext cx="6626332" cy="715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lnSpc>
                <a:spcPct val="150000"/>
              </a:lnSpc>
              <a:defRPr sz="30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AI </a:t>
            </a:r>
            <a:r>
              <a:t>모델 개발</a:t>
            </a:r>
            <a:r>
              <a:t>에 대</a:t>
            </a:r>
            <a:r>
              <a:t>한</a:t>
            </a:r>
            <a:r>
              <a:t> </a:t>
            </a:r>
            <a:r>
              <a:t>구체적인</a:t>
            </a:r>
            <a:r>
              <a:t> 조언</a:t>
            </a:r>
          </a:p>
        </p:txBody>
      </p:sp>
      <p:pic>
        <p:nvPicPr>
          <p:cNvPr id="338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89088" y="8775923"/>
            <a:ext cx="3179693" cy="3179692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그 밖에도 실무에서 사용하는 유용한 정보들에 대해서도 많은 조언"/>
          <p:cNvSpPr txBox="1"/>
          <p:nvPr/>
        </p:nvSpPr>
        <p:spPr>
          <a:xfrm>
            <a:off x="307636" y="12394831"/>
            <a:ext cx="11884363" cy="948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150000"/>
              </a:lnSpc>
              <a:defRPr sz="30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그 밖에도 실무에서 사용하는 유용한 정보들에 대해서도 많은 조언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s"/>
          <p:cNvSpPr txBox="1"/>
          <p:nvPr>
            <p:ph type="title"/>
          </p:nvPr>
        </p:nvSpPr>
        <p:spPr>
          <a:xfrm>
            <a:off x="1066927" y="1132956"/>
            <a:ext cx="10922139" cy="19020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51" name="1."/>
          <p:cNvSpPr txBox="1"/>
          <p:nvPr/>
        </p:nvSpPr>
        <p:spPr>
          <a:xfrm>
            <a:off x="6096000" y="2921000"/>
            <a:ext cx="863993" cy="1367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731219">
              <a:lnSpc>
                <a:spcPct val="100000"/>
              </a:lnSpc>
              <a:defRPr b="1" sz="71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52" name="팀원 소개"/>
          <p:cNvSpPr txBox="1"/>
          <p:nvPr/>
        </p:nvSpPr>
        <p:spPr>
          <a:xfrm>
            <a:off x="7377117" y="3218390"/>
            <a:ext cx="4278586" cy="77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defTabSz="1170402">
              <a:lnSpc>
                <a:spcPct val="120000"/>
              </a:lnSpc>
              <a:defRPr b="1" sz="4000">
                <a:solidFill>
                  <a:srgbClr val="838383"/>
                </a:solidFill>
              </a:defRPr>
            </a:lvl1pPr>
          </a:lstStyle>
          <a:p>
            <a:pPr/>
            <a:r>
              <a:t>팀원 소개</a:t>
            </a:r>
          </a:p>
        </p:txBody>
      </p:sp>
      <p:sp>
        <p:nvSpPr>
          <p:cNvPr id="53" name="2."/>
          <p:cNvSpPr txBox="1"/>
          <p:nvPr/>
        </p:nvSpPr>
        <p:spPr>
          <a:xfrm>
            <a:off x="6096000" y="4572000"/>
            <a:ext cx="863993" cy="1367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731219">
              <a:lnSpc>
                <a:spcPct val="100000"/>
              </a:lnSpc>
              <a:defRPr b="1" sz="71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2.</a:t>
            </a:r>
          </a:p>
        </p:txBody>
      </p:sp>
      <p:sp>
        <p:nvSpPr>
          <p:cNvPr id="54" name="3."/>
          <p:cNvSpPr txBox="1"/>
          <p:nvPr/>
        </p:nvSpPr>
        <p:spPr>
          <a:xfrm>
            <a:off x="6096000" y="6223000"/>
            <a:ext cx="863993" cy="1367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731219">
              <a:lnSpc>
                <a:spcPct val="100000"/>
              </a:lnSpc>
              <a:defRPr b="1" sz="71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3.</a:t>
            </a:r>
          </a:p>
        </p:txBody>
      </p:sp>
      <p:sp>
        <p:nvSpPr>
          <p:cNvPr id="55" name="4."/>
          <p:cNvSpPr txBox="1"/>
          <p:nvPr/>
        </p:nvSpPr>
        <p:spPr>
          <a:xfrm>
            <a:off x="6096000" y="7874000"/>
            <a:ext cx="863993" cy="1367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731219">
              <a:lnSpc>
                <a:spcPct val="100000"/>
              </a:lnSpc>
              <a:defRPr b="1" sz="71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4.</a:t>
            </a:r>
          </a:p>
        </p:txBody>
      </p:sp>
      <p:sp>
        <p:nvSpPr>
          <p:cNvPr id="56" name="슬라이드 번호"/>
          <p:cNvSpPr txBox="1"/>
          <p:nvPr>
            <p:ph type="sldNum" sz="quarter" idx="4294967295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7" name="5."/>
          <p:cNvSpPr txBox="1"/>
          <p:nvPr/>
        </p:nvSpPr>
        <p:spPr>
          <a:xfrm>
            <a:off x="6096000" y="9525000"/>
            <a:ext cx="863993" cy="1367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731219">
              <a:lnSpc>
                <a:spcPct val="100000"/>
              </a:lnSpc>
              <a:defRPr b="1" sz="71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5.</a:t>
            </a:r>
          </a:p>
        </p:txBody>
      </p:sp>
      <p:sp>
        <p:nvSpPr>
          <p:cNvPr id="58" name="프로젝트 개요"/>
          <p:cNvSpPr txBox="1"/>
          <p:nvPr/>
        </p:nvSpPr>
        <p:spPr>
          <a:xfrm>
            <a:off x="7335236" y="4849210"/>
            <a:ext cx="4278586" cy="77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defTabSz="1072869">
              <a:lnSpc>
                <a:spcPct val="120000"/>
              </a:lnSpc>
              <a:defRPr b="1" sz="4000">
                <a:solidFill>
                  <a:srgbClr val="838383"/>
                </a:solidFill>
              </a:defRPr>
            </a:lvl1pPr>
          </a:lstStyle>
          <a:p>
            <a:pPr/>
            <a:r>
              <a:t>프로젝트 개요</a:t>
            </a:r>
          </a:p>
        </p:txBody>
      </p:sp>
      <p:sp>
        <p:nvSpPr>
          <p:cNvPr id="59" name="시스템 구조도"/>
          <p:cNvSpPr txBox="1"/>
          <p:nvPr/>
        </p:nvSpPr>
        <p:spPr>
          <a:xfrm>
            <a:off x="7377116" y="6588972"/>
            <a:ext cx="4278586" cy="77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defTabSz="1072869">
              <a:lnSpc>
                <a:spcPct val="120000"/>
              </a:lnSpc>
              <a:defRPr b="1" sz="4000">
                <a:solidFill>
                  <a:srgbClr val="838383"/>
                </a:solidFill>
              </a:defRPr>
            </a:lvl1pPr>
          </a:lstStyle>
          <a:p>
            <a:pPr/>
            <a:r>
              <a:t>시스템 구조도</a:t>
            </a:r>
          </a:p>
        </p:txBody>
      </p:sp>
      <p:sp>
        <p:nvSpPr>
          <p:cNvPr id="60" name="주요 기능"/>
          <p:cNvSpPr txBox="1"/>
          <p:nvPr/>
        </p:nvSpPr>
        <p:spPr>
          <a:xfrm>
            <a:off x="7377116" y="8160787"/>
            <a:ext cx="4278586" cy="77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defTabSz="1072869">
              <a:lnSpc>
                <a:spcPct val="120000"/>
              </a:lnSpc>
              <a:defRPr b="1" sz="4000">
                <a:solidFill>
                  <a:srgbClr val="838383"/>
                </a:solidFill>
              </a:defRPr>
            </a:lvl1pPr>
          </a:lstStyle>
          <a:p>
            <a:pPr/>
            <a:r>
              <a:t>주요 기능</a:t>
            </a:r>
          </a:p>
        </p:txBody>
      </p:sp>
      <p:sp>
        <p:nvSpPr>
          <p:cNvPr id="61" name="기대효과"/>
          <p:cNvSpPr txBox="1"/>
          <p:nvPr/>
        </p:nvSpPr>
        <p:spPr>
          <a:xfrm>
            <a:off x="7377114" y="9821364"/>
            <a:ext cx="4278586" cy="77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defTabSz="1072869">
              <a:lnSpc>
                <a:spcPct val="120000"/>
              </a:lnSpc>
              <a:defRPr b="1" sz="4000">
                <a:solidFill>
                  <a:srgbClr val="838383"/>
                </a:solidFill>
              </a:defRPr>
            </a:lvl1pPr>
          </a:lstStyle>
          <a:p>
            <a:pPr/>
            <a:r>
              <a:t>멘토링</a:t>
            </a:r>
          </a:p>
        </p:txBody>
      </p:sp>
      <p:sp>
        <p:nvSpPr>
          <p:cNvPr id="62" name="선"/>
          <p:cNvSpPr/>
          <p:nvPr/>
        </p:nvSpPr>
        <p:spPr>
          <a:xfrm flipV="1">
            <a:off x="853156" y="2606184"/>
            <a:ext cx="22677688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63" name="5."/>
          <p:cNvSpPr txBox="1"/>
          <p:nvPr/>
        </p:nvSpPr>
        <p:spPr>
          <a:xfrm>
            <a:off x="6096000" y="11176000"/>
            <a:ext cx="863993" cy="1367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731219">
              <a:lnSpc>
                <a:spcPct val="100000"/>
              </a:lnSpc>
              <a:defRPr b="1" sz="71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6.</a:t>
            </a:r>
          </a:p>
        </p:txBody>
      </p:sp>
      <p:sp>
        <p:nvSpPr>
          <p:cNvPr id="64" name="기대효과"/>
          <p:cNvSpPr txBox="1"/>
          <p:nvPr/>
        </p:nvSpPr>
        <p:spPr>
          <a:xfrm>
            <a:off x="7377117" y="11472364"/>
            <a:ext cx="4278586" cy="77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defTabSz="1072869">
              <a:lnSpc>
                <a:spcPct val="120000"/>
              </a:lnSpc>
              <a:defRPr b="1" sz="4000">
                <a:solidFill>
                  <a:srgbClr val="838383"/>
                </a:solidFill>
              </a:defRPr>
            </a:lvl1pPr>
          </a:lstStyle>
          <a:p>
            <a:pPr/>
            <a:r>
              <a:t>기대효과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직사각형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81877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42" name="선"/>
          <p:cNvSpPr/>
          <p:nvPr/>
        </p:nvSpPr>
        <p:spPr>
          <a:xfrm flipV="1">
            <a:off x="2286610" y="6857999"/>
            <a:ext cx="19810780" cy="2"/>
          </a:xfrm>
          <a:prstGeom prst="line">
            <a:avLst/>
          </a:prstGeom>
          <a:ln w="25400">
            <a:solidFill>
              <a:srgbClr val="F3F1E6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343" name="Thank you"/>
          <p:cNvSpPr txBox="1"/>
          <p:nvPr>
            <p:ph type="title"/>
          </p:nvPr>
        </p:nvSpPr>
        <p:spPr>
          <a:xfrm>
            <a:off x="2352410" y="3101708"/>
            <a:ext cx="14018527" cy="4872780"/>
          </a:xfrm>
          <a:prstGeom prst="rect">
            <a:avLst/>
          </a:prstGeom>
        </p:spPr>
        <p:txBody>
          <a:bodyPr/>
          <a:lstStyle>
            <a:lvl1pPr defTabSz="1779987">
              <a:defRPr sz="21900"/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슬라이드 번호"/>
          <p:cNvSpPr txBox="1"/>
          <p:nvPr>
            <p:ph type="sldNum" sz="quarter" idx="4294967295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" name="팀원 소개"/>
          <p:cNvSpPr txBox="1"/>
          <p:nvPr>
            <p:ph type="title"/>
          </p:nvPr>
        </p:nvSpPr>
        <p:spPr>
          <a:xfrm>
            <a:off x="1066927" y="1132956"/>
            <a:ext cx="10922139" cy="1902089"/>
          </a:xfrm>
          <a:prstGeom prst="rect">
            <a:avLst/>
          </a:prstGeom>
        </p:spPr>
        <p:txBody>
          <a:bodyPr/>
          <a:lstStyle/>
          <a:p>
            <a:pPr/>
            <a:r>
              <a:t>팀원 소개</a:t>
            </a:r>
          </a:p>
        </p:txBody>
      </p:sp>
      <p:sp>
        <p:nvSpPr>
          <p:cNvPr id="68" name="원"/>
          <p:cNvSpPr/>
          <p:nvPr/>
        </p:nvSpPr>
        <p:spPr>
          <a:xfrm>
            <a:off x="1295755" y="4583629"/>
            <a:ext cx="3379959" cy="3376283"/>
          </a:xfrm>
          <a:prstGeom prst="ellipse">
            <a:avLst/>
          </a:prstGeom>
          <a:solidFill>
            <a:srgbClr val="E5E2D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6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3984" y="4970019"/>
            <a:ext cx="2603502" cy="2603502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원"/>
          <p:cNvSpPr/>
          <p:nvPr/>
        </p:nvSpPr>
        <p:spPr>
          <a:xfrm>
            <a:off x="5898888" y="4583629"/>
            <a:ext cx="3379959" cy="3376283"/>
          </a:xfrm>
          <a:prstGeom prst="ellipse">
            <a:avLst/>
          </a:prstGeom>
          <a:solidFill>
            <a:srgbClr val="E5E2D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1" name="원"/>
          <p:cNvSpPr/>
          <p:nvPr/>
        </p:nvSpPr>
        <p:spPr>
          <a:xfrm>
            <a:off x="10502020" y="4583629"/>
            <a:ext cx="3379961" cy="3376283"/>
          </a:xfrm>
          <a:prstGeom prst="ellipse">
            <a:avLst/>
          </a:prstGeom>
          <a:solidFill>
            <a:srgbClr val="E5E2D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2" name="원"/>
          <p:cNvSpPr/>
          <p:nvPr/>
        </p:nvSpPr>
        <p:spPr>
          <a:xfrm>
            <a:off x="15105152" y="4583629"/>
            <a:ext cx="3379959" cy="3376283"/>
          </a:xfrm>
          <a:prstGeom prst="ellipse">
            <a:avLst/>
          </a:prstGeom>
          <a:solidFill>
            <a:srgbClr val="E5E2D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3" name="원"/>
          <p:cNvSpPr/>
          <p:nvPr/>
        </p:nvSpPr>
        <p:spPr>
          <a:xfrm>
            <a:off x="19708285" y="4583629"/>
            <a:ext cx="3379959" cy="3376283"/>
          </a:xfrm>
          <a:prstGeom prst="ellipse">
            <a:avLst/>
          </a:prstGeom>
          <a:solidFill>
            <a:srgbClr val="E5E2D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74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90164" y="4970019"/>
            <a:ext cx="2616202" cy="260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87117" y="4970019"/>
            <a:ext cx="2603501" cy="260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rcRect l="205" t="884" r="160" b="136"/>
          <a:stretch>
            <a:fillRect/>
          </a:stretch>
        </p:blipFill>
        <p:spPr>
          <a:xfrm>
            <a:off x="15493380" y="4983455"/>
            <a:ext cx="2593976" cy="2576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4" fill="norm" stroke="1" extrusionOk="0">
                <a:moveTo>
                  <a:pt x="11064" y="3"/>
                </a:moveTo>
                <a:cubicBezTo>
                  <a:pt x="9310" y="-36"/>
                  <a:pt x="7547" y="344"/>
                  <a:pt x="5942" y="1132"/>
                </a:cubicBezTo>
                <a:cubicBezTo>
                  <a:pt x="2824" y="2663"/>
                  <a:pt x="527" y="5943"/>
                  <a:pt x="182" y="9359"/>
                </a:cubicBezTo>
                <a:cubicBezTo>
                  <a:pt x="146" y="9710"/>
                  <a:pt x="81" y="10023"/>
                  <a:pt x="36" y="10050"/>
                </a:cubicBezTo>
                <a:cubicBezTo>
                  <a:pt x="23" y="10059"/>
                  <a:pt x="11" y="10361"/>
                  <a:pt x="0" y="10787"/>
                </a:cubicBezTo>
                <a:cubicBezTo>
                  <a:pt x="14" y="11229"/>
                  <a:pt x="30" y="11538"/>
                  <a:pt x="50" y="11551"/>
                </a:cubicBezTo>
                <a:cubicBezTo>
                  <a:pt x="101" y="11583"/>
                  <a:pt x="145" y="11758"/>
                  <a:pt x="145" y="11943"/>
                </a:cubicBezTo>
                <a:cubicBezTo>
                  <a:pt x="145" y="12127"/>
                  <a:pt x="253" y="12727"/>
                  <a:pt x="387" y="13274"/>
                </a:cubicBezTo>
                <a:cubicBezTo>
                  <a:pt x="1184" y="16536"/>
                  <a:pt x="3300" y="19114"/>
                  <a:pt x="6358" y="20554"/>
                </a:cubicBezTo>
                <a:cubicBezTo>
                  <a:pt x="7172" y="20937"/>
                  <a:pt x="8716" y="21404"/>
                  <a:pt x="9171" y="21405"/>
                </a:cubicBezTo>
                <a:cubicBezTo>
                  <a:pt x="9310" y="21405"/>
                  <a:pt x="9449" y="21449"/>
                  <a:pt x="9481" y="21501"/>
                </a:cubicBezTo>
                <a:cubicBezTo>
                  <a:pt x="9499" y="21529"/>
                  <a:pt x="10013" y="21548"/>
                  <a:pt x="10899" y="21564"/>
                </a:cubicBezTo>
                <a:cubicBezTo>
                  <a:pt x="11585" y="21553"/>
                  <a:pt x="12085" y="21541"/>
                  <a:pt x="12099" y="21527"/>
                </a:cubicBezTo>
                <a:cubicBezTo>
                  <a:pt x="12135" y="21491"/>
                  <a:pt x="12517" y="21389"/>
                  <a:pt x="12948" y="21302"/>
                </a:cubicBezTo>
                <a:cubicBezTo>
                  <a:pt x="16715" y="20535"/>
                  <a:pt x="19793" y="17796"/>
                  <a:pt x="21022" y="14118"/>
                </a:cubicBezTo>
                <a:cubicBezTo>
                  <a:pt x="21149" y="13737"/>
                  <a:pt x="21298" y="13109"/>
                  <a:pt x="21355" y="12723"/>
                </a:cubicBezTo>
                <a:cubicBezTo>
                  <a:pt x="21413" y="12337"/>
                  <a:pt x="21499" y="11951"/>
                  <a:pt x="21547" y="11860"/>
                </a:cubicBezTo>
                <a:cubicBezTo>
                  <a:pt x="21567" y="11823"/>
                  <a:pt x="21586" y="11326"/>
                  <a:pt x="21600" y="10634"/>
                </a:cubicBezTo>
                <a:cubicBezTo>
                  <a:pt x="21587" y="9975"/>
                  <a:pt x="21570" y="9495"/>
                  <a:pt x="21554" y="9485"/>
                </a:cubicBezTo>
                <a:cubicBezTo>
                  <a:pt x="21509" y="9457"/>
                  <a:pt x="21447" y="9189"/>
                  <a:pt x="21412" y="8890"/>
                </a:cubicBezTo>
                <a:cubicBezTo>
                  <a:pt x="21335" y="8236"/>
                  <a:pt x="20814" y="6639"/>
                  <a:pt x="20427" y="5868"/>
                </a:cubicBezTo>
                <a:cubicBezTo>
                  <a:pt x="20083" y="5184"/>
                  <a:pt x="19404" y="4173"/>
                  <a:pt x="18834" y="3500"/>
                </a:cubicBezTo>
                <a:cubicBezTo>
                  <a:pt x="17864" y="2356"/>
                  <a:pt x="15855" y="1074"/>
                  <a:pt x="14174" y="528"/>
                </a:cubicBezTo>
                <a:cubicBezTo>
                  <a:pt x="13165" y="199"/>
                  <a:pt x="12117" y="26"/>
                  <a:pt x="11064" y="3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7" name="이미지" descr="이미지"/>
          <p:cNvPicPr>
            <a:picLocks noChangeAspect="1"/>
          </p:cNvPicPr>
          <p:nvPr/>
        </p:nvPicPr>
        <p:blipFill>
          <a:blip r:embed="rId6">
            <a:extLst/>
          </a:blip>
          <a:srcRect l="175" t="738" r="723" b="144"/>
          <a:stretch>
            <a:fillRect/>
          </a:stretch>
        </p:blipFill>
        <p:spPr>
          <a:xfrm>
            <a:off x="10894813" y="4989267"/>
            <a:ext cx="2580152" cy="2580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10858" y="0"/>
                </a:moveTo>
                <a:cubicBezTo>
                  <a:pt x="8182" y="0"/>
                  <a:pt x="5930" y="804"/>
                  <a:pt x="3856" y="2498"/>
                </a:cubicBezTo>
                <a:cubicBezTo>
                  <a:pt x="2900" y="3280"/>
                  <a:pt x="1769" y="4689"/>
                  <a:pt x="1342" y="5631"/>
                </a:cubicBezTo>
                <a:cubicBezTo>
                  <a:pt x="855" y="6705"/>
                  <a:pt x="753" y="6946"/>
                  <a:pt x="565" y="7524"/>
                </a:cubicBezTo>
                <a:cubicBezTo>
                  <a:pt x="451" y="7871"/>
                  <a:pt x="304" y="8519"/>
                  <a:pt x="236" y="8963"/>
                </a:cubicBezTo>
                <a:cubicBezTo>
                  <a:pt x="167" y="9407"/>
                  <a:pt x="77" y="9833"/>
                  <a:pt x="37" y="9910"/>
                </a:cubicBezTo>
                <a:cubicBezTo>
                  <a:pt x="23" y="9936"/>
                  <a:pt x="11" y="10273"/>
                  <a:pt x="0" y="10734"/>
                </a:cubicBezTo>
                <a:cubicBezTo>
                  <a:pt x="15" y="11465"/>
                  <a:pt x="34" y="11994"/>
                  <a:pt x="53" y="12016"/>
                </a:cubicBezTo>
                <a:cubicBezTo>
                  <a:pt x="102" y="12072"/>
                  <a:pt x="198" y="12447"/>
                  <a:pt x="269" y="12850"/>
                </a:cubicBezTo>
                <a:cubicBezTo>
                  <a:pt x="997" y="16989"/>
                  <a:pt x="4400" y="20468"/>
                  <a:pt x="8543" y="21308"/>
                </a:cubicBezTo>
                <a:cubicBezTo>
                  <a:pt x="9023" y="21405"/>
                  <a:pt x="9449" y="21516"/>
                  <a:pt x="9490" y="21557"/>
                </a:cubicBezTo>
                <a:cubicBezTo>
                  <a:pt x="9506" y="21573"/>
                  <a:pt x="10025" y="21588"/>
                  <a:pt x="10742" y="21600"/>
                </a:cubicBezTo>
                <a:cubicBezTo>
                  <a:pt x="11409" y="21588"/>
                  <a:pt x="11895" y="21576"/>
                  <a:pt x="11925" y="21560"/>
                </a:cubicBezTo>
                <a:cubicBezTo>
                  <a:pt x="12001" y="21520"/>
                  <a:pt x="12355" y="21444"/>
                  <a:pt x="12709" y="21391"/>
                </a:cubicBezTo>
                <a:cubicBezTo>
                  <a:pt x="13521" y="21269"/>
                  <a:pt x="14687" y="20900"/>
                  <a:pt x="15535" y="20497"/>
                </a:cubicBezTo>
                <a:cubicBezTo>
                  <a:pt x="18597" y="19043"/>
                  <a:pt x="20877" y="16033"/>
                  <a:pt x="21464" y="12667"/>
                </a:cubicBezTo>
                <a:cubicBezTo>
                  <a:pt x="21557" y="12138"/>
                  <a:pt x="21600" y="11412"/>
                  <a:pt x="21594" y="10694"/>
                </a:cubicBezTo>
                <a:cubicBezTo>
                  <a:pt x="21588" y="9976"/>
                  <a:pt x="21532" y="9267"/>
                  <a:pt x="21431" y="8770"/>
                </a:cubicBezTo>
                <a:cubicBezTo>
                  <a:pt x="20622" y="4801"/>
                  <a:pt x="17979" y="1767"/>
                  <a:pt x="14247" y="525"/>
                </a:cubicBezTo>
                <a:cubicBezTo>
                  <a:pt x="13105" y="145"/>
                  <a:pt x="12183" y="1"/>
                  <a:pt x="10858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78" name="오규석"/>
          <p:cNvSpPr txBox="1"/>
          <p:nvPr/>
        </p:nvSpPr>
        <p:spPr>
          <a:xfrm>
            <a:off x="2291932" y="8401205"/>
            <a:ext cx="1387610" cy="606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>
              <a:lnSpc>
                <a:spcPct val="120000"/>
              </a:lnSpc>
              <a:defRPr sz="3100">
                <a:solidFill>
                  <a:srgbClr val="838383"/>
                </a:solidFill>
                <a:latin typeface="Academy Engraved LET Plain:1.0"/>
                <a:ea typeface="Academy Engraved LET Plain:1.0"/>
                <a:cs typeface="Academy Engraved LET Plain:1.0"/>
                <a:sym typeface="Academy Engraved LET Plain:1.0"/>
              </a:defRPr>
            </a:lvl1pPr>
          </a:lstStyle>
          <a:p>
            <a:pPr/>
            <a:r>
              <a:t>오규석</a:t>
            </a:r>
          </a:p>
        </p:txBody>
      </p:sp>
      <p:sp>
        <p:nvSpPr>
          <p:cNvPr id="79" name="양성민"/>
          <p:cNvSpPr txBox="1"/>
          <p:nvPr/>
        </p:nvSpPr>
        <p:spPr>
          <a:xfrm>
            <a:off x="6895064" y="8401205"/>
            <a:ext cx="1387609" cy="606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>
              <a:lnSpc>
                <a:spcPct val="120000"/>
              </a:lnSpc>
              <a:defRPr sz="3100">
                <a:solidFill>
                  <a:srgbClr val="838383"/>
                </a:solidFill>
                <a:latin typeface="Academy Engraved LET Plain:1.0"/>
                <a:ea typeface="Academy Engraved LET Plain:1.0"/>
                <a:cs typeface="Academy Engraved LET Plain:1.0"/>
                <a:sym typeface="Academy Engraved LET Plain:1.0"/>
              </a:defRPr>
            </a:lvl1pPr>
          </a:lstStyle>
          <a:p>
            <a:pPr/>
            <a:r>
              <a:t>양성민</a:t>
            </a:r>
          </a:p>
        </p:txBody>
      </p:sp>
      <p:sp>
        <p:nvSpPr>
          <p:cNvPr id="80" name="유선종"/>
          <p:cNvSpPr txBox="1"/>
          <p:nvPr/>
        </p:nvSpPr>
        <p:spPr>
          <a:xfrm>
            <a:off x="11498195" y="8401205"/>
            <a:ext cx="1387610" cy="606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>
              <a:lnSpc>
                <a:spcPct val="120000"/>
              </a:lnSpc>
              <a:defRPr sz="3100">
                <a:solidFill>
                  <a:srgbClr val="838383"/>
                </a:solidFill>
                <a:latin typeface="Academy Engraved LET Plain:1.0"/>
                <a:ea typeface="Academy Engraved LET Plain:1.0"/>
                <a:cs typeface="Academy Engraved LET Plain:1.0"/>
                <a:sym typeface="Academy Engraved LET Plain:1.0"/>
              </a:defRPr>
            </a:lvl1pPr>
          </a:lstStyle>
          <a:p>
            <a:pPr/>
            <a:r>
              <a:t>유선종</a:t>
            </a:r>
          </a:p>
        </p:txBody>
      </p:sp>
      <p:sp>
        <p:nvSpPr>
          <p:cNvPr id="81" name="최나라"/>
          <p:cNvSpPr txBox="1"/>
          <p:nvPr/>
        </p:nvSpPr>
        <p:spPr>
          <a:xfrm>
            <a:off x="16101327" y="8401205"/>
            <a:ext cx="1387609" cy="606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>
              <a:lnSpc>
                <a:spcPct val="120000"/>
              </a:lnSpc>
              <a:defRPr sz="3100">
                <a:solidFill>
                  <a:srgbClr val="838383"/>
                </a:solidFill>
                <a:latin typeface="Academy Engraved LET Plain:1.0"/>
                <a:ea typeface="Academy Engraved LET Plain:1.0"/>
                <a:cs typeface="Academy Engraved LET Plain:1.0"/>
                <a:sym typeface="Academy Engraved LET Plain:1.0"/>
              </a:defRPr>
            </a:lvl1pPr>
          </a:lstStyle>
          <a:p>
            <a:pPr/>
            <a:r>
              <a:t>최나라</a:t>
            </a:r>
          </a:p>
        </p:txBody>
      </p:sp>
      <p:sp>
        <p:nvSpPr>
          <p:cNvPr id="82" name="차윤성"/>
          <p:cNvSpPr txBox="1"/>
          <p:nvPr/>
        </p:nvSpPr>
        <p:spPr>
          <a:xfrm>
            <a:off x="20704460" y="8290871"/>
            <a:ext cx="1387609" cy="606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>
              <a:lnSpc>
                <a:spcPct val="120000"/>
              </a:lnSpc>
              <a:defRPr sz="3100">
                <a:solidFill>
                  <a:srgbClr val="838383"/>
                </a:solidFill>
                <a:latin typeface="Academy Engraved LET Plain:1.0"/>
                <a:ea typeface="Academy Engraved LET Plain:1.0"/>
                <a:cs typeface="Academy Engraved LET Plain:1.0"/>
                <a:sym typeface="Academy Engraved LET Plain:1.0"/>
              </a:defRPr>
            </a:lvl1pPr>
          </a:lstStyle>
          <a:p>
            <a:pPr/>
            <a:r>
              <a:t>차윤성</a:t>
            </a:r>
          </a:p>
        </p:txBody>
      </p:sp>
      <p:sp>
        <p:nvSpPr>
          <p:cNvPr id="83" name="Project Manager…"/>
          <p:cNvSpPr txBox="1"/>
          <p:nvPr/>
        </p:nvSpPr>
        <p:spPr>
          <a:xfrm>
            <a:off x="947685" y="9228814"/>
            <a:ext cx="4076098" cy="2694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 algn="ctr">
              <a:lnSpc>
                <a:spcPct val="150000"/>
              </a:lnSpc>
              <a:defRPr sz="40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Project Manager</a:t>
            </a:r>
          </a:p>
          <a:p>
            <a:pPr algn="ctr">
              <a:lnSpc>
                <a:spcPct val="150000"/>
              </a:lnSpc>
              <a:defRPr sz="40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Front-End</a:t>
            </a:r>
          </a:p>
        </p:txBody>
      </p:sp>
      <p:sp>
        <p:nvSpPr>
          <p:cNvPr id="84" name="Object Detection Data Labeling"/>
          <p:cNvSpPr txBox="1"/>
          <p:nvPr/>
        </p:nvSpPr>
        <p:spPr>
          <a:xfrm>
            <a:off x="5550818" y="9228814"/>
            <a:ext cx="4076098" cy="2568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 algn="ctr">
              <a:lnSpc>
                <a:spcPct val="135000"/>
              </a:lnSpc>
              <a:defRPr sz="37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Object Detection</a:t>
            </a:r>
          </a:p>
          <a:p>
            <a:pPr algn="ctr">
              <a:lnSpc>
                <a:spcPct val="135000"/>
              </a:lnSpc>
              <a:defRPr sz="37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Data Labeling</a:t>
            </a:r>
          </a:p>
          <a:p>
            <a:pPr algn="ctr">
              <a:lnSpc>
                <a:spcPct val="135000"/>
              </a:lnSpc>
              <a:defRPr sz="37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Data Preprocessing</a:t>
            </a:r>
          </a:p>
        </p:txBody>
      </p:sp>
      <p:sp>
        <p:nvSpPr>
          <p:cNvPr id="85" name="Object Detection…"/>
          <p:cNvSpPr txBox="1"/>
          <p:nvPr/>
        </p:nvSpPr>
        <p:spPr>
          <a:xfrm>
            <a:off x="9904361" y="9080389"/>
            <a:ext cx="4561059" cy="2975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 algn="ctr">
              <a:lnSpc>
                <a:spcPct val="150000"/>
              </a:lnSpc>
              <a:defRPr sz="40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Object Detection</a:t>
            </a:r>
          </a:p>
          <a:p>
            <a:pPr algn="ctr">
              <a:lnSpc>
                <a:spcPct val="150000"/>
              </a:lnSpc>
              <a:defRPr sz="40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AI Model Develop</a:t>
            </a:r>
          </a:p>
        </p:txBody>
      </p:sp>
      <p:sp>
        <p:nvSpPr>
          <p:cNvPr id="86" name="Object Detection"/>
          <p:cNvSpPr txBox="1"/>
          <p:nvPr/>
        </p:nvSpPr>
        <p:spPr>
          <a:xfrm>
            <a:off x="14757085" y="9228814"/>
            <a:ext cx="4076097" cy="2694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 algn="ctr">
              <a:lnSpc>
                <a:spcPct val="150000"/>
              </a:lnSpc>
              <a:defRPr sz="40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Object Detection</a:t>
            </a:r>
            <a:br/>
          </a:p>
        </p:txBody>
      </p:sp>
      <p:sp>
        <p:nvSpPr>
          <p:cNvPr id="87" name="Front-End"/>
          <p:cNvSpPr txBox="1"/>
          <p:nvPr/>
        </p:nvSpPr>
        <p:spPr>
          <a:xfrm>
            <a:off x="19360218" y="9228814"/>
            <a:ext cx="4076097" cy="2568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algn="ctr">
              <a:lnSpc>
                <a:spcPct val="150000"/>
              </a:lnSpc>
              <a:defRPr sz="40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lvl1pPr>
          </a:lstStyle>
          <a:p>
            <a:pPr/>
            <a:r>
              <a:t>Front-End</a:t>
            </a:r>
          </a:p>
        </p:txBody>
      </p:sp>
      <p:sp>
        <p:nvSpPr>
          <p:cNvPr id="88" name="선"/>
          <p:cNvSpPr/>
          <p:nvPr/>
        </p:nvSpPr>
        <p:spPr>
          <a:xfrm flipV="1">
            <a:off x="853156" y="2606184"/>
            <a:ext cx="22677688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프로젝트 개요 - 산학 요구 사항"/>
          <p:cNvSpPr txBox="1"/>
          <p:nvPr>
            <p:ph type="title"/>
          </p:nvPr>
        </p:nvSpPr>
        <p:spPr>
          <a:xfrm>
            <a:off x="843969" y="993132"/>
            <a:ext cx="20117062" cy="1436723"/>
          </a:xfrm>
          <a:prstGeom prst="rect">
            <a:avLst/>
          </a:prstGeom>
        </p:spPr>
        <p:txBody>
          <a:bodyPr/>
          <a:lstStyle/>
          <a:p>
            <a:pPr/>
            <a:r>
              <a:t>프로젝트 개요 - 산학 요구 사항</a:t>
            </a:r>
          </a:p>
        </p:txBody>
      </p:sp>
      <p:sp>
        <p:nvSpPr>
          <p:cNvPr id="91" name="슬라이드 번호"/>
          <p:cNvSpPr txBox="1"/>
          <p:nvPr>
            <p:ph type="sldNum" sz="quarter" idx="4294967295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2" name="도형"/>
          <p:cNvSpPr/>
          <p:nvPr/>
        </p:nvSpPr>
        <p:spPr>
          <a:xfrm>
            <a:off x="11091943" y="4199115"/>
            <a:ext cx="7620001" cy="3797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036" y="0"/>
                  <a:pt x="5272" y="2117"/>
                  <a:pt x="3163" y="6349"/>
                </a:cubicBezTo>
                <a:cubicBezTo>
                  <a:pt x="1063" y="10562"/>
                  <a:pt x="9" y="16078"/>
                  <a:pt x="0" y="21600"/>
                </a:cubicBezTo>
                <a:lnTo>
                  <a:pt x="21600" y="21600"/>
                </a:lnTo>
                <a:cubicBezTo>
                  <a:pt x="21591" y="16078"/>
                  <a:pt x="20537" y="10562"/>
                  <a:pt x="18437" y="6349"/>
                </a:cubicBezTo>
                <a:cubicBezTo>
                  <a:pt x="16328" y="2117"/>
                  <a:pt x="13565" y="0"/>
                  <a:pt x="10801" y="0"/>
                </a:cubicBezTo>
                <a:close/>
              </a:path>
            </a:pathLst>
          </a:custGeom>
          <a:solidFill>
            <a:srgbClr val="F3F1E6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27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3" name="도형"/>
          <p:cNvSpPr/>
          <p:nvPr/>
        </p:nvSpPr>
        <p:spPr>
          <a:xfrm>
            <a:off x="5672056" y="4199115"/>
            <a:ext cx="7620001" cy="3797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036" y="0"/>
                  <a:pt x="5272" y="2117"/>
                  <a:pt x="3163" y="6349"/>
                </a:cubicBezTo>
                <a:cubicBezTo>
                  <a:pt x="1063" y="10562"/>
                  <a:pt x="9" y="16078"/>
                  <a:pt x="0" y="21600"/>
                </a:cubicBezTo>
                <a:lnTo>
                  <a:pt x="21600" y="21600"/>
                </a:lnTo>
                <a:cubicBezTo>
                  <a:pt x="21591" y="16078"/>
                  <a:pt x="20537" y="10562"/>
                  <a:pt x="18437" y="6349"/>
                </a:cubicBezTo>
                <a:cubicBezTo>
                  <a:pt x="16328" y="2117"/>
                  <a:pt x="13565" y="0"/>
                  <a:pt x="10801" y="0"/>
                </a:cubicBezTo>
                <a:close/>
              </a:path>
            </a:pathLst>
          </a:custGeom>
          <a:solidFill>
            <a:srgbClr val="A9ADA4">
              <a:alpha val="6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27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4" name="도형"/>
          <p:cNvSpPr/>
          <p:nvPr/>
        </p:nvSpPr>
        <p:spPr>
          <a:xfrm>
            <a:off x="11092060" y="5331890"/>
            <a:ext cx="2199881" cy="2664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2" y="0"/>
                </a:moveTo>
                <a:cubicBezTo>
                  <a:pt x="3634" y="5988"/>
                  <a:pt x="32" y="13787"/>
                  <a:pt x="0" y="21600"/>
                </a:cubicBezTo>
                <a:lnTo>
                  <a:pt x="21600" y="21600"/>
                </a:lnTo>
                <a:cubicBezTo>
                  <a:pt x="21568" y="13788"/>
                  <a:pt x="17969" y="5987"/>
                  <a:pt x="10802" y="0"/>
                </a:cubicBezTo>
                <a:close/>
              </a:path>
            </a:pathLst>
          </a:custGeom>
          <a:solidFill>
            <a:srgbClr val="A9ADA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5" name="도형"/>
          <p:cNvSpPr/>
          <p:nvPr/>
        </p:nvSpPr>
        <p:spPr>
          <a:xfrm rot="10800000">
            <a:off x="11091943" y="7994749"/>
            <a:ext cx="7620001" cy="37973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036" y="0"/>
                  <a:pt x="5272" y="2117"/>
                  <a:pt x="3163" y="6349"/>
                </a:cubicBezTo>
                <a:cubicBezTo>
                  <a:pt x="1063" y="10562"/>
                  <a:pt x="9" y="16078"/>
                  <a:pt x="0" y="21600"/>
                </a:cubicBezTo>
                <a:lnTo>
                  <a:pt x="21600" y="21600"/>
                </a:lnTo>
                <a:cubicBezTo>
                  <a:pt x="21591" y="16078"/>
                  <a:pt x="20537" y="10562"/>
                  <a:pt x="18437" y="6349"/>
                </a:cubicBezTo>
                <a:cubicBezTo>
                  <a:pt x="16328" y="2117"/>
                  <a:pt x="13565" y="0"/>
                  <a:pt x="10801" y="0"/>
                </a:cubicBezTo>
                <a:close/>
              </a:path>
            </a:pathLst>
          </a:custGeom>
          <a:solidFill>
            <a:srgbClr val="F3F1E6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27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6" name="도형"/>
          <p:cNvSpPr/>
          <p:nvPr/>
        </p:nvSpPr>
        <p:spPr>
          <a:xfrm rot="10800000">
            <a:off x="5672054" y="7994749"/>
            <a:ext cx="7620002" cy="37973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036" y="0"/>
                  <a:pt x="5272" y="2117"/>
                  <a:pt x="3163" y="6349"/>
                </a:cubicBezTo>
                <a:cubicBezTo>
                  <a:pt x="1063" y="10562"/>
                  <a:pt x="9" y="16078"/>
                  <a:pt x="0" y="21600"/>
                </a:cubicBezTo>
                <a:lnTo>
                  <a:pt x="21600" y="21600"/>
                </a:lnTo>
                <a:cubicBezTo>
                  <a:pt x="21591" y="16078"/>
                  <a:pt x="20537" y="10562"/>
                  <a:pt x="18437" y="6349"/>
                </a:cubicBezTo>
                <a:cubicBezTo>
                  <a:pt x="16328" y="2117"/>
                  <a:pt x="13565" y="0"/>
                  <a:pt x="10801" y="0"/>
                </a:cubicBezTo>
                <a:close/>
              </a:path>
            </a:pathLst>
          </a:custGeom>
          <a:solidFill>
            <a:srgbClr val="A9ADA4">
              <a:alpha val="6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27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7" name="도형"/>
          <p:cNvSpPr/>
          <p:nvPr/>
        </p:nvSpPr>
        <p:spPr>
          <a:xfrm rot="10800000">
            <a:off x="11092060" y="7941425"/>
            <a:ext cx="2199881" cy="2664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2" y="0"/>
                </a:moveTo>
                <a:cubicBezTo>
                  <a:pt x="3634" y="5988"/>
                  <a:pt x="32" y="13787"/>
                  <a:pt x="0" y="21600"/>
                </a:cubicBezTo>
                <a:lnTo>
                  <a:pt x="21600" y="21600"/>
                </a:lnTo>
                <a:cubicBezTo>
                  <a:pt x="21568" y="13788"/>
                  <a:pt x="17969" y="5987"/>
                  <a:pt x="10802" y="0"/>
                </a:cubicBezTo>
                <a:close/>
              </a:path>
            </a:pathLst>
          </a:custGeom>
          <a:solidFill>
            <a:srgbClr val="A9ADA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8" name="AI 교육용 서비스"/>
          <p:cNvSpPr txBox="1"/>
          <p:nvPr/>
        </p:nvSpPr>
        <p:spPr>
          <a:xfrm>
            <a:off x="6659257" y="7438943"/>
            <a:ext cx="3751851" cy="1176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 defTabSz="1884347">
              <a:lnSpc>
                <a:spcPct val="120000"/>
              </a:lnSpc>
              <a:defRPr sz="3220">
                <a:solidFill>
                  <a:srgbClr val="838383"/>
                </a:solidFill>
              </a:defRPr>
            </a:pPr>
            <a:r>
              <a:t>흥미를 느낄 수 있는 </a:t>
            </a:r>
            <a:br/>
            <a:r>
              <a:t>AI 체험용 서비스</a:t>
            </a:r>
          </a:p>
        </p:txBody>
      </p:sp>
      <p:sp>
        <p:nvSpPr>
          <p:cNvPr id="99" name="Object Detection"/>
          <p:cNvSpPr txBox="1"/>
          <p:nvPr/>
        </p:nvSpPr>
        <p:spPr>
          <a:xfrm>
            <a:off x="13972893" y="7651567"/>
            <a:ext cx="3587820" cy="75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defTabSz="2130132">
              <a:lnSpc>
                <a:spcPct val="120000"/>
              </a:lnSpc>
              <a:defRPr sz="3640">
                <a:solidFill>
                  <a:srgbClr val="838383"/>
                </a:solidFill>
              </a:defRPr>
            </a:lvl1pPr>
          </a:lstStyle>
          <a:p>
            <a:pPr/>
            <a:r>
              <a:t>Object Detection</a:t>
            </a:r>
          </a:p>
        </p:txBody>
      </p:sp>
      <p:sp>
        <p:nvSpPr>
          <p:cNvPr id="100" name="선"/>
          <p:cNvSpPr/>
          <p:nvPr/>
        </p:nvSpPr>
        <p:spPr>
          <a:xfrm flipV="1">
            <a:off x="853156" y="2606184"/>
            <a:ext cx="23315050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101" name="Object Detection"/>
          <p:cNvSpPr txBox="1"/>
          <p:nvPr/>
        </p:nvSpPr>
        <p:spPr>
          <a:xfrm>
            <a:off x="11410624" y="7651567"/>
            <a:ext cx="1562752" cy="75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defTabSz="2340804">
              <a:lnSpc>
                <a:spcPct val="120000"/>
              </a:lnSpc>
              <a:defRPr sz="4000">
                <a:solidFill>
                  <a:srgbClr val="555455"/>
                </a:solidFill>
              </a:defRPr>
            </a:lvl1pPr>
          </a:lstStyle>
          <a:p>
            <a:pPr/>
            <a:r>
              <a:t>H A 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프로젝트 개요 - 목표"/>
          <p:cNvSpPr txBox="1"/>
          <p:nvPr>
            <p:ph type="title"/>
          </p:nvPr>
        </p:nvSpPr>
        <p:spPr>
          <a:xfrm>
            <a:off x="843969" y="993132"/>
            <a:ext cx="20117062" cy="1436723"/>
          </a:xfrm>
          <a:prstGeom prst="rect">
            <a:avLst/>
          </a:prstGeom>
        </p:spPr>
        <p:txBody>
          <a:bodyPr/>
          <a:lstStyle/>
          <a:p>
            <a:pPr/>
            <a:r>
              <a:t>프로젝트 개요 - 목표</a:t>
            </a:r>
          </a:p>
        </p:txBody>
      </p:sp>
      <p:sp>
        <p:nvSpPr>
          <p:cNvPr id="104" name="슬라이드 번호"/>
          <p:cNvSpPr txBox="1"/>
          <p:nvPr>
            <p:ph type="sldNum" sz="quarter" idx="4294967295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5" name="삼각형"/>
          <p:cNvSpPr/>
          <p:nvPr/>
        </p:nvSpPr>
        <p:spPr>
          <a:xfrm>
            <a:off x="12285449" y="3778208"/>
            <a:ext cx="8495604" cy="84956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BCEC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6" name="Face Landmark…"/>
          <p:cNvSpPr txBox="1"/>
          <p:nvPr/>
        </p:nvSpPr>
        <p:spPr>
          <a:xfrm>
            <a:off x="15064396" y="2782516"/>
            <a:ext cx="2937709" cy="1250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/>
          <a:p>
            <a:pPr algn="ctr" defTabSz="743692">
              <a:lnSpc>
                <a:spcPct val="100000"/>
              </a:lnSpc>
              <a:defRPr b="1" sz="297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Face Landmark</a:t>
            </a:r>
          </a:p>
          <a:p>
            <a:pPr algn="ctr" defTabSz="743692">
              <a:lnSpc>
                <a:spcPct val="100000"/>
              </a:lnSpc>
              <a:defRPr b="1" sz="297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Detection</a:t>
            </a:r>
          </a:p>
        </p:txBody>
      </p:sp>
      <p:sp>
        <p:nvSpPr>
          <p:cNvPr id="107" name="Classify Facialization"/>
          <p:cNvSpPr txBox="1"/>
          <p:nvPr/>
        </p:nvSpPr>
        <p:spPr>
          <a:xfrm>
            <a:off x="9535877" y="11252517"/>
            <a:ext cx="2733246" cy="1250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>
            <a:lvl1pPr algn="ctr" defTabSz="825500">
              <a:lnSpc>
                <a:spcPct val="100000"/>
              </a:lnSpc>
              <a:defRPr b="1" sz="3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Classify Facialization</a:t>
            </a:r>
          </a:p>
        </p:txBody>
      </p:sp>
      <p:sp>
        <p:nvSpPr>
          <p:cNvPr id="108" name="Hairstyle recommendation"/>
          <p:cNvSpPr txBox="1"/>
          <p:nvPr/>
        </p:nvSpPr>
        <p:spPr>
          <a:xfrm>
            <a:off x="20797378" y="11159189"/>
            <a:ext cx="3431445" cy="1436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>
            <a:lvl1pPr algn="ctr" defTabSz="685165">
              <a:lnSpc>
                <a:spcPct val="100000"/>
              </a:lnSpc>
              <a:defRPr b="1" sz="3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Hairstyle recommendation</a:t>
            </a:r>
          </a:p>
        </p:txBody>
      </p:sp>
      <p:sp>
        <p:nvSpPr>
          <p:cNvPr id="109" name="Goal"/>
          <p:cNvSpPr txBox="1"/>
          <p:nvPr/>
        </p:nvSpPr>
        <p:spPr>
          <a:xfrm>
            <a:off x="14451513" y="8577268"/>
            <a:ext cx="4163476" cy="1250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>
              <a:lnSpc>
                <a:spcPct val="100000"/>
              </a:lnSpc>
              <a:defRPr b="1" sz="65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Goal</a:t>
            </a:r>
          </a:p>
        </p:txBody>
      </p:sp>
      <p:sp>
        <p:nvSpPr>
          <p:cNvPr id="110" name="얼굴형 기반 헤어스타일 추천"/>
          <p:cNvSpPr txBox="1"/>
          <p:nvPr/>
        </p:nvSpPr>
        <p:spPr>
          <a:xfrm>
            <a:off x="3227407" y="10167515"/>
            <a:ext cx="6064548" cy="817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defTabSz="825500">
              <a:lnSpc>
                <a:spcPct val="90000"/>
              </a:lnSpc>
              <a:defRPr b="1" sz="4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얼굴형 기반 헤어스타일 추천</a:t>
            </a:r>
          </a:p>
        </p:txBody>
      </p:sp>
      <p:sp>
        <p:nvSpPr>
          <p:cNvPr id="111" name="선"/>
          <p:cNvSpPr/>
          <p:nvPr/>
        </p:nvSpPr>
        <p:spPr>
          <a:xfrm flipV="1">
            <a:off x="853156" y="2606184"/>
            <a:ext cx="23315050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pic>
        <p:nvPicPr>
          <p:cNvPr id="11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617" y="3952442"/>
            <a:ext cx="4163475" cy="292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다양한 헤어스타일에 대한 욕구와 시도"/>
          <p:cNvSpPr txBox="1"/>
          <p:nvPr/>
        </p:nvSpPr>
        <p:spPr>
          <a:xfrm>
            <a:off x="293091" y="7273504"/>
            <a:ext cx="5482527" cy="963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>
            <a:lvl1pPr algn="ctr" defTabSz="767715">
              <a:lnSpc>
                <a:spcPct val="90000"/>
              </a:lnSpc>
              <a:defRPr sz="279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다양한 헤어스타일에 대한 욕구와 시도</a:t>
            </a:r>
          </a:p>
        </p:txBody>
      </p:sp>
      <p:pic>
        <p:nvPicPr>
          <p:cNvPr id="114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01025" y="4049221"/>
            <a:ext cx="2733246" cy="2733246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자신의 얼굴형에 대한 무지"/>
          <p:cNvSpPr txBox="1"/>
          <p:nvPr/>
        </p:nvSpPr>
        <p:spPr>
          <a:xfrm>
            <a:off x="6326384" y="7452098"/>
            <a:ext cx="5482528" cy="606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>
            <a:lvl1pPr algn="ctr" defTabSz="800735">
              <a:lnSpc>
                <a:spcPct val="100000"/>
              </a:lnSpc>
              <a:defRPr sz="291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자신의 얼굴형에 대한 무지</a:t>
            </a:r>
          </a:p>
        </p:txBody>
      </p:sp>
      <p:grpSp>
        <p:nvGrpSpPr>
          <p:cNvPr id="120" name="그룹"/>
          <p:cNvGrpSpPr/>
          <p:nvPr/>
        </p:nvGrpSpPr>
        <p:grpSpPr>
          <a:xfrm>
            <a:off x="3240094" y="8821301"/>
            <a:ext cx="5930967" cy="762002"/>
            <a:chOff x="0" y="0"/>
            <a:chExt cx="5930966" cy="762000"/>
          </a:xfrm>
        </p:grpSpPr>
        <p:sp>
          <p:nvSpPr>
            <p:cNvPr id="116" name="선"/>
            <p:cNvSpPr/>
            <p:nvPr/>
          </p:nvSpPr>
          <p:spPr>
            <a:xfrm flipH="1" flipV="1">
              <a:off x="9400" y="0"/>
              <a:ext cx="2" cy="330106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818779"/>
                  </a:solidFill>
                </a:defRPr>
              </a:pPr>
            </a:p>
          </p:txBody>
        </p:sp>
        <p:sp>
          <p:nvSpPr>
            <p:cNvPr id="117" name="선"/>
            <p:cNvSpPr/>
            <p:nvPr/>
          </p:nvSpPr>
          <p:spPr>
            <a:xfrm flipH="1" flipV="1">
              <a:off x="5921562" y="0"/>
              <a:ext cx="2" cy="330106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818779"/>
                  </a:solidFill>
                </a:defRPr>
              </a:pPr>
            </a:p>
          </p:txBody>
        </p:sp>
        <p:sp>
          <p:nvSpPr>
            <p:cNvPr id="118" name="선"/>
            <p:cNvSpPr/>
            <p:nvPr/>
          </p:nvSpPr>
          <p:spPr>
            <a:xfrm flipH="1" flipV="1">
              <a:off x="2965481" y="324721"/>
              <a:ext cx="2" cy="437280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818779"/>
                  </a:solidFill>
                </a:defRPr>
              </a:pPr>
            </a:p>
          </p:txBody>
        </p:sp>
        <p:sp>
          <p:nvSpPr>
            <p:cNvPr id="119" name="선"/>
            <p:cNvSpPr/>
            <p:nvPr/>
          </p:nvSpPr>
          <p:spPr>
            <a:xfrm flipV="1">
              <a:off x="0" y="324704"/>
              <a:ext cx="5930967" cy="2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818779"/>
                  </a:solidFill>
                </a:defRPr>
              </a:pPr>
            </a:p>
          </p:txBody>
        </p:sp>
      </p:grpSp>
      <p:pic>
        <p:nvPicPr>
          <p:cNvPr id="121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65827" y="5085827"/>
            <a:ext cx="1079502" cy="1079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슬라이드 번호"/>
          <p:cNvSpPr txBox="1"/>
          <p:nvPr>
            <p:ph type="sldNum" sz="quarter" idx="4294967295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4" name="시스템 구조도"/>
          <p:cNvSpPr txBox="1"/>
          <p:nvPr>
            <p:ph type="title"/>
          </p:nvPr>
        </p:nvSpPr>
        <p:spPr>
          <a:xfrm>
            <a:off x="843969" y="993132"/>
            <a:ext cx="10922139" cy="1902088"/>
          </a:xfrm>
          <a:prstGeom prst="rect">
            <a:avLst/>
          </a:prstGeom>
        </p:spPr>
        <p:txBody>
          <a:bodyPr/>
          <a:lstStyle/>
          <a:p>
            <a:pPr/>
            <a:r>
              <a:t>시스템 구조도</a:t>
            </a:r>
          </a:p>
        </p:txBody>
      </p:sp>
      <p:grpSp>
        <p:nvGrpSpPr>
          <p:cNvPr id="129" name="그룹 3"/>
          <p:cNvGrpSpPr/>
          <p:nvPr/>
        </p:nvGrpSpPr>
        <p:grpSpPr>
          <a:xfrm>
            <a:off x="9368415" y="3951649"/>
            <a:ext cx="5334002" cy="3149602"/>
            <a:chOff x="0" y="0"/>
            <a:chExt cx="5334001" cy="3149600"/>
          </a:xfrm>
        </p:grpSpPr>
        <p:pic>
          <p:nvPicPr>
            <p:cNvPr id="125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334002" cy="3149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6" name="이미지" descr="이미지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33098" y="753164"/>
              <a:ext cx="1955802" cy="1955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7" name="이미지" descr="이미지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852891" y="897298"/>
              <a:ext cx="1955802" cy="19558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8" name="Web"/>
            <p:cNvSpPr txBox="1"/>
            <p:nvPr/>
          </p:nvSpPr>
          <p:spPr>
            <a:xfrm>
              <a:off x="317835" y="340559"/>
              <a:ext cx="4698334" cy="561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3600450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/>
              <a:r>
                <a:t>Client</a:t>
              </a:r>
            </a:p>
          </p:txBody>
        </p:sp>
      </p:grpSp>
      <p:grpSp>
        <p:nvGrpSpPr>
          <p:cNvPr id="134" name="그룹 1"/>
          <p:cNvGrpSpPr/>
          <p:nvPr/>
        </p:nvGrpSpPr>
        <p:grpSpPr>
          <a:xfrm>
            <a:off x="18489538" y="3951649"/>
            <a:ext cx="5334002" cy="3149602"/>
            <a:chOff x="0" y="0"/>
            <a:chExt cx="5334001" cy="3149600"/>
          </a:xfrm>
        </p:grpSpPr>
        <p:pic>
          <p:nvPicPr>
            <p:cNvPr id="130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334002" cy="3149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1" name="이미지" descr="이미지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829785"/>
              <a:ext cx="3187702" cy="2222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2" name="이미지" descr="이미지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007653" y="829785"/>
              <a:ext cx="1955802" cy="1955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3" name="Server"/>
            <p:cNvSpPr txBox="1"/>
            <p:nvPr/>
          </p:nvSpPr>
          <p:spPr>
            <a:xfrm>
              <a:off x="317834" y="340559"/>
              <a:ext cx="4698334" cy="561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3600450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/>
              <a:r>
                <a:t>Server</a:t>
              </a:r>
            </a:p>
          </p:txBody>
        </p:sp>
      </p:grpSp>
      <p:grpSp>
        <p:nvGrpSpPr>
          <p:cNvPr id="139" name="그룹 4"/>
          <p:cNvGrpSpPr/>
          <p:nvPr/>
        </p:nvGrpSpPr>
        <p:grpSpPr>
          <a:xfrm>
            <a:off x="560460" y="3893327"/>
            <a:ext cx="5531543" cy="3266245"/>
            <a:chOff x="0" y="0"/>
            <a:chExt cx="5531541" cy="3266244"/>
          </a:xfrm>
        </p:grpSpPr>
        <p:pic>
          <p:nvPicPr>
            <p:cNvPr id="135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531542" cy="32662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6" name="이미지" descr="이미지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35340" y="1137279"/>
              <a:ext cx="1961420" cy="19614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7" name="User"/>
            <p:cNvSpPr txBox="1"/>
            <p:nvPr/>
          </p:nvSpPr>
          <p:spPr>
            <a:xfrm>
              <a:off x="322503" y="350678"/>
              <a:ext cx="4698334" cy="561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3600450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/>
              <a:r>
                <a:t>User</a:t>
              </a:r>
            </a:p>
          </p:txBody>
        </p:sp>
        <p:sp>
          <p:nvSpPr>
            <p:cNvPr id="138" name="Webcam…"/>
            <p:cNvSpPr txBox="1"/>
            <p:nvPr/>
          </p:nvSpPr>
          <p:spPr>
            <a:xfrm>
              <a:off x="2404539" y="1456136"/>
              <a:ext cx="2675317" cy="1031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 defTabSz="3600450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r>
                <a:t>Webcam</a:t>
              </a:r>
            </a:p>
            <a:p>
              <a:pPr algn="ctr" defTabSz="3600450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r>
                <a:t>Picture</a:t>
              </a:r>
            </a:p>
          </p:txBody>
        </p:sp>
      </p:grpSp>
      <p:grpSp>
        <p:nvGrpSpPr>
          <p:cNvPr id="145" name="그룹 2"/>
          <p:cNvGrpSpPr/>
          <p:nvPr/>
        </p:nvGrpSpPr>
        <p:grpSpPr>
          <a:xfrm>
            <a:off x="10937248" y="9244766"/>
            <a:ext cx="10576094" cy="3491128"/>
            <a:chOff x="0" y="0"/>
            <a:chExt cx="10576093" cy="3491126"/>
          </a:xfrm>
        </p:grpSpPr>
        <p:pic>
          <p:nvPicPr>
            <p:cNvPr id="140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576094" cy="34911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1" name="Model"/>
            <p:cNvSpPr txBox="1"/>
            <p:nvPr/>
          </p:nvSpPr>
          <p:spPr>
            <a:xfrm>
              <a:off x="2754849" y="243248"/>
              <a:ext cx="4698334" cy="561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3600450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/>
              <a:r>
                <a:t>Model</a:t>
              </a:r>
            </a:p>
          </p:txBody>
        </p:sp>
        <p:pic>
          <p:nvPicPr>
            <p:cNvPr id="142" name="이미지" descr="이미지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139822" y="1074222"/>
              <a:ext cx="1955802" cy="19558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3" name="이미지" descr="이미지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600145" y="970219"/>
              <a:ext cx="3233480" cy="9377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4" name="이미지" descr="이미지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4173466" y="1634721"/>
              <a:ext cx="5531543" cy="18564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6" name="선"/>
          <p:cNvSpPr/>
          <p:nvPr/>
        </p:nvSpPr>
        <p:spPr>
          <a:xfrm>
            <a:off x="7282167" y="5079674"/>
            <a:ext cx="1229182" cy="2"/>
          </a:xfrm>
          <a:prstGeom prst="line">
            <a:avLst/>
          </a:prstGeom>
          <a:ln w="101600">
            <a:solidFill>
              <a:srgbClr val="81877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147" name="선"/>
          <p:cNvSpPr/>
          <p:nvPr/>
        </p:nvSpPr>
        <p:spPr>
          <a:xfrm flipH="1">
            <a:off x="7282167" y="6011315"/>
            <a:ext cx="1229182" cy="2"/>
          </a:xfrm>
          <a:prstGeom prst="line">
            <a:avLst/>
          </a:prstGeom>
          <a:ln w="101600">
            <a:solidFill>
              <a:srgbClr val="81877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148" name="선"/>
          <p:cNvSpPr/>
          <p:nvPr/>
        </p:nvSpPr>
        <p:spPr>
          <a:xfrm>
            <a:off x="15962661" y="5060628"/>
            <a:ext cx="1229182" cy="3"/>
          </a:xfrm>
          <a:prstGeom prst="line">
            <a:avLst/>
          </a:prstGeom>
          <a:ln w="101600">
            <a:solidFill>
              <a:srgbClr val="81877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149" name="선"/>
          <p:cNvSpPr/>
          <p:nvPr/>
        </p:nvSpPr>
        <p:spPr>
          <a:xfrm flipH="1">
            <a:off x="15962661" y="5992269"/>
            <a:ext cx="1229182" cy="2"/>
          </a:xfrm>
          <a:prstGeom prst="line">
            <a:avLst/>
          </a:prstGeom>
          <a:ln w="101600">
            <a:solidFill>
              <a:srgbClr val="81877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150" name="선"/>
          <p:cNvSpPr/>
          <p:nvPr/>
        </p:nvSpPr>
        <p:spPr>
          <a:xfrm flipV="1">
            <a:off x="20083388" y="7558419"/>
            <a:ext cx="2" cy="1229181"/>
          </a:xfrm>
          <a:prstGeom prst="line">
            <a:avLst/>
          </a:prstGeom>
          <a:ln w="101600">
            <a:solidFill>
              <a:srgbClr val="81877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151" name="선"/>
          <p:cNvSpPr/>
          <p:nvPr/>
        </p:nvSpPr>
        <p:spPr>
          <a:xfrm flipV="1">
            <a:off x="853156" y="2606184"/>
            <a:ext cx="23315050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주요 기능 - 모델 변경 사항"/>
          <p:cNvSpPr txBox="1"/>
          <p:nvPr>
            <p:ph type="title"/>
          </p:nvPr>
        </p:nvSpPr>
        <p:spPr>
          <a:xfrm>
            <a:off x="843969" y="993132"/>
            <a:ext cx="14956095" cy="1902088"/>
          </a:xfrm>
          <a:prstGeom prst="rect">
            <a:avLst/>
          </a:prstGeom>
        </p:spPr>
        <p:txBody>
          <a:bodyPr/>
          <a:lstStyle/>
          <a:p>
            <a:pPr/>
            <a:r>
              <a:t>주요 기능 </a:t>
            </a:r>
            <a:r>
              <a:t>–</a:t>
            </a:r>
            <a:r>
              <a:t> </a:t>
            </a:r>
            <a:r>
              <a:t>웹페이지 구성</a:t>
            </a:r>
          </a:p>
        </p:txBody>
      </p:sp>
      <p:sp>
        <p:nvSpPr>
          <p:cNvPr id="154" name="선"/>
          <p:cNvSpPr/>
          <p:nvPr/>
        </p:nvSpPr>
        <p:spPr>
          <a:xfrm flipV="1">
            <a:off x="853156" y="2606184"/>
            <a:ext cx="22677688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pic>
        <p:nvPicPr>
          <p:cNvPr id="155" name="그림 21" descr="그림 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4275" y="2500448"/>
            <a:ext cx="6096001" cy="430530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Data Augmentation"/>
          <p:cNvSpPr txBox="1"/>
          <p:nvPr/>
        </p:nvSpPr>
        <p:spPr>
          <a:xfrm>
            <a:off x="1432242" y="6591430"/>
            <a:ext cx="6520068" cy="1902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 algn="ctr" defTabSz="825500">
              <a:lnSpc>
                <a:spcPct val="100000"/>
              </a:lnSpc>
              <a:defRPr b="1" sz="35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SPA</a:t>
            </a:r>
            <a:endParaRPr sz="2700"/>
          </a:p>
          <a:p>
            <a:pPr algn="ctr" defTabSz="825500">
              <a:lnSpc>
                <a:spcPct val="100000"/>
              </a:lnSpc>
              <a:defRPr b="1" sz="35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(Single Page Architecture)</a:t>
            </a:r>
          </a:p>
        </p:txBody>
      </p:sp>
      <p:pic>
        <p:nvPicPr>
          <p:cNvPr id="157" name="그림 23" descr="그림 2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02217" y="8383461"/>
            <a:ext cx="3810001" cy="381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0" name="1"/>
          <p:cNvGrpSpPr/>
          <p:nvPr/>
        </p:nvGrpSpPr>
        <p:grpSpPr>
          <a:xfrm>
            <a:off x="7952309" y="5556096"/>
            <a:ext cx="6617039" cy="3748003"/>
            <a:chOff x="0" y="0"/>
            <a:chExt cx="6617037" cy="3748001"/>
          </a:xfrm>
        </p:grpSpPr>
        <p:sp>
          <p:nvSpPr>
            <p:cNvPr id="158" name="도형"/>
            <p:cNvSpPr/>
            <p:nvPr/>
          </p:nvSpPr>
          <p:spPr>
            <a:xfrm>
              <a:off x="0" y="-1"/>
              <a:ext cx="6617039" cy="374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7" y="0"/>
                  </a:moveTo>
                  <a:lnTo>
                    <a:pt x="14967" y="3880"/>
                  </a:lnTo>
                  <a:lnTo>
                    <a:pt x="0" y="3880"/>
                  </a:lnTo>
                  <a:lnTo>
                    <a:pt x="0" y="17720"/>
                  </a:lnTo>
                  <a:lnTo>
                    <a:pt x="14967" y="17720"/>
                  </a:lnTo>
                  <a:lnTo>
                    <a:pt x="14967" y="21600"/>
                  </a:lnTo>
                  <a:lnTo>
                    <a:pt x="21600" y="10801"/>
                  </a:lnTo>
                  <a:lnTo>
                    <a:pt x="14967" y="0"/>
                  </a:lnTo>
                  <a:close/>
                </a:path>
              </a:pathLst>
            </a:custGeom>
            <a:solidFill>
              <a:srgbClr val="F3F1E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b="1" sz="8000">
                  <a:solidFill>
                    <a:srgbClr val="262626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59" name="Hosting"/>
            <p:cNvSpPr txBox="1"/>
            <p:nvPr/>
          </p:nvSpPr>
          <p:spPr>
            <a:xfrm>
              <a:off x="0" y="1213600"/>
              <a:ext cx="6617038" cy="132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ct val="100000"/>
                </a:lnSpc>
                <a:defRPr b="1" sz="8000">
                  <a:solidFill>
                    <a:srgbClr val="262626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Hosting</a:t>
              </a:r>
            </a:p>
          </p:txBody>
        </p:sp>
      </p:grpSp>
      <p:pic>
        <p:nvPicPr>
          <p:cNvPr id="161" name="그림 25" descr="그림 2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781383" y="5744033"/>
            <a:ext cx="8758647" cy="3240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슬라이드 번호"/>
          <p:cNvSpPr txBox="1"/>
          <p:nvPr>
            <p:ph type="sldNum" sz="quarter" idx="4294967295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4" name="시스템 구조도"/>
          <p:cNvSpPr txBox="1"/>
          <p:nvPr>
            <p:ph type="title"/>
          </p:nvPr>
        </p:nvSpPr>
        <p:spPr>
          <a:xfrm>
            <a:off x="843969" y="993132"/>
            <a:ext cx="10922139" cy="1902088"/>
          </a:xfrm>
          <a:prstGeom prst="rect">
            <a:avLst/>
          </a:prstGeom>
        </p:spPr>
        <p:txBody>
          <a:bodyPr/>
          <a:lstStyle/>
          <a:p>
            <a:pPr defTabSz="2365187">
              <a:defRPr sz="8730"/>
            </a:pPr>
            <a:r>
              <a:t>주요 기능 </a:t>
            </a:r>
            <a:r>
              <a:t>– </a:t>
            </a:r>
            <a:r>
              <a:t>개발 계획</a:t>
            </a:r>
          </a:p>
        </p:txBody>
      </p:sp>
      <p:sp>
        <p:nvSpPr>
          <p:cNvPr id="165" name="선"/>
          <p:cNvSpPr/>
          <p:nvPr/>
        </p:nvSpPr>
        <p:spPr>
          <a:xfrm flipV="1">
            <a:off x="853156" y="2606184"/>
            <a:ext cx="23315050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166" name="도형"/>
          <p:cNvSpPr/>
          <p:nvPr/>
        </p:nvSpPr>
        <p:spPr>
          <a:xfrm>
            <a:off x="7095135" y="8554329"/>
            <a:ext cx="10193729" cy="50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036" y="0"/>
                  <a:pt x="5272" y="2117"/>
                  <a:pt x="3163" y="6349"/>
                </a:cubicBezTo>
                <a:cubicBezTo>
                  <a:pt x="1063" y="10562"/>
                  <a:pt x="9" y="16078"/>
                  <a:pt x="0" y="21600"/>
                </a:cubicBezTo>
                <a:lnTo>
                  <a:pt x="21600" y="21600"/>
                </a:lnTo>
                <a:cubicBezTo>
                  <a:pt x="21591" y="16078"/>
                  <a:pt x="20537" y="10562"/>
                  <a:pt x="18437" y="6349"/>
                </a:cubicBezTo>
                <a:cubicBezTo>
                  <a:pt x="16328" y="2117"/>
                  <a:pt x="13565" y="0"/>
                  <a:pt x="10801" y="0"/>
                </a:cubicBezTo>
                <a:close/>
              </a:path>
            </a:pathLst>
          </a:custGeom>
          <a:solidFill>
            <a:srgbClr val="E5E2DC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67" name="DataSet 구축"/>
          <p:cNvSpPr/>
          <p:nvPr/>
        </p:nvSpPr>
        <p:spPr>
          <a:xfrm>
            <a:off x="3111157" y="10171177"/>
            <a:ext cx="3175001" cy="31750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81877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2987" tIns="82987" rIns="82987" bIns="82987" anchor="ctr"/>
          <a:lstStyle>
            <a:lvl1pPr algn="ctr" defTabSz="825500">
              <a:lnSpc>
                <a:spcPct val="100000"/>
              </a:lnSpc>
              <a:defRPr b="1" sz="3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DataSet 구축</a:t>
            </a:r>
          </a:p>
        </p:txBody>
      </p:sp>
      <p:sp>
        <p:nvSpPr>
          <p:cNvPr id="168" name="개발 계획 구체화"/>
          <p:cNvSpPr txBox="1"/>
          <p:nvPr/>
        </p:nvSpPr>
        <p:spPr>
          <a:xfrm>
            <a:off x="9344968" y="11216543"/>
            <a:ext cx="5694064" cy="1084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2438338">
              <a:lnSpc>
                <a:spcPct val="100000"/>
              </a:lnSpc>
              <a:defRPr b="1" sz="60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개발 계획 구체화</a:t>
            </a:r>
          </a:p>
        </p:txBody>
      </p:sp>
      <p:sp>
        <p:nvSpPr>
          <p:cNvPr id="169" name="얼굴형 판단…"/>
          <p:cNvSpPr/>
          <p:nvPr/>
        </p:nvSpPr>
        <p:spPr>
          <a:xfrm>
            <a:off x="6003924" y="6192125"/>
            <a:ext cx="3175001" cy="31750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81877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3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얼굴형 판단</a:t>
            </a:r>
          </a:p>
          <a:p>
            <a:pPr algn="ctr" defTabSz="825500">
              <a:lnSpc>
                <a:spcPct val="100000"/>
              </a:lnSpc>
              <a:defRPr b="1" sz="3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정확성 향상</a:t>
            </a:r>
          </a:p>
        </p:txBody>
      </p:sp>
      <p:sp>
        <p:nvSpPr>
          <p:cNvPr id="170" name="머신 러닝 모델  개발 계획"/>
          <p:cNvSpPr/>
          <p:nvPr/>
        </p:nvSpPr>
        <p:spPr>
          <a:xfrm>
            <a:off x="10553331" y="4801891"/>
            <a:ext cx="3175001" cy="31750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81877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3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머신 러닝 모델 </a:t>
            </a:r>
            <a:br/>
            <a:r>
              <a:t>개발 계획</a:t>
            </a:r>
          </a:p>
        </p:txBody>
      </p:sp>
      <p:sp>
        <p:nvSpPr>
          <p:cNvPr id="171" name="지도 학습"/>
          <p:cNvSpPr/>
          <p:nvPr/>
        </p:nvSpPr>
        <p:spPr>
          <a:xfrm>
            <a:off x="18097841" y="9836034"/>
            <a:ext cx="3175001" cy="31750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81877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2987" tIns="82987" rIns="82987" bIns="82987" anchor="ctr"/>
          <a:lstStyle>
            <a:lvl1pPr algn="ctr" defTabSz="825500">
              <a:lnSpc>
                <a:spcPct val="100000"/>
              </a:lnSpc>
              <a:defRPr b="1" sz="3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지도 학습</a:t>
            </a:r>
          </a:p>
        </p:txBody>
      </p:sp>
      <p:sp>
        <p:nvSpPr>
          <p:cNvPr id="172" name="모델 선택"/>
          <p:cNvSpPr/>
          <p:nvPr/>
        </p:nvSpPr>
        <p:spPr>
          <a:xfrm>
            <a:off x="15102738" y="6192125"/>
            <a:ext cx="3175001" cy="31750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81877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2987" tIns="82987" rIns="82987" bIns="82987" anchor="ctr"/>
          <a:lstStyle>
            <a:lvl1pPr algn="ctr" defTabSz="825500">
              <a:lnSpc>
                <a:spcPct val="100000"/>
              </a:lnSpc>
              <a:defRPr b="1" sz="3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모델 선택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78028" y="4305315"/>
            <a:ext cx="11827944" cy="11293550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슬라이드 번호"/>
          <p:cNvSpPr txBox="1"/>
          <p:nvPr>
            <p:ph type="sldNum" sz="quarter" idx="4294967295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" name="주요 기능 - 모델 변경 사항"/>
          <p:cNvSpPr txBox="1"/>
          <p:nvPr>
            <p:ph type="title"/>
          </p:nvPr>
        </p:nvSpPr>
        <p:spPr>
          <a:xfrm>
            <a:off x="843969" y="993132"/>
            <a:ext cx="14956095" cy="1902088"/>
          </a:xfrm>
          <a:prstGeom prst="rect">
            <a:avLst/>
          </a:prstGeom>
        </p:spPr>
        <p:txBody>
          <a:bodyPr/>
          <a:lstStyle/>
          <a:p>
            <a:pPr/>
            <a:r>
              <a:t>주요 기능 - 모델 변경 사항</a:t>
            </a:r>
          </a:p>
        </p:txBody>
      </p:sp>
      <p:sp>
        <p:nvSpPr>
          <p:cNvPr id="177" name="선"/>
          <p:cNvSpPr/>
          <p:nvPr/>
        </p:nvSpPr>
        <p:spPr>
          <a:xfrm flipV="1">
            <a:off x="853156" y="2606184"/>
            <a:ext cx="22677688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178" name="기존 모델 Tensorflow.js의 Face-Landmark-Detection"/>
          <p:cNvSpPr txBox="1"/>
          <p:nvPr/>
        </p:nvSpPr>
        <p:spPr>
          <a:xfrm>
            <a:off x="5960845" y="3339746"/>
            <a:ext cx="12462310" cy="913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 algn="ctr" defTabSz="825500">
              <a:lnSpc>
                <a:spcPct val="100000"/>
              </a:lnSpc>
              <a:defRPr b="1" sz="4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Tensorflow.js</a:t>
            </a:r>
            <a:r>
              <a:t>의 </a:t>
            </a:r>
            <a:r>
              <a:t>Face-Landmark-Detection(FLD</a:t>
            </a:r>
            <a:r>
              <a:t>모델</a:t>
            </a:r>
            <a:r>
              <a:t>)</a:t>
            </a:r>
          </a:p>
        </p:txBody>
      </p:sp>
      <p:sp>
        <p:nvSpPr>
          <p:cNvPr id="179" name="특징점을 추출하여 얻은 숫자 데이터를 토대로 가볍고 높은 성능의 모델 기대"/>
          <p:cNvSpPr txBox="1"/>
          <p:nvPr/>
        </p:nvSpPr>
        <p:spPr>
          <a:xfrm>
            <a:off x="7329730" y="11514683"/>
            <a:ext cx="9155818" cy="1902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 algn="ctr" defTabSz="825500">
              <a:lnSpc>
                <a:spcPct val="100000"/>
              </a:lnSpc>
              <a:defRPr b="1" sz="35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FLD </a:t>
            </a:r>
            <a:r>
              <a:t>모델로 </a:t>
            </a:r>
            <a:r>
              <a:rPr u="sng"/>
              <a:t>특징점을 추출하여 </a:t>
            </a:r>
            <a:r>
              <a:rPr u="sng"/>
              <a:t>Data Set</a:t>
            </a:r>
            <a:r>
              <a:rPr u="sng"/>
              <a:t>을 구성</a:t>
            </a:r>
            <a:br>
              <a:rPr u="sng"/>
            </a:br>
          </a:p>
          <a:p>
            <a:pPr algn="ctr" defTabSz="825500">
              <a:lnSpc>
                <a:spcPct val="100000"/>
              </a:lnSpc>
              <a:defRPr b="1" sz="35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b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가볍고 높은 성능의 모델 기대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1877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7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나눔명조"/>
            <a:ea typeface="나눔명조"/>
            <a:cs typeface="나눔명조"/>
            <a:sym typeface="나눔명조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7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나눔명조"/>
            <a:ea typeface="나눔명조"/>
            <a:cs typeface="나눔명조"/>
            <a:sym typeface="나눔명조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1877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7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나눔명조"/>
            <a:ea typeface="나눔명조"/>
            <a:cs typeface="나눔명조"/>
            <a:sym typeface="나눔명조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7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나눔명조"/>
            <a:ea typeface="나눔명조"/>
            <a:cs typeface="나눔명조"/>
            <a:sym typeface="나눔명조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