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1pPr>
    <a:lvl2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2pPr>
    <a:lvl3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3pPr>
    <a:lvl4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4pPr>
    <a:lvl5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5pPr>
    <a:lvl6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6pPr>
    <a:lvl7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7pPr>
    <a:lvl8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8pPr>
    <a:lvl9pPr marL="0" marR="0" indent="0" algn="l" defTabSz="2438337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FFFFFF"/>
        </a:solidFill>
        <a:effectLst/>
        <a:uFillTx/>
        <a:latin typeface="나눔명조"/>
        <a:ea typeface="나눔명조"/>
        <a:cs typeface="나눔명조"/>
        <a:sym typeface="나눔명조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818779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18779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명조"/>
          <a:ea typeface="나눔명조"/>
          <a:cs typeface="나눔명조"/>
        </a:font>
        <a:srgbClr val="FFFFFF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381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381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solidFill>
            <a:srgbClr val="818779">
              <a:alpha val="20000"/>
            </a:srgbClr>
          </a:solidFill>
        </a:fill>
      </a:tcStyle>
    </a:firstCol>
    <a:la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50800" cap="flat">
              <a:solidFill>
                <a:srgbClr val="818779"/>
              </a:solidFill>
              <a:prstDash val="solid"/>
              <a:round/>
            </a:ln>
          </a:top>
          <a:bottom>
            <a:ln w="127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명조"/>
          <a:ea typeface="나눔명조"/>
          <a:cs typeface="나눔명조"/>
        </a:font>
        <a:srgbClr val="818779"/>
      </a:tcTxStyle>
      <a:tcStyle>
        <a:tcBdr>
          <a:left>
            <a:ln w="12700" cap="flat">
              <a:solidFill>
                <a:srgbClr val="818779"/>
              </a:solidFill>
              <a:prstDash val="solid"/>
              <a:round/>
            </a:ln>
          </a:left>
          <a:right>
            <a:ln w="12700" cap="flat">
              <a:solidFill>
                <a:srgbClr val="818779"/>
              </a:solidFill>
              <a:prstDash val="solid"/>
              <a:round/>
            </a:ln>
          </a:right>
          <a:top>
            <a:ln w="12700" cap="flat">
              <a:solidFill>
                <a:srgbClr val="818779"/>
              </a:solidFill>
              <a:prstDash val="solid"/>
              <a:round/>
            </a:ln>
          </a:top>
          <a:bottom>
            <a:ln w="25400" cap="flat">
              <a:solidFill>
                <a:srgbClr val="818779"/>
              </a:solidFill>
              <a:prstDash val="solid"/>
              <a:round/>
            </a:ln>
          </a:bottom>
          <a:insideH>
            <a:ln w="12700" cap="flat">
              <a:solidFill>
                <a:srgbClr val="818779"/>
              </a:solidFill>
              <a:prstDash val="solid"/>
              <a:round/>
            </a:ln>
          </a:insideH>
          <a:insideV>
            <a:ln w="12700" cap="flat">
              <a:solidFill>
                <a:srgbClr val="81877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Oct, 2022"/>
          <p:cNvSpPr txBox="1"/>
          <p:nvPr>
            <p:ph type="body" sz="quarter" idx="21"/>
          </p:nvPr>
        </p:nvSpPr>
        <p:spPr>
          <a:xfrm>
            <a:off x="1752600" y="11314176"/>
            <a:ext cx="2795945" cy="508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imple Presentation"/>
          <p:cNvSpPr txBox="1"/>
          <p:nvPr>
            <p:ph type="body" sz="quarter" idx="22"/>
          </p:nvPr>
        </p:nvSpPr>
        <p:spPr>
          <a:xfrm>
            <a:off x="19834353" y="2188477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5" name="Proposal Project"/>
          <p:cNvSpPr txBox="1"/>
          <p:nvPr>
            <p:ph type="body" sz="quarter" idx="23"/>
          </p:nvPr>
        </p:nvSpPr>
        <p:spPr>
          <a:xfrm>
            <a:off x="19834353" y="11314176"/>
            <a:ext cx="2795946" cy="508002"/>
          </a:xfrm>
          <a:prstGeom prst="rect">
            <a:avLst/>
          </a:prstGeom>
        </p:spPr>
        <p:txBody>
          <a:bodyPr/>
          <a:lstStyle/>
          <a:p>
            <a:pPr algn="r"/>
          </a:p>
        </p:txBody>
      </p:sp>
      <p:sp>
        <p:nvSpPr>
          <p:cNvPr id="16" name="본문 첫 번째 줄…"/>
          <p:cNvSpPr txBox="1"/>
          <p:nvPr>
            <p:ph type="body" sz="quarter" idx="24" hasCustomPrompt="1"/>
          </p:nvPr>
        </p:nvSpPr>
        <p:spPr>
          <a:xfrm>
            <a:off x="1752600" y="7223190"/>
            <a:ext cx="10932446" cy="206931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626531" y="2701991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 b="0" spc="0" sz="9000">
                <a:solidFill>
                  <a:srgbClr val="262626"/>
                </a:solidFill>
                <a:latin typeface="나눔명조"/>
                <a:ea typeface="나눔명조"/>
                <a:cs typeface="나눔명조"/>
                <a:sym typeface="나눔명조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1754344" y="9067503"/>
            <a:ext cx="10932446" cy="309342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/>
          <p:nvPr>
            <p:ph type="title" hasCustomPrompt="1"/>
          </p:nvPr>
        </p:nvSpPr>
        <p:spPr>
          <a:xfrm>
            <a:off x="2123810" y="2847708"/>
            <a:ext cx="14986002" cy="5080003"/>
          </a:xfrm>
          <a:prstGeom prst="rect">
            <a:avLst/>
          </a:prstGeom>
        </p:spPr>
        <p:txBody>
          <a:bodyPr/>
          <a:lstStyle>
            <a:lvl1pPr>
              <a:defRPr spc="0" sz="30000">
                <a:solidFill>
                  <a:srgbClr val="A9ADA4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58752" y="5140550"/>
            <a:ext cx="21130938" cy="190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752600" y="2188477"/>
            <a:ext cx="2795945" cy="508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700" u="none"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9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10.png"/><Relationship Id="rId4" Type="http://schemas.openxmlformats.org/officeDocument/2006/relationships/image" Target="../media/image1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4" name="선"/>
          <p:cNvSpPr/>
          <p:nvPr/>
        </p:nvSpPr>
        <p:spPr>
          <a:xfrm flipV="1">
            <a:off x="1600808" y="18287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5" name="선"/>
          <p:cNvSpPr/>
          <p:nvPr/>
        </p:nvSpPr>
        <p:spPr>
          <a:xfrm flipV="1">
            <a:off x="1600808" y="12064999"/>
            <a:ext cx="21182384" cy="2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46" name="H A I !"/>
          <p:cNvSpPr txBox="1"/>
          <p:nvPr>
            <p:ph type="ctrTitle"/>
          </p:nvPr>
        </p:nvSpPr>
        <p:spPr>
          <a:xfrm>
            <a:off x="1626531" y="4346621"/>
            <a:ext cx="21130938" cy="2558099"/>
          </a:xfrm>
          <a:prstGeom prst="rect">
            <a:avLst/>
          </a:prstGeom>
        </p:spPr>
        <p:txBody>
          <a:bodyPr/>
          <a:lstStyle>
            <a:lvl1pPr algn="ctr" defTabSz="2218888">
              <a:defRPr spc="2830" sz="15000"/>
            </a:lvl1pPr>
          </a:lstStyle>
          <a:p>
            <a:pPr/>
            <a:r>
              <a:t>H A I !</a:t>
            </a:r>
          </a:p>
        </p:txBody>
      </p:sp>
      <p:sp>
        <p:nvSpPr>
          <p:cNvPr id="47" name="Capstone Project 14 Team…"/>
          <p:cNvSpPr txBox="1"/>
          <p:nvPr>
            <p:ph type="body" idx="23"/>
          </p:nvPr>
        </p:nvSpPr>
        <p:spPr>
          <a:xfrm>
            <a:off x="1625600" y="10817386"/>
            <a:ext cx="21132800" cy="101311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2316421">
              <a:defRPr sz="2800"/>
            </a:pPr>
            <a:r>
              <a:t>Capstone Project 14 Team</a:t>
            </a:r>
          </a:p>
          <a:p>
            <a:pPr algn="r" defTabSz="2316421">
              <a:defRPr sz="2800"/>
            </a:pPr>
            <a:r>
              <a:t>오규석 양성민 유선종 차윤성 최나라</a:t>
            </a:r>
          </a:p>
        </p:txBody>
      </p:sp>
      <p:sp>
        <p:nvSpPr>
          <p:cNvPr id="48" name="얼굴형 기반 헤어스타일 추천"/>
          <p:cNvSpPr txBox="1"/>
          <p:nvPr/>
        </p:nvSpPr>
        <p:spPr>
          <a:xfrm>
            <a:off x="1625600" y="7118001"/>
            <a:ext cx="21132800" cy="101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35000"/>
              </a:lnSpc>
              <a:defRPr sz="5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선"/>
          <p:cNvSpPr/>
          <p:nvPr/>
        </p:nvSpPr>
        <p:spPr>
          <a:xfrm flipH="1" flipV="1">
            <a:off x="16342590" y="5635964"/>
            <a:ext cx="14720" cy="1880875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3" name="선"/>
          <p:cNvSpPr/>
          <p:nvPr/>
        </p:nvSpPr>
        <p:spPr>
          <a:xfrm flipV="1">
            <a:off x="7643169" y="5827701"/>
            <a:ext cx="1" cy="149740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4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86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87" name="TextBox 21"/>
          <p:cNvSpPr txBox="1"/>
          <p:nvPr/>
        </p:nvSpPr>
        <p:spPr>
          <a:xfrm>
            <a:off x="679743" y="2954234"/>
            <a:ext cx="2746635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But!</a:t>
            </a:r>
          </a:p>
        </p:txBody>
      </p:sp>
      <p:grpSp>
        <p:nvGrpSpPr>
          <p:cNvPr id="192" name="그룹"/>
          <p:cNvGrpSpPr/>
          <p:nvPr/>
        </p:nvGrpSpPr>
        <p:grpSpPr>
          <a:xfrm>
            <a:off x="7664029" y="8140828"/>
            <a:ext cx="8693282" cy="1434060"/>
            <a:chOff x="0" y="0"/>
            <a:chExt cx="8693281" cy="1434059"/>
          </a:xfrm>
        </p:grpSpPr>
        <p:sp>
          <p:nvSpPr>
            <p:cNvPr id="188" name="선"/>
            <p:cNvSpPr/>
            <p:nvPr/>
          </p:nvSpPr>
          <p:spPr>
            <a:xfrm flipH="1" flipV="1">
              <a:off x="10424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89" name="선"/>
            <p:cNvSpPr/>
            <p:nvPr/>
          </p:nvSpPr>
          <p:spPr>
            <a:xfrm flipV="1">
              <a:off x="8688277" y="0"/>
              <a:ext cx="2" cy="662108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90" name="선"/>
            <p:cNvSpPr/>
            <p:nvPr/>
          </p:nvSpPr>
          <p:spPr>
            <a:xfrm flipH="1" flipV="1">
              <a:off x="4524722" y="657650"/>
              <a:ext cx="2" cy="77641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91" name="선"/>
            <p:cNvSpPr/>
            <p:nvPr/>
          </p:nvSpPr>
          <p:spPr>
            <a:xfrm flipV="1">
              <a:off x="0" y="652738"/>
              <a:ext cx="8693282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193" name="슬라이드 번호"/>
          <p:cNvSpPr txBox="1"/>
          <p:nvPr/>
        </p:nvSpPr>
        <p:spPr>
          <a:xfrm>
            <a:off x="19802367" y="10852004"/>
            <a:ext cx="4674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196" name="Project Planning"/>
          <p:cNvGrpSpPr/>
          <p:nvPr/>
        </p:nvGrpSpPr>
        <p:grpSpPr>
          <a:xfrm>
            <a:off x="4166337" y="7233098"/>
            <a:ext cx="7218676" cy="1016002"/>
            <a:chOff x="0" y="0"/>
            <a:chExt cx="7218674" cy="1016000"/>
          </a:xfrm>
        </p:grpSpPr>
        <p:sp>
          <p:nvSpPr>
            <p:cNvPr id="194" name="직사각형"/>
            <p:cNvSpPr/>
            <p:nvPr/>
          </p:nvSpPr>
          <p:spPr>
            <a:xfrm>
              <a:off x="0" y="0"/>
              <a:ext cx="7218675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5" name="Train Set에서도 낮은 정확도"/>
            <p:cNvSpPr txBox="1"/>
            <p:nvPr/>
          </p:nvSpPr>
          <p:spPr>
            <a:xfrm>
              <a:off x="0" y="241995"/>
              <a:ext cx="7218675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Train</a:t>
              </a:r>
              <a:r>
                <a:t> </a:t>
              </a:r>
              <a:r>
                <a:t>Set</a:t>
              </a:r>
              <a:r>
                <a:t>에서도 낮은 정확도</a:t>
              </a:r>
            </a:p>
          </p:txBody>
        </p:sp>
      </p:grpSp>
      <p:grpSp>
        <p:nvGrpSpPr>
          <p:cNvPr id="199" name="Part"/>
          <p:cNvGrpSpPr/>
          <p:nvPr/>
        </p:nvGrpSpPr>
        <p:grpSpPr>
          <a:xfrm>
            <a:off x="3964384" y="4970688"/>
            <a:ext cx="7210346" cy="1016002"/>
            <a:chOff x="0" y="0"/>
            <a:chExt cx="7210345" cy="1016000"/>
          </a:xfrm>
        </p:grpSpPr>
        <p:sp>
          <p:nvSpPr>
            <p:cNvPr id="197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98" name="데이터의 변동폭이 크다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데이터의 변동폭이 크다</a:t>
              </a:r>
            </a:p>
          </p:txBody>
        </p:sp>
      </p:grpSp>
      <p:grpSp>
        <p:nvGrpSpPr>
          <p:cNvPr id="202" name="Part"/>
          <p:cNvGrpSpPr/>
          <p:nvPr/>
        </p:nvGrpSpPr>
        <p:grpSpPr>
          <a:xfrm>
            <a:off x="12825749" y="5014962"/>
            <a:ext cx="7210347" cy="1016002"/>
            <a:chOff x="0" y="0"/>
            <a:chExt cx="7210345" cy="1016000"/>
          </a:xfrm>
        </p:grpSpPr>
        <p:sp>
          <p:nvSpPr>
            <p:cNvPr id="200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1" name="멘토님의 조언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멘토님의 조언</a:t>
              </a:r>
            </a:p>
          </p:txBody>
        </p:sp>
      </p:grpSp>
      <p:grpSp>
        <p:nvGrpSpPr>
          <p:cNvPr id="205" name="Managing"/>
          <p:cNvGrpSpPr/>
          <p:nvPr/>
        </p:nvGrpSpPr>
        <p:grpSpPr>
          <a:xfrm>
            <a:off x="12825749" y="7236876"/>
            <a:ext cx="7210347" cy="1016002"/>
            <a:chOff x="0" y="0"/>
            <a:chExt cx="7210345" cy="1016000"/>
          </a:xfrm>
        </p:grpSpPr>
        <p:sp>
          <p:nvSpPr>
            <p:cNvPr id="203" name="직사각형"/>
            <p:cNvSpPr/>
            <p:nvPr/>
          </p:nvSpPr>
          <p:spPr>
            <a:xfrm>
              <a:off x="0" y="0"/>
              <a:ext cx="7210346" cy="1016001"/>
            </a:xfrm>
            <a:prstGeom prst="rect">
              <a:avLst/>
            </a:pr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4" name="Face Detection에서 일반적인 방식X"/>
            <p:cNvSpPr txBox="1"/>
            <p:nvPr/>
          </p:nvSpPr>
          <p:spPr>
            <a:xfrm>
              <a:off x="0" y="241995"/>
              <a:ext cx="7210346" cy="5320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ctr" defTabSz="825500">
                <a:lnSpc>
                  <a:spcPct val="100000"/>
                </a:lnSpc>
                <a:defRPr b="1" sz="27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Face</a:t>
              </a:r>
              <a:r>
                <a:t> </a:t>
              </a:r>
              <a:r>
                <a:t>Detection</a:t>
              </a:r>
              <a:r>
                <a:t>에서 일반적인 방식</a:t>
              </a:r>
              <a:r>
                <a:t>X</a:t>
              </a:r>
              <a:r>
                <a:t> </a:t>
              </a:r>
            </a:p>
          </p:txBody>
        </p:sp>
      </p:grpSp>
      <p:grpSp>
        <p:nvGrpSpPr>
          <p:cNvPr id="208" name="Marketing…"/>
          <p:cNvGrpSpPr/>
          <p:nvPr/>
        </p:nvGrpSpPr>
        <p:grpSpPr>
          <a:xfrm>
            <a:off x="10367829" y="9479291"/>
            <a:ext cx="3654840" cy="3654839"/>
            <a:chOff x="0" y="0"/>
            <a:chExt cx="3654838" cy="3654838"/>
          </a:xfrm>
        </p:grpSpPr>
        <p:sp>
          <p:nvSpPr>
            <p:cNvPr id="206" name="원"/>
            <p:cNvSpPr/>
            <p:nvPr/>
          </p:nvSpPr>
          <p:spPr>
            <a:xfrm>
              <a:off x="-1" y="-1"/>
              <a:ext cx="3654840" cy="3654840"/>
            </a:xfrm>
            <a:prstGeom prst="ellipse">
              <a:avLst/>
            </a:prstGeom>
            <a:solidFill>
              <a:srgbClr val="81877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7" name="새로운 모델 개발 결정"/>
            <p:cNvSpPr txBox="1"/>
            <p:nvPr/>
          </p:nvSpPr>
          <p:spPr>
            <a:xfrm>
              <a:off x="535237" y="1336693"/>
              <a:ext cx="2584363" cy="981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 defTabSz="825500">
                <a:lnSpc>
                  <a:spcPct val="110000"/>
                </a:lnSpc>
                <a:defRPr b="1" sz="27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새로운 모델 개발 결정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슬라이드 번호"/>
          <p:cNvSpPr txBox="1"/>
          <p:nvPr>
            <p:ph type="sldNum" sz="quarter" idx="4294967295"/>
          </p:nvPr>
        </p:nvSpPr>
        <p:spPr>
          <a:xfrm>
            <a:off x="22939254" y="12437698"/>
            <a:ext cx="44404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 &amp; Data Processing</a:t>
            </a:r>
          </a:p>
        </p:txBody>
      </p:sp>
      <p:sp>
        <p:nvSpPr>
          <p:cNvPr id="212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25" name="그룹 2"/>
          <p:cNvGrpSpPr/>
          <p:nvPr/>
        </p:nvGrpSpPr>
        <p:grpSpPr>
          <a:xfrm>
            <a:off x="2882656" y="5141044"/>
            <a:ext cx="19256051" cy="6357720"/>
            <a:chOff x="0" y="0"/>
            <a:chExt cx="19256048" cy="6357718"/>
          </a:xfrm>
        </p:grpSpPr>
        <p:grpSp>
          <p:nvGrpSpPr>
            <p:cNvPr id="215" name="3"/>
            <p:cNvGrpSpPr/>
            <p:nvPr/>
          </p:nvGrpSpPr>
          <p:grpSpPr>
            <a:xfrm>
              <a:off x="11780011" y="-1"/>
              <a:ext cx="7476038" cy="4234554"/>
              <a:chOff x="0" y="0"/>
              <a:chExt cx="7476036" cy="4234553"/>
            </a:xfrm>
          </p:grpSpPr>
          <p:sp>
            <p:nvSpPr>
              <p:cNvPr id="213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D2CF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4" name="3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18" name="2"/>
            <p:cNvGrpSpPr/>
            <p:nvPr/>
          </p:nvGrpSpPr>
          <p:grpSpPr>
            <a:xfrm>
              <a:off x="6007881" y="-1"/>
              <a:ext cx="7476038" cy="4234554"/>
              <a:chOff x="0" y="0"/>
              <a:chExt cx="7476036" cy="4234553"/>
            </a:xfrm>
          </p:grpSpPr>
          <p:sp>
            <p:nvSpPr>
              <p:cNvPr id="216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E5E2D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7" name="2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21" name="1"/>
            <p:cNvGrpSpPr/>
            <p:nvPr/>
          </p:nvGrpSpPr>
          <p:grpSpPr>
            <a:xfrm>
              <a:off x="20508" y="-1"/>
              <a:ext cx="7476037" cy="4234554"/>
              <a:chOff x="0" y="0"/>
              <a:chExt cx="7476036" cy="4234553"/>
            </a:xfrm>
          </p:grpSpPr>
          <p:sp>
            <p:nvSpPr>
              <p:cNvPr id="219" name="도형"/>
              <p:cNvSpPr/>
              <p:nvPr/>
            </p:nvSpPr>
            <p:spPr>
              <a:xfrm>
                <a:off x="0" y="-1"/>
                <a:ext cx="7476037" cy="4234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967" y="0"/>
                    </a:moveTo>
                    <a:lnTo>
                      <a:pt x="14967" y="3880"/>
                    </a:lnTo>
                    <a:lnTo>
                      <a:pt x="0" y="3880"/>
                    </a:lnTo>
                    <a:lnTo>
                      <a:pt x="0" y="17720"/>
                    </a:lnTo>
                    <a:lnTo>
                      <a:pt x="14967" y="17720"/>
                    </a:lnTo>
                    <a:lnTo>
                      <a:pt x="14967" y="21600"/>
                    </a:lnTo>
                    <a:lnTo>
                      <a:pt x="21600" y="10801"/>
                    </a:lnTo>
                    <a:lnTo>
                      <a:pt x="14967" y="0"/>
                    </a:lnTo>
                    <a:close/>
                  </a:path>
                </a:pathLst>
              </a:custGeom>
              <a:solidFill>
                <a:srgbClr val="F3F1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20" name="1"/>
              <p:cNvSpPr txBox="1"/>
              <p:nvPr/>
            </p:nvSpPr>
            <p:spPr>
              <a:xfrm>
                <a:off x="0" y="1198961"/>
                <a:ext cx="7476036" cy="1836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100000"/>
                  </a:lnSpc>
                  <a:defRPr b="1" sz="100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22" name="얼굴 데이터 확보 - Kaggle, Github"/>
            <p:cNvSpPr txBox="1"/>
            <p:nvPr/>
          </p:nvSpPr>
          <p:spPr>
            <a:xfrm>
              <a:off x="-1" y="4686815"/>
              <a:ext cx="5701754" cy="167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/>
            <a:p>
              <a:pPr algn="ctr" defTabSz="800734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얼굴 </a:t>
              </a:r>
              <a:r>
                <a:t>사진</a:t>
              </a:r>
              <a:r>
                <a:t> </a:t>
              </a:r>
              <a:r>
                <a:t>데이터 수집</a:t>
              </a:r>
            </a:p>
          </p:txBody>
        </p:sp>
        <p:sp>
          <p:nvSpPr>
            <p:cNvPr id="223" name="Data Labeling"/>
            <p:cNvSpPr txBox="1"/>
            <p:nvPr/>
          </p:nvSpPr>
          <p:spPr>
            <a:xfrm>
              <a:off x="6180347" y="4686815"/>
              <a:ext cx="5701754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Labeling</a:t>
              </a:r>
            </a:p>
          </p:txBody>
        </p:sp>
        <p:sp>
          <p:nvSpPr>
            <p:cNvPr id="224" name="Image Crop"/>
            <p:cNvSpPr txBox="1"/>
            <p:nvPr/>
          </p:nvSpPr>
          <p:spPr>
            <a:xfrm>
              <a:off x="12360695" y="4686815"/>
              <a:ext cx="5701755" cy="860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t">
              <a:normAutofit fontScale="100000" lnSpcReduction="0"/>
            </a:bodyPr>
            <a:lstStyle>
              <a:lvl1pPr algn="ctr" defTabSz="825500">
                <a:lnSpc>
                  <a:spcPct val="100000"/>
                </a:lnSpc>
                <a:defRPr b="1" sz="3300">
                  <a:solidFill>
                    <a:srgbClr val="232323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 Preprocessing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8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</a:t>
            </a:r>
          </a:p>
        </p:txBody>
      </p:sp>
      <p:sp>
        <p:nvSpPr>
          <p:cNvPr id="229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30" name="유의미한 데이터를 추출하기 위해 정면 사진, 얼굴형 판단이 가능한 사진 75,000장 확보."/>
          <p:cNvSpPr txBox="1"/>
          <p:nvPr/>
        </p:nvSpPr>
        <p:spPr>
          <a:xfrm>
            <a:off x="1185165" y="5236042"/>
            <a:ext cx="10697784" cy="269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유의미한 데이터를 추출 </a:t>
            </a:r>
          </a:p>
          <a:p>
            <a:pPr>
              <a:lnSpc>
                <a:spcPct val="150000"/>
              </a:lnSpc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b="1">
                <a:solidFill>
                  <a:srgbClr val="1F1F1F"/>
                </a:solidFill>
              </a:rPr>
              <a:t>정면 사진</a:t>
            </a:r>
            <a:r>
              <a:rPr>
                <a:solidFill>
                  <a:srgbClr val="1F1F1F"/>
                </a:solidFill>
              </a:rPr>
              <a:t>, </a:t>
            </a:r>
            <a:r>
              <a:rPr b="1">
                <a:solidFill>
                  <a:srgbClr val="1F1F1F"/>
                </a:solidFill>
              </a:rPr>
              <a:t>얼굴형 판단이 가능</a:t>
            </a:r>
            <a:r>
              <a:t>한 사진 확보</a:t>
            </a:r>
            <a:r>
              <a:t>. </a:t>
            </a:r>
          </a:p>
        </p:txBody>
      </p:sp>
      <p:sp>
        <p:nvSpPr>
          <p:cNvPr id="231" name="조사한 자료와 논문을 바탕으로 얼굴형 판단에 대한 기준을 설정하여 총 4가지의 얼굴형으로 구분…"/>
          <p:cNvSpPr txBox="1"/>
          <p:nvPr/>
        </p:nvSpPr>
        <p:spPr>
          <a:xfrm>
            <a:off x="12747649" y="4736241"/>
            <a:ext cx="13490041" cy="4243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조사한 자료와 논문을 바탕으로 얼굴형 판단에 대한</a:t>
            </a:r>
            <a:br/>
            <a:r>
              <a:t>기준을 설정</a:t>
            </a:r>
            <a:r>
              <a:t>하여</a:t>
            </a:r>
            <a:r>
              <a:t> </a:t>
            </a:r>
            <a:r>
              <a:rPr b="1">
                <a:solidFill>
                  <a:srgbClr val="1F1F1F"/>
                </a:solidFill>
              </a:rPr>
              <a:t>총 4가지의 얼굴형</a:t>
            </a:r>
            <a:r>
              <a:t>으로 구분 </a:t>
            </a:r>
          </a:p>
          <a:p>
            <a:pPr>
              <a:lnSpc>
                <a:spcPct val="150000"/>
              </a:lnSpc>
              <a:defRPr b="1"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     </a:t>
            </a:r>
            <a:r>
              <a:rPr>
                <a:solidFill>
                  <a:srgbClr val="1F1F1F"/>
                </a:solidFill>
              </a:rPr>
              <a:t>각진형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계란형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둥근형</a:t>
            </a:r>
            <a:r>
              <a:rPr>
                <a:solidFill>
                  <a:srgbClr val="1F1F1F"/>
                </a:solidFill>
              </a:rPr>
              <a:t>, </a:t>
            </a:r>
            <a:r>
              <a:rPr>
                <a:solidFill>
                  <a:srgbClr val="1F1F1F"/>
                </a:solidFill>
              </a:rPr>
              <a:t>역삼각형</a:t>
            </a:r>
            <a:endParaRPr>
              <a:solidFill>
                <a:srgbClr val="1F1F1F"/>
              </a:solidFill>
            </a:endParaRPr>
          </a:p>
          <a:p>
            <a:pPr marL="342899" indent="-342899">
              <a:lnSpc>
                <a:spcPct val="150000"/>
              </a:lnSpc>
              <a:buSzPct val="100000"/>
              <a:buFont typeface="Arial"/>
              <a:buChar char="•"/>
              <a:defRPr sz="37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설정한 기준을 토대로 수집한 </a:t>
            </a:r>
            <a:br/>
            <a:r>
              <a:t>얼굴 사진에 대해 직접 라벨링 진행</a:t>
            </a:r>
          </a:p>
        </p:txBody>
      </p:sp>
      <p:sp>
        <p:nvSpPr>
          <p:cNvPr id="232" name="얼굴 데이터 확보 - Kaggle, Github"/>
          <p:cNvSpPr txBox="1"/>
          <p:nvPr/>
        </p:nvSpPr>
        <p:spPr>
          <a:xfrm>
            <a:off x="1101174" y="3447122"/>
            <a:ext cx="10865766" cy="94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 </a:t>
            </a:r>
            <a:r>
              <a:t>사진</a:t>
            </a:r>
            <a:r>
              <a:t> </a:t>
            </a:r>
            <a:r>
              <a:t>데이터 수집</a:t>
            </a:r>
            <a:r>
              <a:t> - </a:t>
            </a:r>
            <a:r>
              <a:t>Kaggle, Github</a:t>
            </a:r>
          </a:p>
        </p:txBody>
      </p:sp>
      <p:grpSp>
        <p:nvGrpSpPr>
          <p:cNvPr id="239" name="그룹 1"/>
          <p:cNvGrpSpPr/>
          <p:nvPr/>
        </p:nvGrpSpPr>
        <p:grpSpPr>
          <a:xfrm>
            <a:off x="2271395" y="8769742"/>
            <a:ext cx="7283014" cy="3377452"/>
            <a:chOff x="0" y="0"/>
            <a:chExt cx="7283013" cy="3377450"/>
          </a:xfrm>
        </p:grpSpPr>
        <p:grpSp>
          <p:nvGrpSpPr>
            <p:cNvPr id="235" name="그룹 16"/>
            <p:cNvGrpSpPr/>
            <p:nvPr/>
          </p:nvGrpSpPr>
          <p:grpSpPr>
            <a:xfrm>
              <a:off x="-1" y="-1"/>
              <a:ext cx="3252831" cy="3314700"/>
              <a:chOff x="0" y="0"/>
              <a:chExt cx="3252830" cy="3314698"/>
            </a:xfrm>
          </p:grpSpPr>
          <p:pic>
            <p:nvPicPr>
              <p:cNvPr id="233" name="그림 17" descr="그림 1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14699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4" name="그래픽 18" descr="그래픽 1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9990" y="78135"/>
                <a:ext cx="2572847" cy="28757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8" name="그룹 19"/>
            <p:cNvGrpSpPr/>
            <p:nvPr/>
          </p:nvGrpSpPr>
          <p:grpSpPr>
            <a:xfrm>
              <a:off x="4030182" y="0"/>
              <a:ext cx="3252831" cy="3377451"/>
              <a:chOff x="0" y="0"/>
              <a:chExt cx="3252830" cy="3377450"/>
            </a:xfrm>
          </p:grpSpPr>
          <p:pic>
            <p:nvPicPr>
              <p:cNvPr id="236" name="그림 20" descr="그림 20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3252831" cy="3377451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sx="100000" sy="100000" kx="0" ky="0" algn="b" rotWithShape="0" blurRad="63500" dist="50800" dir="270000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37" name="그래픽 21" descr="그래픽 2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41378" y="215770"/>
                <a:ext cx="2770074" cy="27148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49" name="그룹 12"/>
          <p:cNvGrpSpPr/>
          <p:nvPr/>
        </p:nvGrpSpPr>
        <p:grpSpPr>
          <a:xfrm>
            <a:off x="13084029" y="10063609"/>
            <a:ext cx="8725743" cy="2336362"/>
            <a:chOff x="0" y="0"/>
            <a:chExt cx="8725742" cy="2336361"/>
          </a:xfrm>
        </p:grpSpPr>
        <p:grpSp>
          <p:nvGrpSpPr>
            <p:cNvPr id="244" name="그룹 10"/>
            <p:cNvGrpSpPr/>
            <p:nvPr/>
          </p:nvGrpSpPr>
          <p:grpSpPr>
            <a:xfrm>
              <a:off x="101878" y="0"/>
              <a:ext cx="8623865" cy="1725866"/>
              <a:chOff x="0" y="0"/>
              <a:chExt cx="8623864" cy="1725866"/>
            </a:xfrm>
          </p:grpSpPr>
          <p:pic>
            <p:nvPicPr>
              <p:cNvPr id="240" name="그림 3" descr="그림 3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1" y="185845"/>
                <a:ext cx="1137099" cy="15296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그림 5" descr="그림 5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512073" y="-1"/>
                <a:ext cx="1081631" cy="1715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그림 7" descr="그림 7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4812215" y="396354"/>
                <a:ext cx="1234168" cy="13295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3" name="그림 9" descr="그림 9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64893" y="142958"/>
                <a:ext cx="1358972" cy="14295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45" name="TextBox 11"/>
            <p:cNvSpPr txBox="1"/>
            <p:nvPr/>
          </p:nvSpPr>
          <p:spPr>
            <a:xfrm>
              <a:off x="0" y="1938437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각진형</a:t>
              </a:r>
            </a:p>
          </p:txBody>
        </p:sp>
        <p:sp>
          <p:nvSpPr>
            <p:cNvPr id="246" name="TextBox 33"/>
            <p:cNvSpPr txBox="1"/>
            <p:nvPr/>
          </p:nvSpPr>
          <p:spPr>
            <a:xfrm>
              <a:off x="2566809" y="1961667"/>
              <a:ext cx="1340855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계란형</a:t>
              </a:r>
            </a:p>
          </p:txBody>
        </p:sp>
        <p:sp>
          <p:nvSpPr>
            <p:cNvPr id="247" name="TextBox 34"/>
            <p:cNvSpPr txBox="1"/>
            <p:nvPr/>
          </p:nvSpPr>
          <p:spPr>
            <a:xfrm>
              <a:off x="4860749" y="1980761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둥근형</a:t>
              </a:r>
            </a:p>
          </p:txBody>
        </p:sp>
        <p:sp>
          <p:nvSpPr>
            <p:cNvPr id="248" name="TextBox 35"/>
            <p:cNvSpPr txBox="1"/>
            <p:nvPr/>
          </p:nvSpPr>
          <p:spPr>
            <a:xfrm>
              <a:off x="7375828" y="1931496"/>
              <a:ext cx="1340854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defRPr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역삼각형</a:t>
              </a:r>
            </a:p>
          </p:txBody>
        </p:sp>
      </p:grpSp>
      <p:sp>
        <p:nvSpPr>
          <p:cNvPr id="250" name="TextBox 13"/>
          <p:cNvSpPr txBox="1"/>
          <p:nvPr/>
        </p:nvSpPr>
        <p:spPr>
          <a:xfrm>
            <a:off x="15527684" y="12886078"/>
            <a:ext cx="3838433" cy="49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defRPr b="1" sz="24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[</a:t>
            </a:r>
            <a:r>
              <a:t>예시 그림</a:t>
            </a:r>
            <a:r>
              <a:t>]</a:t>
            </a:r>
          </a:p>
        </p:txBody>
      </p:sp>
      <p:sp>
        <p:nvSpPr>
          <p:cNvPr id="251" name="얼굴 데이터 확보 - Kaggle, Github"/>
          <p:cNvSpPr txBox="1"/>
          <p:nvPr/>
        </p:nvSpPr>
        <p:spPr>
          <a:xfrm>
            <a:off x="15539480" y="3336860"/>
            <a:ext cx="431464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Labeling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주요 기능 - Data Labeling &amp; Data Processing"/>
          <p:cNvSpPr txBox="1"/>
          <p:nvPr>
            <p:ph type="title"/>
          </p:nvPr>
        </p:nvSpPr>
        <p:spPr>
          <a:xfrm>
            <a:off x="843969" y="993132"/>
            <a:ext cx="23215200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</a:t>
            </a:r>
            <a:r>
              <a:t>Preprocessing</a:t>
            </a:r>
          </a:p>
        </p:txBody>
      </p:sp>
      <p:sp>
        <p:nvSpPr>
          <p:cNvPr id="255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56" name="얼굴 데이터 확보 - Kaggle, Github"/>
          <p:cNvSpPr txBox="1"/>
          <p:nvPr/>
        </p:nvSpPr>
        <p:spPr>
          <a:xfrm>
            <a:off x="4888575" y="3566243"/>
            <a:ext cx="3821866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Image Crop</a:t>
            </a:r>
          </a:p>
        </p:txBody>
      </p:sp>
      <p:sp>
        <p:nvSpPr>
          <p:cNvPr id="257" name="모델 학습 시, 방해가 되는 특징점을 제거하기 위해서 OpenCV를 이용하여 얼굴만 추출"/>
          <p:cNvSpPr txBox="1"/>
          <p:nvPr/>
        </p:nvSpPr>
        <p:spPr>
          <a:xfrm>
            <a:off x="2015088" y="5473854"/>
            <a:ext cx="9568840" cy="222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4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모델 학습 시, </a:t>
            </a:r>
            <a:r>
              <a:rPr b="1">
                <a:solidFill>
                  <a:srgbClr val="000000"/>
                </a:solidFill>
              </a:rPr>
              <a:t>방해가 되는 특징점을 제거</a:t>
            </a:r>
            <a:r>
              <a:t>하기 위해서 OpenCV를 이용하여 얼굴만 추출</a:t>
            </a:r>
          </a:p>
        </p:txBody>
      </p:sp>
      <p:sp>
        <p:nvSpPr>
          <p:cNvPr id="258" name="Overfitting 방지 및 모델 성능 향상을  위해 Keras의 ImageDataGenerator를 사용한다. 좌우 반전, 좌우 이동, 밝기 조절, 정규화 이미지로 데이터를 추가 확보한다."/>
          <p:cNvSpPr txBox="1"/>
          <p:nvPr/>
        </p:nvSpPr>
        <p:spPr>
          <a:xfrm>
            <a:off x="13423570" y="5385170"/>
            <a:ext cx="8975825" cy="2400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5180" indent="-305180" defTabSz="2170120">
              <a:lnSpc>
                <a:spcPct val="150000"/>
              </a:lnSpc>
              <a:buSzPct val="100000"/>
              <a:buFont typeface="Arial"/>
              <a:buChar char="•"/>
              <a:defRPr sz="3559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라벨링한 원본 이미지에 좌우 반전과 밝기 조절, 정규화를 적용하여 </a:t>
            </a:r>
            <a:r>
              <a:rPr b="1">
                <a:solidFill>
                  <a:srgbClr val="000000"/>
                </a:solidFill>
              </a:rPr>
              <a:t>정확하고 신뢰할 수 있는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데이터를 추가 확보</a:t>
            </a:r>
          </a:p>
        </p:txBody>
      </p:sp>
      <p:grpSp>
        <p:nvGrpSpPr>
          <p:cNvPr id="262" name="그룹 25"/>
          <p:cNvGrpSpPr/>
          <p:nvPr/>
        </p:nvGrpSpPr>
        <p:grpSpPr>
          <a:xfrm>
            <a:off x="2980499" y="8700050"/>
            <a:ext cx="7638018" cy="3923086"/>
            <a:chOff x="0" y="0"/>
            <a:chExt cx="7638017" cy="3923084"/>
          </a:xfrm>
        </p:grpSpPr>
        <p:pic>
          <p:nvPicPr>
            <p:cNvPr id="259" name="그림 26" descr="그림 2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469580" y="589739"/>
              <a:ext cx="3168438" cy="29839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pic>
          <p:nvPicPr>
            <p:cNvPr id="260" name="그림 27" descr="그림 2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7754" cy="39230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2700000">
                <a:srgbClr val="000000">
                  <a:alpha val="40000"/>
                </a:srgbClr>
              </a:outerShdw>
            </a:effectLst>
          </p:spPr>
        </p:pic>
        <p:sp>
          <p:nvSpPr>
            <p:cNvPr id="261" name="화살표: 아래쪽 28"/>
            <p:cNvSpPr/>
            <p:nvPr/>
          </p:nvSpPr>
          <p:spPr>
            <a:xfrm rot="16200000">
              <a:off x="3714897" y="1744953"/>
              <a:ext cx="438640" cy="67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567"/>
                  </a:moveTo>
                  <a:lnTo>
                    <a:pt x="5400" y="145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567"/>
                  </a:lnTo>
                  <a:lnTo>
                    <a:pt x="21600" y="145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BABAB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818779"/>
                  </a:solidFill>
                </a:defRPr>
              </a:pPr>
            </a:p>
          </p:txBody>
        </p:sp>
      </p:grpSp>
      <p:sp>
        <p:nvSpPr>
          <p:cNvPr id="263" name="얼굴 데이터 확보 - Kaggle, Github"/>
          <p:cNvSpPr txBox="1"/>
          <p:nvPr/>
        </p:nvSpPr>
        <p:spPr>
          <a:xfrm>
            <a:off x="14934069" y="3566243"/>
            <a:ext cx="5954827" cy="90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>
            <a:lvl1pPr defTabSz="800734">
              <a:lnSpc>
                <a:spcPct val="100000"/>
              </a:lnSpc>
              <a:defRPr b="1" sz="5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슬라이드 번호"/>
          <p:cNvSpPr txBox="1"/>
          <p:nvPr>
            <p:ph type="sldNum" sz="quarter" idx="4294967295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주요 기능 - 얼굴형 판단"/>
          <p:cNvSpPr txBox="1"/>
          <p:nvPr>
            <p:ph type="title"/>
          </p:nvPr>
        </p:nvSpPr>
        <p:spPr>
          <a:xfrm>
            <a:off x="843971" y="993132"/>
            <a:ext cx="17336452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모델 선택</a:t>
            </a:r>
          </a:p>
        </p:txBody>
      </p:sp>
      <p:sp>
        <p:nvSpPr>
          <p:cNvPr id="267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grpSp>
        <p:nvGrpSpPr>
          <p:cNvPr id="280" name="다이어그램 6"/>
          <p:cNvGrpSpPr/>
          <p:nvPr/>
        </p:nvGrpSpPr>
        <p:grpSpPr>
          <a:xfrm>
            <a:off x="3404519" y="3016157"/>
            <a:ext cx="17574962" cy="8559770"/>
            <a:chOff x="0" y="0"/>
            <a:chExt cx="17574961" cy="8559768"/>
          </a:xfrm>
        </p:grpSpPr>
        <p:grpSp>
          <p:nvGrpSpPr>
            <p:cNvPr id="270" name="그룹"/>
            <p:cNvGrpSpPr/>
            <p:nvPr/>
          </p:nvGrpSpPr>
          <p:grpSpPr>
            <a:xfrm>
              <a:off x="0" y="0"/>
              <a:ext cx="17574962" cy="879840"/>
              <a:chOff x="0" y="0"/>
              <a:chExt cx="17574961" cy="879839"/>
            </a:xfrm>
          </p:grpSpPr>
          <p:sp>
            <p:nvSpPr>
              <p:cNvPr id="268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69" name="CNN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CNN </a:t>
                </a:r>
                <a:r>
                  <a:t>모델</a:t>
                </a:r>
              </a:p>
            </p:txBody>
          </p:sp>
        </p:grpSp>
        <p:sp>
          <p:nvSpPr>
            <p:cNvPr id="271" name="Image Classification에 최적화된 신경망 구조…"/>
            <p:cNvSpPr txBox="1"/>
            <p:nvPr/>
          </p:nvSpPr>
          <p:spPr>
            <a:xfrm>
              <a:off x="527524" y="990448"/>
              <a:ext cx="16907230" cy="12029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</a:t>
              </a:r>
              <a:r>
                <a:t> </a:t>
              </a:r>
              <a:r>
                <a:t>Classification</a:t>
              </a:r>
              <a:r>
                <a:t>에 최적화된 신경망</a:t>
              </a:r>
              <a:r>
                <a:t> </a:t>
              </a:r>
              <a:r>
                <a:t>구조</a:t>
              </a:r>
            </a:p>
            <a:p>
              <a:pPr lvl="1" marL="285750" indent="-285750" defTabSz="12446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ImageNet Dataset</a:t>
              </a:r>
              <a:r>
                <a:t>에서 높은 성능의 모델 </a:t>
              </a:r>
              <a:r>
                <a:t>&amp; </a:t>
              </a:r>
              <a:r>
                <a:t>활용도가 높은 모델 조사</a:t>
              </a:r>
            </a:p>
          </p:txBody>
        </p:sp>
        <p:grpSp>
          <p:nvGrpSpPr>
            <p:cNvPr id="274" name="그룹"/>
            <p:cNvGrpSpPr/>
            <p:nvPr/>
          </p:nvGrpSpPr>
          <p:grpSpPr>
            <a:xfrm>
              <a:off x="0" y="2304000"/>
              <a:ext cx="17574962" cy="879841"/>
              <a:chOff x="0" y="0"/>
              <a:chExt cx="17574961" cy="879839"/>
            </a:xfrm>
          </p:grpSpPr>
          <p:sp>
            <p:nvSpPr>
              <p:cNvPr id="272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3" name="선택 모델"/>
              <p:cNvSpPr txBox="1"/>
              <p:nvPr/>
            </p:nvSpPr>
            <p:spPr>
              <a:xfrm>
                <a:off x="42950" y="89399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>
                <a:lvl1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lvl1pPr>
              </a:lstStyle>
              <a:p>
                <a:pPr/>
                <a:r>
                  <a:t>선택 모델</a:t>
                </a:r>
              </a:p>
            </p:txBody>
          </p:sp>
        </p:grpSp>
        <p:sp>
          <p:nvSpPr>
            <p:cNvPr id="275" name="VGGNet(VGG16)…"/>
            <p:cNvSpPr txBox="1"/>
            <p:nvPr/>
          </p:nvSpPr>
          <p:spPr>
            <a:xfrm>
              <a:off x="333866" y="3553929"/>
              <a:ext cx="16907229" cy="2969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VGGNet(VGG16)</a:t>
              </a:r>
            </a:p>
            <a:p>
              <a:pPr lvl="2" marL="4572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높은 활용도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멘토님의 조언</a:t>
              </a:r>
              <a:r>
                <a:t> 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MobileNet V2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모델의 크기가 작으면서 동시에 높은 성능</a:t>
              </a:r>
            </a:p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Inception V3</a:t>
              </a:r>
            </a:p>
            <a:p>
              <a:pPr lvl="2" marL="457200" indent="-228600" defTabSz="9779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200">
                  <a:solidFill>
                    <a:srgbClr val="818779"/>
                  </a:solidFill>
                </a:defRPr>
              </a:pPr>
              <a:r>
                <a:t>Face Shape Classification</a:t>
              </a:r>
              <a:r>
                <a:t>에 대한 논문 참고</a:t>
              </a:r>
            </a:p>
          </p:txBody>
        </p:sp>
        <p:grpSp>
          <p:nvGrpSpPr>
            <p:cNvPr id="278" name="그룹"/>
            <p:cNvGrpSpPr/>
            <p:nvPr/>
          </p:nvGrpSpPr>
          <p:grpSpPr>
            <a:xfrm>
              <a:off x="0" y="6893279"/>
              <a:ext cx="17574962" cy="879841"/>
              <a:chOff x="0" y="0"/>
              <a:chExt cx="17574961" cy="879839"/>
            </a:xfrm>
          </p:grpSpPr>
          <p:sp>
            <p:nvSpPr>
              <p:cNvPr id="276" name="모서리가 둥근 직사각형"/>
              <p:cNvSpPr/>
              <p:nvPr/>
            </p:nvSpPr>
            <p:spPr>
              <a:xfrm>
                <a:off x="0" y="0"/>
                <a:ext cx="17574962" cy="879840"/>
              </a:xfrm>
              <a:prstGeom prst="roundRect">
                <a:avLst>
                  <a:gd name="adj" fmla="val 16667"/>
                </a:avLst>
              </a:prstGeom>
              <a:noFill/>
              <a:ln w="635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422400">
                  <a:lnSpc>
                    <a:spcPct val="90000"/>
                  </a:lnSpc>
                  <a:spcBef>
                    <a:spcPts val="700"/>
                  </a:spcBef>
                  <a:defRPr b="1" sz="3200">
                    <a:solidFill>
                      <a:srgbClr val="818779"/>
                    </a:solidFill>
                  </a:defRPr>
                </a:pPr>
              </a:p>
            </p:txBody>
          </p:sp>
          <p:sp>
            <p:nvSpPr>
              <p:cNvPr id="277" name="학습 진행"/>
              <p:cNvSpPr txBox="1"/>
              <p:nvPr/>
            </p:nvSpPr>
            <p:spPr>
              <a:xfrm>
                <a:off x="42950" y="89400"/>
                <a:ext cx="1748906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1920" tIns="121920" rIns="121920" bIns="121920" numCol="1" anchor="ctr">
                <a:noAutofit/>
              </a:bodyPr>
              <a:lstStyle/>
              <a:p>
                <a:pPr algn="ctr" defTabSz="1422400">
                  <a:lnSpc>
                    <a:spcPct val="90000"/>
                  </a:lnSpc>
                  <a:spcBef>
                    <a:spcPts val="1300"/>
                  </a:spcBef>
                  <a:defRPr b="1" sz="3200">
                    <a:solidFill>
                      <a:srgbClr val="818779"/>
                    </a:solidFill>
                  </a:defRPr>
                </a:pPr>
                <a:r>
                  <a:t>학습</a:t>
                </a:r>
                <a:r>
                  <a:t> </a:t>
                </a:r>
                <a:r>
                  <a:t>진행</a:t>
                </a:r>
              </a:p>
            </p:txBody>
          </p:sp>
        </p:grpSp>
        <p:sp>
          <p:nvSpPr>
            <p:cNvPr id="279" name="Transfer Learning"/>
            <p:cNvSpPr txBox="1"/>
            <p:nvPr/>
          </p:nvSpPr>
          <p:spPr>
            <a:xfrm>
              <a:off x="333866" y="8143208"/>
              <a:ext cx="16907229" cy="416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0480" tIns="30480" rIns="30480" bIns="30480" numCol="1" anchor="t">
              <a:noAutofit/>
            </a:bodyPr>
            <a:lstStyle/>
            <a:p>
              <a:pPr lvl="1" marL="228600" indent="-228600" defTabSz="1066800">
                <a:lnSpc>
                  <a:spcPct val="90000"/>
                </a:lnSpc>
                <a:spcBef>
                  <a:spcPts val="500"/>
                </a:spcBef>
                <a:buSzPct val="100000"/>
                <a:buChar char="•"/>
                <a:defRPr b="1" sz="2400">
                  <a:solidFill>
                    <a:srgbClr val="818779"/>
                  </a:solidFill>
                </a:defRPr>
              </a:pPr>
              <a:r>
                <a:t>Transfer Learning</a:t>
              </a:r>
            </a:p>
          </p:txBody>
        </p:sp>
      </p:grpSp>
      <p:grpSp>
        <p:nvGrpSpPr>
          <p:cNvPr id="285" name="그룹 7"/>
          <p:cNvGrpSpPr/>
          <p:nvPr/>
        </p:nvGrpSpPr>
        <p:grpSpPr>
          <a:xfrm>
            <a:off x="3404519" y="11445259"/>
            <a:ext cx="17574962" cy="2130253"/>
            <a:chOff x="0" y="0"/>
            <a:chExt cx="17574961" cy="2130252"/>
          </a:xfrm>
        </p:grpSpPr>
        <p:grpSp>
          <p:nvGrpSpPr>
            <p:cNvPr id="283" name="그룹 8"/>
            <p:cNvGrpSpPr/>
            <p:nvPr/>
          </p:nvGrpSpPr>
          <p:grpSpPr>
            <a:xfrm>
              <a:off x="496935" y="0"/>
              <a:ext cx="16655209" cy="1786955"/>
              <a:chOff x="0" y="0"/>
              <a:chExt cx="16655208" cy="1786953"/>
            </a:xfrm>
          </p:grpSpPr>
          <p:sp>
            <p:nvSpPr>
              <p:cNvPr id="281" name="TextBox 10"/>
              <p:cNvSpPr txBox="1"/>
              <p:nvPr/>
            </p:nvSpPr>
            <p:spPr>
              <a:xfrm>
                <a:off x="0" y="1144578"/>
                <a:ext cx="16655209" cy="642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3400">
                    <a:solidFill>
                      <a:srgbClr val="818779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학습 결과 가장 높은 성능의 모델 선택</a:t>
                </a:r>
              </a:p>
            </p:txBody>
          </p:sp>
          <p:sp>
            <p:nvSpPr>
              <p:cNvPr id="282" name="화살표: 오른쪽 11"/>
              <p:cNvSpPr/>
              <p:nvPr/>
            </p:nvSpPr>
            <p:spPr>
              <a:xfrm rot="5400000">
                <a:off x="7832335" y="-229940"/>
                <a:ext cx="751031" cy="121091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25400" cap="flat">
                <a:solidFill>
                  <a:srgbClr val="8187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400">
                    <a:solidFill>
                      <a:srgbClr val="818779"/>
                    </a:solidFill>
                  </a:defRPr>
                </a:pPr>
              </a:p>
            </p:txBody>
          </p:sp>
        </p:grpSp>
        <p:sp>
          <p:nvSpPr>
            <p:cNvPr id="284" name="순서도: 대체 처리 9"/>
            <p:cNvSpPr/>
            <p:nvPr/>
          </p:nvSpPr>
          <p:spPr>
            <a:xfrm>
              <a:off x="0" y="950508"/>
              <a:ext cx="17574962" cy="117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108" y="0"/>
                    <a:pt x="242" y="0"/>
                  </a:cubicBezTo>
                  <a:lnTo>
                    <a:pt x="21358" y="0"/>
                  </a:lnTo>
                  <a:cubicBezTo>
                    <a:pt x="21492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92" y="21600"/>
                    <a:pt x="21358" y="21600"/>
                  </a:cubicBezTo>
                  <a:lnTo>
                    <a:pt x="242" y="21600"/>
                  </a:lnTo>
                  <a:cubicBezTo>
                    <a:pt x="10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50800" cap="flat">
              <a:solidFill>
                <a:srgbClr val="8187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400">
                  <a:solidFill>
                    <a:srgbClr val="818779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모델 학습 결과</a:t>
            </a:r>
          </a:p>
        </p:txBody>
      </p:sp>
      <p:sp>
        <p:nvSpPr>
          <p:cNvPr id="289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90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주요 기능 - VGGNet &amp; Mobile Net V2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 </a:t>
            </a:r>
            <a:r>
              <a:t>최종 모델 선택</a:t>
            </a:r>
          </a:p>
        </p:txBody>
      </p:sp>
      <p:sp>
        <p:nvSpPr>
          <p:cNvPr id="294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295" name="직사각형 5"/>
          <p:cNvSpPr/>
          <p:nvPr/>
        </p:nvSpPr>
        <p:spPr>
          <a:xfrm>
            <a:off x="1022904" y="8474719"/>
            <a:ext cx="6647263" cy="2966155"/>
          </a:xfrm>
          <a:prstGeom prst="rect">
            <a:avLst/>
          </a:prstGeom>
          <a:ln w="101600">
            <a:solidFill>
              <a:srgbClr val="00B0F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8" name="그룹 6"/>
          <p:cNvGrpSpPr/>
          <p:nvPr/>
        </p:nvGrpSpPr>
        <p:grpSpPr>
          <a:xfrm>
            <a:off x="10443197" y="5191831"/>
            <a:ext cx="10879545" cy="4531404"/>
            <a:chOff x="0" y="0"/>
            <a:chExt cx="10879543" cy="4531402"/>
          </a:xfrm>
        </p:grpSpPr>
        <p:sp>
          <p:nvSpPr>
            <p:cNvPr id="296" name="직사각형 7"/>
            <p:cNvSpPr/>
            <p:nvPr/>
          </p:nvSpPr>
          <p:spPr>
            <a:xfrm>
              <a:off x="0" y="0"/>
              <a:ext cx="10879544" cy="4531403"/>
            </a:xfrm>
            <a:prstGeom prst="rect">
              <a:avLst/>
            </a:prstGeom>
            <a:solidFill>
              <a:srgbClr val="F2F2F2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b="1" sz="3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97" name="TextBox 8"/>
            <p:cNvSpPr txBox="1"/>
            <p:nvPr/>
          </p:nvSpPr>
          <p:spPr>
            <a:xfrm>
              <a:off x="278656" y="458476"/>
              <a:ext cx="10322232" cy="3614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4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최종적으로 가장 높은 </a:t>
              </a:r>
              <a:r>
                <a:rPr sz="5000"/>
                <a:t>Accuracy</a:t>
              </a:r>
              <a:r>
                <a:t>를 보이는</a:t>
              </a:r>
              <a:r>
                <a:rPr sz="5000"/>
                <a:t> </a:t>
              </a:r>
              <a:r>
                <a:rPr b="1" sz="5000"/>
                <a:t>Inception V3</a:t>
              </a:r>
              <a:r>
                <a:rPr b="1" sz="5000"/>
                <a:t> 모델</a:t>
              </a:r>
              <a:r>
                <a:t>을 사용하기로 결정</a:t>
              </a: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  <a:p>
              <a:pPr algn="ctr">
                <a:defRPr sz="3000">
                  <a:solidFill>
                    <a:srgbClr val="818779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99" name="TextBox 1"/>
          <p:cNvSpPr txBox="1"/>
          <p:nvPr/>
        </p:nvSpPr>
        <p:spPr>
          <a:xfrm>
            <a:off x="1511524" y="3158338"/>
            <a:ext cx="14856236" cy="8598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VGG16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60~65%</a:t>
            </a: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MobileNet V2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60~75%</a:t>
            </a: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>
              <a:defRPr b="1" sz="24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428625" indent="-428625">
              <a:buSzPct val="100000"/>
              <a:buFont typeface="Arial"/>
              <a:buChar char="•"/>
              <a:defRPr b="1" sz="32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4000"/>
              <a:t>Inception</a:t>
            </a:r>
            <a:r>
              <a:rPr sz="4000"/>
              <a:t> </a:t>
            </a:r>
            <a:r>
              <a:rPr sz="4000"/>
              <a:t>V3</a:t>
            </a:r>
            <a:r>
              <a:rPr b="0" sz="2000"/>
              <a:t>		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Training Set Accuracy</a:t>
            </a:r>
            <a:r>
              <a:t>는 약 </a:t>
            </a:r>
            <a:r>
              <a:t>100%</a:t>
            </a:r>
          </a:p>
          <a:p>
            <a:pPr lvl="1">
              <a:defRPr sz="29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- Test Set Accuracy</a:t>
            </a:r>
            <a:r>
              <a:t>는 약 </a:t>
            </a:r>
            <a:r>
              <a:t>80%</a:t>
            </a:r>
            <a:endParaRPr sz="2400"/>
          </a:p>
          <a:p>
            <a:pPr>
              <a:defRPr sz="2000">
                <a:solidFill>
                  <a:srgbClr val="81877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멘토링 - Modeling"/>
          <p:cNvSpPr txBox="1"/>
          <p:nvPr>
            <p:ph type="title"/>
          </p:nvPr>
        </p:nvSpPr>
        <p:spPr>
          <a:xfrm>
            <a:off x="843969" y="993132"/>
            <a:ext cx="23333424" cy="1902088"/>
          </a:xfrm>
          <a:prstGeom prst="rect">
            <a:avLst/>
          </a:prstGeom>
        </p:spPr>
        <p:txBody>
          <a:bodyPr/>
          <a:lstStyle/>
          <a:p>
            <a:pPr/>
            <a:r>
              <a:t>멘토</a:t>
            </a:r>
            <a:r>
              <a:t>링</a:t>
            </a:r>
          </a:p>
        </p:txBody>
      </p:sp>
      <p:sp>
        <p:nvSpPr>
          <p:cNvPr id="303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3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746" y="3264470"/>
            <a:ext cx="3710854" cy="3710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5576" y="4658057"/>
            <a:ext cx="11915083" cy="444255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팀이 사용하고 있는 Trello를 같이 보면서 진행사항을 모두 체크해주셨고, 이로 인해 각 항목별로 멘토님의 조언을 받을 수 있었다."/>
          <p:cNvSpPr txBox="1"/>
          <p:nvPr/>
        </p:nvSpPr>
        <p:spPr>
          <a:xfrm>
            <a:off x="12797835" y="9985864"/>
            <a:ext cx="11137778" cy="2069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팀이 사용하고 있는 Trello를 같이 보면서 진행사항을 모두 체크해주셨고, 이로 인해 각 항목별로 멘토님의 조언을 받을 수 있었다.</a:t>
            </a:r>
          </a:p>
        </p:txBody>
      </p:sp>
      <p:sp>
        <p:nvSpPr>
          <p:cNvPr id="307" name="Modeling 방향에 대해서도 많은 조언"/>
          <p:cNvSpPr txBox="1"/>
          <p:nvPr/>
        </p:nvSpPr>
        <p:spPr>
          <a:xfrm>
            <a:off x="1964235" y="7620907"/>
            <a:ext cx="6626332" cy="71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AI </a:t>
            </a:r>
            <a:r>
              <a:t>모델 개발</a:t>
            </a:r>
            <a:r>
              <a:t>에 대</a:t>
            </a:r>
            <a:r>
              <a:t>한</a:t>
            </a:r>
            <a:r>
              <a:t> </a:t>
            </a:r>
            <a:r>
              <a:t>구체적인</a:t>
            </a:r>
            <a:r>
              <a:t> 조언</a:t>
            </a:r>
          </a:p>
        </p:txBody>
      </p:sp>
      <p:pic>
        <p:nvPicPr>
          <p:cNvPr id="308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9088" y="8775923"/>
            <a:ext cx="3179693" cy="3179692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그 밖에도 실무에서 사용하는 유용한 정보들에 대해서도 많은 조언"/>
          <p:cNvSpPr txBox="1"/>
          <p:nvPr/>
        </p:nvSpPr>
        <p:spPr>
          <a:xfrm>
            <a:off x="307636" y="12394831"/>
            <a:ext cx="11884363" cy="94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30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그 밖에도 실무에서 사용하는 유용한 정보들에 대해서도 많은 조언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슬라이드 번호"/>
          <p:cNvSpPr txBox="1"/>
          <p:nvPr>
            <p:ph type="sldNum" sz="quarter" idx="4294967295"/>
          </p:nvPr>
        </p:nvSpPr>
        <p:spPr>
          <a:xfrm>
            <a:off x="22927548" y="12437698"/>
            <a:ext cx="46745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기대 효과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기대 효과</a:t>
            </a:r>
          </a:p>
        </p:txBody>
      </p:sp>
      <p:sp>
        <p:nvSpPr>
          <p:cNvPr id="313" name="도형"/>
          <p:cNvSpPr/>
          <p:nvPr/>
        </p:nvSpPr>
        <p:spPr>
          <a:xfrm flipH="1" rot="10800000">
            <a:off x="8549878" y="8578439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4" name="도형"/>
          <p:cNvSpPr/>
          <p:nvPr/>
        </p:nvSpPr>
        <p:spPr>
          <a:xfrm>
            <a:off x="8549878" y="4957381"/>
            <a:ext cx="7284244" cy="3629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" name="삼각형"/>
          <p:cNvSpPr/>
          <p:nvPr/>
        </p:nvSpPr>
        <p:spPr>
          <a:xfrm rot="10800000">
            <a:off x="14415763" y="858376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6" name="삼각형"/>
          <p:cNvSpPr/>
          <p:nvPr/>
        </p:nvSpPr>
        <p:spPr>
          <a:xfrm flipH="1">
            <a:off x="8191658" y="7501411"/>
            <a:ext cx="1751194" cy="108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7" name="선"/>
          <p:cNvSpPr/>
          <p:nvPr/>
        </p:nvSpPr>
        <p:spPr>
          <a:xfrm flipV="1">
            <a:off x="12980599" y="5099123"/>
            <a:ext cx="10922139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18" name="자신의 얼굴형에 대한 정확한 인지"/>
          <p:cNvSpPr txBox="1"/>
          <p:nvPr/>
        </p:nvSpPr>
        <p:spPr>
          <a:xfrm>
            <a:off x="17027162" y="5456416"/>
            <a:ext cx="4290911" cy="163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대한</a:t>
            </a:r>
            <a:r>
              <a:t> </a:t>
            </a:r>
            <a:r>
              <a:t>정확한 인지</a:t>
            </a:r>
          </a:p>
        </p:txBody>
      </p:sp>
      <p:sp>
        <p:nvSpPr>
          <p:cNvPr id="319" name="선"/>
          <p:cNvSpPr/>
          <p:nvPr/>
        </p:nvSpPr>
        <p:spPr>
          <a:xfrm flipV="1">
            <a:off x="488158" y="9776838"/>
            <a:ext cx="9219481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20" name="자신의 얼굴형에 어울리는 헤어스타일 시도"/>
          <p:cNvSpPr txBox="1"/>
          <p:nvPr/>
        </p:nvSpPr>
        <p:spPr>
          <a:xfrm>
            <a:off x="2162692" y="10173493"/>
            <a:ext cx="6208076" cy="163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자신의 얼굴형에</a:t>
            </a:r>
            <a:r>
              <a:t> </a:t>
            </a:r>
            <a:r>
              <a:t>어울리는</a:t>
            </a:r>
          </a:p>
          <a:p>
            <a:pPr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헤어스타일 시도</a:t>
            </a:r>
          </a:p>
        </p:txBody>
      </p:sp>
      <p:sp>
        <p:nvSpPr>
          <p:cNvPr id="321" name="AI 접근성 향상"/>
          <p:cNvSpPr txBox="1"/>
          <p:nvPr/>
        </p:nvSpPr>
        <p:spPr>
          <a:xfrm>
            <a:off x="9922920" y="7894987"/>
            <a:ext cx="4538159" cy="137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 defTabSz="2194505">
              <a:lnSpc>
                <a:spcPct val="90000"/>
              </a:lnSpc>
              <a:defRPr b="1" sz="49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AI 접근성 향상</a:t>
            </a:r>
          </a:p>
        </p:txBody>
      </p:sp>
      <p:sp>
        <p:nvSpPr>
          <p:cNvPr id="322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5" name="선"/>
          <p:cNvSpPr/>
          <p:nvPr/>
        </p:nvSpPr>
        <p:spPr>
          <a:xfrm flipV="1">
            <a:off x="2286610" y="6857999"/>
            <a:ext cx="19810780" cy="2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326" name="Thank you"/>
          <p:cNvSpPr txBox="1"/>
          <p:nvPr>
            <p:ph type="title"/>
          </p:nvPr>
        </p:nvSpPr>
        <p:spPr>
          <a:xfrm>
            <a:off x="2352410" y="3101708"/>
            <a:ext cx="14018527" cy="4872780"/>
          </a:xfrm>
          <a:prstGeom prst="rect">
            <a:avLst/>
          </a:prstGeom>
        </p:spPr>
        <p:txBody>
          <a:bodyPr/>
          <a:lstStyle>
            <a:lvl1pPr defTabSz="1779987">
              <a:defRPr sz="21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s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51" name="산학 기업 요구 사항…"/>
          <p:cNvSpPr txBox="1"/>
          <p:nvPr/>
        </p:nvSpPr>
        <p:spPr>
          <a:xfrm>
            <a:off x="11451519" y="4552846"/>
            <a:ext cx="4000241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marL="332613" indent="-332613" defTabSz="2199625">
              <a:lnSpc>
                <a:spcPct val="116999"/>
              </a:lnSpc>
              <a:buSzPct val="123000"/>
              <a:buFont typeface="Arial"/>
              <a:buChar char="•"/>
              <a:defRPr b="1" sz="2910">
                <a:solidFill>
                  <a:srgbClr val="818779"/>
                </a:solidFill>
              </a:defRPr>
            </a:pPr>
            <a:r>
              <a:t>산학 기업 요구 사항</a:t>
            </a:r>
          </a:p>
          <a:p>
            <a:pPr marL="332613" indent="-332613" defTabSz="2199625">
              <a:lnSpc>
                <a:spcPct val="116999"/>
              </a:lnSpc>
              <a:buSzPct val="123000"/>
              <a:buFont typeface="Arial"/>
              <a:buChar char="•"/>
              <a:defRPr b="1" sz="2910">
                <a:solidFill>
                  <a:srgbClr val="818779"/>
                </a:solidFill>
              </a:defRPr>
            </a:pPr>
            <a:r>
              <a:t>프로젝트 개요 및 목표</a:t>
            </a:r>
          </a:p>
        </p:txBody>
      </p:sp>
      <p:sp>
        <p:nvSpPr>
          <p:cNvPr id="52" name="1."/>
          <p:cNvSpPr txBox="1"/>
          <p:nvPr/>
        </p:nvSpPr>
        <p:spPr>
          <a:xfrm>
            <a:off x="6096000" y="2921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3" name="팀원 소개"/>
          <p:cNvSpPr txBox="1"/>
          <p:nvPr/>
        </p:nvSpPr>
        <p:spPr>
          <a:xfrm>
            <a:off x="7377117" y="3218390"/>
            <a:ext cx="4278586" cy="77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170402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54" name="2."/>
          <p:cNvSpPr txBox="1"/>
          <p:nvPr/>
        </p:nvSpPr>
        <p:spPr>
          <a:xfrm>
            <a:off x="6096000" y="4572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55" name="3."/>
          <p:cNvSpPr txBox="1"/>
          <p:nvPr/>
        </p:nvSpPr>
        <p:spPr>
          <a:xfrm>
            <a:off x="6096000" y="6223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56" name="4."/>
          <p:cNvSpPr txBox="1"/>
          <p:nvPr/>
        </p:nvSpPr>
        <p:spPr>
          <a:xfrm>
            <a:off x="6096000" y="7874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7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5."/>
          <p:cNvSpPr txBox="1"/>
          <p:nvPr/>
        </p:nvSpPr>
        <p:spPr>
          <a:xfrm>
            <a:off x="6096000" y="9525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59" name="프로젝트 개요"/>
          <p:cNvSpPr txBox="1"/>
          <p:nvPr/>
        </p:nvSpPr>
        <p:spPr>
          <a:xfrm>
            <a:off x="7335236" y="4849210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60" name="시스템 구조도"/>
          <p:cNvSpPr txBox="1"/>
          <p:nvPr/>
        </p:nvSpPr>
        <p:spPr>
          <a:xfrm>
            <a:off x="7377116" y="6588972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시스템 구조도</a:t>
            </a:r>
          </a:p>
        </p:txBody>
      </p:sp>
      <p:sp>
        <p:nvSpPr>
          <p:cNvPr id="61" name="주요 기능"/>
          <p:cNvSpPr txBox="1"/>
          <p:nvPr/>
        </p:nvSpPr>
        <p:spPr>
          <a:xfrm>
            <a:off x="7377116" y="8160787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62" name="기대효과"/>
          <p:cNvSpPr txBox="1"/>
          <p:nvPr/>
        </p:nvSpPr>
        <p:spPr>
          <a:xfrm>
            <a:off x="7377114" y="9821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문제점 및 해결</a:t>
            </a:r>
          </a:p>
        </p:txBody>
      </p:sp>
      <p:sp>
        <p:nvSpPr>
          <p:cNvPr id="63" name="Dataset 구축  Labeling &amp; Processing…"/>
          <p:cNvSpPr txBox="1"/>
          <p:nvPr/>
        </p:nvSpPr>
        <p:spPr>
          <a:xfrm>
            <a:off x="12072823" y="7780579"/>
            <a:ext cx="2757630" cy="1535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marL="342900" indent="-342900">
              <a:lnSpc>
                <a:spcPct val="104000"/>
              </a:lnSpc>
              <a:buSzPct val="123000"/>
              <a:buFont typeface="Arial"/>
              <a:buChar char="•"/>
              <a:defRPr b="1" sz="3000">
                <a:solidFill>
                  <a:srgbClr val="818779"/>
                </a:solidFill>
              </a:defRPr>
            </a:pPr>
            <a:r>
              <a:t>변경 사항</a:t>
            </a:r>
          </a:p>
          <a:p>
            <a:pPr marL="342900" indent="-342900">
              <a:lnSpc>
                <a:spcPct val="104000"/>
              </a:lnSpc>
              <a:buSzPct val="123000"/>
              <a:buFont typeface="Arial"/>
              <a:buChar char="•"/>
              <a:defRPr b="1" sz="3000">
                <a:solidFill>
                  <a:srgbClr val="818779"/>
                </a:solidFill>
              </a:defRPr>
            </a:pPr>
            <a:r>
              <a:t>Dataset 구축</a:t>
            </a:r>
          </a:p>
          <a:p>
            <a:pPr marL="342900" indent="-342900">
              <a:lnSpc>
                <a:spcPct val="104000"/>
              </a:lnSpc>
              <a:buSzPct val="123000"/>
              <a:buFont typeface="Arial"/>
              <a:buChar char="•"/>
              <a:defRPr b="1" sz="3000">
                <a:solidFill>
                  <a:srgbClr val="818779"/>
                </a:solidFill>
              </a:defRPr>
            </a:pPr>
            <a:r>
              <a:t>모델 개발</a:t>
            </a:r>
          </a:p>
        </p:txBody>
      </p:sp>
      <p:sp>
        <p:nvSpPr>
          <p:cNvPr id="64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65" name="5."/>
          <p:cNvSpPr txBox="1"/>
          <p:nvPr/>
        </p:nvSpPr>
        <p:spPr>
          <a:xfrm>
            <a:off x="6096000" y="11176000"/>
            <a:ext cx="863993" cy="136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19">
              <a:lnSpc>
                <a:spcPct val="100000"/>
              </a:lnSpc>
              <a:defRPr b="1" sz="7100">
                <a:solidFill>
                  <a:srgbClr val="83838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66" name="기대효과"/>
          <p:cNvSpPr txBox="1"/>
          <p:nvPr/>
        </p:nvSpPr>
        <p:spPr>
          <a:xfrm>
            <a:off x="7377117" y="11472364"/>
            <a:ext cx="4278586" cy="77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1072869">
              <a:lnSpc>
                <a:spcPct val="120000"/>
              </a:lnSpc>
              <a:defRPr b="1" sz="4000">
                <a:solidFill>
                  <a:srgbClr val="838383"/>
                </a:solidFill>
              </a:defRPr>
            </a:lvl1pPr>
          </a:lstStyle>
          <a:p>
            <a:pPr/>
            <a:r>
              <a:t>기타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팀원 소개"/>
          <p:cNvSpPr txBox="1"/>
          <p:nvPr>
            <p:ph type="title"/>
          </p:nvPr>
        </p:nvSpPr>
        <p:spPr>
          <a:xfrm>
            <a:off x="1066927" y="1132956"/>
            <a:ext cx="10922139" cy="1902089"/>
          </a:xfrm>
          <a:prstGeom prst="rect">
            <a:avLst/>
          </a:prstGeom>
        </p:spPr>
        <p:txBody>
          <a:bodyPr/>
          <a:lstStyle/>
          <a:p>
            <a:pPr/>
            <a:r>
              <a:t>팀원 소개</a:t>
            </a:r>
          </a:p>
        </p:txBody>
      </p:sp>
      <p:sp>
        <p:nvSpPr>
          <p:cNvPr id="70" name="원"/>
          <p:cNvSpPr/>
          <p:nvPr/>
        </p:nvSpPr>
        <p:spPr>
          <a:xfrm>
            <a:off x="129575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984" y="4970019"/>
            <a:ext cx="2603502" cy="260350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원"/>
          <p:cNvSpPr/>
          <p:nvPr/>
        </p:nvSpPr>
        <p:spPr>
          <a:xfrm>
            <a:off x="5898888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" name="원"/>
          <p:cNvSpPr/>
          <p:nvPr/>
        </p:nvSpPr>
        <p:spPr>
          <a:xfrm>
            <a:off x="10502020" y="4583629"/>
            <a:ext cx="3379961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" name="원"/>
          <p:cNvSpPr/>
          <p:nvPr/>
        </p:nvSpPr>
        <p:spPr>
          <a:xfrm>
            <a:off x="15105152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5" name="원"/>
          <p:cNvSpPr/>
          <p:nvPr/>
        </p:nvSpPr>
        <p:spPr>
          <a:xfrm>
            <a:off x="19708285" y="4583629"/>
            <a:ext cx="3379959" cy="3376283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0164" y="4970019"/>
            <a:ext cx="2616202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117" y="4970019"/>
            <a:ext cx="2603501" cy="2603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05" t="884" r="160" b="136"/>
          <a:stretch>
            <a:fillRect/>
          </a:stretch>
        </p:blipFill>
        <p:spPr>
          <a:xfrm>
            <a:off x="15493380" y="4983455"/>
            <a:ext cx="2593976" cy="257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fill="norm" stroke="1" extrusionOk="0">
                <a:moveTo>
                  <a:pt x="11064" y="3"/>
                </a:moveTo>
                <a:cubicBezTo>
                  <a:pt x="9310" y="-36"/>
                  <a:pt x="7547" y="344"/>
                  <a:pt x="5942" y="1132"/>
                </a:cubicBezTo>
                <a:cubicBezTo>
                  <a:pt x="2824" y="2663"/>
                  <a:pt x="527" y="5943"/>
                  <a:pt x="182" y="9359"/>
                </a:cubicBezTo>
                <a:cubicBezTo>
                  <a:pt x="146" y="9710"/>
                  <a:pt x="81" y="10023"/>
                  <a:pt x="36" y="10050"/>
                </a:cubicBezTo>
                <a:cubicBezTo>
                  <a:pt x="23" y="10059"/>
                  <a:pt x="11" y="10361"/>
                  <a:pt x="0" y="10787"/>
                </a:cubicBezTo>
                <a:cubicBezTo>
                  <a:pt x="14" y="11229"/>
                  <a:pt x="30" y="11538"/>
                  <a:pt x="50" y="11551"/>
                </a:cubicBezTo>
                <a:cubicBezTo>
                  <a:pt x="101" y="11583"/>
                  <a:pt x="145" y="11758"/>
                  <a:pt x="145" y="11943"/>
                </a:cubicBezTo>
                <a:cubicBezTo>
                  <a:pt x="145" y="12127"/>
                  <a:pt x="253" y="12727"/>
                  <a:pt x="387" y="13274"/>
                </a:cubicBezTo>
                <a:cubicBezTo>
                  <a:pt x="1184" y="16536"/>
                  <a:pt x="3300" y="19114"/>
                  <a:pt x="6358" y="20554"/>
                </a:cubicBezTo>
                <a:cubicBezTo>
                  <a:pt x="7172" y="20937"/>
                  <a:pt x="8716" y="21404"/>
                  <a:pt x="9171" y="21405"/>
                </a:cubicBezTo>
                <a:cubicBezTo>
                  <a:pt x="9310" y="21405"/>
                  <a:pt x="9449" y="21449"/>
                  <a:pt x="9481" y="21501"/>
                </a:cubicBezTo>
                <a:cubicBezTo>
                  <a:pt x="9499" y="21529"/>
                  <a:pt x="10013" y="21548"/>
                  <a:pt x="10899" y="21564"/>
                </a:cubicBezTo>
                <a:cubicBezTo>
                  <a:pt x="11585" y="21553"/>
                  <a:pt x="12085" y="21541"/>
                  <a:pt x="12099" y="21527"/>
                </a:cubicBezTo>
                <a:cubicBezTo>
                  <a:pt x="12135" y="21491"/>
                  <a:pt x="12517" y="21389"/>
                  <a:pt x="12948" y="21302"/>
                </a:cubicBezTo>
                <a:cubicBezTo>
                  <a:pt x="16715" y="20535"/>
                  <a:pt x="19793" y="17796"/>
                  <a:pt x="21022" y="14118"/>
                </a:cubicBezTo>
                <a:cubicBezTo>
                  <a:pt x="21149" y="13737"/>
                  <a:pt x="21298" y="13109"/>
                  <a:pt x="21355" y="12723"/>
                </a:cubicBezTo>
                <a:cubicBezTo>
                  <a:pt x="21413" y="12337"/>
                  <a:pt x="21499" y="11951"/>
                  <a:pt x="21547" y="11860"/>
                </a:cubicBezTo>
                <a:cubicBezTo>
                  <a:pt x="21567" y="11823"/>
                  <a:pt x="21586" y="11326"/>
                  <a:pt x="21600" y="10634"/>
                </a:cubicBezTo>
                <a:cubicBezTo>
                  <a:pt x="21587" y="9975"/>
                  <a:pt x="21570" y="9495"/>
                  <a:pt x="21554" y="9485"/>
                </a:cubicBezTo>
                <a:cubicBezTo>
                  <a:pt x="21509" y="9457"/>
                  <a:pt x="21447" y="9189"/>
                  <a:pt x="21412" y="8890"/>
                </a:cubicBezTo>
                <a:cubicBezTo>
                  <a:pt x="21335" y="8236"/>
                  <a:pt x="20814" y="6639"/>
                  <a:pt x="20427" y="5868"/>
                </a:cubicBezTo>
                <a:cubicBezTo>
                  <a:pt x="20083" y="5184"/>
                  <a:pt x="19404" y="4173"/>
                  <a:pt x="18834" y="3500"/>
                </a:cubicBezTo>
                <a:cubicBezTo>
                  <a:pt x="17864" y="2356"/>
                  <a:pt x="15855" y="1074"/>
                  <a:pt x="14174" y="528"/>
                </a:cubicBezTo>
                <a:cubicBezTo>
                  <a:pt x="13165" y="199"/>
                  <a:pt x="12117" y="26"/>
                  <a:pt x="11064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9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175" t="738" r="723" b="144"/>
          <a:stretch>
            <a:fillRect/>
          </a:stretch>
        </p:blipFill>
        <p:spPr>
          <a:xfrm>
            <a:off x="10894813" y="4989267"/>
            <a:ext cx="2580152" cy="2580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10858" y="0"/>
                </a:moveTo>
                <a:cubicBezTo>
                  <a:pt x="8182" y="0"/>
                  <a:pt x="5930" y="804"/>
                  <a:pt x="3856" y="2498"/>
                </a:cubicBezTo>
                <a:cubicBezTo>
                  <a:pt x="2900" y="3280"/>
                  <a:pt x="1769" y="4689"/>
                  <a:pt x="1342" y="5631"/>
                </a:cubicBezTo>
                <a:cubicBezTo>
                  <a:pt x="855" y="6705"/>
                  <a:pt x="753" y="6946"/>
                  <a:pt x="565" y="7524"/>
                </a:cubicBezTo>
                <a:cubicBezTo>
                  <a:pt x="451" y="7871"/>
                  <a:pt x="304" y="8519"/>
                  <a:pt x="236" y="8963"/>
                </a:cubicBezTo>
                <a:cubicBezTo>
                  <a:pt x="167" y="9407"/>
                  <a:pt x="77" y="9833"/>
                  <a:pt x="37" y="9910"/>
                </a:cubicBezTo>
                <a:cubicBezTo>
                  <a:pt x="23" y="9936"/>
                  <a:pt x="11" y="10273"/>
                  <a:pt x="0" y="10734"/>
                </a:cubicBezTo>
                <a:cubicBezTo>
                  <a:pt x="15" y="11465"/>
                  <a:pt x="34" y="11994"/>
                  <a:pt x="53" y="12016"/>
                </a:cubicBezTo>
                <a:cubicBezTo>
                  <a:pt x="102" y="12072"/>
                  <a:pt x="198" y="12447"/>
                  <a:pt x="269" y="12850"/>
                </a:cubicBezTo>
                <a:cubicBezTo>
                  <a:pt x="997" y="16989"/>
                  <a:pt x="4400" y="20468"/>
                  <a:pt x="8543" y="21308"/>
                </a:cubicBezTo>
                <a:cubicBezTo>
                  <a:pt x="9023" y="21405"/>
                  <a:pt x="9449" y="21516"/>
                  <a:pt x="9490" y="21557"/>
                </a:cubicBezTo>
                <a:cubicBezTo>
                  <a:pt x="9506" y="21573"/>
                  <a:pt x="10025" y="21588"/>
                  <a:pt x="10742" y="21600"/>
                </a:cubicBezTo>
                <a:cubicBezTo>
                  <a:pt x="11409" y="21588"/>
                  <a:pt x="11895" y="21576"/>
                  <a:pt x="11925" y="21560"/>
                </a:cubicBezTo>
                <a:cubicBezTo>
                  <a:pt x="12001" y="21520"/>
                  <a:pt x="12355" y="21444"/>
                  <a:pt x="12709" y="21391"/>
                </a:cubicBezTo>
                <a:cubicBezTo>
                  <a:pt x="13521" y="21269"/>
                  <a:pt x="14687" y="20900"/>
                  <a:pt x="15535" y="20497"/>
                </a:cubicBezTo>
                <a:cubicBezTo>
                  <a:pt x="18597" y="19043"/>
                  <a:pt x="20877" y="16033"/>
                  <a:pt x="21464" y="12667"/>
                </a:cubicBezTo>
                <a:cubicBezTo>
                  <a:pt x="21557" y="12138"/>
                  <a:pt x="21600" y="11412"/>
                  <a:pt x="21594" y="10694"/>
                </a:cubicBezTo>
                <a:cubicBezTo>
                  <a:pt x="21588" y="9976"/>
                  <a:pt x="21532" y="9267"/>
                  <a:pt x="21431" y="8770"/>
                </a:cubicBezTo>
                <a:cubicBezTo>
                  <a:pt x="20622" y="4801"/>
                  <a:pt x="17979" y="1767"/>
                  <a:pt x="14247" y="525"/>
                </a:cubicBezTo>
                <a:cubicBezTo>
                  <a:pt x="13105" y="145"/>
                  <a:pt x="12183" y="1"/>
                  <a:pt x="1085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0" name="오규석"/>
          <p:cNvSpPr txBox="1"/>
          <p:nvPr/>
        </p:nvSpPr>
        <p:spPr>
          <a:xfrm>
            <a:off x="2078394" y="8329004"/>
            <a:ext cx="181468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오규석</a:t>
            </a:r>
          </a:p>
        </p:txBody>
      </p:sp>
      <p:sp>
        <p:nvSpPr>
          <p:cNvPr id="81" name="양성민"/>
          <p:cNvSpPr txBox="1"/>
          <p:nvPr/>
        </p:nvSpPr>
        <p:spPr>
          <a:xfrm>
            <a:off x="6681527" y="8329004"/>
            <a:ext cx="181468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양성민</a:t>
            </a:r>
          </a:p>
        </p:txBody>
      </p:sp>
      <p:sp>
        <p:nvSpPr>
          <p:cNvPr id="82" name="유선종"/>
          <p:cNvSpPr txBox="1"/>
          <p:nvPr/>
        </p:nvSpPr>
        <p:spPr>
          <a:xfrm>
            <a:off x="11277549" y="8329004"/>
            <a:ext cx="1814682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유선종</a:t>
            </a:r>
          </a:p>
        </p:txBody>
      </p:sp>
      <p:sp>
        <p:nvSpPr>
          <p:cNvPr id="83" name="최나라"/>
          <p:cNvSpPr txBox="1"/>
          <p:nvPr/>
        </p:nvSpPr>
        <p:spPr>
          <a:xfrm>
            <a:off x="15887793" y="8329004"/>
            <a:ext cx="1814679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최나라</a:t>
            </a:r>
          </a:p>
        </p:txBody>
      </p:sp>
      <p:sp>
        <p:nvSpPr>
          <p:cNvPr id="84" name="차윤성"/>
          <p:cNvSpPr txBox="1"/>
          <p:nvPr/>
        </p:nvSpPr>
        <p:spPr>
          <a:xfrm>
            <a:off x="20490926" y="8329004"/>
            <a:ext cx="1814679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>
              <a:lnSpc>
                <a:spcPct val="120000"/>
              </a:lnSpc>
              <a:defRPr sz="31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차윤성</a:t>
            </a:r>
          </a:p>
        </p:txBody>
      </p:sp>
      <p:sp>
        <p:nvSpPr>
          <p:cNvPr id="85" name="Project Manager…"/>
          <p:cNvSpPr txBox="1"/>
          <p:nvPr/>
        </p:nvSpPr>
        <p:spPr>
          <a:xfrm>
            <a:off x="947685" y="9228814"/>
            <a:ext cx="4076098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Project Manager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Front-End</a:t>
            </a:r>
          </a:p>
        </p:txBody>
      </p:sp>
      <p:sp>
        <p:nvSpPr>
          <p:cNvPr id="86" name="Object Detection Data Labeling"/>
          <p:cNvSpPr txBox="1"/>
          <p:nvPr/>
        </p:nvSpPr>
        <p:spPr>
          <a:xfrm>
            <a:off x="5550818" y="9228814"/>
            <a:ext cx="4076098" cy="256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Labeling</a:t>
            </a:r>
          </a:p>
          <a:p>
            <a:pPr algn="ctr">
              <a:lnSpc>
                <a:spcPct val="135000"/>
              </a:lnSpc>
              <a:defRPr sz="37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Data Preprocessing</a:t>
            </a:r>
          </a:p>
        </p:txBody>
      </p:sp>
      <p:sp>
        <p:nvSpPr>
          <p:cNvPr id="87" name="Object Detection…"/>
          <p:cNvSpPr txBox="1"/>
          <p:nvPr/>
        </p:nvSpPr>
        <p:spPr>
          <a:xfrm>
            <a:off x="9904361" y="9080389"/>
            <a:ext cx="4561059" cy="2975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AI Model Develop</a:t>
            </a:r>
          </a:p>
        </p:txBody>
      </p:sp>
      <p:sp>
        <p:nvSpPr>
          <p:cNvPr id="88" name="Object Detection"/>
          <p:cNvSpPr txBox="1"/>
          <p:nvPr/>
        </p:nvSpPr>
        <p:spPr>
          <a:xfrm>
            <a:off x="14757085" y="9228814"/>
            <a:ext cx="4076097" cy="269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</a:p>
        </p:txBody>
      </p:sp>
      <p:sp>
        <p:nvSpPr>
          <p:cNvPr id="89" name="Front-End"/>
          <p:cNvSpPr txBox="1"/>
          <p:nvPr/>
        </p:nvSpPr>
        <p:spPr>
          <a:xfrm>
            <a:off x="19360218" y="9228814"/>
            <a:ext cx="4076097" cy="256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90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프로젝트 개요 - 산학 요구 사항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산학 요구 사항</a:t>
            </a:r>
          </a:p>
        </p:txBody>
      </p:sp>
      <p:sp>
        <p:nvSpPr>
          <p:cNvPr id="93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도형"/>
          <p:cNvSpPr/>
          <p:nvPr/>
        </p:nvSpPr>
        <p:spPr>
          <a:xfrm>
            <a:off x="11091943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" name="도형"/>
          <p:cNvSpPr/>
          <p:nvPr/>
        </p:nvSpPr>
        <p:spPr>
          <a:xfrm>
            <a:off x="5672056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" name="도형"/>
          <p:cNvSpPr/>
          <p:nvPr/>
        </p:nvSpPr>
        <p:spPr>
          <a:xfrm>
            <a:off x="11092060" y="5331890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" name="도형"/>
          <p:cNvSpPr/>
          <p:nvPr/>
        </p:nvSpPr>
        <p:spPr>
          <a:xfrm rot="10800000">
            <a:off x="11091943" y="7994749"/>
            <a:ext cx="7620001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8" name="도형"/>
          <p:cNvSpPr/>
          <p:nvPr/>
        </p:nvSpPr>
        <p:spPr>
          <a:xfrm rot="10800000">
            <a:off x="5672054" y="7994749"/>
            <a:ext cx="7620002" cy="3797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9" name="도형"/>
          <p:cNvSpPr/>
          <p:nvPr/>
        </p:nvSpPr>
        <p:spPr>
          <a:xfrm rot="10800000">
            <a:off x="11092060" y="7941425"/>
            <a:ext cx="2199881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0" name="AI 교육용 서비스"/>
          <p:cNvSpPr txBox="1"/>
          <p:nvPr/>
        </p:nvSpPr>
        <p:spPr>
          <a:xfrm>
            <a:off x="6560296" y="7438943"/>
            <a:ext cx="4492173" cy="1176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defTabSz="2048204">
              <a:lnSpc>
                <a:spcPct val="120000"/>
              </a:lnSpc>
              <a:defRPr sz="35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흥미를 느낄 수 있는 </a:t>
            </a:r>
            <a:br/>
            <a:r>
              <a:t>AI 체험용 서비스</a:t>
            </a:r>
          </a:p>
        </p:txBody>
      </p:sp>
      <p:sp>
        <p:nvSpPr>
          <p:cNvPr id="101" name="Object Detection"/>
          <p:cNvSpPr txBox="1"/>
          <p:nvPr/>
        </p:nvSpPr>
        <p:spPr>
          <a:xfrm>
            <a:off x="13570048" y="7651567"/>
            <a:ext cx="3587821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2340804">
              <a:lnSpc>
                <a:spcPct val="12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Object Detection</a:t>
            </a:r>
          </a:p>
        </p:txBody>
      </p:sp>
      <p:sp>
        <p:nvSpPr>
          <p:cNvPr id="102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프로젝트 개요 - 목표"/>
          <p:cNvSpPr txBox="1"/>
          <p:nvPr>
            <p:ph type="title"/>
          </p:nvPr>
        </p:nvSpPr>
        <p:spPr>
          <a:xfrm>
            <a:off x="843969" y="993132"/>
            <a:ext cx="20117062" cy="1436723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목표</a:t>
            </a:r>
          </a:p>
        </p:txBody>
      </p:sp>
      <p:sp>
        <p:nvSpPr>
          <p:cNvPr id="105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삼각형"/>
          <p:cNvSpPr/>
          <p:nvPr/>
        </p:nvSpPr>
        <p:spPr>
          <a:xfrm>
            <a:off x="12285449" y="3778208"/>
            <a:ext cx="8495604" cy="849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BCE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7" name="Face Landmark…"/>
          <p:cNvSpPr txBox="1"/>
          <p:nvPr/>
        </p:nvSpPr>
        <p:spPr>
          <a:xfrm>
            <a:off x="15064396" y="2782516"/>
            <a:ext cx="2937709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Face Landmark</a:t>
            </a:r>
          </a:p>
          <a:p>
            <a:pPr algn="ctr" defTabSz="743692">
              <a:lnSpc>
                <a:spcPct val="100000"/>
              </a:lnSpc>
              <a:defRPr b="1" sz="297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Detection</a:t>
            </a:r>
          </a:p>
        </p:txBody>
      </p:sp>
      <p:sp>
        <p:nvSpPr>
          <p:cNvPr id="108" name="Classify Facialization"/>
          <p:cNvSpPr txBox="1"/>
          <p:nvPr/>
        </p:nvSpPr>
        <p:spPr>
          <a:xfrm>
            <a:off x="9535877" y="11252517"/>
            <a:ext cx="273324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Classify Facialization</a:t>
            </a:r>
          </a:p>
        </p:txBody>
      </p:sp>
      <p:sp>
        <p:nvSpPr>
          <p:cNvPr id="109" name="Hairstyle recommendation"/>
          <p:cNvSpPr txBox="1"/>
          <p:nvPr/>
        </p:nvSpPr>
        <p:spPr>
          <a:xfrm>
            <a:off x="20797378" y="11159189"/>
            <a:ext cx="3431445" cy="143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685165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Hairstyle recommendation</a:t>
            </a:r>
          </a:p>
        </p:txBody>
      </p:sp>
      <p:sp>
        <p:nvSpPr>
          <p:cNvPr id="110" name="Goal"/>
          <p:cNvSpPr txBox="1"/>
          <p:nvPr/>
        </p:nvSpPr>
        <p:spPr>
          <a:xfrm>
            <a:off x="14451513" y="8577268"/>
            <a:ext cx="4163476" cy="1250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00000"/>
              </a:lnSpc>
              <a:defRPr b="1" sz="65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11" name="얼굴형 기반 헤어스타일 추천"/>
          <p:cNvSpPr txBox="1"/>
          <p:nvPr/>
        </p:nvSpPr>
        <p:spPr>
          <a:xfrm>
            <a:off x="3227407" y="10167515"/>
            <a:ext cx="6064548" cy="81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>
            <a:lvl1pPr defTabSz="825500">
              <a:lnSpc>
                <a:spcPct val="9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얼굴형 기반 헤어스타일 추천</a:t>
            </a:r>
          </a:p>
        </p:txBody>
      </p:sp>
      <p:sp>
        <p:nvSpPr>
          <p:cNvPr id="112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1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17" y="3952442"/>
            <a:ext cx="4163475" cy="292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다양한 헤어스타일에 대한 욕구와 시도"/>
          <p:cNvSpPr txBox="1"/>
          <p:nvPr/>
        </p:nvSpPr>
        <p:spPr>
          <a:xfrm>
            <a:off x="293091" y="7273504"/>
            <a:ext cx="5482527" cy="96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767715">
              <a:lnSpc>
                <a:spcPct val="90000"/>
              </a:lnSpc>
              <a:defRPr sz="279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다양한 헤어스타일에 대한 욕구와 시도</a:t>
            </a:r>
          </a:p>
        </p:txBody>
      </p:sp>
      <p:pic>
        <p:nvPicPr>
          <p:cNvPr id="11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1025" y="4049221"/>
            <a:ext cx="2733246" cy="273324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자신의 얼굴형에 대한 무지"/>
          <p:cNvSpPr txBox="1"/>
          <p:nvPr/>
        </p:nvSpPr>
        <p:spPr>
          <a:xfrm>
            <a:off x="6326384" y="7452098"/>
            <a:ext cx="5482528" cy="60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 algn="ctr" defTabSz="800735">
              <a:lnSpc>
                <a:spcPct val="100000"/>
              </a:lnSpc>
              <a:defRPr sz="291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자신의 얼굴형에 대한 무지</a:t>
            </a:r>
          </a:p>
        </p:txBody>
      </p:sp>
      <p:grpSp>
        <p:nvGrpSpPr>
          <p:cNvPr id="121" name="그룹"/>
          <p:cNvGrpSpPr/>
          <p:nvPr/>
        </p:nvGrpSpPr>
        <p:grpSpPr>
          <a:xfrm>
            <a:off x="3240094" y="8821301"/>
            <a:ext cx="5930967" cy="762002"/>
            <a:chOff x="0" y="0"/>
            <a:chExt cx="5930966" cy="762000"/>
          </a:xfrm>
        </p:grpSpPr>
        <p:sp>
          <p:nvSpPr>
            <p:cNvPr id="117" name="선"/>
            <p:cNvSpPr/>
            <p:nvPr/>
          </p:nvSpPr>
          <p:spPr>
            <a:xfrm flipH="1" flipV="1">
              <a:off x="9400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8" name="선"/>
            <p:cNvSpPr/>
            <p:nvPr/>
          </p:nvSpPr>
          <p:spPr>
            <a:xfrm flipH="1" flipV="1">
              <a:off x="5921562" y="0"/>
              <a:ext cx="2" cy="33010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19" name="선"/>
            <p:cNvSpPr/>
            <p:nvPr/>
          </p:nvSpPr>
          <p:spPr>
            <a:xfrm flipH="1" flipV="1">
              <a:off x="2965481" y="324721"/>
              <a:ext cx="2" cy="437280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  <p:sp>
          <p:nvSpPr>
            <p:cNvPr id="120" name="선"/>
            <p:cNvSpPr/>
            <p:nvPr/>
          </p:nvSpPr>
          <p:spPr>
            <a:xfrm flipV="1">
              <a:off x="0" y="324704"/>
              <a:ext cx="5930967" cy="2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818779"/>
                  </a:solidFill>
                </a:defRPr>
              </a:pPr>
            </a:p>
          </p:txBody>
        </p:sp>
      </p:grpSp>
      <p:pic>
        <p:nvPicPr>
          <p:cNvPr id="12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5827" y="5085827"/>
            <a:ext cx="1079502" cy="1079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/>
            <a:r>
              <a:t>시스템 구조도</a:t>
            </a:r>
          </a:p>
        </p:txBody>
      </p:sp>
      <p:grpSp>
        <p:nvGrpSpPr>
          <p:cNvPr id="130" name="그룹 3"/>
          <p:cNvGrpSpPr/>
          <p:nvPr/>
        </p:nvGrpSpPr>
        <p:grpSpPr>
          <a:xfrm>
            <a:off x="9368415" y="3951649"/>
            <a:ext cx="5334002" cy="3149602"/>
            <a:chOff x="0" y="0"/>
            <a:chExt cx="5334001" cy="3149600"/>
          </a:xfrm>
        </p:grpSpPr>
        <p:pic>
          <p:nvPicPr>
            <p:cNvPr id="126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이미지" descr="이미지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3098" y="753164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이미지" descr="이미지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52891" y="897298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Web"/>
            <p:cNvSpPr txBox="1"/>
            <p:nvPr/>
          </p:nvSpPr>
          <p:spPr>
            <a:xfrm>
              <a:off x="317835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135" name="그룹 1"/>
          <p:cNvGrpSpPr/>
          <p:nvPr/>
        </p:nvGrpSpPr>
        <p:grpSpPr>
          <a:xfrm>
            <a:off x="18489538" y="3951649"/>
            <a:ext cx="5334002" cy="3149602"/>
            <a:chOff x="0" y="0"/>
            <a:chExt cx="5334001" cy="3149600"/>
          </a:xfrm>
        </p:grpSpPr>
        <p:pic>
          <p:nvPicPr>
            <p:cNvPr id="13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34002" cy="3149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이미지" descr="이미지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829785"/>
              <a:ext cx="3187702" cy="222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" name="이미지" descr="이미지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07653" y="829785"/>
              <a:ext cx="1955802" cy="195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4" name="Server"/>
            <p:cNvSpPr txBox="1"/>
            <p:nvPr/>
          </p:nvSpPr>
          <p:spPr>
            <a:xfrm>
              <a:off x="317834" y="340559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Server</a:t>
              </a:r>
            </a:p>
          </p:txBody>
        </p:sp>
      </p:grpSp>
      <p:grpSp>
        <p:nvGrpSpPr>
          <p:cNvPr id="140" name="그룹 4"/>
          <p:cNvGrpSpPr/>
          <p:nvPr/>
        </p:nvGrpSpPr>
        <p:grpSpPr>
          <a:xfrm>
            <a:off x="560460" y="3893327"/>
            <a:ext cx="5531543" cy="3266245"/>
            <a:chOff x="0" y="0"/>
            <a:chExt cx="5531541" cy="3266244"/>
          </a:xfrm>
        </p:grpSpPr>
        <p:pic>
          <p:nvPicPr>
            <p:cNvPr id="136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31542" cy="3266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이미지" descr="이미지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35340" y="1137279"/>
              <a:ext cx="1961420" cy="19614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User"/>
            <p:cNvSpPr txBox="1"/>
            <p:nvPr/>
          </p:nvSpPr>
          <p:spPr>
            <a:xfrm>
              <a:off x="322503" y="35067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User</a:t>
              </a:r>
            </a:p>
          </p:txBody>
        </p:sp>
        <p:sp>
          <p:nvSpPr>
            <p:cNvPr id="139" name="Webcam…"/>
            <p:cNvSpPr txBox="1"/>
            <p:nvPr/>
          </p:nvSpPr>
          <p:spPr>
            <a:xfrm>
              <a:off x="2404539" y="1456136"/>
              <a:ext cx="2675317" cy="1031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Webcam</a:t>
              </a:r>
            </a:p>
            <a:p>
              <a: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r>
                <a:t>Picture</a:t>
              </a:r>
            </a:p>
          </p:txBody>
        </p:sp>
      </p:grpSp>
      <p:grpSp>
        <p:nvGrpSpPr>
          <p:cNvPr id="146" name="그룹 2"/>
          <p:cNvGrpSpPr/>
          <p:nvPr/>
        </p:nvGrpSpPr>
        <p:grpSpPr>
          <a:xfrm>
            <a:off x="10937248" y="9244766"/>
            <a:ext cx="10576094" cy="3491128"/>
            <a:chOff x="0" y="0"/>
            <a:chExt cx="10576093" cy="3491126"/>
          </a:xfrm>
        </p:grpSpPr>
        <p:pic>
          <p:nvPicPr>
            <p:cNvPr id="141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576094" cy="34911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Model"/>
            <p:cNvSpPr txBox="1"/>
            <p:nvPr/>
          </p:nvSpPr>
          <p:spPr>
            <a:xfrm>
              <a:off x="2754849" y="243248"/>
              <a:ext cx="4698334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3600450">
                <a:lnSpc>
                  <a:spcPct val="100000"/>
                </a:lnSpc>
                <a:defRPr sz="3200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Model</a:t>
              </a:r>
            </a:p>
          </p:txBody>
        </p:sp>
        <p:pic>
          <p:nvPicPr>
            <p:cNvPr id="143" name="이미지" descr="이미지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39822" y="1074222"/>
              <a:ext cx="1955802" cy="19558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이미지" descr="이미지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600145" y="970219"/>
              <a:ext cx="3233480" cy="937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이미지" descr="이미지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173466" y="1634721"/>
              <a:ext cx="5531543" cy="185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선"/>
          <p:cNvSpPr/>
          <p:nvPr/>
        </p:nvSpPr>
        <p:spPr>
          <a:xfrm>
            <a:off x="7282167" y="5079674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8" name="선"/>
          <p:cNvSpPr/>
          <p:nvPr/>
        </p:nvSpPr>
        <p:spPr>
          <a:xfrm flipH="1">
            <a:off x="7282167" y="6011315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49" name="선"/>
          <p:cNvSpPr/>
          <p:nvPr/>
        </p:nvSpPr>
        <p:spPr>
          <a:xfrm>
            <a:off x="15962661" y="5060628"/>
            <a:ext cx="1229182" cy="3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0" name="선"/>
          <p:cNvSpPr/>
          <p:nvPr/>
        </p:nvSpPr>
        <p:spPr>
          <a:xfrm flipH="1">
            <a:off x="15962661" y="5992269"/>
            <a:ext cx="1229182" cy="2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1" name="선"/>
          <p:cNvSpPr/>
          <p:nvPr/>
        </p:nvSpPr>
        <p:spPr>
          <a:xfrm flipV="1">
            <a:off x="20083388" y="7558419"/>
            <a:ext cx="2" cy="122918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52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</a:t>
            </a:r>
            <a:r>
              <a:t>–</a:t>
            </a:r>
            <a:r>
              <a:t> </a:t>
            </a:r>
            <a:r>
              <a:t>웹페이지 구성</a:t>
            </a:r>
          </a:p>
        </p:txBody>
      </p:sp>
      <p:sp>
        <p:nvSpPr>
          <p:cNvPr id="155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pic>
        <p:nvPicPr>
          <p:cNvPr id="156" name="그림 21" descr="그림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275" y="2500448"/>
            <a:ext cx="6096001" cy="4305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Data Augmentation"/>
          <p:cNvSpPr txBox="1"/>
          <p:nvPr/>
        </p:nvSpPr>
        <p:spPr>
          <a:xfrm>
            <a:off x="1432242" y="6591430"/>
            <a:ext cx="6520068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SPA</a:t>
            </a:r>
            <a:endParaRPr sz="2700"/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(Single Page Architecture)</a:t>
            </a:r>
          </a:p>
        </p:txBody>
      </p:sp>
      <p:pic>
        <p:nvPicPr>
          <p:cNvPr id="158" name="그림 23" descr="그림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2217" y="8383461"/>
            <a:ext cx="3810001" cy="381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1"/>
          <p:cNvGrpSpPr/>
          <p:nvPr/>
        </p:nvGrpSpPr>
        <p:grpSpPr>
          <a:xfrm>
            <a:off x="7952309" y="5556096"/>
            <a:ext cx="6617039" cy="3748003"/>
            <a:chOff x="0" y="0"/>
            <a:chExt cx="6617037" cy="3748001"/>
          </a:xfrm>
        </p:grpSpPr>
        <p:sp>
          <p:nvSpPr>
            <p:cNvPr id="159" name="도형"/>
            <p:cNvSpPr/>
            <p:nvPr/>
          </p:nvSpPr>
          <p:spPr>
            <a:xfrm>
              <a:off x="0" y="-1"/>
              <a:ext cx="6617039" cy="374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7" y="0"/>
                  </a:moveTo>
                  <a:lnTo>
                    <a:pt x="14967" y="3880"/>
                  </a:lnTo>
                  <a:lnTo>
                    <a:pt x="0" y="3880"/>
                  </a:lnTo>
                  <a:lnTo>
                    <a:pt x="0" y="17720"/>
                  </a:lnTo>
                  <a:lnTo>
                    <a:pt x="14967" y="17720"/>
                  </a:lnTo>
                  <a:lnTo>
                    <a:pt x="14967" y="21600"/>
                  </a:lnTo>
                  <a:lnTo>
                    <a:pt x="21600" y="10801"/>
                  </a:lnTo>
                  <a:lnTo>
                    <a:pt x="14967" y="0"/>
                  </a:lnTo>
                  <a:close/>
                </a:path>
              </a:pathLst>
            </a:custGeom>
            <a:solidFill>
              <a:srgbClr val="F3F1E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0" name="Hosting"/>
            <p:cNvSpPr txBox="1"/>
            <p:nvPr/>
          </p:nvSpPr>
          <p:spPr>
            <a:xfrm>
              <a:off x="0" y="1213600"/>
              <a:ext cx="6617038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100000"/>
                </a:lnSpc>
                <a:defRPr b="1" sz="80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Hosting</a:t>
              </a:r>
            </a:p>
          </p:txBody>
        </p:sp>
      </p:grpSp>
      <p:pic>
        <p:nvPicPr>
          <p:cNvPr id="162" name="그림 25" descr="그림 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81383" y="5744033"/>
            <a:ext cx="8758647" cy="324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시스템 구조도"/>
          <p:cNvSpPr txBox="1"/>
          <p:nvPr>
            <p:ph type="title"/>
          </p:nvPr>
        </p:nvSpPr>
        <p:spPr>
          <a:xfrm>
            <a:off x="843969" y="993132"/>
            <a:ext cx="10922139" cy="1902088"/>
          </a:xfrm>
          <a:prstGeom prst="rect">
            <a:avLst/>
          </a:prstGeom>
        </p:spPr>
        <p:txBody>
          <a:bodyPr/>
          <a:lstStyle/>
          <a:p>
            <a:pPr defTabSz="2365187">
              <a:defRPr sz="8730"/>
            </a:pPr>
            <a:r>
              <a:t>주요 기능 </a:t>
            </a:r>
            <a:r>
              <a:t>– </a:t>
            </a:r>
            <a:r>
              <a:t>개발 계획</a:t>
            </a:r>
          </a:p>
        </p:txBody>
      </p:sp>
      <p:sp>
        <p:nvSpPr>
          <p:cNvPr id="166" name="선"/>
          <p:cNvSpPr/>
          <p:nvPr/>
        </p:nvSpPr>
        <p:spPr>
          <a:xfrm flipV="1">
            <a:off x="853156" y="2606184"/>
            <a:ext cx="23315050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67" name="도형"/>
          <p:cNvSpPr/>
          <p:nvPr/>
        </p:nvSpPr>
        <p:spPr>
          <a:xfrm>
            <a:off x="7095136" y="8554329"/>
            <a:ext cx="10193728" cy="50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" name="얼굴형 판단 정확성 향상"/>
          <p:cNvSpPr/>
          <p:nvPr/>
        </p:nvSpPr>
        <p:spPr>
          <a:xfrm>
            <a:off x="3750970" y="10171177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얼굴형 판단</a:t>
            </a:r>
            <a:br/>
            <a:r>
              <a:t>정확성 향상 </a:t>
            </a:r>
          </a:p>
        </p:txBody>
      </p:sp>
      <p:sp>
        <p:nvSpPr>
          <p:cNvPr id="169" name="개발 계획 구체화"/>
          <p:cNvSpPr txBox="1"/>
          <p:nvPr/>
        </p:nvSpPr>
        <p:spPr>
          <a:xfrm>
            <a:off x="9344968" y="11216543"/>
            <a:ext cx="5694064" cy="108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438338">
              <a:lnSpc>
                <a:spcPct val="100000"/>
              </a:lnSpc>
              <a:defRPr b="1" sz="6000">
                <a:solidFill>
                  <a:srgbClr val="262626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개발 계획 구체화</a:t>
            </a:r>
          </a:p>
        </p:txBody>
      </p:sp>
      <p:sp>
        <p:nvSpPr>
          <p:cNvPr id="170" name="높은 수준의  판단력"/>
          <p:cNvSpPr/>
          <p:nvPr/>
        </p:nvSpPr>
        <p:spPr>
          <a:xfrm>
            <a:off x="6003924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높은 수준의 </a:t>
            </a:r>
            <a:br/>
            <a:r>
              <a:t>판단력</a:t>
            </a:r>
          </a:p>
        </p:txBody>
      </p:sp>
      <p:sp>
        <p:nvSpPr>
          <p:cNvPr id="171" name="머신 러닝 모델  개발 계획"/>
          <p:cNvSpPr/>
          <p:nvPr/>
        </p:nvSpPr>
        <p:spPr>
          <a:xfrm>
            <a:off x="10553331" y="4801891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머신 러닝 모델 </a:t>
            </a:r>
            <a:br/>
            <a:r>
              <a:t>개발 계획</a:t>
            </a:r>
          </a:p>
        </p:txBody>
      </p:sp>
      <p:sp>
        <p:nvSpPr>
          <p:cNvPr id="172" name="얼굴형 판단 정확성 향상"/>
          <p:cNvSpPr/>
          <p:nvPr/>
        </p:nvSpPr>
        <p:spPr>
          <a:xfrm>
            <a:off x="17458028" y="9836034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얼굴형 판단</a:t>
            </a:r>
            <a:br/>
            <a:r>
              <a:t>정확성 향상 </a:t>
            </a:r>
          </a:p>
        </p:txBody>
      </p:sp>
      <p:sp>
        <p:nvSpPr>
          <p:cNvPr id="173" name="지도 학습"/>
          <p:cNvSpPr/>
          <p:nvPr/>
        </p:nvSpPr>
        <p:spPr>
          <a:xfrm>
            <a:off x="15102738" y="6192125"/>
            <a:ext cx="3175001" cy="3175001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1877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2987" tIns="82987" rIns="82987" bIns="82987" anchor="ctr"/>
          <a:lstStyle>
            <a:lvl1pPr algn="ctr" defTabSz="825500">
              <a:lnSpc>
                <a:spcPct val="100000"/>
              </a:lnSpc>
              <a:defRPr b="1" sz="3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지도 학습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8028" y="4305315"/>
            <a:ext cx="11827944" cy="1129355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슬라이드 번호"/>
          <p:cNvSpPr txBox="1"/>
          <p:nvPr>
            <p:ph type="sldNum" sz="quarter" idx="4294967295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주요 기능 - 모델 변경 사항"/>
          <p:cNvSpPr txBox="1"/>
          <p:nvPr>
            <p:ph type="title"/>
          </p:nvPr>
        </p:nvSpPr>
        <p:spPr>
          <a:xfrm>
            <a:off x="843969" y="993132"/>
            <a:ext cx="14956095" cy="1902088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78" name="선"/>
          <p:cNvSpPr/>
          <p:nvPr/>
        </p:nvSpPr>
        <p:spPr>
          <a:xfrm flipV="1">
            <a:off x="853156" y="2606184"/>
            <a:ext cx="22677688" cy="2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18779"/>
                </a:solidFill>
              </a:defRPr>
            </a:pPr>
          </a:p>
        </p:txBody>
      </p:sp>
      <p:sp>
        <p:nvSpPr>
          <p:cNvPr id="179" name="기존 모델 Tensorflow.js의 Face-Landmark-Detection"/>
          <p:cNvSpPr txBox="1"/>
          <p:nvPr/>
        </p:nvSpPr>
        <p:spPr>
          <a:xfrm>
            <a:off x="5960845" y="3339746"/>
            <a:ext cx="12462310" cy="913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Tensorflow.js</a:t>
            </a:r>
            <a:r>
              <a:t>의 </a:t>
            </a:r>
            <a:r>
              <a:t>Face-Landmark-Detection(FLD</a:t>
            </a:r>
            <a:r>
              <a:t>모델</a:t>
            </a:r>
            <a:r>
              <a:t>)</a:t>
            </a:r>
          </a:p>
        </p:txBody>
      </p:sp>
      <p:sp>
        <p:nvSpPr>
          <p:cNvPr id="180" name="특징점을 추출하여 얻은 숫자 데이터를 토대로 가볍고 높은 성능의 모델 기대"/>
          <p:cNvSpPr txBox="1"/>
          <p:nvPr/>
        </p:nvSpPr>
        <p:spPr>
          <a:xfrm>
            <a:off x="7329729" y="11514683"/>
            <a:ext cx="9155819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FLD </a:t>
            </a:r>
            <a:r>
              <a:t>모델로 </a:t>
            </a:r>
            <a:r>
              <a:rPr u="sng"/>
              <a:t>특징점을 추출하여 </a:t>
            </a:r>
            <a:r>
              <a:rPr u="sng"/>
              <a:t>Data Set</a:t>
            </a:r>
            <a:r>
              <a:rPr u="sng"/>
              <a:t>을 구성</a:t>
            </a:r>
            <a:br>
              <a:rPr u="sng"/>
            </a:br>
          </a:p>
          <a:p>
            <a:pPr algn="ctr" defTabSz="825500">
              <a:lnSpc>
                <a:spcPct val="100000"/>
              </a:lnSpc>
              <a:defRPr b="1" sz="3500">
                <a:solidFill>
                  <a:srgbClr val="23232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가볍고 높은 성능의 모델 기대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877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나눔명조"/>
            <a:ea typeface="나눔명조"/>
            <a:cs typeface="나눔명조"/>
            <a:sym typeface="나눔명조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