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0"/>
  </p:handoutMasterIdLst>
  <p:sldIdLst>
    <p:sldId id="257" r:id="rId2"/>
    <p:sldId id="258" r:id="rId3"/>
    <p:sldId id="375" r:id="rId4"/>
    <p:sldId id="338" r:id="rId5"/>
    <p:sldId id="379" r:id="rId6"/>
    <p:sldId id="436" r:id="rId7"/>
    <p:sldId id="435" r:id="rId8"/>
    <p:sldId id="385" r:id="rId9"/>
    <p:sldId id="382" r:id="rId10"/>
    <p:sldId id="383" r:id="rId11"/>
    <p:sldId id="384" r:id="rId12"/>
    <p:sldId id="380" r:id="rId13"/>
    <p:sldId id="404" r:id="rId14"/>
    <p:sldId id="407" r:id="rId15"/>
    <p:sldId id="408" r:id="rId16"/>
    <p:sldId id="387" r:id="rId17"/>
    <p:sldId id="388" r:id="rId18"/>
    <p:sldId id="410" r:id="rId19"/>
    <p:sldId id="389" r:id="rId20"/>
    <p:sldId id="411" r:id="rId21"/>
    <p:sldId id="390" r:id="rId22"/>
    <p:sldId id="377" r:id="rId23"/>
    <p:sldId id="433" r:id="rId24"/>
    <p:sldId id="434" r:id="rId25"/>
    <p:sldId id="432" r:id="rId26"/>
    <p:sldId id="414" r:id="rId27"/>
    <p:sldId id="400" r:id="rId28"/>
    <p:sldId id="391" r:id="rId29"/>
    <p:sldId id="413" r:id="rId30"/>
    <p:sldId id="412" r:id="rId31"/>
    <p:sldId id="381" r:id="rId32"/>
    <p:sldId id="392" r:id="rId33"/>
    <p:sldId id="415" r:id="rId34"/>
    <p:sldId id="417" r:id="rId35"/>
    <p:sldId id="416" r:id="rId36"/>
    <p:sldId id="393" r:id="rId37"/>
    <p:sldId id="394" r:id="rId38"/>
    <p:sldId id="418" r:id="rId39"/>
    <p:sldId id="420" r:id="rId40"/>
    <p:sldId id="421" r:id="rId41"/>
    <p:sldId id="419" r:id="rId42"/>
    <p:sldId id="395" r:id="rId43"/>
    <p:sldId id="396" r:id="rId44"/>
    <p:sldId id="422" r:id="rId45"/>
    <p:sldId id="425" r:id="rId46"/>
    <p:sldId id="424" r:id="rId47"/>
    <p:sldId id="423" r:id="rId48"/>
    <p:sldId id="426" r:id="rId49"/>
    <p:sldId id="397" r:id="rId50"/>
    <p:sldId id="427" r:id="rId51"/>
    <p:sldId id="428" r:id="rId52"/>
    <p:sldId id="437" r:id="rId53"/>
    <p:sldId id="440" r:id="rId54"/>
    <p:sldId id="376" r:id="rId55"/>
    <p:sldId id="441" r:id="rId56"/>
    <p:sldId id="439" r:id="rId57"/>
    <p:sldId id="398" r:id="rId58"/>
    <p:sldId id="402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913"/>
    <a:srgbClr val="2168EE"/>
    <a:srgbClr val="003366"/>
    <a:srgbClr val="027AC2"/>
    <a:srgbClr val="0079C2"/>
    <a:srgbClr val="150F96"/>
    <a:srgbClr val="006600"/>
    <a:srgbClr val="007AC3"/>
    <a:srgbClr val="FFFFCC"/>
    <a:srgbClr val="FF6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>
        <p:scale>
          <a:sx n="100" d="100"/>
          <a:sy n="100" d="100"/>
        </p:scale>
        <p:origin x="78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70529-57C5-4DF8-A3ED-F5DCBFB8B24E}" type="datetimeFigureOut">
              <a:rPr lang="ko-KR" altLang="en-US" smtClean="0"/>
              <a:t>2022-08-26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4A50B-835F-483D-8DBD-8C807ACA6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77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7E1F85-4F58-4E88-B58C-C8A8AF5CB9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324252"/>
            <a:ext cx="1889592" cy="2856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9BD407-EAE8-46C6-BB24-9301740B6F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468" y="6364646"/>
            <a:ext cx="893395" cy="23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2E676DB-54B9-4276-BD35-687478F0F71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765298"/>
              </p:ext>
            </p:extLst>
          </p:nvPr>
        </p:nvGraphicFramePr>
        <p:xfrm>
          <a:off x="10371138" y="227459"/>
          <a:ext cx="1482725" cy="479280"/>
        </p:xfrm>
        <a:graphic>
          <a:graphicData uri="http://schemas.openxmlformats.org/drawingml/2006/table">
            <a:tbl>
              <a:tblPr/>
              <a:tblGrid>
                <a:gridCol w="14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2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비밀구분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대외비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C2BF64-45ED-4A20-AD64-F664860573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25762" y="6118584"/>
            <a:ext cx="63404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0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sz="40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sz="40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sz="40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sz="4000" kern="120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  <a:cs typeface="+mn-cs"/>
              </a:defRPr>
            </a:lvl9pPr>
          </a:lstStyle>
          <a:p>
            <a:pPr eaLnBrk="1" hangingPunct="1"/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NH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투자증권의 사전승인 없이 본 내용의 전부 또는 일부에 대한 복사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전재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  <a:ea typeface="+mn-ea"/>
              </a:rPr>
              <a:t>배포 및 사용을 금합니다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4844B948-4EB1-497E-A3BA-6E369ABBDBD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1013319"/>
              </p:ext>
            </p:extLst>
          </p:nvPr>
        </p:nvGraphicFramePr>
        <p:xfrm>
          <a:off x="4120148" y="3922340"/>
          <a:ext cx="3951704" cy="1168400"/>
        </p:xfrm>
        <a:graphic>
          <a:graphicData uri="http://schemas.openxmlformats.org/drawingml/2006/table">
            <a:tbl>
              <a:tblPr/>
              <a:tblGrid>
                <a:gridCol w="141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6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문서 번호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405" marR="19405" marT="17923" marB="1792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NHQV-ATMS-UI-DS01</a:t>
                      </a:r>
                    </a:p>
                  </a:txBody>
                  <a:tcPr marL="19405" marR="19405" marT="17923" marB="1792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 전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405" marR="19405" marT="17923" marB="1792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405" marR="19405" marT="17923" marB="1792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개정일자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405" marR="19405" marT="17923" marB="1792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405" marR="19405" marT="17923" marB="1792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19405" marR="19405" marT="17923" marB="1792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405" marR="19405" marT="17923" marB="1792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21E27E4-3DD5-4367-A52F-9A02D9D80A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63221795"/>
              </p:ext>
            </p:extLst>
          </p:nvPr>
        </p:nvGraphicFramePr>
        <p:xfrm>
          <a:off x="4120148" y="5240002"/>
          <a:ext cx="3951704" cy="691241"/>
        </p:xfrm>
        <a:graphic>
          <a:graphicData uri="http://schemas.openxmlformats.org/drawingml/2006/table">
            <a:tbl>
              <a:tblPr/>
              <a:tblGrid>
                <a:gridCol w="1425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35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 확인</a:t>
                      </a:r>
                    </a:p>
                  </a:txBody>
                  <a:tcPr marL="19405" marR="19405" marT="17923" marB="1792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19405" marR="19405" marT="17923" marB="1792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19405" marR="19405" marT="17923" marB="1792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8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서 명</a:t>
                      </a:r>
                    </a:p>
                  </a:txBody>
                  <a:tcPr marL="19405" marR="19405" marT="17923" marB="1792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서 명</a:t>
                      </a:r>
                    </a:p>
                  </a:txBody>
                  <a:tcPr marL="19405" marR="19405" marT="17923" marB="17923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516508"/>
                  </a:ext>
                </a:extLst>
              </a:tr>
            </a:tbl>
          </a:graphicData>
        </a:graphic>
      </p:graphicFrame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EE6C51BA-6710-4B5A-AB0B-1953EA6EA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5373" y="4211141"/>
            <a:ext cx="2520478" cy="2873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  <a:lvl2pPr marL="457200" indent="0" algn="ctr">
              <a:buNone/>
              <a:defRPr sz="800"/>
            </a:lvl2pPr>
            <a:lvl3pPr marL="914400" indent="0" algn="ctr">
              <a:buNone/>
              <a:defRPr sz="800"/>
            </a:lvl3pPr>
            <a:lvl4pPr marL="1371600" indent="0" algn="ctr">
              <a:buNone/>
              <a:defRPr sz="800"/>
            </a:lvl4pPr>
            <a:lvl5pPr marL="1828800" indent="0" algn="ctr">
              <a:buNone/>
              <a:defRPr sz="800"/>
            </a:lvl5pPr>
          </a:lstStyle>
          <a:p>
            <a:pPr lvl="0"/>
            <a:endParaRPr lang="ko-KR" altLang="en-US" dirty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A748F3DB-8FC6-438C-9230-CD7673C0C0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5373" y="4507474"/>
            <a:ext cx="2520478" cy="2873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  <a:lvl2pPr marL="457200" indent="0" algn="ctr">
              <a:buNone/>
              <a:defRPr sz="800"/>
            </a:lvl2pPr>
            <a:lvl3pPr marL="914400" indent="0" algn="ctr">
              <a:buNone/>
              <a:defRPr sz="800"/>
            </a:lvl3pPr>
            <a:lvl4pPr marL="1371600" indent="0" algn="ctr">
              <a:buNone/>
              <a:defRPr sz="800"/>
            </a:lvl4pPr>
            <a:lvl5pPr marL="1828800" indent="0" algn="ctr">
              <a:buNone/>
              <a:defRPr sz="800"/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4">
            <a:extLst>
              <a:ext uri="{FF2B5EF4-FFF2-40B4-BE49-F238E27FC236}">
                <a16:creationId xmlns:a16="http://schemas.microsoft.com/office/drawing/2014/main" id="{5ECB7866-3E5B-4CB7-AD8C-132C81E713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45373" y="4786874"/>
            <a:ext cx="2520478" cy="2873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  <a:lvl2pPr marL="457200" indent="0" algn="ctr">
              <a:buNone/>
              <a:defRPr sz="800"/>
            </a:lvl2pPr>
            <a:lvl3pPr marL="914400" indent="0" algn="ctr">
              <a:buNone/>
              <a:defRPr sz="800"/>
            </a:lvl3pPr>
            <a:lvl4pPr marL="1371600" indent="0" algn="ctr">
              <a:buNone/>
              <a:defRPr sz="800"/>
            </a:lvl4pPr>
            <a:lvl5pPr marL="1828800" indent="0" algn="ctr">
              <a:buNone/>
              <a:defRPr sz="800"/>
            </a:lvl5pPr>
          </a:lstStyle>
          <a:p>
            <a:pPr lvl="0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9D1B397-6DA4-48F5-A56B-C3D7BAAD26E0}"/>
              </a:ext>
            </a:extLst>
          </p:cNvPr>
          <p:cNvCxnSpPr/>
          <p:nvPr userDrawn="1"/>
        </p:nvCxnSpPr>
        <p:spPr>
          <a:xfrm flipH="1">
            <a:off x="2252254" y="3437436"/>
            <a:ext cx="7934325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https://www.atecap.kr/assets/images/main/logo.png">
            <a:extLst>
              <a:ext uri="{FF2B5EF4-FFF2-40B4-BE49-F238E27FC236}">
                <a16:creationId xmlns:a16="http://schemas.microsoft.com/office/drawing/2014/main" id="{141D9468-CDE2-4DA4-93AD-B14B4E78C3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" y="6452435"/>
            <a:ext cx="1482708" cy="2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34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>
            <a:extLst>
              <a:ext uri="{FF2B5EF4-FFF2-40B4-BE49-F238E27FC236}">
                <a16:creationId xmlns:a16="http://schemas.microsoft.com/office/drawing/2014/main" id="{8B55D3E6-C9F1-49D6-8643-B9A57D93642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07222" y="6676372"/>
            <a:ext cx="185556" cy="13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299" tIns="7979" rIns="13299" bIns="7979">
            <a:spAutoFit/>
          </a:bodyPr>
          <a:lstStyle/>
          <a:p>
            <a:pPr algn="r">
              <a:defRPr/>
            </a:pPr>
            <a:r>
              <a:rPr lang="en-US" altLang="ko-KR" sz="75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fld id="{22029CE5-7624-42A0-B093-15A2E31A676A}" type="slidenum">
              <a:rPr lang="en-US" altLang="ko-KR" sz="75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r">
                <a:defRPr/>
              </a:pPr>
              <a:t>‹#›</a:t>
            </a:fld>
            <a:endParaRPr lang="en-US" altLang="ko-KR" sz="750" b="1" i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06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 flipV="1">
            <a:off x="2654968" y="3069043"/>
            <a:ext cx="688206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2390775" y="2513595"/>
            <a:ext cx="7410448" cy="4355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99" b="1"/>
            </a:lvl1pPr>
          </a:lstStyle>
          <a:p>
            <a:pPr lvl="0"/>
            <a:r>
              <a:rPr lang="ko-KR" altLang="en-US" dirty="0"/>
              <a:t>마스터 텍스트 스타일을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CB13E9-66CD-4094-BF92-B7D30F994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324252"/>
            <a:ext cx="1889592" cy="28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2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 flipV="1">
            <a:off x="1" y="549347"/>
            <a:ext cx="1219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19100" y="189390"/>
            <a:ext cx="7106468" cy="274772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133708" y="1420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dirty="0">
                <a:latin typeface="맑은 고딕" pitchFamily="50" charset="-127"/>
                <a:sym typeface="Wingdings"/>
              </a:rPr>
              <a:t></a:t>
            </a:r>
            <a:endParaRPr lang="ko-KR" altLang="en-US" sz="1800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5CD6780E-D624-4005-B7EC-A4F35B14A2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07222" y="6676372"/>
            <a:ext cx="185556" cy="13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299" tIns="7979" rIns="13299" bIns="7979">
            <a:spAutoFit/>
          </a:bodyPr>
          <a:lstStyle/>
          <a:p>
            <a:pPr algn="r">
              <a:defRPr/>
            </a:pPr>
            <a:r>
              <a:rPr lang="en-US" altLang="ko-KR" sz="75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fld id="{22029CE5-7624-42A0-B093-15A2E31A676A}" type="slidenum">
              <a:rPr lang="en-US" altLang="ko-KR" sz="75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r">
                <a:defRPr/>
              </a:pPr>
              <a:t>‹#›</a:t>
            </a:fld>
            <a:endParaRPr lang="en-US" altLang="ko-KR" sz="750" b="1" i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137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 userDrawn="1"/>
        </p:nvCxnSpPr>
        <p:spPr>
          <a:xfrm>
            <a:off x="9254157" y="427341"/>
            <a:ext cx="0" cy="6438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0">
            <a:extLst>
              <a:ext uri="{FF2B5EF4-FFF2-40B4-BE49-F238E27FC236}">
                <a16:creationId xmlns:a16="http://schemas.microsoft.com/office/drawing/2014/main" id="{0E1457D1-C75A-4822-AFA1-FF00DF66E0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07222" y="6676372"/>
            <a:ext cx="185556" cy="13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299" tIns="7979" rIns="13299" bIns="7979">
            <a:spAutoFit/>
          </a:bodyPr>
          <a:lstStyle/>
          <a:p>
            <a:pPr algn="r">
              <a:defRPr/>
            </a:pPr>
            <a:r>
              <a:rPr lang="en-US" altLang="ko-KR" sz="75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fld id="{22029CE5-7624-42A0-B093-15A2E31A676A}" type="slidenum">
              <a:rPr lang="en-US" altLang="ko-KR" sz="75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r">
                <a:defRPr/>
              </a:pPr>
              <a:t>‹#›</a:t>
            </a:fld>
            <a:endParaRPr lang="en-US" altLang="ko-KR" sz="750" b="1" i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2C20E040-6DB7-4682-924F-73EA08E140CB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06532" y="627725"/>
            <a:ext cx="9047741" cy="60279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Group 39">
            <a:extLst>
              <a:ext uri="{FF2B5EF4-FFF2-40B4-BE49-F238E27FC236}">
                <a16:creationId xmlns:a16="http://schemas.microsoft.com/office/drawing/2014/main" id="{66D9A7E8-D073-47DC-9B09-60A08F48C21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99658146"/>
              </p:ext>
            </p:extLst>
          </p:nvPr>
        </p:nvGraphicFramePr>
        <p:xfrm>
          <a:off x="1" y="-7609"/>
          <a:ext cx="12191999" cy="434950"/>
        </p:xfrm>
        <a:graphic>
          <a:graphicData uri="http://schemas.openxmlformats.org/drawingml/2006/table">
            <a:tbl>
              <a:tblPr/>
              <a:tblGrid>
                <a:gridCol w="603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0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85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97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75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 D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화면타입</a:t>
                      </a: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 명</a:t>
                      </a:r>
                      <a:endParaRPr kumimoji="1" lang="ko-KR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NH</a:t>
                      </a: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투자증권 </a:t>
                      </a:r>
                      <a:r>
                        <a:rPr kumimoji="1" lang="en-US" altLang="ko-KR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ATMS </a:t>
                      </a: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endParaRPr kumimoji="1" lang="ko-KR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승균</a:t>
                      </a:r>
                      <a:endParaRPr kumimoji="1" lang="ko-KR" altLang="ko-KR" sz="800" b="0" i="0" u="none" strike="noStrike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5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화면타입</a:t>
                      </a:r>
                      <a:endParaRPr kumimoji="1" lang="en-US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ATMS</a:t>
                      </a:r>
                      <a:endParaRPr kumimoji="1" lang="ko-KR" altLang="ko-KR" sz="8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en-US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V0.1</a:t>
                      </a:r>
                      <a:endParaRPr kumimoji="1" lang="ko-KR" altLang="ko-KR" sz="800" b="0" i="0" u="none" strike="noStrike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09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 userDrawn="1"/>
        </p:nvCxnSpPr>
        <p:spPr>
          <a:xfrm>
            <a:off x="9254157" y="427341"/>
            <a:ext cx="0" cy="6438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0">
            <a:extLst>
              <a:ext uri="{FF2B5EF4-FFF2-40B4-BE49-F238E27FC236}">
                <a16:creationId xmlns:a16="http://schemas.microsoft.com/office/drawing/2014/main" id="{0E1457D1-C75A-4822-AFA1-FF00DF66E0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07222" y="6676372"/>
            <a:ext cx="185556" cy="13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299" tIns="7979" rIns="13299" bIns="7979">
            <a:spAutoFit/>
          </a:bodyPr>
          <a:lstStyle/>
          <a:p>
            <a:pPr algn="r">
              <a:defRPr/>
            </a:pPr>
            <a:r>
              <a:rPr lang="en-US" altLang="ko-KR" sz="75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fld id="{22029CE5-7624-42A0-B093-15A2E31A676A}" type="slidenum">
              <a:rPr lang="en-US" altLang="ko-KR" sz="75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r">
                <a:defRPr/>
              </a:pPr>
              <a:t>‹#›</a:t>
            </a:fld>
            <a:endParaRPr lang="en-US" altLang="ko-KR" sz="750" b="1" i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2C20E040-6DB7-4682-924F-73EA08E140CB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03209" y="627725"/>
            <a:ext cx="9047741" cy="60279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Group 39">
            <a:extLst>
              <a:ext uri="{FF2B5EF4-FFF2-40B4-BE49-F238E27FC236}">
                <a16:creationId xmlns:a16="http://schemas.microsoft.com/office/drawing/2014/main" id="{66D9A7E8-D073-47DC-9B09-60A08F48C21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270900"/>
              </p:ext>
            </p:extLst>
          </p:nvPr>
        </p:nvGraphicFramePr>
        <p:xfrm>
          <a:off x="1" y="-7609"/>
          <a:ext cx="12191999" cy="434950"/>
        </p:xfrm>
        <a:graphic>
          <a:graphicData uri="http://schemas.openxmlformats.org/drawingml/2006/table">
            <a:tbl>
              <a:tblPr/>
              <a:tblGrid>
                <a:gridCol w="603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0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85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97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75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 D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화면타입</a:t>
                      </a: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 명</a:t>
                      </a:r>
                      <a:endParaRPr kumimoji="1" lang="ko-KR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NH</a:t>
                      </a: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투자증권 </a:t>
                      </a:r>
                      <a:r>
                        <a:rPr kumimoji="1" lang="en-US" altLang="ko-KR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ATMS </a:t>
                      </a: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endParaRPr kumimoji="1" lang="ko-KR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승균</a:t>
                      </a:r>
                      <a:endParaRPr kumimoji="1" lang="ko-KR" altLang="ko-KR" sz="800" b="0" i="0" u="none" strike="noStrike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5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화면타입</a:t>
                      </a:r>
                      <a:endParaRPr kumimoji="1" lang="en-US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ATMS</a:t>
                      </a:r>
                      <a:endParaRPr kumimoji="1" lang="ko-KR" altLang="ko-KR" sz="8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en-US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V0.1</a:t>
                      </a:r>
                      <a:endParaRPr kumimoji="1" lang="ko-KR" altLang="ko-KR" sz="800" b="0" i="0" u="none" strike="noStrike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ayout6_shape2">
            <a:extLst>
              <a:ext uri="{FF2B5EF4-FFF2-40B4-BE49-F238E27FC236}">
                <a16:creationId xmlns:a16="http://schemas.microsoft.com/office/drawing/2014/main" id="{6CD81B98-81C9-4F47-8FC0-B1EA0AB1665E}"/>
              </a:ext>
            </a:extLst>
          </p:cNvPr>
          <p:cNvSpPr/>
          <p:nvPr userDrawn="1"/>
        </p:nvSpPr>
        <p:spPr>
          <a:xfrm>
            <a:off x="106532" y="627725"/>
            <a:ext cx="9047741" cy="440953"/>
          </a:xfrm>
          <a:prstGeom prst="rect">
            <a:avLst/>
          </a:prstGeom>
          <a:solidFill>
            <a:schemeClr val="bg1">
              <a:lumMod val="50000"/>
            </a:schemeClr>
          </a:solidFill>
          <a:ln w="127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wrap="square" lIns="396000" tIns="45720" rIns="91440" bIns="45720" anchor="ctr">
            <a:prstTxWarp prst="textNoShape">
              <a:avLst/>
            </a:prstTxWarp>
            <a:noAutofit/>
          </a:bodyPr>
          <a:lstStyle/>
          <a:p>
            <a:pPr marL="0" algn="l" defTabSz="457200" latinLnBrk="0">
              <a:lnSpc>
                <a:spcPct val="110000"/>
              </a:lnSpc>
              <a:spcBef>
                <a:spcPts val="300"/>
              </a:spcBef>
            </a:pPr>
            <a:r>
              <a:rPr lang="en-US" altLang="en-US" sz="12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sz="1200" b="1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layout6_shape23">
            <a:extLst>
              <a:ext uri="{FF2B5EF4-FFF2-40B4-BE49-F238E27FC236}">
                <a16:creationId xmlns:a16="http://schemas.microsoft.com/office/drawing/2014/main" id="{15BDED23-278A-46DD-A17B-4BC6C421ECFD}"/>
              </a:ext>
            </a:extLst>
          </p:cNvPr>
          <p:cNvSpPr/>
          <p:nvPr userDrawn="1"/>
        </p:nvSpPr>
        <p:spPr>
          <a:xfrm>
            <a:off x="7805621" y="627725"/>
            <a:ext cx="1348652" cy="4409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wrap="square" lIns="324000" tIns="45720" rIns="0" bIns="45720" anchor="ctr">
            <a:prstTxWarp prst="textNoShape">
              <a:avLst/>
            </a:prstTxWarp>
            <a:noAutofit/>
          </a:bodyPr>
          <a:lstStyle/>
          <a:p>
            <a:pPr marL="0" algn="ctr" defTabSz="457200" latinLnBrk="0">
              <a:lnSpc>
                <a:spcPct val="110000"/>
              </a:lnSpc>
              <a:spcBef>
                <a:spcPts val="300"/>
              </a:spcBef>
            </a:pPr>
            <a:r>
              <a:rPr lang="ko-KR" altLang="en-US" sz="1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상담원연결</a:t>
            </a:r>
          </a:p>
        </p:txBody>
      </p:sp>
      <p:sp>
        <p:nvSpPr>
          <p:cNvPr id="20" name="Go Home">
            <a:extLst>
              <a:ext uri="{FF2B5EF4-FFF2-40B4-BE49-F238E27FC236}">
                <a16:creationId xmlns:a16="http://schemas.microsoft.com/office/drawing/2014/main" id="{DB62BFE9-DDB7-4952-B6C4-E3623EF9843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02419" y="720398"/>
            <a:ext cx="247076" cy="244676"/>
          </a:xfrm>
          <a:custGeom>
            <a:avLst/>
            <a:gdLst>
              <a:gd name="T0" fmla="*/ 331 w 667"/>
              <a:gd name="T1" fmla="*/ 0 h 666"/>
              <a:gd name="T2" fmla="*/ 324 w 667"/>
              <a:gd name="T3" fmla="*/ 5 h 666"/>
              <a:gd name="T4" fmla="*/ 5 w 667"/>
              <a:gd name="T5" fmla="*/ 336 h 666"/>
              <a:gd name="T6" fmla="*/ 6 w 667"/>
              <a:gd name="T7" fmla="*/ 355 h 666"/>
              <a:gd name="T8" fmla="*/ 25 w 667"/>
              <a:gd name="T9" fmla="*/ 355 h 666"/>
              <a:gd name="T10" fmla="*/ 67 w 667"/>
              <a:gd name="T11" fmla="*/ 311 h 666"/>
              <a:gd name="T12" fmla="*/ 67 w 667"/>
              <a:gd name="T13" fmla="*/ 666 h 666"/>
              <a:gd name="T14" fmla="*/ 600 w 667"/>
              <a:gd name="T15" fmla="*/ 666 h 666"/>
              <a:gd name="T16" fmla="*/ 600 w 667"/>
              <a:gd name="T17" fmla="*/ 311 h 666"/>
              <a:gd name="T18" fmla="*/ 642 w 667"/>
              <a:gd name="T19" fmla="*/ 355 h 666"/>
              <a:gd name="T20" fmla="*/ 661 w 667"/>
              <a:gd name="T21" fmla="*/ 355 h 666"/>
              <a:gd name="T22" fmla="*/ 662 w 667"/>
              <a:gd name="T23" fmla="*/ 336 h 666"/>
              <a:gd name="T24" fmla="*/ 343 w 667"/>
              <a:gd name="T25" fmla="*/ 5 h 666"/>
              <a:gd name="T26" fmla="*/ 331 w 667"/>
              <a:gd name="T27" fmla="*/ 0 h 666"/>
              <a:gd name="T28" fmla="*/ 333 w 667"/>
              <a:gd name="T29" fmla="*/ 33 h 666"/>
              <a:gd name="T30" fmla="*/ 573 w 667"/>
              <a:gd name="T31" fmla="*/ 283 h 666"/>
              <a:gd name="T32" fmla="*/ 573 w 667"/>
              <a:gd name="T33" fmla="*/ 640 h 666"/>
              <a:gd name="T34" fmla="*/ 427 w 667"/>
              <a:gd name="T35" fmla="*/ 640 h 666"/>
              <a:gd name="T36" fmla="*/ 427 w 667"/>
              <a:gd name="T37" fmla="*/ 360 h 666"/>
              <a:gd name="T38" fmla="*/ 240 w 667"/>
              <a:gd name="T39" fmla="*/ 360 h 666"/>
              <a:gd name="T40" fmla="*/ 240 w 667"/>
              <a:gd name="T41" fmla="*/ 640 h 666"/>
              <a:gd name="T42" fmla="*/ 93 w 667"/>
              <a:gd name="T43" fmla="*/ 640 h 666"/>
              <a:gd name="T44" fmla="*/ 93 w 667"/>
              <a:gd name="T45" fmla="*/ 283 h 666"/>
              <a:gd name="T46" fmla="*/ 333 w 667"/>
              <a:gd name="T47" fmla="*/ 33 h 666"/>
              <a:gd name="T48" fmla="*/ 467 w 667"/>
              <a:gd name="T49" fmla="*/ 66 h 666"/>
              <a:gd name="T50" fmla="*/ 467 w 667"/>
              <a:gd name="T51" fmla="*/ 107 h 666"/>
              <a:gd name="T52" fmla="*/ 493 w 667"/>
              <a:gd name="T53" fmla="*/ 134 h 666"/>
              <a:gd name="T54" fmla="*/ 493 w 667"/>
              <a:gd name="T55" fmla="*/ 93 h 666"/>
              <a:gd name="T56" fmla="*/ 520 w 667"/>
              <a:gd name="T57" fmla="*/ 93 h 666"/>
              <a:gd name="T58" fmla="*/ 520 w 667"/>
              <a:gd name="T59" fmla="*/ 162 h 666"/>
              <a:gd name="T60" fmla="*/ 547 w 667"/>
              <a:gd name="T61" fmla="*/ 190 h 666"/>
              <a:gd name="T62" fmla="*/ 547 w 667"/>
              <a:gd name="T63" fmla="*/ 66 h 666"/>
              <a:gd name="T64" fmla="*/ 467 w 667"/>
              <a:gd name="T65" fmla="*/ 66 h 666"/>
              <a:gd name="T66" fmla="*/ 267 w 667"/>
              <a:gd name="T67" fmla="*/ 386 h 666"/>
              <a:gd name="T68" fmla="*/ 400 w 667"/>
              <a:gd name="T69" fmla="*/ 386 h 666"/>
              <a:gd name="T70" fmla="*/ 400 w 667"/>
              <a:gd name="T71" fmla="*/ 640 h 666"/>
              <a:gd name="T72" fmla="*/ 267 w 667"/>
              <a:gd name="T73" fmla="*/ 640 h 666"/>
              <a:gd name="T74" fmla="*/ 267 w 667"/>
              <a:gd name="T75" fmla="*/ 38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7" h="666">
                <a:moveTo>
                  <a:pt x="331" y="0"/>
                </a:moveTo>
                <a:cubicBezTo>
                  <a:pt x="328" y="1"/>
                  <a:pt x="326" y="2"/>
                  <a:pt x="324" y="5"/>
                </a:cubicBezTo>
                <a:lnTo>
                  <a:pt x="5" y="336"/>
                </a:lnTo>
                <a:cubicBezTo>
                  <a:pt x="0" y="341"/>
                  <a:pt x="1" y="350"/>
                  <a:pt x="6" y="355"/>
                </a:cubicBezTo>
                <a:cubicBezTo>
                  <a:pt x="11" y="360"/>
                  <a:pt x="20" y="360"/>
                  <a:pt x="25" y="355"/>
                </a:cubicBezTo>
                <a:lnTo>
                  <a:pt x="67" y="311"/>
                </a:lnTo>
                <a:lnTo>
                  <a:pt x="67" y="666"/>
                </a:lnTo>
                <a:lnTo>
                  <a:pt x="600" y="666"/>
                </a:lnTo>
                <a:lnTo>
                  <a:pt x="600" y="311"/>
                </a:lnTo>
                <a:lnTo>
                  <a:pt x="642" y="355"/>
                </a:lnTo>
                <a:cubicBezTo>
                  <a:pt x="647" y="360"/>
                  <a:pt x="656" y="360"/>
                  <a:pt x="661" y="355"/>
                </a:cubicBezTo>
                <a:cubicBezTo>
                  <a:pt x="666" y="350"/>
                  <a:pt x="667" y="341"/>
                  <a:pt x="662" y="336"/>
                </a:cubicBezTo>
                <a:lnTo>
                  <a:pt x="343" y="5"/>
                </a:lnTo>
                <a:cubicBezTo>
                  <a:pt x="340" y="1"/>
                  <a:pt x="335" y="0"/>
                  <a:pt x="331" y="0"/>
                </a:cubicBezTo>
                <a:close/>
                <a:moveTo>
                  <a:pt x="333" y="33"/>
                </a:moveTo>
                <a:lnTo>
                  <a:pt x="573" y="283"/>
                </a:lnTo>
                <a:lnTo>
                  <a:pt x="573" y="640"/>
                </a:lnTo>
                <a:lnTo>
                  <a:pt x="427" y="640"/>
                </a:lnTo>
                <a:lnTo>
                  <a:pt x="427" y="360"/>
                </a:lnTo>
                <a:lnTo>
                  <a:pt x="240" y="360"/>
                </a:lnTo>
                <a:lnTo>
                  <a:pt x="240" y="640"/>
                </a:lnTo>
                <a:lnTo>
                  <a:pt x="93" y="640"/>
                </a:lnTo>
                <a:lnTo>
                  <a:pt x="93" y="283"/>
                </a:lnTo>
                <a:lnTo>
                  <a:pt x="333" y="33"/>
                </a:lnTo>
                <a:close/>
                <a:moveTo>
                  <a:pt x="467" y="66"/>
                </a:moveTo>
                <a:lnTo>
                  <a:pt x="467" y="107"/>
                </a:lnTo>
                <a:lnTo>
                  <a:pt x="493" y="134"/>
                </a:lnTo>
                <a:lnTo>
                  <a:pt x="493" y="93"/>
                </a:lnTo>
                <a:lnTo>
                  <a:pt x="520" y="93"/>
                </a:lnTo>
                <a:lnTo>
                  <a:pt x="520" y="162"/>
                </a:lnTo>
                <a:lnTo>
                  <a:pt x="547" y="190"/>
                </a:lnTo>
                <a:lnTo>
                  <a:pt x="547" y="66"/>
                </a:lnTo>
                <a:lnTo>
                  <a:pt x="467" y="66"/>
                </a:lnTo>
                <a:close/>
                <a:moveTo>
                  <a:pt x="267" y="386"/>
                </a:moveTo>
                <a:lnTo>
                  <a:pt x="400" y="386"/>
                </a:lnTo>
                <a:lnTo>
                  <a:pt x="400" y="640"/>
                </a:lnTo>
                <a:lnTo>
                  <a:pt x="267" y="640"/>
                </a:lnTo>
                <a:lnTo>
                  <a:pt x="267" y="3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Headset">
            <a:extLst>
              <a:ext uri="{FF2B5EF4-FFF2-40B4-BE49-F238E27FC236}">
                <a16:creationId xmlns:a16="http://schemas.microsoft.com/office/drawing/2014/main" id="{98D1A417-02C4-4907-B048-9BF46075927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924863" y="743016"/>
            <a:ext cx="244676" cy="232683"/>
          </a:xfrm>
          <a:custGeom>
            <a:avLst/>
            <a:gdLst>
              <a:gd name="T0" fmla="*/ 94 w 666"/>
              <a:gd name="T1" fmla="*/ 215 h 626"/>
              <a:gd name="T2" fmla="*/ 22 w 666"/>
              <a:gd name="T3" fmla="*/ 275 h 626"/>
              <a:gd name="T4" fmla="*/ 22 w 666"/>
              <a:gd name="T5" fmla="*/ 431 h 626"/>
              <a:gd name="T6" fmla="*/ 106 w 666"/>
              <a:gd name="T7" fmla="*/ 493 h 626"/>
              <a:gd name="T8" fmla="*/ 146 w 666"/>
              <a:gd name="T9" fmla="*/ 253 h 626"/>
              <a:gd name="T10" fmla="*/ 333 w 666"/>
              <a:gd name="T11" fmla="*/ 26 h 626"/>
              <a:gd name="T12" fmla="*/ 520 w 666"/>
              <a:gd name="T13" fmla="*/ 253 h 626"/>
              <a:gd name="T14" fmla="*/ 546 w 666"/>
              <a:gd name="T15" fmla="*/ 490 h 626"/>
              <a:gd name="T16" fmla="*/ 453 w 666"/>
              <a:gd name="T17" fmla="*/ 573 h 626"/>
              <a:gd name="T18" fmla="*/ 373 w 666"/>
              <a:gd name="T19" fmla="*/ 546 h 626"/>
              <a:gd name="T20" fmla="*/ 266 w 666"/>
              <a:gd name="T21" fmla="*/ 586 h 626"/>
              <a:gd name="T22" fmla="*/ 373 w 666"/>
              <a:gd name="T23" fmla="*/ 626 h 626"/>
              <a:gd name="T24" fmla="*/ 453 w 666"/>
              <a:gd name="T25" fmla="*/ 600 h 626"/>
              <a:gd name="T26" fmla="*/ 573 w 666"/>
              <a:gd name="T27" fmla="*/ 491 h 626"/>
              <a:gd name="T28" fmla="*/ 645 w 666"/>
              <a:gd name="T29" fmla="*/ 431 h 626"/>
              <a:gd name="T30" fmla="*/ 645 w 666"/>
              <a:gd name="T31" fmla="*/ 275 h 626"/>
              <a:gd name="T32" fmla="*/ 572 w 666"/>
              <a:gd name="T33" fmla="*/ 215 h 626"/>
              <a:gd name="T34" fmla="*/ 106 w 666"/>
              <a:gd name="T35" fmla="*/ 240 h 626"/>
              <a:gd name="T36" fmla="*/ 120 w 666"/>
              <a:gd name="T37" fmla="*/ 453 h 626"/>
              <a:gd name="T38" fmla="*/ 93 w 666"/>
              <a:gd name="T39" fmla="*/ 453 h 626"/>
              <a:gd name="T40" fmla="*/ 106 w 666"/>
              <a:gd name="T41" fmla="*/ 240 h 626"/>
              <a:gd name="T42" fmla="*/ 573 w 666"/>
              <a:gd name="T43" fmla="*/ 253 h 626"/>
              <a:gd name="T44" fmla="*/ 560 w 666"/>
              <a:gd name="T45" fmla="*/ 466 h 626"/>
              <a:gd name="T46" fmla="*/ 546 w 666"/>
              <a:gd name="T47" fmla="*/ 253 h 626"/>
              <a:gd name="T48" fmla="*/ 66 w 666"/>
              <a:gd name="T49" fmla="*/ 269 h 626"/>
              <a:gd name="T50" fmla="*/ 44 w 666"/>
              <a:gd name="T51" fmla="*/ 416 h 626"/>
              <a:gd name="T52" fmla="*/ 44 w 666"/>
              <a:gd name="T53" fmla="*/ 290 h 626"/>
              <a:gd name="T54" fmla="*/ 600 w 666"/>
              <a:gd name="T55" fmla="*/ 269 h 626"/>
              <a:gd name="T56" fmla="*/ 640 w 666"/>
              <a:gd name="T57" fmla="*/ 353 h 626"/>
              <a:gd name="T58" fmla="*/ 600 w 666"/>
              <a:gd name="T59" fmla="*/ 437 h 626"/>
              <a:gd name="T60" fmla="*/ 306 w 666"/>
              <a:gd name="T61" fmla="*/ 573 h 626"/>
              <a:gd name="T62" fmla="*/ 386 w 666"/>
              <a:gd name="T63" fmla="*/ 586 h 626"/>
              <a:gd name="T64" fmla="*/ 306 w 666"/>
              <a:gd name="T65" fmla="*/ 600 h 626"/>
              <a:gd name="T66" fmla="*/ 306 w 666"/>
              <a:gd name="T67" fmla="*/ 573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66" h="626">
                <a:moveTo>
                  <a:pt x="333" y="0"/>
                </a:moveTo>
                <a:cubicBezTo>
                  <a:pt x="209" y="0"/>
                  <a:pt x="107" y="94"/>
                  <a:pt x="94" y="215"/>
                </a:cubicBezTo>
                <a:cubicBezTo>
                  <a:pt x="82" y="219"/>
                  <a:pt x="72" y="229"/>
                  <a:pt x="69" y="241"/>
                </a:cubicBezTo>
                <a:cubicBezTo>
                  <a:pt x="50" y="245"/>
                  <a:pt x="33" y="257"/>
                  <a:pt x="22" y="275"/>
                </a:cubicBezTo>
                <a:cubicBezTo>
                  <a:pt x="8" y="295"/>
                  <a:pt x="0" y="323"/>
                  <a:pt x="0" y="353"/>
                </a:cubicBezTo>
                <a:cubicBezTo>
                  <a:pt x="0" y="383"/>
                  <a:pt x="8" y="410"/>
                  <a:pt x="22" y="431"/>
                </a:cubicBezTo>
                <a:cubicBezTo>
                  <a:pt x="33" y="448"/>
                  <a:pt x="50" y="461"/>
                  <a:pt x="69" y="465"/>
                </a:cubicBezTo>
                <a:cubicBezTo>
                  <a:pt x="74" y="481"/>
                  <a:pt x="89" y="493"/>
                  <a:pt x="106" y="493"/>
                </a:cubicBezTo>
                <a:cubicBezTo>
                  <a:pt x="128" y="493"/>
                  <a:pt x="146" y="475"/>
                  <a:pt x="146" y="453"/>
                </a:cubicBezTo>
                <a:lnTo>
                  <a:pt x="146" y="253"/>
                </a:lnTo>
                <a:cubicBezTo>
                  <a:pt x="146" y="236"/>
                  <a:pt x="136" y="222"/>
                  <a:pt x="121" y="216"/>
                </a:cubicBezTo>
                <a:cubicBezTo>
                  <a:pt x="133" y="109"/>
                  <a:pt x="223" y="26"/>
                  <a:pt x="333" y="26"/>
                </a:cubicBezTo>
                <a:cubicBezTo>
                  <a:pt x="443" y="26"/>
                  <a:pt x="533" y="109"/>
                  <a:pt x="545" y="216"/>
                </a:cubicBezTo>
                <a:cubicBezTo>
                  <a:pt x="530" y="222"/>
                  <a:pt x="520" y="236"/>
                  <a:pt x="520" y="253"/>
                </a:cubicBezTo>
                <a:lnTo>
                  <a:pt x="520" y="453"/>
                </a:lnTo>
                <a:cubicBezTo>
                  <a:pt x="520" y="470"/>
                  <a:pt x="531" y="485"/>
                  <a:pt x="546" y="490"/>
                </a:cubicBezTo>
                <a:cubicBezTo>
                  <a:pt x="544" y="516"/>
                  <a:pt x="536" y="535"/>
                  <a:pt x="522" y="548"/>
                </a:cubicBezTo>
                <a:cubicBezTo>
                  <a:pt x="507" y="564"/>
                  <a:pt x="484" y="573"/>
                  <a:pt x="453" y="573"/>
                </a:cubicBezTo>
                <a:lnTo>
                  <a:pt x="411" y="573"/>
                </a:lnTo>
                <a:cubicBezTo>
                  <a:pt x="405" y="557"/>
                  <a:pt x="390" y="546"/>
                  <a:pt x="373" y="546"/>
                </a:cubicBezTo>
                <a:lnTo>
                  <a:pt x="306" y="546"/>
                </a:lnTo>
                <a:cubicBezTo>
                  <a:pt x="284" y="546"/>
                  <a:pt x="266" y="564"/>
                  <a:pt x="266" y="586"/>
                </a:cubicBezTo>
                <a:cubicBezTo>
                  <a:pt x="266" y="608"/>
                  <a:pt x="284" y="626"/>
                  <a:pt x="306" y="626"/>
                </a:cubicBezTo>
                <a:lnTo>
                  <a:pt x="373" y="626"/>
                </a:lnTo>
                <a:cubicBezTo>
                  <a:pt x="390" y="626"/>
                  <a:pt x="405" y="615"/>
                  <a:pt x="411" y="600"/>
                </a:cubicBezTo>
                <a:lnTo>
                  <a:pt x="453" y="600"/>
                </a:lnTo>
                <a:cubicBezTo>
                  <a:pt x="489" y="600"/>
                  <a:pt x="520" y="588"/>
                  <a:pt x="541" y="567"/>
                </a:cubicBezTo>
                <a:cubicBezTo>
                  <a:pt x="560" y="548"/>
                  <a:pt x="571" y="522"/>
                  <a:pt x="573" y="491"/>
                </a:cubicBezTo>
                <a:cubicBezTo>
                  <a:pt x="584" y="486"/>
                  <a:pt x="594" y="477"/>
                  <a:pt x="598" y="465"/>
                </a:cubicBezTo>
                <a:cubicBezTo>
                  <a:pt x="617" y="461"/>
                  <a:pt x="633" y="448"/>
                  <a:pt x="645" y="431"/>
                </a:cubicBezTo>
                <a:cubicBezTo>
                  <a:pt x="658" y="410"/>
                  <a:pt x="666" y="383"/>
                  <a:pt x="666" y="353"/>
                </a:cubicBezTo>
                <a:cubicBezTo>
                  <a:pt x="666" y="323"/>
                  <a:pt x="658" y="295"/>
                  <a:pt x="645" y="275"/>
                </a:cubicBezTo>
                <a:cubicBezTo>
                  <a:pt x="633" y="257"/>
                  <a:pt x="617" y="245"/>
                  <a:pt x="598" y="241"/>
                </a:cubicBezTo>
                <a:cubicBezTo>
                  <a:pt x="594" y="229"/>
                  <a:pt x="584" y="219"/>
                  <a:pt x="572" y="215"/>
                </a:cubicBezTo>
                <a:cubicBezTo>
                  <a:pt x="559" y="94"/>
                  <a:pt x="457" y="0"/>
                  <a:pt x="333" y="0"/>
                </a:cubicBezTo>
                <a:close/>
                <a:moveTo>
                  <a:pt x="106" y="240"/>
                </a:moveTo>
                <a:cubicBezTo>
                  <a:pt x="114" y="240"/>
                  <a:pt x="120" y="245"/>
                  <a:pt x="120" y="253"/>
                </a:cubicBezTo>
                <a:lnTo>
                  <a:pt x="120" y="453"/>
                </a:lnTo>
                <a:cubicBezTo>
                  <a:pt x="120" y="460"/>
                  <a:pt x="114" y="466"/>
                  <a:pt x="106" y="466"/>
                </a:cubicBezTo>
                <a:cubicBezTo>
                  <a:pt x="99" y="466"/>
                  <a:pt x="93" y="460"/>
                  <a:pt x="93" y="453"/>
                </a:cubicBezTo>
                <a:lnTo>
                  <a:pt x="93" y="253"/>
                </a:lnTo>
                <a:cubicBezTo>
                  <a:pt x="93" y="245"/>
                  <a:pt x="99" y="240"/>
                  <a:pt x="106" y="240"/>
                </a:cubicBezTo>
                <a:close/>
                <a:moveTo>
                  <a:pt x="560" y="240"/>
                </a:moveTo>
                <a:cubicBezTo>
                  <a:pt x="567" y="240"/>
                  <a:pt x="573" y="245"/>
                  <a:pt x="573" y="253"/>
                </a:cubicBezTo>
                <a:lnTo>
                  <a:pt x="573" y="453"/>
                </a:lnTo>
                <a:cubicBezTo>
                  <a:pt x="573" y="460"/>
                  <a:pt x="567" y="466"/>
                  <a:pt x="560" y="466"/>
                </a:cubicBezTo>
                <a:cubicBezTo>
                  <a:pt x="552" y="466"/>
                  <a:pt x="546" y="460"/>
                  <a:pt x="546" y="453"/>
                </a:cubicBezTo>
                <a:lnTo>
                  <a:pt x="546" y="253"/>
                </a:lnTo>
                <a:cubicBezTo>
                  <a:pt x="546" y="245"/>
                  <a:pt x="552" y="240"/>
                  <a:pt x="560" y="240"/>
                </a:cubicBezTo>
                <a:close/>
                <a:moveTo>
                  <a:pt x="66" y="269"/>
                </a:moveTo>
                <a:lnTo>
                  <a:pt x="66" y="437"/>
                </a:lnTo>
                <a:cubicBezTo>
                  <a:pt x="58" y="433"/>
                  <a:pt x="50" y="426"/>
                  <a:pt x="44" y="416"/>
                </a:cubicBezTo>
                <a:cubicBezTo>
                  <a:pt x="33" y="401"/>
                  <a:pt x="26" y="378"/>
                  <a:pt x="26" y="353"/>
                </a:cubicBezTo>
                <a:cubicBezTo>
                  <a:pt x="26" y="328"/>
                  <a:pt x="33" y="305"/>
                  <a:pt x="44" y="290"/>
                </a:cubicBezTo>
                <a:cubicBezTo>
                  <a:pt x="50" y="279"/>
                  <a:pt x="58" y="273"/>
                  <a:pt x="66" y="269"/>
                </a:cubicBezTo>
                <a:close/>
                <a:moveTo>
                  <a:pt x="600" y="269"/>
                </a:moveTo>
                <a:cubicBezTo>
                  <a:pt x="608" y="273"/>
                  <a:pt x="616" y="279"/>
                  <a:pt x="622" y="290"/>
                </a:cubicBezTo>
                <a:cubicBezTo>
                  <a:pt x="633" y="305"/>
                  <a:pt x="640" y="328"/>
                  <a:pt x="640" y="353"/>
                </a:cubicBezTo>
                <a:cubicBezTo>
                  <a:pt x="640" y="378"/>
                  <a:pt x="633" y="401"/>
                  <a:pt x="622" y="416"/>
                </a:cubicBezTo>
                <a:cubicBezTo>
                  <a:pt x="616" y="426"/>
                  <a:pt x="608" y="433"/>
                  <a:pt x="600" y="437"/>
                </a:cubicBezTo>
                <a:lnTo>
                  <a:pt x="600" y="269"/>
                </a:lnTo>
                <a:close/>
                <a:moveTo>
                  <a:pt x="306" y="573"/>
                </a:moveTo>
                <a:lnTo>
                  <a:pt x="373" y="573"/>
                </a:lnTo>
                <a:cubicBezTo>
                  <a:pt x="381" y="573"/>
                  <a:pt x="386" y="579"/>
                  <a:pt x="386" y="586"/>
                </a:cubicBezTo>
                <a:cubicBezTo>
                  <a:pt x="386" y="594"/>
                  <a:pt x="381" y="600"/>
                  <a:pt x="373" y="600"/>
                </a:cubicBezTo>
                <a:lnTo>
                  <a:pt x="306" y="600"/>
                </a:lnTo>
                <a:cubicBezTo>
                  <a:pt x="299" y="600"/>
                  <a:pt x="293" y="594"/>
                  <a:pt x="293" y="586"/>
                </a:cubicBezTo>
                <a:cubicBezTo>
                  <a:pt x="293" y="579"/>
                  <a:pt x="299" y="573"/>
                  <a:pt x="306" y="57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03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팝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 userDrawn="1"/>
        </p:nvCxnSpPr>
        <p:spPr>
          <a:xfrm>
            <a:off x="9254157" y="427341"/>
            <a:ext cx="0" cy="6438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10">
            <a:extLst>
              <a:ext uri="{FF2B5EF4-FFF2-40B4-BE49-F238E27FC236}">
                <a16:creationId xmlns:a16="http://schemas.microsoft.com/office/drawing/2014/main" id="{0E1457D1-C75A-4822-AFA1-FF00DF66E0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07222" y="6676372"/>
            <a:ext cx="185556" cy="13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299" tIns="7979" rIns="13299" bIns="7979">
            <a:spAutoFit/>
          </a:bodyPr>
          <a:lstStyle/>
          <a:p>
            <a:pPr algn="r">
              <a:defRPr/>
            </a:pPr>
            <a:r>
              <a:rPr lang="en-US" altLang="ko-KR" sz="75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fld id="{22029CE5-7624-42A0-B093-15A2E31A676A}" type="slidenum">
              <a:rPr lang="en-US" altLang="ko-KR" sz="75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r">
                <a:defRPr/>
              </a:pPr>
              <a:t>‹#›</a:t>
            </a:fld>
            <a:endParaRPr lang="en-US" altLang="ko-KR" sz="750" b="1" i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Window Body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2C20E040-6DB7-4682-924F-73EA08E140CB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03209" y="627725"/>
            <a:ext cx="9047741" cy="6027937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Group 39">
            <a:extLst>
              <a:ext uri="{FF2B5EF4-FFF2-40B4-BE49-F238E27FC236}">
                <a16:creationId xmlns:a16="http://schemas.microsoft.com/office/drawing/2014/main" id="{66D9A7E8-D073-47DC-9B09-60A08F48C21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18735850"/>
              </p:ext>
            </p:extLst>
          </p:nvPr>
        </p:nvGraphicFramePr>
        <p:xfrm>
          <a:off x="1" y="-7609"/>
          <a:ext cx="12191999" cy="434950"/>
        </p:xfrm>
        <a:graphic>
          <a:graphicData uri="http://schemas.openxmlformats.org/drawingml/2006/table">
            <a:tbl>
              <a:tblPr/>
              <a:tblGrid>
                <a:gridCol w="603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0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85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97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75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 D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화면타입</a:t>
                      </a: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 명</a:t>
                      </a:r>
                      <a:endParaRPr kumimoji="1" lang="ko-KR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NH</a:t>
                      </a: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투자증권 </a:t>
                      </a:r>
                      <a:r>
                        <a:rPr kumimoji="1" lang="en-US" altLang="ko-KR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ATMS </a:t>
                      </a: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endParaRPr kumimoji="1" lang="ko-KR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승균</a:t>
                      </a:r>
                      <a:endParaRPr kumimoji="1" lang="ko-KR" altLang="ko-KR" sz="800" b="0" i="0" u="none" strike="noStrike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5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화면타입</a:t>
                      </a:r>
                      <a:endParaRPr kumimoji="1" lang="en-US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ATMS</a:t>
                      </a:r>
                      <a:endParaRPr kumimoji="1" lang="ko-KR" altLang="ko-KR" sz="8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en-US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V0.1</a:t>
                      </a:r>
                      <a:endParaRPr kumimoji="1" lang="ko-KR" altLang="ko-KR" sz="800" b="0" i="0" u="none" strike="noStrike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ayout6_shape2">
            <a:extLst>
              <a:ext uri="{FF2B5EF4-FFF2-40B4-BE49-F238E27FC236}">
                <a16:creationId xmlns:a16="http://schemas.microsoft.com/office/drawing/2014/main" id="{6CD81B98-81C9-4F47-8FC0-B1EA0AB1665E}"/>
              </a:ext>
            </a:extLst>
          </p:cNvPr>
          <p:cNvSpPr/>
          <p:nvPr userDrawn="1"/>
        </p:nvSpPr>
        <p:spPr>
          <a:xfrm>
            <a:off x="199839" y="750323"/>
            <a:ext cx="8860185" cy="5790435"/>
          </a:xfrm>
          <a:prstGeom prst="rect">
            <a:avLst/>
          </a:prstGeom>
          <a:solidFill>
            <a:schemeClr val="bg1"/>
          </a:solidFill>
          <a:ln w="1270" cap="flat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wrap="square" lIns="396000" tIns="45720" rIns="91440" bIns="45720" anchor="ctr">
            <a:prstTxWarp prst="textNoShape">
              <a:avLst/>
            </a:prstTxWarp>
            <a:noAutofit/>
          </a:bodyPr>
          <a:lstStyle/>
          <a:p>
            <a:pPr marL="0" algn="l" defTabSz="457200" latinLnBrk="0">
              <a:lnSpc>
                <a:spcPct val="110000"/>
              </a:lnSpc>
              <a:spcBef>
                <a:spcPts val="300"/>
              </a:spcBef>
            </a:pPr>
            <a:r>
              <a:rPr lang="en-US" altLang="en-US" sz="12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sz="1200" b="1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983ACD2-201D-4C4A-AB2D-A240BEBDC7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27736" y="796586"/>
            <a:ext cx="290624" cy="301129"/>
          </a:xfrm>
          <a:prstGeom prst="rect">
            <a:avLst/>
          </a:prstGeom>
        </p:spPr>
      </p:pic>
      <p:grpSp>
        <p:nvGrpSpPr>
          <p:cNvPr id="42" name="그룹 41"/>
          <p:cNvGrpSpPr/>
          <p:nvPr userDrawn="1"/>
        </p:nvGrpSpPr>
        <p:grpSpPr>
          <a:xfrm>
            <a:off x="8820110" y="1362269"/>
            <a:ext cx="146244" cy="3965511"/>
            <a:chOff x="8182949" y="2006082"/>
            <a:chExt cx="146244" cy="3965511"/>
          </a:xfrm>
        </p:grpSpPr>
        <p:cxnSp>
          <p:nvCxnSpPr>
            <p:cNvPr id="41" name="직선 연결선 40"/>
            <p:cNvCxnSpPr/>
            <p:nvPr userDrawn="1"/>
          </p:nvCxnSpPr>
          <p:spPr>
            <a:xfrm>
              <a:off x="8256071" y="2006082"/>
              <a:ext cx="0" cy="3965511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모서리가 둥근 직사각형 38"/>
            <p:cNvSpPr/>
            <p:nvPr userDrawn="1"/>
          </p:nvSpPr>
          <p:spPr>
            <a:xfrm>
              <a:off x="8182949" y="2043404"/>
              <a:ext cx="146244" cy="4914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44" name="표 4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60688616"/>
              </p:ext>
            </p:extLst>
          </p:nvPr>
        </p:nvGraphicFramePr>
        <p:xfrm>
          <a:off x="321368" y="1410404"/>
          <a:ext cx="8346771" cy="3926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6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6706">
                <a:tc>
                  <a:txBody>
                    <a:bodyPr/>
                    <a:lstStyle/>
                    <a:p>
                      <a:pPr algn="ctr" latinLnBrk="1"/>
                      <a:endParaRPr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>
                      <a:noFill/>
                      <a:prstDash val="solid"/>
                      <a:round/>
                      <a:headEnd type="none"/>
                      <a:tailEnd type="none"/>
                    </a:lnL>
                    <a:lnR w="12700" cap="flat">
                      <a:noFill/>
                      <a:prstDash val="solid"/>
                      <a:round/>
                      <a:headEnd type="none"/>
                      <a:tailEnd type="none"/>
                    </a:lnR>
                    <a:lnT w="1270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T>
                    <a:lnB w="12700" cap="flat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/>
                      <a:tailEnd type="none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21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바일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 userDrawn="1"/>
        </p:nvCxnSpPr>
        <p:spPr>
          <a:xfrm>
            <a:off x="9254157" y="427341"/>
            <a:ext cx="0" cy="6438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941D277-81B6-4852-9BAE-14266C24A178}"/>
              </a:ext>
            </a:extLst>
          </p:cNvPr>
          <p:cNvSpPr/>
          <p:nvPr userDrawn="1"/>
        </p:nvSpPr>
        <p:spPr>
          <a:xfrm>
            <a:off x="376148" y="1135734"/>
            <a:ext cx="2700427" cy="5400855"/>
          </a:xfrm>
          <a:prstGeom prst="roundRect">
            <a:avLst>
              <a:gd name="adj" fmla="val 7624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3616EAB-5579-4DC7-88AA-225ED44832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07222" y="6676372"/>
            <a:ext cx="185556" cy="13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299" tIns="7979" rIns="13299" bIns="7979">
            <a:spAutoFit/>
          </a:bodyPr>
          <a:lstStyle/>
          <a:p>
            <a:pPr algn="r">
              <a:defRPr/>
            </a:pPr>
            <a:r>
              <a:rPr lang="en-US" altLang="ko-KR" sz="75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fld id="{22029CE5-7624-42A0-B093-15A2E31A676A}" type="slidenum">
              <a:rPr lang="en-US" altLang="ko-KR" sz="75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r">
                <a:defRPr/>
              </a:pPr>
              <a:t>‹#›</a:t>
            </a:fld>
            <a:endParaRPr lang="en-US" altLang="ko-KR" sz="750" b="1" i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Group 39">
            <a:extLst>
              <a:ext uri="{FF2B5EF4-FFF2-40B4-BE49-F238E27FC236}">
                <a16:creationId xmlns:a16="http://schemas.microsoft.com/office/drawing/2014/main" id="{D72EA8EB-01D1-4A98-8576-4FCCC9C89C2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39349604"/>
              </p:ext>
            </p:extLst>
          </p:nvPr>
        </p:nvGraphicFramePr>
        <p:xfrm>
          <a:off x="1" y="-7609"/>
          <a:ext cx="12191999" cy="434950"/>
        </p:xfrm>
        <a:graphic>
          <a:graphicData uri="http://schemas.openxmlformats.org/drawingml/2006/table">
            <a:tbl>
              <a:tblPr/>
              <a:tblGrid>
                <a:gridCol w="603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0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85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97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75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 D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화면타입</a:t>
                      </a: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 명</a:t>
                      </a:r>
                      <a:endParaRPr kumimoji="1" lang="ko-KR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NH</a:t>
                      </a: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투자증권 </a:t>
                      </a:r>
                      <a:r>
                        <a:rPr kumimoji="1" lang="en-US" altLang="ko-KR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ATMS </a:t>
                      </a: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endParaRPr kumimoji="1" lang="ko-KR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승균</a:t>
                      </a:r>
                      <a:endParaRPr kumimoji="1" lang="ko-KR" altLang="ko-KR" sz="800" b="0" i="0" u="none" strike="noStrike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5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화면타입</a:t>
                      </a:r>
                      <a:endParaRPr kumimoji="1" lang="en-US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ATMS</a:t>
                      </a:r>
                      <a:endParaRPr kumimoji="1" lang="ko-KR" altLang="ko-KR" sz="8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en-US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V0.1</a:t>
                      </a:r>
                      <a:endParaRPr kumimoji="1" lang="ko-KR" altLang="ko-KR" sz="800" b="0" i="0" u="none" strike="noStrike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401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바일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 userDrawn="1"/>
        </p:nvCxnSpPr>
        <p:spPr>
          <a:xfrm>
            <a:off x="9254157" y="427341"/>
            <a:ext cx="0" cy="6438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C87B7B-C287-4410-80CB-04805DE004B0}"/>
              </a:ext>
            </a:extLst>
          </p:cNvPr>
          <p:cNvSpPr/>
          <p:nvPr userDrawn="1"/>
        </p:nvSpPr>
        <p:spPr>
          <a:xfrm>
            <a:off x="376148" y="1135734"/>
            <a:ext cx="2700427" cy="5400855"/>
          </a:xfrm>
          <a:prstGeom prst="roundRect">
            <a:avLst>
              <a:gd name="adj" fmla="val 7624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713ED3-61A2-4292-B3FB-ED8672AF6BC8}"/>
              </a:ext>
            </a:extLst>
          </p:cNvPr>
          <p:cNvSpPr/>
          <p:nvPr userDrawn="1"/>
        </p:nvSpPr>
        <p:spPr>
          <a:xfrm>
            <a:off x="3371760" y="1135734"/>
            <a:ext cx="2700427" cy="5400855"/>
          </a:xfrm>
          <a:prstGeom prst="roundRect">
            <a:avLst>
              <a:gd name="adj" fmla="val 7624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2D7251BC-6B87-4610-A93A-BA7CEBC141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07222" y="6676372"/>
            <a:ext cx="185556" cy="13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299" tIns="7979" rIns="13299" bIns="7979">
            <a:spAutoFit/>
          </a:bodyPr>
          <a:lstStyle/>
          <a:p>
            <a:pPr algn="r">
              <a:defRPr/>
            </a:pPr>
            <a:r>
              <a:rPr lang="en-US" altLang="ko-KR" sz="75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fld id="{22029CE5-7624-42A0-B093-15A2E31A676A}" type="slidenum">
              <a:rPr lang="en-US" altLang="ko-KR" sz="75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r">
                <a:defRPr/>
              </a:pPr>
              <a:t>‹#›</a:t>
            </a:fld>
            <a:endParaRPr lang="en-US" altLang="ko-KR" sz="750" b="1" i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Group 39">
            <a:extLst>
              <a:ext uri="{FF2B5EF4-FFF2-40B4-BE49-F238E27FC236}">
                <a16:creationId xmlns:a16="http://schemas.microsoft.com/office/drawing/2014/main" id="{4993B18B-41EB-4B20-B433-F348C67A25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39349604"/>
              </p:ext>
            </p:extLst>
          </p:nvPr>
        </p:nvGraphicFramePr>
        <p:xfrm>
          <a:off x="1" y="-7609"/>
          <a:ext cx="12191999" cy="434950"/>
        </p:xfrm>
        <a:graphic>
          <a:graphicData uri="http://schemas.openxmlformats.org/drawingml/2006/table">
            <a:tbl>
              <a:tblPr/>
              <a:tblGrid>
                <a:gridCol w="603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0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85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97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75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 D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화면타입</a:t>
                      </a: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 명</a:t>
                      </a:r>
                      <a:endParaRPr kumimoji="1" lang="ko-KR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NH</a:t>
                      </a: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투자증권 </a:t>
                      </a:r>
                      <a:r>
                        <a:rPr kumimoji="1" lang="en-US" altLang="ko-KR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ATMS </a:t>
                      </a: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endParaRPr kumimoji="1" lang="ko-KR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승균</a:t>
                      </a:r>
                      <a:endParaRPr kumimoji="1" lang="ko-KR" altLang="ko-KR" sz="800" b="0" i="0" u="none" strike="noStrike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5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화면타입</a:t>
                      </a:r>
                      <a:endParaRPr kumimoji="1" lang="en-US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ATMS</a:t>
                      </a:r>
                      <a:endParaRPr kumimoji="1" lang="ko-KR" altLang="ko-KR" sz="8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en-US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V0.1</a:t>
                      </a:r>
                      <a:endParaRPr kumimoji="1" lang="ko-KR" altLang="ko-KR" sz="800" b="0" i="0" u="none" strike="noStrike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01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바일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>
            <a:cxnSpLocks/>
          </p:cNvCxnSpPr>
          <p:nvPr userDrawn="1"/>
        </p:nvCxnSpPr>
        <p:spPr>
          <a:xfrm>
            <a:off x="9254157" y="427341"/>
            <a:ext cx="0" cy="6438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4A037F-E115-432B-85F4-01DD7F5A0D35}"/>
              </a:ext>
            </a:extLst>
          </p:cNvPr>
          <p:cNvSpPr/>
          <p:nvPr userDrawn="1"/>
        </p:nvSpPr>
        <p:spPr>
          <a:xfrm>
            <a:off x="376148" y="1135734"/>
            <a:ext cx="2700427" cy="5400855"/>
          </a:xfrm>
          <a:prstGeom prst="roundRect">
            <a:avLst>
              <a:gd name="adj" fmla="val 7624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769A586-2546-4B6B-9245-2F0924D4957E}"/>
              </a:ext>
            </a:extLst>
          </p:cNvPr>
          <p:cNvSpPr/>
          <p:nvPr userDrawn="1"/>
        </p:nvSpPr>
        <p:spPr>
          <a:xfrm>
            <a:off x="3371760" y="1135734"/>
            <a:ext cx="2700427" cy="5400855"/>
          </a:xfrm>
          <a:prstGeom prst="roundRect">
            <a:avLst>
              <a:gd name="adj" fmla="val 7624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8773A60-6DBA-487D-B75A-96938C4B5ED9}"/>
              </a:ext>
            </a:extLst>
          </p:cNvPr>
          <p:cNvSpPr/>
          <p:nvPr userDrawn="1"/>
        </p:nvSpPr>
        <p:spPr>
          <a:xfrm>
            <a:off x="6367373" y="1135734"/>
            <a:ext cx="2700427" cy="5400855"/>
          </a:xfrm>
          <a:prstGeom prst="roundRect">
            <a:avLst>
              <a:gd name="adj" fmla="val 7624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1353A1AC-9CC5-41E1-8437-4569A9B08E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07222" y="6676372"/>
            <a:ext cx="185556" cy="13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299" tIns="7979" rIns="13299" bIns="7979">
            <a:spAutoFit/>
          </a:bodyPr>
          <a:lstStyle/>
          <a:p>
            <a:pPr algn="r">
              <a:defRPr/>
            </a:pPr>
            <a:r>
              <a:rPr lang="en-US" altLang="ko-KR" sz="750" b="1" i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fld id="{22029CE5-7624-42A0-B093-15A2E31A676A}" type="slidenum">
              <a:rPr lang="en-US" altLang="ko-KR" sz="75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r">
                <a:defRPr/>
              </a:pPr>
              <a:t>‹#›</a:t>
            </a:fld>
            <a:endParaRPr lang="en-US" altLang="ko-KR" sz="750" b="1" i="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Group 39">
            <a:extLst>
              <a:ext uri="{FF2B5EF4-FFF2-40B4-BE49-F238E27FC236}">
                <a16:creationId xmlns:a16="http://schemas.microsoft.com/office/drawing/2014/main" id="{D0AC81EB-FE31-4ECE-AC32-C0716B4E880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39349604"/>
              </p:ext>
            </p:extLst>
          </p:nvPr>
        </p:nvGraphicFramePr>
        <p:xfrm>
          <a:off x="1" y="-7609"/>
          <a:ext cx="12191999" cy="434950"/>
        </p:xfrm>
        <a:graphic>
          <a:graphicData uri="http://schemas.openxmlformats.org/drawingml/2006/table">
            <a:tbl>
              <a:tblPr/>
              <a:tblGrid>
                <a:gridCol w="603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0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85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97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7475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 D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화면타입</a:t>
                      </a: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kumimoji="1" lang="ko-KR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 명</a:t>
                      </a:r>
                      <a:endParaRPr kumimoji="1" lang="ko-KR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NH</a:t>
                      </a: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투자증권 </a:t>
                      </a:r>
                      <a:r>
                        <a:rPr kumimoji="1" lang="en-US" altLang="ko-KR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ATMS </a:t>
                      </a: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</a:t>
                      </a:r>
                      <a:endParaRPr kumimoji="1" lang="ko-KR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승균</a:t>
                      </a:r>
                      <a:endParaRPr kumimoji="1" lang="ko-KR" altLang="ko-KR" sz="800" b="0" i="0" u="none" strike="noStrike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75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화면타입</a:t>
                      </a:r>
                      <a:endParaRPr kumimoji="1" lang="en-US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ATMS</a:t>
                      </a:r>
                      <a:endParaRPr kumimoji="1" lang="ko-KR" altLang="ko-KR" sz="8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en-US" altLang="ko-KR" sz="800" b="1" i="0" u="none" strike="noStrike" cap="none" spc="-8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8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V0.1</a:t>
                      </a:r>
                      <a:endParaRPr kumimoji="1" lang="ko-KR" altLang="ko-KR" sz="800" b="0" i="0" u="none" strike="noStrike" cap="none" spc="-8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71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49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7" r:id="rId3"/>
    <p:sldLayoutId id="2147483662" r:id="rId4"/>
    <p:sldLayoutId id="2147483678" r:id="rId5"/>
    <p:sldLayoutId id="2147483679" r:id="rId6"/>
    <p:sldLayoutId id="2147483669" r:id="rId7"/>
    <p:sldLayoutId id="2147483670" r:id="rId8"/>
    <p:sldLayoutId id="2147483671" r:id="rId9"/>
    <p:sldLayoutId id="2147483668" r:id="rId10"/>
  </p:sldLayoutIdLst>
  <p:txStyles>
    <p:titleStyle>
      <a:lvl1pPr algn="ctr" defTabSz="957511" rtl="0" eaLnBrk="1" latinLnBrk="1" hangingPunct="1">
        <a:spcBef>
          <a:spcPct val="0"/>
        </a:spcBef>
        <a:buNone/>
        <a:defRPr sz="4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066" indent="-359066" algn="l" defTabSz="957511" rtl="0" eaLnBrk="1" latinLnBrk="1" hangingPunct="1">
        <a:spcBef>
          <a:spcPct val="20000"/>
        </a:spcBef>
        <a:buFont typeface="Arial" pitchFamily="34" charset="0"/>
        <a:buChar char="•"/>
        <a:defRPr sz="3299" kern="1200">
          <a:solidFill>
            <a:schemeClr val="tx1"/>
          </a:solidFill>
          <a:latin typeface="+mn-lt"/>
          <a:ea typeface="+mn-ea"/>
          <a:cs typeface="+mn-cs"/>
        </a:defRPr>
      </a:lvl1pPr>
      <a:lvl2pPr marL="777978" indent="-299222" algn="l" defTabSz="957511" rtl="0" eaLnBrk="1" latinLnBrk="1" hangingPunct="1">
        <a:spcBef>
          <a:spcPct val="20000"/>
        </a:spcBef>
        <a:buFont typeface="Arial" pitchFamily="34" charset="0"/>
        <a:buChar char="–"/>
        <a:defRPr sz="2999" kern="1200">
          <a:solidFill>
            <a:schemeClr val="tx1"/>
          </a:solidFill>
          <a:latin typeface="+mn-lt"/>
          <a:ea typeface="+mn-ea"/>
          <a:cs typeface="+mn-cs"/>
        </a:defRPr>
      </a:lvl2pPr>
      <a:lvl3pPr marL="1196890" indent="-239378" algn="l" defTabSz="957511" rtl="0" eaLnBrk="1" latinLnBrk="1" hangingPunct="1">
        <a:spcBef>
          <a:spcPct val="20000"/>
        </a:spcBef>
        <a:buFont typeface="Arial" pitchFamily="34" charset="0"/>
        <a:buChar char="•"/>
        <a:defRPr sz="2599" kern="1200">
          <a:solidFill>
            <a:schemeClr val="tx1"/>
          </a:solidFill>
          <a:latin typeface="+mn-lt"/>
          <a:ea typeface="+mn-ea"/>
          <a:cs typeface="+mn-cs"/>
        </a:defRPr>
      </a:lvl3pPr>
      <a:lvl4pPr marL="1675646" indent="-239378" algn="l" defTabSz="957511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403" indent="-239378" algn="l" defTabSz="957511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157" indent="-239378" algn="l" defTabSz="95751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1913" indent="-239378" algn="l" defTabSz="95751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0672" indent="-239378" algn="l" defTabSz="95751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69427" indent="-239378" algn="l" defTabSz="957511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5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8756" algn="l" defTabSz="9575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57511" algn="l" defTabSz="9575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268" algn="l" defTabSz="9575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024" algn="l" defTabSz="9575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93780" algn="l" defTabSz="9575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72537" algn="l" defTabSz="9575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351294" algn="l" defTabSz="9575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30049" algn="l" defTabSz="95751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5B7E0E-4894-44A8-AA3F-FFC301577C6E}"/>
              </a:ext>
            </a:extLst>
          </p:cNvPr>
          <p:cNvSpPr txBox="1"/>
          <p:nvPr/>
        </p:nvSpPr>
        <p:spPr>
          <a:xfrm>
            <a:off x="0" y="1630570"/>
            <a:ext cx="12192000" cy="14465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sz="4400" b="1" spc="-300" dirty="0">
                <a:latin typeface="+mn-ea"/>
              </a:rPr>
              <a:t>NH</a:t>
            </a:r>
            <a:r>
              <a:rPr lang="ko-KR" altLang="en-US" sz="4400" b="1" spc="-300" dirty="0">
                <a:latin typeface="+mn-ea"/>
              </a:rPr>
              <a:t>투자증권 </a:t>
            </a:r>
            <a:r>
              <a:rPr lang="en-US" altLang="ko-KR" sz="4400" b="1" spc="-300" dirty="0">
                <a:latin typeface="+mn-ea"/>
              </a:rPr>
              <a:t>ATMS </a:t>
            </a:r>
            <a:r>
              <a:rPr lang="ko-KR" altLang="en-US" sz="4400" b="1" spc="-300" dirty="0">
                <a:latin typeface="+mn-ea"/>
              </a:rPr>
              <a:t>구축</a:t>
            </a:r>
            <a:endParaRPr lang="en-US" altLang="ko-KR" sz="4400" b="1" spc="-300" dirty="0">
              <a:latin typeface="+mn-ea"/>
            </a:endParaRPr>
          </a:p>
          <a:p>
            <a:pPr algn="ctr"/>
            <a:r>
              <a:rPr lang="en-US" altLang="ko-KR" sz="4400" b="1" spc="-300" dirty="0">
                <a:solidFill>
                  <a:srgbClr val="007AC3"/>
                </a:solidFill>
                <a:latin typeface="+mn-ea"/>
              </a:rPr>
              <a:t>ATMS</a:t>
            </a:r>
            <a:r>
              <a:rPr lang="ko-KR" altLang="en-US" sz="4400" b="1" spc="-300" dirty="0">
                <a:latin typeface="+mn-ea"/>
              </a:rPr>
              <a:t> 화면 설계서</a:t>
            </a:r>
            <a:endParaRPr lang="en-US" altLang="ko-KR" sz="4400" b="1" spc="-300" dirty="0"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583A3BD-E55C-41B7-B4F7-27271CA5701E}"/>
              </a:ext>
            </a:extLst>
          </p:cNvPr>
          <p:cNvCxnSpPr/>
          <p:nvPr/>
        </p:nvCxnSpPr>
        <p:spPr>
          <a:xfrm flipH="1">
            <a:off x="2252254" y="3437436"/>
            <a:ext cx="7934325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8619FF1F-7C56-40CF-9E60-8FBC437D5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5373" y="4211141"/>
            <a:ext cx="2520478" cy="2873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  <a:lvl2pPr marL="457200" indent="0" algn="ctr">
              <a:buNone/>
              <a:defRPr sz="800"/>
            </a:lvl2pPr>
            <a:lvl3pPr marL="914400" indent="0" algn="ctr">
              <a:buNone/>
              <a:defRPr sz="800"/>
            </a:lvl3pPr>
            <a:lvl4pPr marL="1371600" indent="0" algn="ctr">
              <a:buNone/>
              <a:defRPr sz="800"/>
            </a:lvl4pPr>
            <a:lvl5pPr marL="1828800" indent="0" algn="ctr">
              <a:buNone/>
              <a:defRPr sz="800"/>
            </a:lvl5pPr>
          </a:lstStyle>
          <a:p>
            <a:pPr lvl="0"/>
            <a:r>
              <a:rPr lang="en-US" altLang="ko-KR" sz="1050" dirty="0"/>
              <a:t>0.1</a:t>
            </a:r>
            <a:endParaRPr lang="ko-KR" altLang="en-US" sz="1050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4FF1264F-1246-474C-B6D6-28EA8AE486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45373" y="4507474"/>
            <a:ext cx="2520478" cy="2873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  <a:lvl2pPr marL="457200" indent="0" algn="ctr">
              <a:buNone/>
              <a:defRPr sz="800"/>
            </a:lvl2pPr>
            <a:lvl3pPr marL="914400" indent="0" algn="ctr">
              <a:buNone/>
              <a:defRPr sz="800"/>
            </a:lvl3pPr>
            <a:lvl4pPr marL="1371600" indent="0" algn="ctr">
              <a:buNone/>
              <a:defRPr sz="800"/>
            </a:lvl4pPr>
            <a:lvl5pPr marL="1828800" indent="0" algn="ctr">
              <a:buNone/>
              <a:defRPr sz="800"/>
            </a:lvl5pPr>
          </a:lstStyle>
          <a:p>
            <a:pPr lvl="0"/>
            <a:r>
              <a:rPr lang="en-US" altLang="ko-KR" sz="1050" dirty="0"/>
              <a:t>2022.07.18</a:t>
            </a:r>
            <a:endParaRPr lang="ko-KR" altLang="en-US" sz="1050" dirty="0"/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229C4297-26CD-463E-B1F2-007EDD860B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45373" y="4786874"/>
            <a:ext cx="2520478" cy="2873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"/>
            </a:lvl1pPr>
            <a:lvl2pPr marL="457200" indent="0" algn="ctr">
              <a:buNone/>
              <a:defRPr sz="800"/>
            </a:lvl2pPr>
            <a:lvl3pPr marL="914400" indent="0" algn="ctr">
              <a:buNone/>
              <a:defRPr sz="800"/>
            </a:lvl3pPr>
            <a:lvl4pPr marL="1371600" indent="0" algn="ctr">
              <a:buNone/>
              <a:defRPr sz="800"/>
            </a:lvl4pPr>
            <a:lvl5pPr marL="1828800" indent="0" algn="ctr">
              <a:buNone/>
              <a:defRPr sz="800"/>
            </a:lvl5pPr>
          </a:lstStyle>
          <a:p>
            <a:pPr lvl="0"/>
            <a:r>
              <a:rPr lang="ko-KR" altLang="en-US" sz="1050" dirty="0"/>
              <a:t>정 승균</a:t>
            </a:r>
          </a:p>
        </p:txBody>
      </p:sp>
    </p:spTree>
    <p:extLst>
      <p:ext uri="{BB962C8B-B14F-4D97-AF65-F5344CB8AC3E}">
        <p14:creationId xmlns:p14="http://schemas.microsoft.com/office/powerpoint/2010/main" val="1815706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3359" y="635203"/>
          <a:ext cx="9040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66">
                  <a:extLst>
                    <a:ext uri="{9D8B030D-6E8A-4147-A177-3AD203B41FA5}">
                      <a16:colId xmlns:a16="http://schemas.microsoft.com/office/drawing/2014/main" val="301939133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78394154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8670909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288229826"/>
                    </a:ext>
                  </a:extLst>
                </a:gridCol>
                <a:gridCol w="784611">
                  <a:extLst>
                    <a:ext uri="{9D8B030D-6E8A-4147-A177-3AD203B41FA5}">
                      <a16:colId xmlns:a16="http://schemas.microsoft.com/office/drawing/2014/main" val="372580881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48575838"/>
                    </a:ext>
                  </a:extLst>
                </a:gridCol>
                <a:gridCol w="2090564">
                  <a:extLst>
                    <a:ext uri="{9D8B030D-6E8A-4147-A177-3AD203B41FA5}">
                      <a16:colId xmlns:a16="http://schemas.microsoft.com/office/drawing/2014/main" val="2311330044"/>
                    </a:ext>
                  </a:extLst>
                </a:gridCol>
                <a:gridCol w="2292453">
                  <a:extLst>
                    <a:ext uri="{9D8B030D-6E8A-4147-A177-3AD203B41FA5}">
                      <a16:colId xmlns:a16="http://schemas.microsoft.com/office/drawing/2014/main" val="379220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FF00"/>
                          </a:solidFill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기기관리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원격관리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저널관리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 err="1"/>
                        <a:t>김농협</a:t>
                      </a:r>
                      <a:r>
                        <a:rPr lang="ko-KR" altLang="en-US" sz="900" dirty="0"/>
                        <a:t> 님   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로그아웃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026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549104"/>
              </p:ext>
            </p:extLst>
          </p:nvPr>
        </p:nvGraphicFramePr>
        <p:xfrm>
          <a:off x="9253538" y="428625"/>
          <a:ext cx="2938462" cy="130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54440"/>
              </p:ext>
            </p:extLst>
          </p:nvPr>
        </p:nvGraphicFramePr>
        <p:xfrm>
          <a:off x="113358" y="1010102"/>
          <a:ext cx="1153467" cy="5614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67">
                  <a:extLst>
                    <a:ext uri="{9D8B030D-6E8A-4147-A177-3AD203B41FA5}">
                      <a16:colId xmlns:a16="http://schemas.microsoft.com/office/drawing/2014/main" val="848485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5190201"/>
                    </a:ext>
                  </a:extLst>
                </a:gridCol>
              </a:tblGrid>
              <a:tr h="3952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34644"/>
                  </a:ext>
                </a:extLst>
              </a:tr>
              <a:tr h="146188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13619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74234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개국현황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7513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장애현황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41808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일일거래내역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15716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일일장애내역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069765"/>
                  </a:ext>
                </a:extLst>
              </a:tr>
              <a:tr h="309653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3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1264" y="6010275"/>
            <a:ext cx="1039836" cy="6140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36000" bIns="0"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71450" y="1552575"/>
            <a:ext cx="1009650" cy="257175"/>
            <a:chOff x="171450" y="1562100"/>
            <a:chExt cx="1009650" cy="25717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71450" y="1562100"/>
              <a:ext cx="1009650" cy="257175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ko-KR" altLang="en-US" sz="800" dirty="0" err="1">
                  <a:solidFill>
                    <a:schemeClr val="bg2">
                      <a:lumMod val="25000"/>
                    </a:schemeClr>
                  </a:solidFill>
                </a:rPr>
                <a:t>메뉴검색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Search">
              <a:extLst>
                <a:ext uri="{FF2B5EF4-FFF2-40B4-BE49-F238E27FC236}">
                  <a16:creationId xmlns:a16="http://schemas.microsoft.com/office/drawing/2014/main" id="{DB41DA3E-CBE2-445C-BA8A-6DAE26D8C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8095" y="1622948"/>
              <a:ext cx="132695" cy="135711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723843"/>
              </p:ext>
            </p:extLst>
          </p:nvPr>
        </p:nvGraphicFramePr>
        <p:xfrm>
          <a:off x="1375575" y="1423444"/>
          <a:ext cx="7673174" cy="5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675">
                  <a:extLst>
                    <a:ext uri="{9D8B030D-6E8A-4147-A177-3AD203B41FA5}">
                      <a16:colId xmlns:a16="http://schemas.microsoft.com/office/drawing/2014/main" val="2800375909"/>
                    </a:ext>
                  </a:extLst>
                </a:gridCol>
                <a:gridCol w="2686049">
                  <a:extLst>
                    <a:ext uri="{9D8B030D-6E8A-4147-A177-3AD203B41FA5}">
                      <a16:colId xmlns:a16="http://schemas.microsoft.com/office/drawing/2014/main" val="2185617173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</a:rPr>
                        <a:t>팀점코드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단말번호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거래일자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거래시간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                     ~                     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99377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73090" y="1069341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+mn-ea"/>
              </a:rPr>
              <a:t>일일거래내역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353425" y="1117112"/>
            <a:ext cx="695324" cy="257175"/>
          </a:xfrm>
          <a:prstGeom prst="roundRect">
            <a:avLst>
              <a:gd name="adj" fmla="val 12038"/>
            </a:avLst>
          </a:prstGeom>
          <a:solidFill>
            <a:srgbClr val="00336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조회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091099"/>
              </p:ext>
            </p:extLst>
          </p:nvPr>
        </p:nvGraphicFramePr>
        <p:xfrm>
          <a:off x="1375574" y="2437059"/>
          <a:ext cx="7673175" cy="29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7317">
                  <a:extLst>
                    <a:ext uri="{9D8B030D-6E8A-4147-A177-3AD203B41FA5}">
                      <a16:colId xmlns:a16="http://schemas.microsoft.com/office/drawing/2014/main" val="1941262436"/>
                    </a:ext>
                  </a:extLst>
                </a:gridCol>
                <a:gridCol w="1208143">
                  <a:extLst>
                    <a:ext uri="{9D8B030D-6E8A-4147-A177-3AD203B41FA5}">
                      <a16:colId xmlns:a16="http://schemas.microsoft.com/office/drawing/2014/main" val="1749411058"/>
                    </a:ext>
                  </a:extLst>
                </a:gridCol>
                <a:gridCol w="775374">
                  <a:extLst>
                    <a:ext uri="{9D8B030D-6E8A-4147-A177-3AD203B41FA5}">
                      <a16:colId xmlns:a16="http://schemas.microsoft.com/office/drawing/2014/main" val="3257965997"/>
                    </a:ext>
                  </a:extLst>
                </a:gridCol>
                <a:gridCol w="775374">
                  <a:extLst>
                    <a:ext uri="{9D8B030D-6E8A-4147-A177-3AD203B41FA5}">
                      <a16:colId xmlns:a16="http://schemas.microsoft.com/office/drawing/2014/main" val="3552628107"/>
                    </a:ext>
                  </a:extLst>
                </a:gridCol>
                <a:gridCol w="730295">
                  <a:extLst>
                    <a:ext uri="{9D8B030D-6E8A-4147-A177-3AD203B41FA5}">
                      <a16:colId xmlns:a16="http://schemas.microsoft.com/office/drawing/2014/main" val="3072259663"/>
                    </a:ext>
                  </a:extLst>
                </a:gridCol>
                <a:gridCol w="590925">
                  <a:extLst>
                    <a:ext uri="{9D8B030D-6E8A-4147-A177-3AD203B41FA5}">
                      <a16:colId xmlns:a16="http://schemas.microsoft.com/office/drawing/2014/main" val="4280244348"/>
                    </a:ext>
                  </a:extLst>
                </a:gridCol>
              </a:tblGrid>
              <a:tr h="287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일련번호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거래일자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거래시각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거래명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계좌번호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매체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거래금액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수수료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거래성립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여부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5295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2022/10/31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13:26:45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계좌 개설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02260078 XXXXXX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카드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성립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5296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2022/10/31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13:28:27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돈 보내기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02260078 XXXXXX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카드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성립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5297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2022/10/31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13:29:47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정보 변경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02260078 XXXXXX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바이오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미성립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5298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2022/10/31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13:30:43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비밀번호 변경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02260078 XXXXXX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바이오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성립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5314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2022/10/31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13:46:34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계좌 개설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02260078 XXXXXX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바이오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성립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64573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5371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2022/10/31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15:48:30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돈 보내기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02260078 XXXXXX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화상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미성립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7076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5402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2022/10/31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17:16:14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정보 변경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02260078 XXXXXX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화상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성립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45556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5464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2022/10/31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19:46:28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비밀번호 변경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02260078 XXXXXX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화상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성립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9849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5472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2022/10/31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19:53:33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돈 보내기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02260078 XXXXXX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화상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성립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38687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5474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2022/10/31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20:00:01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계좌 개설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02260078 XXXXXX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화상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미성립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14446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3335736" y="5867400"/>
            <a:ext cx="3752850" cy="180975"/>
            <a:chOff x="2739390" y="5934075"/>
            <a:chExt cx="3752850" cy="18097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7393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92608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26868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rgbClr val="150F96"/>
                  </a:solidFill>
                </a:rPr>
                <a:t>1</a:t>
              </a:r>
              <a:endParaRPr lang="ko-KR" altLang="en-US" sz="800" b="1" dirty="0">
                <a:solidFill>
                  <a:srgbClr val="150F96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4476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82084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9692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37299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907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92515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20123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47731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75338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029466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2826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56372" y="5373614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총합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페이지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421248" y="1444089"/>
            <a:ext cx="2297420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                          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438358" y="1691239"/>
            <a:ext cx="672536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00:00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78043" y="1703262"/>
            <a:ext cx="1034486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2022/10/31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933403" y="1727576"/>
            <a:ext cx="147516" cy="143556"/>
            <a:chOff x="6786684" y="1738313"/>
            <a:chExt cx="147516" cy="143556"/>
          </a:xfrm>
        </p:grpSpPr>
        <p:grpSp>
          <p:nvGrpSpPr>
            <p:cNvPr id="59" name="그룹 58"/>
            <p:cNvGrpSpPr/>
            <p:nvPr/>
          </p:nvGrpSpPr>
          <p:grpSpPr>
            <a:xfrm>
              <a:off x="6786684" y="1738313"/>
              <a:ext cx="147516" cy="143556"/>
              <a:chOff x="6777160" y="1745456"/>
              <a:chExt cx="147516" cy="143556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6777160" y="1778794"/>
                <a:ext cx="147516" cy="110218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72" name="직선 연결선 71"/>
              <p:cNvCxnSpPr/>
              <p:nvPr/>
            </p:nvCxnSpPr>
            <p:spPr>
              <a:xfrm>
                <a:off x="68894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68132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직선 연결선 65"/>
            <p:cNvCxnSpPr/>
            <p:nvPr/>
          </p:nvCxnSpPr>
          <p:spPr>
            <a:xfrm>
              <a:off x="6786684" y="1800569"/>
              <a:ext cx="14751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377510" y="1703261"/>
            <a:ext cx="672536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23:59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8353425" y="2136287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엑셀저장</a:t>
            </a: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59477" y="1699321"/>
            <a:ext cx="1034486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2022/10/31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4314837" y="1723635"/>
            <a:ext cx="147516" cy="143556"/>
            <a:chOff x="6786684" y="1738313"/>
            <a:chExt cx="147516" cy="143556"/>
          </a:xfrm>
        </p:grpSpPr>
        <p:grpSp>
          <p:nvGrpSpPr>
            <p:cNvPr id="65" name="그룹 64"/>
            <p:cNvGrpSpPr/>
            <p:nvPr/>
          </p:nvGrpSpPr>
          <p:grpSpPr>
            <a:xfrm>
              <a:off x="6786684" y="1738313"/>
              <a:ext cx="147516" cy="143556"/>
              <a:chOff x="6777160" y="1745456"/>
              <a:chExt cx="147516" cy="143556"/>
            </a:xfrm>
          </p:grpSpPr>
          <p:sp>
            <p:nvSpPr>
              <p:cNvPr id="78" name="모서리가 둥근 직사각형 77"/>
              <p:cNvSpPr/>
              <p:nvPr/>
            </p:nvSpPr>
            <p:spPr>
              <a:xfrm>
                <a:off x="6777160" y="1778794"/>
                <a:ext cx="147516" cy="110218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79" name="직선 연결선 78"/>
              <p:cNvCxnSpPr/>
              <p:nvPr/>
            </p:nvCxnSpPr>
            <p:spPr>
              <a:xfrm>
                <a:off x="68894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>
                <a:off x="68132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직선 연결선 76"/>
            <p:cNvCxnSpPr/>
            <p:nvPr/>
          </p:nvCxnSpPr>
          <p:spPr>
            <a:xfrm>
              <a:off x="6786684" y="1800569"/>
              <a:ext cx="14751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326500" y="1664612"/>
            <a:ext cx="137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~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259297" y="1444090"/>
            <a:ext cx="1746241" cy="20373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영업부법인센터</a:t>
            </a:r>
          </a:p>
        </p:txBody>
      </p:sp>
      <p:sp>
        <p:nvSpPr>
          <p:cNvPr id="82" name="순서도: 처리 8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5057617" y="1444090"/>
            <a:ext cx="35051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78043" y="1442529"/>
            <a:ext cx="1004078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 or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6B86D37-BC6B-6801-1624-F4496469143C}"/>
              </a:ext>
            </a:extLst>
          </p:cNvPr>
          <p:cNvSpPr/>
          <p:nvPr/>
        </p:nvSpPr>
        <p:spPr>
          <a:xfrm>
            <a:off x="9964158" y="1006043"/>
            <a:ext cx="2095500" cy="23050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bg1"/>
                </a:solidFill>
              </a:rPr>
              <a:t>퍼블완료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71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3359" y="635203"/>
          <a:ext cx="9040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66">
                  <a:extLst>
                    <a:ext uri="{9D8B030D-6E8A-4147-A177-3AD203B41FA5}">
                      <a16:colId xmlns:a16="http://schemas.microsoft.com/office/drawing/2014/main" val="301939133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78394154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8670909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288229826"/>
                    </a:ext>
                  </a:extLst>
                </a:gridCol>
                <a:gridCol w="784611">
                  <a:extLst>
                    <a:ext uri="{9D8B030D-6E8A-4147-A177-3AD203B41FA5}">
                      <a16:colId xmlns:a16="http://schemas.microsoft.com/office/drawing/2014/main" val="372580881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48575838"/>
                    </a:ext>
                  </a:extLst>
                </a:gridCol>
                <a:gridCol w="2090564">
                  <a:extLst>
                    <a:ext uri="{9D8B030D-6E8A-4147-A177-3AD203B41FA5}">
                      <a16:colId xmlns:a16="http://schemas.microsoft.com/office/drawing/2014/main" val="2311330044"/>
                    </a:ext>
                  </a:extLst>
                </a:gridCol>
                <a:gridCol w="2292453">
                  <a:extLst>
                    <a:ext uri="{9D8B030D-6E8A-4147-A177-3AD203B41FA5}">
                      <a16:colId xmlns:a16="http://schemas.microsoft.com/office/drawing/2014/main" val="379220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FF00"/>
                          </a:solidFill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기기관리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원격관리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저널관리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 err="1"/>
                        <a:t>김농협</a:t>
                      </a:r>
                      <a:r>
                        <a:rPr lang="ko-KR" altLang="en-US" sz="900" dirty="0"/>
                        <a:t> 님   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로그아웃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026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08484"/>
              </p:ext>
            </p:extLst>
          </p:nvPr>
        </p:nvGraphicFramePr>
        <p:xfrm>
          <a:off x="9253538" y="428625"/>
          <a:ext cx="2938462" cy="130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750308"/>
              </p:ext>
            </p:extLst>
          </p:nvPr>
        </p:nvGraphicFramePr>
        <p:xfrm>
          <a:off x="113358" y="1010102"/>
          <a:ext cx="1153467" cy="5614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67">
                  <a:extLst>
                    <a:ext uri="{9D8B030D-6E8A-4147-A177-3AD203B41FA5}">
                      <a16:colId xmlns:a16="http://schemas.microsoft.com/office/drawing/2014/main" val="848485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5190201"/>
                    </a:ext>
                  </a:extLst>
                </a:gridCol>
              </a:tblGrid>
              <a:tr h="3952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34644"/>
                  </a:ext>
                </a:extLst>
              </a:tr>
              <a:tr h="146188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13619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74234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개국현황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7513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장애현황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41808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일일거래내역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15716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일일장애내역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069765"/>
                  </a:ext>
                </a:extLst>
              </a:tr>
              <a:tr h="309653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3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1264" y="6068466"/>
            <a:ext cx="1039836" cy="6140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36000" bIns="0"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71450" y="1552575"/>
            <a:ext cx="1009650" cy="257175"/>
            <a:chOff x="171450" y="1562100"/>
            <a:chExt cx="1009650" cy="25717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71450" y="1562100"/>
              <a:ext cx="1009650" cy="257175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ko-KR" altLang="en-US" sz="800" dirty="0" err="1">
                  <a:solidFill>
                    <a:schemeClr val="bg2">
                      <a:lumMod val="25000"/>
                    </a:schemeClr>
                  </a:solidFill>
                </a:rPr>
                <a:t>메뉴검색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Search">
              <a:extLst>
                <a:ext uri="{FF2B5EF4-FFF2-40B4-BE49-F238E27FC236}">
                  <a16:creationId xmlns:a16="http://schemas.microsoft.com/office/drawing/2014/main" id="{DB41DA3E-CBE2-445C-BA8A-6DAE26D8C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8095" y="1622948"/>
              <a:ext cx="132695" cy="135711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507774"/>
              </p:ext>
            </p:extLst>
          </p:nvPr>
        </p:nvGraphicFramePr>
        <p:xfrm>
          <a:off x="1375575" y="1423444"/>
          <a:ext cx="7673174" cy="5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1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987">
                  <a:extLst>
                    <a:ext uri="{9D8B030D-6E8A-4147-A177-3AD203B41FA5}">
                      <a16:colId xmlns:a16="http://schemas.microsoft.com/office/drawing/2014/main" val="2800375909"/>
                    </a:ext>
                  </a:extLst>
                </a:gridCol>
                <a:gridCol w="2686049">
                  <a:extLst>
                    <a:ext uri="{9D8B030D-6E8A-4147-A177-3AD203B41FA5}">
                      <a16:colId xmlns:a16="http://schemas.microsoft.com/office/drawing/2014/main" val="2185617173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</a:rPr>
                        <a:t>팀점코드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단말번호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장애발생일자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장애유형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99377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73090" y="1069341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+mn-ea"/>
              </a:rPr>
              <a:t>일일장애내역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353425" y="1117112"/>
            <a:ext cx="695324" cy="257175"/>
          </a:xfrm>
          <a:prstGeom prst="roundRect">
            <a:avLst>
              <a:gd name="adj" fmla="val 12038"/>
            </a:avLst>
          </a:prstGeom>
          <a:solidFill>
            <a:srgbClr val="00336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조회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64334"/>
              </p:ext>
            </p:extLst>
          </p:nvPr>
        </p:nvGraphicFramePr>
        <p:xfrm>
          <a:off x="1375576" y="2437060"/>
          <a:ext cx="7673174" cy="3560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888">
                  <a:extLst>
                    <a:ext uri="{9D8B030D-6E8A-4147-A177-3AD203B41FA5}">
                      <a16:colId xmlns:a16="http://schemas.microsoft.com/office/drawing/2014/main" val="1531156094"/>
                    </a:ext>
                  </a:extLst>
                </a:gridCol>
                <a:gridCol w="873894">
                  <a:extLst>
                    <a:ext uri="{9D8B030D-6E8A-4147-A177-3AD203B41FA5}">
                      <a16:colId xmlns:a16="http://schemas.microsoft.com/office/drawing/2014/main" val="1941262436"/>
                    </a:ext>
                  </a:extLst>
                </a:gridCol>
                <a:gridCol w="608731">
                  <a:extLst>
                    <a:ext uri="{9D8B030D-6E8A-4147-A177-3AD203B41FA5}">
                      <a16:colId xmlns:a16="http://schemas.microsoft.com/office/drawing/2014/main" val="3459544061"/>
                    </a:ext>
                  </a:extLst>
                </a:gridCol>
                <a:gridCol w="513864">
                  <a:extLst>
                    <a:ext uri="{9D8B030D-6E8A-4147-A177-3AD203B41FA5}">
                      <a16:colId xmlns:a16="http://schemas.microsoft.com/office/drawing/2014/main" val="1990234373"/>
                    </a:ext>
                  </a:extLst>
                </a:gridCol>
                <a:gridCol w="932860">
                  <a:extLst>
                    <a:ext uri="{9D8B030D-6E8A-4147-A177-3AD203B41FA5}">
                      <a16:colId xmlns:a16="http://schemas.microsoft.com/office/drawing/2014/main" val="3245809560"/>
                    </a:ext>
                  </a:extLst>
                </a:gridCol>
                <a:gridCol w="1019196">
                  <a:extLst>
                    <a:ext uri="{9D8B030D-6E8A-4147-A177-3AD203B41FA5}">
                      <a16:colId xmlns:a16="http://schemas.microsoft.com/office/drawing/2014/main" val="4017659027"/>
                    </a:ext>
                  </a:extLst>
                </a:gridCol>
                <a:gridCol w="1044163">
                  <a:extLst>
                    <a:ext uri="{9D8B030D-6E8A-4147-A177-3AD203B41FA5}">
                      <a16:colId xmlns:a16="http://schemas.microsoft.com/office/drawing/2014/main" val="3072259663"/>
                    </a:ext>
                  </a:extLst>
                </a:gridCol>
                <a:gridCol w="532192">
                  <a:extLst>
                    <a:ext uri="{9D8B030D-6E8A-4147-A177-3AD203B41FA5}">
                      <a16:colId xmlns:a16="http://schemas.microsoft.com/office/drawing/2014/main" val="2534511741"/>
                    </a:ext>
                  </a:extLst>
                </a:gridCol>
                <a:gridCol w="373326">
                  <a:extLst>
                    <a:ext uri="{9D8B030D-6E8A-4147-A177-3AD203B41FA5}">
                      <a16:colId xmlns:a16="http://schemas.microsoft.com/office/drawing/2014/main" val="1069289333"/>
                    </a:ext>
                  </a:extLst>
                </a:gridCol>
              </a:tblGrid>
              <a:tr h="3560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E41913"/>
                          </a:solidFill>
                        </a:rPr>
                        <a:t>팀점</a:t>
                      </a:r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E41913"/>
                          </a:solidFill>
                        </a:rPr>
                        <a:t>상위팀점</a:t>
                      </a:r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단말번호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</a:rPr>
                        <a:t>장애코드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장애내용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발생일시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조치일시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경과시간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6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E41913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E41913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E41913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E41913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113014"/>
                  </a:ext>
                </a:extLst>
              </a:tr>
              <a:tr h="301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5D0T0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카드 걸림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2022/10/31 12:56:22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12:58:21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00:01:59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금융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PLUS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금융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PLUS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110G4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프린터 잼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12:31:18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12:56:21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00:25:03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301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5D0T0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카드 부족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14:19:55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2022/10/31 15:24:43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01:04:58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301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66177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카드부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모듈 빠짐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15:09:47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15:09:54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00:00:07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E41913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  <a:tr h="301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110G4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카드부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통신 장애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18:30:16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2022/10/31 21:08:52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02:38:36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E41913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645730"/>
                  </a:ext>
                </a:extLst>
              </a:tr>
              <a:tr h="301016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290769"/>
                  </a:ext>
                </a:extLst>
              </a:tr>
              <a:tr h="301016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180906"/>
                  </a:ext>
                </a:extLst>
              </a:tr>
              <a:tr h="301016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80923"/>
                  </a:ext>
                </a:extLst>
              </a:tr>
              <a:tr h="301016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043195"/>
                  </a:ext>
                </a:extLst>
              </a:tr>
              <a:tr h="301016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164705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3335736" y="6399417"/>
            <a:ext cx="3752850" cy="180975"/>
            <a:chOff x="2739390" y="5934075"/>
            <a:chExt cx="3752850" cy="18097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7393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92608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26868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rgbClr val="150F96"/>
                  </a:solidFill>
                </a:rPr>
                <a:t>1</a:t>
              </a:r>
              <a:endParaRPr lang="ko-KR" altLang="en-US" sz="800" b="1" dirty="0">
                <a:solidFill>
                  <a:srgbClr val="150F96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4476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82084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9692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37299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907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92515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20123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47731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75338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029466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2826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56372" y="6113449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총합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페이지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421248" y="1444089"/>
            <a:ext cx="2291876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                          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78043" y="1703262"/>
            <a:ext cx="1034486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2022/10/31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2933403" y="1727576"/>
            <a:ext cx="147516" cy="143556"/>
            <a:chOff x="6786684" y="1738313"/>
            <a:chExt cx="147516" cy="143556"/>
          </a:xfrm>
        </p:grpSpPr>
        <p:grpSp>
          <p:nvGrpSpPr>
            <p:cNvPr id="59" name="그룹 58"/>
            <p:cNvGrpSpPr/>
            <p:nvPr/>
          </p:nvGrpSpPr>
          <p:grpSpPr>
            <a:xfrm>
              <a:off x="6786684" y="1738313"/>
              <a:ext cx="147516" cy="143556"/>
              <a:chOff x="6777160" y="1745456"/>
              <a:chExt cx="147516" cy="143556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6777160" y="1778794"/>
                <a:ext cx="147516" cy="110218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72" name="직선 연결선 71"/>
              <p:cNvCxnSpPr/>
              <p:nvPr/>
            </p:nvCxnSpPr>
            <p:spPr>
              <a:xfrm>
                <a:off x="68894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68132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직선 연결선 65"/>
            <p:cNvCxnSpPr/>
            <p:nvPr/>
          </p:nvCxnSpPr>
          <p:spPr>
            <a:xfrm>
              <a:off x="6786684" y="1800569"/>
              <a:ext cx="14751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415704" y="1704558"/>
            <a:ext cx="2297420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                          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8353425" y="2136287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엑셀저장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1375575" y="6054741"/>
            <a:ext cx="442200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642897" y="6054741"/>
            <a:ext cx="3402904" cy="5870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259297" y="1444090"/>
            <a:ext cx="1746241" cy="20373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영업부법인센터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5057617" y="1444090"/>
            <a:ext cx="35051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94220" y="1442529"/>
            <a:ext cx="98790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 or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494220" y="1698647"/>
            <a:ext cx="1034486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2022/10/31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4249580" y="1722961"/>
            <a:ext cx="147516" cy="143556"/>
            <a:chOff x="6786684" y="1738313"/>
            <a:chExt cx="147516" cy="143556"/>
          </a:xfrm>
        </p:grpSpPr>
        <p:grpSp>
          <p:nvGrpSpPr>
            <p:cNvPr id="80" name="그룹 79"/>
            <p:cNvGrpSpPr/>
            <p:nvPr/>
          </p:nvGrpSpPr>
          <p:grpSpPr>
            <a:xfrm>
              <a:off x="6786684" y="1738313"/>
              <a:ext cx="147516" cy="143556"/>
              <a:chOff x="6777160" y="1745456"/>
              <a:chExt cx="147516" cy="143556"/>
            </a:xfrm>
          </p:grpSpPr>
          <p:sp>
            <p:nvSpPr>
              <p:cNvPr id="82" name="모서리가 둥근 직사각형 81"/>
              <p:cNvSpPr/>
              <p:nvPr/>
            </p:nvSpPr>
            <p:spPr>
              <a:xfrm>
                <a:off x="6777160" y="1778794"/>
                <a:ext cx="147516" cy="110218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83" name="직선 연결선 82"/>
              <p:cNvCxnSpPr/>
              <p:nvPr/>
            </p:nvCxnSpPr>
            <p:spPr>
              <a:xfrm>
                <a:off x="68894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68132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직선 연결선 80"/>
            <p:cNvCxnSpPr/>
            <p:nvPr/>
          </p:nvCxnSpPr>
          <p:spPr>
            <a:xfrm>
              <a:off x="6786684" y="1800569"/>
              <a:ext cx="14751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240825" y="1676781"/>
            <a:ext cx="2349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+mn-ea"/>
              </a:rPr>
              <a:t>~</a:t>
            </a:r>
            <a:endParaRPr lang="ko-KR" altLang="en-US" sz="1000" dirty="0">
              <a:latin typeface="+mn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3984DF-6E37-C30D-B3C3-6D5F237CABA6}"/>
              </a:ext>
            </a:extLst>
          </p:cNvPr>
          <p:cNvSpPr/>
          <p:nvPr/>
        </p:nvSpPr>
        <p:spPr>
          <a:xfrm>
            <a:off x="9222482" y="1149827"/>
            <a:ext cx="2095500" cy="23050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가로스크롤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0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65298"/>
              </p:ext>
            </p:extLst>
          </p:nvPr>
        </p:nvGraphicFramePr>
        <p:xfrm>
          <a:off x="113359" y="635203"/>
          <a:ext cx="9040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66">
                  <a:extLst>
                    <a:ext uri="{9D8B030D-6E8A-4147-A177-3AD203B41FA5}">
                      <a16:colId xmlns:a16="http://schemas.microsoft.com/office/drawing/2014/main" val="301939133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78394154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8670909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288229826"/>
                    </a:ext>
                  </a:extLst>
                </a:gridCol>
                <a:gridCol w="784611">
                  <a:extLst>
                    <a:ext uri="{9D8B030D-6E8A-4147-A177-3AD203B41FA5}">
                      <a16:colId xmlns:a16="http://schemas.microsoft.com/office/drawing/2014/main" val="372580881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48575838"/>
                    </a:ext>
                  </a:extLst>
                </a:gridCol>
                <a:gridCol w="2090564">
                  <a:extLst>
                    <a:ext uri="{9D8B030D-6E8A-4147-A177-3AD203B41FA5}">
                      <a16:colId xmlns:a16="http://schemas.microsoft.com/office/drawing/2014/main" val="2311330044"/>
                    </a:ext>
                  </a:extLst>
                </a:gridCol>
                <a:gridCol w="2292453">
                  <a:extLst>
                    <a:ext uri="{9D8B030D-6E8A-4147-A177-3AD203B41FA5}">
                      <a16:colId xmlns:a16="http://schemas.microsoft.com/office/drawing/2014/main" val="379220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기기관리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원격관리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저널관리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 err="1"/>
                        <a:t>김농협</a:t>
                      </a:r>
                      <a:r>
                        <a:rPr lang="ko-KR" altLang="en-US" sz="900" dirty="0"/>
                        <a:t> 님   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로그아웃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026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469850"/>
              </p:ext>
            </p:extLst>
          </p:nvPr>
        </p:nvGraphicFramePr>
        <p:xfrm>
          <a:off x="9253538" y="428625"/>
          <a:ext cx="2938462" cy="130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/>
                        <a:t>장비관리번호 </a:t>
                      </a:r>
                      <a:r>
                        <a:rPr lang="en-US" altLang="ko-KR" sz="800" spc="-40" baseline="0" dirty="0"/>
                        <a:t>: 7TYY1234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(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YY : </a:t>
                      </a:r>
                      <a:r>
                        <a:rPr lang="ko-KR" altLang="en-US" sz="800" spc="-40" baseline="0" dirty="0" err="1"/>
                        <a:t>등록년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)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99615"/>
              </p:ext>
            </p:extLst>
          </p:nvPr>
        </p:nvGraphicFramePr>
        <p:xfrm>
          <a:off x="113358" y="1010102"/>
          <a:ext cx="1153467" cy="52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67">
                  <a:extLst>
                    <a:ext uri="{9D8B030D-6E8A-4147-A177-3AD203B41FA5}">
                      <a16:colId xmlns:a16="http://schemas.microsoft.com/office/drawing/2014/main" val="848485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5190201"/>
                    </a:ext>
                  </a:extLst>
                </a:gridCol>
              </a:tblGrid>
              <a:tr h="3952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기기관리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34644"/>
                  </a:ext>
                </a:extLst>
              </a:tr>
              <a:tr h="146188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13619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74234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기기등록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변경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7513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기기현황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15716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점별가동현황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069765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기기별가동현황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52180"/>
                  </a:ext>
                </a:extLst>
              </a:tr>
              <a:tr h="2715892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3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1264" y="6010275"/>
            <a:ext cx="1039836" cy="6140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36000" bIns="0"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93861"/>
              </p:ext>
            </p:extLst>
          </p:nvPr>
        </p:nvGraphicFramePr>
        <p:xfrm>
          <a:off x="1375575" y="1423444"/>
          <a:ext cx="7673174" cy="5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800375909"/>
                    </a:ext>
                  </a:extLst>
                </a:gridCol>
                <a:gridCol w="2686049">
                  <a:extLst>
                    <a:ext uri="{9D8B030D-6E8A-4147-A177-3AD203B41FA5}">
                      <a16:colId xmlns:a16="http://schemas.microsoft.com/office/drawing/2014/main" val="2185617173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</a:rPr>
                        <a:t>팀점코드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업체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장비관리번호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관리상태</a:t>
                      </a:r>
                      <a:endParaRPr sz="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endParaRPr sz="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99377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73090" y="1069341"/>
            <a:ext cx="11833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 err="1">
                <a:latin typeface="+mn-ea"/>
              </a:rPr>
              <a:t>기기등록</a:t>
            </a:r>
            <a:r>
              <a:rPr lang="en-US" altLang="ko-KR" sz="1000" b="1" dirty="0">
                <a:latin typeface="+mn-ea"/>
              </a:rPr>
              <a:t>/</a:t>
            </a:r>
            <a:r>
              <a:rPr lang="ko-KR" altLang="en-US" sz="1000" b="1" dirty="0">
                <a:latin typeface="+mn-ea"/>
              </a:rPr>
              <a:t>변경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353425" y="1117112"/>
            <a:ext cx="695324" cy="257175"/>
          </a:xfrm>
          <a:prstGeom prst="roundRect">
            <a:avLst>
              <a:gd name="adj" fmla="val 12038"/>
            </a:avLst>
          </a:prstGeom>
          <a:solidFill>
            <a:srgbClr val="00336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조회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55273"/>
              </p:ext>
            </p:extLst>
          </p:nvPr>
        </p:nvGraphicFramePr>
        <p:xfrm>
          <a:off x="1375575" y="2437059"/>
          <a:ext cx="7673170" cy="319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6">
                  <a:extLst>
                    <a:ext uri="{9D8B030D-6E8A-4147-A177-3AD203B41FA5}">
                      <a16:colId xmlns:a16="http://schemas.microsoft.com/office/drawing/2014/main" val="438803465"/>
                    </a:ext>
                  </a:extLst>
                </a:gridCol>
                <a:gridCol w="826204">
                  <a:extLst>
                    <a:ext uri="{9D8B030D-6E8A-4147-A177-3AD203B41FA5}">
                      <a16:colId xmlns:a16="http://schemas.microsoft.com/office/drawing/2014/main" val="1919566203"/>
                    </a:ext>
                  </a:extLst>
                </a:gridCol>
                <a:gridCol w="565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8844">
                  <a:extLst>
                    <a:ext uri="{9D8B030D-6E8A-4147-A177-3AD203B41FA5}">
                      <a16:colId xmlns:a16="http://schemas.microsoft.com/office/drawing/2014/main" val="1941262436"/>
                    </a:ext>
                  </a:extLst>
                </a:gridCol>
                <a:gridCol w="688816">
                  <a:extLst>
                    <a:ext uri="{9D8B030D-6E8A-4147-A177-3AD203B41FA5}">
                      <a16:colId xmlns:a16="http://schemas.microsoft.com/office/drawing/2014/main" val="3257965997"/>
                    </a:ext>
                  </a:extLst>
                </a:gridCol>
                <a:gridCol w="524796">
                  <a:extLst>
                    <a:ext uri="{9D8B030D-6E8A-4147-A177-3AD203B41FA5}">
                      <a16:colId xmlns:a16="http://schemas.microsoft.com/office/drawing/2014/main" val="715788661"/>
                    </a:ext>
                  </a:extLst>
                </a:gridCol>
                <a:gridCol w="798211">
                  <a:extLst>
                    <a:ext uri="{9D8B030D-6E8A-4147-A177-3AD203B41FA5}">
                      <a16:colId xmlns:a16="http://schemas.microsoft.com/office/drawing/2014/main" val="2330773038"/>
                    </a:ext>
                  </a:extLst>
                </a:gridCol>
                <a:gridCol w="789566">
                  <a:extLst>
                    <a:ext uri="{9D8B030D-6E8A-4147-A177-3AD203B41FA5}">
                      <a16:colId xmlns:a16="http://schemas.microsoft.com/office/drawing/2014/main" val="4017659027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3072259663"/>
                    </a:ext>
                  </a:extLst>
                </a:gridCol>
                <a:gridCol w="1276345">
                  <a:extLst>
                    <a:ext uri="{9D8B030D-6E8A-4147-A177-3AD203B41FA5}">
                      <a16:colId xmlns:a16="http://schemas.microsoft.com/office/drawing/2014/main" val="4034762243"/>
                    </a:ext>
                  </a:extLst>
                </a:gridCol>
              </a:tblGrid>
              <a:tr h="2870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E41913"/>
                          </a:solidFill>
                        </a:rPr>
                        <a:t>팀점</a:t>
                      </a:r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상위팀점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단말번호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365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장비관리번호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기기업체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기기용도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E41913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71993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40" baseline="0" dirty="0"/>
                        <a:t>7TYY1234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에이텍에이피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STM(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업무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40" baseline="0" dirty="0"/>
                        <a:t>7TYY1234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에이텍에이피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STM(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업무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40" baseline="0" dirty="0"/>
                        <a:t>7TYY1234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에이텍에이피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STM(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업무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40" baseline="0" dirty="0"/>
                        <a:t>7TYY1234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에이텍에이피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STM(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업무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40" baseline="0" dirty="0"/>
                        <a:t>7TYY1234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에이텍에이피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FF0000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STM(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상담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4573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40" baseline="0" dirty="0"/>
                        <a:t>7TYY1234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에이텍에이피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FF0000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STM(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상담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76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45556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9849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38687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4446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3335736" y="6407725"/>
            <a:ext cx="3752850" cy="180975"/>
            <a:chOff x="2739390" y="5934075"/>
            <a:chExt cx="3752850" cy="18097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7393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92608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26868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rgbClr val="150F96"/>
                  </a:solidFill>
                </a:rPr>
                <a:t>1</a:t>
              </a:r>
              <a:endParaRPr lang="ko-KR" altLang="en-US" sz="800" b="1" dirty="0">
                <a:solidFill>
                  <a:srgbClr val="150F96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4476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82084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9692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37299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907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92515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20123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47731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75338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029466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2826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56372" y="5922252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총합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페이지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75520" y="1702020"/>
            <a:ext cx="1611620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                              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421248" y="1444089"/>
            <a:ext cx="1642688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       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421349" y="1702020"/>
            <a:ext cx="1642588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       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753409" y="2136287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신규설치등록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538904" y="2136287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기기내역변경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8324399" y="2136287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설치운영이력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171450" y="1552575"/>
            <a:ext cx="1009650" cy="257175"/>
            <a:chOff x="171450" y="1562100"/>
            <a:chExt cx="1009650" cy="257175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171450" y="1562100"/>
              <a:ext cx="1009650" cy="257175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ko-KR" altLang="en-US" sz="800" dirty="0" err="1">
                  <a:solidFill>
                    <a:schemeClr val="bg2">
                      <a:lumMod val="25000"/>
                    </a:schemeClr>
                  </a:solidFill>
                </a:rPr>
                <a:t>메뉴검색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3" name="Search">
              <a:extLst>
                <a:ext uri="{FF2B5EF4-FFF2-40B4-BE49-F238E27FC236}">
                  <a16:creationId xmlns:a16="http://schemas.microsoft.com/office/drawing/2014/main" id="{DB41DA3E-CBE2-445C-BA8A-6DAE26D8C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8095" y="1622948"/>
              <a:ext cx="132695" cy="135711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259297" y="1444090"/>
            <a:ext cx="1746241" cy="20373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영업부법인센터</a:t>
            </a: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5057617" y="1444090"/>
            <a:ext cx="35051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75520" y="1442529"/>
            <a:ext cx="100660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 or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197125" y="1703581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8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77788" y="806251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신규설치등록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891638"/>
              </p:ext>
            </p:extLst>
          </p:nvPr>
        </p:nvGraphicFramePr>
        <p:xfrm>
          <a:off x="2300778" y="2075624"/>
          <a:ext cx="4590473" cy="306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0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신규설치등록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16893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장비관리번호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434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제조업체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기종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796435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기기</a:t>
                      </a:r>
                      <a:r>
                        <a:rPr lang="en-US" altLang="ko-KR" sz="800" b="1" dirty="0">
                          <a:solidFill>
                            <a:srgbClr val="002060"/>
                          </a:solidFill>
                        </a:rPr>
                        <a:t>IP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208589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팀점코드</a:t>
                      </a:r>
                      <a:r>
                        <a:rPr lang="en-US" altLang="ko-KR" sz="800" b="1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명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667287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단말번호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99377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rgbClr val="002060"/>
                          </a:solidFill>
                        </a:rPr>
                        <a:t>365</a:t>
                      </a: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구분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732492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관리상태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85449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설치장소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48257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등록일</a:t>
                      </a:r>
                      <a:r>
                        <a:rPr lang="en-US" altLang="ko-KR" sz="800" b="1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등록자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847769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변경일</a:t>
                      </a:r>
                      <a:r>
                        <a:rPr lang="en-US" altLang="ko-KR" sz="800" b="1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변경자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43968"/>
                  </a:ext>
                </a:extLst>
              </a:tr>
            </a:tbl>
          </a:graphicData>
        </a:graphic>
      </p:graphicFrame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411904" y="3636712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STM11234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411905" y="3123030"/>
            <a:ext cx="351328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816292" y="3123030"/>
            <a:ext cx="351328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168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4220679" y="3123030"/>
            <a:ext cx="351328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4625066" y="3123030"/>
            <a:ext cx="351328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398393" y="2361777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7T221234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411905" y="2599223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411905" y="2849312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398392" y="4141625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396204" y="4655905"/>
            <a:ext cx="824372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2022/10/31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4284068" y="4651316"/>
            <a:ext cx="822285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김농협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398291" y="4909870"/>
            <a:ext cx="822285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4277842" y="4913594"/>
            <a:ext cx="822285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401164" y="3895013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788120" y="5299661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952498" y="5299661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19993" y="1704109"/>
            <a:ext cx="5145578" cy="42062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4492276" y="3372873"/>
            <a:ext cx="1746241" cy="20373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영업부법인센터</a:t>
            </a: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290596" y="3372873"/>
            <a:ext cx="35051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408499" y="3371312"/>
            <a:ext cx="100660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 or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672201"/>
              </p:ext>
            </p:extLst>
          </p:nvPr>
        </p:nvGraphicFramePr>
        <p:xfrm>
          <a:off x="9253538" y="428625"/>
          <a:ext cx="2938462" cy="3402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/>
                        <a:t>장비관리번호 </a:t>
                      </a:r>
                      <a:r>
                        <a:rPr lang="en-US" altLang="ko-KR" sz="800" spc="-40" baseline="0" dirty="0"/>
                        <a:t>: 7TYY1234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(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YY : </a:t>
                      </a:r>
                      <a:r>
                        <a:rPr lang="ko-KR" altLang="en-US" sz="800" spc="-40" baseline="0" dirty="0" err="1"/>
                        <a:t>등록년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)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/>
                        <a:t>제조업체 </a:t>
                      </a:r>
                      <a:r>
                        <a:rPr lang="en-US" altLang="ko-KR" sz="800" spc="-40" baseline="0" dirty="0"/>
                        <a:t>: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ko-KR" altLang="en-US" sz="800" spc="-40" baseline="0" dirty="0" err="1"/>
                        <a:t>에이텍에이피</a:t>
                      </a: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/>
                        <a:t>기종 </a:t>
                      </a:r>
                      <a:r>
                        <a:rPr lang="en-US" altLang="ko-KR" sz="800" spc="-40" baseline="0" dirty="0"/>
                        <a:t>: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LC95, LCXX</a:t>
                      </a: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4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pc="-40" baseline="0" dirty="0"/>
                        <a:t>365</a:t>
                      </a:r>
                      <a:r>
                        <a:rPr lang="ko-KR" altLang="en-US" sz="800" spc="-40" baseline="0" dirty="0"/>
                        <a:t>구분 </a:t>
                      </a:r>
                      <a:r>
                        <a:rPr lang="en-US" altLang="ko-KR" sz="800" spc="-40" baseline="0" dirty="0"/>
                        <a:t>:</a:t>
                      </a:r>
                      <a:r>
                        <a:rPr lang="ko-KR" altLang="en-US" sz="800" spc="-40" baseline="0" dirty="0"/>
                        <a:t> 점내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/>
                        <a:t> 점내</a:t>
                      </a:r>
                      <a:r>
                        <a:rPr lang="en-US" altLang="ko-KR" sz="800" spc="-40" baseline="0" dirty="0"/>
                        <a:t>365,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ko-KR" altLang="en-US" sz="800" spc="-40" baseline="0" dirty="0" err="1"/>
                        <a:t>점외</a:t>
                      </a: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64308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5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/>
                        <a:t>관리상태 </a:t>
                      </a:r>
                      <a:r>
                        <a:rPr lang="en-US" altLang="ko-KR" sz="800" spc="-40" baseline="0" dirty="0"/>
                        <a:t>:</a:t>
                      </a:r>
                      <a:r>
                        <a:rPr lang="ko-KR" altLang="en-US" sz="800" spc="-40" baseline="0" dirty="0"/>
                        <a:t> 사용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/>
                        <a:t> 미사용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/>
                        <a:t> 폐기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68894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563339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94225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936273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03380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0477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246378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2109586" y="2361777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103823" y="2619026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110861" y="2876275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099396" y="3878814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106434" y="4136063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396203" y="4394877"/>
            <a:ext cx="3495047" cy="202174"/>
          </a:xfrm>
          <a:prstGeom prst="flowChartProcess">
            <a:avLst/>
          </a:prstGeom>
          <a:noFill/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서울시 영등포구 여의대로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128 LG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트윈타워 서관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층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여의도동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912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063283" y="806251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기기내역변경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269044"/>
              </p:ext>
            </p:extLst>
          </p:nvPr>
        </p:nvGraphicFramePr>
        <p:xfrm>
          <a:off x="2300778" y="2075624"/>
          <a:ext cx="4590473" cy="3315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0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기기내역변경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16893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변경구분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71394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장비관리번호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434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제조업체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기종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796435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기기</a:t>
                      </a:r>
                      <a:r>
                        <a:rPr lang="en-US" altLang="ko-KR" sz="800" b="1" dirty="0">
                          <a:solidFill>
                            <a:srgbClr val="002060"/>
                          </a:solidFill>
                        </a:rPr>
                        <a:t>IP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208589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팀점코드</a:t>
                      </a:r>
                      <a:r>
                        <a:rPr lang="en-US" altLang="ko-KR" sz="800" b="1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명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667287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단말번호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99377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rgbClr val="002060"/>
                          </a:solidFill>
                        </a:rPr>
                        <a:t>365</a:t>
                      </a: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구분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732492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관리상태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85449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설치장소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18711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등록일</a:t>
                      </a:r>
                      <a:r>
                        <a:rPr lang="en-US" altLang="ko-KR" sz="800" b="1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등록자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847769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변경일</a:t>
                      </a:r>
                      <a:r>
                        <a:rPr lang="en-US" altLang="ko-KR" sz="800" b="1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변경자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43968"/>
                  </a:ext>
                </a:extLst>
              </a:tr>
            </a:tbl>
          </a:graphicData>
        </a:graphic>
      </p:graphicFrame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411905" y="3372414"/>
            <a:ext cx="351328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순서도: 처리 2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816292" y="3372414"/>
            <a:ext cx="351328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168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4220679" y="3372414"/>
            <a:ext cx="351328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111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4625066" y="3372414"/>
            <a:ext cx="351328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398393" y="2361779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411905" y="2848607"/>
            <a:ext cx="822285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에이텍에이피         </a:t>
            </a: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411905" y="3098696"/>
            <a:ext cx="822285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LC95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398392" y="4391009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396204" y="4905289"/>
            <a:ext cx="824372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4284068" y="4900700"/>
            <a:ext cx="822285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398291" y="5159254"/>
            <a:ext cx="822285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4277842" y="5162978"/>
            <a:ext cx="822285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401164" y="4144397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788120" y="5524106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952498" y="5524106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019993" y="1704109"/>
            <a:ext cx="5145578" cy="42062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406360" y="2610310"/>
            <a:ext cx="822285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7T221234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4492276" y="3630569"/>
            <a:ext cx="1746241" cy="20373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영업부법인센터</a:t>
            </a:r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290596" y="3630569"/>
            <a:ext cx="35051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408499" y="3629008"/>
            <a:ext cx="100660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 or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순서도: 처리 4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411904" y="3877782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STM11234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99780"/>
              </p:ext>
            </p:extLst>
          </p:nvPr>
        </p:nvGraphicFramePr>
        <p:xfrm>
          <a:off x="9253538" y="428625"/>
          <a:ext cx="2938462" cy="3402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 err="1"/>
                        <a:t>변경구분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: </a:t>
                      </a:r>
                      <a:r>
                        <a:rPr lang="ko-KR" altLang="en-US" sz="800" spc="-40" baseline="0" dirty="0"/>
                        <a:t>이전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/>
                        <a:t>기기정보변경</a:t>
                      </a:r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pc="-40" baseline="0" dirty="0"/>
                        <a:t>365</a:t>
                      </a:r>
                      <a:r>
                        <a:rPr lang="ko-KR" altLang="en-US" sz="800" spc="-40" baseline="0" dirty="0"/>
                        <a:t>구분 </a:t>
                      </a:r>
                      <a:r>
                        <a:rPr lang="en-US" altLang="ko-KR" sz="800" spc="-40" baseline="0" dirty="0"/>
                        <a:t>:</a:t>
                      </a:r>
                      <a:r>
                        <a:rPr lang="ko-KR" altLang="en-US" sz="800" spc="-40" baseline="0" dirty="0"/>
                        <a:t> 점내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/>
                        <a:t> 점내</a:t>
                      </a:r>
                      <a:r>
                        <a:rPr lang="en-US" altLang="ko-KR" sz="800" spc="-40" baseline="0" dirty="0"/>
                        <a:t>365,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ko-KR" altLang="en-US" sz="800" spc="-40" baseline="0" dirty="0" err="1"/>
                        <a:t>점외</a:t>
                      </a: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/>
                        <a:t>관리상태 </a:t>
                      </a:r>
                      <a:r>
                        <a:rPr lang="en-US" altLang="ko-KR" sz="800" spc="-40" baseline="0" dirty="0"/>
                        <a:t>:</a:t>
                      </a:r>
                      <a:r>
                        <a:rPr lang="ko-KR" altLang="en-US" sz="800" spc="-40" baseline="0" dirty="0"/>
                        <a:t> 사용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/>
                        <a:t> 미사용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/>
                        <a:t> 폐기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64308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68894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563339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94225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936273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03380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0477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246378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2109586" y="2361777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109586" y="4144397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109586" y="4388351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396203" y="4644259"/>
            <a:ext cx="3495047" cy="202174"/>
          </a:xfrm>
          <a:prstGeom prst="flowChartProcess">
            <a:avLst/>
          </a:prstGeom>
          <a:noFill/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서울시 영등포구 여의대로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128 LG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트윈타워 서관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층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여의도동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1969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11170" y="689873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설치운영이력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388225" y="1704109"/>
            <a:ext cx="6375862" cy="42062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88120" y="5299661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엑셀저장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52498" y="5299661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닫기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497128"/>
              </p:ext>
            </p:extLst>
          </p:nvPr>
        </p:nvGraphicFramePr>
        <p:xfrm>
          <a:off x="1604353" y="2548503"/>
          <a:ext cx="5963842" cy="2225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192">
                  <a:extLst>
                    <a:ext uri="{9D8B030D-6E8A-4147-A177-3AD203B41FA5}">
                      <a16:colId xmlns:a16="http://schemas.microsoft.com/office/drawing/2014/main" val="1953088104"/>
                    </a:ext>
                  </a:extLst>
                </a:gridCol>
                <a:gridCol w="434528">
                  <a:extLst>
                    <a:ext uri="{9D8B030D-6E8A-4147-A177-3AD203B41FA5}">
                      <a16:colId xmlns:a16="http://schemas.microsoft.com/office/drawing/2014/main" val="1519255533"/>
                    </a:ext>
                  </a:extLst>
                </a:gridCol>
                <a:gridCol w="656705">
                  <a:extLst>
                    <a:ext uri="{9D8B030D-6E8A-4147-A177-3AD203B41FA5}">
                      <a16:colId xmlns:a16="http://schemas.microsoft.com/office/drawing/2014/main" val="4099916371"/>
                    </a:ext>
                  </a:extLst>
                </a:gridCol>
                <a:gridCol w="423949">
                  <a:extLst>
                    <a:ext uri="{9D8B030D-6E8A-4147-A177-3AD203B41FA5}">
                      <a16:colId xmlns:a16="http://schemas.microsoft.com/office/drawing/2014/main" val="438803465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3751394534"/>
                    </a:ext>
                  </a:extLst>
                </a:gridCol>
                <a:gridCol w="570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420">
                  <a:extLst>
                    <a:ext uri="{9D8B030D-6E8A-4147-A177-3AD203B41FA5}">
                      <a16:colId xmlns:a16="http://schemas.microsoft.com/office/drawing/2014/main" val="1941262436"/>
                    </a:ext>
                  </a:extLst>
                </a:gridCol>
                <a:gridCol w="633276">
                  <a:extLst>
                    <a:ext uri="{9D8B030D-6E8A-4147-A177-3AD203B41FA5}">
                      <a16:colId xmlns:a16="http://schemas.microsoft.com/office/drawing/2014/main" val="3257965997"/>
                    </a:ext>
                  </a:extLst>
                </a:gridCol>
                <a:gridCol w="377686">
                  <a:extLst>
                    <a:ext uri="{9D8B030D-6E8A-4147-A177-3AD203B41FA5}">
                      <a16:colId xmlns:a16="http://schemas.microsoft.com/office/drawing/2014/main" val="715788661"/>
                    </a:ext>
                  </a:extLst>
                </a:gridCol>
              </a:tblGrid>
              <a:tr h="287091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설치운영이력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901385"/>
                  </a:ext>
                </a:extLst>
              </a:tr>
              <a:tr h="28709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장비관리번호</a:t>
                      </a:r>
                      <a:endParaRPr sz="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변경구분</a:t>
                      </a:r>
                      <a:endParaRPr sz="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변경일자</a:t>
                      </a:r>
                      <a:endParaRPr sz="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팀점</a:t>
                      </a:r>
                      <a:endParaRPr sz="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상위팀점</a:t>
                      </a:r>
                      <a:endParaRPr sz="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단말번호</a:t>
                      </a:r>
                      <a:endParaRPr sz="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365</a:t>
                      </a:r>
                      <a:r>
                        <a:rPr lang="ko-KR" altLang="en-US" sz="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구분</a:t>
                      </a:r>
                      <a:endParaRPr sz="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91">
                <a:tc vMerge="1">
                  <a:txBody>
                    <a:bodyPr/>
                    <a:lstStyle/>
                    <a:p>
                      <a:pPr algn="ctr" latinLnBrk="1"/>
                      <a:endParaRPr sz="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코드</a:t>
                      </a:r>
                      <a:endParaRPr sz="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코드명</a:t>
                      </a:r>
                      <a:endParaRPr sz="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코드</a:t>
                      </a:r>
                      <a:endParaRPr sz="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코드명</a:t>
                      </a:r>
                      <a:endParaRPr sz="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500843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7T221234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7T221234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금융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PLUS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영업부금융센터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금융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PLUS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영업부금융센터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7T221234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7T221234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이전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7T221234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신규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4573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266193"/>
              </p:ext>
            </p:extLst>
          </p:nvPr>
        </p:nvGraphicFramePr>
        <p:xfrm>
          <a:off x="9253538" y="428625"/>
          <a:ext cx="2938462" cy="3402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64308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68894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563339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94225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936273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03380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0477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246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505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3359" y="635203"/>
          <a:ext cx="9040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66">
                  <a:extLst>
                    <a:ext uri="{9D8B030D-6E8A-4147-A177-3AD203B41FA5}">
                      <a16:colId xmlns:a16="http://schemas.microsoft.com/office/drawing/2014/main" val="301939133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78394154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8670909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288229826"/>
                    </a:ext>
                  </a:extLst>
                </a:gridCol>
                <a:gridCol w="784611">
                  <a:extLst>
                    <a:ext uri="{9D8B030D-6E8A-4147-A177-3AD203B41FA5}">
                      <a16:colId xmlns:a16="http://schemas.microsoft.com/office/drawing/2014/main" val="372580881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48575838"/>
                    </a:ext>
                  </a:extLst>
                </a:gridCol>
                <a:gridCol w="2090564">
                  <a:extLst>
                    <a:ext uri="{9D8B030D-6E8A-4147-A177-3AD203B41FA5}">
                      <a16:colId xmlns:a16="http://schemas.microsoft.com/office/drawing/2014/main" val="2311330044"/>
                    </a:ext>
                  </a:extLst>
                </a:gridCol>
                <a:gridCol w="2292453">
                  <a:extLst>
                    <a:ext uri="{9D8B030D-6E8A-4147-A177-3AD203B41FA5}">
                      <a16:colId xmlns:a16="http://schemas.microsoft.com/office/drawing/2014/main" val="379220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기기관리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원격관리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저널관리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 err="1"/>
                        <a:t>김농협</a:t>
                      </a:r>
                      <a:r>
                        <a:rPr lang="ko-KR" altLang="en-US" sz="900" dirty="0"/>
                        <a:t> 님   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로그아웃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026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826533"/>
              </p:ext>
            </p:extLst>
          </p:nvPr>
        </p:nvGraphicFramePr>
        <p:xfrm>
          <a:off x="9253538" y="428625"/>
          <a:ext cx="2938462" cy="130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505950"/>
              </p:ext>
            </p:extLst>
          </p:nvPr>
        </p:nvGraphicFramePr>
        <p:xfrm>
          <a:off x="113358" y="1010102"/>
          <a:ext cx="1153467" cy="52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67">
                  <a:extLst>
                    <a:ext uri="{9D8B030D-6E8A-4147-A177-3AD203B41FA5}">
                      <a16:colId xmlns:a16="http://schemas.microsoft.com/office/drawing/2014/main" val="848485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5190201"/>
                    </a:ext>
                  </a:extLst>
                </a:gridCol>
              </a:tblGrid>
              <a:tr h="3952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기기관리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34644"/>
                  </a:ext>
                </a:extLst>
              </a:tr>
              <a:tr h="146188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13619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74234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기기등록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변경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7513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기기현황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15716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점별가동현황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069765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기기별가동현황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52180"/>
                  </a:ext>
                </a:extLst>
              </a:tr>
              <a:tr h="2715892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3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1264" y="6010275"/>
            <a:ext cx="1039836" cy="6140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36000" bIns="0"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87085"/>
              </p:ext>
            </p:extLst>
          </p:nvPr>
        </p:nvGraphicFramePr>
        <p:xfrm>
          <a:off x="1375575" y="1423444"/>
          <a:ext cx="7673174" cy="5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800375909"/>
                    </a:ext>
                  </a:extLst>
                </a:gridCol>
                <a:gridCol w="2686049">
                  <a:extLst>
                    <a:ext uri="{9D8B030D-6E8A-4147-A177-3AD203B41FA5}">
                      <a16:colId xmlns:a16="http://schemas.microsoft.com/office/drawing/2014/main" val="2185617173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</a:rPr>
                        <a:t>팀점코드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단말번호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장비관리번호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기종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45565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73090" y="106934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 err="1">
                <a:latin typeface="+mn-ea"/>
              </a:rPr>
              <a:t>기기현황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353425" y="1117112"/>
            <a:ext cx="695324" cy="257175"/>
          </a:xfrm>
          <a:prstGeom prst="roundRect">
            <a:avLst>
              <a:gd name="adj" fmla="val 12038"/>
            </a:avLst>
          </a:prstGeom>
          <a:solidFill>
            <a:srgbClr val="00336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조회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35736" y="6407730"/>
            <a:ext cx="3752850" cy="180975"/>
            <a:chOff x="2739390" y="5934075"/>
            <a:chExt cx="3752850" cy="18097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7393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92608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26868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rgbClr val="150F96"/>
                  </a:solidFill>
                </a:rPr>
                <a:t>1</a:t>
              </a:r>
              <a:endParaRPr lang="ko-KR" altLang="en-US" sz="800" b="1" dirty="0">
                <a:solidFill>
                  <a:srgbClr val="150F96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4476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82084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9692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37299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907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92515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20123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47731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75338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029466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2826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54386" y="5922247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총합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페이지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388841" y="1444323"/>
            <a:ext cx="1034486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332815" y="2136287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엑셀저장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171450" y="1552575"/>
            <a:ext cx="1009650" cy="257175"/>
            <a:chOff x="171450" y="1562100"/>
            <a:chExt cx="1009650" cy="257175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171450" y="1562100"/>
              <a:ext cx="1009650" cy="257175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ko-KR" altLang="en-US" sz="800" dirty="0" err="1">
                  <a:solidFill>
                    <a:schemeClr val="bg2">
                      <a:lumMod val="25000"/>
                    </a:schemeClr>
                  </a:solidFill>
                </a:rPr>
                <a:t>메뉴검색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3" name="Search">
              <a:extLst>
                <a:ext uri="{FF2B5EF4-FFF2-40B4-BE49-F238E27FC236}">
                  <a16:creationId xmlns:a16="http://schemas.microsoft.com/office/drawing/2014/main" id="{DB41DA3E-CBE2-445C-BA8A-6DAE26D8C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8095" y="1622948"/>
              <a:ext cx="132695" cy="135711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78043" y="1703262"/>
            <a:ext cx="1034486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56586"/>
              </p:ext>
            </p:extLst>
          </p:nvPr>
        </p:nvGraphicFramePr>
        <p:xfrm>
          <a:off x="1375575" y="2437059"/>
          <a:ext cx="7673170" cy="319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96">
                  <a:extLst>
                    <a:ext uri="{9D8B030D-6E8A-4147-A177-3AD203B41FA5}">
                      <a16:colId xmlns:a16="http://schemas.microsoft.com/office/drawing/2014/main" val="438803465"/>
                    </a:ext>
                  </a:extLst>
                </a:gridCol>
                <a:gridCol w="1058960">
                  <a:extLst>
                    <a:ext uri="{9D8B030D-6E8A-4147-A177-3AD203B41FA5}">
                      <a16:colId xmlns:a16="http://schemas.microsoft.com/office/drawing/2014/main" val="2535889680"/>
                    </a:ext>
                  </a:extLst>
                </a:gridCol>
                <a:gridCol w="47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548">
                  <a:extLst>
                    <a:ext uri="{9D8B030D-6E8A-4147-A177-3AD203B41FA5}">
                      <a16:colId xmlns:a16="http://schemas.microsoft.com/office/drawing/2014/main" val="1941262436"/>
                    </a:ext>
                  </a:extLst>
                </a:gridCol>
                <a:gridCol w="584125">
                  <a:extLst>
                    <a:ext uri="{9D8B030D-6E8A-4147-A177-3AD203B41FA5}">
                      <a16:colId xmlns:a16="http://schemas.microsoft.com/office/drawing/2014/main" val="3257965997"/>
                    </a:ext>
                  </a:extLst>
                </a:gridCol>
                <a:gridCol w="515389">
                  <a:extLst>
                    <a:ext uri="{9D8B030D-6E8A-4147-A177-3AD203B41FA5}">
                      <a16:colId xmlns:a16="http://schemas.microsoft.com/office/drawing/2014/main" val="715788661"/>
                    </a:ext>
                  </a:extLst>
                </a:gridCol>
                <a:gridCol w="748289">
                  <a:extLst>
                    <a:ext uri="{9D8B030D-6E8A-4147-A177-3AD203B41FA5}">
                      <a16:colId xmlns:a16="http://schemas.microsoft.com/office/drawing/2014/main" val="2330773038"/>
                    </a:ext>
                  </a:extLst>
                </a:gridCol>
                <a:gridCol w="722573">
                  <a:extLst>
                    <a:ext uri="{9D8B030D-6E8A-4147-A177-3AD203B41FA5}">
                      <a16:colId xmlns:a16="http://schemas.microsoft.com/office/drawing/2014/main" val="4017659027"/>
                    </a:ext>
                  </a:extLst>
                </a:gridCol>
                <a:gridCol w="439055">
                  <a:extLst>
                    <a:ext uri="{9D8B030D-6E8A-4147-A177-3AD203B41FA5}">
                      <a16:colId xmlns:a16="http://schemas.microsoft.com/office/drawing/2014/main" val="3072259663"/>
                    </a:ext>
                  </a:extLst>
                </a:gridCol>
                <a:gridCol w="1444610">
                  <a:extLst>
                    <a:ext uri="{9D8B030D-6E8A-4147-A177-3AD203B41FA5}">
                      <a16:colId xmlns:a16="http://schemas.microsoft.com/office/drawing/2014/main" val="4034762243"/>
                    </a:ext>
                  </a:extLst>
                </a:gridCol>
              </a:tblGrid>
              <a:tr h="2870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E41913"/>
                          </a:solidFill>
                        </a:rPr>
                        <a:t>팀점</a:t>
                      </a:r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상위팀점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단말번호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365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장비관리번호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기기업체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기기용도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E41913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04771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40" baseline="0" dirty="0"/>
                        <a:t>7TYY1234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에이텍에이피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STM(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업무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금융센터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금융센터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40" baseline="0" dirty="0"/>
                        <a:t>7TYY1234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에이텍에이피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STM(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업무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40" baseline="0" dirty="0"/>
                        <a:t>7TYY1234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에이텍에이피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STM(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업무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40" baseline="0" dirty="0"/>
                        <a:t>7TYY1234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에이텍에이피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STM(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업무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40" baseline="0" dirty="0"/>
                        <a:t>7TYY1234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에이텍에이피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FF0000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STM(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상담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4573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pc="-40" baseline="0" dirty="0"/>
                        <a:t>7TYY1234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에이텍에이피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FF0000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STM(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상담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76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45556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9849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38687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4446"/>
                  </a:ext>
                </a:extLst>
              </a:tr>
            </a:tbl>
          </a:graphicData>
        </a:graphic>
      </p:graphicFrame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388841" y="1706844"/>
            <a:ext cx="1034486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259297" y="1444090"/>
            <a:ext cx="1746241" cy="20373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영업부법인센터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5057617" y="1444090"/>
            <a:ext cx="35051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78043" y="1442529"/>
            <a:ext cx="1004078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 or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134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3359" y="635203"/>
          <a:ext cx="9040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66">
                  <a:extLst>
                    <a:ext uri="{9D8B030D-6E8A-4147-A177-3AD203B41FA5}">
                      <a16:colId xmlns:a16="http://schemas.microsoft.com/office/drawing/2014/main" val="301939133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78394154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8670909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288229826"/>
                    </a:ext>
                  </a:extLst>
                </a:gridCol>
                <a:gridCol w="784611">
                  <a:extLst>
                    <a:ext uri="{9D8B030D-6E8A-4147-A177-3AD203B41FA5}">
                      <a16:colId xmlns:a16="http://schemas.microsoft.com/office/drawing/2014/main" val="372580881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48575838"/>
                    </a:ext>
                  </a:extLst>
                </a:gridCol>
                <a:gridCol w="2090564">
                  <a:extLst>
                    <a:ext uri="{9D8B030D-6E8A-4147-A177-3AD203B41FA5}">
                      <a16:colId xmlns:a16="http://schemas.microsoft.com/office/drawing/2014/main" val="2311330044"/>
                    </a:ext>
                  </a:extLst>
                </a:gridCol>
                <a:gridCol w="2292453">
                  <a:extLst>
                    <a:ext uri="{9D8B030D-6E8A-4147-A177-3AD203B41FA5}">
                      <a16:colId xmlns:a16="http://schemas.microsoft.com/office/drawing/2014/main" val="379220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기기관리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원격관리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저널관리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 err="1"/>
                        <a:t>김농협</a:t>
                      </a:r>
                      <a:r>
                        <a:rPr lang="ko-KR" altLang="en-US" sz="900" dirty="0"/>
                        <a:t> 님   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로그아웃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026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/>
        </p:nvGraphicFramePr>
        <p:xfrm>
          <a:off x="9253538" y="428625"/>
          <a:ext cx="2938462" cy="130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262652"/>
              </p:ext>
            </p:extLst>
          </p:nvPr>
        </p:nvGraphicFramePr>
        <p:xfrm>
          <a:off x="113358" y="1010102"/>
          <a:ext cx="1153467" cy="52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67">
                  <a:extLst>
                    <a:ext uri="{9D8B030D-6E8A-4147-A177-3AD203B41FA5}">
                      <a16:colId xmlns:a16="http://schemas.microsoft.com/office/drawing/2014/main" val="848485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5190201"/>
                    </a:ext>
                  </a:extLst>
                </a:gridCol>
              </a:tblGrid>
              <a:tr h="3952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기기관리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34644"/>
                  </a:ext>
                </a:extLst>
              </a:tr>
              <a:tr h="146188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13619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74234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기기등록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변경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7513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기기현황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15716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점별가동현황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069765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기기별가동현황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52180"/>
                  </a:ext>
                </a:extLst>
              </a:tr>
              <a:tr h="2715892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3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1264" y="6010275"/>
            <a:ext cx="1039836" cy="6140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36000" bIns="0"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38928"/>
              </p:ext>
            </p:extLst>
          </p:nvPr>
        </p:nvGraphicFramePr>
        <p:xfrm>
          <a:off x="1375575" y="1423444"/>
          <a:ext cx="7673174" cy="5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800375909"/>
                    </a:ext>
                  </a:extLst>
                </a:gridCol>
                <a:gridCol w="2686049">
                  <a:extLst>
                    <a:ext uri="{9D8B030D-6E8A-4147-A177-3AD203B41FA5}">
                      <a16:colId xmlns:a16="http://schemas.microsoft.com/office/drawing/2014/main" val="2185617173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</a:rPr>
                        <a:t>팀점코드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en-US" altLang="ko-KR" sz="800" b="1" dirty="0">
                          <a:solidFill>
                            <a:srgbClr val="002060"/>
                          </a:solidFill>
                        </a:rPr>
                        <a:t>365</a:t>
                      </a: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구분</a:t>
                      </a:r>
                      <a:endParaRPr lang="ko-KR" altLang="en-US" sz="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조회기간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년                           월 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~                          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월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57511" rtl="0" eaLnBrk="1" latinLnBrk="1" hangingPunct="1"/>
                      <a:endParaRPr lang="ko-KR" altLang="en-US" sz="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57511" rtl="0" eaLnBrk="1" latinLnBrk="1" hangingPunct="1"/>
                      <a:endParaRPr sz="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99377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73090" y="1069341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+mn-ea"/>
              </a:rPr>
              <a:t>점별가동현황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353425" y="1117112"/>
            <a:ext cx="695324" cy="257175"/>
          </a:xfrm>
          <a:prstGeom prst="roundRect">
            <a:avLst>
              <a:gd name="adj" fmla="val 12038"/>
            </a:avLst>
          </a:prstGeom>
          <a:solidFill>
            <a:srgbClr val="00336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조회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03765"/>
              </p:ext>
            </p:extLst>
          </p:nvPr>
        </p:nvGraphicFramePr>
        <p:xfrm>
          <a:off x="1375575" y="2437059"/>
          <a:ext cx="7673172" cy="319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679">
                  <a:extLst>
                    <a:ext uri="{9D8B030D-6E8A-4147-A177-3AD203B41FA5}">
                      <a16:colId xmlns:a16="http://schemas.microsoft.com/office/drawing/2014/main" val="3259955535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311">
                  <a:extLst>
                    <a:ext uri="{9D8B030D-6E8A-4147-A177-3AD203B41FA5}">
                      <a16:colId xmlns:a16="http://schemas.microsoft.com/office/drawing/2014/main" val="438803465"/>
                    </a:ext>
                  </a:extLst>
                </a:gridCol>
                <a:gridCol w="68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153">
                  <a:extLst>
                    <a:ext uri="{9D8B030D-6E8A-4147-A177-3AD203B41FA5}">
                      <a16:colId xmlns:a16="http://schemas.microsoft.com/office/drawing/2014/main" val="1749411058"/>
                    </a:ext>
                  </a:extLst>
                </a:gridCol>
                <a:gridCol w="1060200">
                  <a:extLst>
                    <a:ext uri="{9D8B030D-6E8A-4147-A177-3AD203B41FA5}">
                      <a16:colId xmlns:a16="http://schemas.microsoft.com/office/drawing/2014/main" val="3257965997"/>
                    </a:ext>
                  </a:extLst>
                </a:gridCol>
                <a:gridCol w="1101680">
                  <a:extLst>
                    <a:ext uri="{9D8B030D-6E8A-4147-A177-3AD203B41FA5}">
                      <a16:colId xmlns:a16="http://schemas.microsoft.com/office/drawing/2014/main" val="4017659027"/>
                    </a:ext>
                  </a:extLst>
                </a:gridCol>
                <a:gridCol w="677991">
                  <a:extLst>
                    <a:ext uri="{9D8B030D-6E8A-4147-A177-3AD203B41FA5}">
                      <a16:colId xmlns:a16="http://schemas.microsoft.com/office/drawing/2014/main" val="2046238857"/>
                    </a:ext>
                  </a:extLst>
                </a:gridCol>
              </a:tblGrid>
              <a:tr h="287091">
                <a:tc gridSpan="2"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팀점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상위팀점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365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기기대수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총운영시간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총가동시간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가동률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265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16104</a:t>
                      </a:r>
                      <a:r>
                        <a:rPr lang="ko-KR" altLang="en-US" sz="800" dirty="0"/>
                        <a:t>시간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15461</a:t>
                      </a:r>
                      <a:r>
                        <a:rPr lang="ko-KR" altLang="en-US" sz="800" dirty="0"/>
                        <a:t>시간 </a:t>
                      </a:r>
                      <a:r>
                        <a:rPr lang="en-US" altLang="ko-KR" sz="800" dirty="0"/>
                        <a:t>37</a:t>
                      </a:r>
                      <a:r>
                        <a:rPr lang="ko-KR" altLang="en-US" sz="800" dirty="0"/>
                        <a:t>분 </a:t>
                      </a:r>
                      <a:r>
                        <a:rPr lang="en-US" altLang="ko-KR" sz="800" dirty="0"/>
                        <a:t>29</a:t>
                      </a:r>
                      <a:r>
                        <a:rPr lang="ko-KR" altLang="en-US" sz="800" dirty="0"/>
                        <a:t>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96.01%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금융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PLUS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금융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PLUS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3811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3803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38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99.79%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3811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3789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99.42%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3811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3789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99.42%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3811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3789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99.42%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4573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3811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3789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99.42%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76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45556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9849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38687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4446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353425" y="2136287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엑셀저장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335736" y="6407730"/>
            <a:ext cx="3752850" cy="180975"/>
            <a:chOff x="2739390" y="5934075"/>
            <a:chExt cx="3752850" cy="18097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7393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92608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26868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rgbClr val="150F96"/>
                  </a:solidFill>
                </a:rPr>
                <a:t>1</a:t>
              </a:r>
              <a:endParaRPr lang="ko-KR" altLang="en-US" sz="800" b="1" dirty="0">
                <a:solidFill>
                  <a:srgbClr val="150F96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4476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82084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9692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37299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907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92515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20123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47731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75338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029466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2826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56372" y="5922257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총합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페이지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75520" y="1702020"/>
            <a:ext cx="900189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2022 </a:t>
            </a:r>
            <a:r>
              <a:rPr lang="ko-KR" altLang="en-US" sz="800" dirty="0">
                <a:solidFill>
                  <a:schemeClr val="tx1"/>
                </a:solidFill>
              </a:rPr>
              <a:t>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421248" y="1444089"/>
            <a:ext cx="2297420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                          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567930" y="2136287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일별가동상세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171450" y="1552575"/>
            <a:ext cx="1009650" cy="257175"/>
            <a:chOff x="171450" y="1562100"/>
            <a:chExt cx="1009650" cy="257175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171450" y="1562100"/>
              <a:ext cx="1009650" cy="257175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ko-KR" altLang="en-US" sz="800" dirty="0" err="1">
                  <a:solidFill>
                    <a:schemeClr val="bg2">
                      <a:lumMod val="25000"/>
                    </a:schemeClr>
                  </a:solidFill>
                </a:rPr>
                <a:t>메뉴검색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3" name="Search">
              <a:extLst>
                <a:ext uri="{FF2B5EF4-FFF2-40B4-BE49-F238E27FC236}">
                  <a16:creationId xmlns:a16="http://schemas.microsoft.com/office/drawing/2014/main" id="{DB41DA3E-CBE2-445C-BA8A-6DAE26D8C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8095" y="1622948"/>
              <a:ext cx="132695" cy="135711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300511" y="1704787"/>
            <a:ext cx="900189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01   </a:t>
            </a:r>
            <a:r>
              <a:rPr lang="ko-KR" altLang="en-US" sz="800" dirty="0">
                <a:solidFill>
                  <a:schemeClr val="tx1"/>
                </a:solidFill>
              </a:rPr>
              <a:t>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4525256" y="1707553"/>
            <a:ext cx="900189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12   </a:t>
            </a:r>
            <a:r>
              <a:rPr lang="ko-KR" altLang="en-US" sz="800" dirty="0">
                <a:solidFill>
                  <a:schemeClr val="tx1"/>
                </a:solidFill>
              </a:rPr>
              <a:t>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259297" y="1444090"/>
            <a:ext cx="1746241" cy="20373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영업부법인센터</a:t>
            </a:r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5057617" y="1444090"/>
            <a:ext cx="35051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75520" y="1442529"/>
            <a:ext cx="100660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 or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538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11167" y="739749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일별가동상세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79" y="739749"/>
            <a:ext cx="5640229" cy="57608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40364" y="1590912"/>
            <a:ext cx="67518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팀점명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12262" y="2125698"/>
            <a:ext cx="67518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운영시간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45084" y="2386162"/>
            <a:ext cx="104740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07:00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~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23:00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4110" y="1855953"/>
            <a:ext cx="104740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영업부 금융센터</a:t>
            </a:r>
          </a:p>
        </p:txBody>
      </p:sp>
    </p:spTree>
    <p:extLst>
      <p:ext uri="{BB962C8B-B14F-4D97-AF65-F5344CB8AC3E}">
        <p14:creationId xmlns:p14="http://schemas.microsoft.com/office/powerpoint/2010/main" val="1693229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3359" y="635203"/>
          <a:ext cx="9040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66">
                  <a:extLst>
                    <a:ext uri="{9D8B030D-6E8A-4147-A177-3AD203B41FA5}">
                      <a16:colId xmlns:a16="http://schemas.microsoft.com/office/drawing/2014/main" val="301939133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78394154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8670909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288229826"/>
                    </a:ext>
                  </a:extLst>
                </a:gridCol>
                <a:gridCol w="784611">
                  <a:extLst>
                    <a:ext uri="{9D8B030D-6E8A-4147-A177-3AD203B41FA5}">
                      <a16:colId xmlns:a16="http://schemas.microsoft.com/office/drawing/2014/main" val="372580881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48575838"/>
                    </a:ext>
                  </a:extLst>
                </a:gridCol>
                <a:gridCol w="2090564">
                  <a:extLst>
                    <a:ext uri="{9D8B030D-6E8A-4147-A177-3AD203B41FA5}">
                      <a16:colId xmlns:a16="http://schemas.microsoft.com/office/drawing/2014/main" val="2311330044"/>
                    </a:ext>
                  </a:extLst>
                </a:gridCol>
                <a:gridCol w="2292453">
                  <a:extLst>
                    <a:ext uri="{9D8B030D-6E8A-4147-A177-3AD203B41FA5}">
                      <a16:colId xmlns:a16="http://schemas.microsoft.com/office/drawing/2014/main" val="379220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기기관리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원격관리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저널관리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 err="1"/>
                        <a:t>김농협</a:t>
                      </a:r>
                      <a:r>
                        <a:rPr lang="ko-KR" altLang="en-US" sz="900" dirty="0"/>
                        <a:t> 님   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로그아웃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026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/>
        </p:nvGraphicFramePr>
        <p:xfrm>
          <a:off x="9253538" y="428625"/>
          <a:ext cx="2938462" cy="130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80225"/>
              </p:ext>
            </p:extLst>
          </p:nvPr>
        </p:nvGraphicFramePr>
        <p:xfrm>
          <a:off x="113358" y="1010102"/>
          <a:ext cx="1153467" cy="5233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67">
                  <a:extLst>
                    <a:ext uri="{9D8B030D-6E8A-4147-A177-3AD203B41FA5}">
                      <a16:colId xmlns:a16="http://schemas.microsoft.com/office/drawing/2014/main" val="848485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5190201"/>
                    </a:ext>
                  </a:extLst>
                </a:gridCol>
              </a:tblGrid>
              <a:tr h="3952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기기관리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34644"/>
                  </a:ext>
                </a:extLst>
              </a:tr>
              <a:tr h="146188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13619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74234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기기등록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변경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7513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기기현황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15716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점별가동현황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069765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기기별가동현황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52180"/>
                  </a:ext>
                </a:extLst>
              </a:tr>
              <a:tr h="2715892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3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1264" y="6010275"/>
            <a:ext cx="1039836" cy="6140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36000" bIns="0"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05166"/>
              </p:ext>
            </p:extLst>
          </p:nvPr>
        </p:nvGraphicFramePr>
        <p:xfrm>
          <a:off x="1375575" y="1423444"/>
          <a:ext cx="7673174" cy="5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800375909"/>
                    </a:ext>
                  </a:extLst>
                </a:gridCol>
                <a:gridCol w="2686049">
                  <a:extLst>
                    <a:ext uri="{9D8B030D-6E8A-4147-A177-3AD203B41FA5}">
                      <a16:colId xmlns:a16="http://schemas.microsoft.com/office/drawing/2014/main" val="2185617173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</a:rPr>
                        <a:t>팀점코드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단말번호</a:t>
                      </a:r>
                      <a:endParaRPr lang="ko-KR" altLang="en-US" sz="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조회기간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                    년                      월  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~                    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en-US" altLang="ko-KR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365</a:t>
                      </a:r>
                      <a:r>
                        <a:rPr lang="ko-KR" altLang="en-US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39414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73090" y="1069341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+mn-ea"/>
              </a:rPr>
              <a:t>기기별가동현황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353425" y="1117112"/>
            <a:ext cx="695324" cy="257175"/>
          </a:xfrm>
          <a:prstGeom prst="roundRect">
            <a:avLst>
              <a:gd name="adj" fmla="val 12038"/>
            </a:avLst>
          </a:prstGeom>
          <a:solidFill>
            <a:srgbClr val="00336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조회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21315"/>
              </p:ext>
            </p:extLst>
          </p:nvPr>
        </p:nvGraphicFramePr>
        <p:xfrm>
          <a:off x="1375574" y="2437059"/>
          <a:ext cx="7673176" cy="319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578">
                  <a:extLst>
                    <a:ext uri="{9D8B030D-6E8A-4147-A177-3AD203B41FA5}">
                      <a16:colId xmlns:a16="http://schemas.microsoft.com/office/drawing/2014/main" val="3159966015"/>
                    </a:ext>
                  </a:extLst>
                </a:gridCol>
                <a:gridCol w="507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658">
                  <a:extLst>
                    <a:ext uri="{9D8B030D-6E8A-4147-A177-3AD203B41FA5}">
                      <a16:colId xmlns:a16="http://schemas.microsoft.com/office/drawing/2014/main" val="438803465"/>
                    </a:ext>
                  </a:extLst>
                </a:gridCol>
                <a:gridCol w="626090">
                  <a:extLst>
                    <a:ext uri="{9D8B030D-6E8A-4147-A177-3AD203B41FA5}">
                      <a16:colId xmlns:a16="http://schemas.microsoft.com/office/drawing/2014/main" val="1249950410"/>
                    </a:ext>
                  </a:extLst>
                </a:gridCol>
                <a:gridCol w="626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776">
                  <a:extLst>
                    <a:ext uri="{9D8B030D-6E8A-4147-A177-3AD203B41FA5}">
                      <a16:colId xmlns:a16="http://schemas.microsoft.com/office/drawing/2014/main" val="3257965997"/>
                    </a:ext>
                  </a:extLst>
                </a:gridCol>
                <a:gridCol w="1160539">
                  <a:extLst>
                    <a:ext uri="{9D8B030D-6E8A-4147-A177-3AD203B41FA5}">
                      <a16:colId xmlns:a16="http://schemas.microsoft.com/office/drawing/2014/main" val="4017659027"/>
                    </a:ext>
                  </a:extLst>
                </a:gridCol>
                <a:gridCol w="465319">
                  <a:extLst>
                    <a:ext uri="{9D8B030D-6E8A-4147-A177-3AD203B41FA5}">
                      <a16:colId xmlns:a16="http://schemas.microsoft.com/office/drawing/2014/main" val="2046238857"/>
                    </a:ext>
                  </a:extLst>
                </a:gridCol>
                <a:gridCol w="616311">
                  <a:extLst>
                    <a:ext uri="{9D8B030D-6E8A-4147-A177-3AD203B41FA5}">
                      <a16:colId xmlns:a16="http://schemas.microsoft.com/office/drawing/2014/main" val="3872606946"/>
                    </a:ext>
                  </a:extLst>
                </a:gridCol>
              </a:tblGrid>
              <a:tr h="2870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팀점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상위팀점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단말번호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365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총운영시간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총가동시간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가동률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732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16104</a:t>
                      </a:r>
                      <a:r>
                        <a:rPr lang="ko-KR" altLang="en-US" sz="800" dirty="0"/>
                        <a:t>시간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15461</a:t>
                      </a:r>
                      <a:r>
                        <a:rPr lang="ko-KR" altLang="en-US" sz="800" dirty="0"/>
                        <a:t>시간 </a:t>
                      </a:r>
                      <a:r>
                        <a:rPr lang="en-US" altLang="ko-KR" sz="800" dirty="0"/>
                        <a:t>37</a:t>
                      </a:r>
                      <a:r>
                        <a:rPr lang="ko-KR" altLang="en-US" sz="800" dirty="0"/>
                        <a:t>분 </a:t>
                      </a:r>
                      <a:r>
                        <a:rPr lang="en-US" altLang="ko-KR" sz="800" dirty="0"/>
                        <a:t>29</a:t>
                      </a:r>
                      <a:r>
                        <a:rPr lang="ko-KR" altLang="en-US" sz="800" dirty="0"/>
                        <a:t>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96.01%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영업부금융센터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영업부금융센터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3811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3803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38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99.79%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3811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3789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99.42%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3811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3789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99.42%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3811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3789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99.42%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4573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3811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3789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99.42%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FF0000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76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해운대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해운대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3811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3789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99.42%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FF0000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45556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상무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3811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3789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99.42%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FF0000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9849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전주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3811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3789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99.42%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FF0000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38687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강남대로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강남대로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3811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3789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34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분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99.42%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FF0000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4446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353425" y="2136287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엑셀저장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335736" y="6407728"/>
            <a:ext cx="3752850" cy="180975"/>
            <a:chOff x="2739390" y="5934075"/>
            <a:chExt cx="3752850" cy="18097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7393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92608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26868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rgbClr val="150F96"/>
                  </a:solidFill>
                </a:rPr>
                <a:t>1</a:t>
              </a:r>
              <a:endParaRPr lang="ko-KR" altLang="en-US" sz="800" b="1" dirty="0">
                <a:solidFill>
                  <a:srgbClr val="150F96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4476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82084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9692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37299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907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92515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20123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47731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75338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029466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2826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56372" y="5922255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총합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페이지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204322" y="1693710"/>
            <a:ext cx="676325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2022</a:t>
            </a:r>
            <a:r>
              <a:rPr lang="ko-KR" altLang="en-US" sz="800" dirty="0">
                <a:solidFill>
                  <a:schemeClr val="tx1"/>
                </a:solidFill>
              </a:rPr>
              <a:t>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421248" y="1444089"/>
            <a:ext cx="1146682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567930" y="2136287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일별가동상세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171450" y="1552575"/>
            <a:ext cx="1009650" cy="257175"/>
            <a:chOff x="171450" y="1562100"/>
            <a:chExt cx="1009650" cy="257175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171450" y="1562100"/>
              <a:ext cx="1009650" cy="257175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ko-KR" altLang="en-US" sz="800" dirty="0" err="1">
                  <a:solidFill>
                    <a:schemeClr val="bg2">
                      <a:lumMod val="25000"/>
                    </a:schemeClr>
                  </a:solidFill>
                </a:rPr>
                <a:t>메뉴검색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3" name="Search">
              <a:extLst>
                <a:ext uri="{FF2B5EF4-FFF2-40B4-BE49-F238E27FC236}">
                  <a16:creationId xmlns:a16="http://schemas.microsoft.com/office/drawing/2014/main" id="{DB41DA3E-CBE2-445C-BA8A-6DAE26D8C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8095" y="1622948"/>
              <a:ext cx="132695" cy="135711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238375" y="1696477"/>
            <a:ext cx="558946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01   </a:t>
            </a:r>
            <a:r>
              <a:rPr lang="ko-KR" altLang="en-US" sz="800" dirty="0">
                <a:solidFill>
                  <a:schemeClr val="tx1"/>
                </a:solidFill>
              </a:rPr>
              <a:t>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259297" y="1444090"/>
            <a:ext cx="1746241" cy="20373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영업부법인센터</a:t>
            </a: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5057617" y="1444090"/>
            <a:ext cx="35051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94220" y="1442529"/>
            <a:ext cx="98790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 or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4238675" y="1699247"/>
            <a:ext cx="558946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01   </a:t>
            </a:r>
            <a:r>
              <a:rPr lang="ko-KR" altLang="en-US" sz="800" dirty="0">
                <a:solidFill>
                  <a:schemeClr val="tx1"/>
                </a:solidFill>
              </a:rPr>
              <a:t>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424020" y="1704554"/>
            <a:ext cx="1146682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02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0F4A5-E165-439D-A08E-0B9A3D75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재</a:t>
            </a:r>
            <a:r>
              <a:rPr lang="en-US" altLang="ko-KR" dirty="0"/>
              <a:t>·</a:t>
            </a:r>
            <a:r>
              <a:rPr lang="ko-KR" altLang="en-US" dirty="0"/>
              <a:t>개정 이력</a:t>
            </a:r>
          </a:p>
        </p:txBody>
      </p:sp>
      <p:graphicFrame>
        <p:nvGraphicFramePr>
          <p:cNvPr id="3" name="Group 146">
            <a:extLst>
              <a:ext uri="{FF2B5EF4-FFF2-40B4-BE49-F238E27FC236}">
                <a16:creationId xmlns:a16="http://schemas.microsoft.com/office/drawing/2014/main" id="{1631C4CD-D9D0-42F3-ACD4-3D6537494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87336"/>
              </p:ext>
            </p:extLst>
          </p:nvPr>
        </p:nvGraphicFramePr>
        <p:xfrm>
          <a:off x="244824" y="805792"/>
          <a:ext cx="11670951" cy="1913020"/>
        </p:xfrm>
        <a:graphic>
          <a:graphicData uri="http://schemas.openxmlformats.org/drawingml/2006/table">
            <a:tbl>
              <a:tblPr/>
              <a:tblGrid>
                <a:gridCol w="964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2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72000" marB="72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</a:t>
                      </a:r>
                      <a:r>
                        <a:rPr kumimoji="0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개정 페이지 및 내용</a:t>
                      </a:r>
                    </a:p>
                  </a:txBody>
                  <a:tcPr marL="54000" marR="54000" marT="72000" marB="72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개정 일자</a:t>
                      </a:r>
                    </a:p>
                  </a:txBody>
                  <a:tcPr marL="54000" marR="54000" marT="72000" marB="72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72000" marB="72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448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V0.1</a:t>
                      </a:r>
                      <a:endParaRPr lang="ko-KR" sz="9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4000" marR="54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960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문서 최초 작성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2022.07.18</a:t>
                      </a:r>
                      <a:endParaRPr lang="ko-KR" altLang="ko-KR" sz="9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4000" marR="54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정 승균</a:t>
                      </a:r>
                      <a:endParaRPr lang="ko-KR" altLang="ko-KR" sz="9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4000" marR="54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2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V0.2</a:t>
                      </a:r>
                      <a:endParaRPr lang="ko-KR" sz="9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4000" marR="54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296022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메뉴구조도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수정 및 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9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2022.07.25</a:t>
                      </a:r>
                      <a:endParaRPr lang="ko-KR" altLang="ko-KR" sz="9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4000" marR="54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정 승균</a:t>
                      </a:r>
                      <a:endParaRPr lang="ko-KR" altLang="ko-KR" sz="9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4000" marR="54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72000" marB="72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72000" marB="72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72000" marB="72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altLang="ko-KR" sz="9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4000" marR="54000" marT="72000" marB="72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72000" marB="72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marL="54000" marR="54000" marT="72000" marB="72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72000" marB="72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altLang="ko-KR" sz="9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4000" marR="54000" marT="72000" marB="7200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448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endParaRPr lang="ko-KR" sz="9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4000" marR="54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4000" marR="54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96022" rtl="0" eaLnBrk="1" fontAlgn="auto" latinLnBrk="1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altLang="ko-KR" sz="90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4000" marR="54000" marT="72000" marB="72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576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02853" y="714811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일별가동상세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53" y="714811"/>
            <a:ext cx="5762309" cy="5885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86544" y="1590912"/>
            <a:ext cx="67518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팀점명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6544" y="2125698"/>
            <a:ext cx="675180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365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구분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6544" y="2413026"/>
            <a:ext cx="6751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점내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4023" y="1869537"/>
            <a:ext cx="91440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n-ea"/>
              </a:rPr>
              <a:t>영업부 금융센터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3380" y="1869537"/>
            <a:ext cx="67518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STM11234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3275" y="2411101"/>
            <a:ext cx="1047403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07:00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~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23:00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618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3359" y="635203"/>
          <a:ext cx="9040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66">
                  <a:extLst>
                    <a:ext uri="{9D8B030D-6E8A-4147-A177-3AD203B41FA5}">
                      <a16:colId xmlns:a16="http://schemas.microsoft.com/office/drawing/2014/main" val="301939133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78394154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8670909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288229826"/>
                    </a:ext>
                  </a:extLst>
                </a:gridCol>
                <a:gridCol w="784611">
                  <a:extLst>
                    <a:ext uri="{9D8B030D-6E8A-4147-A177-3AD203B41FA5}">
                      <a16:colId xmlns:a16="http://schemas.microsoft.com/office/drawing/2014/main" val="372580881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48575838"/>
                    </a:ext>
                  </a:extLst>
                </a:gridCol>
                <a:gridCol w="2090564">
                  <a:extLst>
                    <a:ext uri="{9D8B030D-6E8A-4147-A177-3AD203B41FA5}">
                      <a16:colId xmlns:a16="http://schemas.microsoft.com/office/drawing/2014/main" val="2311330044"/>
                    </a:ext>
                  </a:extLst>
                </a:gridCol>
                <a:gridCol w="2292453">
                  <a:extLst>
                    <a:ext uri="{9D8B030D-6E8A-4147-A177-3AD203B41FA5}">
                      <a16:colId xmlns:a16="http://schemas.microsoft.com/office/drawing/2014/main" val="379220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기기관리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원격관리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저널관리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 err="1"/>
                        <a:t>김농협</a:t>
                      </a:r>
                      <a:r>
                        <a:rPr lang="ko-KR" altLang="en-US" sz="900" dirty="0"/>
                        <a:t> 님   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로그아웃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026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87823"/>
              </p:ext>
            </p:extLst>
          </p:nvPr>
        </p:nvGraphicFramePr>
        <p:xfrm>
          <a:off x="9253538" y="428625"/>
          <a:ext cx="2938462" cy="130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 err="1"/>
                        <a:t>버전구분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:</a:t>
                      </a:r>
                      <a:r>
                        <a:rPr lang="ko-KR" altLang="en-US" sz="800" spc="-40" baseline="0" dirty="0"/>
                        <a:t> 정상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/>
                        <a:t> 이상</a:t>
                      </a:r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43031"/>
              </p:ext>
            </p:extLst>
          </p:nvPr>
        </p:nvGraphicFramePr>
        <p:xfrm>
          <a:off x="113358" y="1010102"/>
          <a:ext cx="1153467" cy="5955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67">
                  <a:extLst>
                    <a:ext uri="{9D8B030D-6E8A-4147-A177-3AD203B41FA5}">
                      <a16:colId xmlns:a16="http://schemas.microsoft.com/office/drawing/2014/main" val="848485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5190201"/>
                    </a:ext>
                  </a:extLst>
                </a:gridCol>
              </a:tblGrid>
              <a:tr h="3900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원격관리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34644"/>
                  </a:ext>
                </a:extLst>
              </a:tr>
              <a:tr h="157259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13619"/>
                  </a:ext>
                </a:extLst>
              </a:tr>
              <a:tr h="37614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74234"/>
                  </a:ext>
                </a:extLst>
              </a:tr>
              <a:tr h="42518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기기버전조회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75130"/>
                  </a:ext>
                </a:extLst>
              </a:tr>
              <a:tr h="42518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원격제어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47496"/>
                  </a:ext>
                </a:extLst>
              </a:tr>
              <a:tr h="42518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원격관리이력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102058"/>
                  </a:ext>
                </a:extLst>
              </a:tr>
              <a:tr h="42518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파일관리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069765"/>
                  </a:ext>
                </a:extLst>
              </a:tr>
              <a:tr h="3331047">
                <a:tc gridSpan="2"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3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1264" y="6010275"/>
            <a:ext cx="1039836" cy="6140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36000" bIns="0"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3090" y="1069341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+mn-ea"/>
              </a:rPr>
              <a:t>기기버전조회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596676"/>
              </p:ext>
            </p:extLst>
          </p:nvPr>
        </p:nvGraphicFramePr>
        <p:xfrm>
          <a:off x="1375575" y="2446584"/>
          <a:ext cx="7673172" cy="319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21">
                  <a:extLst>
                    <a:ext uri="{9D8B030D-6E8A-4147-A177-3AD203B41FA5}">
                      <a16:colId xmlns:a16="http://schemas.microsoft.com/office/drawing/2014/main" val="3846823058"/>
                    </a:ext>
                  </a:extLst>
                </a:gridCol>
                <a:gridCol w="1075349">
                  <a:extLst>
                    <a:ext uri="{9D8B030D-6E8A-4147-A177-3AD203B41FA5}">
                      <a16:colId xmlns:a16="http://schemas.microsoft.com/office/drawing/2014/main" val="2977868878"/>
                    </a:ext>
                  </a:extLst>
                </a:gridCol>
                <a:gridCol w="698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7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266">
                  <a:extLst>
                    <a:ext uri="{9D8B030D-6E8A-4147-A177-3AD203B41FA5}">
                      <a16:colId xmlns:a16="http://schemas.microsoft.com/office/drawing/2014/main" val="1941262436"/>
                    </a:ext>
                  </a:extLst>
                </a:gridCol>
                <a:gridCol w="1293980">
                  <a:extLst>
                    <a:ext uri="{9D8B030D-6E8A-4147-A177-3AD203B41FA5}">
                      <a16:colId xmlns:a16="http://schemas.microsoft.com/office/drawing/2014/main" val="1749411058"/>
                    </a:ext>
                  </a:extLst>
                </a:gridCol>
                <a:gridCol w="731840">
                  <a:extLst>
                    <a:ext uri="{9D8B030D-6E8A-4147-A177-3AD203B41FA5}">
                      <a16:colId xmlns:a16="http://schemas.microsoft.com/office/drawing/2014/main" val="3257965997"/>
                    </a:ext>
                  </a:extLst>
                </a:gridCol>
                <a:gridCol w="493207">
                  <a:extLst>
                    <a:ext uri="{9D8B030D-6E8A-4147-A177-3AD203B41FA5}">
                      <a16:colId xmlns:a16="http://schemas.microsoft.com/office/drawing/2014/main" val="3072259663"/>
                    </a:ext>
                  </a:extLst>
                </a:gridCol>
              </a:tblGrid>
              <a:tr h="2870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팀점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상위팀점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단말번호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AP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최종버전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AP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현재버전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AGENT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91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643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V197001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금융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PLUS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금융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PLUS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V197001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V192601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20201020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V192601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20201020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V192601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20201020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4573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V192601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20201020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FF0000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76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V192601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20201020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FF0000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45556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V192601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20201020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FF0000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9849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V192601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20201020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FF0000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38687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20201020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FF0000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4446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353425" y="2145812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엑셀저장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335736" y="6408940"/>
            <a:ext cx="3752850" cy="180975"/>
            <a:chOff x="2739390" y="5934075"/>
            <a:chExt cx="3752850" cy="18097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7393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92608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26868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rgbClr val="150F96"/>
                  </a:solidFill>
                </a:rPr>
                <a:t>1</a:t>
              </a:r>
              <a:endParaRPr lang="ko-KR" altLang="en-US" sz="800" b="1" dirty="0">
                <a:solidFill>
                  <a:srgbClr val="150F96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4476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82084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9692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37299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907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92515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20123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47731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75338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029466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2826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56372" y="5923467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총합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페이지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71450" y="1552575"/>
            <a:ext cx="1009650" cy="257175"/>
            <a:chOff x="171450" y="1562100"/>
            <a:chExt cx="1009650" cy="25717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171450" y="1562100"/>
              <a:ext cx="1009650" cy="257175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ko-KR" altLang="en-US" sz="800" dirty="0" err="1">
                  <a:solidFill>
                    <a:schemeClr val="bg2">
                      <a:lumMod val="25000"/>
                    </a:schemeClr>
                  </a:solidFill>
                </a:rPr>
                <a:t>메뉴검색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8" name="Search">
              <a:extLst>
                <a:ext uri="{FF2B5EF4-FFF2-40B4-BE49-F238E27FC236}">
                  <a16:creationId xmlns:a16="http://schemas.microsoft.com/office/drawing/2014/main" id="{DB41DA3E-CBE2-445C-BA8A-6DAE26D8C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8095" y="1622948"/>
              <a:ext cx="132695" cy="135711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727163"/>
              </p:ext>
            </p:extLst>
          </p:nvPr>
        </p:nvGraphicFramePr>
        <p:xfrm>
          <a:off x="1375575" y="1423444"/>
          <a:ext cx="7673174" cy="5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800375909"/>
                    </a:ext>
                  </a:extLst>
                </a:gridCol>
                <a:gridCol w="2686049">
                  <a:extLst>
                    <a:ext uri="{9D8B030D-6E8A-4147-A177-3AD203B41FA5}">
                      <a16:colId xmlns:a16="http://schemas.microsoft.com/office/drawing/2014/main" val="2185617173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</a:rPr>
                        <a:t>팀점코드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단말번호</a:t>
                      </a:r>
                      <a:endParaRPr lang="ko-KR" altLang="en-US" sz="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버전구분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기종</a:t>
                      </a:r>
                      <a:endParaRPr lang="ko-KR" altLang="en-US" sz="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endParaRPr sz="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993774"/>
                  </a:ext>
                </a:extLst>
              </a:tr>
            </a:tbl>
          </a:graphicData>
        </a:graphic>
      </p:graphicFrame>
      <p:sp>
        <p:nvSpPr>
          <p:cNvPr id="106" name="순서도: 처리 10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388003" y="1450707"/>
            <a:ext cx="802512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순서도: 처리 10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388003" y="1691818"/>
            <a:ext cx="802512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순서도: 처리 11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67915" y="1696562"/>
            <a:ext cx="802512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353425" y="1117112"/>
            <a:ext cx="695324" cy="257175"/>
          </a:xfrm>
          <a:prstGeom prst="roundRect">
            <a:avLst>
              <a:gd name="adj" fmla="val 12038"/>
            </a:avLst>
          </a:prstGeom>
          <a:solidFill>
            <a:srgbClr val="00336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조회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259297" y="1444090"/>
            <a:ext cx="1746241" cy="20373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영업부법인센터</a:t>
            </a: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5057617" y="1444090"/>
            <a:ext cx="35051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67915" y="1442529"/>
            <a:ext cx="1014206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 or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1208269" y="1708663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077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637399"/>
              </p:ext>
            </p:extLst>
          </p:nvPr>
        </p:nvGraphicFramePr>
        <p:xfrm>
          <a:off x="113359" y="635203"/>
          <a:ext cx="9040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66">
                  <a:extLst>
                    <a:ext uri="{9D8B030D-6E8A-4147-A177-3AD203B41FA5}">
                      <a16:colId xmlns:a16="http://schemas.microsoft.com/office/drawing/2014/main" val="301939133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78394154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8670909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288229826"/>
                    </a:ext>
                  </a:extLst>
                </a:gridCol>
                <a:gridCol w="784611">
                  <a:extLst>
                    <a:ext uri="{9D8B030D-6E8A-4147-A177-3AD203B41FA5}">
                      <a16:colId xmlns:a16="http://schemas.microsoft.com/office/drawing/2014/main" val="372580881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48575838"/>
                    </a:ext>
                  </a:extLst>
                </a:gridCol>
                <a:gridCol w="2090564">
                  <a:extLst>
                    <a:ext uri="{9D8B030D-6E8A-4147-A177-3AD203B41FA5}">
                      <a16:colId xmlns:a16="http://schemas.microsoft.com/office/drawing/2014/main" val="2311330044"/>
                    </a:ext>
                  </a:extLst>
                </a:gridCol>
                <a:gridCol w="2292453">
                  <a:extLst>
                    <a:ext uri="{9D8B030D-6E8A-4147-A177-3AD203B41FA5}">
                      <a16:colId xmlns:a16="http://schemas.microsoft.com/office/drawing/2014/main" val="379220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기기관리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원격관리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저널관리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 err="1"/>
                        <a:t>김농협</a:t>
                      </a:r>
                      <a:r>
                        <a:rPr lang="ko-KR" altLang="en-US" sz="900" dirty="0"/>
                        <a:t> 님   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로그아웃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026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33533"/>
              </p:ext>
            </p:extLst>
          </p:nvPr>
        </p:nvGraphicFramePr>
        <p:xfrm>
          <a:off x="9253538" y="428625"/>
          <a:ext cx="2938462" cy="1570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 err="1"/>
                        <a:t>정보조회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:</a:t>
                      </a:r>
                      <a:r>
                        <a:rPr lang="ko-KR" altLang="en-US" sz="800" spc="-40" baseline="0" dirty="0"/>
                        <a:t> 기기 정보 조회 </a:t>
                      </a:r>
                      <a:r>
                        <a:rPr lang="en-US" altLang="ko-KR" sz="800" spc="-40" baseline="0" dirty="0"/>
                        <a:t>(</a:t>
                      </a:r>
                      <a:r>
                        <a:rPr lang="ko-KR" altLang="en-US" sz="800" spc="-40" baseline="0" dirty="0"/>
                        <a:t>시스템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/>
                        <a:t>네트웍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/>
                        <a:t>상태</a:t>
                      </a:r>
                      <a:r>
                        <a:rPr lang="en-US" altLang="ko-KR" sz="800" spc="-40" baseline="0" dirty="0"/>
                        <a:t>)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 err="1"/>
                        <a:t>기기제어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:</a:t>
                      </a:r>
                      <a:r>
                        <a:rPr lang="ko-KR" altLang="en-US" sz="800" spc="-40" baseline="0" dirty="0"/>
                        <a:t> 전원</a:t>
                      </a:r>
                      <a:r>
                        <a:rPr lang="en-US" altLang="ko-KR" sz="800" spc="-40" baseline="0" dirty="0"/>
                        <a:t>OFF,REBOOT,</a:t>
                      </a:r>
                      <a:r>
                        <a:rPr lang="ko-KR" altLang="en-US" sz="800" spc="-40" baseline="0" dirty="0"/>
                        <a:t>리셋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/>
                        <a:t>운영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/>
                        <a:t>중지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 err="1"/>
                        <a:t>메시지전송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: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STM</a:t>
                      </a:r>
                      <a:r>
                        <a:rPr lang="ko-KR" altLang="en-US" sz="800" spc="-40" baseline="0" dirty="0"/>
                        <a:t>에 </a:t>
                      </a:r>
                      <a:r>
                        <a:rPr lang="ko-KR" altLang="en-US" sz="800" spc="-40" baseline="0" dirty="0" err="1"/>
                        <a:t>안내메시지</a:t>
                      </a:r>
                      <a:r>
                        <a:rPr lang="ko-KR" altLang="en-US" sz="800" spc="-40" baseline="0" dirty="0"/>
                        <a:t> 화면 출력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4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 err="1"/>
                        <a:t>거래설정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: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STM</a:t>
                      </a:r>
                      <a:r>
                        <a:rPr lang="ko-KR" altLang="en-US" sz="800" spc="-40" baseline="0" dirty="0"/>
                        <a:t> 서비스 업무 설정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34809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155"/>
              </p:ext>
            </p:extLst>
          </p:nvPr>
        </p:nvGraphicFramePr>
        <p:xfrm>
          <a:off x="113358" y="1010102"/>
          <a:ext cx="1153467" cy="5955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67">
                  <a:extLst>
                    <a:ext uri="{9D8B030D-6E8A-4147-A177-3AD203B41FA5}">
                      <a16:colId xmlns:a16="http://schemas.microsoft.com/office/drawing/2014/main" val="848485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5190201"/>
                    </a:ext>
                  </a:extLst>
                </a:gridCol>
              </a:tblGrid>
              <a:tr h="3900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원격관리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34644"/>
                  </a:ext>
                </a:extLst>
              </a:tr>
              <a:tr h="157259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13619"/>
                  </a:ext>
                </a:extLst>
              </a:tr>
              <a:tr h="37614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74234"/>
                  </a:ext>
                </a:extLst>
              </a:tr>
              <a:tr h="42518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기기버전조회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75130"/>
                  </a:ext>
                </a:extLst>
              </a:tr>
              <a:tr h="42518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원격제어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47496"/>
                  </a:ext>
                </a:extLst>
              </a:tr>
              <a:tr h="42518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원격관리이력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98413"/>
                  </a:ext>
                </a:extLst>
              </a:tr>
              <a:tr h="42518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파일관리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069765"/>
                  </a:ext>
                </a:extLst>
              </a:tr>
              <a:tr h="33310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3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1264" y="6010275"/>
            <a:ext cx="1039836" cy="6140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36000" bIns="0"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766383"/>
              </p:ext>
            </p:extLst>
          </p:nvPr>
        </p:nvGraphicFramePr>
        <p:xfrm>
          <a:off x="1375575" y="2363457"/>
          <a:ext cx="7673173" cy="319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604">
                  <a:extLst>
                    <a:ext uri="{9D8B030D-6E8A-4147-A177-3AD203B41FA5}">
                      <a16:colId xmlns:a16="http://schemas.microsoft.com/office/drawing/2014/main" val="1900784628"/>
                    </a:ext>
                  </a:extLst>
                </a:gridCol>
                <a:gridCol w="696942">
                  <a:extLst>
                    <a:ext uri="{9D8B030D-6E8A-4147-A177-3AD203B41FA5}">
                      <a16:colId xmlns:a16="http://schemas.microsoft.com/office/drawing/2014/main" val="1344912248"/>
                    </a:ext>
                  </a:extLst>
                </a:gridCol>
                <a:gridCol w="2283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346">
                  <a:extLst>
                    <a:ext uri="{9D8B030D-6E8A-4147-A177-3AD203B41FA5}">
                      <a16:colId xmlns:a16="http://schemas.microsoft.com/office/drawing/2014/main" val="1941262436"/>
                    </a:ext>
                  </a:extLst>
                </a:gridCol>
                <a:gridCol w="1349671">
                  <a:extLst>
                    <a:ext uri="{9D8B030D-6E8A-4147-A177-3AD203B41FA5}">
                      <a16:colId xmlns:a16="http://schemas.microsoft.com/office/drawing/2014/main" val="1749411058"/>
                    </a:ext>
                  </a:extLst>
                </a:gridCol>
              </a:tblGrid>
              <a:tr h="2870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팀점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상위팀점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단말번호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932557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100.123.456.78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금융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PLUS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금융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PLUS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100.123.456.78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100.123.456.78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100.123.456.78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100.123.456.78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4573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100.123.456.78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76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100.123.456.78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45556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100.123.456.78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9849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100.123.456.78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38687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100.123.456.78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4446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3335736" y="6408941"/>
            <a:ext cx="3752850" cy="180975"/>
            <a:chOff x="2739390" y="5934075"/>
            <a:chExt cx="3752850" cy="18097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7393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92608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26868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rgbClr val="150F96"/>
                  </a:solidFill>
                </a:rPr>
                <a:t>1</a:t>
              </a:r>
              <a:endParaRPr lang="ko-KR" altLang="en-US" sz="800" b="1" dirty="0">
                <a:solidFill>
                  <a:srgbClr val="150F96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4476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82084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9692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37299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907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92515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20123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47731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75338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029466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2826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56372" y="5923468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총합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페이지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71450" y="1552575"/>
            <a:ext cx="1009650" cy="257175"/>
            <a:chOff x="171450" y="1562100"/>
            <a:chExt cx="1009650" cy="25717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171450" y="1562100"/>
              <a:ext cx="1009650" cy="257175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ko-KR" altLang="en-US" sz="800" dirty="0" err="1">
                  <a:solidFill>
                    <a:schemeClr val="bg2">
                      <a:lumMod val="25000"/>
                    </a:schemeClr>
                  </a:solidFill>
                </a:rPr>
                <a:t>메뉴검색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8" name="Search">
              <a:extLst>
                <a:ext uri="{FF2B5EF4-FFF2-40B4-BE49-F238E27FC236}">
                  <a16:creationId xmlns:a16="http://schemas.microsoft.com/office/drawing/2014/main" id="{DB41DA3E-CBE2-445C-BA8A-6DAE26D8C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8095" y="1622948"/>
              <a:ext cx="132695" cy="135711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273090" y="106934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+mn-ea"/>
              </a:rPr>
              <a:t>원격제어</a:t>
            </a: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73736"/>
              </p:ext>
            </p:extLst>
          </p:nvPr>
        </p:nvGraphicFramePr>
        <p:xfrm>
          <a:off x="1375575" y="1423444"/>
          <a:ext cx="7673174" cy="25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800375909"/>
                    </a:ext>
                  </a:extLst>
                </a:gridCol>
                <a:gridCol w="2686049">
                  <a:extLst>
                    <a:ext uri="{9D8B030D-6E8A-4147-A177-3AD203B41FA5}">
                      <a16:colId xmlns:a16="http://schemas.microsoft.com/office/drawing/2014/main" val="2185617173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</a:rPr>
                        <a:t>팀점코드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단말번호</a:t>
                      </a:r>
                      <a:endParaRPr lang="ko-KR" altLang="en-US" sz="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순서도: 처리 10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385234" y="1449951"/>
            <a:ext cx="802512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8353425" y="1117112"/>
            <a:ext cx="695324" cy="257175"/>
          </a:xfrm>
          <a:prstGeom prst="roundRect">
            <a:avLst>
              <a:gd name="adj" fmla="val 12038"/>
            </a:avLst>
          </a:prstGeom>
          <a:solidFill>
            <a:srgbClr val="00336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조회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8353424" y="2059234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거래설정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583111" y="2059233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메시지전송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6807885" y="2068706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기기제어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037572" y="2068705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정보조회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순서도: 처리 11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1402604" y="2988603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4" name="순서도: 처리 11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1402604" y="3260286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5" name="순서도: 처리 11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1402604" y="3523656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b="1" dirty="0">
                <a:solidFill>
                  <a:srgbClr val="FF0000"/>
                </a:solidFill>
              </a:rPr>
              <a:t>v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6" name="순서도: 처리 11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1402604" y="3787026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순서도: 처리 11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1402604" y="4042083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8" name="순서도: 처리 11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1402603" y="4295268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9" name="순서도: 처리 11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1400735" y="4566951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0" name="순서도: 처리 11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1400734" y="4852655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순서도: 처리 12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1400733" y="5099400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2" name="순서도: 처리 12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1400732" y="5365375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순서도: 처리 12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1400731" y="2418584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473596" y="2019246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2168EE"/>
                </a:solidFill>
                <a:latin typeface="+mn-ea"/>
              </a:rPr>
              <a:t>전체 선택</a:t>
            </a:r>
          </a:p>
        </p:txBody>
      </p:sp>
      <p:cxnSp>
        <p:nvCxnSpPr>
          <p:cNvPr id="125" name="직선 화살표 연결선 124"/>
          <p:cNvCxnSpPr/>
          <p:nvPr/>
        </p:nvCxnSpPr>
        <p:spPr>
          <a:xfrm flipV="1">
            <a:off x="1481067" y="2221158"/>
            <a:ext cx="176383" cy="190141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259297" y="1444090"/>
            <a:ext cx="1746241" cy="20373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영업부법인센터</a:t>
            </a:r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5057617" y="1444090"/>
            <a:ext cx="35051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58206" y="1442529"/>
            <a:ext cx="1023915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 or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302742" y="1877063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7048592" y="1885091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7839333" y="1870668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8609646" y="1877063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4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47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192678" y="726448"/>
            <a:ext cx="594664" cy="159782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700" dirty="0" err="1">
                <a:solidFill>
                  <a:schemeClr val="tx1"/>
                </a:solidFill>
              </a:rPr>
              <a:t>정보조회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41" y="806339"/>
            <a:ext cx="6281625" cy="5696640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02593"/>
              </p:ext>
            </p:extLst>
          </p:nvPr>
        </p:nvGraphicFramePr>
        <p:xfrm>
          <a:off x="1945178" y="1886988"/>
          <a:ext cx="5394960" cy="673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273">
                  <a:extLst>
                    <a:ext uri="{9D8B030D-6E8A-4147-A177-3AD203B41FA5}">
                      <a16:colId xmlns:a16="http://schemas.microsoft.com/office/drawing/2014/main" val="1659030344"/>
                    </a:ext>
                  </a:extLst>
                </a:gridCol>
                <a:gridCol w="1716473">
                  <a:extLst>
                    <a:ext uri="{9D8B030D-6E8A-4147-A177-3AD203B41FA5}">
                      <a16:colId xmlns:a16="http://schemas.microsoft.com/office/drawing/2014/main" val="4204126771"/>
                    </a:ext>
                  </a:extLst>
                </a:gridCol>
                <a:gridCol w="1072620">
                  <a:extLst>
                    <a:ext uri="{9D8B030D-6E8A-4147-A177-3AD203B41FA5}">
                      <a16:colId xmlns:a16="http://schemas.microsoft.com/office/drawing/2014/main" val="4083984454"/>
                    </a:ext>
                  </a:extLst>
                </a:gridCol>
                <a:gridCol w="1774594">
                  <a:extLst>
                    <a:ext uri="{9D8B030D-6E8A-4147-A177-3AD203B41FA5}">
                      <a16:colId xmlns:a16="http://schemas.microsoft.com/office/drawing/2014/main" val="4256369887"/>
                    </a:ext>
                  </a:extLst>
                </a:gridCol>
              </a:tblGrid>
              <a:tr h="22444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팀점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상위팀점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025069"/>
                  </a:ext>
                </a:extLst>
              </a:tr>
              <a:tr h="224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82334"/>
                  </a:ext>
                </a:extLst>
              </a:tr>
              <a:tr h="224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단말번호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020393"/>
                  </a:ext>
                </a:extLst>
              </a:tr>
            </a:tbl>
          </a:graphicData>
        </a:graphic>
      </p:graphicFrame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821698" y="2341520"/>
            <a:ext cx="4518440" cy="20217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STM11234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45950"/>
              </p:ext>
            </p:extLst>
          </p:nvPr>
        </p:nvGraphicFramePr>
        <p:xfrm>
          <a:off x="9253538" y="428625"/>
          <a:ext cx="2938462" cy="1904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/>
                        <a:t>정보조회구분 </a:t>
                      </a:r>
                      <a:r>
                        <a:rPr lang="en-US" altLang="ko-KR" sz="800" spc="-40" baseline="0" dirty="0"/>
                        <a:t>:</a:t>
                      </a:r>
                    </a:p>
                    <a:p>
                      <a:pPr latinLnBrk="1"/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-</a:t>
                      </a:r>
                      <a:r>
                        <a:rPr lang="ko-KR" altLang="en-US" sz="800" spc="-40" baseline="0" dirty="0"/>
                        <a:t> 시스템정보조회</a:t>
                      </a:r>
                      <a:endParaRPr lang="en-US" altLang="ko-KR" sz="800" spc="-40" baseline="0" dirty="0"/>
                    </a:p>
                    <a:p>
                      <a:pPr latinLnBrk="1"/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-</a:t>
                      </a:r>
                      <a:r>
                        <a:rPr lang="ko-KR" altLang="en-US" sz="800" spc="-40" baseline="0" dirty="0"/>
                        <a:t> 네트웍정보조회</a:t>
                      </a:r>
                      <a:endParaRPr lang="en-US" altLang="ko-KR" sz="800" spc="-40" baseline="0" dirty="0"/>
                    </a:p>
                    <a:p>
                      <a:pPr latinLnBrk="1"/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-</a:t>
                      </a:r>
                      <a:r>
                        <a:rPr lang="ko-KR" altLang="en-US" sz="800" spc="-40" baseline="0" dirty="0"/>
                        <a:t> 자동기상태조회</a:t>
                      </a:r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4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348095"/>
                  </a:ext>
                </a:extLst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2638818" y="3438795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821698" y="2626822"/>
            <a:ext cx="3753669" cy="154358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LC95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0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1067128" y="726448"/>
            <a:ext cx="594664" cy="159782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700" dirty="0" err="1">
                <a:solidFill>
                  <a:schemeClr val="tx1"/>
                </a:solidFill>
              </a:rPr>
              <a:t>기기제어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92" y="1588400"/>
            <a:ext cx="6929791" cy="4321724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781110"/>
              </p:ext>
            </p:extLst>
          </p:nvPr>
        </p:nvGraphicFramePr>
        <p:xfrm>
          <a:off x="2218112" y="2751510"/>
          <a:ext cx="5828608" cy="681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972">
                  <a:extLst>
                    <a:ext uri="{9D8B030D-6E8A-4147-A177-3AD203B41FA5}">
                      <a16:colId xmlns:a16="http://schemas.microsoft.com/office/drawing/2014/main" val="1659030344"/>
                    </a:ext>
                  </a:extLst>
                </a:gridCol>
                <a:gridCol w="1911563">
                  <a:extLst>
                    <a:ext uri="{9D8B030D-6E8A-4147-A177-3AD203B41FA5}">
                      <a16:colId xmlns:a16="http://schemas.microsoft.com/office/drawing/2014/main" val="4204126771"/>
                    </a:ext>
                  </a:extLst>
                </a:gridCol>
                <a:gridCol w="1158837">
                  <a:extLst>
                    <a:ext uri="{9D8B030D-6E8A-4147-A177-3AD203B41FA5}">
                      <a16:colId xmlns:a16="http://schemas.microsoft.com/office/drawing/2014/main" val="4083984454"/>
                    </a:ext>
                  </a:extLst>
                </a:gridCol>
                <a:gridCol w="1917236">
                  <a:extLst>
                    <a:ext uri="{9D8B030D-6E8A-4147-A177-3AD203B41FA5}">
                      <a16:colId xmlns:a16="http://schemas.microsoft.com/office/drawing/2014/main" val="4256369887"/>
                    </a:ext>
                  </a:extLst>
                </a:gridCol>
              </a:tblGrid>
              <a:tr h="22721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팀점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상위팀점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025069"/>
                  </a:ext>
                </a:extLst>
              </a:tr>
              <a:tr h="227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82334"/>
                  </a:ext>
                </a:extLst>
              </a:tr>
              <a:tr h="227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단말번호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020393"/>
                  </a:ext>
                </a:extLst>
              </a:tr>
            </a:tbl>
          </a:graphicData>
        </a:graphic>
      </p:graphicFrame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137581" y="3206043"/>
            <a:ext cx="4909139" cy="20467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STM11234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137581" y="4135325"/>
            <a:ext cx="2323881" cy="204670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리부트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                   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256749"/>
              </p:ext>
            </p:extLst>
          </p:nvPr>
        </p:nvGraphicFramePr>
        <p:xfrm>
          <a:off x="9253538" y="428625"/>
          <a:ext cx="2938462" cy="2148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/>
                        <a:t>원격제어구분 </a:t>
                      </a:r>
                      <a:r>
                        <a:rPr lang="en-US" altLang="ko-KR" sz="800" spc="-40" baseline="0" dirty="0"/>
                        <a:t>:</a:t>
                      </a:r>
                    </a:p>
                    <a:p>
                      <a:pPr latinLnBrk="1"/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-</a:t>
                      </a:r>
                      <a:r>
                        <a:rPr lang="ko-KR" altLang="en-US" sz="800" spc="-40" baseline="0" dirty="0"/>
                        <a:t> 전원</a:t>
                      </a:r>
                      <a:r>
                        <a:rPr lang="en-US" altLang="ko-KR" sz="800" spc="-40" baseline="0" dirty="0"/>
                        <a:t>OFF</a:t>
                      </a:r>
                    </a:p>
                    <a:p>
                      <a:pPr latinLnBrk="1"/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-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REBOOT</a:t>
                      </a:r>
                    </a:p>
                    <a:p>
                      <a:pPr latinLnBrk="1"/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-</a:t>
                      </a:r>
                      <a:r>
                        <a:rPr lang="ko-KR" altLang="en-US" sz="800" spc="-40" baseline="0" dirty="0"/>
                        <a:t> 리셋</a:t>
                      </a:r>
                      <a:endParaRPr lang="en-US" altLang="ko-KR" sz="800" spc="-40" baseline="0" dirty="0"/>
                    </a:p>
                    <a:p>
                      <a:pPr latinLnBrk="1"/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-</a:t>
                      </a:r>
                      <a:r>
                        <a:rPr lang="ko-KR" altLang="en-US" sz="800" spc="-40" baseline="0" dirty="0"/>
                        <a:t> 운영</a:t>
                      </a:r>
                      <a:endParaRPr lang="en-US" altLang="ko-KR" sz="800" spc="-40" baseline="0" dirty="0"/>
                    </a:p>
                    <a:p>
                      <a:pPr latinLnBrk="1"/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-</a:t>
                      </a:r>
                      <a:r>
                        <a:rPr lang="ko-KR" altLang="en-US" sz="800" spc="-40" baseline="0" dirty="0"/>
                        <a:t> 중지</a:t>
                      </a:r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4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348095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2954701" y="4136573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137581" y="3520089"/>
            <a:ext cx="4069554" cy="22917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LC95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680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1876924" y="726448"/>
            <a:ext cx="594664" cy="159782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700" dirty="0" err="1">
                <a:solidFill>
                  <a:schemeClr val="tx1"/>
                </a:solidFill>
              </a:rPr>
              <a:t>메시지전송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24" y="1417301"/>
            <a:ext cx="6996293" cy="4666725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88121"/>
              </p:ext>
            </p:extLst>
          </p:nvPr>
        </p:nvGraphicFramePr>
        <p:xfrm>
          <a:off x="2400991" y="2568635"/>
          <a:ext cx="5886797" cy="748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347">
                  <a:extLst>
                    <a:ext uri="{9D8B030D-6E8A-4147-A177-3AD203B41FA5}">
                      <a16:colId xmlns:a16="http://schemas.microsoft.com/office/drawing/2014/main" val="1659030344"/>
                    </a:ext>
                  </a:extLst>
                </a:gridCol>
                <a:gridCol w="1955668">
                  <a:extLst>
                    <a:ext uri="{9D8B030D-6E8A-4147-A177-3AD203B41FA5}">
                      <a16:colId xmlns:a16="http://schemas.microsoft.com/office/drawing/2014/main" val="4204126771"/>
                    </a:ext>
                  </a:extLst>
                </a:gridCol>
                <a:gridCol w="1170406">
                  <a:extLst>
                    <a:ext uri="{9D8B030D-6E8A-4147-A177-3AD203B41FA5}">
                      <a16:colId xmlns:a16="http://schemas.microsoft.com/office/drawing/2014/main" val="4083984454"/>
                    </a:ext>
                  </a:extLst>
                </a:gridCol>
                <a:gridCol w="1936376">
                  <a:extLst>
                    <a:ext uri="{9D8B030D-6E8A-4147-A177-3AD203B41FA5}">
                      <a16:colId xmlns:a16="http://schemas.microsoft.com/office/drawing/2014/main" val="4256369887"/>
                    </a:ext>
                  </a:extLst>
                </a:gridCol>
              </a:tblGrid>
              <a:tr h="2493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팀점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상위팀점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025069"/>
                  </a:ext>
                </a:extLst>
              </a:tr>
              <a:tr h="249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82334"/>
                  </a:ext>
                </a:extLst>
              </a:tr>
              <a:tr h="249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단말번호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020393"/>
                  </a:ext>
                </a:extLst>
              </a:tr>
            </a:tbl>
          </a:graphicData>
        </a:graphic>
      </p:graphicFrame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320461" y="3069698"/>
            <a:ext cx="4958149" cy="224637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STM11234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69709"/>
              </p:ext>
            </p:extLst>
          </p:nvPr>
        </p:nvGraphicFramePr>
        <p:xfrm>
          <a:off x="9253538" y="428625"/>
          <a:ext cx="2938462" cy="1570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 err="1"/>
                        <a:t>전송메시지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: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200</a:t>
                      </a:r>
                      <a:r>
                        <a:rPr lang="ko-KR" altLang="en-US" sz="800" spc="-40" baseline="0" dirty="0"/>
                        <a:t>바이트 내 입력</a:t>
                      </a:r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4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348095"/>
                  </a:ext>
                </a:extLst>
              </a:tr>
            </a:tbl>
          </a:graphicData>
        </a:graphic>
      </p:graphicFrame>
      <p:sp>
        <p:nvSpPr>
          <p:cNvPr id="14" name="타원 13"/>
          <p:cNvSpPr/>
          <p:nvPr/>
        </p:nvSpPr>
        <p:spPr>
          <a:xfrm>
            <a:off x="3137581" y="4070071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312149" y="3370238"/>
            <a:ext cx="4069554" cy="22917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LC95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00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6471" y="707710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거래설정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90412"/>
              </p:ext>
            </p:extLst>
          </p:nvPr>
        </p:nvGraphicFramePr>
        <p:xfrm>
          <a:off x="1744629" y="1913358"/>
          <a:ext cx="5961267" cy="2907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60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711">
                  <a:extLst>
                    <a:ext uri="{9D8B030D-6E8A-4147-A177-3AD203B41FA5}">
                      <a16:colId xmlns:a16="http://schemas.microsoft.com/office/drawing/2014/main" val="1959503588"/>
                    </a:ext>
                  </a:extLst>
                </a:gridCol>
                <a:gridCol w="890922">
                  <a:extLst>
                    <a:ext uri="{9D8B030D-6E8A-4147-A177-3AD203B41FA5}">
                      <a16:colId xmlns:a16="http://schemas.microsoft.com/office/drawing/2014/main" val="383794014"/>
                    </a:ext>
                  </a:extLst>
                </a:gridCol>
              </a:tblGrid>
              <a:tr h="287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</a:rPr>
                        <a:t>거래명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사용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미사용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STMTRAN0001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계좌 개설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STMTRAN0002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돈 보내기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STMTRAN0003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주식 보내기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STMTRAN0004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공모주 청약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STMTRAN0005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계좌 조회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4573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STMTRAN0006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ARS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 인증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76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STMTRAN0007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거래내역발급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45556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STMTRAN0008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바이오 등록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9849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STMTRAN0009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정보 변경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38687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STMTRAN0010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비밀번호 변경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4446"/>
                  </a:ext>
                </a:extLst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3934863" y="5033099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거래등록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783449" y="5033099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282156" y="2248773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1500" b="1" dirty="0">
                <a:solidFill>
                  <a:srgbClr val="FF0000"/>
                </a:solidFill>
              </a:rPr>
              <a:t>V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282156" y="2520456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1500" b="1">
                <a:solidFill>
                  <a:srgbClr val="FF0000"/>
                </a:solidFill>
              </a:rPr>
              <a:t>V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282156" y="2783826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1500" b="1">
                <a:solidFill>
                  <a:srgbClr val="FF0000"/>
                </a:solidFill>
              </a:rPr>
              <a:t>V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282156" y="3047196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1500" b="1">
                <a:solidFill>
                  <a:srgbClr val="FF0000"/>
                </a:solidFill>
              </a:rPr>
              <a:t>V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282156" y="3302253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1500" b="1">
                <a:solidFill>
                  <a:srgbClr val="FF0000"/>
                </a:solidFill>
              </a:rPr>
              <a:t>V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282155" y="3555438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280287" y="3827121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1500" b="1">
                <a:solidFill>
                  <a:srgbClr val="FF0000"/>
                </a:solidFill>
              </a:rPr>
              <a:t>V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280286" y="4096198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1500" b="1">
                <a:solidFill>
                  <a:srgbClr val="FF0000"/>
                </a:solidFill>
              </a:rPr>
              <a:t>V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280285" y="4342943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1500" b="1">
                <a:solidFill>
                  <a:srgbClr val="FF0000"/>
                </a:solidFill>
              </a:rPr>
              <a:t>V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280284" y="4608918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1500" b="1">
                <a:solidFill>
                  <a:srgbClr val="FF0000"/>
                </a:solidFill>
              </a:rPr>
              <a:t>V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199327" y="2248773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199327" y="2520456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199327" y="2783826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199327" y="3047196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199327" y="3302253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199326" y="3555438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1500" b="1">
                <a:solidFill>
                  <a:srgbClr val="FF0000"/>
                </a:solidFill>
              </a:rPr>
              <a:t>V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197458" y="3827121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197457" y="4096198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197456" y="4342943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197455" y="4608918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035545" y="1977223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883208" y="1977223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1261" y="1570643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2168EE"/>
                </a:solidFill>
                <a:latin typeface="+mn-ea"/>
              </a:rPr>
              <a:t>전체 선택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6128732" y="1772555"/>
            <a:ext cx="176383" cy="190141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982065" y="1585971"/>
            <a:ext cx="63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rgbClr val="2168EE"/>
                </a:solidFill>
                <a:latin typeface="+mn-ea"/>
              </a:rPr>
              <a:t>전체 선택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989536" y="1787883"/>
            <a:ext cx="176383" cy="190141"/>
          </a:xfrm>
          <a:prstGeom prst="straightConnector1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628955"/>
              </p:ext>
            </p:extLst>
          </p:nvPr>
        </p:nvGraphicFramePr>
        <p:xfrm>
          <a:off x="9253538" y="428625"/>
          <a:ext cx="2938462" cy="1570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4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348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4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3359" y="635203"/>
          <a:ext cx="9040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66">
                  <a:extLst>
                    <a:ext uri="{9D8B030D-6E8A-4147-A177-3AD203B41FA5}">
                      <a16:colId xmlns:a16="http://schemas.microsoft.com/office/drawing/2014/main" val="301939133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78394154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8670909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288229826"/>
                    </a:ext>
                  </a:extLst>
                </a:gridCol>
                <a:gridCol w="784611">
                  <a:extLst>
                    <a:ext uri="{9D8B030D-6E8A-4147-A177-3AD203B41FA5}">
                      <a16:colId xmlns:a16="http://schemas.microsoft.com/office/drawing/2014/main" val="372580881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48575838"/>
                    </a:ext>
                  </a:extLst>
                </a:gridCol>
                <a:gridCol w="2090564">
                  <a:extLst>
                    <a:ext uri="{9D8B030D-6E8A-4147-A177-3AD203B41FA5}">
                      <a16:colId xmlns:a16="http://schemas.microsoft.com/office/drawing/2014/main" val="2311330044"/>
                    </a:ext>
                  </a:extLst>
                </a:gridCol>
                <a:gridCol w="2292453">
                  <a:extLst>
                    <a:ext uri="{9D8B030D-6E8A-4147-A177-3AD203B41FA5}">
                      <a16:colId xmlns:a16="http://schemas.microsoft.com/office/drawing/2014/main" val="379220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기기관리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원격관리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저널관리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 err="1"/>
                        <a:t>김농협</a:t>
                      </a:r>
                      <a:r>
                        <a:rPr lang="ko-KR" altLang="en-US" sz="900" dirty="0"/>
                        <a:t> 님   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로그아웃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026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91734"/>
              </p:ext>
            </p:extLst>
          </p:nvPr>
        </p:nvGraphicFramePr>
        <p:xfrm>
          <a:off x="9253538" y="428625"/>
          <a:ext cx="2938462" cy="1398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 err="1"/>
                        <a:t>원격명령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:</a:t>
                      </a:r>
                      <a:r>
                        <a:rPr lang="ko-KR" altLang="en-US" sz="800" spc="-40" baseline="0" dirty="0"/>
                        <a:t> 시스템정보조회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/>
                        <a:t>네트웍정보조회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/>
                        <a:t>자동기상태조회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/>
                        <a:t>전원</a:t>
                      </a:r>
                      <a:r>
                        <a:rPr lang="en-US" altLang="ko-KR" sz="800" spc="-40" baseline="0" dirty="0"/>
                        <a:t>OFF,REBOOT,</a:t>
                      </a:r>
                      <a:r>
                        <a:rPr lang="ko-KR" altLang="en-US" sz="800" spc="-40" baseline="0" dirty="0"/>
                        <a:t>리셋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/>
                        <a:t>운영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/>
                        <a:t>중지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 err="1"/>
                        <a:t>메시지전송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 err="1"/>
                        <a:t>거래제어</a:t>
                      </a:r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07478"/>
              </p:ext>
            </p:extLst>
          </p:nvPr>
        </p:nvGraphicFramePr>
        <p:xfrm>
          <a:off x="113358" y="1010102"/>
          <a:ext cx="1153467" cy="5955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67">
                  <a:extLst>
                    <a:ext uri="{9D8B030D-6E8A-4147-A177-3AD203B41FA5}">
                      <a16:colId xmlns:a16="http://schemas.microsoft.com/office/drawing/2014/main" val="848485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5190201"/>
                    </a:ext>
                  </a:extLst>
                </a:gridCol>
              </a:tblGrid>
              <a:tr h="3900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원격관리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34644"/>
                  </a:ext>
                </a:extLst>
              </a:tr>
              <a:tr h="157259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13619"/>
                  </a:ext>
                </a:extLst>
              </a:tr>
              <a:tr h="37614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74234"/>
                  </a:ext>
                </a:extLst>
              </a:tr>
              <a:tr h="42518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기기버전조회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75130"/>
                  </a:ext>
                </a:extLst>
              </a:tr>
              <a:tr h="42518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원격제어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47496"/>
                  </a:ext>
                </a:extLst>
              </a:tr>
              <a:tr h="42518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원격관리이력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531380"/>
                  </a:ext>
                </a:extLst>
              </a:tr>
              <a:tr h="42518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파일관리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069765"/>
                  </a:ext>
                </a:extLst>
              </a:tr>
              <a:tr h="33310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3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1264" y="6010275"/>
            <a:ext cx="1039836" cy="6140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36000" bIns="0"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3090" y="1069341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+mn-ea"/>
              </a:rPr>
              <a:t>원격관리이력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108591"/>
              </p:ext>
            </p:extLst>
          </p:nvPr>
        </p:nvGraphicFramePr>
        <p:xfrm>
          <a:off x="1375575" y="2446584"/>
          <a:ext cx="7673173" cy="3732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800">
                  <a:extLst>
                    <a:ext uri="{9D8B030D-6E8A-4147-A177-3AD203B41FA5}">
                      <a16:colId xmlns:a16="http://schemas.microsoft.com/office/drawing/2014/main" val="525829499"/>
                    </a:ext>
                  </a:extLst>
                </a:gridCol>
                <a:gridCol w="440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087">
                  <a:extLst>
                    <a:ext uri="{9D8B030D-6E8A-4147-A177-3AD203B41FA5}">
                      <a16:colId xmlns:a16="http://schemas.microsoft.com/office/drawing/2014/main" val="2048043616"/>
                    </a:ext>
                  </a:extLst>
                </a:gridCol>
                <a:gridCol w="606829">
                  <a:extLst>
                    <a:ext uri="{9D8B030D-6E8A-4147-A177-3AD203B41FA5}">
                      <a16:colId xmlns:a16="http://schemas.microsoft.com/office/drawing/2014/main" val="13449122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575">
                  <a:extLst>
                    <a:ext uri="{9D8B030D-6E8A-4147-A177-3AD203B41FA5}">
                      <a16:colId xmlns:a16="http://schemas.microsoft.com/office/drawing/2014/main" val="194126243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4128757112"/>
                    </a:ext>
                  </a:extLst>
                </a:gridCol>
                <a:gridCol w="598323">
                  <a:extLst>
                    <a:ext uri="{9D8B030D-6E8A-4147-A177-3AD203B41FA5}">
                      <a16:colId xmlns:a16="http://schemas.microsoft.com/office/drawing/2014/main" val="507196208"/>
                    </a:ext>
                  </a:extLst>
                </a:gridCol>
                <a:gridCol w="966334">
                  <a:extLst>
                    <a:ext uri="{9D8B030D-6E8A-4147-A177-3AD203B41FA5}">
                      <a16:colId xmlns:a16="http://schemas.microsoft.com/office/drawing/2014/main" val="839973857"/>
                    </a:ext>
                  </a:extLst>
                </a:gridCol>
                <a:gridCol w="567902">
                  <a:extLst>
                    <a:ext uri="{9D8B030D-6E8A-4147-A177-3AD203B41FA5}">
                      <a16:colId xmlns:a16="http://schemas.microsoft.com/office/drawing/2014/main" val="638862926"/>
                    </a:ext>
                  </a:extLst>
                </a:gridCol>
              </a:tblGrid>
              <a:tr h="28709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원격처리일자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팀점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상위팀점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단말번호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원격명령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처리결과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처리부서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처리직원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91"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84636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상태조회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거래중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운영팀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김농협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금융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PLUS 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금융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PLUS 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Off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성공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시스템전략팀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김농협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Reboot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성공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운영팀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김농협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모듈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Reset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실패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시스템전략팀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김농협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Reboot 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성공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운영팀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김농협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4573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거래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</a:rPr>
                        <a:t>제어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성공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시스템전략팀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김농협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76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개국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성공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운영팀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김농협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45556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메세지전송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성공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시스템전략팀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김농협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9849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폐국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실패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운영팀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김농협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38687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폐국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실패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시스템전략팀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김농협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4446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353425" y="2145812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엑셀저장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335736" y="6410784"/>
            <a:ext cx="3752850" cy="180975"/>
            <a:chOff x="2739390" y="5934075"/>
            <a:chExt cx="3752850" cy="18097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7393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92608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26868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rgbClr val="150F96"/>
                  </a:solidFill>
                </a:rPr>
                <a:t>1</a:t>
              </a:r>
              <a:endParaRPr lang="ko-KR" altLang="en-US" sz="800" b="1" dirty="0">
                <a:solidFill>
                  <a:srgbClr val="150F96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4476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82084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9692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37299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907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92515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20123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47731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75338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029466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2826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56372" y="6183007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총합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페이지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71450" y="1552575"/>
            <a:ext cx="1009650" cy="257175"/>
            <a:chOff x="171450" y="1562100"/>
            <a:chExt cx="1009650" cy="25717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171450" y="1562100"/>
              <a:ext cx="1009650" cy="257175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ko-KR" altLang="en-US" sz="800" dirty="0" err="1">
                  <a:solidFill>
                    <a:schemeClr val="bg2">
                      <a:lumMod val="25000"/>
                    </a:schemeClr>
                  </a:solidFill>
                </a:rPr>
                <a:t>메뉴검색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8" name="Search">
              <a:extLst>
                <a:ext uri="{FF2B5EF4-FFF2-40B4-BE49-F238E27FC236}">
                  <a16:creationId xmlns:a16="http://schemas.microsoft.com/office/drawing/2014/main" id="{DB41DA3E-CBE2-445C-BA8A-6DAE26D8C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8095" y="1622948"/>
              <a:ext cx="132695" cy="135711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20629"/>
              </p:ext>
            </p:extLst>
          </p:nvPr>
        </p:nvGraphicFramePr>
        <p:xfrm>
          <a:off x="1375575" y="1423444"/>
          <a:ext cx="7673174" cy="5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800375909"/>
                    </a:ext>
                  </a:extLst>
                </a:gridCol>
                <a:gridCol w="2686049">
                  <a:extLst>
                    <a:ext uri="{9D8B030D-6E8A-4147-A177-3AD203B41FA5}">
                      <a16:colId xmlns:a16="http://schemas.microsoft.com/office/drawing/2014/main" val="2185617173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</a:rPr>
                        <a:t>팀점코드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단말번호</a:t>
                      </a:r>
                      <a:endParaRPr lang="ko-KR" altLang="en-US" sz="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원격일자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1" dirty="0">
                          <a:solidFill>
                            <a:schemeClr val="tx1"/>
                          </a:solidFill>
                        </a:rPr>
                        <a:t>                               ~</a:t>
                      </a:r>
                      <a:endParaRPr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원격명령</a:t>
                      </a:r>
                      <a:endParaRPr lang="ko-KR" altLang="en-US" sz="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endParaRPr sz="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993774"/>
                  </a:ext>
                </a:extLst>
              </a:tr>
            </a:tbl>
          </a:graphicData>
        </a:graphic>
      </p:graphicFrame>
      <p:sp>
        <p:nvSpPr>
          <p:cNvPr id="109" name="순서도: 처리 10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397216" y="1444089"/>
            <a:ext cx="828410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순서도: 처리 10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397216" y="1702105"/>
            <a:ext cx="828410" cy="221429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순서도: 처리 11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67900" y="1700205"/>
            <a:ext cx="1034486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2022/10/31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2929059" y="1719263"/>
            <a:ext cx="147516" cy="143556"/>
            <a:chOff x="6786684" y="1738313"/>
            <a:chExt cx="147516" cy="143556"/>
          </a:xfrm>
        </p:grpSpPr>
        <p:grpSp>
          <p:nvGrpSpPr>
            <p:cNvPr id="115" name="그룹 114"/>
            <p:cNvGrpSpPr/>
            <p:nvPr/>
          </p:nvGrpSpPr>
          <p:grpSpPr>
            <a:xfrm>
              <a:off x="6786684" y="1738313"/>
              <a:ext cx="147516" cy="143556"/>
              <a:chOff x="6777160" y="1745456"/>
              <a:chExt cx="147516" cy="143556"/>
            </a:xfrm>
          </p:grpSpPr>
          <p:sp>
            <p:nvSpPr>
              <p:cNvPr id="117" name="모서리가 둥근 직사각형 116"/>
              <p:cNvSpPr/>
              <p:nvPr/>
            </p:nvSpPr>
            <p:spPr>
              <a:xfrm>
                <a:off x="6777160" y="1778794"/>
                <a:ext cx="147516" cy="110218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18" name="직선 연결선 117"/>
              <p:cNvCxnSpPr/>
              <p:nvPr/>
            </p:nvCxnSpPr>
            <p:spPr>
              <a:xfrm>
                <a:off x="68894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>
              <a:xfrm>
                <a:off x="68132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직선 연결선 115"/>
            <p:cNvCxnSpPr/>
            <p:nvPr/>
          </p:nvCxnSpPr>
          <p:spPr>
            <a:xfrm>
              <a:off x="6786684" y="1800569"/>
              <a:ext cx="14751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순서도: 처리 11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453775" y="1700205"/>
            <a:ext cx="1034486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2022/10/31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4214934" y="1719263"/>
            <a:ext cx="147516" cy="143556"/>
            <a:chOff x="6786684" y="1738313"/>
            <a:chExt cx="147516" cy="143556"/>
          </a:xfrm>
        </p:grpSpPr>
        <p:grpSp>
          <p:nvGrpSpPr>
            <p:cNvPr id="122" name="그룹 121"/>
            <p:cNvGrpSpPr/>
            <p:nvPr/>
          </p:nvGrpSpPr>
          <p:grpSpPr>
            <a:xfrm>
              <a:off x="6786684" y="1738313"/>
              <a:ext cx="147516" cy="143556"/>
              <a:chOff x="6777160" y="1745456"/>
              <a:chExt cx="147516" cy="143556"/>
            </a:xfrm>
          </p:grpSpPr>
          <p:sp>
            <p:nvSpPr>
              <p:cNvPr id="124" name="모서리가 둥근 직사각형 123"/>
              <p:cNvSpPr/>
              <p:nvPr/>
            </p:nvSpPr>
            <p:spPr>
              <a:xfrm>
                <a:off x="6777160" y="1778794"/>
                <a:ext cx="147516" cy="110218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25" name="직선 연결선 124"/>
              <p:cNvCxnSpPr/>
              <p:nvPr/>
            </p:nvCxnSpPr>
            <p:spPr>
              <a:xfrm>
                <a:off x="68894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/>
              <p:cNvCxnSpPr/>
              <p:nvPr/>
            </p:nvCxnSpPr>
            <p:spPr>
              <a:xfrm>
                <a:off x="68132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3" name="직선 연결선 122"/>
            <p:cNvCxnSpPr/>
            <p:nvPr/>
          </p:nvCxnSpPr>
          <p:spPr>
            <a:xfrm>
              <a:off x="6786684" y="1800569"/>
              <a:ext cx="14751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모서리가 둥근 직사각형 126"/>
          <p:cNvSpPr/>
          <p:nvPr/>
        </p:nvSpPr>
        <p:spPr>
          <a:xfrm>
            <a:off x="8353425" y="1117112"/>
            <a:ext cx="695324" cy="257175"/>
          </a:xfrm>
          <a:prstGeom prst="roundRect">
            <a:avLst>
              <a:gd name="adj" fmla="val 12038"/>
            </a:avLst>
          </a:prstGeom>
          <a:solidFill>
            <a:srgbClr val="00336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조회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259297" y="1444090"/>
            <a:ext cx="1746241" cy="20373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영업부법인센터</a:t>
            </a:r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5057617" y="1444090"/>
            <a:ext cx="35051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67900" y="1442529"/>
            <a:ext cx="101422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 or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5443395" y="1700985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1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3359" y="635203"/>
          <a:ext cx="9040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66">
                  <a:extLst>
                    <a:ext uri="{9D8B030D-6E8A-4147-A177-3AD203B41FA5}">
                      <a16:colId xmlns:a16="http://schemas.microsoft.com/office/drawing/2014/main" val="301939133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78394154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8670909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288229826"/>
                    </a:ext>
                  </a:extLst>
                </a:gridCol>
                <a:gridCol w="784611">
                  <a:extLst>
                    <a:ext uri="{9D8B030D-6E8A-4147-A177-3AD203B41FA5}">
                      <a16:colId xmlns:a16="http://schemas.microsoft.com/office/drawing/2014/main" val="372580881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48575838"/>
                    </a:ext>
                  </a:extLst>
                </a:gridCol>
                <a:gridCol w="2090564">
                  <a:extLst>
                    <a:ext uri="{9D8B030D-6E8A-4147-A177-3AD203B41FA5}">
                      <a16:colId xmlns:a16="http://schemas.microsoft.com/office/drawing/2014/main" val="2311330044"/>
                    </a:ext>
                  </a:extLst>
                </a:gridCol>
                <a:gridCol w="2292453">
                  <a:extLst>
                    <a:ext uri="{9D8B030D-6E8A-4147-A177-3AD203B41FA5}">
                      <a16:colId xmlns:a16="http://schemas.microsoft.com/office/drawing/2014/main" val="379220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기기관리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원격관리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저널관리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 err="1"/>
                        <a:t>김농협</a:t>
                      </a:r>
                      <a:r>
                        <a:rPr lang="ko-KR" altLang="en-US" sz="900" dirty="0"/>
                        <a:t> 님   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로그아웃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026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/>
        </p:nvGraphicFramePr>
        <p:xfrm>
          <a:off x="9253538" y="428625"/>
          <a:ext cx="2938462" cy="130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01343"/>
              </p:ext>
            </p:extLst>
          </p:nvPr>
        </p:nvGraphicFramePr>
        <p:xfrm>
          <a:off x="113358" y="1010102"/>
          <a:ext cx="1153467" cy="5955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67">
                  <a:extLst>
                    <a:ext uri="{9D8B030D-6E8A-4147-A177-3AD203B41FA5}">
                      <a16:colId xmlns:a16="http://schemas.microsoft.com/office/drawing/2014/main" val="848485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5190201"/>
                    </a:ext>
                  </a:extLst>
                </a:gridCol>
              </a:tblGrid>
              <a:tr h="3900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원격관리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34644"/>
                  </a:ext>
                </a:extLst>
              </a:tr>
              <a:tr h="157259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13619"/>
                  </a:ext>
                </a:extLst>
              </a:tr>
              <a:tr h="376141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74234"/>
                  </a:ext>
                </a:extLst>
              </a:tr>
              <a:tr h="42518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기기버전조회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75130"/>
                  </a:ext>
                </a:extLst>
              </a:tr>
              <a:tr h="42518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원격제어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47496"/>
                  </a:ext>
                </a:extLst>
              </a:tr>
              <a:tr h="42518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원격관리이력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33890"/>
                  </a:ext>
                </a:extLst>
              </a:tr>
              <a:tr h="42518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파일관리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139392"/>
                  </a:ext>
                </a:extLst>
              </a:tr>
              <a:tr h="333104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3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1264" y="6010275"/>
            <a:ext cx="1039836" cy="6140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36000" bIns="0"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3090" y="106934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+mn-ea"/>
              </a:rPr>
              <a:t>파일관리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11550"/>
              </p:ext>
            </p:extLst>
          </p:nvPr>
        </p:nvGraphicFramePr>
        <p:xfrm>
          <a:off x="1375575" y="2446584"/>
          <a:ext cx="7659317" cy="319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83">
                  <a:extLst>
                    <a:ext uri="{9D8B030D-6E8A-4147-A177-3AD203B41FA5}">
                      <a16:colId xmlns:a16="http://schemas.microsoft.com/office/drawing/2014/main" val="3846823058"/>
                    </a:ext>
                  </a:extLst>
                </a:gridCol>
                <a:gridCol w="1521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054">
                  <a:extLst>
                    <a:ext uri="{9D8B030D-6E8A-4147-A177-3AD203B41FA5}">
                      <a16:colId xmlns:a16="http://schemas.microsoft.com/office/drawing/2014/main" val="1570025720"/>
                    </a:ext>
                  </a:extLst>
                </a:gridCol>
                <a:gridCol w="1221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221">
                  <a:extLst>
                    <a:ext uri="{9D8B030D-6E8A-4147-A177-3AD203B41FA5}">
                      <a16:colId xmlns:a16="http://schemas.microsoft.com/office/drawing/2014/main" val="3072259663"/>
                    </a:ext>
                  </a:extLst>
                </a:gridCol>
                <a:gridCol w="1764214">
                  <a:extLst>
                    <a:ext uri="{9D8B030D-6E8A-4147-A177-3AD203B41FA5}">
                      <a16:colId xmlns:a16="http://schemas.microsoft.com/office/drawing/2014/main" val="4128757112"/>
                    </a:ext>
                  </a:extLst>
                </a:gridCol>
              </a:tblGrid>
              <a:tr h="2870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팀점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상위팀점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단말번호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631087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10.64.192.XXX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금융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PLUS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금융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PLUS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10.64.192.XXX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10.64.192.XXX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10.64.192.XXX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10.64.192.XXX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4573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FF0000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10.64.192.XXX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76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FF0000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10.64.192.XXX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45556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FF0000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10.64.192.XXX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9849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FF0000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10.64.192.XXX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38687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FF0000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10.64.192.XXX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4446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3335736" y="6408943"/>
            <a:ext cx="3752850" cy="180975"/>
            <a:chOff x="2739390" y="5934075"/>
            <a:chExt cx="3752850" cy="18097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7393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92608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26868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rgbClr val="150F96"/>
                  </a:solidFill>
                </a:rPr>
                <a:t>1</a:t>
              </a:r>
              <a:endParaRPr lang="ko-KR" altLang="en-US" sz="800" b="1" dirty="0">
                <a:solidFill>
                  <a:srgbClr val="150F96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4476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82084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9692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37299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907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92515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20123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47731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75338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029466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2826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56372" y="5923470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총합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페이지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171450" y="1552575"/>
            <a:ext cx="1009650" cy="257175"/>
            <a:chOff x="171450" y="1562100"/>
            <a:chExt cx="1009650" cy="257175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171450" y="1562100"/>
              <a:ext cx="1009650" cy="257175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ko-KR" altLang="en-US" sz="800" dirty="0" err="1">
                  <a:solidFill>
                    <a:schemeClr val="bg2">
                      <a:lumMod val="25000"/>
                    </a:schemeClr>
                  </a:solidFill>
                </a:rPr>
                <a:t>메뉴검색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8" name="Search">
              <a:extLst>
                <a:ext uri="{FF2B5EF4-FFF2-40B4-BE49-F238E27FC236}">
                  <a16:creationId xmlns:a16="http://schemas.microsoft.com/office/drawing/2014/main" id="{DB41DA3E-CBE2-445C-BA8A-6DAE26D8C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8095" y="1622948"/>
              <a:ext cx="132695" cy="135711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8339569" y="2145812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파일등록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585882" y="2145812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파일수집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353425" y="1117112"/>
            <a:ext cx="695324" cy="257175"/>
          </a:xfrm>
          <a:prstGeom prst="roundRect">
            <a:avLst>
              <a:gd name="adj" fmla="val 12038"/>
            </a:avLst>
          </a:prstGeom>
          <a:solidFill>
            <a:srgbClr val="00336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조회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590581"/>
              </p:ext>
            </p:extLst>
          </p:nvPr>
        </p:nvGraphicFramePr>
        <p:xfrm>
          <a:off x="1375575" y="1423444"/>
          <a:ext cx="7673174" cy="25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800375909"/>
                    </a:ext>
                  </a:extLst>
                </a:gridCol>
                <a:gridCol w="2686049">
                  <a:extLst>
                    <a:ext uri="{9D8B030D-6E8A-4147-A177-3AD203B41FA5}">
                      <a16:colId xmlns:a16="http://schemas.microsoft.com/office/drawing/2014/main" val="2185617173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</a:rPr>
                        <a:t>팀점코드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단말번호</a:t>
                      </a:r>
                      <a:endParaRPr lang="ko-KR" altLang="en-US" sz="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397216" y="1444089"/>
            <a:ext cx="828410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259297" y="1444090"/>
            <a:ext cx="1746241" cy="20373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영업부법인센터</a:t>
            </a:r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5057617" y="1444090"/>
            <a:ext cx="35051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67900" y="1442529"/>
            <a:ext cx="101422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 or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726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20805" y="749274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파일수집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85" y="1073688"/>
            <a:ext cx="8592749" cy="55252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1839" y="1701795"/>
            <a:ext cx="675180" cy="2308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bg1"/>
                </a:solidFill>
                <a:latin typeface="+mn-ea"/>
              </a:rPr>
              <a:t>파일수집</a:t>
            </a:r>
            <a:endParaRPr lang="ko-KR" altLang="en-US" sz="900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45760"/>
              </p:ext>
            </p:extLst>
          </p:nvPr>
        </p:nvGraphicFramePr>
        <p:xfrm>
          <a:off x="916129" y="2502134"/>
          <a:ext cx="7496351" cy="96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111">
                  <a:extLst>
                    <a:ext uri="{9D8B030D-6E8A-4147-A177-3AD203B41FA5}">
                      <a16:colId xmlns:a16="http://schemas.microsoft.com/office/drawing/2014/main" val="1659030344"/>
                    </a:ext>
                  </a:extLst>
                </a:gridCol>
                <a:gridCol w="2536009">
                  <a:extLst>
                    <a:ext uri="{9D8B030D-6E8A-4147-A177-3AD203B41FA5}">
                      <a16:colId xmlns:a16="http://schemas.microsoft.com/office/drawing/2014/main" val="4204126771"/>
                    </a:ext>
                  </a:extLst>
                </a:gridCol>
                <a:gridCol w="1490416">
                  <a:extLst>
                    <a:ext uri="{9D8B030D-6E8A-4147-A177-3AD203B41FA5}">
                      <a16:colId xmlns:a16="http://schemas.microsoft.com/office/drawing/2014/main" val="4083984454"/>
                    </a:ext>
                  </a:extLst>
                </a:gridCol>
                <a:gridCol w="2465815">
                  <a:extLst>
                    <a:ext uri="{9D8B030D-6E8A-4147-A177-3AD203B41FA5}">
                      <a16:colId xmlns:a16="http://schemas.microsoft.com/office/drawing/2014/main" val="4256369887"/>
                    </a:ext>
                  </a:extLst>
                </a:gridCol>
              </a:tblGrid>
              <a:tr h="32142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팀점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상위팀점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025069"/>
                  </a:ext>
                </a:extLst>
              </a:tr>
              <a:tr h="321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82334"/>
                  </a:ext>
                </a:extLst>
              </a:tr>
              <a:tr h="321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단말번호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020393"/>
                  </a:ext>
                </a:extLst>
              </a:tr>
            </a:tbl>
          </a:graphicData>
        </a:graphic>
      </p:graphicFrame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018482" y="3161140"/>
            <a:ext cx="6393998" cy="2895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STM11234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52217"/>
              </p:ext>
            </p:extLst>
          </p:nvPr>
        </p:nvGraphicFramePr>
        <p:xfrm>
          <a:off x="9253538" y="428625"/>
          <a:ext cx="2938462" cy="1570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4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348095"/>
                  </a:ext>
                </a:extLst>
              </a:tr>
            </a:tbl>
          </a:graphicData>
        </a:graphic>
      </p:graphicFrame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018483" y="3542010"/>
            <a:ext cx="5138776" cy="28953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LC95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05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ATMS </a:t>
            </a:r>
            <a:r>
              <a:rPr lang="ko-KR" altLang="en-US" dirty="0"/>
              <a:t>메뉴 구조도</a:t>
            </a:r>
          </a:p>
        </p:txBody>
      </p:sp>
      <p:sp>
        <p:nvSpPr>
          <p:cNvPr id="33" name="사각형: 둥근 모서리 4">
            <a:extLst>
              <a:ext uri="{FF2B5EF4-FFF2-40B4-BE49-F238E27FC236}">
                <a16:creationId xmlns:a16="http://schemas.microsoft.com/office/drawing/2014/main" id="{F2857735-EC05-49D9-B5E3-37817ABE6BA9}"/>
              </a:ext>
            </a:extLst>
          </p:cNvPr>
          <p:cNvSpPr/>
          <p:nvPr/>
        </p:nvSpPr>
        <p:spPr>
          <a:xfrm>
            <a:off x="560561" y="2201763"/>
            <a:ext cx="1543050" cy="533400"/>
          </a:xfrm>
          <a:prstGeom prst="roundRect">
            <a:avLst>
              <a:gd name="adj" fmla="val 8216"/>
            </a:avLst>
          </a:prstGeom>
          <a:solidFill>
            <a:srgbClr val="7030A0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9.0 </a:t>
            </a:r>
            <a:r>
              <a:rPr lang="ko-KR" altLang="en-US" sz="1200" b="1" dirty="0">
                <a:solidFill>
                  <a:schemeClr val="bg1"/>
                </a:solidFill>
              </a:rPr>
              <a:t>공통 업무</a:t>
            </a:r>
          </a:p>
        </p:txBody>
      </p:sp>
      <p:sp>
        <p:nvSpPr>
          <p:cNvPr id="34" name="사각형: 둥근 모서리 75">
            <a:extLst>
              <a:ext uri="{FF2B5EF4-FFF2-40B4-BE49-F238E27FC236}">
                <a16:creationId xmlns:a16="http://schemas.microsoft.com/office/drawing/2014/main" id="{30097B19-A8E3-4BD5-BBDE-1CF0E858EED4}"/>
              </a:ext>
            </a:extLst>
          </p:cNvPr>
          <p:cNvSpPr/>
          <p:nvPr/>
        </p:nvSpPr>
        <p:spPr>
          <a:xfrm>
            <a:off x="2450265" y="2197706"/>
            <a:ext cx="1543050" cy="533400"/>
          </a:xfrm>
          <a:prstGeom prst="roundRect">
            <a:avLst>
              <a:gd name="adj" fmla="val 8216"/>
            </a:avLst>
          </a:prstGeom>
          <a:solidFill>
            <a:srgbClr val="2168EE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1.0 </a:t>
            </a:r>
            <a:r>
              <a:rPr lang="ko-KR" altLang="en-US" sz="1200" b="1" dirty="0">
                <a:solidFill>
                  <a:schemeClr val="bg1"/>
                </a:solidFill>
              </a:rPr>
              <a:t>운영관리</a:t>
            </a:r>
          </a:p>
        </p:txBody>
      </p:sp>
      <p:graphicFrame>
        <p:nvGraphicFramePr>
          <p:cNvPr id="35" name="표 6">
            <a:extLst>
              <a:ext uri="{FF2B5EF4-FFF2-40B4-BE49-F238E27FC236}">
                <a16:creationId xmlns:a16="http://schemas.microsoft.com/office/drawing/2014/main" id="{DEE4A972-906F-43E5-A686-B4CA77868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609188"/>
              </p:ext>
            </p:extLst>
          </p:nvPr>
        </p:nvGraphicFramePr>
        <p:xfrm>
          <a:off x="2453724" y="2795283"/>
          <a:ext cx="154305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128418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1.1    </a:t>
                      </a:r>
                      <a:r>
                        <a:rPr lang="ko-KR" altLang="en-US" sz="900" dirty="0"/>
                        <a:t>개국현황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7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1.2    </a:t>
                      </a:r>
                      <a:r>
                        <a:rPr lang="ko-KR" altLang="en-US" sz="900" dirty="0" err="1"/>
                        <a:t>장애현황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1.3    </a:t>
                      </a:r>
                      <a:r>
                        <a:rPr lang="ko-KR" altLang="en-US" sz="900" dirty="0"/>
                        <a:t>일일거래내역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68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1.4    </a:t>
                      </a:r>
                      <a:r>
                        <a:rPr lang="ko-KR" altLang="en-US" sz="900" dirty="0"/>
                        <a:t>일일장애내역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70464"/>
                  </a:ext>
                </a:extLst>
              </a:tr>
            </a:tbl>
          </a:graphicData>
        </a:graphic>
      </p:graphicFrame>
      <p:sp>
        <p:nvSpPr>
          <p:cNvPr id="36" name="사각형: 둥근 모서리 79">
            <a:extLst>
              <a:ext uri="{FF2B5EF4-FFF2-40B4-BE49-F238E27FC236}">
                <a16:creationId xmlns:a16="http://schemas.microsoft.com/office/drawing/2014/main" id="{B446C6C1-0565-4722-8874-ED3245007363}"/>
              </a:ext>
            </a:extLst>
          </p:cNvPr>
          <p:cNvSpPr/>
          <p:nvPr/>
        </p:nvSpPr>
        <p:spPr>
          <a:xfrm>
            <a:off x="4360756" y="2197706"/>
            <a:ext cx="1543050" cy="533400"/>
          </a:xfrm>
          <a:prstGeom prst="roundRect">
            <a:avLst>
              <a:gd name="adj" fmla="val 8216"/>
            </a:avLst>
          </a:prstGeom>
          <a:solidFill>
            <a:srgbClr val="2168EE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2.0 </a:t>
            </a:r>
            <a:r>
              <a:rPr lang="ko-KR" altLang="en-US" sz="1100" b="1" dirty="0">
                <a:solidFill>
                  <a:schemeClr val="bg1"/>
                </a:solidFill>
              </a:rPr>
              <a:t>기기관리</a:t>
            </a:r>
          </a:p>
        </p:txBody>
      </p:sp>
      <p:graphicFrame>
        <p:nvGraphicFramePr>
          <p:cNvPr id="38" name="표 6">
            <a:extLst>
              <a:ext uri="{FF2B5EF4-FFF2-40B4-BE49-F238E27FC236}">
                <a16:creationId xmlns:a16="http://schemas.microsoft.com/office/drawing/2014/main" id="{6B350CB2-7C41-48E6-8992-B5E0BAC74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940308"/>
              </p:ext>
            </p:extLst>
          </p:nvPr>
        </p:nvGraphicFramePr>
        <p:xfrm>
          <a:off x="4360756" y="2795283"/>
          <a:ext cx="154305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128418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2.1    </a:t>
                      </a:r>
                      <a:r>
                        <a:rPr lang="ko-KR" altLang="en-US" sz="900" dirty="0" err="1"/>
                        <a:t>기기등록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7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2.2    </a:t>
                      </a:r>
                      <a:r>
                        <a:rPr lang="ko-KR" altLang="en-US" sz="900" dirty="0"/>
                        <a:t>기기현황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68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2.3    </a:t>
                      </a:r>
                      <a:r>
                        <a:rPr lang="ko-KR" altLang="en-US" sz="900" dirty="0"/>
                        <a:t>점별가동현황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39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2.4    </a:t>
                      </a:r>
                      <a:r>
                        <a:rPr lang="ko-KR" altLang="en-US" sz="900" dirty="0"/>
                        <a:t>기기별가동현황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78388"/>
                  </a:ext>
                </a:extLst>
              </a:tr>
            </a:tbl>
          </a:graphicData>
        </a:graphic>
      </p:graphicFrame>
      <p:sp>
        <p:nvSpPr>
          <p:cNvPr id="40" name="사각형: 둥근 모서리 83">
            <a:extLst>
              <a:ext uri="{FF2B5EF4-FFF2-40B4-BE49-F238E27FC236}">
                <a16:creationId xmlns:a16="http://schemas.microsoft.com/office/drawing/2014/main" id="{3782BBFC-CF55-4587-AFFF-A15B760848B0}"/>
              </a:ext>
            </a:extLst>
          </p:cNvPr>
          <p:cNvSpPr/>
          <p:nvPr/>
        </p:nvSpPr>
        <p:spPr>
          <a:xfrm>
            <a:off x="6253384" y="2197706"/>
            <a:ext cx="1543050" cy="533400"/>
          </a:xfrm>
          <a:prstGeom prst="roundRect">
            <a:avLst>
              <a:gd name="adj" fmla="val 8216"/>
            </a:avLst>
          </a:prstGeom>
          <a:solidFill>
            <a:srgbClr val="2168EE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3.0 </a:t>
            </a:r>
            <a:r>
              <a:rPr lang="ko-KR" altLang="en-US" sz="1200" b="1" dirty="0">
                <a:solidFill>
                  <a:schemeClr val="bg1"/>
                </a:solidFill>
              </a:rPr>
              <a:t>원격관리</a:t>
            </a:r>
          </a:p>
        </p:txBody>
      </p:sp>
      <p:graphicFrame>
        <p:nvGraphicFramePr>
          <p:cNvPr id="42" name="표 6">
            <a:extLst>
              <a:ext uri="{FF2B5EF4-FFF2-40B4-BE49-F238E27FC236}">
                <a16:creationId xmlns:a16="http://schemas.microsoft.com/office/drawing/2014/main" id="{02633BE2-C655-4CBE-B6F1-9C554C888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041879"/>
              </p:ext>
            </p:extLst>
          </p:nvPr>
        </p:nvGraphicFramePr>
        <p:xfrm>
          <a:off x="6253384" y="2795283"/>
          <a:ext cx="154305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128418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3.1    </a:t>
                      </a:r>
                      <a:r>
                        <a:rPr lang="ko-KR" altLang="en-US" sz="900" baseline="0" dirty="0" err="1"/>
                        <a:t>기기버젼조회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7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3.2    </a:t>
                      </a:r>
                      <a:r>
                        <a:rPr lang="ko-KR" altLang="en-US" sz="900" dirty="0"/>
                        <a:t>원격제어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3.3    </a:t>
                      </a:r>
                      <a:r>
                        <a:rPr lang="ko-KR" altLang="en-US" sz="900" dirty="0"/>
                        <a:t>원격관리이력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4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3.4    </a:t>
                      </a:r>
                      <a:r>
                        <a:rPr lang="ko-KR" altLang="en-US" sz="900" dirty="0"/>
                        <a:t>파일관리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943758"/>
                  </a:ext>
                </a:extLst>
              </a:tr>
            </a:tbl>
          </a:graphicData>
        </a:graphic>
      </p:graphicFrame>
      <p:sp>
        <p:nvSpPr>
          <p:cNvPr id="43" name="사각형: 둥근 모서리 4">
            <a:extLst>
              <a:ext uri="{FF2B5EF4-FFF2-40B4-BE49-F238E27FC236}">
                <a16:creationId xmlns:a16="http://schemas.microsoft.com/office/drawing/2014/main" id="{F2857735-EC05-49D9-B5E3-37817ABE6BA9}"/>
              </a:ext>
            </a:extLst>
          </p:cNvPr>
          <p:cNvSpPr/>
          <p:nvPr/>
        </p:nvSpPr>
        <p:spPr>
          <a:xfrm>
            <a:off x="5324476" y="688353"/>
            <a:ext cx="1543050" cy="533400"/>
          </a:xfrm>
          <a:prstGeom prst="roundRect">
            <a:avLst>
              <a:gd name="adj" fmla="val 8216"/>
            </a:avLst>
          </a:prstGeom>
          <a:solidFill>
            <a:srgbClr val="150F96"/>
          </a:solidFill>
          <a:ln w="3175">
            <a:noFill/>
            <a:prstDash val="solid"/>
          </a:ln>
          <a:effectLst>
            <a:outerShdw blurRad="76200" dist="50800" dir="5400000" sx="102000" sy="102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0.0 ATMS Main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45" name="표 6">
            <a:extLst>
              <a:ext uri="{FF2B5EF4-FFF2-40B4-BE49-F238E27FC236}">
                <a16:creationId xmlns:a16="http://schemas.microsoft.com/office/drawing/2014/main" id="{876425E6-365D-4AEE-96AF-4A3BD6F26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098732"/>
              </p:ext>
            </p:extLst>
          </p:nvPr>
        </p:nvGraphicFramePr>
        <p:xfrm>
          <a:off x="557102" y="2800835"/>
          <a:ext cx="154305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128418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9.1    </a:t>
                      </a:r>
                      <a:r>
                        <a:rPr lang="ko-KR" altLang="en-US" sz="900" dirty="0"/>
                        <a:t>로그인</a:t>
                      </a:r>
                      <a:endParaRPr lang="en-US" altLang="ko-KR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72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9.2    </a:t>
                      </a:r>
                      <a:r>
                        <a:rPr lang="ko-KR" altLang="en-US" sz="900" dirty="0"/>
                        <a:t>대시보드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7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9.3</a:t>
                      </a:r>
                      <a:r>
                        <a:rPr lang="ko-KR" altLang="en-US" sz="900" dirty="0"/>
                        <a:t>    </a:t>
                      </a:r>
                      <a:r>
                        <a:rPr lang="ko-KR" altLang="en-US" sz="900" dirty="0" err="1"/>
                        <a:t>팀점코드</a:t>
                      </a:r>
                      <a:r>
                        <a:rPr lang="ko-KR" altLang="en-US" sz="900" dirty="0"/>
                        <a:t> 찾기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628491"/>
                  </a:ext>
                </a:extLst>
              </a:tr>
            </a:tbl>
          </a:graphicData>
        </a:graphic>
      </p:graphicFrame>
      <p:sp>
        <p:nvSpPr>
          <p:cNvPr id="46" name="사각형: 둥근 모서리 83">
            <a:extLst>
              <a:ext uri="{FF2B5EF4-FFF2-40B4-BE49-F238E27FC236}">
                <a16:creationId xmlns:a16="http://schemas.microsoft.com/office/drawing/2014/main" id="{3782BBFC-CF55-4587-AFFF-A15B760848B0}"/>
              </a:ext>
            </a:extLst>
          </p:cNvPr>
          <p:cNvSpPr/>
          <p:nvPr/>
        </p:nvSpPr>
        <p:spPr>
          <a:xfrm>
            <a:off x="8121559" y="2197706"/>
            <a:ext cx="1543050" cy="533400"/>
          </a:xfrm>
          <a:prstGeom prst="roundRect">
            <a:avLst>
              <a:gd name="adj" fmla="val 8216"/>
            </a:avLst>
          </a:prstGeom>
          <a:solidFill>
            <a:srgbClr val="2168EE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4.0 </a:t>
            </a:r>
            <a:r>
              <a:rPr lang="ko-KR" altLang="en-US" sz="1200" b="1" dirty="0">
                <a:solidFill>
                  <a:schemeClr val="bg1"/>
                </a:solidFill>
              </a:rPr>
              <a:t>정보관리</a:t>
            </a:r>
          </a:p>
        </p:txBody>
      </p:sp>
      <p:graphicFrame>
        <p:nvGraphicFramePr>
          <p:cNvPr id="48" name="표 6">
            <a:extLst>
              <a:ext uri="{FF2B5EF4-FFF2-40B4-BE49-F238E27FC236}">
                <a16:creationId xmlns:a16="http://schemas.microsoft.com/office/drawing/2014/main" id="{02633BE2-C655-4CBE-B6F1-9C554C888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714704"/>
              </p:ext>
            </p:extLst>
          </p:nvPr>
        </p:nvGraphicFramePr>
        <p:xfrm>
          <a:off x="8121559" y="2795283"/>
          <a:ext cx="154305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128418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4.1</a:t>
                      </a:r>
                      <a:r>
                        <a:rPr lang="en-US" altLang="ko-KR" sz="900" baseline="0" dirty="0"/>
                        <a:t>    </a:t>
                      </a:r>
                      <a:r>
                        <a:rPr lang="ko-KR" altLang="en-US" sz="900" baseline="0" dirty="0" err="1"/>
                        <a:t>팀점정보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7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4.2    </a:t>
                      </a:r>
                      <a:r>
                        <a:rPr lang="ko-KR" altLang="en-US" sz="900" dirty="0"/>
                        <a:t>기종관리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1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4.3    </a:t>
                      </a:r>
                      <a:r>
                        <a:rPr lang="ko-KR" altLang="en-US" sz="900" dirty="0"/>
                        <a:t>공통코드관리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94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4.4    </a:t>
                      </a:r>
                      <a:r>
                        <a:rPr lang="ko-KR" altLang="en-US" sz="900" dirty="0"/>
                        <a:t>장애코드관리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95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4.5    </a:t>
                      </a:r>
                      <a:r>
                        <a:rPr lang="ko-KR" altLang="en-US" sz="900" dirty="0"/>
                        <a:t>메뉴관리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599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4.6</a:t>
                      </a:r>
                      <a:r>
                        <a:rPr lang="en-US" altLang="ko-KR" sz="900" baseline="0" dirty="0"/>
                        <a:t>    </a:t>
                      </a:r>
                      <a:r>
                        <a:rPr lang="ko-KR" altLang="en-US" sz="900" dirty="0"/>
                        <a:t>사용자관리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7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4.7    </a:t>
                      </a:r>
                      <a:r>
                        <a:rPr lang="ko-KR" altLang="en-US" sz="900" dirty="0"/>
                        <a:t>자료실관리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21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4.8</a:t>
                      </a:r>
                      <a:r>
                        <a:rPr lang="ko-KR" altLang="en-US" sz="900" dirty="0"/>
                        <a:t>    </a:t>
                      </a:r>
                      <a:r>
                        <a:rPr lang="ko-KR" altLang="en-US" sz="900" dirty="0" err="1"/>
                        <a:t>권한관리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329611"/>
                  </a:ext>
                </a:extLst>
              </a:tr>
            </a:tbl>
          </a:graphicData>
        </a:graphic>
      </p:graphicFrame>
      <p:sp>
        <p:nvSpPr>
          <p:cNvPr id="49" name="사각형: 둥근 모서리 83">
            <a:extLst>
              <a:ext uri="{FF2B5EF4-FFF2-40B4-BE49-F238E27FC236}">
                <a16:creationId xmlns:a16="http://schemas.microsoft.com/office/drawing/2014/main" id="{3782BBFC-CF55-4587-AFFF-A15B760848B0}"/>
              </a:ext>
            </a:extLst>
          </p:cNvPr>
          <p:cNvSpPr/>
          <p:nvPr/>
        </p:nvSpPr>
        <p:spPr>
          <a:xfrm>
            <a:off x="10014079" y="2197706"/>
            <a:ext cx="1543050" cy="533400"/>
          </a:xfrm>
          <a:prstGeom prst="roundRect">
            <a:avLst>
              <a:gd name="adj" fmla="val 8216"/>
            </a:avLst>
          </a:prstGeom>
          <a:solidFill>
            <a:srgbClr val="2168EE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5.0 </a:t>
            </a:r>
            <a:r>
              <a:rPr lang="ko-KR" altLang="en-US" sz="1200" b="1" dirty="0" err="1">
                <a:solidFill>
                  <a:schemeClr val="bg1"/>
                </a:solidFill>
              </a:rPr>
              <a:t>저널관리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51" name="표 6">
            <a:extLst>
              <a:ext uri="{FF2B5EF4-FFF2-40B4-BE49-F238E27FC236}">
                <a16:creationId xmlns:a16="http://schemas.microsoft.com/office/drawing/2014/main" id="{02633BE2-C655-4CBE-B6F1-9C554C888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350515"/>
              </p:ext>
            </p:extLst>
          </p:nvPr>
        </p:nvGraphicFramePr>
        <p:xfrm>
          <a:off x="10014079" y="2795283"/>
          <a:ext cx="154305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128418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5.1    </a:t>
                      </a:r>
                      <a:r>
                        <a:rPr lang="ko-KR" altLang="en-US" sz="900" dirty="0"/>
                        <a:t>전자저널조회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7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5.2    </a:t>
                      </a:r>
                      <a:r>
                        <a:rPr lang="ko-KR" altLang="en-US" sz="900" dirty="0"/>
                        <a:t>화면조회이력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210319"/>
                  </a:ext>
                </a:extLst>
              </a:tr>
            </a:tbl>
          </a:graphicData>
        </a:graphic>
      </p:graphicFrame>
      <p:cxnSp>
        <p:nvCxnSpPr>
          <p:cNvPr id="52" name="꺾인 연결선 51"/>
          <p:cNvCxnSpPr>
            <a:stCxn id="43" idx="2"/>
            <a:endCxn id="34" idx="0"/>
          </p:cNvCxnSpPr>
          <p:nvPr/>
        </p:nvCxnSpPr>
        <p:spPr>
          <a:xfrm rot="5400000">
            <a:off x="4170920" y="272624"/>
            <a:ext cx="975953" cy="2874211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3" idx="2"/>
            <a:endCxn id="36" idx="0"/>
          </p:cNvCxnSpPr>
          <p:nvPr/>
        </p:nvCxnSpPr>
        <p:spPr>
          <a:xfrm rot="5400000">
            <a:off x="5126165" y="1227869"/>
            <a:ext cx="975953" cy="963720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3" idx="2"/>
            <a:endCxn id="40" idx="0"/>
          </p:cNvCxnSpPr>
          <p:nvPr/>
        </p:nvCxnSpPr>
        <p:spPr>
          <a:xfrm rot="16200000" flipH="1">
            <a:off x="6072479" y="1245275"/>
            <a:ext cx="975953" cy="928908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43" idx="2"/>
            <a:endCxn id="46" idx="0"/>
          </p:cNvCxnSpPr>
          <p:nvPr/>
        </p:nvCxnSpPr>
        <p:spPr>
          <a:xfrm rot="16200000" flipH="1">
            <a:off x="7006566" y="311187"/>
            <a:ext cx="975953" cy="2797083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57"/>
          <p:cNvCxnSpPr>
            <a:stCxn id="43" idx="2"/>
            <a:endCxn id="49" idx="0"/>
          </p:cNvCxnSpPr>
          <p:nvPr/>
        </p:nvCxnSpPr>
        <p:spPr>
          <a:xfrm rot="16200000" flipH="1">
            <a:off x="7952826" y="-635073"/>
            <a:ext cx="975953" cy="4689603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/>
          <p:nvPr/>
        </p:nvCxnSpPr>
        <p:spPr>
          <a:xfrm rot="5400000">
            <a:off x="3291473" y="-603346"/>
            <a:ext cx="975953" cy="4628946"/>
          </a:xfrm>
          <a:prstGeom prst="bentConnector3">
            <a:avLst>
              <a:gd name="adj1" fmla="val 5086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913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09721" y="732648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파일등록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989823"/>
            <a:ext cx="6884403" cy="5418987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392571"/>
              </p:ext>
            </p:extLst>
          </p:nvPr>
        </p:nvGraphicFramePr>
        <p:xfrm>
          <a:off x="1647650" y="2152999"/>
          <a:ext cx="6041622" cy="590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175">
                  <a:extLst>
                    <a:ext uri="{9D8B030D-6E8A-4147-A177-3AD203B41FA5}">
                      <a16:colId xmlns:a16="http://schemas.microsoft.com/office/drawing/2014/main" val="1659030344"/>
                    </a:ext>
                  </a:extLst>
                </a:gridCol>
                <a:gridCol w="1740956">
                  <a:extLst>
                    <a:ext uri="{9D8B030D-6E8A-4147-A177-3AD203B41FA5}">
                      <a16:colId xmlns:a16="http://schemas.microsoft.com/office/drawing/2014/main" val="4204126771"/>
                    </a:ext>
                  </a:extLst>
                </a:gridCol>
                <a:gridCol w="1201188">
                  <a:extLst>
                    <a:ext uri="{9D8B030D-6E8A-4147-A177-3AD203B41FA5}">
                      <a16:colId xmlns:a16="http://schemas.microsoft.com/office/drawing/2014/main" val="4083984454"/>
                    </a:ext>
                  </a:extLst>
                </a:gridCol>
                <a:gridCol w="1987303">
                  <a:extLst>
                    <a:ext uri="{9D8B030D-6E8A-4147-A177-3AD203B41FA5}">
                      <a16:colId xmlns:a16="http://schemas.microsoft.com/office/drawing/2014/main" val="4256369887"/>
                    </a:ext>
                  </a:extLst>
                </a:gridCol>
              </a:tblGrid>
              <a:tr h="1967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팀점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상위팀점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025069"/>
                  </a:ext>
                </a:extLst>
              </a:tr>
              <a:tr h="1967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82334"/>
                  </a:ext>
                </a:extLst>
              </a:tr>
              <a:tr h="1967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단말번호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020393"/>
                  </a:ext>
                </a:extLst>
              </a:tr>
            </a:tbl>
          </a:graphicData>
        </a:graphic>
      </p:graphicFrame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841443" y="2565987"/>
            <a:ext cx="4847830" cy="177214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STM11234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52217"/>
              </p:ext>
            </p:extLst>
          </p:nvPr>
        </p:nvGraphicFramePr>
        <p:xfrm>
          <a:off x="9253538" y="428625"/>
          <a:ext cx="2938462" cy="1570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4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348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658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729292"/>
              </p:ext>
            </p:extLst>
          </p:nvPr>
        </p:nvGraphicFramePr>
        <p:xfrm>
          <a:off x="113359" y="635203"/>
          <a:ext cx="9040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66">
                  <a:extLst>
                    <a:ext uri="{9D8B030D-6E8A-4147-A177-3AD203B41FA5}">
                      <a16:colId xmlns:a16="http://schemas.microsoft.com/office/drawing/2014/main" val="301939133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78394154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8670909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288229826"/>
                    </a:ext>
                  </a:extLst>
                </a:gridCol>
                <a:gridCol w="784611">
                  <a:extLst>
                    <a:ext uri="{9D8B030D-6E8A-4147-A177-3AD203B41FA5}">
                      <a16:colId xmlns:a16="http://schemas.microsoft.com/office/drawing/2014/main" val="372580881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48575838"/>
                    </a:ext>
                  </a:extLst>
                </a:gridCol>
                <a:gridCol w="2090564">
                  <a:extLst>
                    <a:ext uri="{9D8B030D-6E8A-4147-A177-3AD203B41FA5}">
                      <a16:colId xmlns:a16="http://schemas.microsoft.com/office/drawing/2014/main" val="2311330044"/>
                    </a:ext>
                  </a:extLst>
                </a:gridCol>
                <a:gridCol w="2292453">
                  <a:extLst>
                    <a:ext uri="{9D8B030D-6E8A-4147-A177-3AD203B41FA5}">
                      <a16:colId xmlns:a16="http://schemas.microsoft.com/office/drawing/2014/main" val="379220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기기관리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원격관리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저널관리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 err="1"/>
                        <a:t>김농협</a:t>
                      </a:r>
                      <a:r>
                        <a:rPr lang="ko-KR" altLang="en-US" sz="900" dirty="0"/>
                        <a:t> 님   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로그아웃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026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/>
        </p:nvGraphicFramePr>
        <p:xfrm>
          <a:off x="9253538" y="428625"/>
          <a:ext cx="2938462" cy="130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44750"/>
              </p:ext>
            </p:extLst>
          </p:nvPr>
        </p:nvGraphicFramePr>
        <p:xfrm>
          <a:off x="113358" y="1010102"/>
          <a:ext cx="1153467" cy="602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67">
                  <a:extLst>
                    <a:ext uri="{9D8B030D-6E8A-4147-A177-3AD203B41FA5}">
                      <a16:colId xmlns:a16="http://schemas.microsoft.com/office/drawing/2014/main" val="848485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5190201"/>
                    </a:ext>
                  </a:extLst>
                </a:gridCol>
              </a:tblGrid>
              <a:tr h="3952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정보관리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34644"/>
                  </a:ext>
                </a:extLst>
              </a:tr>
              <a:tr h="146188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13619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74234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팀점정보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7513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기종관리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41808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공통코드관리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15716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장애코드관리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069765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메뉴관리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5218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사용자관리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5119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자료실관리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698676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87428"/>
                  </a:ext>
                </a:extLst>
              </a:tr>
              <a:tr h="1925394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3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1264" y="6010275"/>
            <a:ext cx="1039836" cy="6140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36000" bIns="0"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157620"/>
              </p:ext>
            </p:extLst>
          </p:nvPr>
        </p:nvGraphicFramePr>
        <p:xfrm>
          <a:off x="1375575" y="1423444"/>
          <a:ext cx="7673174" cy="25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5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</a:rPr>
                        <a:t>팀점코드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73090" y="106934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 err="1">
                <a:latin typeface="+mn-ea"/>
              </a:rPr>
              <a:t>팀점정보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353425" y="1117112"/>
            <a:ext cx="695324" cy="257175"/>
          </a:xfrm>
          <a:prstGeom prst="roundRect">
            <a:avLst>
              <a:gd name="adj" fmla="val 12038"/>
            </a:avLst>
          </a:prstGeom>
          <a:solidFill>
            <a:srgbClr val="00336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조회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996429"/>
              </p:ext>
            </p:extLst>
          </p:nvPr>
        </p:nvGraphicFramePr>
        <p:xfrm>
          <a:off x="1375575" y="2437059"/>
          <a:ext cx="7673172" cy="319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282">
                  <a:extLst>
                    <a:ext uri="{9D8B030D-6E8A-4147-A177-3AD203B41FA5}">
                      <a16:colId xmlns:a16="http://schemas.microsoft.com/office/drawing/2014/main" val="3407907964"/>
                    </a:ext>
                  </a:extLst>
                </a:gridCol>
                <a:gridCol w="964848">
                  <a:extLst>
                    <a:ext uri="{9D8B030D-6E8A-4147-A177-3AD203B41FA5}">
                      <a16:colId xmlns:a16="http://schemas.microsoft.com/office/drawing/2014/main" val="2827624173"/>
                    </a:ext>
                  </a:extLst>
                </a:gridCol>
                <a:gridCol w="673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7181">
                  <a:extLst>
                    <a:ext uri="{9D8B030D-6E8A-4147-A177-3AD203B41FA5}">
                      <a16:colId xmlns:a16="http://schemas.microsoft.com/office/drawing/2014/main" val="3257965997"/>
                    </a:ext>
                  </a:extLst>
                </a:gridCol>
                <a:gridCol w="916528">
                  <a:extLst>
                    <a:ext uri="{9D8B030D-6E8A-4147-A177-3AD203B41FA5}">
                      <a16:colId xmlns:a16="http://schemas.microsoft.com/office/drawing/2014/main" val="4017659027"/>
                    </a:ext>
                  </a:extLst>
                </a:gridCol>
              </a:tblGrid>
              <a:tr h="2870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팀점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상위팀점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17855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서울시 영등포구 여의대로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128 LG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트윈타워 서관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층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여의도동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02-1234-5678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영업부금융센터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영업부금융센터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서울시 영등포구 여의대로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108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파크원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금융타워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타워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2)2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층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02-1234-5678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서울시 영등포구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여듸대로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108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파크원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금융타워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타워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2)7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층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02-1234-5678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서울시 영등포구 여의대로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128 LG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트윈타워 서관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층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여의도동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02-1234-5678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서울시 영등포구 여의대로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108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파크원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금융타워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타워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2)2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층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02-1234-5678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4573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서울시 영등포구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여듸대로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108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파크원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금융타워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타워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2)7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층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02-1234-5678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76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서울시 영등포구 여의대로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128 LG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트윈타워 서관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층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여의도동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02-1234-5678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45556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서울시 영등포구 여의대로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108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파크원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금융타워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타워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2)2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층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02-1234-5678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9849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서울시 영등포구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여듸대로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108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파크원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금융타워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타워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2)7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층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02-1234-5678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38687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서울시 영등포구 여의대로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128 LG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트윈타워 서관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층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여의도동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02-1234-5678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4446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353425" y="2136287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엑셀저장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335736" y="6391275"/>
            <a:ext cx="3752850" cy="180975"/>
            <a:chOff x="2739390" y="5934075"/>
            <a:chExt cx="3752850" cy="18097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7393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92608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26868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rgbClr val="150F96"/>
                  </a:solidFill>
                </a:rPr>
                <a:t>1</a:t>
              </a:r>
              <a:endParaRPr lang="ko-KR" altLang="en-US" sz="800" b="1" dirty="0">
                <a:solidFill>
                  <a:srgbClr val="150F96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4476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82084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9692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37299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907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92515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20123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47731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75338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029466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2826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56372" y="5905802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총합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페이지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171450" y="1552575"/>
            <a:ext cx="1009650" cy="257175"/>
            <a:chOff x="171450" y="1562100"/>
            <a:chExt cx="1009650" cy="257175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171450" y="1562100"/>
              <a:ext cx="1009650" cy="257175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ko-KR" altLang="en-US" sz="800" dirty="0" err="1">
                  <a:solidFill>
                    <a:schemeClr val="bg2">
                      <a:lumMod val="25000"/>
                    </a:schemeClr>
                  </a:solidFill>
                </a:rPr>
                <a:t>메뉴검색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3" name="Search">
              <a:extLst>
                <a:ext uri="{FF2B5EF4-FFF2-40B4-BE49-F238E27FC236}">
                  <a16:creationId xmlns:a16="http://schemas.microsoft.com/office/drawing/2014/main" id="{DB41DA3E-CBE2-445C-BA8A-6DAE26D8C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8095" y="1622948"/>
              <a:ext cx="132695" cy="135711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259297" y="1444090"/>
            <a:ext cx="1746241" cy="20373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영업부법인센터</a:t>
            </a:r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5057617" y="1444090"/>
            <a:ext cx="35051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202873" y="1442529"/>
            <a:ext cx="979248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 or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80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3359" y="635203"/>
          <a:ext cx="9040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66">
                  <a:extLst>
                    <a:ext uri="{9D8B030D-6E8A-4147-A177-3AD203B41FA5}">
                      <a16:colId xmlns:a16="http://schemas.microsoft.com/office/drawing/2014/main" val="301939133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78394154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8670909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288229826"/>
                    </a:ext>
                  </a:extLst>
                </a:gridCol>
                <a:gridCol w="784611">
                  <a:extLst>
                    <a:ext uri="{9D8B030D-6E8A-4147-A177-3AD203B41FA5}">
                      <a16:colId xmlns:a16="http://schemas.microsoft.com/office/drawing/2014/main" val="372580881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48575838"/>
                    </a:ext>
                  </a:extLst>
                </a:gridCol>
                <a:gridCol w="2090564">
                  <a:extLst>
                    <a:ext uri="{9D8B030D-6E8A-4147-A177-3AD203B41FA5}">
                      <a16:colId xmlns:a16="http://schemas.microsoft.com/office/drawing/2014/main" val="2311330044"/>
                    </a:ext>
                  </a:extLst>
                </a:gridCol>
                <a:gridCol w="2292453">
                  <a:extLst>
                    <a:ext uri="{9D8B030D-6E8A-4147-A177-3AD203B41FA5}">
                      <a16:colId xmlns:a16="http://schemas.microsoft.com/office/drawing/2014/main" val="379220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기기관리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원격관리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저널관리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 err="1"/>
                        <a:t>김농협</a:t>
                      </a:r>
                      <a:r>
                        <a:rPr lang="ko-KR" altLang="en-US" sz="900" dirty="0"/>
                        <a:t> 님   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로그아웃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026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101390"/>
              </p:ext>
            </p:extLst>
          </p:nvPr>
        </p:nvGraphicFramePr>
        <p:xfrm>
          <a:off x="9253538" y="428625"/>
          <a:ext cx="2938462" cy="130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/>
                        <a:t>업체 </a:t>
                      </a:r>
                      <a:r>
                        <a:rPr lang="en-US" altLang="ko-KR" sz="800" spc="-40" baseline="0" dirty="0"/>
                        <a:t>: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ko-KR" altLang="en-US" sz="800" spc="-40" baseline="0" dirty="0" err="1"/>
                        <a:t>에이텍에이피</a:t>
                      </a:r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/>
                        <a:t>기종 </a:t>
                      </a:r>
                      <a:r>
                        <a:rPr lang="en-US" altLang="ko-KR" sz="800" spc="-40" baseline="0" dirty="0"/>
                        <a:t>: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LC95, LCXX</a:t>
                      </a: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160471"/>
              </p:ext>
            </p:extLst>
          </p:nvPr>
        </p:nvGraphicFramePr>
        <p:xfrm>
          <a:off x="113358" y="1010102"/>
          <a:ext cx="1153467" cy="602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67">
                  <a:extLst>
                    <a:ext uri="{9D8B030D-6E8A-4147-A177-3AD203B41FA5}">
                      <a16:colId xmlns:a16="http://schemas.microsoft.com/office/drawing/2014/main" val="848485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5190201"/>
                    </a:ext>
                  </a:extLst>
                </a:gridCol>
              </a:tblGrid>
              <a:tr h="3952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정보관리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34644"/>
                  </a:ext>
                </a:extLst>
              </a:tr>
              <a:tr h="146188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13619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74234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팀점정보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7513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기종관리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41808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공통코드관리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15716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장애코드관리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069765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메뉴관리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5218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사용자관리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5119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자료실관리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698676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095997"/>
                  </a:ext>
                </a:extLst>
              </a:tr>
              <a:tr h="1925394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3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1264" y="6010275"/>
            <a:ext cx="1039836" cy="6140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36000" bIns="0"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3090" y="106934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+mn-ea"/>
              </a:rPr>
              <a:t>기종관리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353425" y="1117112"/>
            <a:ext cx="695324" cy="257175"/>
          </a:xfrm>
          <a:prstGeom prst="roundRect">
            <a:avLst>
              <a:gd name="adj" fmla="val 12038"/>
            </a:avLst>
          </a:prstGeom>
          <a:solidFill>
            <a:srgbClr val="00336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조회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6028"/>
              </p:ext>
            </p:extLst>
          </p:nvPr>
        </p:nvGraphicFramePr>
        <p:xfrm>
          <a:off x="1375575" y="2437059"/>
          <a:ext cx="7673175" cy="29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680">
                  <a:extLst>
                    <a:ext uri="{9D8B030D-6E8A-4147-A177-3AD203B41FA5}">
                      <a16:colId xmlns:a16="http://schemas.microsoft.com/office/drawing/2014/main" val="2203864477"/>
                    </a:ext>
                  </a:extLst>
                </a:gridCol>
                <a:gridCol w="1062181">
                  <a:extLst>
                    <a:ext uri="{9D8B030D-6E8A-4147-A177-3AD203B41FA5}">
                      <a16:colId xmlns:a16="http://schemas.microsoft.com/office/drawing/2014/main" val="1246952479"/>
                    </a:ext>
                  </a:extLst>
                </a:gridCol>
                <a:gridCol w="1089891">
                  <a:extLst>
                    <a:ext uri="{9D8B030D-6E8A-4147-A177-3AD203B41FA5}">
                      <a16:colId xmlns:a16="http://schemas.microsoft.com/office/drawing/2014/main" val="4136256464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2071870346"/>
                    </a:ext>
                  </a:extLst>
                </a:gridCol>
                <a:gridCol w="535710">
                  <a:extLst>
                    <a:ext uri="{9D8B030D-6E8A-4147-A177-3AD203B41FA5}">
                      <a16:colId xmlns:a16="http://schemas.microsoft.com/office/drawing/2014/main" val="87517963"/>
                    </a:ext>
                  </a:extLst>
                </a:gridCol>
                <a:gridCol w="517236">
                  <a:extLst>
                    <a:ext uri="{9D8B030D-6E8A-4147-A177-3AD203B41FA5}">
                      <a16:colId xmlns:a16="http://schemas.microsoft.com/office/drawing/2014/main" val="1127275474"/>
                    </a:ext>
                  </a:extLst>
                </a:gridCol>
                <a:gridCol w="563418">
                  <a:extLst>
                    <a:ext uri="{9D8B030D-6E8A-4147-A177-3AD203B41FA5}">
                      <a16:colId xmlns:a16="http://schemas.microsoft.com/office/drawing/2014/main" val="2204222465"/>
                    </a:ext>
                  </a:extLst>
                </a:gridCol>
                <a:gridCol w="646546">
                  <a:extLst>
                    <a:ext uri="{9D8B030D-6E8A-4147-A177-3AD203B41FA5}">
                      <a16:colId xmlns:a16="http://schemas.microsoft.com/office/drawing/2014/main" val="34605374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74893346"/>
                    </a:ext>
                  </a:extLst>
                </a:gridCol>
                <a:gridCol w="1059295">
                  <a:extLst>
                    <a:ext uri="{9D8B030D-6E8A-4147-A177-3AD203B41FA5}">
                      <a16:colId xmlns:a16="http://schemas.microsoft.com/office/drawing/2014/main" val="719229982"/>
                    </a:ext>
                  </a:extLst>
                </a:gridCol>
              </a:tblGrid>
              <a:tr h="287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기종명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기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</a:rPr>
                        <a:t>종구분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업체명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카메라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장정맥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신분증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스캐너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A4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프린터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NFC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장애인용여부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등록년월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TM(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업무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</a:rPr>
                        <a:t>에이텍에이피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202210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FF0000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상담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</a:rPr>
                        <a:t>에이텍에이피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202210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4573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76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45556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9849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38687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4446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353425" y="2136287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엑셀저장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335736" y="6391275"/>
            <a:ext cx="3752850" cy="180975"/>
            <a:chOff x="2739390" y="5934075"/>
            <a:chExt cx="3752850" cy="18097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7393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92608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26868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rgbClr val="150F96"/>
                  </a:solidFill>
                </a:rPr>
                <a:t>1</a:t>
              </a:r>
              <a:endParaRPr lang="ko-KR" altLang="en-US" sz="800" b="1" dirty="0">
                <a:solidFill>
                  <a:srgbClr val="150F96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4476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82084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9692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37299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907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92515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20123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47731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75338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029466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2826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56372" y="5905802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총합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페이지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996940" y="2136287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782435" y="2136287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7567930" y="2136287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171450" y="1552575"/>
            <a:ext cx="1009650" cy="257175"/>
            <a:chOff x="171450" y="1562100"/>
            <a:chExt cx="1009650" cy="257175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171450" y="1562100"/>
              <a:ext cx="1009650" cy="257175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ko-KR" altLang="en-US" sz="800" dirty="0" err="1">
                  <a:solidFill>
                    <a:schemeClr val="bg2">
                      <a:lumMod val="25000"/>
                    </a:schemeClr>
                  </a:solidFill>
                </a:rPr>
                <a:t>메뉴검색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3" name="Search">
              <a:extLst>
                <a:ext uri="{FF2B5EF4-FFF2-40B4-BE49-F238E27FC236}">
                  <a16:creationId xmlns:a16="http://schemas.microsoft.com/office/drawing/2014/main" id="{DB41DA3E-CBE2-445C-BA8A-6DAE26D8C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8095" y="1622948"/>
              <a:ext cx="132695" cy="135711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395"/>
              </p:ext>
            </p:extLst>
          </p:nvPr>
        </p:nvGraphicFramePr>
        <p:xfrm>
          <a:off x="1375575" y="1423444"/>
          <a:ext cx="7673174" cy="25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3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713">
                  <a:extLst>
                    <a:ext uri="{9D8B030D-6E8A-4147-A177-3AD203B41FA5}">
                      <a16:colId xmlns:a16="http://schemas.microsoft.com/office/drawing/2014/main" val="1200714831"/>
                    </a:ext>
                  </a:extLst>
                </a:gridCol>
                <a:gridCol w="2938894">
                  <a:extLst>
                    <a:ext uri="{9D8B030D-6E8A-4147-A177-3AD203B41FA5}">
                      <a16:colId xmlns:a16="http://schemas.microsoft.com/office/drawing/2014/main" val="281082683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업체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기종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187286" y="1447959"/>
            <a:ext cx="2297420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                          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61009" y="1442583"/>
            <a:ext cx="2297420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                          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966534" y="1442583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992811" y="1436540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518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202969" y="739749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16928"/>
              </p:ext>
            </p:extLst>
          </p:nvPr>
        </p:nvGraphicFramePr>
        <p:xfrm>
          <a:off x="2431668" y="1997115"/>
          <a:ext cx="4590473" cy="306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0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기종정보등록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16893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기종코드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434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기종명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제조업체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796435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기종구분</a:t>
                      </a:r>
                      <a:endParaRPr lang="en-US" altLang="ko-KR"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208589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장애인사용가능여부</a:t>
                      </a:r>
                      <a:endParaRPr lang="en-US" altLang="ko-KR"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667287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카메라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780893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장정맥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99377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신분증스캐너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732492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en-US" sz="800" b="1" dirty="0">
                          <a:solidFill>
                            <a:srgbClr val="002060"/>
                          </a:solidFill>
                        </a:rPr>
                        <a:t>A4</a:t>
                      </a: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프린터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85449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en-US" sz="800" b="1" dirty="0">
                          <a:solidFill>
                            <a:srgbClr val="002060"/>
                          </a:solidFill>
                        </a:rPr>
                        <a:t>NFC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847769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등록년월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43968"/>
                  </a:ext>
                </a:extLst>
              </a:tr>
            </a:tbl>
          </a:graphicData>
        </a:graphic>
      </p:graphicFrame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41219" y="2274955"/>
            <a:ext cx="82697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42795" y="2520714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LC95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42795" y="2779116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29282" y="4063116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29181" y="4831358"/>
            <a:ext cx="822285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2022/10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32054" y="3816504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919010" y="5221152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083388" y="5221152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150883" y="1625600"/>
            <a:ext cx="5145578" cy="42062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순서도: 처리 3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29180" y="4314345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40023" y="3301673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42795" y="3055061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39921" y="3552902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31608" y="4575339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62552"/>
              </p:ext>
            </p:extLst>
          </p:nvPr>
        </p:nvGraphicFramePr>
        <p:xfrm>
          <a:off x="9253538" y="428625"/>
          <a:ext cx="2938462" cy="3492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/>
                        <a:t>제조업체 </a:t>
                      </a:r>
                      <a:r>
                        <a:rPr lang="en-US" altLang="ko-KR" sz="800" spc="-40" baseline="0" dirty="0"/>
                        <a:t>: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ko-KR" altLang="en-US" sz="800" spc="-40" baseline="0" dirty="0" err="1"/>
                        <a:t>에이텍에이피</a:t>
                      </a: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 err="1"/>
                        <a:t>기종구분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:</a:t>
                      </a:r>
                      <a:r>
                        <a:rPr lang="ko-KR" altLang="en-US" sz="800" spc="-40" baseline="0" dirty="0"/>
                        <a:t> 업무</a:t>
                      </a:r>
                      <a:r>
                        <a:rPr lang="en-US" altLang="ko-KR" sz="800" spc="-40" baseline="0" dirty="0"/>
                        <a:t>STM, </a:t>
                      </a:r>
                      <a:r>
                        <a:rPr lang="ko-KR" altLang="en-US" sz="800" spc="-40" baseline="0" dirty="0"/>
                        <a:t>상담</a:t>
                      </a:r>
                      <a:r>
                        <a:rPr lang="en-US" altLang="ko-KR" sz="800" spc="-40" baseline="0" dirty="0"/>
                        <a:t>STM</a:t>
                      </a: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/>
                        <a:t>장애인사용가능여부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/>
                        <a:t>카메라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 err="1"/>
                        <a:t>장정맥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/>
                        <a:t>신분증스캐너</a:t>
                      </a:r>
                      <a:r>
                        <a:rPr lang="en-US" altLang="ko-KR" sz="800" spc="-40" baseline="0" dirty="0"/>
                        <a:t>,A4</a:t>
                      </a:r>
                      <a:r>
                        <a:rPr lang="ko-KR" altLang="en-US" sz="800" spc="-40" baseline="0" dirty="0"/>
                        <a:t>프린터</a:t>
                      </a:r>
                      <a:r>
                        <a:rPr lang="en-US" altLang="ko-KR" sz="800" spc="-40" baseline="0" dirty="0"/>
                        <a:t>,NFC : </a:t>
                      </a:r>
                      <a:r>
                        <a:rPr lang="ko-KR" altLang="en-US" sz="800" spc="-40" baseline="0" dirty="0" err="1"/>
                        <a:t>장착여부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(Y/N)</a:t>
                      </a: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4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64308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5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68894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563339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94225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936273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03380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0477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246378"/>
                  </a:ext>
                </a:extLst>
              </a:tr>
            </a:tbl>
          </a:graphicData>
        </a:graphic>
      </p:graphicFrame>
      <p:sp>
        <p:nvSpPr>
          <p:cNvPr id="19" name="타원 18"/>
          <p:cNvSpPr/>
          <p:nvPr/>
        </p:nvSpPr>
        <p:spPr>
          <a:xfrm>
            <a:off x="2199836" y="2779116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197764" y="3059060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191007" y="3883192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65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988464" y="739749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87015"/>
              </p:ext>
            </p:extLst>
          </p:nvPr>
        </p:nvGraphicFramePr>
        <p:xfrm>
          <a:off x="2431668" y="1997115"/>
          <a:ext cx="4590473" cy="306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0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기종정보수정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16893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기종코드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434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기종명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제조업체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796435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기종구분</a:t>
                      </a:r>
                      <a:endParaRPr lang="en-US" altLang="ko-KR"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208589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장애인사용가능여부</a:t>
                      </a:r>
                      <a:endParaRPr lang="en-US" altLang="ko-KR"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667287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카메라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780893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장정맥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99377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신분증스캐너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732492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en-US" sz="800" b="1" dirty="0">
                          <a:solidFill>
                            <a:srgbClr val="002060"/>
                          </a:solidFill>
                        </a:rPr>
                        <a:t>A4</a:t>
                      </a: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프린터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85449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en-US" sz="800" b="1" dirty="0">
                          <a:solidFill>
                            <a:srgbClr val="002060"/>
                          </a:solidFill>
                        </a:rPr>
                        <a:t>NFC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847769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등록년월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43968"/>
                  </a:ext>
                </a:extLst>
              </a:tr>
            </a:tbl>
          </a:graphicData>
        </a:graphic>
      </p:graphicFrame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41219" y="2274955"/>
            <a:ext cx="826975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42795" y="2520714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LC95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42795" y="2779116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29282" y="4063116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29181" y="4831358"/>
            <a:ext cx="822285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2022/10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32054" y="3816504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19010" y="5221152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5083388" y="5221152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50883" y="1625600"/>
            <a:ext cx="5145578" cy="42062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29180" y="4314345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40023" y="3301673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42795" y="3055061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39921" y="3552902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31608" y="4575339"/>
            <a:ext cx="822285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▼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126047"/>
              </p:ext>
            </p:extLst>
          </p:nvPr>
        </p:nvGraphicFramePr>
        <p:xfrm>
          <a:off x="9253538" y="428625"/>
          <a:ext cx="2938462" cy="3492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/>
                        <a:t>제조업체 </a:t>
                      </a:r>
                      <a:r>
                        <a:rPr lang="en-US" altLang="ko-KR" sz="800" spc="-40" baseline="0" dirty="0"/>
                        <a:t>: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ko-KR" altLang="en-US" sz="800" spc="-40" baseline="0" dirty="0" err="1"/>
                        <a:t>에이텍에이피</a:t>
                      </a: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 err="1"/>
                        <a:t>기종구분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:</a:t>
                      </a:r>
                      <a:r>
                        <a:rPr lang="ko-KR" altLang="en-US" sz="800" spc="-40" baseline="0" dirty="0"/>
                        <a:t> 업무</a:t>
                      </a:r>
                      <a:r>
                        <a:rPr lang="en-US" altLang="ko-KR" sz="800" spc="-40" baseline="0" dirty="0"/>
                        <a:t>STM, </a:t>
                      </a:r>
                      <a:r>
                        <a:rPr lang="ko-KR" altLang="en-US" sz="800" spc="-40" baseline="0" dirty="0"/>
                        <a:t>상담</a:t>
                      </a:r>
                      <a:r>
                        <a:rPr lang="en-US" altLang="ko-KR" sz="800" spc="-40" baseline="0" dirty="0"/>
                        <a:t>STM</a:t>
                      </a: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/>
                        <a:t>장애인사용가능여부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/>
                        <a:t>카메라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 err="1"/>
                        <a:t>장정맥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/>
                        <a:t>신분증스캐너</a:t>
                      </a:r>
                      <a:r>
                        <a:rPr lang="en-US" altLang="ko-KR" sz="800" spc="-40" baseline="0" dirty="0"/>
                        <a:t>,A4</a:t>
                      </a:r>
                      <a:r>
                        <a:rPr lang="ko-KR" altLang="en-US" sz="800" spc="-40" baseline="0" dirty="0"/>
                        <a:t>프린터</a:t>
                      </a:r>
                      <a:r>
                        <a:rPr lang="en-US" altLang="ko-KR" sz="800" spc="-40" baseline="0" dirty="0"/>
                        <a:t>,NFC : </a:t>
                      </a:r>
                      <a:r>
                        <a:rPr lang="ko-KR" altLang="en-US" sz="800" spc="-40" baseline="0" dirty="0" err="1"/>
                        <a:t>장착여부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(Y/N)</a:t>
                      </a: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4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64308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5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68894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563339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94225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936273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03380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0477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246378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2199836" y="2779116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197764" y="3059060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191007" y="3883192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73959" y="739749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667880"/>
              </p:ext>
            </p:extLst>
          </p:nvPr>
        </p:nvGraphicFramePr>
        <p:xfrm>
          <a:off x="2431668" y="1997115"/>
          <a:ext cx="4590473" cy="3060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0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기종정보삭제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16893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기종코드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434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기종명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제조업체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796435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기종구분</a:t>
                      </a:r>
                      <a:endParaRPr lang="en-US" altLang="ko-KR"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208589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장애인사용가능여부</a:t>
                      </a:r>
                      <a:endParaRPr lang="en-US" altLang="ko-KR"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667287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카메라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780893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장정맥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99377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신분증스캐너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732492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en-US" sz="800" b="1" dirty="0">
                          <a:solidFill>
                            <a:srgbClr val="002060"/>
                          </a:solidFill>
                        </a:rPr>
                        <a:t>A4</a:t>
                      </a: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프린터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85449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en-US" sz="800" b="1" dirty="0">
                          <a:solidFill>
                            <a:srgbClr val="002060"/>
                          </a:solidFill>
                        </a:rPr>
                        <a:t>NFC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847769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등록년월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43968"/>
                  </a:ext>
                </a:extLst>
              </a:tr>
            </a:tbl>
          </a:graphicData>
        </a:graphic>
      </p:graphicFrame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41219" y="2274955"/>
            <a:ext cx="826975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42795" y="2520714"/>
            <a:ext cx="822285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LC95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42795" y="2779116"/>
            <a:ext cx="822285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에이텍에이피</a:t>
            </a: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29282" y="4063116"/>
            <a:ext cx="822285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29181" y="4831358"/>
            <a:ext cx="822285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2022/10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32054" y="3816504"/>
            <a:ext cx="822285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919010" y="5221152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83388" y="5221152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50883" y="1625600"/>
            <a:ext cx="5145578" cy="42062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29180" y="4314345"/>
            <a:ext cx="822285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40023" y="3301673"/>
            <a:ext cx="822285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42795" y="3055061"/>
            <a:ext cx="822285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STM(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업무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39921" y="3552902"/>
            <a:ext cx="822285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31608" y="4575339"/>
            <a:ext cx="822285" cy="202174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132597"/>
              </p:ext>
            </p:extLst>
          </p:nvPr>
        </p:nvGraphicFramePr>
        <p:xfrm>
          <a:off x="9253538" y="428625"/>
          <a:ext cx="2938462" cy="3402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4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64308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5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68894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563339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94225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936273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03380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0477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246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459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3359" y="635203"/>
          <a:ext cx="9040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66">
                  <a:extLst>
                    <a:ext uri="{9D8B030D-6E8A-4147-A177-3AD203B41FA5}">
                      <a16:colId xmlns:a16="http://schemas.microsoft.com/office/drawing/2014/main" val="301939133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78394154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8670909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288229826"/>
                    </a:ext>
                  </a:extLst>
                </a:gridCol>
                <a:gridCol w="784611">
                  <a:extLst>
                    <a:ext uri="{9D8B030D-6E8A-4147-A177-3AD203B41FA5}">
                      <a16:colId xmlns:a16="http://schemas.microsoft.com/office/drawing/2014/main" val="372580881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48575838"/>
                    </a:ext>
                  </a:extLst>
                </a:gridCol>
                <a:gridCol w="2090564">
                  <a:extLst>
                    <a:ext uri="{9D8B030D-6E8A-4147-A177-3AD203B41FA5}">
                      <a16:colId xmlns:a16="http://schemas.microsoft.com/office/drawing/2014/main" val="2311330044"/>
                    </a:ext>
                  </a:extLst>
                </a:gridCol>
                <a:gridCol w="2292453">
                  <a:extLst>
                    <a:ext uri="{9D8B030D-6E8A-4147-A177-3AD203B41FA5}">
                      <a16:colId xmlns:a16="http://schemas.microsoft.com/office/drawing/2014/main" val="379220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기기관리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원격관리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저널관리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 err="1"/>
                        <a:t>김농협</a:t>
                      </a:r>
                      <a:r>
                        <a:rPr lang="ko-KR" altLang="en-US" sz="900" dirty="0"/>
                        <a:t> 님   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로그아웃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026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/>
        </p:nvGraphicFramePr>
        <p:xfrm>
          <a:off x="9253538" y="428625"/>
          <a:ext cx="2938462" cy="130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437447"/>
              </p:ext>
            </p:extLst>
          </p:nvPr>
        </p:nvGraphicFramePr>
        <p:xfrm>
          <a:off x="113358" y="1010102"/>
          <a:ext cx="1153467" cy="602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67">
                  <a:extLst>
                    <a:ext uri="{9D8B030D-6E8A-4147-A177-3AD203B41FA5}">
                      <a16:colId xmlns:a16="http://schemas.microsoft.com/office/drawing/2014/main" val="848485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5190201"/>
                    </a:ext>
                  </a:extLst>
                </a:gridCol>
              </a:tblGrid>
              <a:tr h="3952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정보관리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34644"/>
                  </a:ext>
                </a:extLst>
              </a:tr>
              <a:tr h="146188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13619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74234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팀점정보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7513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기종관리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41808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공통코드관리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15716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장애코드관리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069765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메뉴관리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5218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사용자관리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5119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자료실관리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698676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50538"/>
                  </a:ext>
                </a:extLst>
              </a:tr>
              <a:tr h="1925394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3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1264" y="6010275"/>
            <a:ext cx="1039836" cy="6140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36000" bIns="0"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3090" y="1069341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+mn-ea"/>
              </a:rPr>
              <a:t>공통코드관리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353425" y="1117112"/>
            <a:ext cx="695324" cy="257175"/>
          </a:xfrm>
          <a:prstGeom prst="roundRect">
            <a:avLst>
              <a:gd name="adj" fmla="val 12038"/>
            </a:avLst>
          </a:prstGeom>
          <a:solidFill>
            <a:srgbClr val="00336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조회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71162"/>
              </p:ext>
            </p:extLst>
          </p:nvPr>
        </p:nvGraphicFramePr>
        <p:xfrm>
          <a:off x="1375575" y="1913358"/>
          <a:ext cx="7673174" cy="2907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955">
                  <a:extLst>
                    <a:ext uri="{9D8B030D-6E8A-4147-A177-3AD203B41FA5}">
                      <a16:colId xmlns:a16="http://schemas.microsoft.com/office/drawing/2014/main" val="4136256464"/>
                    </a:ext>
                  </a:extLst>
                </a:gridCol>
                <a:gridCol w="1666136">
                  <a:extLst>
                    <a:ext uri="{9D8B030D-6E8A-4147-A177-3AD203B41FA5}">
                      <a16:colId xmlns:a16="http://schemas.microsoft.com/office/drawing/2014/main" val="1749411058"/>
                    </a:ext>
                  </a:extLst>
                </a:gridCol>
              </a:tblGrid>
              <a:tr h="287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구분코드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구분코드명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구분코드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사용여부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구분코드설명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코드목록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00005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자동화운영모드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자동화운영모드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00006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주원격명령코드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주원격명령코드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00007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부원격명령코드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부원격명령코드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00008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AS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매체구분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AS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매체구분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00009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장애조치상태구분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장애조치상태구분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4573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00009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장애유형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장애유형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76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00010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신규등록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신규등록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45556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00011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업체타입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업체타입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9849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00012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자동화기기모델구분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자동화기기모델구분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38687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00014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자동화기기종류구분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자동화기기종류구분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4446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3333750" y="5303215"/>
            <a:ext cx="3752850" cy="180975"/>
            <a:chOff x="2739390" y="5934075"/>
            <a:chExt cx="3752850" cy="18097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7393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92608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26868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rgbClr val="150F96"/>
                  </a:solidFill>
                </a:rPr>
                <a:t>1</a:t>
              </a:r>
              <a:endParaRPr lang="ko-KR" altLang="en-US" sz="800" b="1" dirty="0">
                <a:solidFill>
                  <a:srgbClr val="150F96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4476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82084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9692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37299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907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92515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20123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47731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75338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029466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2826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56373" y="4840053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총합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페이지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171450" y="1552575"/>
            <a:ext cx="1009650" cy="257175"/>
            <a:chOff x="171450" y="1562100"/>
            <a:chExt cx="1009650" cy="257175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171450" y="1562100"/>
              <a:ext cx="1009650" cy="257175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ko-KR" altLang="en-US" sz="800" dirty="0" err="1">
                  <a:solidFill>
                    <a:schemeClr val="bg2">
                      <a:lumMod val="25000"/>
                    </a:schemeClr>
                  </a:solidFill>
                </a:rPr>
                <a:t>메뉴검색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3" name="Search">
              <a:extLst>
                <a:ext uri="{FF2B5EF4-FFF2-40B4-BE49-F238E27FC236}">
                  <a16:creationId xmlns:a16="http://schemas.microsoft.com/office/drawing/2014/main" id="{DB41DA3E-CBE2-445C-BA8A-6DAE26D8C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8095" y="1622948"/>
              <a:ext cx="132695" cy="135711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56577"/>
              </p:ext>
            </p:extLst>
          </p:nvPr>
        </p:nvGraphicFramePr>
        <p:xfrm>
          <a:off x="1375575" y="1423444"/>
          <a:ext cx="7673174" cy="25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3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713">
                  <a:extLst>
                    <a:ext uri="{9D8B030D-6E8A-4147-A177-3AD203B41FA5}">
                      <a16:colId xmlns:a16="http://schemas.microsoft.com/office/drawing/2014/main" val="1200714831"/>
                    </a:ext>
                  </a:extLst>
                </a:gridCol>
                <a:gridCol w="2938894">
                  <a:extLst>
                    <a:ext uri="{9D8B030D-6E8A-4147-A177-3AD203B41FA5}">
                      <a16:colId xmlns:a16="http://schemas.microsoft.com/office/drawing/2014/main" val="281082683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err="1">
                          <a:solidFill>
                            <a:srgbClr val="002060"/>
                          </a:solidFill>
                        </a:rPr>
                        <a:t>구분코드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구분코드명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156083" y="1444323"/>
            <a:ext cx="1034486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86724" y="1444323"/>
            <a:ext cx="1034486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12345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73090" y="570032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 err="1">
                <a:latin typeface="+mn-ea"/>
              </a:rPr>
              <a:t>구분코드</a:t>
            </a:r>
            <a:r>
              <a:rPr lang="ko-KR" altLang="en-US" sz="1000" b="1" dirty="0">
                <a:latin typeface="+mn-ea"/>
              </a:rPr>
              <a:t> 등록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353425" y="5694303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초기화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562944" y="5694303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224502"/>
              </p:ext>
            </p:extLst>
          </p:nvPr>
        </p:nvGraphicFramePr>
        <p:xfrm>
          <a:off x="1370032" y="6006522"/>
          <a:ext cx="7673174" cy="5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593">
                  <a:extLst>
                    <a:ext uri="{9D8B030D-6E8A-4147-A177-3AD203B41FA5}">
                      <a16:colId xmlns:a16="http://schemas.microsoft.com/office/drawing/2014/main" val="1200714831"/>
                    </a:ext>
                  </a:extLst>
                </a:gridCol>
                <a:gridCol w="2916726">
                  <a:extLst>
                    <a:ext uri="{9D8B030D-6E8A-4147-A177-3AD203B41FA5}">
                      <a16:colId xmlns:a16="http://schemas.microsoft.com/office/drawing/2014/main" val="281082683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구분코드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구분코드명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구분코드</a:t>
                      </a: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 사용여부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구분코드</a:t>
                      </a: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 설명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776702"/>
                  </a:ext>
                </a:extLst>
              </a:tr>
            </a:tbl>
          </a:graphicData>
        </a:graphic>
      </p:graphicFrame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508814" y="6030490"/>
            <a:ext cx="2458544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12345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508814" y="6291445"/>
            <a:ext cx="2458544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 err="1">
                <a:solidFill>
                  <a:schemeClr val="tx1"/>
                </a:solidFill>
              </a:rPr>
              <a:t>구분코드</a:t>
            </a:r>
            <a:r>
              <a:rPr lang="ko-KR" altLang="en-US" sz="800" dirty="0">
                <a:solidFill>
                  <a:schemeClr val="tx1"/>
                </a:solidFill>
              </a:rPr>
              <a:t> 사용여부 선택               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156083" y="6032914"/>
            <a:ext cx="2458544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156083" y="6282757"/>
            <a:ext cx="2458544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911058" y="2247941"/>
            <a:ext cx="594664" cy="159782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700" dirty="0" err="1">
                <a:solidFill>
                  <a:schemeClr val="tx1"/>
                </a:solidFill>
              </a:rPr>
              <a:t>상세코드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913830" y="2516720"/>
            <a:ext cx="594664" cy="159782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700" dirty="0" err="1">
                <a:solidFill>
                  <a:schemeClr val="tx1"/>
                </a:solidFill>
              </a:rPr>
              <a:t>상세코드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916602" y="2777185"/>
            <a:ext cx="594664" cy="159782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700" dirty="0" err="1">
                <a:solidFill>
                  <a:schemeClr val="tx1"/>
                </a:solidFill>
              </a:rPr>
              <a:t>상세코드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8" name="순서도: 처리 6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919370" y="3037652"/>
            <a:ext cx="594664" cy="159782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700" dirty="0" err="1">
                <a:solidFill>
                  <a:schemeClr val="tx1"/>
                </a:solidFill>
              </a:rPr>
              <a:t>상세코드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69" name="순서도: 처리 6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913829" y="3298115"/>
            <a:ext cx="594664" cy="159782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700" dirty="0" err="1">
                <a:solidFill>
                  <a:schemeClr val="tx1"/>
                </a:solidFill>
              </a:rPr>
              <a:t>상세코드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913829" y="3821818"/>
            <a:ext cx="594664" cy="159782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700" dirty="0" err="1">
                <a:solidFill>
                  <a:schemeClr val="tx1"/>
                </a:solidFill>
              </a:rPr>
              <a:t>상세코드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916598" y="3566895"/>
            <a:ext cx="594664" cy="159782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700" dirty="0" err="1">
                <a:solidFill>
                  <a:schemeClr val="tx1"/>
                </a:solidFill>
              </a:rPr>
              <a:t>상세코드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913828" y="4087823"/>
            <a:ext cx="594664" cy="159782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700" dirty="0" err="1">
                <a:solidFill>
                  <a:schemeClr val="tx1"/>
                </a:solidFill>
              </a:rPr>
              <a:t>상세코드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922141" y="4345520"/>
            <a:ext cx="594664" cy="159782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700" dirty="0" err="1">
                <a:solidFill>
                  <a:schemeClr val="tx1"/>
                </a:solidFill>
              </a:rPr>
              <a:t>상세코드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905515" y="4611527"/>
            <a:ext cx="594664" cy="159782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700" dirty="0" err="1">
                <a:solidFill>
                  <a:schemeClr val="tx1"/>
                </a:solidFill>
              </a:rPr>
              <a:t>상세코드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6772463" y="5694303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978002" y="5703239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54795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3359" y="635203"/>
          <a:ext cx="9040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66">
                  <a:extLst>
                    <a:ext uri="{9D8B030D-6E8A-4147-A177-3AD203B41FA5}">
                      <a16:colId xmlns:a16="http://schemas.microsoft.com/office/drawing/2014/main" val="301939133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78394154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8670909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288229826"/>
                    </a:ext>
                  </a:extLst>
                </a:gridCol>
                <a:gridCol w="784611">
                  <a:extLst>
                    <a:ext uri="{9D8B030D-6E8A-4147-A177-3AD203B41FA5}">
                      <a16:colId xmlns:a16="http://schemas.microsoft.com/office/drawing/2014/main" val="372580881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48575838"/>
                    </a:ext>
                  </a:extLst>
                </a:gridCol>
                <a:gridCol w="2090564">
                  <a:extLst>
                    <a:ext uri="{9D8B030D-6E8A-4147-A177-3AD203B41FA5}">
                      <a16:colId xmlns:a16="http://schemas.microsoft.com/office/drawing/2014/main" val="2311330044"/>
                    </a:ext>
                  </a:extLst>
                </a:gridCol>
                <a:gridCol w="2292453">
                  <a:extLst>
                    <a:ext uri="{9D8B030D-6E8A-4147-A177-3AD203B41FA5}">
                      <a16:colId xmlns:a16="http://schemas.microsoft.com/office/drawing/2014/main" val="379220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기기관리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원격관리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저널관리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 err="1"/>
                        <a:t>김농협</a:t>
                      </a:r>
                      <a:r>
                        <a:rPr lang="ko-KR" altLang="en-US" sz="900" dirty="0"/>
                        <a:t> 님   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로그아웃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026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/>
        </p:nvGraphicFramePr>
        <p:xfrm>
          <a:off x="9253538" y="428625"/>
          <a:ext cx="2938462" cy="130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83797"/>
              </p:ext>
            </p:extLst>
          </p:nvPr>
        </p:nvGraphicFramePr>
        <p:xfrm>
          <a:off x="113358" y="1010102"/>
          <a:ext cx="1153467" cy="602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67">
                  <a:extLst>
                    <a:ext uri="{9D8B030D-6E8A-4147-A177-3AD203B41FA5}">
                      <a16:colId xmlns:a16="http://schemas.microsoft.com/office/drawing/2014/main" val="848485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5190201"/>
                    </a:ext>
                  </a:extLst>
                </a:gridCol>
              </a:tblGrid>
              <a:tr h="3952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정보관리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34644"/>
                  </a:ext>
                </a:extLst>
              </a:tr>
              <a:tr h="146188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13619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74234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팀점정보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7513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기종관리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41808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공통코드관리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15716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장애코드관리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069765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메뉴관리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5218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사용자관리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5119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자료실관리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698676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730140"/>
                  </a:ext>
                </a:extLst>
              </a:tr>
              <a:tr h="1925394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3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1264" y="6010275"/>
            <a:ext cx="1039836" cy="6140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36000" bIns="0"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3090" y="1069341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+mn-ea"/>
              </a:rPr>
              <a:t>장애코드관리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353425" y="1258431"/>
            <a:ext cx="695324" cy="257175"/>
          </a:xfrm>
          <a:prstGeom prst="roundRect">
            <a:avLst>
              <a:gd name="adj" fmla="val 12038"/>
            </a:avLst>
          </a:prstGeom>
          <a:solidFill>
            <a:srgbClr val="00336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조회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287308"/>
              </p:ext>
            </p:extLst>
          </p:nvPr>
        </p:nvGraphicFramePr>
        <p:xfrm>
          <a:off x="1375575" y="2420428"/>
          <a:ext cx="7673175" cy="2645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058">
                  <a:extLst>
                    <a:ext uri="{9D8B030D-6E8A-4147-A177-3AD203B41FA5}">
                      <a16:colId xmlns:a16="http://schemas.microsoft.com/office/drawing/2014/main" val="4136256464"/>
                    </a:ext>
                  </a:extLst>
                </a:gridCol>
                <a:gridCol w="1368897">
                  <a:extLst>
                    <a:ext uri="{9D8B030D-6E8A-4147-A177-3AD203B41FA5}">
                      <a16:colId xmlns:a16="http://schemas.microsoft.com/office/drawing/2014/main" val="1749411058"/>
                    </a:ext>
                  </a:extLst>
                </a:gridCol>
                <a:gridCol w="1368897">
                  <a:extLst>
                    <a:ext uri="{9D8B030D-6E8A-4147-A177-3AD203B41FA5}">
                      <a16:colId xmlns:a16="http://schemas.microsoft.com/office/drawing/2014/main" val="558668648"/>
                    </a:ext>
                  </a:extLst>
                </a:gridCol>
              </a:tblGrid>
              <a:tr h="287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업체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장애코드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(MTC)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LC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장애내용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기기장애조치방법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장애구분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에이텍에이피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00001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미정의 코드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전원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off/on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</a:rPr>
                        <a:t>후 운영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통장부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에이텍에이피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01100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명세표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미수취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자동회수됨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고객미숙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에이텍에이피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01101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카드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미수취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카드 제거 후 운영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고객미숙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에이텍에이피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01102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현금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미수취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현금 제거 후 운영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고객미숙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에이텍에이피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01104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D9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수표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미수취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수표 제거 후 운영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고객미숙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76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에이텍에이피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01105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79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통장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미수취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통장 제거 후 운영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고객미숙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45556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에이텍에이피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01106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79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통장 명세표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미수취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통장 명세표 제거 후 운영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고객미숙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9849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에이텍에이피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01107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79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통장 카드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미수취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계원확인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고객미숙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38687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에이텍에이피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01109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89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현금수표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제거 후 운영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현금수표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제거 후 운영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고객미숙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4446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3333750" y="5386343"/>
            <a:ext cx="3752850" cy="180975"/>
            <a:chOff x="2739390" y="5934075"/>
            <a:chExt cx="3752850" cy="18097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7393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92608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26868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rgbClr val="150F96"/>
                  </a:solidFill>
                </a:rPr>
                <a:t>1</a:t>
              </a:r>
              <a:endParaRPr lang="ko-KR" altLang="en-US" sz="800" b="1" dirty="0">
                <a:solidFill>
                  <a:srgbClr val="150F96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4476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82084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9692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37299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907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92515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20123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47731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75338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029466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2826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56373" y="5130999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총합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페이지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171450" y="1552575"/>
            <a:ext cx="1009650" cy="257175"/>
            <a:chOff x="171450" y="1562100"/>
            <a:chExt cx="1009650" cy="257175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171450" y="1562100"/>
              <a:ext cx="1009650" cy="257175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ko-KR" altLang="en-US" sz="800" dirty="0" err="1">
                  <a:solidFill>
                    <a:schemeClr val="bg2">
                      <a:lumMod val="25000"/>
                    </a:schemeClr>
                  </a:solidFill>
                </a:rPr>
                <a:t>메뉴검색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3" name="Search">
              <a:extLst>
                <a:ext uri="{FF2B5EF4-FFF2-40B4-BE49-F238E27FC236}">
                  <a16:creationId xmlns:a16="http://schemas.microsoft.com/office/drawing/2014/main" id="{DB41DA3E-CBE2-445C-BA8A-6DAE26D8C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8095" y="1622948"/>
              <a:ext cx="132695" cy="135711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523597"/>
              </p:ext>
            </p:extLst>
          </p:nvPr>
        </p:nvGraphicFramePr>
        <p:xfrm>
          <a:off x="1375575" y="1506574"/>
          <a:ext cx="7673174" cy="5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3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713">
                  <a:extLst>
                    <a:ext uri="{9D8B030D-6E8A-4147-A177-3AD203B41FA5}">
                      <a16:colId xmlns:a16="http://schemas.microsoft.com/office/drawing/2014/main" val="1200714831"/>
                    </a:ext>
                  </a:extLst>
                </a:gridCol>
                <a:gridCol w="2938894">
                  <a:extLst>
                    <a:ext uri="{9D8B030D-6E8A-4147-A177-3AD203B41FA5}">
                      <a16:colId xmlns:a16="http://schemas.microsoft.com/office/drawing/2014/main" val="281082683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>
                          <a:solidFill>
                            <a:srgbClr val="002060"/>
                          </a:solidFill>
                        </a:rPr>
                        <a:t>업체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장애종류구분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장애코드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1" dirty="0">
                          <a:solidFill>
                            <a:srgbClr val="002060"/>
                          </a:solidFill>
                        </a:rPr>
                        <a:t>LC</a:t>
                      </a:r>
                      <a:r>
                        <a:rPr lang="ko-KR" altLang="en-US" sz="800" b="1" baseline="0" dirty="0">
                          <a:solidFill>
                            <a:srgbClr val="002060"/>
                          </a:solidFill>
                        </a:rPr>
                        <a:t>코드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476172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273090" y="5700320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 err="1">
                <a:latin typeface="+mn-ea"/>
              </a:rPr>
              <a:t>구분코드</a:t>
            </a:r>
            <a:r>
              <a:rPr lang="ko-KR" altLang="en-US" sz="1000" b="1" dirty="0">
                <a:latin typeface="+mn-ea"/>
              </a:rPr>
              <a:t> 등록</a:t>
            </a: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/>
        </p:nvGraphicFramePr>
        <p:xfrm>
          <a:off x="1370032" y="6006522"/>
          <a:ext cx="7673174" cy="5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593">
                  <a:extLst>
                    <a:ext uri="{9D8B030D-6E8A-4147-A177-3AD203B41FA5}">
                      <a16:colId xmlns:a16="http://schemas.microsoft.com/office/drawing/2014/main" val="1200714831"/>
                    </a:ext>
                  </a:extLst>
                </a:gridCol>
                <a:gridCol w="2916726">
                  <a:extLst>
                    <a:ext uri="{9D8B030D-6E8A-4147-A177-3AD203B41FA5}">
                      <a16:colId xmlns:a16="http://schemas.microsoft.com/office/drawing/2014/main" val="281082683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구분코드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구분코드명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구분코드</a:t>
                      </a: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 사용여부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구분코드</a:t>
                      </a: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 설명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776702"/>
                  </a:ext>
                </a:extLst>
              </a:tr>
            </a:tbl>
          </a:graphicData>
        </a:graphic>
      </p:graphicFrame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508814" y="6030490"/>
            <a:ext cx="2458544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12345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508814" y="6291445"/>
            <a:ext cx="2458544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 err="1">
                <a:solidFill>
                  <a:schemeClr val="tx1"/>
                </a:solidFill>
              </a:rPr>
              <a:t>구분코드</a:t>
            </a:r>
            <a:r>
              <a:rPr lang="ko-KR" altLang="en-US" sz="800" dirty="0">
                <a:solidFill>
                  <a:schemeClr val="tx1"/>
                </a:solidFill>
              </a:rPr>
              <a:t> 사용여부 선택               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156083" y="6032914"/>
            <a:ext cx="2458544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XXXXXXX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156083" y="6282757"/>
            <a:ext cx="2458544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85948" y="1525713"/>
            <a:ext cx="2297420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                          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178819" y="1528482"/>
            <a:ext cx="2297420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                          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86724" y="1793463"/>
            <a:ext cx="2296644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12345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순서도: 처리 7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179595" y="1787918"/>
            <a:ext cx="2296643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12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8347882" y="2099784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엑셀저장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8346693" y="5687238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7551441" y="5681696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756189" y="5684866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604772" y="2107233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상세정보</a:t>
            </a:r>
          </a:p>
        </p:txBody>
      </p:sp>
    </p:spTree>
    <p:extLst>
      <p:ext uri="{BB962C8B-B14F-4D97-AF65-F5344CB8AC3E}">
        <p14:creationId xmlns:p14="http://schemas.microsoft.com/office/powerpoint/2010/main" val="3348640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98132" y="727321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상세정보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727321"/>
            <a:ext cx="6907092" cy="581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88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05760" y="738793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4" y="995968"/>
            <a:ext cx="6125696" cy="516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3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2_shape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wrap="none" anchor="ctr"/>
          <a:lstStyle>
            <a:lvl1pPr marL="0" indent="0" algn="l">
              <a:buNone/>
              <a:defRPr sz="4000" b="1" spc="-15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algn="ctr">
              <a:lnSpc>
                <a:spcPct val="90000"/>
              </a:lnSpc>
            </a:pPr>
            <a:r>
              <a:rPr lang="en-US" altLang="ko-KR" sz="2799" dirty="0">
                <a:solidFill>
                  <a:schemeClr val="tx1"/>
                </a:solidFill>
              </a:rPr>
              <a:t>ATMS : </a:t>
            </a:r>
            <a:r>
              <a:rPr lang="ko-KR" altLang="en-US" sz="2799" dirty="0">
                <a:solidFill>
                  <a:schemeClr val="tx1"/>
                </a:solidFill>
              </a:rPr>
              <a:t>자동화기기 종합관리시스템</a:t>
            </a:r>
            <a:endParaRPr sz="2799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1001012" y="727310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36" y="1190515"/>
            <a:ext cx="6109070" cy="514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20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96263" y="732853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263" y="1149789"/>
            <a:ext cx="6084132" cy="512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74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3359" y="635203"/>
          <a:ext cx="9040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66">
                  <a:extLst>
                    <a:ext uri="{9D8B030D-6E8A-4147-A177-3AD203B41FA5}">
                      <a16:colId xmlns:a16="http://schemas.microsoft.com/office/drawing/2014/main" val="301939133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78394154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8670909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288229826"/>
                    </a:ext>
                  </a:extLst>
                </a:gridCol>
                <a:gridCol w="784611">
                  <a:extLst>
                    <a:ext uri="{9D8B030D-6E8A-4147-A177-3AD203B41FA5}">
                      <a16:colId xmlns:a16="http://schemas.microsoft.com/office/drawing/2014/main" val="372580881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48575838"/>
                    </a:ext>
                  </a:extLst>
                </a:gridCol>
                <a:gridCol w="2090564">
                  <a:extLst>
                    <a:ext uri="{9D8B030D-6E8A-4147-A177-3AD203B41FA5}">
                      <a16:colId xmlns:a16="http://schemas.microsoft.com/office/drawing/2014/main" val="2311330044"/>
                    </a:ext>
                  </a:extLst>
                </a:gridCol>
                <a:gridCol w="2292453">
                  <a:extLst>
                    <a:ext uri="{9D8B030D-6E8A-4147-A177-3AD203B41FA5}">
                      <a16:colId xmlns:a16="http://schemas.microsoft.com/office/drawing/2014/main" val="379220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기기관리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원격관리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저널관리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 err="1"/>
                        <a:t>김농협</a:t>
                      </a:r>
                      <a:r>
                        <a:rPr lang="ko-KR" altLang="en-US" sz="900" dirty="0"/>
                        <a:t> 님   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로그아웃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026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/>
        </p:nvGraphicFramePr>
        <p:xfrm>
          <a:off x="9253538" y="428625"/>
          <a:ext cx="2938462" cy="130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91939"/>
              </p:ext>
            </p:extLst>
          </p:nvPr>
        </p:nvGraphicFramePr>
        <p:xfrm>
          <a:off x="113358" y="1010102"/>
          <a:ext cx="1153467" cy="602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67">
                  <a:extLst>
                    <a:ext uri="{9D8B030D-6E8A-4147-A177-3AD203B41FA5}">
                      <a16:colId xmlns:a16="http://schemas.microsoft.com/office/drawing/2014/main" val="848485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5190201"/>
                    </a:ext>
                  </a:extLst>
                </a:gridCol>
              </a:tblGrid>
              <a:tr h="3952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정보관리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34644"/>
                  </a:ext>
                </a:extLst>
              </a:tr>
              <a:tr h="146188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13619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74234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팀점정보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7513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기종관리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41808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공통코드관리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15716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장애코드관리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069765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메뉴관리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5218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사용자관리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5119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자료실관리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698676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40538"/>
                  </a:ext>
                </a:extLst>
              </a:tr>
              <a:tr h="1925394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3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1264" y="6010275"/>
            <a:ext cx="1039836" cy="6140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36000" bIns="0"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3090" y="106934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+mn-ea"/>
              </a:rPr>
              <a:t>메뉴관리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353425" y="1258431"/>
            <a:ext cx="695324" cy="257175"/>
          </a:xfrm>
          <a:prstGeom prst="roundRect">
            <a:avLst>
              <a:gd name="adj" fmla="val 12038"/>
            </a:avLst>
          </a:prstGeom>
          <a:solidFill>
            <a:srgbClr val="00336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조회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858256"/>
              </p:ext>
            </p:extLst>
          </p:nvPr>
        </p:nvGraphicFramePr>
        <p:xfrm>
          <a:off x="1375574" y="1929983"/>
          <a:ext cx="7657384" cy="2907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1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5388">
                  <a:extLst>
                    <a:ext uri="{9D8B030D-6E8A-4147-A177-3AD203B41FA5}">
                      <a16:colId xmlns:a16="http://schemas.microsoft.com/office/drawing/2014/main" val="4136256464"/>
                    </a:ext>
                  </a:extLst>
                </a:gridCol>
                <a:gridCol w="484640">
                  <a:extLst>
                    <a:ext uri="{9D8B030D-6E8A-4147-A177-3AD203B41FA5}">
                      <a16:colId xmlns:a16="http://schemas.microsoft.com/office/drawing/2014/main" val="1749411058"/>
                    </a:ext>
                  </a:extLst>
                </a:gridCol>
                <a:gridCol w="484640">
                  <a:extLst>
                    <a:ext uri="{9D8B030D-6E8A-4147-A177-3AD203B41FA5}">
                      <a16:colId xmlns:a16="http://schemas.microsoft.com/office/drawing/2014/main" val="558668648"/>
                    </a:ext>
                  </a:extLst>
                </a:gridCol>
                <a:gridCol w="525383">
                  <a:extLst>
                    <a:ext uri="{9D8B030D-6E8A-4147-A177-3AD203B41FA5}">
                      <a16:colId xmlns:a16="http://schemas.microsoft.com/office/drawing/2014/main" val="1959503588"/>
                    </a:ext>
                  </a:extLst>
                </a:gridCol>
              </a:tblGrid>
              <a:tr h="287091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메뉴명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메뉴경로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메뉴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URL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메뉴레벨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메뉴순서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사용유무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ATMS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ATMS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/index.do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운영관리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ATMS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운영관리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개국현황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ATMS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메인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운영관리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개국현황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/obst/obstAtmOpenPstsatinfoList.do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장애현황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ATMS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메인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운영관리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장애현황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/obst/obstDtlPtcList.do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일일거래내역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ATMS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메인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운영관리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일일거래내역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4573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일일장애내역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ATMS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메인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운영관리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일일장애내역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76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45556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9849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38687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4446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3333750" y="5120341"/>
            <a:ext cx="3752850" cy="180975"/>
            <a:chOff x="2739390" y="5934075"/>
            <a:chExt cx="3752850" cy="18097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7393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92608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26868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rgbClr val="150F96"/>
                  </a:solidFill>
                </a:rPr>
                <a:t>1</a:t>
              </a:r>
              <a:endParaRPr lang="ko-KR" altLang="en-US" sz="800" b="1" dirty="0">
                <a:solidFill>
                  <a:srgbClr val="150F96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4476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82084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9692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37299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907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92515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20123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47731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75338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029466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2826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56373" y="4864997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총합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페이지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171450" y="1552575"/>
            <a:ext cx="1009650" cy="257175"/>
            <a:chOff x="171450" y="1562100"/>
            <a:chExt cx="1009650" cy="257175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171450" y="1562100"/>
              <a:ext cx="1009650" cy="257175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ko-KR" altLang="en-US" sz="800" dirty="0" err="1">
                  <a:solidFill>
                    <a:schemeClr val="bg2">
                      <a:lumMod val="25000"/>
                    </a:schemeClr>
                  </a:solidFill>
                </a:rPr>
                <a:t>메뉴검색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3" name="Search">
              <a:extLst>
                <a:ext uri="{FF2B5EF4-FFF2-40B4-BE49-F238E27FC236}">
                  <a16:creationId xmlns:a16="http://schemas.microsoft.com/office/drawing/2014/main" id="{DB41DA3E-CBE2-445C-BA8A-6DAE26D8C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8095" y="1622948"/>
              <a:ext cx="132695" cy="135711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232092"/>
              </p:ext>
            </p:extLst>
          </p:nvPr>
        </p:nvGraphicFramePr>
        <p:xfrm>
          <a:off x="1375575" y="1506574"/>
          <a:ext cx="7673174" cy="25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5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err="1">
                          <a:solidFill>
                            <a:srgbClr val="002060"/>
                          </a:solidFill>
                        </a:rPr>
                        <a:t>메뉴명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269912" y="5502405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+mn-ea"/>
              </a:rPr>
              <a:t>메뉴 등록</a:t>
            </a: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7604"/>
              </p:ext>
            </p:extLst>
          </p:nvPr>
        </p:nvGraphicFramePr>
        <p:xfrm>
          <a:off x="1370032" y="5807016"/>
          <a:ext cx="7673174" cy="76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593">
                  <a:extLst>
                    <a:ext uri="{9D8B030D-6E8A-4147-A177-3AD203B41FA5}">
                      <a16:colId xmlns:a16="http://schemas.microsoft.com/office/drawing/2014/main" val="1200714831"/>
                    </a:ext>
                  </a:extLst>
                </a:gridCol>
                <a:gridCol w="2916726">
                  <a:extLst>
                    <a:ext uri="{9D8B030D-6E8A-4147-A177-3AD203B41FA5}">
                      <a16:colId xmlns:a16="http://schemas.microsoft.com/office/drawing/2014/main" val="281082683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메뉴명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baseline="0" dirty="0">
                          <a:solidFill>
                            <a:srgbClr val="002060"/>
                          </a:solidFill>
                        </a:rPr>
                        <a:t>메뉴 </a:t>
                      </a:r>
                      <a:r>
                        <a:rPr lang="en-US" altLang="ko-KR" sz="800" b="1" baseline="0" dirty="0">
                          <a:solidFill>
                            <a:srgbClr val="002060"/>
                          </a:solidFill>
                        </a:rPr>
                        <a:t>URL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>
                          <a:solidFill>
                            <a:srgbClr val="002060"/>
                          </a:solidFill>
                        </a:rPr>
                        <a:t>상위 메뉴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메뉴사용</a:t>
                      </a:r>
                      <a:r>
                        <a:rPr lang="en-US" altLang="ko-KR" sz="800" b="1" dirty="0">
                          <a:solidFill>
                            <a:srgbClr val="002060"/>
                          </a:solidFill>
                        </a:rPr>
                        <a:t>YN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776702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>
                          <a:solidFill>
                            <a:srgbClr val="002060"/>
                          </a:solidFill>
                        </a:rPr>
                        <a:t>메뉴 순서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>
                          <a:solidFill>
                            <a:srgbClr val="002060"/>
                          </a:solidFill>
                        </a:rPr>
                        <a:t>메뉴 설명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900870"/>
                  </a:ext>
                </a:extLst>
              </a:tr>
            </a:tbl>
          </a:graphicData>
        </a:graphic>
      </p:graphicFrame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508814" y="5830984"/>
            <a:ext cx="2458544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508814" y="6091939"/>
            <a:ext cx="2458544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상위 메뉴 선택                           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164396" y="5833408"/>
            <a:ext cx="2458544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164396" y="6083251"/>
            <a:ext cx="2458544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 err="1">
                <a:solidFill>
                  <a:schemeClr val="tx1"/>
                </a:solidFill>
              </a:rPr>
              <a:t>메뉴사용</a:t>
            </a:r>
            <a:r>
              <a:rPr lang="en-US" altLang="ko-KR" sz="800" dirty="0">
                <a:solidFill>
                  <a:schemeClr val="tx1"/>
                </a:solidFill>
              </a:rPr>
              <a:t>YN                                              </a:t>
            </a:r>
            <a:r>
              <a:rPr lang="ko-KR" altLang="en-US" sz="800" dirty="0">
                <a:solidFill>
                  <a:schemeClr val="tx1"/>
                </a:solidFill>
              </a:rPr>
              <a:t>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86724" y="1535766"/>
            <a:ext cx="2296644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12345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8353425" y="5494621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초기화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7572984" y="5496993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777732" y="5491451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982480" y="5494621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511586" y="6340832"/>
            <a:ext cx="2458544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171951" y="6343601"/>
            <a:ext cx="2458544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48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8353425" y="1324935"/>
            <a:ext cx="695324" cy="257175"/>
          </a:xfrm>
          <a:prstGeom prst="roundRect">
            <a:avLst>
              <a:gd name="adj" fmla="val 12038"/>
            </a:avLst>
          </a:prstGeom>
          <a:solidFill>
            <a:srgbClr val="00336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조회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3359" y="635203"/>
          <a:ext cx="9040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66">
                  <a:extLst>
                    <a:ext uri="{9D8B030D-6E8A-4147-A177-3AD203B41FA5}">
                      <a16:colId xmlns:a16="http://schemas.microsoft.com/office/drawing/2014/main" val="301939133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78394154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8670909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288229826"/>
                    </a:ext>
                  </a:extLst>
                </a:gridCol>
                <a:gridCol w="784611">
                  <a:extLst>
                    <a:ext uri="{9D8B030D-6E8A-4147-A177-3AD203B41FA5}">
                      <a16:colId xmlns:a16="http://schemas.microsoft.com/office/drawing/2014/main" val="372580881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48575838"/>
                    </a:ext>
                  </a:extLst>
                </a:gridCol>
                <a:gridCol w="2090564">
                  <a:extLst>
                    <a:ext uri="{9D8B030D-6E8A-4147-A177-3AD203B41FA5}">
                      <a16:colId xmlns:a16="http://schemas.microsoft.com/office/drawing/2014/main" val="2311330044"/>
                    </a:ext>
                  </a:extLst>
                </a:gridCol>
                <a:gridCol w="2292453">
                  <a:extLst>
                    <a:ext uri="{9D8B030D-6E8A-4147-A177-3AD203B41FA5}">
                      <a16:colId xmlns:a16="http://schemas.microsoft.com/office/drawing/2014/main" val="379220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기기관리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원격관리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저널관리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 err="1"/>
                        <a:t>김농협</a:t>
                      </a:r>
                      <a:r>
                        <a:rPr lang="ko-KR" altLang="en-US" sz="900" dirty="0"/>
                        <a:t> 님   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로그아웃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026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/>
        </p:nvGraphicFramePr>
        <p:xfrm>
          <a:off x="9253538" y="428625"/>
          <a:ext cx="2938462" cy="130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989355"/>
              </p:ext>
            </p:extLst>
          </p:nvPr>
        </p:nvGraphicFramePr>
        <p:xfrm>
          <a:off x="113358" y="1010102"/>
          <a:ext cx="1153467" cy="602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67">
                  <a:extLst>
                    <a:ext uri="{9D8B030D-6E8A-4147-A177-3AD203B41FA5}">
                      <a16:colId xmlns:a16="http://schemas.microsoft.com/office/drawing/2014/main" val="848485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5190201"/>
                    </a:ext>
                  </a:extLst>
                </a:gridCol>
              </a:tblGrid>
              <a:tr h="3952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정보관리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34644"/>
                  </a:ext>
                </a:extLst>
              </a:tr>
              <a:tr h="146188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13619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74234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팀점정보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7513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기종관리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41808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공통코드관리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15716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장애코드관리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069765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메뉴관리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5218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사용자관리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5119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자료실관리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698676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957227"/>
                  </a:ext>
                </a:extLst>
              </a:tr>
              <a:tr h="1925394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3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1264" y="6010275"/>
            <a:ext cx="1039836" cy="6140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36000" bIns="0"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3090" y="106934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+mn-ea"/>
              </a:rPr>
              <a:t>사용자관리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58645"/>
              </p:ext>
            </p:extLst>
          </p:nvPr>
        </p:nvGraphicFramePr>
        <p:xfrm>
          <a:off x="1375573" y="2545126"/>
          <a:ext cx="7673175" cy="319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986">
                  <a:extLst>
                    <a:ext uri="{9D8B030D-6E8A-4147-A177-3AD203B41FA5}">
                      <a16:colId xmlns:a16="http://schemas.microsoft.com/office/drawing/2014/main" val="4136256464"/>
                    </a:ext>
                  </a:extLst>
                </a:gridCol>
                <a:gridCol w="725671">
                  <a:extLst>
                    <a:ext uri="{9D8B030D-6E8A-4147-A177-3AD203B41FA5}">
                      <a16:colId xmlns:a16="http://schemas.microsoft.com/office/drawing/2014/main" val="664322292"/>
                    </a:ext>
                  </a:extLst>
                </a:gridCol>
                <a:gridCol w="1041317">
                  <a:extLst>
                    <a:ext uri="{9D8B030D-6E8A-4147-A177-3AD203B41FA5}">
                      <a16:colId xmlns:a16="http://schemas.microsoft.com/office/drawing/2014/main" val="1749411058"/>
                    </a:ext>
                  </a:extLst>
                </a:gridCol>
                <a:gridCol w="781396">
                  <a:extLst>
                    <a:ext uri="{9D8B030D-6E8A-4147-A177-3AD203B41FA5}">
                      <a16:colId xmlns:a16="http://schemas.microsoft.com/office/drawing/2014/main" val="558668648"/>
                    </a:ext>
                  </a:extLst>
                </a:gridCol>
                <a:gridCol w="1263882">
                  <a:extLst>
                    <a:ext uri="{9D8B030D-6E8A-4147-A177-3AD203B41FA5}">
                      <a16:colId xmlns:a16="http://schemas.microsoft.com/office/drawing/2014/main" val="1959503588"/>
                    </a:ext>
                  </a:extLst>
                </a:gridCol>
                <a:gridCol w="727361">
                  <a:extLst>
                    <a:ext uri="{9D8B030D-6E8A-4147-A177-3AD203B41FA5}">
                      <a16:colId xmlns:a16="http://schemas.microsoft.com/office/drawing/2014/main" val="383794014"/>
                    </a:ext>
                  </a:extLst>
                </a:gridCol>
              </a:tblGrid>
              <a:tr h="28709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직원번호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직원명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사용자등급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팀점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상위팀점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조작자구분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91"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72225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00001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일반 사용자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창구조작자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00002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 사용자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영업부금융센터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영업부금융센터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이선조작자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00003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 사용자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창구조작자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00004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 사용자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창구조작자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00005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 사용자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창구조작자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4573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00006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 사용자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창구조작자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76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00007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 사용자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이선조작자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45556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00008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이선조작자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9849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00009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 사용자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창구조작자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38687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00010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일반 사용자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창구조작자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4446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3335737" y="6411423"/>
            <a:ext cx="3752850" cy="180975"/>
            <a:chOff x="2739390" y="5934075"/>
            <a:chExt cx="3752850" cy="18097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7393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92608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26868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rgbClr val="150F96"/>
                  </a:solidFill>
                </a:rPr>
                <a:t>1</a:t>
              </a:r>
              <a:endParaRPr lang="ko-KR" altLang="en-US" sz="800" b="1" dirty="0">
                <a:solidFill>
                  <a:srgbClr val="150F96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4476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82084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9692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37299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907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92515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20123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47731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75338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029466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2826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56373" y="5917556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총합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페이지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171450" y="1552575"/>
            <a:ext cx="1009650" cy="257175"/>
            <a:chOff x="171450" y="1562100"/>
            <a:chExt cx="1009650" cy="257175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171450" y="1562100"/>
              <a:ext cx="1009650" cy="257175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ko-KR" altLang="en-US" sz="800" dirty="0" err="1">
                  <a:solidFill>
                    <a:schemeClr val="bg2">
                      <a:lumMod val="25000"/>
                    </a:schemeClr>
                  </a:solidFill>
                </a:rPr>
                <a:t>메뉴검색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3" name="Search">
              <a:extLst>
                <a:ext uri="{FF2B5EF4-FFF2-40B4-BE49-F238E27FC236}">
                  <a16:creationId xmlns:a16="http://schemas.microsoft.com/office/drawing/2014/main" id="{DB41DA3E-CBE2-445C-BA8A-6DAE26D8C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8095" y="1622948"/>
              <a:ext cx="132695" cy="135711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51258"/>
              </p:ext>
            </p:extLst>
          </p:nvPr>
        </p:nvGraphicFramePr>
        <p:xfrm>
          <a:off x="1375575" y="1598017"/>
          <a:ext cx="7673174" cy="5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9486">
                  <a:extLst>
                    <a:ext uri="{9D8B030D-6E8A-4147-A177-3AD203B41FA5}">
                      <a16:colId xmlns:a16="http://schemas.microsoft.com/office/drawing/2014/main" val="943333072"/>
                    </a:ext>
                  </a:extLst>
                </a:gridCol>
                <a:gridCol w="1138844">
                  <a:extLst>
                    <a:ext uri="{9D8B030D-6E8A-4147-A177-3AD203B41FA5}">
                      <a16:colId xmlns:a16="http://schemas.microsoft.com/office/drawing/2014/main" val="587882768"/>
                    </a:ext>
                  </a:extLst>
                </a:gridCol>
                <a:gridCol w="756458">
                  <a:extLst>
                    <a:ext uri="{9D8B030D-6E8A-4147-A177-3AD203B41FA5}">
                      <a16:colId xmlns:a16="http://schemas.microsoft.com/office/drawing/2014/main" val="3024857552"/>
                    </a:ext>
                  </a:extLst>
                </a:gridCol>
                <a:gridCol w="2897331">
                  <a:extLst>
                    <a:ext uri="{9D8B030D-6E8A-4147-A177-3AD203B41FA5}">
                      <a16:colId xmlns:a16="http://schemas.microsoft.com/office/drawing/2014/main" val="2365146365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err="1">
                          <a:solidFill>
                            <a:srgbClr val="002060"/>
                          </a:solidFill>
                        </a:rPr>
                        <a:t>직원번호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>
                          <a:solidFill>
                            <a:srgbClr val="002060"/>
                          </a:solidFill>
                        </a:rPr>
                        <a:t>직원명</a:t>
                      </a:r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</a:rPr>
                        <a:t>팀점코드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 /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>
                          <a:solidFill>
                            <a:srgbClr val="002060"/>
                          </a:solidFill>
                        </a:rPr>
                        <a:t>등급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282771"/>
                  </a:ext>
                </a:extLst>
              </a:tr>
            </a:tbl>
          </a:graphicData>
        </a:graphic>
      </p:graphicFrame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86724" y="1627209"/>
            <a:ext cx="93886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12345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8334980" y="2221791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LOCK </a:t>
            </a:r>
            <a:r>
              <a:rPr lang="ko-KR" altLang="en-US" sz="800" dirty="0">
                <a:solidFill>
                  <a:schemeClr val="tx1"/>
                </a:solidFill>
              </a:rPr>
              <a:t>해제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539728" y="2216249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비밀번호 변경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44476" y="2219419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954902" y="2228097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70" name="순서도: 처리 6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86724" y="1878712"/>
            <a:ext cx="1229807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4317753" y="1627304"/>
            <a:ext cx="93886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12345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53972" y="2228097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43" name="순서도: 처리 4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209012" y="1628771"/>
            <a:ext cx="998691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259782" y="1638007"/>
            <a:ext cx="1437508" cy="18098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영업부법인센터</a:t>
            </a: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8749369" y="1628770"/>
            <a:ext cx="35051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2755578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66336" y="690242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61" y="1040292"/>
            <a:ext cx="8564170" cy="553479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67202" y="3807690"/>
            <a:ext cx="3149598" cy="347948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3999" y="3845355"/>
            <a:ext cx="81603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+mn-ea"/>
              </a:rPr>
              <a:t>소속팀점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81399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73" y="1032855"/>
            <a:ext cx="8571428" cy="552380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967266" y="690242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707" y="3448197"/>
            <a:ext cx="81603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+mn-ea"/>
              </a:rPr>
              <a:t>소속팀점</a:t>
            </a:r>
            <a:endParaRPr lang="ko-KR" altLang="en-US" sz="1000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27056" y="3402017"/>
            <a:ext cx="3149598" cy="347948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47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73" y="1032855"/>
            <a:ext cx="8571428" cy="5523809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756840" y="681564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027056" y="3402017"/>
            <a:ext cx="3149598" cy="347948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707" y="3448197"/>
            <a:ext cx="81603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+mn-ea"/>
              </a:rPr>
              <a:t>소속팀점</a:t>
            </a:r>
            <a:endParaRPr lang="ko-KR" altLang="en-US" sz="100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873" y="1642489"/>
            <a:ext cx="1481507" cy="261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사용자정보삭제</a:t>
            </a:r>
          </a:p>
        </p:txBody>
      </p:sp>
    </p:spTree>
    <p:extLst>
      <p:ext uri="{BB962C8B-B14F-4D97-AF65-F5344CB8AC3E}">
        <p14:creationId xmlns:p14="http://schemas.microsoft.com/office/powerpoint/2010/main" val="4565911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16" y="1037281"/>
            <a:ext cx="8609524" cy="552380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552092" y="678394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1005398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53" y="1012583"/>
            <a:ext cx="8590476" cy="5542857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3347344" y="683936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LOCK </a:t>
            </a:r>
            <a:r>
              <a:rPr lang="ko-KR" altLang="en-US" sz="800" dirty="0">
                <a:solidFill>
                  <a:schemeClr val="tx1"/>
                </a:solidFill>
              </a:rPr>
              <a:t>해제</a:t>
            </a:r>
          </a:p>
        </p:txBody>
      </p:sp>
    </p:spTree>
    <p:extLst>
      <p:ext uri="{BB962C8B-B14F-4D97-AF65-F5344CB8AC3E}">
        <p14:creationId xmlns:p14="http://schemas.microsoft.com/office/powerpoint/2010/main" val="6303211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3359" y="635203"/>
          <a:ext cx="9040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66">
                  <a:extLst>
                    <a:ext uri="{9D8B030D-6E8A-4147-A177-3AD203B41FA5}">
                      <a16:colId xmlns:a16="http://schemas.microsoft.com/office/drawing/2014/main" val="301939133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78394154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8670909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288229826"/>
                    </a:ext>
                  </a:extLst>
                </a:gridCol>
                <a:gridCol w="784611">
                  <a:extLst>
                    <a:ext uri="{9D8B030D-6E8A-4147-A177-3AD203B41FA5}">
                      <a16:colId xmlns:a16="http://schemas.microsoft.com/office/drawing/2014/main" val="372580881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48575838"/>
                    </a:ext>
                  </a:extLst>
                </a:gridCol>
                <a:gridCol w="2090564">
                  <a:extLst>
                    <a:ext uri="{9D8B030D-6E8A-4147-A177-3AD203B41FA5}">
                      <a16:colId xmlns:a16="http://schemas.microsoft.com/office/drawing/2014/main" val="2311330044"/>
                    </a:ext>
                  </a:extLst>
                </a:gridCol>
                <a:gridCol w="2292453">
                  <a:extLst>
                    <a:ext uri="{9D8B030D-6E8A-4147-A177-3AD203B41FA5}">
                      <a16:colId xmlns:a16="http://schemas.microsoft.com/office/drawing/2014/main" val="379220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기기관리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원격관리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저널관리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 err="1"/>
                        <a:t>김농협</a:t>
                      </a:r>
                      <a:r>
                        <a:rPr lang="ko-KR" altLang="en-US" sz="900" dirty="0"/>
                        <a:t> 님   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로그아웃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026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/>
        </p:nvGraphicFramePr>
        <p:xfrm>
          <a:off x="9253538" y="428625"/>
          <a:ext cx="2938462" cy="130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14570"/>
              </p:ext>
            </p:extLst>
          </p:nvPr>
        </p:nvGraphicFramePr>
        <p:xfrm>
          <a:off x="113358" y="1010102"/>
          <a:ext cx="1153467" cy="602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67">
                  <a:extLst>
                    <a:ext uri="{9D8B030D-6E8A-4147-A177-3AD203B41FA5}">
                      <a16:colId xmlns:a16="http://schemas.microsoft.com/office/drawing/2014/main" val="848485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5190201"/>
                    </a:ext>
                  </a:extLst>
                </a:gridCol>
              </a:tblGrid>
              <a:tr h="3952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정보관리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34644"/>
                  </a:ext>
                </a:extLst>
              </a:tr>
              <a:tr h="146188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13619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74234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팀점정보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7513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기종관리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41808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공통코드관리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15716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장애코드관리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069765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메뉴관리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5218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사용자관리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5119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자료실관리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698676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83361"/>
                  </a:ext>
                </a:extLst>
              </a:tr>
              <a:tr h="1925394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3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1264" y="6010275"/>
            <a:ext cx="1039836" cy="6140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36000" bIns="0"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3090" y="1069341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+mn-ea"/>
              </a:rPr>
              <a:t>자료실관리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96450"/>
              </p:ext>
            </p:extLst>
          </p:nvPr>
        </p:nvGraphicFramePr>
        <p:xfrm>
          <a:off x="1375573" y="2237554"/>
          <a:ext cx="7660273" cy="2907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1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651">
                  <a:extLst>
                    <a:ext uri="{9D8B030D-6E8A-4147-A177-3AD203B41FA5}">
                      <a16:colId xmlns:a16="http://schemas.microsoft.com/office/drawing/2014/main" val="4136256464"/>
                    </a:ext>
                  </a:extLst>
                </a:gridCol>
                <a:gridCol w="764771">
                  <a:extLst>
                    <a:ext uri="{9D8B030D-6E8A-4147-A177-3AD203B41FA5}">
                      <a16:colId xmlns:a16="http://schemas.microsoft.com/office/drawing/2014/main" val="1749411058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558668648"/>
                    </a:ext>
                  </a:extLst>
                </a:gridCol>
                <a:gridCol w="773084">
                  <a:extLst>
                    <a:ext uri="{9D8B030D-6E8A-4147-A177-3AD203B41FA5}">
                      <a16:colId xmlns:a16="http://schemas.microsoft.com/office/drawing/2014/main" val="1959503588"/>
                    </a:ext>
                  </a:extLst>
                </a:gridCol>
                <a:gridCol w="764682">
                  <a:extLst>
                    <a:ext uri="{9D8B030D-6E8A-4147-A177-3AD203B41FA5}">
                      <a16:colId xmlns:a16="http://schemas.microsoft.com/office/drawing/2014/main" val="383794014"/>
                    </a:ext>
                  </a:extLst>
                </a:gridCol>
              </a:tblGrid>
              <a:tr h="287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제목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작성시각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첨부파일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선택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ATMS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사용메뉴얼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2022/10/10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13:21:26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ATMS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사용메뉴얼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2022/10/10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13:21:26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ATMS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사용메뉴얼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2022/10/10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13:21:26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ATMS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사용메뉴얼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2022/10/10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13:21:26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ATMS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사용메뉴얼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2022/10/10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13:21:26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64573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ATMS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사용메뉴얼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2022/10/10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13:21:26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113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076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ATMS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사용메뉴얼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2022/10/10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13:21:26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45556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ATMS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사용메뉴얼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2022/10/10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13:21:26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168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9849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ATMS </a:t>
                      </a: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사용메뉴얼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2022/10/10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13:21:26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215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38687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ATMS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사용메뉴얼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2022/10/10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13:21:26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154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4446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3335737" y="6411419"/>
            <a:ext cx="3752850" cy="180975"/>
            <a:chOff x="2739390" y="5934075"/>
            <a:chExt cx="3752850" cy="18097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7393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92608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26868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rgbClr val="150F96"/>
                  </a:solidFill>
                </a:rPr>
                <a:t>1</a:t>
              </a:r>
              <a:endParaRPr lang="ko-KR" altLang="en-US" sz="800" b="1" dirty="0">
                <a:solidFill>
                  <a:srgbClr val="150F96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4476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82084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9692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37299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907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92515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20123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47731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75338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029466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2826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56373" y="5917552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총합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페이지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171450" y="1552575"/>
            <a:ext cx="1009650" cy="257175"/>
            <a:chOff x="171450" y="1562100"/>
            <a:chExt cx="1009650" cy="257175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171450" y="1562100"/>
              <a:ext cx="1009650" cy="257175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ko-KR" altLang="en-US" sz="800" dirty="0" err="1">
                  <a:solidFill>
                    <a:schemeClr val="bg2">
                      <a:lumMod val="25000"/>
                    </a:schemeClr>
                  </a:solidFill>
                </a:rPr>
                <a:t>메뉴검색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3" name="Search">
              <a:extLst>
                <a:ext uri="{FF2B5EF4-FFF2-40B4-BE49-F238E27FC236}">
                  <a16:creationId xmlns:a16="http://schemas.microsoft.com/office/drawing/2014/main" id="{DB41DA3E-CBE2-445C-BA8A-6DAE26D8C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8095" y="1622948"/>
              <a:ext cx="132695" cy="135711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7" name="모서리가 둥근 직사각형 66"/>
          <p:cNvSpPr/>
          <p:nvPr/>
        </p:nvSpPr>
        <p:spPr>
          <a:xfrm>
            <a:off x="8340523" y="1908677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545271" y="1911847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755697" y="1920525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8775425" y="2312503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8593094" y="2572969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8593094" y="2844652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8593094" y="3108022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8593094" y="3371392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순서도: 처리 6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8593094" y="3626449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8593093" y="3879634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8591225" y="4151317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8591224" y="4420394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8591223" y="4667139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순서도: 처리 8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8591222" y="4941427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2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028709"/>
              </p:ext>
            </p:extLst>
          </p:nvPr>
        </p:nvGraphicFramePr>
        <p:xfrm>
          <a:off x="9253538" y="428625"/>
          <a:ext cx="2938462" cy="130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114299" y="647701"/>
            <a:ext cx="9039225" cy="59912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119311" y="1719263"/>
            <a:ext cx="5029200" cy="3300412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665458" y="1937657"/>
            <a:ext cx="1936906" cy="307777"/>
            <a:chOff x="3469479" y="1690007"/>
            <a:chExt cx="1936906" cy="307777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D7E1F85-4F58-4E88-B58C-C8A8AF5CB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9479" y="1735888"/>
              <a:ext cx="1262063" cy="190815"/>
            </a:xfrm>
            <a:prstGeom prst="rect">
              <a:avLst/>
            </a:prstGeom>
          </p:spPr>
        </p:pic>
        <p:sp>
          <p:nvSpPr>
            <p:cNvPr id="49" name="TextBox 48"/>
            <p:cNvSpPr txBox="1"/>
            <p:nvPr/>
          </p:nvSpPr>
          <p:spPr>
            <a:xfrm>
              <a:off x="4730366" y="1690007"/>
              <a:ext cx="676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79C2"/>
                  </a:solidFill>
                  <a:latin typeface="+mn-ea"/>
                </a:rPr>
                <a:t>ATMS</a:t>
              </a:r>
              <a:endParaRPr lang="ko-KR" altLang="en-US" sz="1400" b="1" dirty="0">
                <a:solidFill>
                  <a:srgbClr val="0079C2"/>
                </a:solidFill>
                <a:latin typeface="+mn-ea"/>
              </a:endParaRPr>
            </a:p>
          </p:txBody>
        </p:sp>
      </p:grp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308434"/>
              </p:ext>
            </p:extLst>
          </p:nvPr>
        </p:nvGraphicFramePr>
        <p:xfrm>
          <a:off x="3181348" y="2691277"/>
          <a:ext cx="29051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5126">
                  <a:extLst>
                    <a:ext uri="{9D8B030D-6E8A-4147-A177-3AD203B41FA5}">
                      <a16:colId xmlns:a16="http://schemas.microsoft.com/office/drawing/2014/main" val="3994905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아이디를 입력하세요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305456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064351"/>
              </p:ext>
            </p:extLst>
          </p:nvPr>
        </p:nvGraphicFramePr>
        <p:xfrm>
          <a:off x="3181348" y="3351504"/>
          <a:ext cx="290512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5126">
                  <a:extLst>
                    <a:ext uri="{9D8B030D-6E8A-4147-A177-3AD203B41FA5}">
                      <a16:colId xmlns:a16="http://schemas.microsoft.com/office/drawing/2014/main" val="3994905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비밀번호를 입력하세요</a:t>
                      </a:r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305456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3181348" y="4192705"/>
            <a:ext cx="2905126" cy="370840"/>
          </a:xfrm>
          <a:prstGeom prst="roundRect">
            <a:avLst>
              <a:gd name="adj" fmla="val 0"/>
            </a:avLst>
          </a:prstGeom>
          <a:solidFill>
            <a:srgbClr val="027AC2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19311" y="5450335"/>
            <a:ext cx="50292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766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2017" y="698554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038651"/>
            <a:ext cx="6825078" cy="537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085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961591" y="689876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08" y="1093301"/>
            <a:ext cx="6808453" cy="535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944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3359" y="635203"/>
          <a:ext cx="9040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66">
                  <a:extLst>
                    <a:ext uri="{9D8B030D-6E8A-4147-A177-3AD203B41FA5}">
                      <a16:colId xmlns:a16="http://schemas.microsoft.com/office/drawing/2014/main" val="301939133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78394154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8670909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288229826"/>
                    </a:ext>
                  </a:extLst>
                </a:gridCol>
                <a:gridCol w="784611">
                  <a:extLst>
                    <a:ext uri="{9D8B030D-6E8A-4147-A177-3AD203B41FA5}">
                      <a16:colId xmlns:a16="http://schemas.microsoft.com/office/drawing/2014/main" val="372580881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48575838"/>
                    </a:ext>
                  </a:extLst>
                </a:gridCol>
                <a:gridCol w="2090564">
                  <a:extLst>
                    <a:ext uri="{9D8B030D-6E8A-4147-A177-3AD203B41FA5}">
                      <a16:colId xmlns:a16="http://schemas.microsoft.com/office/drawing/2014/main" val="2311330044"/>
                    </a:ext>
                  </a:extLst>
                </a:gridCol>
                <a:gridCol w="2292453">
                  <a:extLst>
                    <a:ext uri="{9D8B030D-6E8A-4147-A177-3AD203B41FA5}">
                      <a16:colId xmlns:a16="http://schemas.microsoft.com/office/drawing/2014/main" val="379220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기기관리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원격관리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저널관리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 err="1"/>
                        <a:t>김농협</a:t>
                      </a:r>
                      <a:r>
                        <a:rPr lang="ko-KR" altLang="en-US" sz="900" dirty="0"/>
                        <a:t> 님   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로그아웃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026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/>
        </p:nvGraphicFramePr>
        <p:xfrm>
          <a:off x="9253538" y="428625"/>
          <a:ext cx="2938462" cy="130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57165"/>
              </p:ext>
            </p:extLst>
          </p:nvPr>
        </p:nvGraphicFramePr>
        <p:xfrm>
          <a:off x="113358" y="1010102"/>
          <a:ext cx="1153467" cy="602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67">
                  <a:extLst>
                    <a:ext uri="{9D8B030D-6E8A-4147-A177-3AD203B41FA5}">
                      <a16:colId xmlns:a16="http://schemas.microsoft.com/office/drawing/2014/main" val="848485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5190201"/>
                    </a:ext>
                  </a:extLst>
                </a:gridCol>
              </a:tblGrid>
              <a:tr h="3952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정보관리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34644"/>
                  </a:ext>
                </a:extLst>
              </a:tr>
              <a:tr h="146188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13619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74234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팀점정보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7513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기종관리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41808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공통코드관리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15716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장애코드관리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069765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메뉴관리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5218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사용자관리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5119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자료실관리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698676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40538"/>
                  </a:ext>
                </a:extLst>
              </a:tr>
              <a:tr h="1925394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3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1264" y="6010275"/>
            <a:ext cx="1039836" cy="6140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36000" bIns="0"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3090" y="106934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 err="1">
                <a:latin typeface="+mn-ea"/>
              </a:rPr>
              <a:t>권한관리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353425" y="1258431"/>
            <a:ext cx="695324" cy="257175"/>
          </a:xfrm>
          <a:prstGeom prst="roundRect">
            <a:avLst>
              <a:gd name="adj" fmla="val 12038"/>
            </a:avLst>
          </a:prstGeom>
          <a:solidFill>
            <a:srgbClr val="00336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조회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1367"/>
              </p:ext>
            </p:extLst>
          </p:nvPr>
        </p:nvGraphicFramePr>
        <p:xfrm>
          <a:off x="1375574" y="2724309"/>
          <a:ext cx="7667632" cy="1335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0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3371">
                  <a:extLst>
                    <a:ext uri="{9D8B030D-6E8A-4147-A177-3AD203B41FA5}">
                      <a16:colId xmlns:a16="http://schemas.microsoft.com/office/drawing/2014/main" val="1749411058"/>
                    </a:ext>
                  </a:extLst>
                </a:gridCol>
                <a:gridCol w="1768202">
                  <a:extLst>
                    <a:ext uri="{9D8B030D-6E8A-4147-A177-3AD203B41FA5}">
                      <a16:colId xmlns:a16="http://schemas.microsoft.com/office/drawing/2014/main" val="558668648"/>
                    </a:ext>
                  </a:extLst>
                </a:gridCol>
              </a:tblGrid>
              <a:tr h="287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권한코드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권한명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권한설명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권한생성일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l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ROLE_USER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일반 사용자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팀점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2022/10/10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ROLE_ADMIN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SUPER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 USER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ATMS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담당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2022/10/10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ROLE_MNG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관리자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본부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2022/10/10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ROLE_VNDR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유지보수관리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기기사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2022/10/10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</a:tbl>
          </a:graphicData>
        </a:graphic>
      </p:graphicFrame>
      <p:grpSp>
        <p:nvGrpSpPr>
          <p:cNvPr id="71" name="그룹 70"/>
          <p:cNvGrpSpPr/>
          <p:nvPr/>
        </p:nvGrpSpPr>
        <p:grpSpPr>
          <a:xfrm>
            <a:off x="171450" y="1552575"/>
            <a:ext cx="1009650" cy="257175"/>
            <a:chOff x="171450" y="1562100"/>
            <a:chExt cx="1009650" cy="257175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171450" y="1562100"/>
              <a:ext cx="1009650" cy="257175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ko-KR" altLang="en-US" sz="800" dirty="0" err="1">
                  <a:solidFill>
                    <a:schemeClr val="bg2">
                      <a:lumMod val="25000"/>
                    </a:schemeClr>
                  </a:solidFill>
                </a:rPr>
                <a:t>메뉴검색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3" name="Search">
              <a:extLst>
                <a:ext uri="{FF2B5EF4-FFF2-40B4-BE49-F238E27FC236}">
                  <a16:creationId xmlns:a16="http://schemas.microsoft.com/office/drawing/2014/main" id="{DB41DA3E-CBE2-445C-BA8A-6DAE26D8C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8095" y="1622948"/>
              <a:ext cx="132695" cy="135711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309712"/>
              </p:ext>
            </p:extLst>
          </p:nvPr>
        </p:nvGraphicFramePr>
        <p:xfrm>
          <a:off x="1375575" y="1506574"/>
          <a:ext cx="7673174" cy="25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5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err="1">
                          <a:solidFill>
                            <a:srgbClr val="002060"/>
                          </a:solidFill>
                        </a:rPr>
                        <a:t>권한명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269912" y="5502405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+mn-ea"/>
              </a:rPr>
              <a:t>권한 수정</a:t>
            </a: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07137"/>
              </p:ext>
            </p:extLst>
          </p:nvPr>
        </p:nvGraphicFramePr>
        <p:xfrm>
          <a:off x="1370032" y="5807016"/>
          <a:ext cx="7673174" cy="25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593">
                  <a:extLst>
                    <a:ext uri="{9D8B030D-6E8A-4147-A177-3AD203B41FA5}">
                      <a16:colId xmlns:a16="http://schemas.microsoft.com/office/drawing/2014/main" val="1200714831"/>
                    </a:ext>
                  </a:extLst>
                </a:gridCol>
                <a:gridCol w="2916726">
                  <a:extLst>
                    <a:ext uri="{9D8B030D-6E8A-4147-A177-3AD203B41FA5}">
                      <a16:colId xmlns:a16="http://schemas.microsoft.com/office/drawing/2014/main" val="281082683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권한코드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baseline="0" dirty="0" err="1">
                          <a:solidFill>
                            <a:srgbClr val="002060"/>
                          </a:solidFill>
                        </a:rPr>
                        <a:t>권한명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508814" y="5830984"/>
            <a:ext cx="2458544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164396" y="5833408"/>
            <a:ext cx="2458544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86724" y="1535766"/>
            <a:ext cx="2296644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8353425" y="5494621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초기화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7572984" y="5496993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777732" y="5491451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982480" y="5494621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68308" y="2349687"/>
            <a:ext cx="780441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권한별메뉴관리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053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3359" y="635203"/>
          <a:ext cx="9040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66">
                  <a:extLst>
                    <a:ext uri="{9D8B030D-6E8A-4147-A177-3AD203B41FA5}">
                      <a16:colId xmlns:a16="http://schemas.microsoft.com/office/drawing/2014/main" val="301939133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78394154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8670909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288229826"/>
                    </a:ext>
                  </a:extLst>
                </a:gridCol>
                <a:gridCol w="784611">
                  <a:extLst>
                    <a:ext uri="{9D8B030D-6E8A-4147-A177-3AD203B41FA5}">
                      <a16:colId xmlns:a16="http://schemas.microsoft.com/office/drawing/2014/main" val="372580881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48575838"/>
                    </a:ext>
                  </a:extLst>
                </a:gridCol>
                <a:gridCol w="2090564">
                  <a:extLst>
                    <a:ext uri="{9D8B030D-6E8A-4147-A177-3AD203B41FA5}">
                      <a16:colId xmlns:a16="http://schemas.microsoft.com/office/drawing/2014/main" val="2311330044"/>
                    </a:ext>
                  </a:extLst>
                </a:gridCol>
                <a:gridCol w="2292453">
                  <a:extLst>
                    <a:ext uri="{9D8B030D-6E8A-4147-A177-3AD203B41FA5}">
                      <a16:colId xmlns:a16="http://schemas.microsoft.com/office/drawing/2014/main" val="379220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기기관리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원격관리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저널관리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 err="1"/>
                        <a:t>김농협</a:t>
                      </a:r>
                      <a:r>
                        <a:rPr lang="ko-KR" altLang="en-US" sz="900" dirty="0"/>
                        <a:t> 님   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로그아웃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026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13713"/>
              </p:ext>
            </p:extLst>
          </p:nvPr>
        </p:nvGraphicFramePr>
        <p:xfrm>
          <a:off x="9253538" y="428625"/>
          <a:ext cx="2938462" cy="20984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 err="1"/>
                        <a:t>권한명</a:t>
                      </a:r>
                      <a:endParaRPr lang="en-US" altLang="ko-KR" sz="800" spc="-40" baseline="0" dirty="0"/>
                    </a:p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-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SUPER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</a:rPr>
                        <a:t> USER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-</a:t>
                      </a:r>
                      <a:r>
                        <a:rPr lang="ko-KR" altLang="en-US" sz="800" spc="-40" baseline="0" dirty="0"/>
                        <a:t> 관리자</a:t>
                      </a:r>
                      <a:endParaRPr lang="en-US" altLang="ko-KR" sz="800" spc="-40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-</a:t>
                      </a:r>
                      <a:r>
                        <a:rPr lang="ko-KR" altLang="en-US" sz="800" spc="-40" baseline="0" dirty="0"/>
                        <a:t> 유지보수관리</a:t>
                      </a:r>
                      <a:endParaRPr lang="en-US" altLang="ko-KR" sz="800" spc="-40" baseline="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-</a:t>
                      </a:r>
                      <a:r>
                        <a:rPr lang="ko-KR" altLang="en-US" sz="800" spc="-40" baseline="0" dirty="0"/>
                        <a:t> 일반사용자</a:t>
                      </a:r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 err="1"/>
                        <a:t>메뉴별</a:t>
                      </a:r>
                      <a:r>
                        <a:rPr lang="ko-KR" altLang="en-US" sz="800" spc="-40" baseline="0" dirty="0"/>
                        <a:t> 권한</a:t>
                      </a:r>
                      <a:endParaRPr lang="en-US" altLang="ko-KR" sz="800" spc="-40" baseline="0" dirty="0"/>
                    </a:p>
                    <a:p>
                      <a:pPr latinLnBrk="1"/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-</a:t>
                      </a:r>
                      <a:r>
                        <a:rPr lang="ko-KR" altLang="en-US" sz="800" spc="-40" baseline="0" dirty="0"/>
                        <a:t> 미사용</a:t>
                      </a:r>
                      <a:endParaRPr lang="en-US" altLang="ko-KR" sz="800" spc="-40" baseline="0" dirty="0"/>
                    </a:p>
                    <a:p>
                      <a:pPr latinLnBrk="1"/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-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R (</a:t>
                      </a:r>
                      <a:r>
                        <a:rPr lang="ko-KR" altLang="en-US" sz="800" spc="-40" baseline="0" dirty="0"/>
                        <a:t>조회만 가능</a:t>
                      </a:r>
                      <a:r>
                        <a:rPr lang="en-US" altLang="ko-KR" sz="800" spc="-40" baseline="0" dirty="0"/>
                        <a:t>)</a:t>
                      </a:r>
                    </a:p>
                    <a:p>
                      <a:pPr latinLnBrk="1"/>
                      <a:r>
                        <a:rPr lang="en-US" altLang="ko-KR" sz="800" spc="-40" baseline="0" dirty="0"/>
                        <a:t> - W</a:t>
                      </a:r>
                      <a:r>
                        <a:rPr lang="ko-KR" altLang="en-US" sz="800" spc="-40" baseline="0" dirty="0"/>
                        <a:t> </a:t>
                      </a:r>
                      <a:r>
                        <a:rPr lang="en-US" altLang="ko-KR" sz="800" spc="-40" baseline="0" dirty="0"/>
                        <a:t>(</a:t>
                      </a:r>
                      <a:r>
                        <a:rPr lang="ko-KR" altLang="en-US" sz="800" spc="-40" baseline="0" dirty="0"/>
                        <a:t>조회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/>
                        <a:t>등록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/>
                        <a:t>수정</a:t>
                      </a:r>
                      <a:r>
                        <a:rPr lang="en-US" altLang="ko-KR" sz="800" spc="-40" baseline="0" dirty="0"/>
                        <a:t>,</a:t>
                      </a:r>
                      <a:r>
                        <a:rPr lang="ko-KR" altLang="en-US" sz="800" spc="-40" baseline="0" dirty="0"/>
                        <a:t>삭제 가능</a:t>
                      </a:r>
                      <a:r>
                        <a:rPr lang="en-US" altLang="ko-KR" sz="800" spc="-40" baseline="0" dirty="0"/>
                        <a:t>)</a:t>
                      </a: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358" y="1010102"/>
          <a:ext cx="1153467" cy="6024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67">
                  <a:extLst>
                    <a:ext uri="{9D8B030D-6E8A-4147-A177-3AD203B41FA5}">
                      <a16:colId xmlns:a16="http://schemas.microsoft.com/office/drawing/2014/main" val="848485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5190201"/>
                    </a:ext>
                  </a:extLst>
                </a:gridCol>
              </a:tblGrid>
              <a:tr h="3952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정보관리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34644"/>
                  </a:ext>
                </a:extLst>
              </a:tr>
              <a:tr h="146188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13619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74234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팀점정보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7513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기종관리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41808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공통코드관리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15716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장애코드관리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069765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메뉴관리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75218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사용자관리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35119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자료실관리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698676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권한관리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340538"/>
                  </a:ext>
                </a:extLst>
              </a:tr>
              <a:tr h="1925394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3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1264" y="6010275"/>
            <a:ext cx="1039836" cy="6140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36000" bIns="0"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3090" y="1069341"/>
            <a:ext cx="12554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+mn-ea"/>
              </a:rPr>
              <a:t>권한별메뉴관리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353425" y="1258431"/>
            <a:ext cx="695324" cy="257175"/>
          </a:xfrm>
          <a:prstGeom prst="roundRect">
            <a:avLst>
              <a:gd name="adj" fmla="val 12038"/>
            </a:avLst>
          </a:prstGeom>
          <a:solidFill>
            <a:srgbClr val="00336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등록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171450" y="1552575"/>
            <a:ext cx="1009650" cy="257175"/>
            <a:chOff x="171450" y="1562100"/>
            <a:chExt cx="1009650" cy="257175"/>
          </a:xfrm>
        </p:grpSpPr>
        <p:sp>
          <p:nvSpPr>
            <p:cNvPr id="72" name="모서리가 둥근 직사각형 71"/>
            <p:cNvSpPr/>
            <p:nvPr/>
          </p:nvSpPr>
          <p:spPr>
            <a:xfrm>
              <a:off x="171450" y="1562100"/>
              <a:ext cx="1009650" cy="257175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ko-KR" altLang="en-US" sz="800" dirty="0" err="1">
                  <a:solidFill>
                    <a:schemeClr val="bg2">
                      <a:lumMod val="25000"/>
                    </a:schemeClr>
                  </a:solidFill>
                </a:rPr>
                <a:t>메뉴검색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73" name="Search">
              <a:extLst>
                <a:ext uri="{FF2B5EF4-FFF2-40B4-BE49-F238E27FC236}">
                  <a16:creationId xmlns:a16="http://schemas.microsoft.com/office/drawing/2014/main" id="{DB41DA3E-CBE2-445C-BA8A-6DAE26D8C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8095" y="1622948"/>
              <a:ext cx="132695" cy="135711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/>
        </p:nvGraphicFramePr>
        <p:xfrm>
          <a:off x="1375575" y="1506574"/>
          <a:ext cx="7673174" cy="255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5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err="1">
                          <a:solidFill>
                            <a:srgbClr val="002060"/>
                          </a:solidFill>
                        </a:rPr>
                        <a:t>권한명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/>
        </p:nvGraphicFramePr>
        <p:xfrm>
          <a:off x="1390486" y="2016137"/>
          <a:ext cx="1475314" cy="127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0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운영관리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16893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개국현황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434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장애현황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일일거래내역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796435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일일장애내역</a:t>
                      </a:r>
                      <a:endParaRPr lang="en-US" altLang="ko-KR"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208589"/>
                  </a:ext>
                </a:extLst>
              </a:tr>
            </a:tbl>
          </a:graphicData>
        </a:graphic>
      </p:graphicFrame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289600" y="2293977"/>
            <a:ext cx="551261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289600" y="2539736"/>
            <a:ext cx="551261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>
                <a:solidFill>
                  <a:schemeClr val="tx1"/>
                </a:solidFill>
              </a:rPr>
              <a:t>선택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순서도: 처리 2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289600" y="2798138"/>
            <a:ext cx="551261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289600" y="3074083"/>
            <a:ext cx="551261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/>
        </p:nvGraphicFramePr>
        <p:xfrm>
          <a:off x="2931502" y="2016137"/>
          <a:ext cx="1475314" cy="127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0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기기관리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16893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기기등록</a:t>
                      </a:r>
                      <a:r>
                        <a:rPr lang="en-US" altLang="ko-KR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변경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434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기기현황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점별가동현황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796435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기기별가동현황</a:t>
                      </a:r>
                      <a:endParaRPr lang="en-US" altLang="ko-KR"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208589"/>
                  </a:ext>
                </a:extLst>
              </a:tr>
            </a:tbl>
          </a:graphicData>
        </a:graphic>
      </p:graphicFrame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830616" y="2293977"/>
            <a:ext cx="551261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>
                <a:solidFill>
                  <a:schemeClr val="tx1"/>
                </a:solidFill>
              </a:rPr>
              <a:t>선택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830616" y="2539736"/>
            <a:ext cx="551261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>
                <a:solidFill>
                  <a:schemeClr val="tx1"/>
                </a:solidFill>
              </a:rPr>
              <a:t>선택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830616" y="2798138"/>
            <a:ext cx="551261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순서도: 처리 3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830616" y="3074083"/>
            <a:ext cx="551261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/>
        </p:nvGraphicFramePr>
        <p:xfrm>
          <a:off x="4472518" y="2016137"/>
          <a:ext cx="1475314" cy="1275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0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원격관리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16893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기기버전조회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434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원격제어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원격관리이력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796435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파일관리</a:t>
                      </a:r>
                      <a:endParaRPr lang="en-US" altLang="ko-KR"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208589"/>
                  </a:ext>
                </a:extLst>
              </a:tr>
            </a:tbl>
          </a:graphicData>
        </a:graphic>
      </p:graphicFrame>
      <p:sp>
        <p:nvSpPr>
          <p:cNvPr id="35" name="순서도: 처리 3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5371632" y="2293977"/>
            <a:ext cx="551261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>
                <a:solidFill>
                  <a:schemeClr val="tx1"/>
                </a:solidFill>
              </a:rPr>
              <a:t>선택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5371632" y="2539736"/>
            <a:ext cx="551261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>
                <a:solidFill>
                  <a:schemeClr val="tx1"/>
                </a:solidFill>
              </a:rPr>
              <a:t>선택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5371632" y="2798138"/>
            <a:ext cx="551261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순서도: 처리 3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5371632" y="3074083"/>
            <a:ext cx="551261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/>
        </p:nvGraphicFramePr>
        <p:xfrm>
          <a:off x="6013534" y="2016137"/>
          <a:ext cx="1475314" cy="2295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0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정보관리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16893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팀점정보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434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기종관리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공통코드관리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796435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장애코드관리</a:t>
                      </a:r>
                      <a:endParaRPr lang="en-US" altLang="ko-KR"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208589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메뉴관리</a:t>
                      </a:r>
                      <a:endParaRPr lang="en-US" altLang="ko-KR"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667287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사용자관리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780893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자료실관리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99377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권한관리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732492"/>
                  </a:ext>
                </a:extLst>
              </a:tr>
            </a:tbl>
          </a:graphicData>
        </a:graphic>
      </p:graphicFrame>
      <p:sp>
        <p:nvSpPr>
          <p:cNvPr id="44" name="순서도: 처리 4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912648" y="2293977"/>
            <a:ext cx="551261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>
                <a:solidFill>
                  <a:schemeClr val="tx1"/>
                </a:solidFill>
              </a:rPr>
              <a:t>선택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순서도: 처리 4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912648" y="2539736"/>
            <a:ext cx="551261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>
                <a:solidFill>
                  <a:schemeClr val="tx1"/>
                </a:solidFill>
              </a:rPr>
              <a:t>선택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순서도: 처리 4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912648" y="2798138"/>
            <a:ext cx="551261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912648" y="3074083"/>
            <a:ext cx="551261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/>
        </p:nvGraphicFramePr>
        <p:xfrm>
          <a:off x="7554550" y="2016137"/>
          <a:ext cx="1475314" cy="76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0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저널관리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168936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전자저널조회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84340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화면조회이력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8453664" y="2293977"/>
            <a:ext cx="551261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>
                <a:solidFill>
                  <a:schemeClr val="tx1"/>
                </a:solidFill>
              </a:rPr>
              <a:t>선택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순서도: 처리 4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8453664" y="2539736"/>
            <a:ext cx="551261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>
                <a:solidFill>
                  <a:schemeClr val="tx1"/>
                </a:solidFill>
              </a:rPr>
              <a:t>선택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순서도: 처리 5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912648" y="3309446"/>
            <a:ext cx="551261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>
                <a:solidFill>
                  <a:schemeClr val="tx1"/>
                </a:solidFill>
              </a:rPr>
              <a:t>선택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순서도: 처리 5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912648" y="3555205"/>
            <a:ext cx="551261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>
                <a:solidFill>
                  <a:schemeClr val="tx1"/>
                </a:solidFill>
              </a:rPr>
              <a:t>선택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912648" y="3813607"/>
            <a:ext cx="551261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912648" y="4089552"/>
            <a:ext cx="551261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72377" y="1532239"/>
            <a:ext cx="817840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945263" y="1529045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5114021" y="1851565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0277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6826" y="2481437"/>
            <a:ext cx="7781924" cy="3947567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566381"/>
              </p:ext>
            </p:extLst>
          </p:nvPr>
        </p:nvGraphicFramePr>
        <p:xfrm>
          <a:off x="113359" y="635203"/>
          <a:ext cx="9040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66">
                  <a:extLst>
                    <a:ext uri="{9D8B030D-6E8A-4147-A177-3AD203B41FA5}">
                      <a16:colId xmlns:a16="http://schemas.microsoft.com/office/drawing/2014/main" val="301939133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78394154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8670909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288229826"/>
                    </a:ext>
                  </a:extLst>
                </a:gridCol>
                <a:gridCol w="784611">
                  <a:extLst>
                    <a:ext uri="{9D8B030D-6E8A-4147-A177-3AD203B41FA5}">
                      <a16:colId xmlns:a16="http://schemas.microsoft.com/office/drawing/2014/main" val="372580881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48575838"/>
                    </a:ext>
                  </a:extLst>
                </a:gridCol>
                <a:gridCol w="2090564">
                  <a:extLst>
                    <a:ext uri="{9D8B030D-6E8A-4147-A177-3AD203B41FA5}">
                      <a16:colId xmlns:a16="http://schemas.microsoft.com/office/drawing/2014/main" val="2311330044"/>
                    </a:ext>
                  </a:extLst>
                </a:gridCol>
                <a:gridCol w="2292453">
                  <a:extLst>
                    <a:ext uri="{9D8B030D-6E8A-4147-A177-3AD203B41FA5}">
                      <a16:colId xmlns:a16="http://schemas.microsoft.com/office/drawing/2014/main" val="379220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기기관리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원격관리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rgbClr val="FFFF00"/>
                          </a:solidFill>
                        </a:rPr>
                        <a:t>저널관리</a:t>
                      </a:r>
                      <a:endParaRPr lang="ko-KR" altLang="en-US" sz="9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 err="1"/>
                        <a:t>김농협</a:t>
                      </a:r>
                      <a:r>
                        <a:rPr lang="ko-KR" altLang="en-US" sz="900" dirty="0"/>
                        <a:t> 님   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로그아웃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026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/>
        </p:nvGraphicFramePr>
        <p:xfrm>
          <a:off x="9253538" y="428625"/>
          <a:ext cx="2938462" cy="130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0118"/>
              </p:ext>
            </p:extLst>
          </p:nvPr>
        </p:nvGraphicFramePr>
        <p:xfrm>
          <a:off x="113358" y="1010102"/>
          <a:ext cx="1153467" cy="5676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67">
                  <a:extLst>
                    <a:ext uri="{9D8B030D-6E8A-4147-A177-3AD203B41FA5}">
                      <a16:colId xmlns:a16="http://schemas.microsoft.com/office/drawing/2014/main" val="848485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5190201"/>
                    </a:ext>
                  </a:extLst>
                </a:gridCol>
              </a:tblGrid>
              <a:tr h="4091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저널관리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3464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1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742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전자저널조회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751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화면조회이력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47496"/>
                  </a:ext>
                </a:extLst>
              </a:tr>
              <a:tr h="4017828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3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1264" y="6010275"/>
            <a:ext cx="1039836" cy="6140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36000" bIns="0"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69810"/>
              </p:ext>
            </p:extLst>
          </p:nvPr>
        </p:nvGraphicFramePr>
        <p:xfrm>
          <a:off x="1375575" y="1423444"/>
          <a:ext cx="7673174" cy="76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800375909"/>
                    </a:ext>
                  </a:extLst>
                </a:gridCol>
                <a:gridCol w="2686049">
                  <a:extLst>
                    <a:ext uri="{9D8B030D-6E8A-4147-A177-3AD203B41FA5}">
                      <a16:colId xmlns:a16="http://schemas.microsoft.com/office/drawing/2014/main" val="2185617173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</a:rPr>
                        <a:t>팀점코드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명</a:t>
                      </a:r>
                      <a:endParaRPr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단말번호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거래일자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~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거래시간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                             ~                             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시 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993774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계좌</a:t>
                      </a:r>
                      <a:r>
                        <a:rPr lang="en-US" altLang="ko-KR" sz="800" b="1" dirty="0">
                          <a:solidFill>
                            <a:srgbClr val="002060"/>
                          </a:solidFill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카드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거래금액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                     </a:t>
                      </a:r>
                      <a:r>
                        <a:rPr lang="en-US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~                            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장애거래조회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85052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73090" y="1069341"/>
            <a:ext cx="1604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+mn-ea"/>
              </a:rPr>
              <a:t>전자저널조회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리스트</a:t>
            </a:r>
            <a:r>
              <a:rPr lang="en-US" altLang="ko-KR" sz="1000" b="1" dirty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353425" y="1117112"/>
            <a:ext cx="695324" cy="257175"/>
          </a:xfrm>
          <a:prstGeom prst="roundRect">
            <a:avLst>
              <a:gd name="adj" fmla="val 12038"/>
            </a:avLst>
          </a:prstGeom>
          <a:solidFill>
            <a:srgbClr val="00336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조회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67707"/>
              </p:ext>
            </p:extLst>
          </p:nvPr>
        </p:nvGraphicFramePr>
        <p:xfrm>
          <a:off x="1375569" y="2525034"/>
          <a:ext cx="7704544" cy="3251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861">
                  <a:extLst>
                    <a:ext uri="{9D8B030D-6E8A-4147-A177-3AD203B41FA5}">
                      <a16:colId xmlns:a16="http://schemas.microsoft.com/office/drawing/2014/main" val="4168859495"/>
                    </a:ext>
                  </a:extLst>
                </a:gridCol>
                <a:gridCol w="387006">
                  <a:extLst>
                    <a:ext uri="{9D8B030D-6E8A-4147-A177-3AD203B41FA5}">
                      <a16:colId xmlns:a16="http://schemas.microsoft.com/office/drawing/2014/main" val="951043691"/>
                    </a:ext>
                  </a:extLst>
                </a:gridCol>
                <a:gridCol w="680657">
                  <a:extLst>
                    <a:ext uri="{9D8B030D-6E8A-4147-A177-3AD203B41FA5}">
                      <a16:colId xmlns:a16="http://schemas.microsoft.com/office/drawing/2014/main" val="2847083068"/>
                    </a:ext>
                  </a:extLst>
                </a:gridCol>
                <a:gridCol w="606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694">
                  <a:extLst>
                    <a:ext uri="{9D8B030D-6E8A-4147-A177-3AD203B41FA5}">
                      <a16:colId xmlns:a16="http://schemas.microsoft.com/office/drawing/2014/main" val="1749411058"/>
                    </a:ext>
                  </a:extLst>
                </a:gridCol>
                <a:gridCol w="517936">
                  <a:extLst>
                    <a:ext uri="{9D8B030D-6E8A-4147-A177-3AD203B41FA5}">
                      <a16:colId xmlns:a16="http://schemas.microsoft.com/office/drawing/2014/main" val="3257965997"/>
                    </a:ext>
                  </a:extLst>
                </a:gridCol>
                <a:gridCol w="593521">
                  <a:extLst>
                    <a:ext uri="{9D8B030D-6E8A-4147-A177-3AD203B41FA5}">
                      <a16:colId xmlns:a16="http://schemas.microsoft.com/office/drawing/2014/main" val="3072259663"/>
                    </a:ext>
                  </a:extLst>
                </a:gridCol>
                <a:gridCol w="511412">
                  <a:extLst>
                    <a:ext uri="{9D8B030D-6E8A-4147-A177-3AD203B41FA5}">
                      <a16:colId xmlns:a16="http://schemas.microsoft.com/office/drawing/2014/main" val="2578352053"/>
                    </a:ext>
                  </a:extLst>
                </a:gridCol>
                <a:gridCol w="482138">
                  <a:extLst>
                    <a:ext uri="{9D8B030D-6E8A-4147-A177-3AD203B41FA5}">
                      <a16:colId xmlns:a16="http://schemas.microsoft.com/office/drawing/2014/main" val="3546845223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841527320"/>
                    </a:ext>
                  </a:extLst>
                </a:gridCol>
                <a:gridCol w="482138">
                  <a:extLst>
                    <a:ext uri="{9D8B030D-6E8A-4147-A177-3AD203B41FA5}">
                      <a16:colId xmlns:a16="http://schemas.microsoft.com/office/drawing/2014/main" val="1184945687"/>
                    </a:ext>
                  </a:extLst>
                </a:gridCol>
                <a:gridCol w="817262">
                  <a:extLst>
                    <a:ext uri="{9D8B030D-6E8A-4147-A177-3AD203B41FA5}">
                      <a16:colId xmlns:a16="http://schemas.microsoft.com/office/drawing/2014/main" val="3923338821"/>
                    </a:ext>
                  </a:extLst>
                </a:gridCol>
              </a:tblGrid>
              <a:tr h="40935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팀점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상위팀점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단말번호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거래일시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일련번호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거래명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매체구분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거래금액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거래성립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여부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거래계좌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94"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기관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계좌번호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025558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금융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PLU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금융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PLU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정보변경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바이오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성립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돈 보내기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바이오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성립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농협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33321312xxxx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64573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주식보내기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바이오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미성립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7076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정보변경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바이오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성립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45556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바이오등록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화상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성립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984901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353425" y="2224262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엑셀저장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335736" y="6413731"/>
            <a:ext cx="3752850" cy="180975"/>
            <a:chOff x="2739390" y="5934075"/>
            <a:chExt cx="3752850" cy="18097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7393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92608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26868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rgbClr val="150F96"/>
                  </a:solidFill>
                </a:rPr>
                <a:t>1</a:t>
              </a:r>
              <a:endParaRPr lang="ko-KR" altLang="en-US" sz="800" b="1" dirty="0">
                <a:solidFill>
                  <a:srgbClr val="150F96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4476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82084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9692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37299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907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92515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20123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47731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75338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029466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2826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56372" y="5928258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총합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페이지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421248" y="1444089"/>
            <a:ext cx="2196972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STM11234</a:t>
            </a:r>
            <a:r>
              <a:rPr lang="ko-KR" altLang="en-US" sz="800" dirty="0">
                <a:solidFill>
                  <a:schemeClr val="tx1"/>
                </a:solidFill>
              </a:rPr>
              <a:t>                         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67900" y="1700205"/>
            <a:ext cx="1034486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2022/10/31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2929059" y="1719263"/>
            <a:ext cx="147516" cy="143556"/>
            <a:chOff x="6786684" y="1738313"/>
            <a:chExt cx="147516" cy="143556"/>
          </a:xfrm>
        </p:grpSpPr>
        <p:grpSp>
          <p:nvGrpSpPr>
            <p:cNvPr id="18" name="그룹 17"/>
            <p:cNvGrpSpPr/>
            <p:nvPr/>
          </p:nvGrpSpPr>
          <p:grpSpPr>
            <a:xfrm>
              <a:off x="6786684" y="1738313"/>
              <a:ext cx="147516" cy="143556"/>
              <a:chOff x="6777160" y="1745456"/>
              <a:chExt cx="147516" cy="143556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6777160" y="1778794"/>
                <a:ext cx="147516" cy="110218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63" name="직선 연결선 62"/>
              <p:cNvCxnSpPr/>
              <p:nvPr/>
            </p:nvCxnSpPr>
            <p:spPr>
              <a:xfrm>
                <a:off x="68894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68132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직선 연결선 21"/>
            <p:cNvCxnSpPr/>
            <p:nvPr/>
          </p:nvCxnSpPr>
          <p:spPr>
            <a:xfrm>
              <a:off x="6786684" y="1800569"/>
              <a:ext cx="14751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453775" y="1700205"/>
            <a:ext cx="1034486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2022/10/31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4214934" y="1719263"/>
            <a:ext cx="147516" cy="143556"/>
            <a:chOff x="6786684" y="1738313"/>
            <a:chExt cx="147516" cy="143556"/>
          </a:xfrm>
        </p:grpSpPr>
        <p:grpSp>
          <p:nvGrpSpPr>
            <p:cNvPr id="69" name="그룹 68"/>
            <p:cNvGrpSpPr/>
            <p:nvPr/>
          </p:nvGrpSpPr>
          <p:grpSpPr>
            <a:xfrm>
              <a:off x="6786684" y="1738313"/>
              <a:ext cx="147516" cy="143556"/>
              <a:chOff x="6777160" y="1745456"/>
              <a:chExt cx="147516" cy="143556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6777160" y="1778794"/>
                <a:ext cx="147516" cy="110218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72" name="직선 연결선 71"/>
              <p:cNvCxnSpPr/>
              <p:nvPr/>
            </p:nvCxnSpPr>
            <p:spPr>
              <a:xfrm>
                <a:off x="68894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68132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직선 연결선 69"/>
            <p:cNvCxnSpPr/>
            <p:nvPr/>
          </p:nvCxnSpPr>
          <p:spPr>
            <a:xfrm>
              <a:off x="6786684" y="1800569"/>
              <a:ext cx="14751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416050" y="1700205"/>
            <a:ext cx="1008370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00:00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617470" y="1700205"/>
            <a:ext cx="1008370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23:59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순서도: 처리 7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75520" y="1956858"/>
            <a:ext cx="1278255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순서도: 처리 7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492500" y="1956858"/>
            <a:ext cx="1752922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1" name="순서도: 처리 8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416050" y="1947333"/>
            <a:ext cx="769293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50,000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순서도: 처리 8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346009" y="1947333"/>
            <a:ext cx="769293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1,000,000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순서도: 처리 8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8199668" y="1978297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7600950" y="2224262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롤방식조회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순서도: 처리 8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280938" y="3068303"/>
            <a:ext cx="490133" cy="137231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700" dirty="0">
                <a:solidFill>
                  <a:schemeClr val="tx1"/>
                </a:solidFill>
              </a:rPr>
              <a:t>선택  ▼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순서도: 처리 8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795579" y="3076616"/>
            <a:ext cx="445575" cy="137231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700" dirty="0">
                <a:solidFill>
                  <a:schemeClr val="tx1"/>
                </a:solidFill>
              </a:rPr>
              <a:t>선택 ▼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33" y="3330954"/>
            <a:ext cx="169013" cy="178403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33" y="3647532"/>
            <a:ext cx="169013" cy="178403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33" y="3960559"/>
            <a:ext cx="169013" cy="178403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33" y="4264062"/>
            <a:ext cx="169013" cy="178403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33" y="4592504"/>
            <a:ext cx="169013" cy="178403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33" y="4913845"/>
            <a:ext cx="169013" cy="17840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33" y="5231550"/>
            <a:ext cx="169013" cy="178403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33" y="5544577"/>
            <a:ext cx="169013" cy="178403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171450" y="1552575"/>
            <a:ext cx="1009650" cy="257175"/>
            <a:chOff x="171450" y="1562100"/>
            <a:chExt cx="1009650" cy="257175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171450" y="1562100"/>
              <a:ext cx="1009650" cy="257175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ko-KR" altLang="en-US" sz="800" dirty="0" err="1">
                  <a:solidFill>
                    <a:schemeClr val="bg2">
                      <a:lumMod val="25000"/>
                    </a:schemeClr>
                  </a:solidFill>
                </a:rPr>
                <a:t>메뉴검색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7" name="Search">
              <a:extLst>
                <a:ext uri="{FF2B5EF4-FFF2-40B4-BE49-F238E27FC236}">
                  <a16:creationId xmlns:a16="http://schemas.microsoft.com/office/drawing/2014/main" id="{DB41DA3E-CBE2-445C-BA8A-6DAE26D8C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8095" y="1622948"/>
              <a:ext cx="132695" cy="135711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5" name="순서도: 처리 9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259297" y="1444090"/>
            <a:ext cx="1746241" cy="20373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영업부법인센터</a:t>
            </a:r>
          </a:p>
        </p:txBody>
      </p:sp>
      <p:sp>
        <p:nvSpPr>
          <p:cNvPr id="96" name="순서도: 처리 9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5057617" y="1444090"/>
            <a:ext cx="35051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99" name="순서도: 처리 9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75520" y="1442529"/>
            <a:ext cx="100660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 or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6020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66826" y="2481437"/>
            <a:ext cx="7781924" cy="3947567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3359" y="635203"/>
          <a:ext cx="9040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66">
                  <a:extLst>
                    <a:ext uri="{9D8B030D-6E8A-4147-A177-3AD203B41FA5}">
                      <a16:colId xmlns:a16="http://schemas.microsoft.com/office/drawing/2014/main" val="301939133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78394154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8670909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288229826"/>
                    </a:ext>
                  </a:extLst>
                </a:gridCol>
                <a:gridCol w="784611">
                  <a:extLst>
                    <a:ext uri="{9D8B030D-6E8A-4147-A177-3AD203B41FA5}">
                      <a16:colId xmlns:a16="http://schemas.microsoft.com/office/drawing/2014/main" val="372580881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48575838"/>
                    </a:ext>
                  </a:extLst>
                </a:gridCol>
                <a:gridCol w="2090564">
                  <a:extLst>
                    <a:ext uri="{9D8B030D-6E8A-4147-A177-3AD203B41FA5}">
                      <a16:colId xmlns:a16="http://schemas.microsoft.com/office/drawing/2014/main" val="2311330044"/>
                    </a:ext>
                  </a:extLst>
                </a:gridCol>
                <a:gridCol w="2292453">
                  <a:extLst>
                    <a:ext uri="{9D8B030D-6E8A-4147-A177-3AD203B41FA5}">
                      <a16:colId xmlns:a16="http://schemas.microsoft.com/office/drawing/2014/main" val="379220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기기관리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원격관리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rgbClr val="FFFF00"/>
                          </a:solidFill>
                        </a:rPr>
                        <a:t>저널관리</a:t>
                      </a:r>
                      <a:endParaRPr lang="ko-KR" altLang="en-US" sz="9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 err="1"/>
                        <a:t>김농협</a:t>
                      </a:r>
                      <a:r>
                        <a:rPr lang="ko-KR" altLang="en-US" sz="900" dirty="0"/>
                        <a:t> 님   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로그아웃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026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36605"/>
              </p:ext>
            </p:extLst>
          </p:nvPr>
        </p:nvGraphicFramePr>
        <p:xfrm>
          <a:off x="9253538" y="428625"/>
          <a:ext cx="2938462" cy="130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 err="1"/>
                        <a:t>저널내용</a:t>
                      </a:r>
                      <a:r>
                        <a:rPr lang="ko-KR" altLang="en-US" sz="800" spc="-40" baseline="0" dirty="0"/>
                        <a:t> 출력 </a:t>
                      </a:r>
                      <a:r>
                        <a:rPr lang="en-US" altLang="ko-KR" sz="800" spc="-40" baseline="0" dirty="0"/>
                        <a:t>(</a:t>
                      </a:r>
                      <a:r>
                        <a:rPr lang="ko-KR" altLang="en-US" sz="800" spc="-40" baseline="0" dirty="0"/>
                        <a:t>스크롤 방식</a:t>
                      </a:r>
                      <a:r>
                        <a:rPr lang="en-US" altLang="ko-KR" sz="800" spc="-40" baseline="0" dirty="0"/>
                        <a:t>)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358" y="1010102"/>
          <a:ext cx="1153467" cy="5676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67">
                  <a:extLst>
                    <a:ext uri="{9D8B030D-6E8A-4147-A177-3AD203B41FA5}">
                      <a16:colId xmlns:a16="http://schemas.microsoft.com/office/drawing/2014/main" val="848485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5190201"/>
                    </a:ext>
                  </a:extLst>
                </a:gridCol>
              </a:tblGrid>
              <a:tr h="4091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저널관리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3464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1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742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전자저널조회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751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화면조회이력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47496"/>
                  </a:ext>
                </a:extLst>
              </a:tr>
              <a:tr h="4017828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3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1264" y="6010275"/>
            <a:ext cx="1039836" cy="6140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36000" bIns="0"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3090" y="1069341"/>
            <a:ext cx="1604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+mn-ea"/>
              </a:rPr>
              <a:t>전자저널조회</a:t>
            </a:r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 err="1">
                <a:latin typeface="+mn-ea"/>
              </a:rPr>
              <a:t>롤방식</a:t>
            </a:r>
            <a:r>
              <a:rPr lang="en-US" altLang="ko-KR" sz="1000" b="1" dirty="0">
                <a:latin typeface="+mn-ea"/>
              </a:rPr>
              <a:t>)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353425" y="1117112"/>
            <a:ext cx="695324" cy="257175"/>
          </a:xfrm>
          <a:prstGeom prst="roundRect">
            <a:avLst>
              <a:gd name="adj" fmla="val 12038"/>
            </a:avLst>
          </a:prstGeom>
          <a:solidFill>
            <a:srgbClr val="00336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조회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71450" y="1552575"/>
            <a:ext cx="1009650" cy="257175"/>
            <a:chOff x="171450" y="1562100"/>
            <a:chExt cx="1009650" cy="257175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171450" y="1562100"/>
              <a:ext cx="1009650" cy="257175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ko-KR" altLang="en-US" sz="800" dirty="0" err="1">
                  <a:solidFill>
                    <a:schemeClr val="bg2">
                      <a:lumMod val="25000"/>
                    </a:schemeClr>
                  </a:solidFill>
                </a:rPr>
                <a:t>메뉴검색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7" name="Search">
              <a:extLst>
                <a:ext uri="{FF2B5EF4-FFF2-40B4-BE49-F238E27FC236}">
                  <a16:creationId xmlns:a16="http://schemas.microsoft.com/office/drawing/2014/main" id="{DB41DA3E-CBE2-445C-BA8A-6DAE26D8C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8095" y="1622948"/>
              <a:ext cx="132695" cy="135711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90" y="1552575"/>
            <a:ext cx="7662860" cy="4177476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1428378" y="1776887"/>
            <a:ext cx="7533956" cy="51723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444676"/>
              </p:ext>
            </p:extLst>
          </p:nvPr>
        </p:nvGraphicFramePr>
        <p:xfrm>
          <a:off x="1444362" y="1776887"/>
          <a:ext cx="7527208" cy="5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192">
                  <a:extLst>
                    <a:ext uri="{9D8B030D-6E8A-4147-A177-3AD203B41FA5}">
                      <a16:colId xmlns:a16="http://schemas.microsoft.com/office/drawing/2014/main" val="2800375909"/>
                    </a:ext>
                  </a:extLst>
                </a:gridCol>
                <a:gridCol w="2634953">
                  <a:extLst>
                    <a:ext uri="{9D8B030D-6E8A-4147-A177-3AD203B41FA5}">
                      <a16:colId xmlns:a16="http://schemas.microsoft.com/office/drawing/2014/main" val="2185617173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</a:rPr>
                        <a:t>팀점코드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명</a:t>
                      </a:r>
                      <a:endParaRPr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단말번호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거래일자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~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거래시간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                             ~                             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시 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993774"/>
                  </a:ext>
                </a:extLst>
              </a:tr>
            </a:tbl>
          </a:graphicData>
        </a:graphic>
      </p:graphicFrame>
      <p:sp>
        <p:nvSpPr>
          <p:cNvPr id="100" name="순서도: 처리 9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395822" y="1805845"/>
            <a:ext cx="2168186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STM11234</a:t>
            </a:r>
            <a:r>
              <a:rPr lang="ko-KR" altLang="en-US" sz="800" dirty="0">
                <a:solidFill>
                  <a:schemeClr val="tx1"/>
                </a:solidFill>
              </a:rPr>
              <a:t>                        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순서도: 처리 10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301346" y="2053648"/>
            <a:ext cx="1020932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2022/10/31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3062505" y="2072706"/>
            <a:ext cx="145583" cy="143556"/>
            <a:chOff x="6786684" y="1738313"/>
            <a:chExt cx="147516" cy="143556"/>
          </a:xfrm>
        </p:grpSpPr>
        <p:grpSp>
          <p:nvGrpSpPr>
            <p:cNvPr id="103" name="그룹 102"/>
            <p:cNvGrpSpPr/>
            <p:nvPr/>
          </p:nvGrpSpPr>
          <p:grpSpPr>
            <a:xfrm>
              <a:off x="6786684" y="1738313"/>
              <a:ext cx="147516" cy="143556"/>
              <a:chOff x="6777160" y="1745456"/>
              <a:chExt cx="147516" cy="143556"/>
            </a:xfrm>
          </p:grpSpPr>
          <p:sp>
            <p:nvSpPr>
              <p:cNvPr id="105" name="모서리가 둥근 직사각형 104"/>
              <p:cNvSpPr/>
              <p:nvPr/>
            </p:nvSpPr>
            <p:spPr>
              <a:xfrm>
                <a:off x="6777160" y="1778794"/>
                <a:ext cx="147516" cy="110218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06" name="직선 연결선 105"/>
              <p:cNvCxnSpPr/>
              <p:nvPr/>
            </p:nvCxnSpPr>
            <p:spPr>
              <a:xfrm>
                <a:off x="68894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/>
              <p:nvPr/>
            </p:nvCxnSpPr>
            <p:spPr>
              <a:xfrm>
                <a:off x="68132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직선 연결선 103"/>
            <p:cNvCxnSpPr/>
            <p:nvPr/>
          </p:nvCxnSpPr>
          <p:spPr>
            <a:xfrm>
              <a:off x="6786684" y="1800569"/>
              <a:ext cx="14751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순서도: 처리 10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587221" y="2053648"/>
            <a:ext cx="1020932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2022/10/31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4348380" y="2072706"/>
            <a:ext cx="145583" cy="143556"/>
            <a:chOff x="6786684" y="1738313"/>
            <a:chExt cx="147516" cy="143556"/>
          </a:xfrm>
        </p:grpSpPr>
        <p:grpSp>
          <p:nvGrpSpPr>
            <p:cNvPr id="110" name="그룹 109"/>
            <p:cNvGrpSpPr/>
            <p:nvPr/>
          </p:nvGrpSpPr>
          <p:grpSpPr>
            <a:xfrm>
              <a:off x="6786684" y="1738313"/>
              <a:ext cx="147516" cy="143556"/>
              <a:chOff x="6777160" y="1745456"/>
              <a:chExt cx="147516" cy="143556"/>
            </a:xfrm>
          </p:grpSpPr>
          <p:sp>
            <p:nvSpPr>
              <p:cNvPr id="112" name="모서리가 둥근 직사각형 111"/>
              <p:cNvSpPr/>
              <p:nvPr/>
            </p:nvSpPr>
            <p:spPr>
              <a:xfrm>
                <a:off x="6777160" y="1778794"/>
                <a:ext cx="147516" cy="110218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>
                <a:off x="68894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/>
              <p:nvPr/>
            </p:nvCxnSpPr>
            <p:spPr>
              <a:xfrm>
                <a:off x="68132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직선 연결선 110"/>
            <p:cNvCxnSpPr/>
            <p:nvPr/>
          </p:nvCxnSpPr>
          <p:spPr>
            <a:xfrm>
              <a:off x="6786684" y="1800569"/>
              <a:ext cx="14751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순서도: 처리 11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390624" y="2061961"/>
            <a:ext cx="995158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00:00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6" name="순서도: 처리 11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592044" y="2061961"/>
            <a:ext cx="995158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23:59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7" name="순서도: 처리 11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392743" y="1797533"/>
            <a:ext cx="1723361" cy="20373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영업부법인센터</a:t>
            </a:r>
          </a:p>
        </p:txBody>
      </p:sp>
      <p:sp>
        <p:nvSpPr>
          <p:cNvPr id="118" name="순서도: 처리 11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5191064" y="1797533"/>
            <a:ext cx="345918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119" name="순서도: 처리 11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308967" y="1795972"/>
            <a:ext cx="993412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 or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85890" y="1552575"/>
            <a:ext cx="882204" cy="184655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3914807" y="3215881"/>
            <a:ext cx="182880" cy="2021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8196349" y="2571679"/>
            <a:ext cx="802522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리스트방식조회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758275" y="2326676"/>
            <a:ext cx="882204" cy="253316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6076" y="3606298"/>
            <a:ext cx="1503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팀점코드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XXXX</a:t>
            </a:r>
          </a:p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단말번호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XXXX1XXX</a:t>
            </a:r>
          </a:p>
          <a:p>
            <a:r>
              <a:rPr lang="ko-KR" altLang="en-US" sz="6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거래명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계좌개설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계좌번호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XXXXXXXX</a:t>
            </a:r>
          </a:p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매체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바이오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거래가 정상 처리되었습니다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감사합니다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endParaRPr lang="ko-KR" altLang="en-US" sz="6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4947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7685" y="703033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이미지조회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92691"/>
              </p:ext>
            </p:extLst>
          </p:nvPr>
        </p:nvGraphicFramePr>
        <p:xfrm>
          <a:off x="2431668" y="1997115"/>
          <a:ext cx="4551023" cy="2990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2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저널 및 이미지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168936"/>
                  </a:ext>
                </a:extLst>
              </a:tr>
              <a:tr h="2741615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84340"/>
                  </a:ext>
                </a:extLst>
              </a:tr>
            </a:tbl>
          </a:graphicData>
        </a:graphic>
      </p:graphicFrame>
      <p:sp>
        <p:nvSpPr>
          <p:cNvPr id="12" name="모서리가 둥근 직사각형 11"/>
          <p:cNvSpPr/>
          <p:nvPr/>
        </p:nvSpPr>
        <p:spPr>
          <a:xfrm>
            <a:off x="4459934" y="5221152"/>
            <a:ext cx="712469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50883" y="1625600"/>
            <a:ext cx="5145578" cy="420624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43942" y="2279534"/>
            <a:ext cx="2261062" cy="2708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+mn-ea"/>
              </a:rPr>
              <a:t>팀점코드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: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XXXX</a:t>
            </a:r>
          </a:p>
          <a:p>
            <a:r>
              <a:rPr lang="ko-KR" altLang="en-US" sz="1000" dirty="0">
                <a:latin typeface="+mn-ea"/>
              </a:rPr>
              <a:t>단말번호 </a:t>
            </a:r>
            <a:r>
              <a:rPr lang="en-US" altLang="ko-KR" sz="1000" dirty="0">
                <a:latin typeface="+mn-ea"/>
              </a:rPr>
              <a:t>: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XXXX1XXX</a:t>
            </a:r>
          </a:p>
          <a:p>
            <a:r>
              <a:rPr lang="ko-KR" altLang="en-US" sz="1000" dirty="0" err="1">
                <a:latin typeface="+mn-ea"/>
              </a:rPr>
              <a:t>거래명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:</a:t>
            </a:r>
            <a:r>
              <a:rPr lang="ko-KR" altLang="en-US" sz="1000" dirty="0">
                <a:latin typeface="+mn-ea"/>
              </a:rPr>
              <a:t> 계좌개설</a:t>
            </a:r>
            <a:endParaRPr lang="en-US" altLang="ko-KR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계좌번호 </a:t>
            </a:r>
            <a:r>
              <a:rPr lang="en-US" altLang="ko-KR" sz="1000" dirty="0">
                <a:latin typeface="+mn-ea"/>
              </a:rPr>
              <a:t>: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XXXXXXXX</a:t>
            </a:r>
          </a:p>
          <a:p>
            <a:r>
              <a:rPr lang="ko-KR" altLang="en-US" sz="1000" dirty="0">
                <a:latin typeface="+mn-ea"/>
              </a:rPr>
              <a:t>매체 </a:t>
            </a:r>
            <a:r>
              <a:rPr lang="en-US" altLang="ko-KR" sz="1000" dirty="0">
                <a:latin typeface="+mn-ea"/>
              </a:rPr>
              <a:t>:</a:t>
            </a:r>
            <a:r>
              <a:rPr lang="ko-KR" altLang="en-US" sz="1000" dirty="0">
                <a:latin typeface="+mn-ea"/>
              </a:rPr>
              <a:t> 바이오</a:t>
            </a:r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거래가 정상 처리되었습니다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ko-KR" altLang="en-US" sz="1000" dirty="0">
                <a:latin typeface="+mn-ea"/>
              </a:rPr>
              <a:t>감사합니다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endParaRPr lang="en-US" altLang="ko-KR" sz="1000" dirty="0">
              <a:latin typeface="+mn-ea"/>
            </a:endParaRPr>
          </a:p>
          <a:p>
            <a:endParaRPr lang="ko-KR" altLang="en-US" sz="10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05004" y="2861418"/>
            <a:ext cx="2261062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r>
              <a:rPr lang="ko-KR" altLang="en-US" sz="1000" dirty="0">
                <a:latin typeface="+mn-ea"/>
              </a:rPr>
              <a:t>안면 이미지</a:t>
            </a:r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  <a:p>
            <a:pPr algn="ctr"/>
            <a:endParaRPr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79027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3359" y="635203"/>
          <a:ext cx="9040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66">
                  <a:extLst>
                    <a:ext uri="{9D8B030D-6E8A-4147-A177-3AD203B41FA5}">
                      <a16:colId xmlns:a16="http://schemas.microsoft.com/office/drawing/2014/main" val="301939133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78394154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8670909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288229826"/>
                    </a:ext>
                  </a:extLst>
                </a:gridCol>
                <a:gridCol w="784611">
                  <a:extLst>
                    <a:ext uri="{9D8B030D-6E8A-4147-A177-3AD203B41FA5}">
                      <a16:colId xmlns:a16="http://schemas.microsoft.com/office/drawing/2014/main" val="372580881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48575838"/>
                    </a:ext>
                  </a:extLst>
                </a:gridCol>
                <a:gridCol w="2090564">
                  <a:extLst>
                    <a:ext uri="{9D8B030D-6E8A-4147-A177-3AD203B41FA5}">
                      <a16:colId xmlns:a16="http://schemas.microsoft.com/office/drawing/2014/main" val="2311330044"/>
                    </a:ext>
                  </a:extLst>
                </a:gridCol>
                <a:gridCol w="2292453">
                  <a:extLst>
                    <a:ext uri="{9D8B030D-6E8A-4147-A177-3AD203B41FA5}">
                      <a16:colId xmlns:a16="http://schemas.microsoft.com/office/drawing/2014/main" val="379220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기기관리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원격관리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rgbClr val="FFFF00"/>
                          </a:solidFill>
                        </a:rPr>
                        <a:t>저널관리</a:t>
                      </a:r>
                      <a:endParaRPr lang="ko-KR" altLang="en-US" sz="9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 err="1"/>
                        <a:t>김농협</a:t>
                      </a:r>
                      <a:r>
                        <a:rPr lang="ko-KR" altLang="en-US" sz="900" dirty="0"/>
                        <a:t> 님   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로그아웃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026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/>
        </p:nvGraphicFramePr>
        <p:xfrm>
          <a:off x="9253538" y="428625"/>
          <a:ext cx="2938462" cy="130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775072"/>
              </p:ext>
            </p:extLst>
          </p:nvPr>
        </p:nvGraphicFramePr>
        <p:xfrm>
          <a:off x="113358" y="1010102"/>
          <a:ext cx="1153467" cy="5676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67">
                  <a:extLst>
                    <a:ext uri="{9D8B030D-6E8A-4147-A177-3AD203B41FA5}">
                      <a16:colId xmlns:a16="http://schemas.microsoft.com/office/drawing/2014/main" val="848485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5190201"/>
                    </a:ext>
                  </a:extLst>
                </a:gridCol>
              </a:tblGrid>
              <a:tr h="4091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저널관리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3464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1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742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전자저널조회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751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화면조회이력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47496"/>
                  </a:ext>
                </a:extLst>
              </a:tr>
              <a:tr h="4017828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3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1264" y="6010275"/>
            <a:ext cx="1039836" cy="6140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36000" bIns="0"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2431"/>
              </p:ext>
            </p:extLst>
          </p:nvPr>
        </p:nvGraphicFramePr>
        <p:xfrm>
          <a:off x="1375575" y="1445617"/>
          <a:ext cx="7673174" cy="5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059922777"/>
                    </a:ext>
                  </a:extLst>
                </a:gridCol>
                <a:gridCol w="1475163">
                  <a:extLst>
                    <a:ext uri="{9D8B030D-6E8A-4147-A177-3AD203B41FA5}">
                      <a16:colId xmlns:a16="http://schemas.microsoft.com/office/drawing/2014/main" val="2470613678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800375909"/>
                    </a:ext>
                  </a:extLst>
                </a:gridCol>
                <a:gridCol w="2686049">
                  <a:extLst>
                    <a:ext uri="{9D8B030D-6E8A-4147-A177-3AD203B41FA5}">
                      <a16:colId xmlns:a16="http://schemas.microsoft.com/office/drawing/2014/main" val="2185617173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</a:rPr>
                        <a:t>팀점코드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명</a:t>
                      </a:r>
                      <a:endParaRPr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등급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직원번호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직원명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조회기간</a:t>
                      </a:r>
                      <a:endParaRPr lang="ko-KR" altLang="en-US" sz="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                              ~                              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99377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73090" y="1069341"/>
            <a:ext cx="1127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>
                <a:latin typeface="+mn-ea"/>
              </a:rPr>
              <a:t>화면조회이력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353425" y="1139285"/>
            <a:ext cx="695324" cy="257175"/>
          </a:xfrm>
          <a:prstGeom prst="roundRect">
            <a:avLst>
              <a:gd name="adj" fmla="val 12038"/>
            </a:avLst>
          </a:prstGeom>
          <a:solidFill>
            <a:srgbClr val="00336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조회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36891"/>
              </p:ext>
            </p:extLst>
          </p:nvPr>
        </p:nvGraphicFramePr>
        <p:xfrm>
          <a:off x="1375575" y="2406482"/>
          <a:ext cx="8844356" cy="3289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5512">
                  <a:extLst>
                    <a:ext uri="{9D8B030D-6E8A-4147-A177-3AD203B41FA5}">
                      <a16:colId xmlns:a16="http://schemas.microsoft.com/office/drawing/2014/main" val="2918073964"/>
                    </a:ext>
                  </a:extLst>
                </a:gridCol>
                <a:gridCol w="906088">
                  <a:extLst>
                    <a:ext uri="{9D8B030D-6E8A-4147-A177-3AD203B41FA5}">
                      <a16:colId xmlns:a16="http://schemas.microsoft.com/office/drawing/2014/main" val="1941262436"/>
                    </a:ext>
                  </a:extLst>
                </a:gridCol>
                <a:gridCol w="623454">
                  <a:extLst>
                    <a:ext uri="{9D8B030D-6E8A-4147-A177-3AD203B41FA5}">
                      <a16:colId xmlns:a16="http://schemas.microsoft.com/office/drawing/2014/main" val="3257965997"/>
                    </a:ext>
                  </a:extLst>
                </a:gridCol>
                <a:gridCol w="714895">
                  <a:extLst>
                    <a:ext uri="{9D8B030D-6E8A-4147-A177-3AD203B41FA5}">
                      <a16:colId xmlns:a16="http://schemas.microsoft.com/office/drawing/2014/main" val="4017659027"/>
                    </a:ext>
                  </a:extLst>
                </a:gridCol>
                <a:gridCol w="738256">
                  <a:extLst>
                    <a:ext uri="{9D8B030D-6E8A-4147-A177-3AD203B41FA5}">
                      <a16:colId xmlns:a16="http://schemas.microsoft.com/office/drawing/2014/main" val="3072259663"/>
                    </a:ext>
                  </a:extLst>
                </a:gridCol>
                <a:gridCol w="926145">
                  <a:extLst>
                    <a:ext uri="{9D8B030D-6E8A-4147-A177-3AD203B41FA5}">
                      <a16:colId xmlns:a16="http://schemas.microsoft.com/office/drawing/2014/main" val="2578352053"/>
                    </a:ext>
                  </a:extLst>
                </a:gridCol>
                <a:gridCol w="675833">
                  <a:extLst>
                    <a:ext uri="{9D8B030D-6E8A-4147-A177-3AD203B41FA5}">
                      <a16:colId xmlns:a16="http://schemas.microsoft.com/office/drawing/2014/main" val="3546845223"/>
                    </a:ext>
                  </a:extLst>
                </a:gridCol>
                <a:gridCol w="1528773">
                  <a:extLst>
                    <a:ext uri="{9D8B030D-6E8A-4147-A177-3AD203B41FA5}">
                      <a16:colId xmlns:a16="http://schemas.microsoft.com/office/drawing/2014/main" val="841527320"/>
                    </a:ext>
                  </a:extLst>
                </a:gridCol>
              </a:tblGrid>
              <a:tr h="3345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조회일시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팀점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상위팀점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직원명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사용자등급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대상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팀점명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대상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단말번호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조회번호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43"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823408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202210/31 00:00:00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김농협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SUPER USER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전자저널조회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xxx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팀점명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단말번호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거래일시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202210/31 00:00:00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금융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PLU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금융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PLU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김농협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SUPER USER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전자저널조회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영업부금융센터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xxx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팀점명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단말번호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거래일시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202210/31 00:00:00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김농협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SUPER USER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전자저널조회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xxx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팀점명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단말번호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거래일시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202210/31 00:00:00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김농협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SUPER USER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전자저널조회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xxx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팀점명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단말번호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거래일시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202210/31 00:00:00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김농협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SUPER USER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전자저널조회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xxx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팀점명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단말번호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거래일시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64573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202210/31 00:00:00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김농협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SUPER USER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전자저널조회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xxx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팀점명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단말번호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거래일시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7076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202210/31 00:00:00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김농협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SUPER USER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전자저널조회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xxx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팀점명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단말번호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거래일시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45556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202210/31 00:00:00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김농협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SUPER USER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전자저널조회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xxx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팀점명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단말번호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거래일시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9849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202210/31 00:00:00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김농협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SUPER USER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전자저널조회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xxx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팀점명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단말번호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거래일시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38687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202210/31 00:00:00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김농협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SUPER USER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전자저널조회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xxx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팀점명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단말번호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거래일시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14446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353425" y="2038618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엑셀저장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335736" y="6413729"/>
            <a:ext cx="3752850" cy="180975"/>
            <a:chOff x="2739390" y="5934075"/>
            <a:chExt cx="3752850" cy="18097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7393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92608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26868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rgbClr val="150F96"/>
                  </a:solidFill>
                </a:rPr>
                <a:t>1</a:t>
              </a:r>
              <a:endParaRPr lang="ko-KR" altLang="en-US" sz="800" b="1" dirty="0">
                <a:solidFill>
                  <a:srgbClr val="150F96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4476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82084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9692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37299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907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92515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20123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47731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75338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029466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2826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486000" y="6003492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총합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페이지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421248" y="1466262"/>
            <a:ext cx="2196972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                                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415697" y="1722378"/>
            <a:ext cx="1034486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2022/10/31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176856" y="1741436"/>
            <a:ext cx="147516" cy="143556"/>
            <a:chOff x="6786684" y="1738313"/>
            <a:chExt cx="147516" cy="143556"/>
          </a:xfrm>
        </p:grpSpPr>
        <p:grpSp>
          <p:nvGrpSpPr>
            <p:cNvPr id="18" name="그룹 17"/>
            <p:cNvGrpSpPr/>
            <p:nvPr/>
          </p:nvGrpSpPr>
          <p:grpSpPr>
            <a:xfrm>
              <a:off x="6786684" y="1738313"/>
              <a:ext cx="147516" cy="143556"/>
              <a:chOff x="6777160" y="1745456"/>
              <a:chExt cx="147516" cy="143556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6777160" y="1778794"/>
                <a:ext cx="147516" cy="110218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63" name="직선 연결선 62"/>
              <p:cNvCxnSpPr/>
              <p:nvPr/>
            </p:nvCxnSpPr>
            <p:spPr>
              <a:xfrm>
                <a:off x="68894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68132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직선 연결선 21"/>
            <p:cNvCxnSpPr/>
            <p:nvPr/>
          </p:nvCxnSpPr>
          <p:spPr>
            <a:xfrm>
              <a:off x="6786684" y="1800569"/>
              <a:ext cx="14751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7701572" y="1722378"/>
            <a:ext cx="1034486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2022/10/31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8462731" y="1741436"/>
            <a:ext cx="147516" cy="143556"/>
            <a:chOff x="6786684" y="1738313"/>
            <a:chExt cx="147516" cy="143556"/>
          </a:xfrm>
        </p:grpSpPr>
        <p:grpSp>
          <p:nvGrpSpPr>
            <p:cNvPr id="69" name="그룹 68"/>
            <p:cNvGrpSpPr/>
            <p:nvPr/>
          </p:nvGrpSpPr>
          <p:grpSpPr>
            <a:xfrm>
              <a:off x="6786684" y="1738313"/>
              <a:ext cx="147516" cy="143556"/>
              <a:chOff x="6777160" y="1745456"/>
              <a:chExt cx="147516" cy="143556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6777160" y="1778794"/>
                <a:ext cx="147516" cy="110218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72" name="직선 연결선 71"/>
              <p:cNvCxnSpPr/>
              <p:nvPr/>
            </p:nvCxnSpPr>
            <p:spPr>
              <a:xfrm>
                <a:off x="68894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>
                <a:off x="68132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직선 연결선 69"/>
            <p:cNvCxnSpPr/>
            <p:nvPr/>
          </p:nvCxnSpPr>
          <p:spPr>
            <a:xfrm>
              <a:off x="6786684" y="1800569"/>
              <a:ext cx="14751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/>
          <p:cNvGrpSpPr/>
          <p:nvPr/>
        </p:nvGrpSpPr>
        <p:grpSpPr>
          <a:xfrm>
            <a:off x="171450" y="1552575"/>
            <a:ext cx="1009650" cy="257175"/>
            <a:chOff x="171450" y="1562100"/>
            <a:chExt cx="1009650" cy="257175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171450" y="1562100"/>
              <a:ext cx="1009650" cy="257175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ko-KR" altLang="en-US" sz="800" dirty="0" err="1">
                  <a:solidFill>
                    <a:schemeClr val="bg2">
                      <a:lumMod val="25000"/>
                    </a:schemeClr>
                  </a:solidFill>
                </a:rPr>
                <a:t>메뉴검색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97" name="Search">
              <a:extLst>
                <a:ext uri="{FF2B5EF4-FFF2-40B4-BE49-F238E27FC236}">
                  <a16:creationId xmlns:a16="http://schemas.microsoft.com/office/drawing/2014/main" id="{DB41DA3E-CBE2-445C-BA8A-6DAE26D8C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8095" y="1622948"/>
              <a:ext cx="132695" cy="135711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0" name="순서도: 처리 9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4144759" y="1721908"/>
            <a:ext cx="137674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순서도: 처리 10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75521" y="1715863"/>
            <a:ext cx="1316980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259297" y="1471798"/>
            <a:ext cx="1746241" cy="20373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영업부법인센터</a:t>
            </a:r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5057617" y="1471798"/>
            <a:ext cx="35051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74" name="순서도: 처리 7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94220" y="1470237"/>
            <a:ext cx="98790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 or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375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" y="641638"/>
            <a:ext cx="9011922" cy="506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2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7685" y="703033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대시보드</a:t>
            </a:r>
          </a:p>
        </p:txBody>
      </p:sp>
    </p:spTree>
    <p:extLst>
      <p:ext uri="{BB962C8B-B14F-4D97-AF65-F5344CB8AC3E}">
        <p14:creationId xmlns:p14="http://schemas.microsoft.com/office/powerpoint/2010/main" val="93856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90327" y="723124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팀점찾기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81" y="1191952"/>
            <a:ext cx="6416460" cy="50333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96536" y="1589578"/>
            <a:ext cx="890386" cy="2154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</a:rPr>
              <a:t>팀점코드찾기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396536" y="2004291"/>
            <a:ext cx="6386905" cy="1209964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287934"/>
              </p:ext>
            </p:extLst>
          </p:nvPr>
        </p:nvGraphicFramePr>
        <p:xfrm>
          <a:off x="1458703" y="2051544"/>
          <a:ext cx="6324738" cy="525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9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</a:rPr>
                        <a:t>조회구분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55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</a:rPr>
                        <a:t>팀점코드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830806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7041868" y="2081564"/>
            <a:ext cx="695324" cy="212541"/>
          </a:xfrm>
          <a:prstGeom prst="roundRect">
            <a:avLst>
              <a:gd name="adj" fmla="val 12038"/>
            </a:avLst>
          </a:prstGeom>
          <a:solidFill>
            <a:srgbClr val="00336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조회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016765"/>
              </p:ext>
            </p:extLst>
          </p:nvPr>
        </p:nvGraphicFramePr>
        <p:xfrm>
          <a:off x="1458704" y="3356104"/>
          <a:ext cx="6324738" cy="1622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83">
                  <a:extLst>
                    <a:ext uri="{9D8B030D-6E8A-4147-A177-3AD203B41FA5}">
                      <a16:colId xmlns:a16="http://schemas.microsoft.com/office/drawing/2014/main" val="3407907964"/>
                    </a:ext>
                  </a:extLst>
                </a:gridCol>
                <a:gridCol w="903172">
                  <a:extLst>
                    <a:ext uri="{9D8B030D-6E8A-4147-A177-3AD203B41FA5}">
                      <a16:colId xmlns:a16="http://schemas.microsoft.com/office/drawing/2014/main" val="2827624173"/>
                    </a:ext>
                  </a:extLst>
                </a:gridCol>
                <a:gridCol w="630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6542">
                  <a:extLst>
                    <a:ext uri="{9D8B030D-6E8A-4147-A177-3AD203B41FA5}">
                      <a16:colId xmlns:a16="http://schemas.microsoft.com/office/drawing/2014/main" val="3257965997"/>
                    </a:ext>
                  </a:extLst>
                </a:gridCol>
              </a:tblGrid>
              <a:tr h="2870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팀점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FF0000"/>
                          </a:solidFill>
                        </a:rPr>
                        <a:t>상위팀점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17855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서울시 영등포구 여의대로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128 LG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트윈타워 서관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층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여의도동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서울시 영등포구 여의대로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128 LG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트윈타워 서관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층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여의도동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서울시 영등포구 여의대로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128 LG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트윈타워 서관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층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여의도동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서울시 영등포구 여의대로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128 LG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트윈타워 서관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층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여의도동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</a:tbl>
          </a:graphicData>
        </a:graphic>
      </p:graphicFrame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663023" y="2340042"/>
            <a:ext cx="2324247" cy="20373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영업부법인센터</a:t>
            </a:r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627747" y="2338481"/>
            <a:ext cx="979248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0000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621452" y="2078915"/>
            <a:ext cx="3363653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                                                       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831383"/>
              </p:ext>
            </p:extLst>
          </p:nvPr>
        </p:nvGraphicFramePr>
        <p:xfrm>
          <a:off x="9253538" y="428625"/>
          <a:ext cx="2938462" cy="130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pc="-40" baseline="0" dirty="0" err="1"/>
                        <a:t>조회구분</a:t>
                      </a:r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800" spc="-40" baseline="0" dirty="0"/>
                        <a:t>1. </a:t>
                      </a:r>
                      <a:r>
                        <a:rPr lang="ko-KR" altLang="en-US" sz="800" spc="-40" baseline="0" dirty="0" err="1"/>
                        <a:t>팀점코드</a:t>
                      </a: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pc="-40" baseline="0" dirty="0"/>
                        <a:t>2. </a:t>
                      </a:r>
                      <a:r>
                        <a:rPr lang="ko-KR" altLang="en-US" sz="800" spc="-40" baseline="0" dirty="0"/>
                        <a:t>사업부 및 지역본부</a:t>
                      </a:r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1E4BCE5B-3139-A10B-909C-3420A2546EF1}"/>
              </a:ext>
            </a:extLst>
          </p:cNvPr>
          <p:cNvSpPr/>
          <p:nvPr/>
        </p:nvSpPr>
        <p:spPr>
          <a:xfrm>
            <a:off x="5133975" y="428625"/>
            <a:ext cx="2095500" cy="23050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</a:rPr>
              <a:t>퍼블완료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64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3359" y="635203"/>
          <a:ext cx="9040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66">
                  <a:extLst>
                    <a:ext uri="{9D8B030D-6E8A-4147-A177-3AD203B41FA5}">
                      <a16:colId xmlns:a16="http://schemas.microsoft.com/office/drawing/2014/main" val="301939133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78394154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8670909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288229826"/>
                    </a:ext>
                  </a:extLst>
                </a:gridCol>
                <a:gridCol w="784611">
                  <a:extLst>
                    <a:ext uri="{9D8B030D-6E8A-4147-A177-3AD203B41FA5}">
                      <a16:colId xmlns:a16="http://schemas.microsoft.com/office/drawing/2014/main" val="372580881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48575838"/>
                    </a:ext>
                  </a:extLst>
                </a:gridCol>
                <a:gridCol w="2090564">
                  <a:extLst>
                    <a:ext uri="{9D8B030D-6E8A-4147-A177-3AD203B41FA5}">
                      <a16:colId xmlns:a16="http://schemas.microsoft.com/office/drawing/2014/main" val="2311330044"/>
                    </a:ext>
                  </a:extLst>
                </a:gridCol>
                <a:gridCol w="2292453">
                  <a:extLst>
                    <a:ext uri="{9D8B030D-6E8A-4147-A177-3AD203B41FA5}">
                      <a16:colId xmlns:a16="http://schemas.microsoft.com/office/drawing/2014/main" val="379220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FF00"/>
                          </a:solidFill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기기관리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원격관리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저널관리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 err="1"/>
                        <a:t>김농협</a:t>
                      </a:r>
                      <a:r>
                        <a:rPr lang="ko-KR" altLang="en-US" sz="900" dirty="0"/>
                        <a:t> 님   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로그아웃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026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436055"/>
              </p:ext>
            </p:extLst>
          </p:nvPr>
        </p:nvGraphicFramePr>
        <p:xfrm>
          <a:off x="9253538" y="428625"/>
          <a:ext cx="2938462" cy="130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3358" y="1010102"/>
          <a:ext cx="1153467" cy="5614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67">
                  <a:extLst>
                    <a:ext uri="{9D8B030D-6E8A-4147-A177-3AD203B41FA5}">
                      <a16:colId xmlns:a16="http://schemas.microsoft.com/office/drawing/2014/main" val="848485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5190201"/>
                    </a:ext>
                  </a:extLst>
                </a:gridCol>
              </a:tblGrid>
              <a:tr h="3952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34644"/>
                  </a:ext>
                </a:extLst>
              </a:tr>
              <a:tr h="146188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13619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74234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개국현황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7513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장애현황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41808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일일거래내역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15716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일일장애내역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069765"/>
                  </a:ext>
                </a:extLst>
              </a:tr>
              <a:tr h="309653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3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1264" y="6010275"/>
            <a:ext cx="1039836" cy="6140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36000" bIns="0"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71450" y="1552575"/>
            <a:ext cx="1009650" cy="257175"/>
            <a:chOff x="171450" y="1562100"/>
            <a:chExt cx="1009650" cy="25717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71450" y="1562100"/>
              <a:ext cx="1009650" cy="257175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ko-KR" altLang="en-US" sz="800" dirty="0" err="1">
                  <a:solidFill>
                    <a:schemeClr val="bg2">
                      <a:lumMod val="25000"/>
                    </a:schemeClr>
                  </a:solidFill>
                </a:rPr>
                <a:t>메뉴검색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Search">
              <a:extLst>
                <a:ext uri="{FF2B5EF4-FFF2-40B4-BE49-F238E27FC236}">
                  <a16:creationId xmlns:a16="http://schemas.microsoft.com/office/drawing/2014/main" id="{DB41DA3E-CBE2-445C-BA8A-6DAE26D8C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8095" y="1622948"/>
              <a:ext cx="132695" cy="135711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5530"/>
              </p:ext>
            </p:extLst>
          </p:nvPr>
        </p:nvGraphicFramePr>
        <p:xfrm>
          <a:off x="1375575" y="1423444"/>
          <a:ext cx="7673174" cy="5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800375909"/>
                    </a:ext>
                  </a:extLst>
                </a:gridCol>
                <a:gridCol w="2686049">
                  <a:extLst>
                    <a:ext uri="{9D8B030D-6E8A-4147-A177-3AD203B41FA5}">
                      <a16:colId xmlns:a16="http://schemas.microsoft.com/office/drawing/2014/main" val="2185617173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</a:rPr>
                        <a:t>팀점코드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명</a:t>
                      </a:r>
                      <a:endParaRPr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단말번호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rgbClr val="002060"/>
                          </a:solidFill>
                        </a:rPr>
                        <a:t>365</a:t>
                      </a:r>
                      <a:r>
                        <a:rPr lang="ko-KR" altLang="en-US" sz="800" b="1" dirty="0">
                          <a:solidFill>
                            <a:srgbClr val="002060"/>
                          </a:solidFill>
                        </a:rPr>
                        <a:t>구분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기준일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                              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당일미개국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99377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73090" y="106934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 err="1">
                <a:latin typeface="+mn-ea"/>
              </a:rPr>
              <a:t>개국현황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353425" y="1117112"/>
            <a:ext cx="695324" cy="257175"/>
          </a:xfrm>
          <a:prstGeom prst="roundRect">
            <a:avLst>
              <a:gd name="adj" fmla="val 12038"/>
            </a:avLst>
          </a:prstGeom>
          <a:solidFill>
            <a:srgbClr val="00336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조회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94333"/>
              </p:ext>
            </p:extLst>
          </p:nvPr>
        </p:nvGraphicFramePr>
        <p:xfrm>
          <a:off x="1375575" y="2437059"/>
          <a:ext cx="7673173" cy="319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723">
                  <a:extLst>
                    <a:ext uri="{9D8B030D-6E8A-4147-A177-3AD203B41FA5}">
                      <a16:colId xmlns:a16="http://schemas.microsoft.com/office/drawing/2014/main" val="2577672887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1038411891"/>
                    </a:ext>
                  </a:extLst>
                </a:gridCol>
                <a:gridCol w="432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1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8925">
                  <a:extLst>
                    <a:ext uri="{9D8B030D-6E8A-4147-A177-3AD203B41FA5}">
                      <a16:colId xmlns:a16="http://schemas.microsoft.com/office/drawing/2014/main" val="1749411058"/>
                    </a:ext>
                  </a:extLst>
                </a:gridCol>
                <a:gridCol w="696804">
                  <a:extLst>
                    <a:ext uri="{9D8B030D-6E8A-4147-A177-3AD203B41FA5}">
                      <a16:colId xmlns:a16="http://schemas.microsoft.com/office/drawing/2014/main" val="3257965997"/>
                    </a:ext>
                  </a:extLst>
                </a:gridCol>
                <a:gridCol w="1173609">
                  <a:extLst>
                    <a:ext uri="{9D8B030D-6E8A-4147-A177-3AD203B41FA5}">
                      <a16:colId xmlns:a16="http://schemas.microsoft.com/office/drawing/2014/main" val="4017659027"/>
                    </a:ext>
                  </a:extLst>
                </a:gridCol>
                <a:gridCol w="687701">
                  <a:extLst>
                    <a:ext uri="{9D8B030D-6E8A-4147-A177-3AD203B41FA5}">
                      <a16:colId xmlns:a16="http://schemas.microsoft.com/office/drawing/2014/main" val="3072259663"/>
                    </a:ext>
                  </a:extLst>
                </a:gridCol>
              </a:tblGrid>
              <a:tr h="2870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E41913"/>
                          </a:solidFill>
                        </a:rPr>
                        <a:t>팀점</a:t>
                      </a:r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E41913"/>
                          </a:solidFill>
                        </a:rPr>
                        <a:t>상위팀점</a:t>
                      </a:r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단말번호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개국일시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365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운영시간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E41913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E41913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E41913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E41913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3412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09:00~18:00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금융영업부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09:00~18:00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09:00~18:00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09:00~18:00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09:00~18:00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E41913"/>
                          </a:solidFill>
                        </a:rPr>
                        <a:t>LCxx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64573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점내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09:00~18:00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E41913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7076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45556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9849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38687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14446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353425" y="2136287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엑셀저장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335736" y="6199908"/>
            <a:ext cx="3752850" cy="180975"/>
            <a:chOff x="2739390" y="5934075"/>
            <a:chExt cx="3752850" cy="18097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7393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92608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26868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rgbClr val="150F96"/>
                  </a:solidFill>
                </a:rPr>
                <a:t>1</a:t>
              </a:r>
              <a:endParaRPr lang="ko-KR" altLang="en-US" sz="800" b="1" dirty="0">
                <a:solidFill>
                  <a:srgbClr val="150F96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4476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82084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9692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37299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907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92515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20123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47731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75338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029466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2826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56372" y="5714435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총합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페이지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75520" y="1700205"/>
            <a:ext cx="2297420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                          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421248" y="1444089"/>
            <a:ext cx="2297420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                          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416050" y="1700205"/>
            <a:ext cx="1034486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/>
                </a:solidFill>
              </a:rPr>
              <a:t>2022/10/31 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순서도: 처리 64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8104421" y="1726407"/>
            <a:ext cx="156929" cy="150308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177209" y="1719263"/>
            <a:ext cx="147516" cy="143556"/>
            <a:chOff x="6786684" y="1738313"/>
            <a:chExt cx="147516" cy="143556"/>
          </a:xfrm>
        </p:grpSpPr>
        <p:grpSp>
          <p:nvGrpSpPr>
            <p:cNvPr id="18" name="그룹 17"/>
            <p:cNvGrpSpPr/>
            <p:nvPr/>
          </p:nvGrpSpPr>
          <p:grpSpPr>
            <a:xfrm>
              <a:off x="6786684" y="1738313"/>
              <a:ext cx="147516" cy="143556"/>
              <a:chOff x="6777160" y="1745456"/>
              <a:chExt cx="147516" cy="143556"/>
            </a:xfrm>
          </p:grpSpPr>
          <p:sp>
            <p:nvSpPr>
              <p:cNvPr id="3" name="모서리가 둥근 직사각형 2"/>
              <p:cNvSpPr/>
              <p:nvPr/>
            </p:nvSpPr>
            <p:spPr>
              <a:xfrm>
                <a:off x="6777160" y="1778794"/>
                <a:ext cx="147516" cy="110218"/>
              </a:xfrm>
              <a:prstGeom prst="roundRect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63" name="직선 연결선 62"/>
              <p:cNvCxnSpPr/>
              <p:nvPr/>
            </p:nvCxnSpPr>
            <p:spPr>
              <a:xfrm>
                <a:off x="68894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>
                <a:off x="6813275" y="1745456"/>
                <a:ext cx="0" cy="3068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직선 연결선 21"/>
            <p:cNvCxnSpPr/>
            <p:nvPr/>
          </p:nvCxnSpPr>
          <p:spPr>
            <a:xfrm>
              <a:off x="6786684" y="1800569"/>
              <a:ext cx="147516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순서도: 처리 6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75520" y="1444091"/>
            <a:ext cx="937236" cy="202174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 or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순서도: 처리 67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164835" y="1444090"/>
            <a:ext cx="1840703" cy="20373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영업부법인센터</a:t>
            </a:r>
          </a:p>
        </p:txBody>
      </p:sp>
      <p:sp>
        <p:nvSpPr>
          <p:cNvPr id="69" name="순서도: 처리 6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5057617" y="1444090"/>
            <a:ext cx="35051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78E6A35-759E-F464-B805-E2AAD17429BC}"/>
              </a:ext>
            </a:extLst>
          </p:cNvPr>
          <p:cNvSpPr/>
          <p:nvPr/>
        </p:nvSpPr>
        <p:spPr>
          <a:xfrm>
            <a:off x="5133975" y="428625"/>
            <a:ext cx="2095500" cy="23050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</a:rPr>
              <a:t>퍼블완료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6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13359" y="635203"/>
          <a:ext cx="90401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66">
                  <a:extLst>
                    <a:ext uri="{9D8B030D-6E8A-4147-A177-3AD203B41FA5}">
                      <a16:colId xmlns:a16="http://schemas.microsoft.com/office/drawing/2014/main" val="3019391335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178394154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8670909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3288229826"/>
                    </a:ext>
                  </a:extLst>
                </a:gridCol>
                <a:gridCol w="784611">
                  <a:extLst>
                    <a:ext uri="{9D8B030D-6E8A-4147-A177-3AD203B41FA5}">
                      <a16:colId xmlns:a16="http://schemas.microsoft.com/office/drawing/2014/main" val="3725808812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448575838"/>
                    </a:ext>
                  </a:extLst>
                </a:gridCol>
                <a:gridCol w="2090564">
                  <a:extLst>
                    <a:ext uri="{9D8B030D-6E8A-4147-A177-3AD203B41FA5}">
                      <a16:colId xmlns:a16="http://schemas.microsoft.com/office/drawing/2014/main" val="2311330044"/>
                    </a:ext>
                  </a:extLst>
                </a:gridCol>
                <a:gridCol w="2292453">
                  <a:extLst>
                    <a:ext uri="{9D8B030D-6E8A-4147-A177-3AD203B41FA5}">
                      <a16:colId xmlns:a16="http://schemas.microsoft.com/office/drawing/2014/main" val="3792208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/>
                        <a:t>Logo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FF00"/>
                          </a:solidFill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기기관리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원격관리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정보관리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/>
                        <a:t>저널관리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 err="1"/>
                        <a:t>김농협</a:t>
                      </a:r>
                      <a:r>
                        <a:rPr lang="ko-KR" altLang="en-US" sz="900" dirty="0"/>
                        <a:t> 님    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로그아웃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402690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FC56000-F499-47CF-BAE6-3B6AC70F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589801"/>
              </p:ext>
            </p:extLst>
          </p:nvPr>
        </p:nvGraphicFramePr>
        <p:xfrm>
          <a:off x="9253538" y="428625"/>
          <a:ext cx="2938462" cy="130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087">
                  <a:extLst>
                    <a:ext uri="{9D8B030D-6E8A-4147-A177-3AD203B41FA5}">
                      <a16:colId xmlns:a16="http://schemas.microsoft.com/office/drawing/2014/main" val="1969464676"/>
                    </a:ext>
                  </a:extLst>
                </a:gridCol>
                <a:gridCol w="2619375">
                  <a:extLst>
                    <a:ext uri="{9D8B030D-6E8A-4147-A177-3AD203B41FA5}">
                      <a16:colId xmlns:a16="http://schemas.microsoft.com/office/drawing/2014/main" val="2846697480"/>
                    </a:ext>
                  </a:extLst>
                </a:gridCol>
              </a:tblGrid>
              <a:tr h="26172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800" b="1" spc="-40" baseline="0" dirty="0"/>
                    </a:p>
                  </a:txBody>
                  <a:tcPr marL="54000" marR="54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378668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pc="-40" baseline="0" dirty="0"/>
                        <a:t>공통</a:t>
                      </a:r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758575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1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25337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2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641876"/>
                  </a:ext>
                </a:extLst>
              </a:tr>
              <a:tr h="261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spc="-40" baseline="0" dirty="0"/>
                        <a:t>3</a:t>
                      </a:r>
                      <a:endParaRPr lang="ko-KR" altLang="en-US" sz="800" b="1" spc="-40" baseline="0" dirty="0"/>
                    </a:p>
                  </a:txBody>
                  <a:tcPr marL="54000" marR="54000" marT="54000" marB="54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spc="-40" baseline="0" dirty="0"/>
                    </a:p>
                  </a:txBody>
                  <a:tcPr marL="54000" marR="54000" marT="54000" marB="5400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048452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23669"/>
              </p:ext>
            </p:extLst>
          </p:nvPr>
        </p:nvGraphicFramePr>
        <p:xfrm>
          <a:off x="113358" y="1010102"/>
          <a:ext cx="1153467" cy="5614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767">
                  <a:extLst>
                    <a:ext uri="{9D8B030D-6E8A-4147-A177-3AD203B41FA5}">
                      <a16:colId xmlns:a16="http://schemas.microsoft.com/office/drawing/2014/main" val="84848501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25190201"/>
                    </a:ext>
                  </a:extLst>
                </a:gridCol>
              </a:tblGrid>
              <a:tr h="39524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운영관리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34644"/>
                  </a:ext>
                </a:extLst>
              </a:tr>
              <a:tr h="146188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13619"/>
                  </a:ext>
                </a:extLst>
              </a:tr>
              <a:tr h="39524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74234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개국현황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75130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solidFill>
                            <a:schemeClr val="tx1"/>
                          </a:solidFill>
                        </a:rPr>
                        <a:t>장애현황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41808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일일거래내역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157161"/>
                  </a:ext>
                </a:extLst>
              </a:tr>
              <a:tr h="39524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일일장애내역</a:t>
                      </a:r>
                    </a:p>
                  </a:txBody>
                  <a:tcPr marL="90000" marR="90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069765"/>
                  </a:ext>
                </a:extLst>
              </a:tr>
              <a:tr h="3096537">
                <a:tc gridSpan="2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50731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141264" y="6010275"/>
            <a:ext cx="1039836" cy="614045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36000" bIns="0" rtlCol="0" anchor="ctr"/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문의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02-1234-5678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71450" y="1552575"/>
            <a:ext cx="1009650" cy="257175"/>
            <a:chOff x="171450" y="1562100"/>
            <a:chExt cx="1009650" cy="257175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71450" y="1562100"/>
              <a:ext cx="1009650" cy="257175"/>
            </a:xfrm>
            <a:prstGeom prst="roundRect">
              <a:avLst/>
            </a:prstGeom>
            <a:solidFill>
              <a:srgbClr val="FFC000"/>
            </a:solidFill>
            <a:ln w="3175">
              <a:solidFill>
                <a:schemeClr val="bg2">
                  <a:lumMod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r>
                <a:rPr lang="ko-KR" altLang="en-US" sz="800" dirty="0" err="1">
                  <a:solidFill>
                    <a:schemeClr val="bg2">
                      <a:lumMod val="25000"/>
                    </a:schemeClr>
                  </a:solidFill>
                </a:rPr>
                <a:t>메뉴검색</a:t>
              </a:r>
              <a:endParaRPr lang="ko-KR" altLang="en-US" sz="8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Search">
              <a:extLst>
                <a:ext uri="{FF2B5EF4-FFF2-40B4-BE49-F238E27FC236}">
                  <a16:creationId xmlns:a16="http://schemas.microsoft.com/office/drawing/2014/main" id="{DB41DA3E-CBE2-445C-BA8A-6DAE26D8C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58095" y="1622948"/>
              <a:ext cx="132695" cy="135711"/>
            </a:xfrm>
            <a:custGeom>
              <a:avLst/>
              <a:gdLst>
                <a:gd name="T0" fmla="*/ 227 w 572"/>
                <a:gd name="T1" fmla="*/ 0 h 585"/>
                <a:gd name="T2" fmla="*/ 0 w 572"/>
                <a:gd name="T3" fmla="*/ 227 h 585"/>
                <a:gd name="T4" fmla="*/ 227 w 572"/>
                <a:gd name="T5" fmla="*/ 453 h 585"/>
                <a:gd name="T6" fmla="*/ 359 w 572"/>
                <a:gd name="T7" fmla="*/ 410 h 585"/>
                <a:gd name="T8" fmla="*/ 535 w 572"/>
                <a:gd name="T9" fmla="*/ 585 h 585"/>
                <a:gd name="T10" fmla="*/ 572 w 572"/>
                <a:gd name="T11" fmla="*/ 548 h 585"/>
                <a:gd name="T12" fmla="*/ 399 w 572"/>
                <a:gd name="T13" fmla="*/ 374 h 585"/>
                <a:gd name="T14" fmla="*/ 454 w 572"/>
                <a:gd name="T15" fmla="*/ 227 h 585"/>
                <a:gd name="T16" fmla="*/ 227 w 572"/>
                <a:gd name="T17" fmla="*/ 0 h 585"/>
                <a:gd name="T18" fmla="*/ 227 w 572"/>
                <a:gd name="T19" fmla="*/ 27 h 585"/>
                <a:gd name="T20" fmla="*/ 427 w 572"/>
                <a:gd name="T21" fmla="*/ 227 h 585"/>
                <a:gd name="T22" fmla="*/ 227 w 572"/>
                <a:gd name="T23" fmla="*/ 427 h 585"/>
                <a:gd name="T24" fmla="*/ 27 w 572"/>
                <a:gd name="T25" fmla="*/ 227 h 585"/>
                <a:gd name="T26" fmla="*/ 227 w 572"/>
                <a:gd name="T27" fmla="*/ 2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2" h="585">
                  <a:moveTo>
                    <a:pt x="227" y="0"/>
                  </a:moveTo>
                  <a:cubicBezTo>
                    <a:pt x="102" y="0"/>
                    <a:pt x="0" y="102"/>
                    <a:pt x="0" y="227"/>
                  </a:cubicBezTo>
                  <a:cubicBezTo>
                    <a:pt x="0" y="352"/>
                    <a:pt x="102" y="453"/>
                    <a:pt x="227" y="453"/>
                  </a:cubicBezTo>
                  <a:cubicBezTo>
                    <a:pt x="276" y="453"/>
                    <a:pt x="322" y="437"/>
                    <a:pt x="359" y="410"/>
                  </a:cubicBezTo>
                  <a:lnTo>
                    <a:pt x="535" y="585"/>
                  </a:lnTo>
                  <a:lnTo>
                    <a:pt x="572" y="548"/>
                  </a:lnTo>
                  <a:lnTo>
                    <a:pt x="399" y="374"/>
                  </a:lnTo>
                  <a:cubicBezTo>
                    <a:pt x="433" y="335"/>
                    <a:pt x="454" y="283"/>
                    <a:pt x="454" y="227"/>
                  </a:cubicBezTo>
                  <a:cubicBezTo>
                    <a:pt x="454" y="102"/>
                    <a:pt x="352" y="0"/>
                    <a:pt x="227" y="0"/>
                  </a:cubicBezTo>
                  <a:close/>
                  <a:moveTo>
                    <a:pt x="227" y="27"/>
                  </a:moveTo>
                  <a:cubicBezTo>
                    <a:pt x="338" y="27"/>
                    <a:pt x="427" y="116"/>
                    <a:pt x="427" y="227"/>
                  </a:cubicBezTo>
                  <a:cubicBezTo>
                    <a:pt x="427" y="337"/>
                    <a:pt x="338" y="427"/>
                    <a:pt x="227" y="427"/>
                  </a:cubicBezTo>
                  <a:cubicBezTo>
                    <a:pt x="116" y="427"/>
                    <a:pt x="27" y="337"/>
                    <a:pt x="27" y="227"/>
                  </a:cubicBezTo>
                  <a:cubicBezTo>
                    <a:pt x="27" y="116"/>
                    <a:pt x="116" y="27"/>
                    <a:pt x="227" y="27"/>
                  </a:cubicBez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bg1"/>
              </a:solidFill>
            </a:ln>
            <a:effectLst>
              <a:outerShdw blurRad="12700" dist="12700" dir="5400000" algn="t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6C80BBF-A17C-4DE9-9311-9F47AD1F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604051"/>
              </p:ext>
            </p:extLst>
          </p:nvPr>
        </p:nvGraphicFramePr>
        <p:xfrm>
          <a:off x="1466064" y="1426096"/>
          <a:ext cx="7673175" cy="510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00375909"/>
                    </a:ext>
                  </a:extLst>
                </a:gridCol>
                <a:gridCol w="2722765">
                  <a:extLst>
                    <a:ext uri="{9D8B030D-6E8A-4147-A177-3AD203B41FA5}">
                      <a16:colId xmlns:a16="http://schemas.microsoft.com/office/drawing/2014/main" val="2185617173"/>
                    </a:ext>
                  </a:extLst>
                </a:gridCol>
              </a:tblGrid>
              <a:tr h="255066"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</a:rPr>
                        <a:t>팀점코드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/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                                                                            </a:t>
                      </a:r>
                      <a:endParaRPr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단말번호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6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rgbClr val="002060"/>
                          </a:solidFill>
                        </a:rPr>
                        <a:t>장애형태</a:t>
                      </a:r>
                      <a:endParaRPr sz="800" b="1" dirty="0">
                        <a:solidFill>
                          <a:srgbClr val="00206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57511" rtl="0" eaLnBrk="1" latinLnBrk="1" hangingPunct="1"/>
                      <a:r>
                        <a:rPr lang="ko-KR" altLang="en-US" sz="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기종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99377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73090" y="106934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lang="ko-KR" altLang="en-US" sz="1000" b="1" dirty="0" err="1">
                <a:latin typeface="+mn-ea"/>
              </a:rPr>
              <a:t>장애현황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353425" y="1117112"/>
            <a:ext cx="695324" cy="257175"/>
          </a:xfrm>
          <a:prstGeom prst="roundRect">
            <a:avLst>
              <a:gd name="adj" fmla="val 12038"/>
            </a:avLst>
          </a:prstGeom>
          <a:solidFill>
            <a:srgbClr val="003366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조회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FD597870-A985-4A8E-A561-13E07E28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39136"/>
              </p:ext>
            </p:extLst>
          </p:nvPr>
        </p:nvGraphicFramePr>
        <p:xfrm>
          <a:off x="1375573" y="2437059"/>
          <a:ext cx="7673176" cy="3194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914">
                  <a:extLst>
                    <a:ext uri="{9D8B030D-6E8A-4147-A177-3AD203B41FA5}">
                      <a16:colId xmlns:a16="http://schemas.microsoft.com/office/drawing/2014/main" val="2185059543"/>
                    </a:ext>
                  </a:extLst>
                </a:gridCol>
                <a:gridCol w="964277">
                  <a:extLst>
                    <a:ext uri="{9D8B030D-6E8A-4147-A177-3AD203B41FA5}">
                      <a16:colId xmlns:a16="http://schemas.microsoft.com/office/drawing/2014/main" val="3818986628"/>
                    </a:ext>
                  </a:extLst>
                </a:gridCol>
                <a:gridCol w="432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5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953">
                  <a:extLst>
                    <a:ext uri="{9D8B030D-6E8A-4147-A177-3AD203B41FA5}">
                      <a16:colId xmlns:a16="http://schemas.microsoft.com/office/drawing/2014/main" val="1139056145"/>
                    </a:ext>
                  </a:extLst>
                </a:gridCol>
                <a:gridCol w="590204">
                  <a:extLst>
                    <a:ext uri="{9D8B030D-6E8A-4147-A177-3AD203B41FA5}">
                      <a16:colId xmlns:a16="http://schemas.microsoft.com/office/drawing/2014/main" val="1941262436"/>
                    </a:ext>
                  </a:extLst>
                </a:gridCol>
                <a:gridCol w="1088967">
                  <a:extLst>
                    <a:ext uri="{9D8B030D-6E8A-4147-A177-3AD203B41FA5}">
                      <a16:colId xmlns:a16="http://schemas.microsoft.com/office/drawing/2014/main" val="1749411058"/>
                    </a:ext>
                  </a:extLst>
                </a:gridCol>
                <a:gridCol w="889462">
                  <a:extLst>
                    <a:ext uri="{9D8B030D-6E8A-4147-A177-3AD203B41FA5}">
                      <a16:colId xmlns:a16="http://schemas.microsoft.com/office/drawing/2014/main" val="3257965997"/>
                    </a:ext>
                  </a:extLst>
                </a:gridCol>
                <a:gridCol w="1147156">
                  <a:extLst>
                    <a:ext uri="{9D8B030D-6E8A-4147-A177-3AD203B41FA5}">
                      <a16:colId xmlns:a16="http://schemas.microsoft.com/office/drawing/2014/main" val="1077939445"/>
                    </a:ext>
                  </a:extLst>
                </a:gridCol>
                <a:gridCol w="453389">
                  <a:extLst>
                    <a:ext uri="{9D8B030D-6E8A-4147-A177-3AD203B41FA5}">
                      <a16:colId xmlns:a16="http://schemas.microsoft.com/office/drawing/2014/main" val="2992324971"/>
                    </a:ext>
                  </a:extLst>
                </a:gridCol>
              </a:tblGrid>
              <a:tr h="2870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E41913"/>
                          </a:solidFill>
                        </a:rPr>
                        <a:t>팀점</a:t>
                      </a:r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rgbClr val="E41913"/>
                          </a:solidFill>
                        </a:rPr>
                        <a:t>상위팀점</a:t>
                      </a:r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단말번호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</a:rPr>
                        <a:t>장애코드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장애내용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조치방법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장애발생일시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기종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E41913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E41913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E41913"/>
                          </a:solidFill>
                        </a:rPr>
                        <a:t>코드</a:t>
                      </a:r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E41913"/>
                          </a:solidFill>
                        </a:rPr>
                        <a:t>코드명</a:t>
                      </a:r>
                      <a:endParaRPr sz="800" dirty="0">
                        <a:solidFill>
                          <a:srgbClr val="E41913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586732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금융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PLUS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5D0T0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초기화시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매체잔류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잔류 매체 제거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NH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금융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PLUS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110G4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97323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영업부법인센터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STM11234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5D0T0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초기화시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매체잔류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잔류 매제 제거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rgbClr val="E41913"/>
                          </a:solidFill>
                        </a:rPr>
                        <a:t>LC95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11724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이촌동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마포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66177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E41913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115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트윈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 Branch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홍대역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센터</a:t>
                      </a:r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STM21234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110G4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2022/10/31 22:20:20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>
                          <a:solidFill>
                            <a:srgbClr val="E41913"/>
                          </a:solidFill>
                        </a:rPr>
                        <a:t>LCxx</a:t>
                      </a: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645730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7076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51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45556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984901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38687"/>
                  </a:ext>
                </a:extLst>
              </a:tr>
              <a:tr h="262020"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>
                      <a:noFill/>
                      <a:prstDash val="solid"/>
                    </a:lnTlToBr>
                    <a:lnBlToTr w="12700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14446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353425" y="2136287"/>
            <a:ext cx="695324" cy="257175"/>
          </a:xfrm>
          <a:prstGeom prst="roundRect">
            <a:avLst>
              <a:gd name="adj" fmla="val 12038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엑셀저장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3335736" y="6258095"/>
            <a:ext cx="3752850" cy="180975"/>
            <a:chOff x="2739390" y="5934075"/>
            <a:chExt cx="3752850" cy="180975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7393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2992608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326868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rgbClr val="150F96"/>
                  </a:solidFill>
                </a:rPr>
                <a:t>1</a:t>
              </a:r>
              <a:endParaRPr lang="ko-KR" altLang="en-US" sz="800" b="1" dirty="0">
                <a:solidFill>
                  <a:srgbClr val="150F96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354476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382084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09692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437299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4649076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925154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/>
            <p:cNvSpPr/>
            <p:nvPr/>
          </p:nvSpPr>
          <p:spPr>
            <a:xfrm>
              <a:off x="5201232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477310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5753388" y="5934075"/>
              <a:ext cx="209550" cy="180975"/>
            </a:xfrm>
            <a:prstGeom prst="roundRect">
              <a:avLst/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029466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6282690" y="5934075"/>
              <a:ext cx="209550" cy="180975"/>
            </a:xfrm>
            <a:prstGeom prst="round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&gt;&gt;</a:t>
              </a:r>
              <a:endParaRPr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56372" y="5822500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총합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: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페이지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en-US" altLang="ko-KR" sz="800" b="1" dirty="0">
                <a:solidFill>
                  <a:srgbClr val="002060"/>
                </a:solidFill>
                <a:latin typeface="+mn-ea"/>
              </a:rPr>
              <a:t>123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건</a:t>
            </a:r>
          </a:p>
        </p:txBody>
      </p:sp>
      <p:sp>
        <p:nvSpPr>
          <p:cNvPr id="60" name="순서도: 처리 59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75520" y="1700205"/>
            <a:ext cx="592618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07083" y="5697290"/>
            <a:ext cx="442200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97578" y="5697290"/>
            <a:ext cx="3295514" cy="4571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349733" y="1446312"/>
            <a:ext cx="1273037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6349733" y="1698053"/>
            <a:ext cx="1273037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선택                 ▼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3259297" y="1444090"/>
            <a:ext cx="1746241" cy="20373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영업부법인센터</a:t>
            </a:r>
          </a:p>
        </p:txBody>
      </p:sp>
      <p:sp>
        <p:nvSpPr>
          <p:cNvPr id="62" name="순서도: 처리 61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5057617" y="1444090"/>
            <a:ext cx="35051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Bef>
                <a:spcPts val="300"/>
              </a:spcBef>
            </a:pPr>
            <a:r>
              <a:rPr lang="ko-KR" altLang="en-US" sz="800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63" name="순서도: 처리 62">
            <a:extLst>
              <a:ext uri="{FF2B5EF4-FFF2-40B4-BE49-F238E27FC236}">
                <a16:creationId xmlns:a16="http://schemas.microsoft.com/office/drawing/2014/main" id="{BAA9EA75-DE84-477E-B85E-5ACE3E7EF673}"/>
              </a:ext>
            </a:extLst>
          </p:cNvPr>
          <p:cNvSpPr/>
          <p:nvPr/>
        </p:nvSpPr>
        <p:spPr>
          <a:xfrm>
            <a:off x="2175520" y="1442529"/>
            <a:ext cx="1006601" cy="203735"/>
          </a:xfrm>
          <a:prstGeom prst="flowChartProcess">
            <a:avLst/>
          </a:prstGeom>
          <a:solidFill>
            <a:schemeClr val="bg1"/>
          </a:solidFill>
          <a:ln w="127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 or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1234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B2F0FE4-252D-9C2D-CDEE-DC45773F2273}"/>
              </a:ext>
            </a:extLst>
          </p:cNvPr>
          <p:cNvSpPr/>
          <p:nvPr/>
        </p:nvSpPr>
        <p:spPr>
          <a:xfrm>
            <a:off x="5133975" y="428625"/>
            <a:ext cx="2095500" cy="23050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bg1"/>
                </a:solidFill>
              </a:rPr>
              <a:t>가로스트롤</a:t>
            </a:r>
            <a:r>
              <a:rPr lang="ko-KR" altLang="en-US" sz="1000" dirty="0">
                <a:solidFill>
                  <a:schemeClr val="bg1"/>
                </a:solidFill>
              </a:rPr>
              <a:t> 확인필요</a:t>
            </a:r>
          </a:p>
        </p:txBody>
      </p:sp>
    </p:spTree>
    <p:extLst>
      <p:ext uri="{BB962C8B-B14F-4D97-AF65-F5344CB8AC3E}">
        <p14:creationId xmlns:p14="http://schemas.microsoft.com/office/powerpoint/2010/main" val="3685671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>
              <a:lumMod val="50000"/>
              <a:lumOff val="50000"/>
            </a:schemeClr>
          </a:solidFill>
          <a:prstDash val="solid"/>
        </a:ln>
      </a:spPr>
      <a:bodyPr rtlCol="0" anchor="ctr"/>
      <a:lstStyle>
        <a:defPPr algn="ctr">
          <a:defRPr sz="10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>
              <a:lumMod val="50000"/>
              <a:lumOff val="50000"/>
            </a:schemeClr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latin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9791</TotalTime>
  <Words>5351</Words>
  <Application>Microsoft Office PowerPoint</Application>
  <PresentationFormat>와이드스크린</PresentationFormat>
  <Paragraphs>3524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3" baseType="lpstr">
      <vt:lpstr>맑은 고딕</vt:lpstr>
      <vt:lpstr>Arial</vt:lpstr>
      <vt:lpstr>Segoe UI</vt:lpstr>
      <vt:lpstr>Wingdings</vt:lpstr>
      <vt:lpstr>1_Office 테마</vt:lpstr>
      <vt:lpstr>PowerPoint 프레젠테이션</vt:lpstr>
      <vt:lpstr>문서 재·개정 이력</vt:lpstr>
      <vt:lpstr>ATMS 메뉴 구조도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seung-kyoon chung</dc:creator>
  <cp:lastModifiedBy>김 선주</cp:lastModifiedBy>
  <cp:revision>757</cp:revision>
  <dcterms:created xsi:type="dcterms:W3CDTF">2021-11-12T05:09:11Z</dcterms:created>
  <dcterms:modified xsi:type="dcterms:W3CDTF">2022-08-26T08:08:53Z</dcterms:modified>
</cp:coreProperties>
</file>