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57" r:id="rId4"/>
    <p:sldId id="262" r:id="rId5"/>
    <p:sldId id="263" r:id="rId6"/>
    <p:sldId id="264" r:id="rId7"/>
    <p:sldId id="278" r:id="rId8"/>
    <p:sldId id="267" r:id="rId9"/>
    <p:sldId id="272" r:id="rId10"/>
    <p:sldId id="273" r:id="rId11"/>
    <p:sldId id="274" r:id="rId12"/>
    <p:sldId id="275" r:id="rId13"/>
    <p:sldId id="268" r:id="rId14"/>
    <p:sldId id="269" r:id="rId15"/>
    <p:sldId id="271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824"/>
    <a:srgbClr val="343138"/>
    <a:srgbClr val="D9A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F9CD5-C357-4B99-8560-59C3759E61F1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E8C1F-1927-4A5E-B764-4D7667DC6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9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2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6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5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4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7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9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18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7CED-30E6-4E4E-B167-2D4091097F17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jpeg"/><Relationship Id="rId5" Type="http://schemas.openxmlformats.org/officeDocument/2006/relationships/image" Target="../media/image24.png"/><Relationship Id="rId10" Type="http://schemas.openxmlformats.org/officeDocument/2006/relationships/image" Target="../media/image29.jp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덧셈 기호 3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98B31-A817-4D21-98EB-85210374E65F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35F1A2-3F80-4770-82B7-990CA2F41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/>
          <a:stretch/>
        </p:blipFill>
        <p:spPr>
          <a:xfrm>
            <a:off x="-1459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4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 기능</a:t>
            </a:r>
            <a:endParaRPr lang="en-US" altLang="ko-KR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물품 대여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1EF276-8E10-4D8F-B7C6-CC6ECECD6039}"/>
              </a:ext>
            </a:extLst>
          </p:cNvPr>
          <p:cNvSpPr txBox="1"/>
          <p:nvPr/>
        </p:nvSpPr>
        <p:spPr>
          <a:xfrm>
            <a:off x="1609713" y="3429000"/>
            <a:ext cx="3347357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물품 대여 신청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( </a:t>
            </a:r>
            <a:r>
              <a:rPr lang="ko-KR" altLang="en-US" sz="2000" dirty="0">
                <a:solidFill>
                  <a:schemeClr val="bg1"/>
                </a:solidFill>
              </a:rPr>
              <a:t>물품 상세 정보 조회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</a:rPr>
              <a:t>신청 페이지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신청 내역 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B26D7-3422-490A-821E-B67AEF9F13ED}"/>
              </a:ext>
            </a:extLst>
          </p:cNvPr>
          <p:cNvSpPr txBox="1"/>
          <p:nvPr/>
        </p:nvSpPr>
        <p:spPr>
          <a:xfrm>
            <a:off x="7279066" y="3429000"/>
            <a:ext cx="3755571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</a:rPr>
              <a:t>렌탈</a:t>
            </a:r>
            <a:r>
              <a:rPr lang="ko-KR" altLang="en-US" sz="2000" dirty="0">
                <a:solidFill>
                  <a:schemeClr val="bg1"/>
                </a:solidFill>
              </a:rPr>
              <a:t> 조회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( </a:t>
            </a:r>
            <a:r>
              <a:rPr lang="ko-KR" altLang="en-US" sz="2000" dirty="0">
                <a:solidFill>
                  <a:schemeClr val="bg1"/>
                </a:solidFill>
              </a:rPr>
              <a:t>조회 필터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조회 내용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 err="1">
                <a:solidFill>
                  <a:schemeClr val="bg1"/>
                </a:solidFill>
              </a:rPr>
              <a:t>렌탈</a:t>
            </a:r>
            <a:r>
              <a:rPr lang="ko-KR" altLang="en-US" sz="2000" dirty="0">
                <a:solidFill>
                  <a:schemeClr val="bg1"/>
                </a:solidFill>
              </a:rPr>
              <a:t> 기간 관리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3964974F-F5E6-4CA5-ACAC-85CD384C1D52}"/>
              </a:ext>
            </a:extLst>
          </p:cNvPr>
          <p:cNvSpPr/>
          <p:nvPr/>
        </p:nvSpPr>
        <p:spPr>
          <a:xfrm rot="5400000">
            <a:off x="971363" y="1847198"/>
            <a:ext cx="4694141" cy="4790696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7363E24F-D955-4EFD-A1A8-944148F823A8}"/>
              </a:ext>
            </a:extLst>
          </p:cNvPr>
          <p:cNvSpPr/>
          <p:nvPr/>
        </p:nvSpPr>
        <p:spPr>
          <a:xfrm rot="5400000">
            <a:off x="6511354" y="1865084"/>
            <a:ext cx="4694141" cy="4790696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16E6100-9E10-40A3-85F6-18FED54841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59" y="860753"/>
            <a:ext cx="1867148" cy="17437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338C4C-8042-4DB2-B1D7-65BEB2858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14" y="858069"/>
            <a:ext cx="2024532" cy="17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1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 기능</a:t>
            </a:r>
            <a:endParaRPr lang="en-US" altLang="ko-KR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</a:t>
            </a:r>
            <a:r>
              <a:rPr lang="en-US" altLang="ko-KR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</a:t>
            </a:r>
            <a:endParaRPr lang="en-US" altLang="ko-KR" sz="3200" dirty="0">
              <a:solidFill>
                <a:srgbClr val="92D05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적립금</a:t>
            </a:r>
            <a:endParaRPr lang="en-US" altLang="ko-KR" sz="3200" dirty="0">
              <a:solidFill>
                <a:srgbClr val="92D05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54186-C50F-4948-839A-202F3C57E299}"/>
              </a:ext>
            </a:extLst>
          </p:cNvPr>
          <p:cNvSpPr txBox="1"/>
          <p:nvPr/>
        </p:nvSpPr>
        <p:spPr>
          <a:xfrm>
            <a:off x="1620735" y="3518337"/>
            <a:ext cx="3636335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적립금 현황 및 사용내역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결제 내역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881C5-89C5-42B4-B7A7-8EB9B7D01EB0}"/>
              </a:ext>
            </a:extLst>
          </p:cNvPr>
          <p:cNvSpPr txBox="1"/>
          <p:nvPr/>
        </p:nvSpPr>
        <p:spPr>
          <a:xfrm>
            <a:off x="7172587" y="3429000"/>
            <a:ext cx="302553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적립금 조회 및 수정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( </a:t>
            </a:r>
            <a:r>
              <a:rPr lang="ko-KR" altLang="en-US" sz="2000" dirty="0">
                <a:solidFill>
                  <a:schemeClr val="bg1"/>
                </a:solidFill>
              </a:rPr>
              <a:t>등급 별 </a:t>
            </a:r>
            <a:r>
              <a:rPr lang="en-US" altLang="ko-KR" sz="2000" dirty="0">
                <a:solidFill>
                  <a:schemeClr val="bg1"/>
                </a:solidFill>
              </a:rPr>
              <a:t>% </a:t>
            </a:r>
            <a:r>
              <a:rPr lang="ko-KR" altLang="en-US" sz="2000" dirty="0">
                <a:solidFill>
                  <a:schemeClr val="bg1"/>
                </a:solidFill>
              </a:rPr>
              <a:t>수정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7852CA9F-1266-4DF4-98AA-BB9ACC695771}"/>
              </a:ext>
            </a:extLst>
          </p:cNvPr>
          <p:cNvSpPr/>
          <p:nvPr/>
        </p:nvSpPr>
        <p:spPr>
          <a:xfrm rot="5400000">
            <a:off x="971363" y="1847198"/>
            <a:ext cx="4694141" cy="4790696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4150CF39-AC36-4702-9F9F-B8A4583114F5}"/>
              </a:ext>
            </a:extLst>
          </p:cNvPr>
          <p:cNvSpPr/>
          <p:nvPr/>
        </p:nvSpPr>
        <p:spPr>
          <a:xfrm rot="5400000">
            <a:off x="6511354" y="1865084"/>
            <a:ext cx="4694141" cy="4790696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3592A2-13BB-4A26-B5EF-68E7BE834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59" y="860753"/>
            <a:ext cx="1867148" cy="17437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70D92B-CC1D-469D-B5AA-07A086599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14" y="858069"/>
            <a:ext cx="2024532" cy="17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1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 기능</a:t>
            </a:r>
            <a:endParaRPr lang="en-US" altLang="ko-KR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물품관리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310E7F-6AAF-4531-8719-AE358B89F919}"/>
              </a:ext>
            </a:extLst>
          </p:cNvPr>
          <p:cNvSpPr txBox="1"/>
          <p:nvPr/>
        </p:nvSpPr>
        <p:spPr>
          <a:xfrm>
            <a:off x="4441241" y="3376810"/>
            <a:ext cx="3721395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발송 관리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배송 조회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검수 </a:t>
            </a:r>
            <a:r>
              <a:rPr lang="en-US" altLang="ko-KR" sz="2000" dirty="0">
                <a:solidFill>
                  <a:schemeClr val="bg1"/>
                </a:solidFill>
              </a:rPr>
              <a:t>( </a:t>
            </a:r>
            <a:r>
              <a:rPr lang="ko-KR" altLang="en-US" sz="2000" dirty="0">
                <a:solidFill>
                  <a:schemeClr val="bg1"/>
                </a:solidFill>
              </a:rPr>
              <a:t>검수 기준 관리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F82EAB7C-0D1C-40CC-BEDD-84FF00D5DE10}"/>
              </a:ext>
            </a:extLst>
          </p:cNvPr>
          <p:cNvSpPr/>
          <p:nvPr/>
        </p:nvSpPr>
        <p:spPr>
          <a:xfrm rot="5400000">
            <a:off x="3591985" y="1812894"/>
            <a:ext cx="4694141" cy="4790696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F6EA7BB-27B1-48E5-A2D3-D1B16623E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45" y="805879"/>
            <a:ext cx="2024532" cy="17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역할 분담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06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14EA3A24-069C-435E-9AA0-C4D74AE64CA3}"/>
              </a:ext>
            </a:extLst>
          </p:cNvPr>
          <p:cNvSpPr/>
          <p:nvPr/>
        </p:nvSpPr>
        <p:spPr>
          <a:xfrm rot="5400000">
            <a:off x="3607083" y="3890821"/>
            <a:ext cx="2884166" cy="2598996"/>
          </a:xfrm>
          <a:prstGeom prst="hexagon">
            <a:avLst/>
          </a:prstGeom>
          <a:noFill/>
          <a:ln w="3810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31E6B714-FD92-4595-A66C-3C2B11BFD8E3}"/>
              </a:ext>
            </a:extLst>
          </p:cNvPr>
          <p:cNvSpPr/>
          <p:nvPr/>
        </p:nvSpPr>
        <p:spPr>
          <a:xfrm rot="5400000">
            <a:off x="2324586" y="1639856"/>
            <a:ext cx="2884166" cy="2598996"/>
          </a:xfrm>
          <a:prstGeom prst="hexagon">
            <a:avLst/>
          </a:prstGeom>
          <a:noFill/>
          <a:ln w="3810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DC287D96-BB24-4259-BAD9-27D134EEB1AF}"/>
              </a:ext>
            </a:extLst>
          </p:cNvPr>
          <p:cNvSpPr/>
          <p:nvPr/>
        </p:nvSpPr>
        <p:spPr>
          <a:xfrm rot="5400000">
            <a:off x="6197474" y="3890821"/>
            <a:ext cx="2884166" cy="2598996"/>
          </a:xfrm>
          <a:prstGeom prst="hexagon">
            <a:avLst/>
          </a:prstGeom>
          <a:noFill/>
          <a:ln w="3810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32FC32B6-A7D2-4DD6-9734-33C181A45474}"/>
              </a:ext>
            </a:extLst>
          </p:cNvPr>
          <p:cNvSpPr/>
          <p:nvPr/>
        </p:nvSpPr>
        <p:spPr>
          <a:xfrm rot="5400000">
            <a:off x="7534691" y="1660308"/>
            <a:ext cx="2884166" cy="2598996"/>
          </a:xfrm>
          <a:prstGeom prst="hexagon">
            <a:avLst/>
          </a:prstGeom>
          <a:noFill/>
          <a:ln w="3810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2F5584AC-143D-4A0A-9732-B201C0CD18C6}"/>
              </a:ext>
            </a:extLst>
          </p:cNvPr>
          <p:cNvSpPr/>
          <p:nvPr/>
        </p:nvSpPr>
        <p:spPr>
          <a:xfrm rot="5400000">
            <a:off x="1008087" y="3880866"/>
            <a:ext cx="2884166" cy="2598996"/>
          </a:xfrm>
          <a:prstGeom prst="hexagon">
            <a:avLst/>
          </a:prstGeom>
          <a:noFill/>
          <a:ln w="3810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253414-A15B-4711-970F-97AFB4CF43AA}"/>
              </a:ext>
            </a:extLst>
          </p:cNvPr>
          <p:cNvSpPr txBox="1"/>
          <p:nvPr/>
        </p:nvSpPr>
        <p:spPr>
          <a:xfrm>
            <a:off x="3064221" y="1949634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C000"/>
                </a:solidFill>
              </a:rPr>
              <a:t>최준혁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5CBE39-6E4B-403E-A8C2-01AB573B111C}"/>
              </a:ext>
            </a:extLst>
          </p:cNvPr>
          <p:cNvSpPr txBox="1"/>
          <p:nvPr/>
        </p:nvSpPr>
        <p:spPr>
          <a:xfrm>
            <a:off x="1783420" y="4226728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C000"/>
                </a:solidFill>
              </a:rPr>
              <a:t>이선우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F9FED0-73B5-4DB0-A5F9-B55B431ECD59}"/>
              </a:ext>
            </a:extLst>
          </p:cNvPr>
          <p:cNvSpPr txBox="1"/>
          <p:nvPr/>
        </p:nvSpPr>
        <p:spPr>
          <a:xfrm>
            <a:off x="5669064" y="1946811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C000"/>
                </a:solidFill>
              </a:rPr>
              <a:t>정민지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2A289B-BCBA-495F-8627-A571A127E3D2}"/>
              </a:ext>
            </a:extLst>
          </p:cNvPr>
          <p:cNvSpPr txBox="1"/>
          <p:nvPr/>
        </p:nvSpPr>
        <p:spPr>
          <a:xfrm>
            <a:off x="8327668" y="1951700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FFC000"/>
                </a:solidFill>
              </a:rPr>
              <a:t>차소희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8FC398-399B-4D69-A332-17C2A62ABF4E}"/>
              </a:ext>
            </a:extLst>
          </p:cNvPr>
          <p:cNvSpPr txBox="1"/>
          <p:nvPr/>
        </p:nvSpPr>
        <p:spPr>
          <a:xfrm>
            <a:off x="6352172" y="4226728"/>
            <a:ext cx="259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FFC000"/>
                </a:solidFill>
              </a:rPr>
              <a:t>조도연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4DE3D-243F-47B7-8FC7-C711E881EB58}"/>
              </a:ext>
            </a:extLst>
          </p:cNvPr>
          <p:cNvSpPr txBox="1"/>
          <p:nvPr/>
        </p:nvSpPr>
        <p:spPr>
          <a:xfrm>
            <a:off x="5214354" y="2573637"/>
            <a:ext cx="217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사용자 </a:t>
            </a:r>
            <a:r>
              <a:rPr lang="ko-KR" altLang="en-US" dirty="0" err="1" smtClean="0">
                <a:solidFill>
                  <a:schemeClr val="bg1"/>
                </a:solidFill>
              </a:rPr>
              <a:t>메인페이지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로그인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회원가입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물품 대여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</a:rPr>
              <a:t>관리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DC287D96-BB24-4259-BAD9-27D134EEB1AF}"/>
              </a:ext>
            </a:extLst>
          </p:cNvPr>
          <p:cNvSpPr/>
          <p:nvPr/>
        </p:nvSpPr>
        <p:spPr>
          <a:xfrm rot="5400000">
            <a:off x="4923583" y="1651714"/>
            <a:ext cx="2884166" cy="2598996"/>
          </a:xfrm>
          <a:prstGeom prst="hexagon">
            <a:avLst/>
          </a:prstGeom>
          <a:noFill/>
          <a:ln w="3810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253414-A15B-4711-970F-97AFB4CF43AA}"/>
              </a:ext>
            </a:extLst>
          </p:cNvPr>
          <p:cNvSpPr txBox="1"/>
          <p:nvPr/>
        </p:nvSpPr>
        <p:spPr>
          <a:xfrm>
            <a:off x="4332809" y="4226728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FFC000"/>
                </a:solidFill>
              </a:rPr>
              <a:t>최병욱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34DE3D-243F-47B7-8FC7-C711E881EB58}"/>
              </a:ext>
            </a:extLst>
          </p:cNvPr>
          <p:cNvSpPr txBox="1"/>
          <p:nvPr/>
        </p:nvSpPr>
        <p:spPr>
          <a:xfrm>
            <a:off x="6440914" y="4817556"/>
            <a:ext cx="2397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관리자 회원관리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수익금 및 환불 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기업 매출 관리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34DE3D-243F-47B7-8FC7-C711E881EB58}"/>
              </a:ext>
            </a:extLst>
          </p:cNvPr>
          <p:cNvSpPr txBox="1"/>
          <p:nvPr/>
        </p:nvSpPr>
        <p:spPr>
          <a:xfrm>
            <a:off x="1227833" y="4817556"/>
            <a:ext cx="2397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물품 </a:t>
            </a:r>
            <a:r>
              <a:rPr lang="ko-KR" altLang="en-US" dirty="0" err="1" smtClean="0">
                <a:solidFill>
                  <a:schemeClr val="bg1"/>
                </a:solidFill>
              </a:rPr>
              <a:t>등록요청</a:t>
            </a:r>
            <a:r>
              <a:rPr lang="ko-KR" altLang="en-US" dirty="0" smtClean="0">
                <a:solidFill>
                  <a:schemeClr val="bg1"/>
                </a:solidFill>
              </a:rPr>
              <a:t> 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검수 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물품 관리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4DE3D-243F-47B7-8FC7-C711E881EB58}"/>
              </a:ext>
            </a:extLst>
          </p:cNvPr>
          <p:cNvSpPr txBox="1"/>
          <p:nvPr/>
        </p:nvSpPr>
        <p:spPr>
          <a:xfrm>
            <a:off x="7849134" y="2573637"/>
            <a:ext cx="23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물품 등록 신청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고객 센터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34DE3D-243F-47B7-8FC7-C711E881EB58}"/>
              </a:ext>
            </a:extLst>
          </p:cNvPr>
          <p:cNvSpPr txBox="1"/>
          <p:nvPr/>
        </p:nvSpPr>
        <p:spPr>
          <a:xfrm>
            <a:off x="2663992" y="2542929"/>
            <a:ext cx="217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사용자 등록 물품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대여 물품 조회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사용자 정보 수정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적립금 조회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4DE3D-243F-47B7-8FC7-C711E881EB58}"/>
              </a:ext>
            </a:extLst>
          </p:cNvPr>
          <p:cNvSpPr txBox="1"/>
          <p:nvPr/>
        </p:nvSpPr>
        <p:spPr>
          <a:xfrm>
            <a:off x="3841918" y="4817556"/>
            <a:ext cx="2397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관리자 대여물품관리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dirty="0" smtClean="0">
                <a:solidFill>
                  <a:schemeClr val="bg1"/>
                </a:solidFill>
              </a:rPr>
              <a:t> 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공지사항 관리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9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84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환경 및 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6D8AA1-7E4E-489E-A2A2-81B0B7A1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463277"/>
            <a:ext cx="8220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4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84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환경 및 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08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596D46D-9EFF-4FE9-B4AE-B99B963CAD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04" y="1762320"/>
            <a:ext cx="1922330" cy="1882778"/>
          </a:xfrm>
          <a:prstGeom prst="ellipse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4E12D9C-4D8B-42E4-868B-ECDDC3AD58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8" y="1762323"/>
            <a:ext cx="1882776" cy="1882776"/>
          </a:xfrm>
          <a:prstGeom prst="ellipse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129122-1C95-4DBB-A490-DFD36BE042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94" y="1762319"/>
            <a:ext cx="1939580" cy="1939581"/>
          </a:xfrm>
          <a:prstGeom prst="ellipse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758259-305F-4FE8-B0F6-4AD65E8FF1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732" y="1732638"/>
            <a:ext cx="2108357" cy="21083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B36F00-06F8-44E4-A205-B9C88E5BC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89" y="4256115"/>
            <a:ext cx="1915200" cy="1915200"/>
          </a:xfrm>
          <a:prstGeom prst="ellipse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8CCB199-7266-47B8-BC6A-D2003F5004A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4"/>
          <a:stretch/>
        </p:blipFill>
        <p:spPr>
          <a:xfrm>
            <a:off x="7476999" y="1762319"/>
            <a:ext cx="1931449" cy="1880217"/>
          </a:xfrm>
          <a:prstGeom prst="ellipse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EEA5C59-8133-4936-8EDA-E8385F3DB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364" y="4238768"/>
            <a:ext cx="1982160" cy="1982160"/>
          </a:xfrm>
          <a:prstGeom prst="ellipse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F3DE7B1-8F2A-4F57-A750-6B3E02767F4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75" y="4264582"/>
            <a:ext cx="1966381" cy="1915200"/>
          </a:xfrm>
          <a:prstGeom prst="ellipse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C00DC8E-D863-4638-883F-D6AD2FB4042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4" r="60048" b="15111"/>
          <a:stretch/>
        </p:blipFill>
        <p:spPr>
          <a:xfrm>
            <a:off x="7556457" y="4256115"/>
            <a:ext cx="1914912" cy="1880217"/>
          </a:xfrm>
          <a:prstGeom prst="ellipse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F96F83C-0B8C-4BFA-A196-ACC16399239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8" y="4238768"/>
            <a:ext cx="1914912" cy="19149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4811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덧셈 기호 3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58213" y="1254868"/>
            <a:ext cx="5375305" cy="57295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덧셈 기호 5"/>
          <p:cNvSpPr/>
          <p:nvPr/>
        </p:nvSpPr>
        <p:spPr>
          <a:xfrm>
            <a:off x="4939777" y="1195047"/>
            <a:ext cx="418436" cy="418436"/>
          </a:xfrm>
          <a:prstGeom prst="mathPlus">
            <a:avLst>
              <a:gd name="adj1" fmla="val 15350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05900" y="1905168"/>
            <a:ext cx="367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rgbClr val="D9A22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  <a:r>
              <a:rPr lang="ko-KR" altLang="en-US" sz="4000" dirty="0">
                <a:solidFill>
                  <a:srgbClr val="D9A22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4000" dirty="0">
                <a:solidFill>
                  <a:srgbClr val="D9A22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4000" dirty="0">
              <a:solidFill>
                <a:srgbClr val="D9A22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5900" y="2475062"/>
            <a:ext cx="367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 YOU HAVE</a:t>
            </a:r>
            <a:endParaRPr lang="ko-KR" altLang="en-US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7062" y="3004123"/>
            <a:ext cx="390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ANY QUESTION?</a:t>
            </a:r>
            <a:endParaRPr lang="ko-KR" altLang="en-US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91686" y="1254868"/>
            <a:ext cx="0" cy="5729592"/>
          </a:xfrm>
          <a:prstGeom prst="line">
            <a:avLst/>
          </a:prstGeom>
          <a:ln>
            <a:solidFill>
              <a:srgbClr val="D9A2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2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덧셈 기호 3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58213" y="1254868"/>
            <a:ext cx="5375305" cy="57295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덧셈 기호 5"/>
          <p:cNvSpPr/>
          <p:nvPr/>
        </p:nvSpPr>
        <p:spPr>
          <a:xfrm>
            <a:off x="4939777" y="1071644"/>
            <a:ext cx="418436" cy="418436"/>
          </a:xfrm>
          <a:prstGeom prst="mathPlus">
            <a:avLst>
              <a:gd name="adj1" fmla="val 15350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14812" y="2026336"/>
            <a:ext cx="36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SHARE</a:t>
            </a:r>
            <a:endParaRPr lang="ko-KR" altLang="en-US" sz="4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14812" y="2555397"/>
            <a:ext cx="367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THINGS</a:t>
            </a:r>
            <a:endParaRPr lang="ko-KR" altLang="en-US" sz="4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91686" y="1254868"/>
            <a:ext cx="0" cy="5729592"/>
          </a:xfrm>
          <a:prstGeom prst="line">
            <a:avLst/>
          </a:prstGeom>
          <a:ln>
            <a:solidFill>
              <a:srgbClr val="D9A2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DD482A-FE67-424C-A571-C8DF5BCC077E}"/>
              </a:ext>
            </a:extLst>
          </p:cNvPr>
          <p:cNvSpPr txBox="1"/>
          <p:nvPr/>
        </p:nvSpPr>
        <p:spPr>
          <a:xfrm>
            <a:off x="5705061" y="4989443"/>
            <a:ext cx="4422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MEMBER OF NAERAEGOZO</a:t>
            </a:r>
          </a:p>
          <a:p>
            <a:pPr algn="r"/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최준혁 최병욱 </a:t>
            </a:r>
            <a:r>
              <a:rPr lang="ko-KR" altLang="en-US" dirty="0" err="1">
                <a:solidFill>
                  <a:schemeClr val="bg1"/>
                </a:solidFill>
              </a:rPr>
              <a:t>차소희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 err="1">
                <a:solidFill>
                  <a:schemeClr val="bg1"/>
                </a:solidFill>
              </a:rPr>
              <a:t>조도연</a:t>
            </a:r>
            <a:r>
              <a:rPr lang="ko-KR" altLang="en-US" dirty="0">
                <a:solidFill>
                  <a:schemeClr val="bg1"/>
                </a:solidFill>
              </a:rPr>
              <a:t> 정민지 이선우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BADE4-FE84-4EA9-9AA2-9B5E7ED1AFEC}"/>
              </a:ext>
            </a:extLst>
          </p:cNvPr>
          <p:cNvSpPr txBox="1"/>
          <p:nvPr/>
        </p:nvSpPr>
        <p:spPr>
          <a:xfrm>
            <a:off x="6714812" y="3151747"/>
            <a:ext cx="367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쉐어띵스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98B31-A817-4D21-98EB-85210374E65F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2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34" y="332476"/>
            <a:ext cx="1982312" cy="1402087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765" y="582049"/>
            <a:ext cx="3335230" cy="2333867"/>
          </a:xfrm>
          <a:prstGeom prst="rect">
            <a:avLst/>
          </a:prstGeom>
          <a:noFill/>
          <a:ln w="571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6891" y="2187220"/>
            <a:ext cx="3335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8882" y="2091970"/>
            <a:ext cx="4002235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  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  <a:endParaRPr lang="en-US" altLang="ko-KR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 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팀 소개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프로젝트 소개</a:t>
            </a:r>
            <a:endParaRPr lang="en-US" altLang="ko-KR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 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기획의도</a:t>
            </a:r>
            <a:endParaRPr lang="en-US" altLang="ko-KR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 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프로그램 분석</a:t>
            </a:r>
            <a:endParaRPr lang="en-US" altLang="ko-KR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06  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주요기능</a:t>
            </a:r>
            <a:endParaRPr lang="en-US" altLang="ko-KR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  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역할 분담</a:t>
            </a:r>
            <a:endParaRPr lang="en-US" altLang="ko-KR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08  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환경 및 일정</a:t>
            </a:r>
            <a:endParaRPr lang="en-US" altLang="ko-KR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  </a:t>
            </a:r>
            <a:r>
              <a:rPr lang="en-US" altLang="ko-KR" sz="2000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QnA</a:t>
            </a:r>
            <a:endParaRPr lang="ko-KR" altLang="en-US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덧셈 기호 10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팀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F907B98-CB9D-4717-B9D4-A31077F97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452" y="1743970"/>
            <a:ext cx="1625397" cy="162539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286F9EA-E570-4638-BD82-C072BB012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31" y="1803603"/>
            <a:ext cx="1625397" cy="162539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CAEA1AF-8CF1-41BE-804C-3DC3A77C5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10" y="1803603"/>
            <a:ext cx="1625397" cy="162539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77325C9-56C0-439A-84E2-D604EB9D2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4" y="1803603"/>
            <a:ext cx="1625397" cy="162539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E5DC816-CCE5-4E9C-8FAC-49D79A7FE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90" y="1803603"/>
            <a:ext cx="1625397" cy="162539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AA648E1-655B-4BA3-8A7C-6D00AC20B672}"/>
              </a:ext>
            </a:extLst>
          </p:cNvPr>
          <p:cNvSpPr txBox="1"/>
          <p:nvPr/>
        </p:nvSpPr>
        <p:spPr>
          <a:xfrm>
            <a:off x="239073" y="3880980"/>
            <a:ext cx="16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조 도 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0885E9-D085-4051-9CF5-C56C3D4C3F22}"/>
              </a:ext>
            </a:extLst>
          </p:cNvPr>
          <p:cNvSpPr txBox="1"/>
          <p:nvPr/>
        </p:nvSpPr>
        <p:spPr>
          <a:xfrm>
            <a:off x="2384536" y="3880980"/>
            <a:ext cx="145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최 준 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FFA75D-ED08-423D-9642-CF6D68C4889D}"/>
              </a:ext>
            </a:extLst>
          </p:cNvPr>
          <p:cNvSpPr txBox="1"/>
          <p:nvPr/>
        </p:nvSpPr>
        <p:spPr>
          <a:xfrm>
            <a:off x="4373217" y="3880980"/>
            <a:ext cx="153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정 민 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25B164-0D0C-4BF8-A020-11769ADC6EC1}"/>
              </a:ext>
            </a:extLst>
          </p:cNvPr>
          <p:cNvSpPr txBox="1"/>
          <p:nvPr/>
        </p:nvSpPr>
        <p:spPr>
          <a:xfrm>
            <a:off x="6439986" y="3880980"/>
            <a:ext cx="131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차 소 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B2E45B-3CD1-4EB3-8945-2D942AB6655D}"/>
              </a:ext>
            </a:extLst>
          </p:cNvPr>
          <p:cNvSpPr txBox="1"/>
          <p:nvPr/>
        </p:nvSpPr>
        <p:spPr>
          <a:xfrm>
            <a:off x="8286668" y="3880980"/>
            <a:ext cx="153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이 선 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953CA8-80C0-480B-BBB3-9C24AB5D82F6}"/>
              </a:ext>
            </a:extLst>
          </p:cNvPr>
          <p:cNvSpPr txBox="1"/>
          <p:nvPr/>
        </p:nvSpPr>
        <p:spPr>
          <a:xfrm>
            <a:off x="10353438" y="3880980"/>
            <a:ext cx="13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최 병 욱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2CC62B-F931-4C88-A347-40D4C1F7296F}"/>
              </a:ext>
            </a:extLst>
          </p:cNvPr>
          <p:cNvSpPr txBox="1"/>
          <p:nvPr/>
        </p:nvSpPr>
        <p:spPr>
          <a:xfrm>
            <a:off x="351274" y="4621695"/>
            <a:ext cx="1288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9824"/>
                </a:solidFill>
              </a:rPr>
              <a:t>시간 </a:t>
            </a:r>
            <a:r>
              <a:rPr lang="ko-KR" altLang="en-US" sz="2800" b="1" dirty="0" err="1">
                <a:solidFill>
                  <a:srgbClr val="F49824"/>
                </a:solidFill>
              </a:rPr>
              <a:t>만수르</a:t>
            </a:r>
            <a:endParaRPr lang="ko-KR" altLang="en-US" sz="2800" b="1" dirty="0">
              <a:solidFill>
                <a:srgbClr val="F49824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AE0CEE-086E-4BC7-ABD2-575924EAEC86}"/>
              </a:ext>
            </a:extLst>
          </p:cNvPr>
          <p:cNvSpPr txBox="1"/>
          <p:nvPr/>
        </p:nvSpPr>
        <p:spPr>
          <a:xfrm>
            <a:off x="2519556" y="4651512"/>
            <a:ext cx="1233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9824"/>
                </a:solidFill>
              </a:rPr>
              <a:t>곧 </a:t>
            </a:r>
            <a:r>
              <a:rPr lang="en-US" altLang="ko-KR" sz="2800" b="1" dirty="0">
                <a:solidFill>
                  <a:srgbClr val="F49824"/>
                </a:solidFill>
              </a:rPr>
              <a:t>0.1t</a:t>
            </a:r>
            <a:r>
              <a:rPr lang="ko-KR" altLang="en-US" sz="2800" b="1" dirty="0">
                <a:solidFill>
                  <a:srgbClr val="F49824"/>
                </a:solidFill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A59A01-D86A-4966-BE59-B0875BC7224A}"/>
              </a:ext>
            </a:extLst>
          </p:cNvPr>
          <p:cNvSpPr txBox="1"/>
          <p:nvPr/>
        </p:nvSpPr>
        <p:spPr>
          <a:xfrm>
            <a:off x="8123833" y="4621695"/>
            <a:ext cx="1861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49824"/>
                </a:solidFill>
              </a:rPr>
              <a:t>無念</a:t>
            </a:r>
            <a:endParaRPr lang="en-US" altLang="ko-KR" sz="3200" b="1" dirty="0">
              <a:solidFill>
                <a:srgbClr val="F49824"/>
              </a:solidFill>
            </a:endParaRPr>
          </a:p>
          <a:p>
            <a:pPr algn="ctr"/>
            <a:r>
              <a:rPr lang="ko-KR" altLang="en-US" sz="3200" b="1" dirty="0">
                <a:solidFill>
                  <a:srgbClr val="F49824"/>
                </a:solidFill>
              </a:rPr>
              <a:t>無想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7D0AFD-D41A-4C3A-90D8-4967419FAAE3}"/>
              </a:ext>
            </a:extLst>
          </p:cNvPr>
          <p:cNvSpPr txBox="1"/>
          <p:nvPr/>
        </p:nvSpPr>
        <p:spPr>
          <a:xfrm>
            <a:off x="10256527" y="4651512"/>
            <a:ext cx="1671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9824"/>
                </a:solidFill>
              </a:rPr>
              <a:t>신림 </a:t>
            </a:r>
            <a:endParaRPr lang="en-US" altLang="ko-KR" sz="2800" b="1" dirty="0">
              <a:solidFill>
                <a:srgbClr val="F49824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49824"/>
                </a:solidFill>
              </a:rPr>
              <a:t>찐따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C03EF2-3715-43F2-BED6-F82160125598}"/>
              </a:ext>
            </a:extLst>
          </p:cNvPr>
          <p:cNvSpPr txBox="1"/>
          <p:nvPr/>
        </p:nvSpPr>
        <p:spPr>
          <a:xfrm>
            <a:off x="4435859" y="4621695"/>
            <a:ext cx="1410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F49824"/>
                </a:solidFill>
              </a:rPr>
              <a:t>인싸</a:t>
            </a:r>
            <a:r>
              <a:rPr lang="ko-KR" altLang="en-US" b="1" dirty="0">
                <a:solidFill>
                  <a:srgbClr val="F49824"/>
                </a:solidFill>
              </a:rPr>
              <a:t> </a:t>
            </a:r>
            <a:r>
              <a:rPr lang="en-US" altLang="ko-KR" b="1" dirty="0">
                <a:solidFill>
                  <a:srgbClr val="F49824"/>
                </a:solidFill>
              </a:rPr>
              <a:t>X</a:t>
            </a:r>
          </a:p>
          <a:p>
            <a:pPr algn="ctr"/>
            <a:r>
              <a:rPr lang="ko-KR" altLang="en-US" b="1" dirty="0" err="1">
                <a:solidFill>
                  <a:srgbClr val="F49824"/>
                </a:solidFill>
              </a:rPr>
              <a:t>아싸</a:t>
            </a:r>
            <a:r>
              <a:rPr lang="ko-KR" altLang="en-US" b="1" dirty="0">
                <a:solidFill>
                  <a:srgbClr val="F49824"/>
                </a:solidFill>
              </a:rPr>
              <a:t> </a:t>
            </a:r>
            <a:r>
              <a:rPr lang="en-US" altLang="ko-KR" b="1" dirty="0">
                <a:solidFill>
                  <a:srgbClr val="F49824"/>
                </a:solidFill>
              </a:rPr>
              <a:t>X</a:t>
            </a:r>
          </a:p>
          <a:p>
            <a:pPr algn="ctr"/>
            <a:r>
              <a:rPr lang="ko-KR" altLang="en-US" sz="2800" b="1" dirty="0" err="1">
                <a:solidFill>
                  <a:srgbClr val="F49824"/>
                </a:solidFill>
              </a:rPr>
              <a:t>그럴싸</a:t>
            </a:r>
            <a:endParaRPr lang="ko-KR" altLang="en-US" sz="2800" b="1" dirty="0">
              <a:solidFill>
                <a:srgbClr val="F4982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B046A9-5FCE-4BE6-9FE9-47A45214A6D2}"/>
              </a:ext>
            </a:extLst>
          </p:cNvPr>
          <p:cNvSpPr txBox="1"/>
          <p:nvPr/>
        </p:nvSpPr>
        <p:spPr>
          <a:xfrm>
            <a:off x="6355046" y="4651511"/>
            <a:ext cx="1531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9824"/>
                </a:solidFill>
              </a:rPr>
              <a:t>해운대</a:t>
            </a:r>
            <a:endParaRPr lang="en-US" altLang="ko-KR" sz="2800" b="1" dirty="0">
              <a:solidFill>
                <a:srgbClr val="F49824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49824"/>
                </a:solidFill>
              </a:rPr>
              <a:t>고니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FEEABC-0699-4157-A516-DA677A425B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42" y="1204588"/>
            <a:ext cx="877859" cy="8778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F6D3AFC-27E5-44D1-B627-86A85E105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73" y="1743971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1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덧셈 기호 66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C5ABE0-1A9C-484D-ABCB-8B680B26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87" y="1628626"/>
            <a:ext cx="4041557" cy="3934394"/>
          </a:xfrm>
          <a:prstGeom prst="rect">
            <a:avLst/>
          </a:prstGeom>
          <a:ln w="28575">
            <a:solidFill>
              <a:srgbClr val="F49824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8654C6-63E7-48D5-A1BA-6B9AAF7E6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48" y="1628626"/>
            <a:ext cx="4305901" cy="3953427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96B58A-5822-433B-B65F-3D28439EDFEC}"/>
              </a:ext>
            </a:extLst>
          </p:cNvPr>
          <p:cNvSpPr txBox="1"/>
          <p:nvPr/>
        </p:nvSpPr>
        <p:spPr>
          <a:xfrm>
            <a:off x="885487" y="5767675"/>
            <a:ext cx="977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 </a:t>
            </a:r>
            <a:r>
              <a:rPr lang="ko-KR" altLang="en-US" sz="3600" b="1" dirty="0">
                <a:solidFill>
                  <a:srgbClr val="F49824"/>
                </a:solidFill>
              </a:rPr>
              <a:t>나만의</a:t>
            </a:r>
            <a:r>
              <a:rPr lang="ko-KR" altLang="en-US" sz="3600" b="1" dirty="0"/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소유</a:t>
            </a:r>
            <a:r>
              <a:rPr lang="ko-KR" altLang="en-US" sz="3600" b="1" dirty="0">
                <a:solidFill>
                  <a:srgbClr val="F49824"/>
                </a:solidFill>
              </a:rPr>
              <a:t>에서</a:t>
            </a:r>
            <a:r>
              <a:rPr lang="ko-KR" altLang="en-US" sz="3600" b="1" dirty="0"/>
              <a:t> </a:t>
            </a:r>
            <a:r>
              <a:rPr lang="ko-KR" altLang="en-US" sz="3600" b="1" dirty="0">
                <a:solidFill>
                  <a:srgbClr val="F49824"/>
                </a:solidFill>
              </a:rPr>
              <a:t>모두의</a:t>
            </a:r>
            <a:r>
              <a:rPr lang="ko-KR" altLang="en-US" sz="3600" b="1" dirty="0"/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공유</a:t>
            </a:r>
            <a:r>
              <a:rPr lang="ko-KR" altLang="en-US" sz="3600" b="1" dirty="0">
                <a:solidFill>
                  <a:srgbClr val="F49824"/>
                </a:solidFill>
              </a:rPr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53859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 의도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A3C4C2-4911-4612-B6B3-A9D4059DC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"/>
          <a:stretch/>
        </p:blipFill>
        <p:spPr>
          <a:xfrm>
            <a:off x="6135889" y="332964"/>
            <a:ext cx="4671556" cy="4593266"/>
          </a:xfrm>
          <a:prstGeom prst="rect">
            <a:avLst/>
          </a:prstGeom>
          <a:ln w="28575">
            <a:solidFill>
              <a:srgbClr val="F49824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534C14C-4FE7-4EF4-B386-F45A1A701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7" y="1369330"/>
            <a:ext cx="4341334" cy="4795971"/>
          </a:xfrm>
          <a:prstGeom prst="rect">
            <a:avLst/>
          </a:prstGeom>
          <a:ln w="28575">
            <a:solidFill>
              <a:srgbClr val="F49824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0D01AC-AC7D-4F81-8AA5-EA23EF9DE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049" y="4889003"/>
            <a:ext cx="6645236" cy="1636033"/>
          </a:xfrm>
          <a:prstGeom prst="rect">
            <a:avLst/>
          </a:prstGeom>
          <a:ln w="28575">
            <a:solidFill>
              <a:srgbClr val="F49824"/>
            </a:solidFill>
          </a:ln>
        </p:spPr>
      </p:pic>
    </p:spTree>
    <p:extLst>
      <p:ext uri="{BB962C8B-B14F-4D97-AF65-F5344CB8AC3E}">
        <p14:creationId xmlns:p14="http://schemas.microsoft.com/office/powerpoint/2010/main" val="258169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6" y="660365"/>
            <a:ext cx="3828937" cy="57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solidFill>
                  <a:schemeClr val="bg1"/>
                </a:solidFill>
                <a:latin typeface="KoPub돋움체 Bold"/>
                <a:ea typeface="KoPub돋움체 Bold"/>
              </a:rPr>
              <a:t>유사 프로그램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68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solidFill>
                  <a:schemeClr val="bg1"/>
                </a:solidFill>
                <a:latin typeface="KoPub돋움체 Bold"/>
                <a:ea typeface="KoPub돋움체 Bold"/>
              </a:rPr>
              <a:t>04</a:t>
            </a:r>
            <a:endParaRPr lang="ko-KR" altLang="en-US" sz="3200">
              <a:solidFill>
                <a:schemeClr val="bg1"/>
              </a:solidFill>
              <a:latin typeface="KoPub돋움체 Bold"/>
              <a:ea typeface="KoPub돋움체 Bold"/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564" y="1401410"/>
            <a:ext cx="5004556" cy="4729999"/>
          </a:xfrm>
          <a:prstGeom prst="rect">
            <a:avLst/>
          </a:prstGeom>
          <a:ln w="19050">
            <a:solidFill>
              <a:srgbClr val="F49824"/>
            </a:solidFill>
          </a:ln>
        </p:spPr>
      </p:pic>
      <p:grpSp>
        <p:nvGrpSpPr>
          <p:cNvPr id="68" name="그룹 67"/>
          <p:cNvGrpSpPr/>
          <p:nvPr/>
        </p:nvGrpSpPr>
        <p:grpSpPr>
          <a:xfrm>
            <a:off x="6096000" y="1664804"/>
            <a:ext cx="1545666" cy="1545666"/>
            <a:chOff x="5662800" y="1400400"/>
            <a:chExt cx="1545666" cy="1545666"/>
          </a:xfrm>
        </p:grpSpPr>
        <p:sp>
          <p:nvSpPr>
            <p:cNvPr id="61" name="타원 60"/>
            <p:cNvSpPr/>
            <p:nvPr/>
          </p:nvSpPr>
          <p:spPr>
            <a:xfrm>
              <a:off x="5662800" y="1400400"/>
              <a:ext cx="1545666" cy="15456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828400" y="1810800"/>
              <a:ext cx="1188000" cy="814628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8185484" y="1664804"/>
            <a:ext cx="1545667" cy="1545666"/>
            <a:chOff x="7598333" y="1400400"/>
            <a:chExt cx="1545667" cy="1545666"/>
          </a:xfrm>
        </p:grpSpPr>
        <p:sp>
          <p:nvSpPr>
            <p:cNvPr id="63" name="타원 62"/>
            <p:cNvSpPr/>
            <p:nvPr/>
          </p:nvSpPr>
          <p:spPr>
            <a:xfrm>
              <a:off x="7598333" y="1400400"/>
              <a:ext cx="1545666" cy="15456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808400" y="1774800"/>
              <a:ext cx="1188000" cy="778344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771289" y="1774800"/>
              <a:ext cx="1188000" cy="778344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274970" y="1664804"/>
            <a:ext cx="1545666" cy="1545666"/>
            <a:chOff x="9144000" y="3107469"/>
            <a:chExt cx="1545666" cy="1545666"/>
          </a:xfrm>
        </p:grpSpPr>
        <p:sp>
          <p:nvSpPr>
            <p:cNvPr id="67" name="타원 66"/>
            <p:cNvSpPr/>
            <p:nvPr/>
          </p:nvSpPr>
          <p:spPr>
            <a:xfrm>
              <a:off x="9144000" y="3107469"/>
              <a:ext cx="1545666" cy="15456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360664" y="3672674"/>
              <a:ext cx="1188000" cy="476406"/>
            </a:xfrm>
            <a:prstGeom prst="rect">
              <a:avLst/>
            </a:prstGeom>
          </p:spPr>
        </p:pic>
      </p:grpSp>
      <p:sp>
        <p:nvSpPr>
          <p:cNvPr id="72" name="육각형 6"/>
          <p:cNvSpPr/>
          <p:nvPr/>
        </p:nvSpPr>
        <p:spPr>
          <a:xfrm rot="5400000">
            <a:off x="7734182" y="2150858"/>
            <a:ext cx="2484276" cy="5760640"/>
          </a:xfrm>
          <a:prstGeom prst="hexagon">
            <a:avLst>
              <a:gd name="adj" fmla="val 25000"/>
              <a:gd name="vf" fmla="val 115470"/>
            </a:avLst>
          </a:prstGeom>
          <a:noFill/>
          <a:ln w="3810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63760" y="3915418"/>
            <a:ext cx="435648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2000" dirty="0"/>
          </a:p>
          <a:p>
            <a:pPr>
              <a:buFont typeface="Wingdings"/>
              <a:buChar char="ü"/>
              <a:defRPr lang="ko-KR" altLang="en-US"/>
            </a:pPr>
            <a:r>
              <a:rPr lang="ko-KR" altLang="en-US" sz="2000" b="1" dirty="0">
                <a:solidFill>
                  <a:schemeClr val="bg1"/>
                </a:solidFill>
              </a:rPr>
              <a:t> 한정된 물품 카테고리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</a:rPr>
              <a:t>지역  </a:t>
            </a:r>
          </a:p>
          <a:p>
            <a:pPr>
              <a:buFont typeface="Wingdings"/>
              <a:buChar char="ü"/>
              <a:defRPr lang="ko-KR" altLang="en-US"/>
            </a:pPr>
            <a:endParaRPr lang="ko-KR" altLang="en-US" sz="2000" b="1" dirty="0">
              <a:solidFill>
                <a:schemeClr val="bg1"/>
              </a:solidFill>
            </a:endParaRPr>
          </a:p>
          <a:p>
            <a:pPr>
              <a:buFont typeface="Wingdings"/>
              <a:buChar char="ü"/>
              <a:defRPr lang="ko-KR" altLang="en-US"/>
            </a:pPr>
            <a:r>
              <a:rPr lang="ko-KR" altLang="en-US" sz="2000" b="1" dirty="0">
                <a:solidFill>
                  <a:schemeClr val="bg1"/>
                </a:solidFill>
              </a:rPr>
              <a:t> 신뢰성  /  안전성 불확실</a:t>
            </a:r>
          </a:p>
          <a:p>
            <a:pPr>
              <a:buFont typeface="Wingdings"/>
              <a:buChar char="ü"/>
              <a:defRPr lang="ko-KR" altLang="en-US"/>
            </a:pPr>
            <a:endParaRPr lang="ko-KR" altLang="en-US" sz="2000" b="1" dirty="0">
              <a:solidFill>
                <a:schemeClr val="bg1"/>
              </a:solidFill>
            </a:endParaRPr>
          </a:p>
          <a:p>
            <a:pPr>
              <a:buFont typeface="Wingdings"/>
              <a:buChar char="ü"/>
              <a:defRPr lang="ko-KR" altLang="en-US"/>
            </a:pPr>
            <a:r>
              <a:rPr lang="ko-KR" altLang="en-US" sz="2000" b="1" dirty="0">
                <a:solidFill>
                  <a:schemeClr val="bg1"/>
                </a:solidFill>
              </a:rPr>
              <a:t> 사이트 수익구조 제한적</a:t>
            </a:r>
          </a:p>
          <a:p>
            <a:pPr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14931E42-4FEC-46BB-BCE9-1A4ED9A7402B}"/>
              </a:ext>
            </a:extLst>
          </p:cNvPr>
          <p:cNvSpPr/>
          <p:nvPr/>
        </p:nvSpPr>
        <p:spPr>
          <a:xfrm rot="5400000">
            <a:off x="1709054" y="1449975"/>
            <a:ext cx="4905375" cy="5541373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B4475E2E-FCC2-4BA5-B388-7654FA9A7AB4}"/>
              </a:ext>
            </a:extLst>
          </p:cNvPr>
          <p:cNvSpPr/>
          <p:nvPr/>
        </p:nvSpPr>
        <p:spPr>
          <a:xfrm rot="5400000">
            <a:off x="5373984" y="1490975"/>
            <a:ext cx="4901626" cy="5455621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232DB4-3FB0-4D7A-9AED-E0ED96D748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33" y="502534"/>
            <a:ext cx="2469698" cy="2130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301905-7D70-4936-A51A-507097873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49" y="660365"/>
            <a:ext cx="2024532" cy="1746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23D656-2E00-4A65-911F-9C52D9E25FDC}"/>
              </a:ext>
            </a:extLst>
          </p:cNvPr>
          <p:cNvSpPr txBox="1"/>
          <p:nvPr/>
        </p:nvSpPr>
        <p:spPr>
          <a:xfrm>
            <a:off x="1528629" y="3255508"/>
            <a:ext cx="3807648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회원가입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마이페이지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아이디 </a:t>
            </a:r>
            <a:r>
              <a:rPr lang="en-US" altLang="ko-KR" sz="2000" dirty="0">
                <a:solidFill>
                  <a:schemeClr val="bg1"/>
                </a:solidFill>
              </a:rPr>
              <a:t>/ </a:t>
            </a:r>
            <a:r>
              <a:rPr lang="ko-KR" altLang="en-US" sz="2000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8E81C-C575-4642-BBF6-B780E90A321B}"/>
              </a:ext>
            </a:extLst>
          </p:cNvPr>
          <p:cNvSpPr txBox="1"/>
          <p:nvPr/>
        </p:nvSpPr>
        <p:spPr>
          <a:xfrm>
            <a:off x="7346536" y="3056106"/>
            <a:ext cx="3180869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회원가입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고유</a:t>
            </a:r>
            <a:r>
              <a:rPr lang="en-US" altLang="ko-KR" sz="2000" dirty="0">
                <a:solidFill>
                  <a:schemeClr val="bg1"/>
                </a:solidFill>
              </a:rPr>
              <a:t>ID)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회원관리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( </a:t>
            </a:r>
            <a:r>
              <a:rPr lang="ko-KR" altLang="en-US" sz="2000" dirty="0">
                <a:solidFill>
                  <a:schemeClr val="bg1"/>
                </a:solidFill>
              </a:rPr>
              <a:t>회원조회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</a:rPr>
              <a:t>회원등급관리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       블랙리스트관리 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6DA9F-BE7C-491F-AC79-F472FE13CF20}"/>
              </a:ext>
            </a:extLst>
          </p:cNvPr>
          <p:cNvSpPr txBox="1"/>
          <p:nvPr/>
        </p:nvSpPr>
        <p:spPr>
          <a:xfrm>
            <a:off x="5145726" y="3406184"/>
            <a:ext cx="215211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로그인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9D7C56-E766-48ED-9A5B-8C5F2F0CCA9B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F055C-B6ED-464E-87F3-7C52C60E3A82}"/>
              </a:ext>
            </a:extLst>
          </p:cNvPr>
          <p:cNvSpPr txBox="1"/>
          <p:nvPr/>
        </p:nvSpPr>
        <p:spPr>
          <a:xfrm>
            <a:off x="340468" y="660365"/>
            <a:ext cx="3284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 기능</a:t>
            </a:r>
            <a:endParaRPr lang="en-US" altLang="ko-KR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01742-DDB6-4C25-ACDA-AB71510DFEB9}"/>
              </a:ext>
            </a:extLst>
          </p:cNvPr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93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 기능</a:t>
            </a:r>
            <a:endParaRPr lang="en-US" altLang="ko-KR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물품등록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14931E42-4FEC-46BB-BCE9-1A4ED9A7402B}"/>
              </a:ext>
            </a:extLst>
          </p:cNvPr>
          <p:cNvSpPr/>
          <p:nvPr/>
        </p:nvSpPr>
        <p:spPr>
          <a:xfrm rot="5400000">
            <a:off x="971363" y="1847198"/>
            <a:ext cx="4694141" cy="4790696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517D4-5E58-4FB2-BCED-A094549E2FCC}"/>
              </a:ext>
            </a:extLst>
          </p:cNvPr>
          <p:cNvSpPr txBox="1"/>
          <p:nvPr/>
        </p:nvSpPr>
        <p:spPr>
          <a:xfrm>
            <a:off x="1367494" y="3099459"/>
            <a:ext cx="436143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</a:rPr>
              <a:t>렌탈</a:t>
            </a:r>
            <a:r>
              <a:rPr lang="ko-KR" altLang="en-US" sz="2000" dirty="0">
                <a:solidFill>
                  <a:schemeClr val="bg1"/>
                </a:solidFill>
              </a:rPr>
              <a:t> 등록 신청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2000" dirty="0">
                <a:solidFill>
                  <a:schemeClr val="bg1"/>
                </a:solidFill>
              </a:rPr>
              <a:t>    ( </a:t>
            </a:r>
            <a:r>
              <a:rPr lang="ko-KR" altLang="en-US" sz="2000" dirty="0">
                <a:solidFill>
                  <a:schemeClr val="bg1"/>
                </a:solidFill>
              </a:rPr>
              <a:t>물품 상세 정보 입력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2000" dirty="0">
                <a:solidFill>
                  <a:schemeClr val="bg1"/>
                </a:solidFill>
              </a:rPr>
              <a:t>      </a:t>
            </a:r>
            <a:r>
              <a:rPr lang="ko-KR" altLang="en-US" sz="2000" dirty="0">
                <a:solidFill>
                  <a:schemeClr val="bg1"/>
                </a:solidFill>
              </a:rPr>
              <a:t>물품 등록 금액 및 기간 입력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2000" dirty="0">
                <a:solidFill>
                  <a:schemeClr val="bg1"/>
                </a:solidFill>
              </a:rPr>
              <a:t>      </a:t>
            </a:r>
            <a:r>
              <a:rPr lang="ko-KR" altLang="en-US" sz="2000" dirty="0">
                <a:solidFill>
                  <a:schemeClr val="bg1"/>
                </a:solidFill>
              </a:rPr>
              <a:t>등록약관 및 최종 신청</a:t>
            </a:r>
            <a:r>
              <a:rPr lang="en-US" altLang="ko-KR" sz="2000" dirty="0">
                <a:solidFill>
                  <a:schemeClr val="bg1"/>
                </a:solidFill>
              </a:rPr>
              <a:t> 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52330-6829-41AF-8468-C1546515B47F}"/>
              </a:ext>
            </a:extLst>
          </p:cNvPr>
          <p:cNvSpPr txBox="1"/>
          <p:nvPr/>
        </p:nvSpPr>
        <p:spPr>
          <a:xfrm>
            <a:off x="7266712" y="2841136"/>
            <a:ext cx="4152155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등록 요청 관리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</a:rPr>
              <a:t>( </a:t>
            </a:r>
            <a:r>
              <a:rPr lang="ko-KR" altLang="en-US" sz="2000" dirty="0">
                <a:solidFill>
                  <a:schemeClr val="bg1"/>
                </a:solidFill>
              </a:rPr>
              <a:t>요청 글 조회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요청 글 이동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</a:rPr>
              <a:t>요청 글 처리 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등록 현황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( </a:t>
            </a:r>
            <a:r>
              <a:rPr lang="ko-KR" altLang="en-US" sz="2000" dirty="0">
                <a:solidFill>
                  <a:schemeClr val="bg1"/>
                </a:solidFill>
              </a:rPr>
              <a:t>등록 승인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등록 조회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  </a:t>
            </a:r>
            <a:r>
              <a:rPr lang="ko-KR" altLang="en-US" sz="2000" dirty="0">
                <a:solidFill>
                  <a:schemeClr val="bg1"/>
                </a:solidFill>
              </a:rPr>
              <a:t>등록 수정 요청 글 조회 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82D5C281-07DB-4E9B-8093-8D1FBF03E657}"/>
              </a:ext>
            </a:extLst>
          </p:cNvPr>
          <p:cNvSpPr/>
          <p:nvPr/>
        </p:nvSpPr>
        <p:spPr>
          <a:xfrm rot="5400000">
            <a:off x="6511354" y="1865084"/>
            <a:ext cx="4694141" cy="4790696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B9B8EA-B181-4483-B2DE-3E56765F6D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59" y="860753"/>
            <a:ext cx="1867148" cy="17437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3D999CF-1550-494D-B26A-8C025176D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14" y="858069"/>
            <a:ext cx="2024532" cy="17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5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4982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342</Words>
  <Application>Microsoft Office PowerPoint</Application>
  <PresentationFormat>와이드스크린</PresentationFormat>
  <Paragraphs>132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KoPub돋움체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alswl8956@naver.com</cp:lastModifiedBy>
  <cp:revision>118</cp:revision>
  <dcterms:created xsi:type="dcterms:W3CDTF">2017-07-13T08:11:11Z</dcterms:created>
  <dcterms:modified xsi:type="dcterms:W3CDTF">2019-05-21T06:11:15Z</dcterms:modified>
</cp:coreProperties>
</file>