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60" r:id="rId4"/>
    <p:sldId id="279" r:id="rId5"/>
    <p:sldId id="275" r:id="rId6"/>
    <p:sldId id="280" r:id="rId7"/>
    <p:sldId id="281" r:id="rId8"/>
    <p:sldId id="282" r:id="rId9"/>
    <p:sldId id="283" r:id="rId10"/>
    <p:sldId id="284" r:id="rId11"/>
    <p:sldId id="285" r:id="rId12"/>
    <p:sldId id="277" r:id="rId13"/>
    <p:sldId id="286" r:id="rId14"/>
    <p:sldId id="288" r:id="rId15"/>
    <p:sldId id="289" r:id="rId16"/>
    <p:sldId id="290" r:id="rId17"/>
    <p:sldId id="287" r:id="rId18"/>
    <p:sldId id="291" r:id="rId19"/>
    <p:sldId id="293" r:id="rId20"/>
    <p:sldId id="295" r:id="rId21"/>
    <p:sldId id="294" r:id="rId22"/>
    <p:sldId id="296" r:id="rId23"/>
    <p:sldId id="297" r:id="rId24"/>
    <p:sldId id="298" r:id="rId25"/>
    <p:sldId id="278" r:id="rId26"/>
    <p:sldId id="274" r:id="rId27"/>
  </p:sldIdLst>
  <p:sldSz cx="9144000" cy="5143500" type="screen16x9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4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33B7"/>
    <a:srgbClr val="D162F4"/>
    <a:srgbClr val="20B1E4"/>
    <a:srgbClr val="1276E4"/>
    <a:srgbClr val="F9F9F9"/>
    <a:srgbClr val="EE3251"/>
    <a:srgbClr val="C91130"/>
    <a:srgbClr val="400C22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465" autoAdjust="0"/>
  </p:normalViewPr>
  <p:slideViewPr>
    <p:cSldViewPr>
      <p:cViewPr varScale="1">
        <p:scale>
          <a:sx n="138" d="100"/>
          <a:sy n="138" d="100"/>
        </p:scale>
        <p:origin x="114" y="282"/>
      </p:cViewPr>
      <p:guideLst>
        <p:guide orient="horz" pos="94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B45121-45FE-4ED2-8A7B-B517D7CF75C4}" type="datetimeFigureOut">
              <a:rPr lang="ko-KR" altLang="en-US" smtClean="0"/>
              <a:t>2016-03-28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967D95-12C7-47C4-8DCA-9CA24F3AF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075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6A615-EB01-499E-B5A4-F9E5555FAC41}" type="datetimeFigureOut">
              <a:rPr lang="ko-KR" altLang="en-US" smtClean="0"/>
              <a:t>2016-03-28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61FE87-7271-4CA7-923F-779D8546B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987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1FE87-7271-4CA7-923F-779D8546BB5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9225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1FE87-7271-4CA7-923F-779D8546BB5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9225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1FE87-7271-4CA7-923F-779D8546BB5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5080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1FE87-7271-4CA7-923F-779D8546BB5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99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1FE87-7271-4CA7-923F-779D8546BB5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8819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1FE87-7271-4CA7-923F-779D8546BB5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8697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1FE87-7271-4CA7-923F-779D8546BB5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8429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1FE87-7271-4CA7-923F-779D8546BB5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6530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1FE87-7271-4CA7-923F-779D8546BB5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7467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1FE87-7271-4CA7-923F-779D8546BB5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8011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1FE87-7271-4CA7-923F-779D8546BB5F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111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1FE87-7271-4CA7-923F-779D8546BB5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4000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1FE87-7271-4CA7-923F-779D8546BB5F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0698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1FE87-7271-4CA7-923F-779D8546BB5F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4176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1FE87-7271-4CA7-923F-779D8546BB5F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7176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1FE87-7271-4CA7-923F-779D8546BB5F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922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1FE87-7271-4CA7-923F-779D8546BB5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922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1FE87-7271-4CA7-923F-779D8546BB5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013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1FE87-7271-4CA7-923F-779D8546BB5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1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1FE87-7271-4CA7-923F-779D8546BB5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621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1FE87-7271-4CA7-923F-779D8546BB5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827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1FE87-7271-4CA7-923F-779D8546BB5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6730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1FE87-7271-4CA7-923F-779D8546BB5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834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2016-03-28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2016-03-28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2016-03-28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2016-03-28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1275606"/>
            <a:ext cx="6624736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40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HE정고딕110" pitchFamily="18" charset="-127"/>
                <a:ea typeface="THE정고딕110" pitchFamily="18" charset="-127"/>
              </a:rPr>
              <a:t>Reinforcment</a:t>
            </a:r>
            <a:r>
              <a:rPr lang="en-US" altLang="ko-KR" sz="40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E정고딕110" pitchFamily="18" charset="-127"/>
                <a:ea typeface="THE정고딕110" pitchFamily="18" charset="-127"/>
              </a:rPr>
              <a:t> Learning</a:t>
            </a:r>
            <a:endParaRPr lang="en-US" altLang="ko-KR" sz="16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9592" y="1799406"/>
            <a:ext cx="2448272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E정고딕170" pitchFamily="18" charset="-127"/>
                <a:ea typeface="THE정고딕170" pitchFamily="18" charset="-127"/>
              </a:rPr>
              <a:t>보강 학습</a:t>
            </a:r>
            <a:endParaRPr lang="ko-KR" altLang="en-US" sz="2000" spc="-150" dirty="0">
              <a:solidFill>
                <a:schemeClr val="tx1">
                  <a:lumMod val="75000"/>
                  <a:lumOff val="25000"/>
                </a:schemeClr>
              </a:solidFill>
              <a:latin typeface="THE정고딕170" pitchFamily="18" charset="-127"/>
              <a:ea typeface="THE정고딕170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71600" y="411510"/>
            <a:ext cx="720080" cy="720080"/>
          </a:xfrm>
          <a:prstGeom prst="rect">
            <a:avLst/>
          </a:prstGeom>
          <a:solidFill>
            <a:srgbClr val="8E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71600" y="2571750"/>
            <a:ext cx="720080" cy="3600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71600" y="3423652"/>
            <a:ext cx="720080" cy="1562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71600" y="4659982"/>
            <a:ext cx="720080" cy="720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427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219708"/>
            <a:ext cx="511596" cy="511596"/>
          </a:xfrm>
          <a:prstGeom prst="rect">
            <a:avLst/>
          </a:prstGeom>
          <a:solidFill>
            <a:srgbClr val="8E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83282" y="244673"/>
            <a:ext cx="648072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02</a:t>
            </a:r>
            <a:endParaRPr lang="ko-KR" altLang="en-US" sz="2400" spc="-15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8876" y="444519"/>
            <a:ext cx="2016224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600" spc="-150" dirty="0" smtClean="0">
                <a:latin typeface="THE정고딕140" pitchFamily="18" charset="-127"/>
                <a:ea typeface="THE정고딕140" pitchFamily="18" charset="-127"/>
              </a:rPr>
              <a:t>RL </a:t>
            </a:r>
            <a:r>
              <a:rPr lang="ko-KR" altLang="en-US" sz="1600" spc="-150" dirty="0" smtClean="0">
                <a:latin typeface="THE정고딕140" pitchFamily="18" charset="-127"/>
                <a:ea typeface="THE정고딕140" pitchFamily="18" charset="-127"/>
              </a:rPr>
              <a:t>개념들</a:t>
            </a:r>
            <a:endParaRPr lang="en-US" altLang="ko-KR" sz="1600" spc="-150" dirty="0" smtClean="0">
              <a:latin typeface="THE정고딕140" pitchFamily="18" charset="-127"/>
              <a:ea typeface="THE정고딕140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3282" y="982919"/>
            <a:ext cx="78451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2"/>
                </a:solidFill>
              </a:rPr>
              <a:t>State</a:t>
            </a:r>
            <a:r>
              <a:rPr lang="ko-KR" altLang="en-US" dirty="0" smtClean="0">
                <a:solidFill>
                  <a:schemeClr val="accent2"/>
                </a:solidFill>
              </a:rPr>
              <a:t>의 종류</a:t>
            </a:r>
            <a:endParaRPr lang="en-US" altLang="ko-KR" dirty="0" smtClean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Information state(Markov state)</a:t>
            </a:r>
          </a:p>
          <a:p>
            <a:r>
              <a:rPr lang="en-US" altLang="ko-KR" dirty="0" smtClean="0"/>
              <a:t>History</a:t>
            </a:r>
            <a:r>
              <a:rPr lang="ko-KR" altLang="en-US" dirty="0" smtClean="0"/>
              <a:t>의 유용한 모든 정보를 포함한다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미래는 현재를 준 과거로부터 독립이다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과거로부터 </a:t>
            </a:r>
            <a:r>
              <a:rPr lang="en-US" altLang="ko-KR" dirty="0" smtClean="0"/>
              <a:t>state</a:t>
            </a:r>
            <a:r>
              <a:rPr lang="ko-KR" altLang="en-US" dirty="0" smtClean="0"/>
              <a:t>를 구한 뒤에는 그 과거 </a:t>
            </a:r>
            <a:r>
              <a:rPr lang="en-US" altLang="ko-KR" dirty="0" smtClean="0"/>
              <a:t>history</a:t>
            </a:r>
            <a:r>
              <a:rPr lang="ko-KR" altLang="en-US" dirty="0" smtClean="0"/>
              <a:t>를 버려도 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Environment state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histor</a:t>
            </a:r>
            <a:r>
              <a:rPr lang="ko-KR" altLang="en-US" dirty="0" smtClean="0"/>
              <a:t>는 둘 다 </a:t>
            </a:r>
            <a:r>
              <a:rPr lang="en-US" altLang="ko-KR" dirty="0" smtClean="0"/>
              <a:t>Markov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865151"/>
            <a:ext cx="6032550" cy="118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07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219708"/>
            <a:ext cx="511596" cy="511596"/>
          </a:xfrm>
          <a:prstGeom prst="rect">
            <a:avLst/>
          </a:prstGeom>
          <a:solidFill>
            <a:srgbClr val="8E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83282" y="244673"/>
            <a:ext cx="648072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02</a:t>
            </a:r>
            <a:endParaRPr lang="ko-KR" altLang="en-US" sz="2400" spc="-15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8876" y="444519"/>
            <a:ext cx="2016224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600" spc="-150" dirty="0" smtClean="0">
                <a:latin typeface="THE정고딕140" pitchFamily="18" charset="-127"/>
                <a:ea typeface="THE정고딕140" pitchFamily="18" charset="-127"/>
              </a:rPr>
              <a:t>RL </a:t>
            </a:r>
            <a:r>
              <a:rPr lang="ko-KR" altLang="en-US" sz="1600" spc="-150" dirty="0" smtClean="0">
                <a:latin typeface="THE정고딕140" pitchFamily="18" charset="-127"/>
                <a:ea typeface="THE정고딕140" pitchFamily="18" charset="-127"/>
              </a:rPr>
              <a:t>개념들</a:t>
            </a:r>
            <a:endParaRPr lang="en-US" altLang="ko-KR" sz="1600" spc="-150" dirty="0" smtClean="0">
              <a:latin typeface="THE정고딕140" pitchFamily="18" charset="-127"/>
              <a:ea typeface="THE정고딕140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3282" y="982919"/>
            <a:ext cx="784510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2"/>
                </a:solidFill>
              </a:rPr>
              <a:t>Environment</a:t>
            </a:r>
            <a:r>
              <a:rPr lang="ko-KR" altLang="en-US" dirty="0" smtClean="0">
                <a:solidFill>
                  <a:schemeClr val="accent2"/>
                </a:solidFill>
              </a:rPr>
              <a:t>의 종류</a:t>
            </a:r>
            <a:endParaRPr lang="en-US" altLang="ko-KR" dirty="0" smtClean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Fully Observable Environment</a:t>
            </a:r>
          </a:p>
          <a:p>
            <a:r>
              <a:rPr lang="en-US" altLang="ko-KR" dirty="0" smtClean="0"/>
              <a:t>Agent</a:t>
            </a:r>
            <a:r>
              <a:rPr lang="ko-KR" altLang="en-US" dirty="0" smtClean="0"/>
              <a:t>가 직접적으로 </a:t>
            </a:r>
            <a:r>
              <a:rPr lang="en-US" altLang="ko-KR" dirty="0" smtClean="0"/>
              <a:t>environment state</a:t>
            </a:r>
            <a:r>
              <a:rPr lang="ko-KR" altLang="en-US" dirty="0" smtClean="0"/>
              <a:t>를 관측하기 때문에</a:t>
            </a:r>
            <a:endParaRPr lang="en-US" altLang="ko-KR" dirty="0" smtClean="0"/>
          </a:p>
          <a:p>
            <a:r>
              <a:rPr lang="en-US" altLang="ko-KR" dirty="0" smtClean="0"/>
              <a:t>Agent state = environment state = information state</a:t>
            </a:r>
          </a:p>
          <a:p>
            <a:r>
              <a:rPr lang="en-US" altLang="ko-KR" dirty="0">
                <a:solidFill>
                  <a:schemeClr val="accent2"/>
                </a:solidFill>
              </a:rPr>
              <a:t>Markov decision process(MDP)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Partially Observable Environment</a:t>
            </a:r>
          </a:p>
          <a:p>
            <a:r>
              <a:rPr lang="en-US" altLang="ko-KR" dirty="0" smtClean="0"/>
              <a:t>Agent</a:t>
            </a:r>
            <a:r>
              <a:rPr lang="ko-KR" altLang="en-US" dirty="0" smtClean="0"/>
              <a:t>가 간접적으로 </a:t>
            </a:r>
            <a:r>
              <a:rPr lang="en-US" altLang="ko-KR" dirty="0" smtClean="0"/>
              <a:t>environment state</a:t>
            </a:r>
            <a:r>
              <a:rPr lang="ko-KR" altLang="en-US" dirty="0" smtClean="0"/>
              <a:t>를 관측하기 때문에</a:t>
            </a:r>
            <a:endParaRPr lang="en-US" altLang="ko-KR" dirty="0" smtClean="0"/>
          </a:p>
          <a:p>
            <a:r>
              <a:rPr lang="en-US" altLang="ko-KR" dirty="0" smtClean="0"/>
              <a:t>Agent state !=</a:t>
            </a:r>
            <a:r>
              <a:rPr lang="ko-KR" altLang="en-US" dirty="0" smtClean="0"/>
              <a:t> </a:t>
            </a:r>
            <a:r>
              <a:rPr lang="en-US" altLang="ko-KR" dirty="0" smtClean="0"/>
              <a:t>environment state</a:t>
            </a:r>
          </a:p>
          <a:p>
            <a:r>
              <a:rPr lang="en-US" altLang="ko-KR" dirty="0" smtClean="0">
                <a:solidFill>
                  <a:schemeClr val="accent2"/>
                </a:solidFill>
              </a:rPr>
              <a:t>Partially observable Markov decision process(POMDP)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Agent</a:t>
            </a:r>
            <a:r>
              <a:rPr lang="ko-KR" altLang="en-US" dirty="0" smtClean="0"/>
              <a:t>는 반드시 스스로의 </a:t>
            </a:r>
            <a:r>
              <a:rPr lang="en-US" altLang="ko-KR" dirty="0" smtClean="0"/>
              <a:t>state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구축해야한다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9549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251520" y="219708"/>
            <a:ext cx="511596" cy="511596"/>
          </a:xfrm>
          <a:prstGeom prst="rect">
            <a:avLst/>
          </a:prstGeom>
          <a:solidFill>
            <a:srgbClr val="8E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83282" y="244673"/>
            <a:ext cx="648072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03</a:t>
            </a:r>
            <a:endParaRPr lang="ko-KR" altLang="en-US" sz="2400" spc="-15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452564" y="2067694"/>
            <a:ext cx="4176464" cy="266429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28876" y="444519"/>
            <a:ext cx="2618988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600" spc="-150" dirty="0" smtClean="0">
                <a:latin typeface="THE정고딕140" pitchFamily="18" charset="-127"/>
                <a:ea typeface="THE정고딕140" pitchFamily="18" charset="-127"/>
              </a:rPr>
              <a:t>Markov Decision Processes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3282" y="982919"/>
            <a:ext cx="78451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2"/>
                </a:solidFill>
              </a:rPr>
              <a:t>Markov </a:t>
            </a:r>
            <a:r>
              <a:rPr lang="en-US" altLang="ko-KR" dirty="0" smtClean="0">
                <a:solidFill>
                  <a:schemeClr val="accent2"/>
                </a:solidFill>
              </a:rPr>
              <a:t>Process</a:t>
            </a:r>
          </a:p>
          <a:p>
            <a:r>
              <a:rPr lang="ko-KR" altLang="en-US" dirty="0" smtClean="0"/>
              <a:t>메모리가 필요 없는 무작위 프로세스이다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즉</a:t>
            </a:r>
            <a:r>
              <a:rPr lang="en-US" altLang="ko-KR" dirty="0" smtClean="0"/>
              <a:t>, Markov Property</a:t>
            </a:r>
            <a:r>
              <a:rPr lang="ko-KR" altLang="en-US" dirty="0" smtClean="0"/>
              <a:t>를 준수하는 연속되는 무작위 상태 </a:t>
            </a:r>
            <a:r>
              <a:rPr lang="en-US" altLang="ko-KR" dirty="0" smtClean="0"/>
              <a:t>S1, S2,…</a:t>
            </a:r>
            <a:r>
              <a:rPr lang="ko-KR" altLang="en-US" dirty="0" smtClean="0"/>
              <a:t>를 뜻한다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067694"/>
            <a:ext cx="6599089" cy="176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07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251520" y="219708"/>
            <a:ext cx="511596" cy="511596"/>
          </a:xfrm>
          <a:prstGeom prst="rect">
            <a:avLst/>
          </a:prstGeom>
          <a:solidFill>
            <a:srgbClr val="8E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83282" y="244673"/>
            <a:ext cx="648072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03</a:t>
            </a:r>
            <a:endParaRPr lang="ko-KR" altLang="en-US" sz="2400" spc="-15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452564" y="2067694"/>
            <a:ext cx="4176464" cy="266429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28876" y="444519"/>
            <a:ext cx="2618988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600" spc="-150" dirty="0" smtClean="0">
                <a:latin typeface="THE정고딕140" pitchFamily="18" charset="-127"/>
                <a:ea typeface="THE정고딕140" pitchFamily="18" charset="-127"/>
              </a:rPr>
              <a:t>Markov Decision Processes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275606"/>
            <a:ext cx="7152184" cy="275084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87624" y="4009886"/>
            <a:ext cx="7265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Markov Chain		state transition probability Matrix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776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251520" y="219708"/>
            <a:ext cx="511596" cy="511596"/>
          </a:xfrm>
          <a:prstGeom prst="rect">
            <a:avLst/>
          </a:prstGeom>
          <a:solidFill>
            <a:srgbClr val="8E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83282" y="244673"/>
            <a:ext cx="648072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03</a:t>
            </a:r>
            <a:endParaRPr lang="ko-KR" altLang="en-US" sz="2400" spc="-15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452564" y="2067694"/>
            <a:ext cx="4176464" cy="266429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28876" y="444519"/>
            <a:ext cx="2618988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600" spc="-150" dirty="0" smtClean="0">
                <a:latin typeface="THE정고딕140" pitchFamily="18" charset="-127"/>
                <a:ea typeface="THE정고딕140" pitchFamily="18" charset="-127"/>
              </a:rPr>
              <a:t>Markov Decision Processes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3282" y="982919"/>
            <a:ext cx="78451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2"/>
                </a:solidFill>
              </a:rPr>
              <a:t>Markov Reward </a:t>
            </a:r>
            <a:r>
              <a:rPr lang="en-US" altLang="ko-KR" dirty="0" smtClean="0">
                <a:solidFill>
                  <a:schemeClr val="accent2"/>
                </a:solidFill>
              </a:rPr>
              <a:t>Process</a:t>
            </a:r>
          </a:p>
          <a:p>
            <a:r>
              <a:rPr lang="en-US" altLang="ko-KR" dirty="0" smtClean="0"/>
              <a:t>Markov Reward Process</a:t>
            </a:r>
            <a:r>
              <a:rPr lang="ko-KR" altLang="en-US" dirty="0" smtClean="0"/>
              <a:t>는 값을 가지고 있는 </a:t>
            </a:r>
            <a:r>
              <a:rPr lang="en-US" altLang="ko-KR" dirty="0" smtClean="0"/>
              <a:t>Markov Chain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635646"/>
            <a:ext cx="7107907" cy="2650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324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251520" y="219708"/>
            <a:ext cx="511596" cy="511596"/>
          </a:xfrm>
          <a:prstGeom prst="rect">
            <a:avLst/>
          </a:prstGeom>
          <a:solidFill>
            <a:srgbClr val="8E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83282" y="244673"/>
            <a:ext cx="648072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03</a:t>
            </a:r>
            <a:endParaRPr lang="ko-KR" altLang="en-US" sz="2400" spc="-15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8876" y="444519"/>
            <a:ext cx="2618988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600" spc="-150" dirty="0" smtClean="0">
                <a:latin typeface="THE정고딕140" pitchFamily="18" charset="-127"/>
                <a:ea typeface="THE정고딕140" pitchFamily="18" charset="-127"/>
              </a:rPr>
              <a:t>Markov Decision Processes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3282" y="982919"/>
            <a:ext cx="7845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2"/>
                </a:solidFill>
              </a:rPr>
              <a:t>Return</a:t>
            </a:r>
            <a:r>
              <a:rPr lang="en-US" altLang="ko-KR" dirty="0" smtClean="0"/>
              <a:t> </a:t>
            </a:r>
            <a:r>
              <a:rPr lang="ko-KR" altLang="en-US" dirty="0" smtClean="0"/>
              <a:t>계산</a:t>
            </a:r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1" y="1337780"/>
            <a:ext cx="7272808" cy="208877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0215" y="3507854"/>
            <a:ext cx="78451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discount r</a:t>
            </a:r>
            <a:r>
              <a:rPr lang="ko-KR" altLang="en-US" dirty="0" smtClean="0"/>
              <a:t>값은 미래 </a:t>
            </a:r>
            <a:r>
              <a:rPr lang="en-US" altLang="ko-KR" dirty="0" smtClean="0"/>
              <a:t>rewards</a:t>
            </a:r>
            <a:r>
              <a:rPr lang="ko-KR" altLang="en-US" dirty="0" smtClean="0"/>
              <a:t>에 대한 현재의 가중치</a:t>
            </a:r>
            <a:endParaRPr lang="en-US" altLang="ko-KR" dirty="0"/>
          </a:p>
          <a:p>
            <a:r>
              <a:rPr lang="ko-KR" altLang="en-US" dirty="0" smtClean="0"/>
              <a:t>이 </a:t>
            </a:r>
            <a:r>
              <a:rPr lang="en-US" altLang="ko-KR" dirty="0"/>
              <a:t>r</a:t>
            </a:r>
            <a:r>
              <a:rPr lang="ko-KR" altLang="en-US" dirty="0" smtClean="0"/>
              <a:t>값이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에 가까울수록 미래에 가중치를 높게 부과하는 것이며 </a:t>
            </a:r>
            <a:r>
              <a:rPr lang="en-US" altLang="ko-KR" dirty="0" smtClean="0"/>
              <a:t>0</a:t>
            </a:r>
            <a:r>
              <a:rPr lang="ko-KR" altLang="en-US" dirty="0" smtClean="0"/>
              <a:t>에 가까울수록 근시안적인 평가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62320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251520" y="219708"/>
            <a:ext cx="511596" cy="511596"/>
          </a:xfrm>
          <a:prstGeom prst="rect">
            <a:avLst/>
          </a:prstGeom>
          <a:solidFill>
            <a:srgbClr val="8E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83282" y="244673"/>
            <a:ext cx="648072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03</a:t>
            </a:r>
            <a:endParaRPr lang="ko-KR" altLang="en-US" sz="2400" spc="-15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8876" y="444519"/>
            <a:ext cx="2618988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600" spc="-150" dirty="0" smtClean="0">
                <a:latin typeface="THE정고딕140" pitchFamily="18" charset="-127"/>
                <a:ea typeface="THE정고딕140" pitchFamily="18" charset="-127"/>
              </a:rPr>
              <a:t>Markov Decision Processes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3282" y="982919"/>
            <a:ext cx="7845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2"/>
                </a:solidFill>
              </a:rPr>
              <a:t>Value </a:t>
            </a:r>
            <a:r>
              <a:rPr lang="ko-KR" altLang="en-US" dirty="0" smtClean="0"/>
              <a:t>계산</a:t>
            </a:r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306084"/>
            <a:ext cx="8476059" cy="231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88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251520" y="219708"/>
            <a:ext cx="511596" cy="511596"/>
          </a:xfrm>
          <a:prstGeom prst="rect">
            <a:avLst/>
          </a:prstGeom>
          <a:solidFill>
            <a:srgbClr val="8E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83282" y="244673"/>
            <a:ext cx="648072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03</a:t>
            </a:r>
            <a:endParaRPr lang="ko-KR" altLang="en-US" sz="2400" spc="-15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8876" y="444519"/>
            <a:ext cx="2618988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600" spc="-150" dirty="0" smtClean="0">
                <a:latin typeface="THE정고딕140" pitchFamily="18" charset="-127"/>
                <a:ea typeface="THE정고딕140" pitchFamily="18" charset="-127"/>
              </a:rPr>
              <a:t>Markov Decision Processes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191" y="815905"/>
            <a:ext cx="4022373" cy="357136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008" y="1715762"/>
            <a:ext cx="4171578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884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251520" y="219708"/>
            <a:ext cx="511596" cy="511596"/>
          </a:xfrm>
          <a:prstGeom prst="rect">
            <a:avLst/>
          </a:prstGeom>
          <a:solidFill>
            <a:srgbClr val="8E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83282" y="244673"/>
            <a:ext cx="648072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03</a:t>
            </a:r>
            <a:endParaRPr lang="ko-KR" altLang="en-US" sz="2400" spc="-15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8876" y="444519"/>
            <a:ext cx="2618988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600" spc="-150" dirty="0" smtClean="0">
                <a:latin typeface="THE정고딕140" pitchFamily="18" charset="-127"/>
                <a:ea typeface="THE정고딕140" pitchFamily="18" charset="-127"/>
              </a:rPr>
              <a:t>Markov Decision Processes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3282" y="982919"/>
            <a:ext cx="7845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2"/>
                </a:solidFill>
              </a:rPr>
              <a:t>Bellman Equation</a:t>
            </a:r>
            <a:r>
              <a:rPr lang="ko-KR" altLang="en-US" dirty="0" smtClean="0"/>
              <a:t> </a:t>
            </a:r>
            <a:r>
              <a:rPr lang="en-US" altLang="ko-KR" dirty="0" smtClean="0"/>
              <a:t>for MRPs</a:t>
            </a:r>
          </a:p>
          <a:p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59" y="1293273"/>
            <a:ext cx="4211241" cy="15432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759" y="2787774"/>
            <a:ext cx="2824163" cy="229076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68591" y="4451003"/>
            <a:ext cx="2408498" cy="62753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072" y="1270744"/>
            <a:ext cx="3182516" cy="278264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4714" y="4523230"/>
            <a:ext cx="1792294" cy="483079"/>
          </a:xfrm>
          <a:prstGeom prst="rect">
            <a:avLst/>
          </a:prstGeom>
        </p:spPr>
      </p:pic>
      <p:sp>
        <p:nvSpPr>
          <p:cNvPr id="12" name="오른쪽 화살표 11"/>
          <p:cNvSpPr/>
          <p:nvPr/>
        </p:nvSpPr>
        <p:spPr>
          <a:xfrm>
            <a:off x="3392754" y="4709151"/>
            <a:ext cx="360040" cy="11123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094714" y="4451003"/>
            <a:ext cx="1845438" cy="62753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586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251520" y="219708"/>
            <a:ext cx="511596" cy="511596"/>
          </a:xfrm>
          <a:prstGeom prst="rect">
            <a:avLst/>
          </a:prstGeom>
          <a:solidFill>
            <a:srgbClr val="8E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83282" y="244673"/>
            <a:ext cx="648072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03</a:t>
            </a:r>
            <a:endParaRPr lang="ko-KR" altLang="en-US" sz="2400" spc="-15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452564" y="2067694"/>
            <a:ext cx="4176464" cy="266429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28876" y="444519"/>
            <a:ext cx="2618988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600" spc="-150" dirty="0" smtClean="0">
                <a:latin typeface="THE정고딕140" pitchFamily="18" charset="-127"/>
                <a:ea typeface="THE정고딕140" pitchFamily="18" charset="-127"/>
              </a:rPr>
              <a:t>Markov Decision Processes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3282" y="982919"/>
            <a:ext cx="7845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2"/>
                </a:solidFill>
              </a:rPr>
              <a:t>Markov Decision </a:t>
            </a:r>
            <a:r>
              <a:rPr lang="en-US" altLang="ko-KR" dirty="0" smtClean="0">
                <a:solidFill>
                  <a:schemeClr val="accent2"/>
                </a:solidFill>
              </a:rPr>
              <a:t>Process</a:t>
            </a:r>
          </a:p>
          <a:p>
            <a:r>
              <a:rPr lang="en-US" altLang="ko-KR" dirty="0" smtClean="0"/>
              <a:t>MDP</a:t>
            </a:r>
            <a:r>
              <a:rPr lang="ko-KR" altLang="en-US" dirty="0" smtClean="0"/>
              <a:t>는 결정이 포함된 </a:t>
            </a:r>
            <a:r>
              <a:rPr lang="en-US" altLang="ko-KR" dirty="0" smtClean="0"/>
              <a:t>MRP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610200"/>
            <a:ext cx="7411566" cy="318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343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395536" y="195486"/>
            <a:ext cx="1152128" cy="46085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2408310" y="1635646"/>
            <a:ext cx="1779648" cy="676430"/>
            <a:chOff x="272072" y="1950876"/>
            <a:chExt cx="1779648" cy="676430"/>
          </a:xfrm>
          <a:scene3d>
            <a:camera prst="obliqueTopLeft"/>
            <a:lightRig rig="threePt" dir="t"/>
          </a:scene3d>
        </p:grpSpPr>
        <p:sp>
          <p:nvSpPr>
            <p:cNvPr id="17" name="TextBox 16"/>
            <p:cNvSpPr txBox="1"/>
            <p:nvPr/>
          </p:nvSpPr>
          <p:spPr>
            <a:xfrm>
              <a:off x="272072" y="1950876"/>
              <a:ext cx="10081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spc="-300" dirty="0" smtClean="0">
                  <a:latin typeface="한컴 윤고딕 240" pitchFamily="18" charset="-127"/>
                  <a:ea typeface="한컴 윤고딕 240" pitchFamily="18" charset="-127"/>
                </a:rPr>
                <a:t>01</a:t>
              </a:r>
              <a:endParaRPr lang="ko-KR" altLang="en-US" sz="2800" spc="-300" dirty="0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83568" y="2104086"/>
              <a:ext cx="13681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spc="-1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HE정고딕130" pitchFamily="18" charset="-127"/>
                  <a:ea typeface="THE정고딕130" pitchFamily="18" charset="-127"/>
                </a:rPr>
                <a:t>Introduction</a:t>
              </a:r>
            </a:p>
            <a:p>
              <a:endPara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OTFPro 1" pitchFamily="50" charset="-127"/>
                <a:ea typeface="바른돋움OTFPro 1" pitchFamily="50" charset="-127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2408310" y="2442284"/>
            <a:ext cx="1827653" cy="676430"/>
            <a:chOff x="272072" y="1950876"/>
            <a:chExt cx="1827653" cy="676430"/>
          </a:xfrm>
          <a:scene3d>
            <a:camera prst="obliqueTopLeft"/>
            <a:lightRig rig="threePt" dir="t"/>
          </a:scene3d>
        </p:grpSpPr>
        <p:sp>
          <p:nvSpPr>
            <p:cNvPr id="32" name="TextBox 31"/>
            <p:cNvSpPr txBox="1"/>
            <p:nvPr/>
          </p:nvSpPr>
          <p:spPr>
            <a:xfrm>
              <a:off x="272072" y="1950876"/>
              <a:ext cx="10081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spc="-300" dirty="0" smtClean="0">
                  <a:latin typeface="한컴 윤고딕 240" pitchFamily="18" charset="-127"/>
                  <a:ea typeface="한컴 윤고딕 240" pitchFamily="18" charset="-127"/>
                </a:rPr>
                <a:t>02</a:t>
              </a:r>
              <a:endParaRPr lang="ko-KR" altLang="en-US" sz="2800" spc="-300" dirty="0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31573" y="2104086"/>
              <a:ext cx="13681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spc="-1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HE정고딕130" pitchFamily="18" charset="-127"/>
                  <a:ea typeface="THE정고딕130" pitchFamily="18" charset="-127"/>
                </a:rPr>
                <a:t>RL</a:t>
              </a:r>
              <a:r>
                <a:rPr lang="ko-KR" altLang="en-US" sz="1400" spc="-1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HE정고딕130" pitchFamily="18" charset="-127"/>
                  <a:ea typeface="THE정고딕130" pitchFamily="18" charset="-127"/>
                </a:rPr>
                <a:t>의 개념들</a:t>
              </a:r>
              <a:endParaRPr lang="en-US" altLang="ko-KR" sz="14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E정고딕130" pitchFamily="18" charset="-127"/>
                <a:ea typeface="THE정고딕130" pitchFamily="18" charset="-127"/>
              </a:endParaRPr>
            </a:p>
            <a:p>
              <a:endParaRPr lang="en-US" altLang="ko-KR" sz="14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바른돋움OTFPro 1" pitchFamily="50" charset="-127"/>
                <a:ea typeface="바른돋움OTFPro 1" pitchFamily="50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2408310" y="3248922"/>
            <a:ext cx="2739754" cy="676430"/>
            <a:chOff x="2408310" y="3248922"/>
            <a:chExt cx="2739754" cy="676430"/>
          </a:xfrm>
        </p:grpSpPr>
        <p:sp>
          <p:nvSpPr>
            <p:cNvPr id="35" name="TextBox 34"/>
            <p:cNvSpPr txBox="1"/>
            <p:nvPr/>
          </p:nvSpPr>
          <p:spPr>
            <a:xfrm>
              <a:off x="2408310" y="3248922"/>
              <a:ext cx="1008112" cy="52322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2800" spc="-300" dirty="0" smtClean="0">
                  <a:latin typeface="한컴 윤고딕 240" pitchFamily="18" charset="-127"/>
                  <a:ea typeface="한컴 윤고딕 240" pitchFamily="18" charset="-127"/>
                </a:rPr>
                <a:t>03</a:t>
              </a:r>
              <a:endParaRPr lang="ko-KR" altLang="en-US" sz="2800" spc="-300" dirty="0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915816" y="3402132"/>
              <a:ext cx="2232248" cy="52322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1400" spc="-1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HE정고딕130" pitchFamily="18" charset="-127"/>
                  <a:ea typeface="THE정고딕130" pitchFamily="18" charset="-127"/>
                </a:rPr>
                <a:t>Markov Decision Process</a:t>
              </a:r>
            </a:p>
            <a:p>
              <a:endPara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OTFPro 1" pitchFamily="50" charset="-127"/>
                <a:ea typeface="바른돋움OTFPro 1" pitchFamily="50" charset="-127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2408310" y="4055560"/>
            <a:ext cx="1851656" cy="676430"/>
            <a:chOff x="272072" y="1950876"/>
            <a:chExt cx="1851656" cy="676430"/>
          </a:xfrm>
          <a:scene3d>
            <a:camera prst="obliqueTopLeft"/>
            <a:lightRig rig="threePt" dir="t"/>
          </a:scene3d>
        </p:grpSpPr>
        <p:sp>
          <p:nvSpPr>
            <p:cNvPr id="38" name="TextBox 37"/>
            <p:cNvSpPr txBox="1"/>
            <p:nvPr/>
          </p:nvSpPr>
          <p:spPr>
            <a:xfrm>
              <a:off x="272072" y="1950876"/>
              <a:ext cx="10081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spc="-300" dirty="0" smtClean="0">
                  <a:latin typeface="한컴 윤고딕 240" pitchFamily="18" charset="-127"/>
                  <a:ea typeface="한컴 윤고딕 240" pitchFamily="18" charset="-127"/>
                </a:rPr>
                <a:t>04</a:t>
              </a:r>
              <a:endParaRPr lang="ko-KR" altLang="en-US" sz="2800" spc="-300" dirty="0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55576" y="2104086"/>
              <a:ext cx="13681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spc="-1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HE정고딕130" pitchFamily="18" charset="-127"/>
                  <a:ea typeface="THE정고딕130" pitchFamily="18" charset="-127"/>
                </a:rPr>
                <a:t>정산 보고서</a:t>
              </a:r>
              <a:endParaRPr lang="en-US" altLang="ko-KR" sz="14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E정고딕130" pitchFamily="18" charset="-127"/>
                <a:ea typeface="THE정고딕130" pitchFamily="18" charset="-127"/>
              </a:endParaRPr>
            </a:p>
            <a:p>
              <a:endPara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OTFPro 1" pitchFamily="50" charset="-127"/>
                <a:ea typeface="바른돋움OTFPro 1" pitchFamily="50" charset="-127"/>
              </a:endParaRPr>
            </a:p>
          </p:txBody>
        </p:sp>
      </p:grpSp>
      <p:sp>
        <p:nvSpPr>
          <p:cNvPr id="48" name="직사각형 47"/>
          <p:cNvSpPr/>
          <p:nvPr/>
        </p:nvSpPr>
        <p:spPr>
          <a:xfrm>
            <a:off x="1547664" y="3118714"/>
            <a:ext cx="144016" cy="16852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51520" y="447298"/>
            <a:ext cx="1440160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bg1"/>
                </a:solidFill>
                <a:latin typeface="THE정고딕160" pitchFamily="18" charset="-127"/>
                <a:ea typeface="THE정고딕160" pitchFamily="18" charset="-127"/>
              </a:rPr>
              <a:t>목</a:t>
            </a:r>
            <a:r>
              <a:rPr lang="ko-KR" altLang="en-US" sz="2400" dirty="0">
                <a:solidFill>
                  <a:schemeClr val="bg1"/>
                </a:solidFill>
                <a:latin typeface="THE정고딕160" pitchFamily="18" charset="-127"/>
                <a:ea typeface="THE정고딕160" pitchFamily="18" charset="-127"/>
              </a:rPr>
              <a:t>차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547664" y="4551674"/>
            <a:ext cx="252324" cy="252324"/>
          </a:xfrm>
          <a:prstGeom prst="rect">
            <a:avLst/>
          </a:prstGeom>
          <a:solidFill>
            <a:srgbClr val="8E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39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251520" y="219708"/>
            <a:ext cx="511596" cy="511596"/>
          </a:xfrm>
          <a:prstGeom prst="rect">
            <a:avLst/>
          </a:prstGeom>
          <a:solidFill>
            <a:srgbClr val="8E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83282" y="244673"/>
            <a:ext cx="648072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03</a:t>
            </a:r>
            <a:endParaRPr lang="ko-KR" altLang="en-US" sz="2400" spc="-15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452564" y="2067694"/>
            <a:ext cx="4176464" cy="266429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28876" y="444519"/>
            <a:ext cx="2618988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600" spc="-150" dirty="0" smtClean="0">
                <a:latin typeface="THE정고딕140" pitchFamily="18" charset="-127"/>
                <a:ea typeface="THE정고딕140" pitchFamily="18" charset="-127"/>
              </a:rPr>
              <a:t>Markov Decision Processes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3282" y="982919"/>
            <a:ext cx="7845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Markov Decision </a:t>
            </a:r>
            <a:r>
              <a:rPr lang="en-US" altLang="ko-KR" dirty="0" smtClean="0"/>
              <a:t>Process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282" y="1297463"/>
            <a:ext cx="4347964" cy="344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217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251520" y="219708"/>
            <a:ext cx="511596" cy="511596"/>
          </a:xfrm>
          <a:prstGeom prst="rect">
            <a:avLst/>
          </a:prstGeom>
          <a:solidFill>
            <a:srgbClr val="8E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83282" y="244673"/>
            <a:ext cx="648072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03</a:t>
            </a:r>
            <a:endParaRPr lang="ko-KR" altLang="en-US" sz="2400" spc="-15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8876" y="444519"/>
            <a:ext cx="2618988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600" spc="-150" dirty="0" smtClean="0">
                <a:latin typeface="THE정고딕140" pitchFamily="18" charset="-127"/>
                <a:ea typeface="THE정고딕140" pitchFamily="18" charset="-127"/>
              </a:rPr>
              <a:t>Markov Decision Processes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3282" y="982919"/>
            <a:ext cx="78451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2"/>
                </a:solidFill>
              </a:rPr>
              <a:t>Policy</a:t>
            </a:r>
          </a:p>
          <a:p>
            <a:endParaRPr lang="en-US" altLang="ko-KR" dirty="0">
              <a:solidFill>
                <a:schemeClr val="accent2"/>
              </a:solidFill>
            </a:endParaRPr>
          </a:p>
          <a:p>
            <a:endParaRPr lang="en-US" altLang="ko-KR" dirty="0" smtClean="0">
              <a:solidFill>
                <a:schemeClr val="accent2"/>
              </a:solidFill>
            </a:endParaRPr>
          </a:p>
          <a:p>
            <a:endParaRPr lang="en-US" altLang="ko-KR" dirty="0">
              <a:solidFill>
                <a:schemeClr val="accent2"/>
              </a:solidFill>
            </a:endParaRPr>
          </a:p>
          <a:p>
            <a:r>
              <a:rPr lang="en-US" altLang="ko-KR" dirty="0" smtClean="0">
                <a:solidFill>
                  <a:schemeClr val="accent2"/>
                </a:solidFill>
              </a:rPr>
              <a:t>Value Function</a:t>
            </a:r>
          </a:p>
          <a:p>
            <a:endParaRPr lang="en-US" altLang="ko-KR" dirty="0">
              <a:solidFill>
                <a:schemeClr val="accent2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348157"/>
            <a:ext cx="3168352" cy="72652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2427734"/>
            <a:ext cx="4212235" cy="241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33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251520" y="219708"/>
            <a:ext cx="511596" cy="511596"/>
          </a:xfrm>
          <a:prstGeom prst="rect">
            <a:avLst/>
          </a:prstGeom>
          <a:solidFill>
            <a:srgbClr val="8E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83282" y="244673"/>
            <a:ext cx="648072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03</a:t>
            </a:r>
            <a:endParaRPr lang="ko-KR" altLang="en-US" sz="2400" spc="-15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8876" y="444519"/>
            <a:ext cx="2618988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600" spc="-150" dirty="0" smtClean="0">
                <a:latin typeface="THE정고딕140" pitchFamily="18" charset="-127"/>
                <a:ea typeface="THE정고딕140" pitchFamily="18" charset="-127"/>
              </a:rPr>
              <a:t>Markov Decision Processes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275606"/>
            <a:ext cx="4386790" cy="334612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3282" y="931150"/>
            <a:ext cx="7845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Bellman Expectation Equation in MDP</a:t>
            </a:r>
          </a:p>
        </p:txBody>
      </p:sp>
    </p:spTree>
    <p:extLst>
      <p:ext uri="{BB962C8B-B14F-4D97-AF65-F5344CB8AC3E}">
        <p14:creationId xmlns:p14="http://schemas.microsoft.com/office/powerpoint/2010/main" val="1692229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251520" y="219708"/>
            <a:ext cx="511596" cy="511596"/>
          </a:xfrm>
          <a:prstGeom prst="rect">
            <a:avLst/>
          </a:prstGeom>
          <a:solidFill>
            <a:srgbClr val="8E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83282" y="244673"/>
            <a:ext cx="648072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03</a:t>
            </a:r>
            <a:endParaRPr lang="ko-KR" altLang="en-US" sz="2400" spc="-15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8876" y="444519"/>
            <a:ext cx="2618988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600" spc="-150" dirty="0" smtClean="0">
                <a:latin typeface="THE정고딕140" pitchFamily="18" charset="-127"/>
                <a:ea typeface="THE정고딕140" pitchFamily="18" charset="-127"/>
              </a:rPr>
              <a:t>Markov Decision Processes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931150"/>
            <a:ext cx="4885392" cy="376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168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251520" y="219708"/>
            <a:ext cx="511596" cy="511596"/>
          </a:xfrm>
          <a:prstGeom prst="rect">
            <a:avLst/>
          </a:prstGeom>
          <a:solidFill>
            <a:srgbClr val="8E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83282" y="244673"/>
            <a:ext cx="648072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03</a:t>
            </a:r>
            <a:endParaRPr lang="ko-KR" altLang="en-US" sz="2400" spc="-15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8876" y="444519"/>
            <a:ext cx="2618988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600" spc="-150" dirty="0" smtClean="0">
                <a:latin typeface="THE정고딕140" pitchFamily="18" charset="-127"/>
                <a:ea typeface="THE정고딕140" pitchFamily="18" charset="-127"/>
              </a:rPr>
              <a:t>Markov Decision Processes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3282" y="931150"/>
            <a:ext cx="78451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Extensions to MDPs</a:t>
            </a:r>
          </a:p>
          <a:p>
            <a:r>
              <a:rPr lang="en-US" altLang="ko-KR" dirty="0" smtClean="0"/>
              <a:t>Infinite and continuous MDPs</a:t>
            </a:r>
          </a:p>
          <a:p>
            <a:r>
              <a:rPr lang="en-US" altLang="ko-KR" dirty="0" smtClean="0"/>
              <a:t>Partially observable MDPs</a:t>
            </a:r>
          </a:p>
          <a:p>
            <a:r>
              <a:rPr lang="en-US" altLang="ko-KR" dirty="0" smtClean="0"/>
              <a:t>Undiscounted, average reward MDPs</a:t>
            </a:r>
          </a:p>
        </p:txBody>
      </p:sp>
    </p:spTree>
    <p:extLst>
      <p:ext uri="{BB962C8B-B14F-4D97-AF65-F5344CB8AC3E}">
        <p14:creationId xmlns:p14="http://schemas.microsoft.com/office/powerpoint/2010/main" val="295562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251520" y="219708"/>
            <a:ext cx="511596" cy="511596"/>
          </a:xfrm>
          <a:prstGeom prst="rect">
            <a:avLst/>
          </a:prstGeom>
          <a:solidFill>
            <a:srgbClr val="8E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83282" y="244673"/>
            <a:ext cx="648072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04</a:t>
            </a:r>
            <a:endParaRPr lang="ko-KR" altLang="en-US" sz="2400" spc="-15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8876" y="444519"/>
            <a:ext cx="2474972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600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HE정고딕140" pitchFamily="18" charset="-127"/>
                <a:ea typeface="THE정고딕140" pitchFamily="18" charset="-127"/>
              </a:rPr>
              <a:t>RL</a:t>
            </a:r>
            <a:r>
              <a:rPr lang="ko-KR" altLang="en-US" sz="1600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HE정고딕140" pitchFamily="18" charset="-127"/>
                <a:ea typeface="THE정고딕140" pitchFamily="18" charset="-127"/>
              </a:rPr>
              <a:t>의 </a:t>
            </a:r>
            <a:r>
              <a:rPr lang="ko-KR" altLang="en-US" sz="1600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HE정고딕140" pitchFamily="18" charset="-127"/>
                <a:ea typeface="THE정고딕140" pitchFamily="18" charset="-127"/>
              </a:rPr>
              <a:t>문제들</a:t>
            </a:r>
            <a:endParaRPr lang="en-US" altLang="ko-KR" sz="1600" spc="-150" dirty="0" smtClean="0">
              <a:solidFill>
                <a:schemeClr val="tx1">
                  <a:lumMod val="95000"/>
                  <a:lumOff val="5000"/>
                </a:schemeClr>
              </a:solidFill>
              <a:latin typeface="THE정고딕140" pitchFamily="18" charset="-127"/>
              <a:ea typeface="THE정고딕140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3282" y="931150"/>
            <a:ext cx="78451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2"/>
                </a:solidFill>
              </a:rPr>
              <a:t>Exploration </a:t>
            </a:r>
            <a:r>
              <a:rPr lang="en-US" altLang="ko-KR" dirty="0" err="1" smtClean="0">
                <a:solidFill>
                  <a:schemeClr val="accent2"/>
                </a:solidFill>
              </a:rPr>
              <a:t>vs</a:t>
            </a:r>
            <a:r>
              <a:rPr lang="en-US" altLang="ko-KR" dirty="0" smtClean="0">
                <a:solidFill>
                  <a:schemeClr val="accent2"/>
                </a:solidFill>
              </a:rPr>
              <a:t> Exploitation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Reinforcement Learning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trial-and-error learning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Agent</a:t>
            </a:r>
            <a:r>
              <a:rPr lang="ko-KR" altLang="en-US" dirty="0" smtClean="0"/>
              <a:t>는 좋은 </a:t>
            </a:r>
            <a:r>
              <a:rPr lang="en-US" altLang="ko-KR" dirty="0" smtClean="0"/>
              <a:t>policy</a:t>
            </a:r>
            <a:r>
              <a:rPr lang="ko-KR" altLang="en-US" dirty="0" smtClean="0"/>
              <a:t>를 자신의 경험으로부터 발견해야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 그러면서도 </a:t>
            </a:r>
            <a:r>
              <a:rPr lang="en-US" altLang="ko-KR" dirty="0" smtClean="0">
                <a:solidFill>
                  <a:schemeClr val="accent2"/>
                </a:solidFill>
              </a:rPr>
              <a:t>reward</a:t>
            </a:r>
            <a:r>
              <a:rPr lang="ko-KR" altLang="en-US" dirty="0" smtClean="0">
                <a:solidFill>
                  <a:schemeClr val="accent2"/>
                </a:solidFill>
              </a:rPr>
              <a:t>를 너무 많이 잃으면 안 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Exploration(</a:t>
            </a:r>
            <a:r>
              <a:rPr lang="ko-KR" altLang="en-US" dirty="0" smtClean="0"/>
              <a:t>탐험</a:t>
            </a:r>
            <a:r>
              <a:rPr lang="en-US" altLang="ko-KR" dirty="0" smtClean="0"/>
              <a:t>)</a:t>
            </a:r>
            <a:r>
              <a:rPr lang="ko-KR" altLang="en-US" dirty="0" smtClean="0"/>
              <a:t>은 환경에 대해 더 많은 정보를 얻을 수 있다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Exploitation(</a:t>
            </a:r>
            <a:r>
              <a:rPr lang="ko-KR" altLang="en-US" dirty="0" smtClean="0"/>
              <a:t>이용</a:t>
            </a:r>
            <a:r>
              <a:rPr lang="en-US" altLang="ko-KR" dirty="0" smtClean="0"/>
              <a:t>)</a:t>
            </a:r>
            <a:r>
              <a:rPr lang="ko-KR" altLang="en-US" dirty="0" smtClean="0"/>
              <a:t>은 알려진 정보를 이용하여 </a:t>
            </a:r>
            <a:r>
              <a:rPr lang="en-US" altLang="ko-KR" dirty="0" smtClean="0"/>
              <a:t>reward</a:t>
            </a:r>
            <a:r>
              <a:rPr lang="ko-KR" altLang="en-US" dirty="0" smtClean="0"/>
              <a:t>를 최대화 한다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그러므로 탐험과 이용은 </a:t>
            </a:r>
            <a:r>
              <a:rPr lang="ko-KR" altLang="en-US" dirty="0" err="1" smtClean="0"/>
              <a:t>둘다</a:t>
            </a:r>
            <a:r>
              <a:rPr lang="ko-KR" altLang="en-US" dirty="0" smtClean="0"/>
              <a:t> 중요하다</a:t>
            </a:r>
            <a:r>
              <a:rPr lang="en-US" altLang="ko-KR" dirty="0" smtClean="0"/>
              <a:t>.</a:t>
            </a:r>
          </a:p>
          <a:p>
            <a:endParaRPr lang="en-US" altLang="ko-KR" dirty="0" smtClean="0">
              <a:solidFill>
                <a:schemeClr val="accent2"/>
              </a:solidFill>
            </a:endParaRPr>
          </a:p>
          <a:p>
            <a:r>
              <a:rPr lang="en-US" altLang="ko-KR" dirty="0" smtClean="0">
                <a:solidFill>
                  <a:schemeClr val="accent2"/>
                </a:solidFill>
              </a:rPr>
              <a:t>Prediction and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Prediction : </a:t>
            </a:r>
            <a:r>
              <a:rPr lang="ko-KR" altLang="en-US" dirty="0" smtClean="0"/>
              <a:t>미래를 평가</a:t>
            </a:r>
            <a:r>
              <a:rPr lang="en-US" altLang="ko-KR" dirty="0"/>
              <a:t>(</a:t>
            </a:r>
            <a:r>
              <a:rPr lang="en-US" altLang="ko-KR" dirty="0" smtClean="0"/>
              <a:t>policy</a:t>
            </a:r>
            <a:r>
              <a:rPr lang="ko-KR" altLang="en-US" dirty="0" smtClean="0"/>
              <a:t>가 주어진다면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Control : </a:t>
            </a:r>
            <a:r>
              <a:rPr lang="ko-KR" altLang="en-US" dirty="0" smtClean="0"/>
              <a:t>미래를 최적화</a:t>
            </a:r>
            <a:r>
              <a:rPr lang="en-US" altLang="ko-KR" dirty="0" smtClean="0"/>
              <a:t>(</a:t>
            </a:r>
            <a:r>
              <a:rPr lang="ko-KR" altLang="en-US" dirty="0" smtClean="0"/>
              <a:t>최적화된 </a:t>
            </a:r>
            <a:r>
              <a:rPr lang="en-US" altLang="ko-KR" dirty="0" smtClean="0"/>
              <a:t>policy</a:t>
            </a:r>
            <a:r>
              <a:rPr lang="ko-KR" altLang="en-US" dirty="0" smtClean="0"/>
              <a:t>를 찾다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4959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5636" y="2067694"/>
            <a:ext cx="6552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150" dirty="0" smtClean="0">
                <a:solidFill>
                  <a:schemeClr val="bg1"/>
                </a:solidFill>
                <a:latin typeface="THE정고딕170" pitchFamily="18" charset="-127"/>
                <a:ea typeface="THE정고딕170" pitchFamily="18" charset="-127"/>
              </a:rPr>
              <a:t>감사합니다</a:t>
            </a:r>
            <a:r>
              <a:rPr lang="en-US" altLang="ko-KR" sz="2800" spc="-150" dirty="0" smtClean="0">
                <a:solidFill>
                  <a:schemeClr val="bg1"/>
                </a:solidFill>
                <a:latin typeface="THE정고딕170" pitchFamily="18" charset="-127"/>
                <a:ea typeface="THE정고딕170" pitchFamily="18" charset="-127"/>
              </a:rPr>
              <a:t>.</a:t>
            </a:r>
            <a:endParaRPr lang="ko-KR" altLang="en-US" sz="2800" spc="-150" dirty="0">
              <a:solidFill>
                <a:schemeClr val="bg1"/>
              </a:solidFill>
              <a:latin typeface="THE정고딕170" pitchFamily="18" charset="-127"/>
              <a:ea typeface="THE정고딕17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6005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219708"/>
            <a:ext cx="511596" cy="511596"/>
          </a:xfrm>
          <a:prstGeom prst="rect">
            <a:avLst/>
          </a:prstGeom>
          <a:solidFill>
            <a:srgbClr val="8E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83282" y="244673"/>
            <a:ext cx="648072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01</a:t>
            </a:r>
            <a:endParaRPr lang="ko-KR" altLang="en-US" sz="2400" spc="-15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8876" y="444519"/>
            <a:ext cx="2016224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600" spc="-150" dirty="0" smtClean="0">
                <a:latin typeface="THE정고딕140" pitchFamily="18" charset="-127"/>
                <a:ea typeface="THE정고딕140" pitchFamily="18" charset="-127"/>
              </a:rPr>
              <a:t>Introduction</a:t>
            </a:r>
          </a:p>
        </p:txBody>
      </p:sp>
      <p:cxnSp>
        <p:nvCxnSpPr>
          <p:cNvPr id="45" name="직선 연결선 44"/>
          <p:cNvCxnSpPr/>
          <p:nvPr/>
        </p:nvCxnSpPr>
        <p:spPr>
          <a:xfrm>
            <a:off x="359376" y="1995686"/>
            <a:ext cx="4248472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359376" y="2427734"/>
            <a:ext cx="4248472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359376" y="2895786"/>
            <a:ext cx="4248472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359376" y="3363838"/>
            <a:ext cx="4248472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931150"/>
            <a:ext cx="3862759" cy="3857036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5004048" y="1563638"/>
            <a:ext cx="41072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기계 학습의 큰 줄기 중 하나이다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>
                <a:solidFill>
                  <a:schemeClr val="accent2"/>
                </a:solidFill>
              </a:rPr>
              <a:t>기계 학습</a:t>
            </a:r>
            <a:r>
              <a:rPr lang="ko-KR" altLang="en-US" dirty="0" smtClean="0"/>
              <a:t>이란 인공 지능의 한 분야로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컴퓨터가 학습할 수 있도록 하는</a:t>
            </a:r>
            <a:endParaRPr lang="en-US" altLang="ko-KR" dirty="0" smtClean="0"/>
          </a:p>
          <a:p>
            <a:r>
              <a:rPr lang="ko-KR" altLang="en-US" dirty="0" smtClean="0"/>
              <a:t>알고리즘과 기술을 개발하는 분야를</a:t>
            </a:r>
            <a:endParaRPr lang="en-US" altLang="ko-KR" dirty="0" smtClean="0"/>
          </a:p>
          <a:p>
            <a:r>
              <a:rPr lang="ko-KR" altLang="en-US" dirty="0" smtClean="0"/>
              <a:t>말한다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28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219708"/>
            <a:ext cx="511596" cy="511596"/>
          </a:xfrm>
          <a:prstGeom prst="rect">
            <a:avLst/>
          </a:prstGeom>
          <a:solidFill>
            <a:srgbClr val="8E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83282" y="244673"/>
            <a:ext cx="648072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01</a:t>
            </a:r>
            <a:endParaRPr lang="ko-KR" altLang="en-US" sz="2400" spc="-15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8876" y="444519"/>
            <a:ext cx="2016224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600" spc="-150" dirty="0" smtClean="0">
                <a:latin typeface="THE정고딕140" pitchFamily="18" charset="-127"/>
                <a:ea typeface="THE정고딕140" pitchFamily="18" charset="-127"/>
              </a:rPr>
              <a:t>Introduction</a:t>
            </a:r>
          </a:p>
        </p:txBody>
      </p:sp>
      <p:cxnSp>
        <p:nvCxnSpPr>
          <p:cNvPr id="45" name="직선 연결선 44"/>
          <p:cNvCxnSpPr/>
          <p:nvPr/>
        </p:nvCxnSpPr>
        <p:spPr>
          <a:xfrm>
            <a:off x="359376" y="1995686"/>
            <a:ext cx="4248472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359376" y="2427734"/>
            <a:ext cx="4248472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359376" y="2895786"/>
            <a:ext cx="4248472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359376" y="3363838"/>
            <a:ext cx="4248472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931150"/>
            <a:ext cx="3862759" cy="3857036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546327" y="1227405"/>
            <a:ext cx="42867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accent2"/>
                </a:solidFill>
              </a:rPr>
              <a:t>강화학습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잘한 행동에 대해 칭찬 받고 잘못된</a:t>
            </a:r>
            <a:endParaRPr lang="en-US" altLang="ko-KR" dirty="0" smtClean="0"/>
          </a:p>
          <a:p>
            <a:r>
              <a:rPr lang="ko-KR" altLang="en-US" dirty="0" smtClean="0"/>
              <a:t>행동에 대해서는 벌을 받은 경험을 통해</a:t>
            </a:r>
            <a:endParaRPr lang="en-US" altLang="ko-KR" dirty="0" smtClean="0"/>
          </a:p>
          <a:p>
            <a:r>
              <a:rPr lang="ko-KR" altLang="en-US" dirty="0" smtClean="0"/>
              <a:t>자신의 지식을 키워나가는 학습법이다</a:t>
            </a:r>
            <a:r>
              <a:rPr lang="en-US" altLang="ko-KR" dirty="0" smtClean="0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46327" y="2627580"/>
            <a:ext cx="480638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다른 </a:t>
            </a:r>
            <a:r>
              <a:rPr lang="ko-KR" altLang="en-US" dirty="0" smtClean="0">
                <a:solidFill>
                  <a:schemeClr val="accent2"/>
                </a:solidFill>
              </a:rPr>
              <a:t>기계학습</a:t>
            </a:r>
            <a:r>
              <a:rPr lang="ko-KR" altLang="en-US" dirty="0" smtClean="0"/>
              <a:t>과의 차이점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관리자</a:t>
            </a:r>
            <a:r>
              <a:rPr lang="en-US" altLang="ko-KR" dirty="0" smtClean="0"/>
              <a:t>(supervisor)</a:t>
            </a:r>
            <a:r>
              <a:rPr lang="ko-KR" altLang="en-US" dirty="0" smtClean="0"/>
              <a:t>가 없고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보상</a:t>
            </a:r>
            <a:r>
              <a:rPr lang="en-US" altLang="ko-KR" dirty="0" smtClean="0"/>
              <a:t>(reward)</a:t>
            </a:r>
            <a:r>
              <a:rPr lang="ko-KR" altLang="en-US" dirty="0" smtClean="0"/>
              <a:t>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피드백이 늦다</a:t>
            </a:r>
            <a:r>
              <a:rPr lang="en-US" altLang="ko-KR" dirty="0" smtClean="0"/>
              <a:t>(</a:t>
            </a:r>
            <a:r>
              <a:rPr lang="ko-KR" altLang="en-US" dirty="0" smtClean="0"/>
              <a:t>즉각적이지 않다</a:t>
            </a:r>
            <a:r>
              <a:rPr lang="en-US" altLang="ko-KR" dirty="0" smtClean="0"/>
              <a:t>).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시간이 중요하다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행동으로 인해 </a:t>
            </a:r>
            <a:r>
              <a:rPr lang="ko-KR" altLang="en-US" dirty="0" err="1" smtClean="0"/>
              <a:t>입력받는</a:t>
            </a:r>
            <a:r>
              <a:rPr lang="ko-KR" altLang="en-US" dirty="0" smtClean="0"/>
              <a:t> 연속적인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데이터가 영향을 받는다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026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219708"/>
            <a:ext cx="511596" cy="511596"/>
          </a:xfrm>
          <a:prstGeom prst="rect">
            <a:avLst/>
          </a:prstGeom>
          <a:solidFill>
            <a:srgbClr val="8E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83282" y="244673"/>
            <a:ext cx="648072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02</a:t>
            </a:r>
            <a:endParaRPr lang="ko-KR" altLang="en-US" sz="2400" spc="-15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8876" y="444519"/>
            <a:ext cx="2016224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600" spc="-150" dirty="0" smtClean="0">
                <a:latin typeface="THE정고딕140" pitchFamily="18" charset="-127"/>
                <a:ea typeface="THE정고딕140" pitchFamily="18" charset="-127"/>
              </a:rPr>
              <a:t>RL </a:t>
            </a:r>
            <a:r>
              <a:rPr lang="ko-KR" altLang="en-US" sz="1600" spc="-150" dirty="0" smtClean="0">
                <a:latin typeface="THE정고딕140" pitchFamily="18" charset="-127"/>
                <a:ea typeface="THE정고딕140" pitchFamily="18" charset="-127"/>
              </a:rPr>
              <a:t>개념</a:t>
            </a:r>
            <a:r>
              <a:rPr lang="ko-KR" altLang="en-US" sz="1600" spc="-150" dirty="0">
                <a:latin typeface="THE정고딕140" pitchFamily="18" charset="-127"/>
                <a:ea typeface="THE정고딕140" pitchFamily="18" charset="-127"/>
              </a:rPr>
              <a:t>들</a:t>
            </a:r>
            <a:endParaRPr lang="en-US" altLang="ko-KR" sz="1600" spc="-150" dirty="0" smtClean="0">
              <a:latin typeface="THE정고딕140" pitchFamily="18" charset="-127"/>
              <a:ea typeface="THE정고딕140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0840" y="906184"/>
            <a:ext cx="713849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accent2"/>
                </a:solidFill>
              </a:rPr>
              <a:t>Rewards(</a:t>
            </a:r>
            <a:r>
              <a:rPr lang="ko-KR" altLang="en-US" dirty="0" smtClean="0">
                <a:solidFill>
                  <a:schemeClr val="accent2"/>
                </a:solidFill>
              </a:rPr>
              <a:t>보상</a:t>
            </a:r>
            <a:r>
              <a:rPr lang="en-US" altLang="ko-KR" dirty="0" smtClean="0">
                <a:solidFill>
                  <a:schemeClr val="accent2"/>
                </a:solidFill>
              </a:rPr>
              <a:t>)</a:t>
            </a:r>
          </a:p>
          <a:p>
            <a:r>
              <a:rPr lang="ko-KR" altLang="en-US" dirty="0" smtClean="0"/>
              <a:t>보상</a:t>
            </a:r>
            <a:r>
              <a:rPr lang="en-US" altLang="ko-KR" dirty="0"/>
              <a:t> </a:t>
            </a:r>
            <a:r>
              <a:rPr lang="en-US" altLang="ko-KR" dirty="0" err="1" smtClean="0"/>
              <a:t>Rt</a:t>
            </a:r>
            <a:r>
              <a:rPr lang="ko-KR" altLang="en-US" dirty="0" smtClean="0"/>
              <a:t>은 스칼라 피드백 신호이다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단계 </a:t>
            </a:r>
            <a:r>
              <a:rPr lang="en-US" altLang="ko-KR" dirty="0" smtClean="0"/>
              <a:t>t</a:t>
            </a:r>
            <a:r>
              <a:rPr lang="ko-KR" altLang="en-US" dirty="0" smtClean="0"/>
              <a:t>에서 얼마나 잘하고 있는지 나타낸다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잘한다면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못한다면 </a:t>
            </a:r>
            <a:r>
              <a:rPr lang="en-US" altLang="ko-KR" dirty="0" smtClean="0"/>
              <a:t>-)</a:t>
            </a:r>
          </a:p>
          <a:p>
            <a:r>
              <a:rPr lang="en-US" altLang="ko-KR" dirty="0" smtClean="0"/>
              <a:t>Agent(</a:t>
            </a:r>
            <a:r>
              <a:rPr lang="ko-KR" altLang="en-US" dirty="0" smtClean="0"/>
              <a:t>기계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일은 이 누적되는 보상을 최대화 시키는 것이다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보강 학습은 </a:t>
            </a:r>
            <a:r>
              <a:rPr lang="en-US" altLang="ko-KR" dirty="0" smtClean="0">
                <a:solidFill>
                  <a:schemeClr val="accent2"/>
                </a:solidFill>
              </a:rPr>
              <a:t>reward hypothesis</a:t>
            </a:r>
            <a:r>
              <a:rPr lang="ko-KR" altLang="en-US" dirty="0" smtClean="0"/>
              <a:t>에 기반을 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743" y="2643758"/>
            <a:ext cx="7189440" cy="112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29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219708"/>
            <a:ext cx="511596" cy="511596"/>
          </a:xfrm>
          <a:prstGeom prst="rect">
            <a:avLst/>
          </a:prstGeom>
          <a:solidFill>
            <a:srgbClr val="8E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83282" y="244673"/>
            <a:ext cx="648072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02</a:t>
            </a:r>
            <a:endParaRPr lang="ko-KR" altLang="en-US" sz="2400" spc="-15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8876" y="444519"/>
            <a:ext cx="2016224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600" spc="-150" dirty="0" smtClean="0">
                <a:latin typeface="THE정고딕140" pitchFamily="18" charset="-127"/>
                <a:ea typeface="THE정고딕140" pitchFamily="18" charset="-127"/>
              </a:rPr>
              <a:t>RL </a:t>
            </a:r>
            <a:r>
              <a:rPr lang="ko-KR" altLang="en-US" sz="1600" spc="-150" dirty="0" smtClean="0">
                <a:latin typeface="THE정고딕140" pitchFamily="18" charset="-127"/>
                <a:ea typeface="THE정고딕140" pitchFamily="18" charset="-127"/>
              </a:rPr>
              <a:t>개념들</a:t>
            </a:r>
            <a:endParaRPr lang="en-US" altLang="ko-KR" sz="1600" spc="-150" dirty="0" smtClean="0">
              <a:latin typeface="THE정고딕140" pitchFamily="18" charset="-127"/>
              <a:ea typeface="THE정고딕140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0840" y="906184"/>
            <a:ext cx="82910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Sequential Decision Making(</a:t>
            </a:r>
            <a:r>
              <a:rPr lang="ko-KR" altLang="en-US" dirty="0" smtClean="0"/>
              <a:t>연속적인 의사 결정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목표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최종 미래 보상을 최대화시키는 </a:t>
            </a:r>
            <a:r>
              <a:rPr lang="en-US" altLang="ko-KR" dirty="0" smtClean="0"/>
              <a:t>action(</a:t>
            </a:r>
            <a:r>
              <a:rPr lang="ko-KR" altLang="en-US" dirty="0" smtClean="0"/>
              <a:t>동작</a:t>
            </a:r>
            <a:r>
              <a:rPr lang="en-US" altLang="ko-KR" dirty="0" smtClean="0"/>
              <a:t>)</a:t>
            </a:r>
            <a:r>
              <a:rPr lang="ko-KR" altLang="en-US" dirty="0"/>
              <a:t>을</a:t>
            </a:r>
            <a:r>
              <a:rPr lang="ko-KR" altLang="en-US" dirty="0" smtClean="0"/>
              <a:t> 선택</a:t>
            </a:r>
            <a:endParaRPr lang="en-US" altLang="ko-KR" dirty="0" smtClean="0"/>
          </a:p>
          <a:p>
            <a:r>
              <a:rPr lang="ko-KR" altLang="en-US" dirty="0" smtClean="0"/>
              <a:t>동작은 장기적인 결과를 가질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보상은 연기될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즉각적인 보상을 희생해서 더 많은 장기적인 보상을 얻는 것이 좋을 수도 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0118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219708"/>
            <a:ext cx="511596" cy="511596"/>
          </a:xfrm>
          <a:prstGeom prst="rect">
            <a:avLst/>
          </a:prstGeom>
          <a:solidFill>
            <a:srgbClr val="8E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83282" y="244673"/>
            <a:ext cx="648072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02</a:t>
            </a:r>
            <a:endParaRPr lang="ko-KR" altLang="en-US" sz="2400" spc="-15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8876" y="444519"/>
            <a:ext cx="2016224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600" spc="-150" dirty="0" smtClean="0">
                <a:latin typeface="THE정고딕140" pitchFamily="18" charset="-127"/>
                <a:ea typeface="THE정고딕140" pitchFamily="18" charset="-127"/>
              </a:rPr>
              <a:t>RL </a:t>
            </a:r>
            <a:r>
              <a:rPr lang="ko-KR" altLang="en-US" sz="1600" spc="-150" dirty="0" smtClean="0">
                <a:latin typeface="THE정고딕140" pitchFamily="18" charset="-127"/>
                <a:ea typeface="THE정고딕140" pitchFamily="18" charset="-127"/>
              </a:rPr>
              <a:t>개념들</a:t>
            </a:r>
            <a:endParaRPr lang="en-US" altLang="ko-KR" sz="1600" spc="-150" dirty="0" smtClean="0">
              <a:latin typeface="THE정고딕140" pitchFamily="18" charset="-127"/>
              <a:ea typeface="THE정고딕140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39952" y="887134"/>
            <a:ext cx="48569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2"/>
                </a:solidFill>
              </a:rPr>
              <a:t>Agent and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매 단계 </a:t>
            </a:r>
            <a:r>
              <a:rPr lang="en-US" altLang="ko-KR" dirty="0" smtClean="0"/>
              <a:t>t </a:t>
            </a:r>
            <a:r>
              <a:rPr lang="ko-KR" altLang="en-US" dirty="0" smtClean="0"/>
              <a:t>마다 </a:t>
            </a:r>
            <a:r>
              <a:rPr lang="en-US" altLang="ko-KR" dirty="0" smtClean="0"/>
              <a:t>agent</a:t>
            </a:r>
            <a:r>
              <a:rPr lang="ko-KR" altLang="en-US" dirty="0" smtClean="0"/>
              <a:t>는</a:t>
            </a:r>
            <a:endParaRPr lang="en-US" altLang="ko-KR" dirty="0" smtClean="0"/>
          </a:p>
          <a:p>
            <a:r>
              <a:rPr lang="en-US" altLang="ko-KR" dirty="0" err="1" smtClean="0"/>
              <a:t>Ot</a:t>
            </a:r>
            <a:r>
              <a:rPr lang="en-US" altLang="ko-KR" dirty="0" smtClean="0"/>
              <a:t>(Observation)</a:t>
            </a:r>
            <a:r>
              <a:rPr lang="ko-KR" altLang="en-US" dirty="0" smtClean="0"/>
              <a:t>을 획득</a:t>
            </a:r>
            <a:endParaRPr lang="en-US" altLang="ko-KR" dirty="0" smtClean="0"/>
          </a:p>
          <a:p>
            <a:r>
              <a:rPr lang="en-US" altLang="ko-KR" dirty="0" err="1" smtClean="0"/>
              <a:t>Rt</a:t>
            </a:r>
            <a:r>
              <a:rPr lang="en-US" altLang="ko-KR" dirty="0" smtClean="0"/>
              <a:t>(Reward)</a:t>
            </a:r>
            <a:r>
              <a:rPr lang="ko-KR" altLang="en-US" dirty="0" smtClean="0"/>
              <a:t>를 획득</a:t>
            </a:r>
            <a:endParaRPr lang="en-US" altLang="ko-KR" dirty="0" smtClean="0"/>
          </a:p>
          <a:p>
            <a:r>
              <a:rPr lang="en-US" altLang="ko-KR" dirty="0" smtClean="0"/>
              <a:t>At(Action) </a:t>
            </a:r>
            <a:r>
              <a:rPr lang="ko-KR" altLang="en-US" dirty="0"/>
              <a:t>실행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환경은</a:t>
            </a:r>
            <a:endParaRPr lang="en-US" altLang="ko-KR" dirty="0" smtClean="0"/>
          </a:p>
          <a:p>
            <a:r>
              <a:rPr lang="en-US" altLang="ko-KR" dirty="0" smtClean="0"/>
              <a:t>At</a:t>
            </a:r>
            <a:r>
              <a:rPr lang="ko-KR" altLang="en-US" dirty="0" smtClean="0"/>
              <a:t>를 받음</a:t>
            </a:r>
            <a:endParaRPr lang="en-US" altLang="ko-KR" dirty="0" smtClean="0"/>
          </a:p>
          <a:p>
            <a:r>
              <a:rPr lang="en-US" altLang="ko-KR" dirty="0" smtClean="0"/>
              <a:t>Ot+1</a:t>
            </a:r>
            <a:r>
              <a:rPr lang="ko-KR" altLang="en-US" dirty="0" smtClean="0"/>
              <a:t>를 발생</a:t>
            </a:r>
            <a:endParaRPr lang="en-US" altLang="ko-KR" dirty="0" smtClean="0"/>
          </a:p>
          <a:p>
            <a:r>
              <a:rPr lang="en-US" altLang="ko-KR" dirty="0" smtClean="0"/>
              <a:t>Rt+1</a:t>
            </a:r>
            <a:r>
              <a:rPr lang="ko-KR" altLang="en-US" dirty="0" smtClean="0"/>
              <a:t>를 발생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887134"/>
            <a:ext cx="3423389" cy="386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643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219708"/>
            <a:ext cx="511596" cy="511596"/>
          </a:xfrm>
          <a:prstGeom prst="rect">
            <a:avLst/>
          </a:prstGeom>
          <a:solidFill>
            <a:srgbClr val="8E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83282" y="244673"/>
            <a:ext cx="648072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02</a:t>
            </a:r>
            <a:endParaRPr lang="ko-KR" altLang="en-US" sz="2400" spc="-15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8876" y="444519"/>
            <a:ext cx="2016224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600" spc="-150" dirty="0" smtClean="0">
                <a:latin typeface="THE정고딕140" pitchFamily="18" charset="-127"/>
                <a:ea typeface="THE정고딕140" pitchFamily="18" charset="-127"/>
              </a:rPr>
              <a:t>RL </a:t>
            </a:r>
            <a:r>
              <a:rPr lang="ko-KR" altLang="en-US" sz="1600" spc="-150" dirty="0" smtClean="0">
                <a:latin typeface="THE정고딕140" pitchFamily="18" charset="-127"/>
                <a:ea typeface="THE정고딕140" pitchFamily="18" charset="-127"/>
              </a:rPr>
              <a:t>개념들</a:t>
            </a:r>
            <a:endParaRPr lang="en-US" altLang="ko-KR" sz="1600" spc="-150" dirty="0" smtClean="0">
              <a:latin typeface="THE정고딕140" pitchFamily="18" charset="-127"/>
              <a:ea typeface="THE정고딕140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3282" y="982919"/>
            <a:ext cx="78451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2"/>
                </a:solidFill>
              </a:rPr>
              <a:t>History and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History</a:t>
            </a:r>
            <a:r>
              <a:rPr lang="ko-KR" altLang="en-US" dirty="0" smtClean="0"/>
              <a:t>란 관측과 행동과 </a:t>
            </a:r>
            <a:r>
              <a:rPr lang="en-US" altLang="ko-KR" dirty="0" smtClean="0"/>
              <a:t>reward</a:t>
            </a:r>
            <a:r>
              <a:rPr lang="ko-KR" altLang="en-US" dirty="0" smtClean="0"/>
              <a:t>의 연속이다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이 자료를 가지고 </a:t>
            </a:r>
            <a:r>
              <a:rPr lang="en-US" altLang="ko-KR" dirty="0" smtClean="0"/>
              <a:t>agent</a:t>
            </a:r>
            <a:r>
              <a:rPr lang="ko-KR" altLang="en-US" dirty="0" smtClean="0"/>
              <a:t>는 다음 </a:t>
            </a:r>
            <a:r>
              <a:rPr lang="en-US" altLang="ko-KR" dirty="0" smtClean="0"/>
              <a:t>Action</a:t>
            </a:r>
            <a:r>
              <a:rPr lang="ko-KR" altLang="en-US" dirty="0" smtClean="0"/>
              <a:t>을 정하며 환경은 </a:t>
            </a:r>
            <a:r>
              <a:rPr lang="en-US" altLang="ko-KR" dirty="0" smtClean="0"/>
              <a:t>observation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rewards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정하게 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State</a:t>
            </a:r>
            <a:r>
              <a:rPr lang="ko-KR" altLang="en-US" dirty="0" smtClean="0"/>
              <a:t>란 어떤 일이 일어날 것인지 결정할 때 이용하는 정보이다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즉 형식적으로 </a:t>
            </a:r>
            <a:r>
              <a:rPr lang="en-US" altLang="ko-KR" dirty="0" smtClean="0"/>
              <a:t>state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history</a:t>
            </a:r>
            <a:r>
              <a:rPr lang="ko-KR" altLang="en-US" dirty="0" smtClean="0"/>
              <a:t>에 대한 함수이다</a:t>
            </a:r>
            <a:r>
              <a:rPr lang="en-US" altLang="ko-KR" dirty="0" smtClean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988" y="1635646"/>
            <a:ext cx="3417590" cy="39536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6988" y="3568242"/>
            <a:ext cx="1362800" cy="46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73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219708"/>
            <a:ext cx="511596" cy="511596"/>
          </a:xfrm>
          <a:prstGeom prst="rect">
            <a:avLst/>
          </a:prstGeom>
          <a:solidFill>
            <a:srgbClr val="8E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83282" y="244673"/>
            <a:ext cx="648072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02</a:t>
            </a:r>
            <a:endParaRPr lang="ko-KR" altLang="en-US" sz="2400" spc="-15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8876" y="444519"/>
            <a:ext cx="2016224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600" spc="-150" dirty="0" smtClean="0">
                <a:latin typeface="THE정고딕140" pitchFamily="18" charset="-127"/>
                <a:ea typeface="THE정고딕140" pitchFamily="18" charset="-127"/>
              </a:rPr>
              <a:t>RL </a:t>
            </a:r>
            <a:r>
              <a:rPr lang="ko-KR" altLang="en-US" sz="1600" spc="-150" dirty="0" smtClean="0">
                <a:latin typeface="THE정고딕140" pitchFamily="18" charset="-127"/>
                <a:ea typeface="THE정고딕140" pitchFamily="18" charset="-127"/>
              </a:rPr>
              <a:t>개념들</a:t>
            </a:r>
            <a:endParaRPr lang="en-US" altLang="ko-KR" sz="1600" spc="-150" dirty="0" smtClean="0">
              <a:latin typeface="THE정고딕140" pitchFamily="18" charset="-127"/>
              <a:ea typeface="THE정고딕140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3282" y="982919"/>
            <a:ext cx="78451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2"/>
                </a:solidFill>
              </a:rPr>
              <a:t>State</a:t>
            </a:r>
            <a:r>
              <a:rPr lang="ko-KR" altLang="en-US" dirty="0" smtClean="0">
                <a:solidFill>
                  <a:schemeClr val="accent2"/>
                </a:solidFill>
              </a:rPr>
              <a:t>의 종류</a:t>
            </a:r>
            <a:endParaRPr lang="en-US" altLang="ko-KR" dirty="0" smtClean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Environment State</a:t>
            </a:r>
          </a:p>
          <a:p>
            <a:r>
              <a:rPr lang="ko-KR" altLang="en-US" dirty="0" smtClean="0"/>
              <a:t>환경이 다음 </a:t>
            </a:r>
            <a:r>
              <a:rPr lang="en-US" altLang="ko-KR" dirty="0" smtClean="0"/>
              <a:t>observation/reward</a:t>
            </a:r>
            <a:r>
              <a:rPr lang="ko-KR" altLang="en-US" dirty="0" smtClean="0"/>
              <a:t>를 선택하기 위해 이용하는 데이터</a:t>
            </a:r>
            <a:endParaRPr lang="en-US" altLang="ko-KR" dirty="0" smtClean="0"/>
          </a:p>
          <a:p>
            <a:r>
              <a:rPr lang="ko-KR" altLang="en-US" dirty="0" smtClean="0"/>
              <a:t>보통 </a:t>
            </a:r>
            <a:r>
              <a:rPr lang="en-US" altLang="ko-KR" dirty="0" smtClean="0"/>
              <a:t>agent</a:t>
            </a:r>
            <a:r>
              <a:rPr lang="ko-KR" altLang="en-US" dirty="0" smtClean="0"/>
              <a:t>에게 보여지지 않는다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혹시 보여지더라도 상관없는 정보를 포함하고 있을 수도 있다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Agent State</a:t>
            </a:r>
          </a:p>
          <a:p>
            <a:r>
              <a:rPr lang="en-US" altLang="ko-KR" dirty="0" smtClean="0"/>
              <a:t>Agent</a:t>
            </a:r>
            <a:r>
              <a:rPr lang="ko-KR" altLang="en-US" dirty="0" smtClean="0"/>
              <a:t>가 다음 </a:t>
            </a:r>
            <a:r>
              <a:rPr lang="en-US" altLang="ko-KR" dirty="0" smtClean="0"/>
              <a:t>action</a:t>
            </a:r>
            <a:r>
              <a:rPr lang="ko-KR" altLang="en-US" dirty="0" smtClean="0"/>
              <a:t>을 선택하기 위해 이용하는 데이터</a:t>
            </a:r>
            <a:endParaRPr lang="en-US" altLang="ko-KR" dirty="0" smtClean="0"/>
          </a:p>
          <a:p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보강학습에서 이용되어지는 정보들</a:t>
            </a:r>
            <a:endParaRPr lang="en-US" altLang="ko-KR" dirty="0" smtClean="0"/>
          </a:p>
          <a:p>
            <a:r>
              <a:rPr lang="en-US" altLang="ko-KR" dirty="0" smtClean="0"/>
              <a:t>History</a:t>
            </a:r>
            <a:r>
              <a:rPr lang="ko-KR" altLang="en-US" dirty="0" smtClean="0"/>
              <a:t>에 대한 함수들 중에서 어떤 것이라도 가능하다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86783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1477</TotalTime>
  <Words>628</Words>
  <Application>Microsoft Office PowerPoint</Application>
  <PresentationFormat>화면 슬라이드 쇼(16:9)</PresentationFormat>
  <Paragraphs>189</Paragraphs>
  <Slides>26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7" baseType="lpstr">
      <vt:lpstr>HY견고딕</vt:lpstr>
      <vt:lpstr>THE정고딕110</vt:lpstr>
      <vt:lpstr>THE정고딕130</vt:lpstr>
      <vt:lpstr>THE정고딕140</vt:lpstr>
      <vt:lpstr>THE정고딕160</vt:lpstr>
      <vt:lpstr>THE정고딕170</vt:lpstr>
      <vt:lpstr>맑은 고딕</vt:lpstr>
      <vt:lpstr>바른돋움OTFPro 1</vt:lpstr>
      <vt:lpstr>한컴 윤고딕 240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Kang</cp:lastModifiedBy>
  <cp:revision>84</cp:revision>
  <dcterms:created xsi:type="dcterms:W3CDTF">2006-10-05T04:04:58Z</dcterms:created>
  <dcterms:modified xsi:type="dcterms:W3CDTF">2016-03-28T18:54:58Z</dcterms:modified>
</cp:coreProperties>
</file>