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502" r:id="rId2"/>
    <p:sldId id="531" r:id="rId3"/>
    <p:sldId id="532" r:id="rId4"/>
    <p:sldId id="533" r:id="rId5"/>
    <p:sldId id="534" r:id="rId6"/>
    <p:sldId id="535" r:id="rId7"/>
    <p:sldId id="537" r:id="rId8"/>
    <p:sldId id="538" r:id="rId9"/>
    <p:sldId id="536" r:id="rId10"/>
    <p:sldId id="539" r:id="rId11"/>
    <p:sldId id="540" r:id="rId12"/>
    <p:sldId id="541" r:id="rId13"/>
    <p:sldId id="542" r:id="rId14"/>
    <p:sldId id="543" r:id="rId15"/>
    <p:sldId id="544" r:id="rId16"/>
    <p:sldId id="545" r:id="rId17"/>
    <p:sldId id="546" r:id="rId18"/>
    <p:sldId id="547" r:id="rId19"/>
    <p:sldId id="550" r:id="rId20"/>
    <p:sldId id="549" r:id="rId21"/>
    <p:sldId id="551" r:id="rId22"/>
    <p:sldId id="552" r:id="rId23"/>
    <p:sldId id="553" r:id="rId24"/>
    <p:sldId id="554" r:id="rId25"/>
    <p:sldId id="555" r:id="rId26"/>
    <p:sldId id="556" r:id="rId27"/>
    <p:sldId id="557" r:id="rId28"/>
    <p:sldId id="558" r:id="rId29"/>
    <p:sldId id="559" r:id="rId30"/>
    <p:sldId id="560" r:id="rId31"/>
    <p:sldId id="561" r:id="rId32"/>
    <p:sldId id="562" r:id="rId33"/>
    <p:sldId id="564" r:id="rId34"/>
    <p:sldId id="503" r:id="rId35"/>
    <p:sldId id="563" r:id="rId36"/>
    <p:sldId id="565" r:id="rId37"/>
    <p:sldId id="566" r:id="rId38"/>
    <p:sldId id="567" r:id="rId39"/>
    <p:sldId id="56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1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621536" y="1069849"/>
            <a:ext cx="9960864" cy="1470025"/>
          </a:xfrm>
        </p:spPr>
        <p:txBody>
          <a:bodyPr>
            <a:noAutofit/>
          </a:bodyPr>
          <a:lstStyle>
            <a:lvl1pPr algn="r">
              <a:defRPr sz="4800"/>
            </a:lvl1pPr>
          </a:lstStyle>
          <a:p>
            <a:r>
              <a:rPr lang="ko-KR" altLang="en-US"/>
              <a:t>마스터 제목 스타일 편집</a:t>
            </a:r>
            <a:endParaRPr lang="en-US"/>
          </a:p>
        </p:txBody>
      </p:sp>
      <p:sp>
        <p:nvSpPr>
          <p:cNvPr id="3" name="Subtitle 2"/>
          <p:cNvSpPr>
            <a:spLocks noGrp="1"/>
          </p:cNvSpPr>
          <p:nvPr>
            <p:ph type="subTitle" idx="1"/>
          </p:nvPr>
        </p:nvSpPr>
        <p:spPr bwMode="black">
          <a:xfrm>
            <a:off x="3657600" y="384048"/>
            <a:ext cx="7924800" cy="612648"/>
          </a:xfrm>
        </p:spPr>
        <p:txBody>
          <a:bodyPr anchor="b">
            <a:normAutofit/>
          </a:bodyPr>
          <a:lstStyle>
            <a:lvl1pPr marL="0" indent="0" algn="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a:p>
        </p:txBody>
      </p:sp>
      <p:sp>
        <p:nvSpPr>
          <p:cNvPr id="4" name="Date Placeholder 3"/>
          <p:cNvSpPr>
            <a:spLocks noGrp="1"/>
          </p:cNvSpPr>
          <p:nvPr>
            <p:ph type="dt" sz="half" idx="10"/>
          </p:nvPr>
        </p:nvSpPr>
        <p:spPr/>
        <p:txBody>
          <a:bodyPr/>
          <a:lstStyle/>
          <a:p>
            <a:fld id="{0CA8196E-A4D2-4DAB-BA2D-0177CB237FA7}" type="datetimeFigureOut">
              <a:rPr lang="ko-KR" altLang="en-US" smtClean="0"/>
              <a:t>2020-11-25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4013929-6520-4158-A173-054593C3B24D}" type="slidenum">
              <a:rPr lang="ko-KR" altLang="en-US" smtClean="0"/>
              <a:t>‹#›</a:t>
            </a:fld>
            <a:endParaRPr lang="ko-KR" altLang="en-US"/>
          </a:p>
        </p:txBody>
      </p:sp>
      <p:grpSp>
        <p:nvGrpSpPr>
          <p:cNvPr id="7" name="Group 21"/>
          <p:cNvGrpSpPr/>
          <p:nvPr/>
        </p:nvGrpSpPr>
        <p:grpSpPr bwMode="grayWhite">
          <a:xfrm rot="19693411">
            <a:off x="4446678" y="1909248"/>
            <a:ext cx="8028305" cy="4829684"/>
            <a:chOff x="1761807" y="615248"/>
            <a:chExt cx="6021229" cy="4829684"/>
          </a:xfrm>
        </p:grpSpPr>
        <p:grpSp>
          <p:nvGrpSpPr>
            <p:cNvPr id="8" name="Group 42"/>
            <p:cNvGrpSpPr/>
            <p:nvPr userDrawn="1"/>
          </p:nvGrpSpPr>
          <p:grpSpPr bwMode="grayWhite">
            <a:xfrm>
              <a:off x="1761807" y="1695712"/>
              <a:ext cx="6021229" cy="3068566"/>
              <a:chOff x="1522575" y="779540"/>
              <a:chExt cx="6021229" cy="3068566"/>
            </a:xfrm>
          </p:grpSpPr>
          <p:sp>
            <p:nvSpPr>
              <p:cNvPr id="22" name="Freeform 21"/>
              <p:cNvSpPr/>
              <p:nvPr userDrawn="1"/>
            </p:nvSpPr>
            <p:spPr bwMode="grayWhite">
              <a:xfrm>
                <a:off x="1531435" y="783084"/>
                <a:ext cx="6012369" cy="3065022"/>
              </a:xfrm>
              <a:custGeom>
                <a:avLst/>
                <a:gdLst>
                  <a:gd name="connsiteX0" fmla="*/ 7435 w 6019800"/>
                  <a:gd name="connsiteY0" fmla="*/ 2798476 h 6019800"/>
                  <a:gd name="connsiteX1" fmla="*/ 3115681 w 6019800"/>
                  <a:gd name="connsiteY1" fmla="*/ 1859 h 6019800"/>
                  <a:gd name="connsiteX2" fmla="*/ 6019800 w 6019800"/>
                  <a:gd name="connsiteY2" fmla="*/ 3009907 h 6019800"/>
                  <a:gd name="connsiteX3" fmla="*/ 3009900 w 6019800"/>
                  <a:gd name="connsiteY3" fmla="*/ 3009900 h 6019800"/>
                  <a:gd name="connsiteX4" fmla="*/ 7435 w 6019800"/>
                  <a:gd name="connsiteY4" fmla="*/ 2798476 h 6019800"/>
                  <a:gd name="connsiteX0" fmla="*/ 7435 w 6019800"/>
                  <a:gd name="connsiteY0" fmla="*/ 2798476 h 6019800"/>
                  <a:gd name="connsiteX1" fmla="*/ 3115681 w 6019800"/>
                  <a:gd name="connsiteY1" fmla="*/ 1859 h 6019800"/>
                  <a:gd name="connsiteX2" fmla="*/ 6019800 w 6019800"/>
                  <a:gd name="connsiteY2" fmla="*/ 3009907 h 6019800"/>
                  <a:gd name="connsiteX0" fmla="*/ 0 w 6012369"/>
                  <a:gd name="connsiteY0" fmla="*/ 2853591 h 3065022"/>
                  <a:gd name="connsiteX1" fmla="*/ 3108246 w 6012369"/>
                  <a:gd name="connsiteY1" fmla="*/ 56974 h 3065022"/>
                  <a:gd name="connsiteX2" fmla="*/ 6012365 w 6012369"/>
                  <a:gd name="connsiteY2" fmla="*/ 3065022 h 3065022"/>
                  <a:gd name="connsiteX3" fmla="*/ 0 w 6012369"/>
                  <a:gd name="connsiteY3" fmla="*/ 2853591 h 3065022"/>
                  <a:gd name="connsiteX0" fmla="*/ 0 w 6012369"/>
                  <a:gd name="connsiteY0" fmla="*/ 2853591 h 3065022"/>
                  <a:gd name="connsiteX1" fmla="*/ 3108246 w 6012369"/>
                  <a:gd name="connsiteY1" fmla="*/ 56974 h 3065022"/>
                  <a:gd name="connsiteX2" fmla="*/ 6012365 w 6012369"/>
                  <a:gd name="connsiteY2" fmla="*/ 3065022 h 3065022"/>
                </a:gdLst>
                <a:ahLst/>
                <a:cxnLst>
                  <a:cxn ang="0">
                    <a:pos x="connsiteX0" y="connsiteY0"/>
                  </a:cxn>
                  <a:cxn ang="0">
                    <a:pos x="connsiteX1" y="connsiteY1"/>
                  </a:cxn>
                  <a:cxn ang="0">
                    <a:pos x="connsiteX2" y="connsiteY2"/>
                  </a:cxn>
                </a:cxnLst>
                <a:rect l="l" t="t" r="r" b="b"/>
                <a:pathLst>
                  <a:path w="6012369" h="3065022" stroke="0" extrusionOk="0">
                    <a:moveTo>
                      <a:pt x="0" y="2853591"/>
                    </a:moveTo>
                    <a:cubicBezTo>
                      <a:pt x="113874" y="1236440"/>
                      <a:pt x="1488093" y="0"/>
                      <a:pt x="3108246" y="56974"/>
                    </a:cubicBezTo>
                    <a:cubicBezTo>
                      <a:pt x="4728399" y="113948"/>
                      <a:pt x="6012369" y="1443867"/>
                      <a:pt x="6012365" y="3065022"/>
                    </a:cubicBezTo>
                    <a:lnTo>
                      <a:pt x="0" y="2853591"/>
                    </a:lnTo>
                    <a:close/>
                  </a:path>
                  <a:path w="6012369" h="3065022" fill="none">
                    <a:moveTo>
                      <a:pt x="0" y="2853591"/>
                    </a:moveTo>
                    <a:cubicBezTo>
                      <a:pt x="113874" y="1236440"/>
                      <a:pt x="1488093" y="0"/>
                      <a:pt x="3108246" y="56974"/>
                    </a:cubicBezTo>
                    <a:cubicBezTo>
                      <a:pt x="4728399" y="113948"/>
                      <a:pt x="6012369" y="1443867"/>
                      <a:pt x="6012365" y="3065022"/>
                    </a:cubicBezTo>
                  </a:path>
                </a:pathLst>
              </a:custGeom>
              <a:ln w="63500" cmpd="sng">
                <a:gradFill flip="none" rotWithShape="1">
                  <a:gsLst>
                    <a:gs pos="91000">
                      <a:srgbClr val="F8F8F8">
                        <a:alpha val="0"/>
                      </a:srgbClr>
                    </a:gs>
                    <a:gs pos="20000">
                      <a:srgbClr val="F8F8F8">
                        <a:alpha val="0"/>
                      </a:srgbClr>
                    </a:gs>
                    <a:gs pos="50000">
                      <a:srgbClr val="F8F8F8">
                        <a:alpha val="47000"/>
                      </a:srgbClr>
                    </a:gs>
                    <a:gs pos="80000">
                      <a:srgbClr val="F8F8F8">
                        <a:alpha val="13000"/>
                      </a:srgbClr>
                    </a:gs>
                    <a:gs pos="100000">
                      <a:srgbClr val="DDDDDD">
                        <a:alpha val="0"/>
                      </a:srgbClr>
                    </a:gs>
                  </a:gsLst>
                  <a:path path="circle">
                    <a:fillToRect l="50000" t="50000" r="50000" b="50000"/>
                  </a:path>
                  <a:tileRect/>
                </a:gradFill>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23" name="Freeform 22"/>
              <p:cNvSpPr/>
              <p:nvPr userDrawn="1"/>
            </p:nvSpPr>
            <p:spPr bwMode="grayWhite">
              <a:xfrm>
                <a:off x="1522575" y="779540"/>
                <a:ext cx="6012369" cy="3065022"/>
              </a:xfrm>
              <a:custGeom>
                <a:avLst/>
                <a:gdLst>
                  <a:gd name="connsiteX0" fmla="*/ 7435 w 6019800"/>
                  <a:gd name="connsiteY0" fmla="*/ 2798476 h 6019800"/>
                  <a:gd name="connsiteX1" fmla="*/ 3115681 w 6019800"/>
                  <a:gd name="connsiteY1" fmla="*/ 1859 h 6019800"/>
                  <a:gd name="connsiteX2" fmla="*/ 6019800 w 6019800"/>
                  <a:gd name="connsiteY2" fmla="*/ 3009907 h 6019800"/>
                  <a:gd name="connsiteX3" fmla="*/ 3009900 w 6019800"/>
                  <a:gd name="connsiteY3" fmla="*/ 3009900 h 6019800"/>
                  <a:gd name="connsiteX4" fmla="*/ 7435 w 6019800"/>
                  <a:gd name="connsiteY4" fmla="*/ 2798476 h 6019800"/>
                  <a:gd name="connsiteX0" fmla="*/ 7435 w 6019800"/>
                  <a:gd name="connsiteY0" fmla="*/ 2798476 h 6019800"/>
                  <a:gd name="connsiteX1" fmla="*/ 3115681 w 6019800"/>
                  <a:gd name="connsiteY1" fmla="*/ 1859 h 6019800"/>
                  <a:gd name="connsiteX2" fmla="*/ 6019800 w 6019800"/>
                  <a:gd name="connsiteY2" fmla="*/ 3009907 h 6019800"/>
                  <a:gd name="connsiteX0" fmla="*/ 0 w 6012369"/>
                  <a:gd name="connsiteY0" fmla="*/ 2853591 h 3065022"/>
                  <a:gd name="connsiteX1" fmla="*/ 3108246 w 6012369"/>
                  <a:gd name="connsiteY1" fmla="*/ 56974 h 3065022"/>
                  <a:gd name="connsiteX2" fmla="*/ 6012365 w 6012369"/>
                  <a:gd name="connsiteY2" fmla="*/ 3065022 h 3065022"/>
                  <a:gd name="connsiteX3" fmla="*/ 0 w 6012369"/>
                  <a:gd name="connsiteY3" fmla="*/ 2853591 h 3065022"/>
                  <a:gd name="connsiteX0" fmla="*/ 0 w 6012369"/>
                  <a:gd name="connsiteY0" fmla="*/ 2853591 h 3065022"/>
                  <a:gd name="connsiteX1" fmla="*/ 3108246 w 6012369"/>
                  <a:gd name="connsiteY1" fmla="*/ 56974 h 3065022"/>
                  <a:gd name="connsiteX2" fmla="*/ 6012365 w 6012369"/>
                  <a:gd name="connsiteY2" fmla="*/ 3065022 h 3065022"/>
                </a:gdLst>
                <a:ahLst/>
                <a:cxnLst>
                  <a:cxn ang="0">
                    <a:pos x="connsiteX0" y="connsiteY0"/>
                  </a:cxn>
                  <a:cxn ang="0">
                    <a:pos x="connsiteX1" y="connsiteY1"/>
                  </a:cxn>
                  <a:cxn ang="0">
                    <a:pos x="connsiteX2" y="connsiteY2"/>
                  </a:cxn>
                </a:cxnLst>
                <a:rect l="l" t="t" r="r" b="b"/>
                <a:pathLst>
                  <a:path w="6012369" h="3065022" stroke="0" extrusionOk="0">
                    <a:moveTo>
                      <a:pt x="0" y="2853591"/>
                    </a:moveTo>
                    <a:cubicBezTo>
                      <a:pt x="113874" y="1236440"/>
                      <a:pt x="1488093" y="0"/>
                      <a:pt x="3108246" y="56974"/>
                    </a:cubicBezTo>
                    <a:cubicBezTo>
                      <a:pt x="4728399" y="113948"/>
                      <a:pt x="6012369" y="1443867"/>
                      <a:pt x="6012365" y="3065022"/>
                    </a:cubicBezTo>
                    <a:lnTo>
                      <a:pt x="0" y="2853591"/>
                    </a:lnTo>
                    <a:close/>
                  </a:path>
                  <a:path w="6012369" h="3065022" fill="none">
                    <a:moveTo>
                      <a:pt x="0" y="2853591"/>
                    </a:moveTo>
                    <a:cubicBezTo>
                      <a:pt x="113874" y="1236440"/>
                      <a:pt x="1488093" y="0"/>
                      <a:pt x="3108246" y="56974"/>
                    </a:cubicBezTo>
                    <a:cubicBezTo>
                      <a:pt x="4728399" y="113948"/>
                      <a:pt x="6012369" y="1443867"/>
                      <a:pt x="6012365" y="3065022"/>
                    </a:cubicBezTo>
                  </a:path>
                </a:pathLst>
              </a:custGeom>
              <a:ln w="25400">
                <a:gradFill flip="none" rotWithShape="1">
                  <a:gsLst>
                    <a:gs pos="84000">
                      <a:srgbClr val="F8F8F8">
                        <a:alpha val="0"/>
                      </a:srgbClr>
                    </a:gs>
                    <a:gs pos="41000">
                      <a:srgbClr val="F8F8F8">
                        <a:alpha val="44000"/>
                      </a:srgbClr>
                    </a:gs>
                    <a:gs pos="88000">
                      <a:srgbClr val="F8F8F8">
                        <a:alpha val="0"/>
                      </a:srgbClr>
                    </a:gs>
                  </a:gsLst>
                  <a:path path="circle">
                    <a:fillToRect l="50000" t="50000" r="50000" b="50000"/>
                  </a:path>
                  <a:tileRect/>
                </a:gra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cxnSp>
          <p:nvCxnSpPr>
            <p:cNvPr id="9" name="Straight Connector 8"/>
            <p:cNvCxnSpPr/>
            <p:nvPr userDrawn="1"/>
          </p:nvCxnSpPr>
          <p:spPr bwMode="grayWhite">
            <a:xfrm rot="18120000" flipH="1">
              <a:off x="2718288" y="2106345"/>
              <a:ext cx="3999708" cy="2492654"/>
            </a:xfrm>
            <a:prstGeom prst="line">
              <a:avLst/>
            </a:prstGeom>
            <a:ln w="50800">
              <a:gradFill flip="none" rotWithShape="1">
                <a:gsLst>
                  <a:gs pos="10000">
                    <a:srgbClr val="FFFFFF">
                      <a:alpha val="0"/>
                    </a:srgbClr>
                  </a:gs>
                  <a:gs pos="50000">
                    <a:srgbClr val="F8F8F8">
                      <a:alpha val="60000"/>
                    </a:srgbClr>
                  </a:gs>
                  <a:gs pos="90000">
                    <a:srgbClr val="DDDDDD">
                      <a:alpha val="0"/>
                    </a:srgbClr>
                  </a:gs>
                </a:gsLst>
                <a:lin ang="2700000" scaled="1"/>
                <a:tileRect/>
              </a:gradFill>
              <a:miter lim="800000"/>
            </a:ln>
            <a:effectLst>
              <a:glow rad="63500">
                <a:srgbClr val="FFFFFF">
                  <a:alpha val="3922"/>
                </a:srgbClr>
              </a:glow>
            </a:effectLst>
          </p:spPr>
          <p:style>
            <a:lnRef idx="1">
              <a:schemeClr val="accent1"/>
            </a:lnRef>
            <a:fillRef idx="0">
              <a:schemeClr val="accent1"/>
            </a:fillRef>
            <a:effectRef idx="0">
              <a:schemeClr val="accent1"/>
            </a:effectRef>
            <a:fontRef idx="minor">
              <a:schemeClr val="tx1"/>
            </a:fontRef>
          </p:style>
        </p:cxnSp>
        <p:grpSp>
          <p:nvGrpSpPr>
            <p:cNvPr id="10" name="Group 38"/>
            <p:cNvGrpSpPr/>
            <p:nvPr userDrawn="1"/>
          </p:nvGrpSpPr>
          <p:grpSpPr bwMode="grayWhite">
            <a:xfrm>
              <a:off x="3730877" y="1536192"/>
              <a:ext cx="2721357" cy="3879656"/>
              <a:chOff x="3730877" y="1536192"/>
              <a:chExt cx="2721357" cy="3879656"/>
            </a:xfrm>
          </p:grpSpPr>
          <p:sp>
            <p:nvSpPr>
              <p:cNvPr id="20" name="Freeform 19"/>
              <p:cNvSpPr/>
              <p:nvPr userDrawn="1"/>
            </p:nvSpPr>
            <p:spPr bwMode="grayWhite">
              <a:xfrm>
                <a:off x="4388453" y="1629422"/>
                <a:ext cx="2059093" cy="3405426"/>
              </a:xfrm>
              <a:custGeom>
                <a:avLst/>
                <a:gdLst>
                  <a:gd name="connsiteX0" fmla="*/ 3722577 w 5980176"/>
                  <a:gd name="connsiteY0" fmla="*/ 92129 h 6047232"/>
                  <a:gd name="connsiteX1" fmla="*/ 5968660 w 5980176"/>
                  <a:gd name="connsiteY1" fmla="*/ 3288736 h 6047232"/>
                  <a:gd name="connsiteX2" fmla="*/ 2990088 w 5980176"/>
                  <a:gd name="connsiteY2" fmla="*/ 3023616 h 6047232"/>
                  <a:gd name="connsiteX3" fmla="*/ 3722577 w 5980176"/>
                  <a:gd name="connsiteY3" fmla="*/ 92129 h 6047232"/>
                  <a:gd name="connsiteX0" fmla="*/ 3722577 w 5980176"/>
                  <a:gd name="connsiteY0" fmla="*/ 92129 h 6047232"/>
                  <a:gd name="connsiteX1" fmla="*/ 5968660 w 5980176"/>
                  <a:gd name="connsiteY1" fmla="*/ 3288736 h 6047232"/>
                  <a:gd name="connsiteX0" fmla="*/ 0 w 2374787"/>
                  <a:gd name="connsiteY0" fmla="*/ 0 h 3196607"/>
                  <a:gd name="connsiteX1" fmla="*/ 2246083 w 2374787"/>
                  <a:gd name="connsiteY1" fmla="*/ 3196607 h 3196607"/>
                  <a:gd name="connsiteX2" fmla="*/ 0 w 2374787"/>
                  <a:gd name="connsiteY2" fmla="*/ 0 h 3196607"/>
                  <a:gd name="connsiteX0" fmla="*/ 0 w 2374787"/>
                  <a:gd name="connsiteY0" fmla="*/ 0 h 3196607"/>
                  <a:gd name="connsiteX1" fmla="*/ 2246083 w 2374787"/>
                  <a:gd name="connsiteY1" fmla="*/ 3196607 h 3196607"/>
                </a:gdLst>
                <a:ahLst/>
                <a:cxnLst>
                  <a:cxn ang="0">
                    <a:pos x="connsiteX0" y="connsiteY0"/>
                  </a:cxn>
                  <a:cxn ang="0">
                    <a:pos x="connsiteX1" y="connsiteY1"/>
                  </a:cxn>
                </a:cxnLst>
                <a:rect l="l" t="t" r="r" b="b"/>
                <a:pathLst>
                  <a:path w="2374787" h="3196607" stroke="0" extrusionOk="0">
                    <a:moveTo>
                      <a:pt x="0" y="0"/>
                    </a:moveTo>
                    <a:cubicBezTo>
                      <a:pt x="1423116" y="363612"/>
                      <a:pt x="2374788" y="1718024"/>
                      <a:pt x="2246083" y="3196607"/>
                    </a:cubicBezTo>
                    <a:lnTo>
                      <a:pt x="0" y="0"/>
                    </a:lnTo>
                    <a:close/>
                  </a:path>
                  <a:path w="2374787" h="3196607" fill="none">
                    <a:moveTo>
                      <a:pt x="0" y="0"/>
                    </a:moveTo>
                    <a:cubicBezTo>
                      <a:pt x="1423116" y="363612"/>
                      <a:pt x="2374788" y="1718024"/>
                      <a:pt x="2246083" y="3196607"/>
                    </a:cubicBezTo>
                  </a:path>
                </a:pathLst>
              </a:custGeom>
              <a:ln w="63500" cmpd="sng">
                <a:gradFill flip="none" rotWithShape="1">
                  <a:gsLst>
                    <a:gs pos="0">
                      <a:srgbClr val="F8F8F8">
                        <a:alpha val="0"/>
                      </a:srgbClr>
                    </a:gs>
                    <a:gs pos="20000">
                      <a:srgbClr val="F8F8F8">
                        <a:alpha val="0"/>
                      </a:srgbClr>
                    </a:gs>
                    <a:gs pos="50000">
                      <a:srgbClr val="F8F8F8">
                        <a:alpha val="52000"/>
                      </a:srgbClr>
                    </a:gs>
                    <a:gs pos="80000">
                      <a:srgbClr val="F8F8F8">
                        <a:alpha val="13000"/>
                      </a:srgbClr>
                    </a:gs>
                    <a:gs pos="100000">
                      <a:srgbClr val="DDDDDD">
                        <a:alpha val="0"/>
                      </a:srgbClr>
                    </a:gs>
                  </a:gsLst>
                  <a:lin ang="2700000" scaled="1"/>
                  <a:tileRect/>
                </a:gradFill>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rtl="0" fontAlgn="base">
                  <a:spcBef>
                    <a:spcPct val="0"/>
                  </a:spcBef>
                  <a:spcAft>
                    <a:spcPct val="0"/>
                  </a:spcAft>
                </a:pPr>
                <a:endParaRPr lang="en-US" sz="1800" kern="1200">
                  <a:solidFill>
                    <a:schemeClr val="tx1"/>
                  </a:solidFill>
                  <a:latin typeface="+mn-lt"/>
                  <a:ea typeface="+mn-ea"/>
                  <a:cs typeface="+mn-cs"/>
                </a:endParaRPr>
              </a:p>
            </p:txBody>
          </p:sp>
          <p:sp>
            <p:nvSpPr>
              <p:cNvPr id="21" name="Freeform 20"/>
              <p:cNvSpPr/>
              <p:nvPr userDrawn="1"/>
            </p:nvSpPr>
            <p:spPr bwMode="grayWhite">
              <a:xfrm>
                <a:off x="3730877" y="1536192"/>
                <a:ext cx="2721357" cy="3879656"/>
              </a:xfrm>
              <a:custGeom>
                <a:avLst/>
                <a:gdLst>
                  <a:gd name="connsiteX0" fmla="*/ 3009904 w 6019800"/>
                  <a:gd name="connsiteY0" fmla="*/ 0 h 6019800"/>
                  <a:gd name="connsiteX1" fmla="*/ 5364047 w 6019800"/>
                  <a:gd name="connsiteY1" fmla="*/ 1134402 h 6019800"/>
                  <a:gd name="connsiteX2" fmla="*/ 5943685 w 6019800"/>
                  <a:gd name="connsiteY2" fmla="*/ 3682514 h 6019800"/>
                  <a:gd name="connsiteX3" fmla="*/ 3009900 w 6019800"/>
                  <a:gd name="connsiteY3" fmla="*/ 3009900 h 6019800"/>
                  <a:gd name="connsiteX4" fmla="*/ 3009904 w 6019800"/>
                  <a:gd name="connsiteY4" fmla="*/ 0 h 6019800"/>
                  <a:gd name="connsiteX0" fmla="*/ 3009904 w 6019800"/>
                  <a:gd name="connsiteY0" fmla="*/ 0 h 6019800"/>
                  <a:gd name="connsiteX1" fmla="*/ 5364047 w 6019800"/>
                  <a:gd name="connsiteY1" fmla="*/ 1134402 h 6019800"/>
                  <a:gd name="connsiteX2" fmla="*/ 5943685 w 6019800"/>
                  <a:gd name="connsiteY2" fmla="*/ 3682514 h 6019800"/>
                  <a:gd name="connsiteX0" fmla="*/ 1 w 3138588"/>
                  <a:gd name="connsiteY0" fmla="*/ 0 h 3682514"/>
                  <a:gd name="connsiteX1" fmla="*/ 2354144 w 3138588"/>
                  <a:gd name="connsiteY1" fmla="*/ 1134402 h 3682514"/>
                  <a:gd name="connsiteX2" fmla="*/ 2933782 w 3138588"/>
                  <a:gd name="connsiteY2" fmla="*/ 3682514 h 3682514"/>
                  <a:gd name="connsiteX3" fmla="*/ 1 w 3138588"/>
                  <a:gd name="connsiteY3" fmla="*/ 0 h 3682514"/>
                  <a:gd name="connsiteX0" fmla="*/ 1 w 3138588"/>
                  <a:gd name="connsiteY0" fmla="*/ 0 h 3682514"/>
                  <a:gd name="connsiteX1" fmla="*/ 2354144 w 3138588"/>
                  <a:gd name="connsiteY1" fmla="*/ 1134402 h 3682514"/>
                  <a:gd name="connsiteX2" fmla="*/ 2933782 w 3138588"/>
                  <a:gd name="connsiteY2" fmla="*/ 3682514 h 3682514"/>
                </a:gdLst>
                <a:ahLst/>
                <a:cxnLst>
                  <a:cxn ang="0">
                    <a:pos x="connsiteX0" y="connsiteY0"/>
                  </a:cxn>
                  <a:cxn ang="0">
                    <a:pos x="connsiteX1" y="connsiteY1"/>
                  </a:cxn>
                  <a:cxn ang="0">
                    <a:pos x="connsiteX2" y="connsiteY2"/>
                  </a:cxn>
                </a:cxnLst>
                <a:rect l="l" t="t" r="r" b="b"/>
                <a:pathLst>
                  <a:path w="3138588" h="3682514" stroke="0" extrusionOk="0">
                    <a:moveTo>
                      <a:pt x="1" y="0"/>
                    </a:moveTo>
                    <a:cubicBezTo>
                      <a:pt x="916499" y="1"/>
                      <a:pt x="1783065" y="417577"/>
                      <a:pt x="2354144" y="1134402"/>
                    </a:cubicBezTo>
                    <a:cubicBezTo>
                      <a:pt x="2925223" y="1851227"/>
                      <a:pt x="3138589" y="2789193"/>
                      <a:pt x="2933782" y="3682514"/>
                    </a:cubicBezTo>
                    <a:lnTo>
                      <a:pt x="1" y="0"/>
                    </a:lnTo>
                    <a:close/>
                  </a:path>
                  <a:path w="3138588" h="3682514" fill="none">
                    <a:moveTo>
                      <a:pt x="1" y="0"/>
                    </a:moveTo>
                    <a:cubicBezTo>
                      <a:pt x="916499" y="1"/>
                      <a:pt x="1783065" y="417577"/>
                      <a:pt x="2354144" y="1134402"/>
                    </a:cubicBezTo>
                    <a:cubicBezTo>
                      <a:pt x="2925223" y="1851227"/>
                      <a:pt x="3138589" y="2789193"/>
                      <a:pt x="2933782" y="3682514"/>
                    </a:cubicBezTo>
                  </a:path>
                </a:pathLst>
              </a:custGeom>
              <a:ln w="25400">
                <a:gradFill flip="none" rotWithShape="1">
                  <a:gsLst>
                    <a:gs pos="0">
                      <a:srgbClr val="F8F8F8">
                        <a:alpha val="0"/>
                      </a:srgbClr>
                    </a:gs>
                    <a:gs pos="50000">
                      <a:srgbClr val="F8F8F8">
                        <a:alpha val="55000"/>
                      </a:srgbClr>
                    </a:gs>
                    <a:gs pos="100000">
                      <a:srgbClr val="F8F8F8">
                        <a:alpha val="0"/>
                      </a:srgbClr>
                    </a:gs>
                  </a:gsLst>
                  <a:lin ang="27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grpSp>
          <p:nvGrpSpPr>
            <p:cNvPr id="11" name="Group 39"/>
            <p:cNvGrpSpPr/>
            <p:nvPr userDrawn="1"/>
          </p:nvGrpSpPr>
          <p:grpSpPr bwMode="grayWhite">
            <a:xfrm>
              <a:off x="2756586" y="1619763"/>
              <a:ext cx="2892850" cy="3379627"/>
              <a:chOff x="2756587" y="1619763"/>
              <a:chExt cx="2892850" cy="3379627"/>
            </a:xfrm>
          </p:grpSpPr>
          <p:sp>
            <p:nvSpPr>
              <p:cNvPr id="18" name="Freeform 17"/>
              <p:cNvSpPr/>
              <p:nvPr userDrawn="1"/>
            </p:nvSpPr>
            <p:spPr bwMode="grayWhite">
              <a:xfrm flipH="1">
                <a:off x="2774785" y="1709909"/>
                <a:ext cx="2188853" cy="2933686"/>
              </a:xfrm>
              <a:custGeom>
                <a:avLst/>
                <a:gdLst>
                  <a:gd name="connsiteX0" fmla="*/ 3722577 w 5980176"/>
                  <a:gd name="connsiteY0" fmla="*/ 92129 h 6047232"/>
                  <a:gd name="connsiteX1" fmla="*/ 5968660 w 5980176"/>
                  <a:gd name="connsiteY1" fmla="*/ 3288736 h 6047232"/>
                  <a:gd name="connsiteX2" fmla="*/ 2990088 w 5980176"/>
                  <a:gd name="connsiteY2" fmla="*/ 3023616 h 6047232"/>
                  <a:gd name="connsiteX3" fmla="*/ 3722577 w 5980176"/>
                  <a:gd name="connsiteY3" fmla="*/ 92129 h 6047232"/>
                  <a:gd name="connsiteX0" fmla="*/ 3722577 w 5980176"/>
                  <a:gd name="connsiteY0" fmla="*/ 92129 h 6047232"/>
                  <a:gd name="connsiteX1" fmla="*/ 5968660 w 5980176"/>
                  <a:gd name="connsiteY1" fmla="*/ 3288736 h 6047232"/>
                  <a:gd name="connsiteX0" fmla="*/ 0 w 2374789"/>
                  <a:gd name="connsiteY0" fmla="*/ 0 h 3196608"/>
                  <a:gd name="connsiteX1" fmla="*/ 2246083 w 2374789"/>
                  <a:gd name="connsiteY1" fmla="*/ 3196607 h 3196608"/>
                  <a:gd name="connsiteX2" fmla="*/ 0 w 2374789"/>
                  <a:gd name="connsiteY2" fmla="*/ 0 h 3196608"/>
                  <a:gd name="connsiteX0" fmla="*/ 0 w 2374789"/>
                  <a:gd name="connsiteY0" fmla="*/ 0 h 3196608"/>
                  <a:gd name="connsiteX1" fmla="*/ 2246083 w 2374789"/>
                  <a:gd name="connsiteY1" fmla="*/ 3196607 h 3196608"/>
                </a:gdLst>
                <a:ahLst/>
                <a:cxnLst>
                  <a:cxn ang="0">
                    <a:pos x="connsiteX0" y="connsiteY0"/>
                  </a:cxn>
                  <a:cxn ang="0">
                    <a:pos x="connsiteX1" y="connsiteY1"/>
                  </a:cxn>
                </a:cxnLst>
                <a:rect l="l" t="t" r="r" b="b"/>
                <a:pathLst>
                  <a:path w="2374789" h="3196608" stroke="0" extrusionOk="0">
                    <a:moveTo>
                      <a:pt x="0" y="0"/>
                    </a:moveTo>
                    <a:cubicBezTo>
                      <a:pt x="1423116" y="363612"/>
                      <a:pt x="2374788" y="1718024"/>
                      <a:pt x="2246083" y="3196607"/>
                    </a:cubicBezTo>
                    <a:lnTo>
                      <a:pt x="0" y="0"/>
                    </a:lnTo>
                    <a:close/>
                  </a:path>
                  <a:path w="2374789" h="3196608" fill="none">
                    <a:moveTo>
                      <a:pt x="0" y="0"/>
                    </a:moveTo>
                    <a:cubicBezTo>
                      <a:pt x="1423116" y="363612"/>
                      <a:pt x="2374788" y="1718024"/>
                      <a:pt x="2246083" y="3196607"/>
                    </a:cubicBezTo>
                  </a:path>
                </a:pathLst>
              </a:custGeom>
              <a:ln w="63500" cmpd="sng">
                <a:gradFill flip="none" rotWithShape="1">
                  <a:gsLst>
                    <a:gs pos="0">
                      <a:srgbClr val="F8F8F8">
                        <a:alpha val="0"/>
                      </a:srgbClr>
                    </a:gs>
                    <a:gs pos="20000">
                      <a:srgbClr val="F8F8F8">
                        <a:alpha val="0"/>
                      </a:srgbClr>
                    </a:gs>
                    <a:gs pos="50000">
                      <a:srgbClr val="F8F8F8">
                        <a:alpha val="47000"/>
                      </a:srgbClr>
                    </a:gs>
                    <a:gs pos="80000">
                      <a:srgbClr val="F8F8F8">
                        <a:alpha val="13000"/>
                      </a:srgbClr>
                    </a:gs>
                    <a:gs pos="100000">
                      <a:srgbClr val="DDDDDD">
                        <a:alpha val="0"/>
                      </a:srgbClr>
                    </a:gs>
                  </a:gsLst>
                  <a:lin ang="2700000" scaled="1"/>
                  <a:tileRect/>
                </a:gradFill>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rtl="0" fontAlgn="base">
                  <a:spcBef>
                    <a:spcPct val="0"/>
                  </a:spcBef>
                  <a:spcAft>
                    <a:spcPct val="0"/>
                  </a:spcAft>
                </a:pPr>
                <a:endParaRPr lang="en-US" sz="1800" kern="1200">
                  <a:solidFill>
                    <a:schemeClr val="tx1"/>
                  </a:solidFill>
                  <a:latin typeface="+mn-lt"/>
                  <a:ea typeface="+mn-ea"/>
                  <a:cs typeface="+mn-cs"/>
                </a:endParaRPr>
              </a:p>
            </p:txBody>
          </p:sp>
          <p:sp>
            <p:nvSpPr>
              <p:cNvPr id="19" name="Freeform 18"/>
              <p:cNvSpPr/>
              <p:nvPr userDrawn="1"/>
            </p:nvSpPr>
            <p:spPr bwMode="grayWhite">
              <a:xfrm flipH="1">
                <a:off x="2756587" y="1619763"/>
                <a:ext cx="2892850" cy="3379627"/>
              </a:xfrm>
              <a:custGeom>
                <a:avLst/>
                <a:gdLst>
                  <a:gd name="connsiteX0" fmla="*/ 3009904 w 6019800"/>
                  <a:gd name="connsiteY0" fmla="*/ 0 h 6019800"/>
                  <a:gd name="connsiteX1" fmla="*/ 5364047 w 6019800"/>
                  <a:gd name="connsiteY1" fmla="*/ 1134402 h 6019800"/>
                  <a:gd name="connsiteX2" fmla="*/ 5943685 w 6019800"/>
                  <a:gd name="connsiteY2" fmla="*/ 3682514 h 6019800"/>
                  <a:gd name="connsiteX3" fmla="*/ 3009900 w 6019800"/>
                  <a:gd name="connsiteY3" fmla="*/ 3009900 h 6019800"/>
                  <a:gd name="connsiteX4" fmla="*/ 3009904 w 6019800"/>
                  <a:gd name="connsiteY4" fmla="*/ 0 h 6019800"/>
                  <a:gd name="connsiteX0" fmla="*/ 3009904 w 6019800"/>
                  <a:gd name="connsiteY0" fmla="*/ 0 h 6019800"/>
                  <a:gd name="connsiteX1" fmla="*/ 5364047 w 6019800"/>
                  <a:gd name="connsiteY1" fmla="*/ 1134402 h 6019800"/>
                  <a:gd name="connsiteX2" fmla="*/ 5943685 w 6019800"/>
                  <a:gd name="connsiteY2" fmla="*/ 3682514 h 6019800"/>
                  <a:gd name="connsiteX0" fmla="*/ 0 w 3138588"/>
                  <a:gd name="connsiteY0" fmla="*/ 0 h 3682514"/>
                  <a:gd name="connsiteX1" fmla="*/ 2354143 w 3138588"/>
                  <a:gd name="connsiteY1" fmla="*/ 1134402 h 3682514"/>
                  <a:gd name="connsiteX2" fmla="*/ 2933781 w 3138588"/>
                  <a:gd name="connsiteY2" fmla="*/ 3682514 h 3682514"/>
                  <a:gd name="connsiteX3" fmla="*/ 0 w 3138588"/>
                  <a:gd name="connsiteY3" fmla="*/ 0 h 3682514"/>
                  <a:gd name="connsiteX0" fmla="*/ 0 w 3138588"/>
                  <a:gd name="connsiteY0" fmla="*/ 0 h 3682514"/>
                  <a:gd name="connsiteX1" fmla="*/ 2354143 w 3138588"/>
                  <a:gd name="connsiteY1" fmla="*/ 1134402 h 3682514"/>
                  <a:gd name="connsiteX2" fmla="*/ 2933781 w 3138588"/>
                  <a:gd name="connsiteY2" fmla="*/ 3682514 h 3682514"/>
                </a:gdLst>
                <a:ahLst/>
                <a:cxnLst>
                  <a:cxn ang="0">
                    <a:pos x="connsiteX0" y="connsiteY0"/>
                  </a:cxn>
                  <a:cxn ang="0">
                    <a:pos x="connsiteX1" y="connsiteY1"/>
                  </a:cxn>
                  <a:cxn ang="0">
                    <a:pos x="connsiteX2" y="connsiteY2"/>
                  </a:cxn>
                </a:cxnLst>
                <a:rect l="l" t="t" r="r" b="b"/>
                <a:pathLst>
                  <a:path w="3138588" h="3682514" stroke="0" extrusionOk="0">
                    <a:moveTo>
                      <a:pt x="0" y="0"/>
                    </a:moveTo>
                    <a:cubicBezTo>
                      <a:pt x="916498" y="1"/>
                      <a:pt x="1783064" y="417577"/>
                      <a:pt x="2354143" y="1134402"/>
                    </a:cubicBezTo>
                    <a:cubicBezTo>
                      <a:pt x="2925222" y="1851227"/>
                      <a:pt x="3138588" y="2789193"/>
                      <a:pt x="2933781" y="3682514"/>
                    </a:cubicBezTo>
                    <a:lnTo>
                      <a:pt x="0" y="0"/>
                    </a:lnTo>
                    <a:close/>
                  </a:path>
                  <a:path w="3138588" h="3682514" fill="none">
                    <a:moveTo>
                      <a:pt x="0" y="0"/>
                    </a:moveTo>
                    <a:cubicBezTo>
                      <a:pt x="916498" y="1"/>
                      <a:pt x="1783064" y="417577"/>
                      <a:pt x="2354143" y="1134402"/>
                    </a:cubicBezTo>
                    <a:cubicBezTo>
                      <a:pt x="2925222" y="1851227"/>
                      <a:pt x="3138588" y="2789193"/>
                      <a:pt x="2933781" y="3682514"/>
                    </a:cubicBezTo>
                  </a:path>
                </a:pathLst>
              </a:custGeom>
              <a:ln w="28575">
                <a:gradFill flip="none" rotWithShape="1">
                  <a:gsLst>
                    <a:gs pos="0">
                      <a:srgbClr val="F8F8F8">
                        <a:alpha val="0"/>
                      </a:srgbClr>
                    </a:gs>
                    <a:gs pos="50000">
                      <a:srgbClr val="F8F8F8">
                        <a:alpha val="43000"/>
                      </a:srgbClr>
                    </a:gs>
                    <a:gs pos="100000">
                      <a:srgbClr val="F8F8F8">
                        <a:alpha val="0"/>
                      </a:srgbClr>
                    </a:gs>
                  </a:gsLst>
                  <a:lin ang="27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grpSp>
          <p:nvGrpSpPr>
            <p:cNvPr id="12" name="Group 37"/>
            <p:cNvGrpSpPr/>
            <p:nvPr userDrawn="1"/>
          </p:nvGrpSpPr>
          <p:grpSpPr bwMode="grayWhite">
            <a:xfrm>
              <a:off x="3126248" y="615248"/>
              <a:ext cx="3325881" cy="2834631"/>
              <a:chOff x="3126249" y="615248"/>
              <a:chExt cx="3325881" cy="2834631"/>
            </a:xfrm>
          </p:grpSpPr>
          <p:sp>
            <p:nvSpPr>
              <p:cNvPr id="16" name="Freeform 15"/>
              <p:cNvSpPr/>
              <p:nvPr userDrawn="1"/>
            </p:nvSpPr>
            <p:spPr bwMode="grayWhite">
              <a:xfrm rot="13693869" flipH="1">
                <a:off x="3845802" y="929727"/>
                <a:ext cx="2144802" cy="2887031"/>
              </a:xfrm>
              <a:custGeom>
                <a:avLst/>
                <a:gdLst>
                  <a:gd name="connsiteX0" fmla="*/ 3722577 w 5980176"/>
                  <a:gd name="connsiteY0" fmla="*/ 92129 h 6047232"/>
                  <a:gd name="connsiteX1" fmla="*/ 5968660 w 5980176"/>
                  <a:gd name="connsiteY1" fmla="*/ 3288736 h 6047232"/>
                  <a:gd name="connsiteX2" fmla="*/ 2990088 w 5980176"/>
                  <a:gd name="connsiteY2" fmla="*/ 3023616 h 6047232"/>
                  <a:gd name="connsiteX3" fmla="*/ 3722577 w 5980176"/>
                  <a:gd name="connsiteY3" fmla="*/ 92129 h 6047232"/>
                  <a:gd name="connsiteX0" fmla="*/ 3722577 w 5980176"/>
                  <a:gd name="connsiteY0" fmla="*/ 92129 h 6047232"/>
                  <a:gd name="connsiteX1" fmla="*/ 5968660 w 5980176"/>
                  <a:gd name="connsiteY1" fmla="*/ 3288736 h 6047232"/>
                  <a:gd name="connsiteX0" fmla="*/ 0 w 2374788"/>
                  <a:gd name="connsiteY0" fmla="*/ 0 h 3196606"/>
                  <a:gd name="connsiteX1" fmla="*/ 2246083 w 2374788"/>
                  <a:gd name="connsiteY1" fmla="*/ 3196607 h 3196606"/>
                  <a:gd name="connsiteX2" fmla="*/ 0 w 2374788"/>
                  <a:gd name="connsiteY2" fmla="*/ 0 h 3196606"/>
                  <a:gd name="connsiteX0" fmla="*/ 0 w 2374788"/>
                  <a:gd name="connsiteY0" fmla="*/ 0 h 3196606"/>
                  <a:gd name="connsiteX1" fmla="*/ 2246083 w 2374788"/>
                  <a:gd name="connsiteY1" fmla="*/ 3196607 h 3196606"/>
                </a:gdLst>
                <a:ahLst/>
                <a:cxnLst>
                  <a:cxn ang="0">
                    <a:pos x="connsiteX0" y="connsiteY0"/>
                  </a:cxn>
                  <a:cxn ang="0">
                    <a:pos x="connsiteX1" y="connsiteY1"/>
                  </a:cxn>
                </a:cxnLst>
                <a:rect l="l" t="t" r="r" b="b"/>
                <a:pathLst>
                  <a:path w="2374788" h="3196606" stroke="0" extrusionOk="0">
                    <a:moveTo>
                      <a:pt x="0" y="0"/>
                    </a:moveTo>
                    <a:cubicBezTo>
                      <a:pt x="1423116" y="363612"/>
                      <a:pt x="2374788" y="1718024"/>
                      <a:pt x="2246083" y="3196607"/>
                    </a:cubicBezTo>
                    <a:lnTo>
                      <a:pt x="0" y="0"/>
                    </a:lnTo>
                    <a:close/>
                  </a:path>
                  <a:path w="2374788" h="3196606" fill="none">
                    <a:moveTo>
                      <a:pt x="0" y="0"/>
                    </a:moveTo>
                    <a:cubicBezTo>
                      <a:pt x="1423116" y="363612"/>
                      <a:pt x="2374788" y="1718024"/>
                      <a:pt x="2246083" y="3196607"/>
                    </a:cubicBezTo>
                  </a:path>
                </a:pathLst>
              </a:custGeom>
              <a:ln w="63500" cmpd="sng">
                <a:gradFill flip="none" rotWithShape="1">
                  <a:gsLst>
                    <a:gs pos="0">
                      <a:srgbClr val="F8F8F8">
                        <a:alpha val="0"/>
                      </a:srgbClr>
                    </a:gs>
                    <a:gs pos="20000">
                      <a:srgbClr val="F8F8F8">
                        <a:alpha val="0"/>
                      </a:srgbClr>
                    </a:gs>
                    <a:gs pos="50000">
                      <a:srgbClr val="F8F8F8">
                        <a:alpha val="65000"/>
                      </a:srgbClr>
                    </a:gs>
                    <a:gs pos="80000">
                      <a:srgbClr val="F8F8F8">
                        <a:alpha val="13000"/>
                      </a:srgbClr>
                    </a:gs>
                    <a:gs pos="100000">
                      <a:srgbClr val="DDDDDD">
                        <a:alpha val="0"/>
                      </a:srgbClr>
                    </a:gs>
                  </a:gsLst>
                  <a:lin ang="2700000" scaled="1"/>
                  <a:tileRect/>
                </a:gradFill>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rtl="0" fontAlgn="base">
                  <a:spcBef>
                    <a:spcPct val="0"/>
                  </a:spcBef>
                  <a:spcAft>
                    <a:spcPct val="0"/>
                  </a:spcAft>
                </a:pPr>
                <a:endParaRPr lang="en-US" sz="1800" kern="1200">
                  <a:solidFill>
                    <a:schemeClr val="tx1"/>
                  </a:solidFill>
                  <a:latin typeface="+mn-lt"/>
                  <a:ea typeface="+mn-ea"/>
                  <a:cs typeface="+mn-cs"/>
                </a:endParaRPr>
              </a:p>
            </p:txBody>
          </p:sp>
          <p:sp>
            <p:nvSpPr>
              <p:cNvPr id="17" name="Freeform 16"/>
              <p:cNvSpPr/>
              <p:nvPr userDrawn="1"/>
            </p:nvSpPr>
            <p:spPr bwMode="grayWhite">
              <a:xfrm rot="13693869" flipH="1">
                <a:off x="3371874" y="369623"/>
                <a:ext cx="2834631" cy="3325881"/>
              </a:xfrm>
              <a:custGeom>
                <a:avLst/>
                <a:gdLst>
                  <a:gd name="connsiteX0" fmla="*/ 3009904 w 6019800"/>
                  <a:gd name="connsiteY0" fmla="*/ 0 h 6019800"/>
                  <a:gd name="connsiteX1" fmla="*/ 5364047 w 6019800"/>
                  <a:gd name="connsiteY1" fmla="*/ 1134402 h 6019800"/>
                  <a:gd name="connsiteX2" fmla="*/ 5943685 w 6019800"/>
                  <a:gd name="connsiteY2" fmla="*/ 3682514 h 6019800"/>
                  <a:gd name="connsiteX3" fmla="*/ 3009900 w 6019800"/>
                  <a:gd name="connsiteY3" fmla="*/ 3009900 h 6019800"/>
                  <a:gd name="connsiteX4" fmla="*/ 3009904 w 6019800"/>
                  <a:gd name="connsiteY4" fmla="*/ 0 h 6019800"/>
                  <a:gd name="connsiteX0" fmla="*/ 3009904 w 6019800"/>
                  <a:gd name="connsiteY0" fmla="*/ 0 h 6019800"/>
                  <a:gd name="connsiteX1" fmla="*/ 5364047 w 6019800"/>
                  <a:gd name="connsiteY1" fmla="*/ 1134402 h 6019800"/>
                  <a:gd name="connsiteX2" fmla="*/ 5943685 w 6019800"/>
                  <a:gd name="connsiteY2" fmla="*/ 3682514 h 6019800"/>
                  <a:gd name="connsiteX0" fmla="*/ 0 w 3138588"/>
                  <a:gd name="connsiteY0" fmla="*/ 0 h 3682514"/>
                  <a:gd name="connsiteX1" fmla="*/ 2354143 w 3138588"/>
                  <a:gd name="connsiteY1" fmla="*/ 1134402 h 3682514"/>
                  <a:gd name="connsiteX2" fmla="*/ 2933781 w 3138588"/>
                  <a:gd name="connsiteY2" fmla="*/ 3682514 h 3682514"/>
                  <a:gd name="connsiteX3" fmla="*/ 0 w 3138588"/>
                  <a:gd name="connsiteY3" fmla="*/ 0 h 3682514"/>
                  <a:gd name="connsiteX0" fmla="*/ 0 w 3138588"/>
                  <a:gd name="connsiteY0" fmla="*/ 0 h 3682514"/>
                  <a:gd name="connsiteX1" fmla="*/ 2354143 w 3138588"/>
                  <a:gd name="connsiteY1" fmla="*/ 1134402 h 3682514"/>
                  <a:gd name="connsiteX2" fmla="*/ 2933781 w 3138588"/>
                  <a:gd name="connsiteY2" fmla="*/ 3682514 h 3682514"/>
                </a:gdLst>
                <a:ahLst/>
                <a:cxnLst>
                  <a:cxn ang="0">
                    <a:pos x="connsiteX0" y="connsiteY0"/>
                  </a:cxn>
                  <a:cxn ang="0">
                    <a:pos x="connsiteX1" y="connsiteY1"/>
                  </a:cxn>
                  <a:cxn ang="0">
                    <a:pos x="connsiteX2" y="connsiteY2"/>
                  </a:cxn>
                </a:cxnLst>
                <a:rect l="l" t="t" r="r" b="b"/>
                <a:pathLst>
                  <a:path w="3138588" h="3682514" stroke="0" extrusionOk="0">
                    <a:moveTo>
                      <a:pt x="0" y="0"/>
                    </a:moveTo>
                    <a:cubicBezTo>
                      <a:pt x="916498" y="1"/>
                      <a:pt x="1783064" y="417577"/>
                      <a:pt x="2354143" y="1134402"/>
                    </a:cubicBezTo>
                    <a:cubicBezTo>
                      <a:pt x="2925222" y="1851227"/>
                      <a:pt x="3138588" y="2789193"/>
                      <a:pt x="2933781" y="3682514"/>
                    </a:cubicBezTo>
                    <a:lnTo>
                      <a:pt x="0" y="0"/>
                    </a:lnTo>
                    <a:close/>
                  </a:path>
                  <a:path w="3138588" h="3682514" fill="none">
                    <a:moveTo>
                      <a:pt x="0" y="0"/>
                    </a:moveTo>
                    <a:cubicBezTo>
                      <a:pt x="916498" y="1"/>
                      <a:pt x="1783064" y="417577"/>
                      <a:pt x="2354143" y="1134402"/>
                    </a:cubicBezTo>
                    <a:cubicBezTo>
                      <a:pt x="2925222" y="1851227"/>
                      <a:pt x="3138588" y="2789193"/>
                      <a:pt x="2933781" y="3682514"/>
                    </a:cubicBezTo>
                  </a:path>
                </a:pathLst>
              </a:custGeom>
              <a:ln w="25400">
                <a:gradFill flip="none" rotWithShape="1">
                  <a:gsLst>
                    <a:gs pos="0">
                      <a:srgbClr val="F8F8F8">
                        <a:alpha val="0"/>
                      </a:srgbClr>
                    </a:gs>
                    <a:gs pos="50000">
                      <a:srgbClr val="F8F8F8">
                        <a:alpha val="46000"/>
                      </a:srgbClr>
                    </a:gs>
                    <a:gs pos="100000">
                      <a:srgbClr val="F8F8F8">
                        <a:alpha val="0"/>
                      </a:srgbClr>
                    </a:gs>
                  </a:gsLst>
                  <a:lin ang="27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grpSp>
          <p:nvGrpSpPr>
            <p:cNvPr id="13" name="Group 36"/>
            <p:cNvGrpSpPr/>
            <p:nvPr userDrawn="1"/>
          </p:nvGrpSpPr>
          <p:grpSpPr bwMode="grayWhite">
            <a:xfrm>
              <a:off x="2490231" y="1369960"/>
              <a:ext cx="4781177" cy="4074972"/>
              <a:chOff x="2490231" y="1369960"/>
              <a:chExt cx="4781177" cy="4074972"/>
            </a:xfrm>
          </p:grpSpPr>
          <p:sp>
            <p:nvSpPr>
              <p:cNvPr id="14" name="Freeform 13"/>
              <p:cNvSpPr/>
              <p:nvPr userDrawn="1"/>
            </p:nvSpPr>
            <p:spPr bwMode="grayWhite">
              <a:xfrm rot="13693869" flipH="1">
                <a:off x="3524638" y="1822044"/>
                <a:ext cx="3083296" cy="4150302"/>
              </a:xfrm>
              <a:custGeom>
                <a:avLst/>
                <a:gdLst>
                  <a:gd name="connsiteX0" fmla="*/ 3722577 w 5980176"/>
                  <a:gd name="connsiteY0" fmla="*/ 92129 h 6047232"/>
                  <a:gd name="connsiteX1" fmla="*/ 5968660 w 5980176"/>
                  <a:gd name="connsiteY1" fmla="*/ 3288736 h 6047232"/>
                  <a:gd name="connsiteX2" fmla="*/ 2990088 w 5980176"/>
                  <a:gd name="connsiteY2" fmla="*/ 3023616 h 6047232"/>
                  <a:gd name="connsiteX3" fmla="*/ 3722577 w 5980176"/>
                  <a:gd name="connsiteY3" fmla="*/ 92129 h 6047232"/>
                  <a:gd name="connsiteX0" fmla="*/ 3722577 w 5980176"/>
                  <a:gd name="connsiteY0" fmla="*/ 92129 h 6047232"/>
                  <a:gd name="connsiteX1" fmla="*/ 5968660 w 5980176"/>
                  <a:gd name="connsiteY1" fmla="*/ 3288736 h 6047232"/>
                  <a:gd name="connsiteX0" fmla="*/ 0 w 2374788"/>
                  <a:gd name="connsiteY0" fmla="*/ 0 h 3196607"/>
                  <a:gd name="connsiteX1" fmla="*/ 2246083 w 2374788"/>
                  <a:gd name="connsiteY1" fmla="*/ 3196607 h 3196607"/>
                  <a:gd name="connsiteX2" fmla="*/ 0 w 2374788"/>
                  <a:gd name="connsiteY2" fmla="*/ 0 h 3196607"/>
                  <a:gd name="connsiteX0" fmla="*/ 0 w 2374788"/>
                  <a:gd name="connsiteY0" fmla="*/ 0 h 3196607"/>
                  <a:gd name="connsiteX1" fmla="*/ 2246083 w 2374788"/>
                  <a:gd name="connsiteY1" fmla="*/ 3196607 h 3196607"/>
                </a:gdLst>
                <a:ahLst/>
                <a:cxnLst>
                  <a:cxn ang="0">
                    <a:pos x="connsiteX0" y="connsiteY0"/>
                  </a:cxn>
                  <a:cxn ang="0">
                    <a:pos x="connsiteX1" y="connsiteY1"/>
                  </a:cxn>
                </a:cxnLst>
                <a:rect l="l" t="t" r="r" b="b"/>
                <a:pathLst>
                  <a:path w="2374788" h="3196607" stroke="0" extrusionOk="0">
                    <a:moveTo>
                      <a:pt x="0" y="0"/>
                    </a:moveTo>
                    <a:cubicBezTo>
                      <a:pt x="1423116" y="363612"/>
                      <a:pt x="2374788" y="1718024"/>
                      <a:pt x="2246083" y="3196607"/>
                    </a:cubicBezTo>
                    <a:lnTo>
                      <a:pt x="0" y="0"/>
                    </a:lnTo>
                    <a:close/>
                  </a:path>
                  <a:path w="2374788" h="3196607" fill="none">
                    <a:moveTo>
                      <a:pt x="0" y="0"/>
                    </a:moveTo>
                    <a:cubicBezTo>
                      <a:pt x="1423116" y="363612"/>
                      <a:pt x="2374788" y="1718024"/>
                      <a:pt x="2246083" y="3196607"/>
                    </a:cubicBezTo>
                  </a:path>
                </a:pathLst>
              </a:custGeom>
              <a:ln w="63500" cmpd="sng">
                <a:gradFill flip="none" rotWithShape="1">
                  <a:gsLst>
                    <a:gs pos="0">
                      <a:srgbClr val="F8F8F8">
                        <a:alpha val="0"/>
                      </a:srgbClr>
                    </a:gs>
                    <a:gs pos="20000">
                      <a:srgbClr val="F8F8F8">
                        <a:alpha val="0"/>
                      </a:srgbClr>
                    </a:gs>
                    <a:gs pos="50000">
                      <a:srgbClr val="F8F8F8">
                        <a:alpha val="47000"/>
                      </a:srgbClr>
                    </a:gs>
                    <a:gs pos="80000">
                      <a:srgbClr val="F8F8F8">
                        <a:alpha val="13000"/>
                      </a:srgbClr>
                    </a:gs>
                    <a:gs pos="100000">
                      <a:srgbClr val="DDDDDD">
                        <a:alpha val="0"/>
                      </a:srgbClr>
                    </a:gs>
                  </a:gsLst>
                  <a:lin ang="2700000" scaled="1"/>
                  <a:tileRect/>
                </a:gradFill>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rtl="0" fontAlgn="base">
                  <a:spcBef>
                    <a:spcPct val="0"/>
                  </a:spcBef>
                  <a:spcAft>
                    <a:spcPct val="0"/>
                  </a:spcAft>
                </a:pPr>
                <a:endParaRPr lang="en-US" sz="1800" kern="1200" dirty="0">
                  <a:solidFill>
                    <a:schemeClr val="tx1"/>
                  </a:solidFill>
                  <a:latin typeface="+mn-lt"/>
                  <a:ea typeface="+mn-ea"/>
                  <a:cs typeface="+mn-cs"/>
                </a:endParaRPr>
              </a:p>
            </p:txBody>
          </p:sp>
          <p:sp>
            <p:nvSpPr>
              <p:cNvPr id="15" name="Freeform 14"/>
              <p:cNvSpPr/>
              <p:nvPr userDrawn="1"/>
            </p:nvSpPr>
            <p:spPr bwMode="grayWhite">
              <a:xfrm rot="13693869" flipH="1">
                <a:off x="2843334" y="1016857"/>
                <a:ext cx="4074972" cy="4781177"/>
              </a:xfrm>
              <a:custGeom>
                <a:avLst/>
                <a:gdLst>
                  <a:gd name="connsiteX0" fmla="*/ 3009904 w 6019800"/>
                  <a:gd name="connsiteY0" fmla="*/ 0 h 6019800"/>
                  <a:gd name="connsiteX1" fmla="*/ 5364047 w 6019800"/>
                  <a:gd name="connsiteY1" fmla="*/ 1134402 h 6019800"/>
                  <a:gd name="connsiteX2" fmla="*/ 5943685 w 6019800"/>
                  <a:gd name="connsiteY2" fmla="*/ 3682514 h 6019800"/>
                  <a:gd name="connsiteX3" fmla="*/ 3009900 w 6019800"/>
                  <a:gd name="connsiteY3" fmla="*/ 3009900 h 6019800"/>
                  <a:gd name="connsiteX4" fmla="*/ 3009904 w 6019800"/>
                  <a:gd name="connsiteY4" fmla="*/ 0 h 6019800"/>
                  <a:gd name="connsiteX0" fmla="*/ 3009904 w 6019800"/>
                  <a:gd name="connsiteY0" fmla="*/ 0 h 6019800"/>
                  <a:gd name="connsiteX1" fmla="*/ 5364047 w 6019800"/>
                  <a:gd name="connsiteY1" fmla="*/ 1134402 h 6019800"/>
                  <a:gd name="connsiteX2" fmla="*/ 5943685 w 6019800"/>
                  <a:gd name="connsiteY2" fmla="*/ 3682514 h 6019800"/>
                  <a:gd name="connsiteX0" fmla="*/ 0 w 3138588"/>
                  <a:gd name="connsiteY0" fmla="*/ 0 h 3682514"/>
                  <a:gd name="connsiteX1" fmla="*/ 2354143 w 3138588"/>
                  <a:gd name="connsiteY1" fmla="*/ 1134402 h 3682514"/>
                  <a:gd name="connsiteX2" fmla="*/ 2933781 w 3138588"/>
                  <a:gd name="connsiteY2" fmla="*/ 3682514 h 3682514"/>
                  <a:gd name="connsiteX3" fmla="*/ 0 w 3138588"/>
                  <a:gd name="connsiteY3" fmla="*/ 0 h 3682514"/>
                  <a:gd name="connsiteX0" fmla="*/ 0 w 3138588"/>
                  <a:gd name="connsiteY0" fmla="*/ 0 h 3682514"/>
                  <a:gd name="connsiteX1" fmla="*/ 2354143 w 3138588"/>
                  <a:gd name="connsiteY1" fmla="*/ 1134402 h 3682514"/>
                  <a:gd name="connsiteX2" fmla="*/ 2933781 w 3138588"/>
                  <a:gd name="connsiteY2" fmla="*/ 3682514 h 3682514"/>
                </a:gdLst>
                <a:ahLst/>
                <a:cxnLst>
                  <a:cxn ang="0">
                    <a:pos x="connsiteX0" y="connsiteY0"/>
                  </a:cxn>
                  <a:cxn ang="0">
                    <a:pos x="connsiteX1" y="connsiteY1"/>
                  </a:cxn>
                  <a:cxn ang="0">
                    <a:pos x="connsiteX2" y="connsiteY2"/>
                  </a:cxn>
                </a:cxnLst>
                <a:rect l="l" t="t" r="r" b="b"/>
                <a:pathLst>
                  <a:path w="3138588" h="3682514" stroke="0" extrusionOk="0">
                    <a:moveTo>
                      <a:pt x="0" y="0"/>
                    </a:moveTo>
                    <a:cubicBezTo>
                      <a:pt x="916498" y="1"/>
                      <a:pt x="1783064" y="417577"/>
                      <a:pt x="2354143" y="1134402"/>
                    </a:cubicBezTo>
                    <a:cubicBezTo>
                      <a:pt x="2925222" y="1851227"/>
                      <a:pt x="3138588" y="2789193"/>
                      <a:pt x="2933781" y="3682514"/>
                    </a:cubicBezTo>
                    <a:lnTo>
                      <a:pt x="0" y="0"/>
                    </a:lnTo>
                    <a:close/>
                  </a:path>
                  <a:path w="3138588" h="3682514" fill="none">
                    <a:moveTo>
                      <a:pt x="0" y="0"/>
                    </a:moveTo>
                    <a:cubicBezTo>
                      <a:pt x="916498" y="1"/>
                      <a:pt x="1783064" y="417577"/>
                      <a:pt x="2354143" y="1134402"/>
                    </a:cubicBezTo>
                    <a:cubicBezTo>
                      <a:pt x="2925222" y="1851227"/>
                      <a:pt x="3138588" y="2789193"/>
                      <a:pt x="2933781" y="3682514"/>
                    </a:cubicBezTo>
                  </a:path>
                </a:pathLst>
              </a:custGeom>
              <a:ln w="31750">
                <a:gradFill flip="none" rotWithShape="1">
                  <a:gsLst>
                    <a:gs pos="0">
                      <a:srgbClr val="F8F8F8">
                        <a:alpha val="0"/>
                      </a:srgbClr>
                    </a:gs>
                    <a:gs pos="50000">
                      <a:srgbClr val="F8F8F8">
                        <a:alpha val="35000"/>
                      </a:srgbClr>
                    </a:gs>
                    <a:gs pos="100000">
                      <a:srgbClr val="F8F8F8">
                        <a:alpha val="0"/>
                      </a:srgbClr>
                    </a:gs>
                  </a:gsLst>
                  <a:lin ang="27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grpSp>
      <p:pic>
        <p:nvPicPr>
          <p:cNvPr id="24" name="Picture 230" descr="star"/>
          <p:cNvPicPr>
            <a:picLocks noChangeAspect="1" noChangeArrowheads="1"/>
          </p:cNvPicPr>
          <p:nvPr/>
        </p:nvPicPr>
        <p:blipFill>
          <a:blip r:embed="rId2"/>
          <a:srcRect/>
          <a:stretch>
            <a:fillRect/>
          </a:stretch>
        </p:blipFill>
        <p:spPr bwMode="gray">
          <a:xfrm>
            <a:off x="6197600" y="4419600"/>
            <a:ext cx="1193800" cy="914400"/>
          </a:xfrm>
          <a:prstGeom prst="rect">
            <a:avLst/>
          </a:prstGeom>
          <a:noFill/>
        </p:spPr>
      </p:pic>
    </p:spTree>
    <p:extLst>
      <p:ext uri="{BB962C8B-B14F-4D97-AF65-F5344CB8AC3E}">
        <p14:creationId xmlns:p14="http://schemas.microsoft.com/office/powerpoint/2010/main" val="2461708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bwMode="black"/>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0CA8196E-A4D2-4DAB-BA2D-0177CB237FA7}" type="datetimeFigureOut">
              <a:rPr lang="ko-KR" altLang="en-US" smtClean="0"/>
              <a:t>2020-11-25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4013929-6520-4158-A173-054593C3B24D}" type="slidenum">
              <a:rPr lang="ko-KR" altLang="en-US" smtClean="0"/>
              <a:t>‹#›</a:t>
            </a:fld>
            <a:endParaRPr lang="ko-KR" altLang="en-US"/>
          </a:p>
        </p:txBody>
      </p:sp>
    </p:spTree>
    <p:extLst>
      <p:ext uri="{BB962C8B-B14F-4D97-AF65-F5344CB8AC3E}">
        <p14:creationId xmlns:p14="http://schemas.microsoft.com/office/powerpoint/2010/main" val="101306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black">
          <a:xfrm>
            <a:off x="9424416" y="356617"/>
            <a:ext cx="2157984" cy="5851525"/>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609600" y="356617"/>
            <a:ext cx="8534400" cy="5851525"/>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0CA8196E-A4D2-4DAB-BA2D-0177CB237FA7}" type="datetimeFigureOut">
              <a:rPr lang="ko-KR" altLang="en-US" smtClean="0"/>
              <a:t>2020-11-25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4013929-6520-4158-A173-054593C3B24D}" type="slidenum">
              <a:rPr lang="ko-KR" altLang="en-US" smtClean="0"/>
              <a:t>‹#›</a:t>
            </a:fld>
            <a:endParaRPr lang="ko-KR" altLang="en-US"/>
          </a:p>
        </p:txBody>
      </p:sp>
    </p:spTree>
    <p:extLst>
      <p:ext uri="{BB962C8B-B14F-4D97-AF65-F5344CB8AC3E}">
        <p14:creationId xmlns:p14="http://schemas.microsoft.com/office/powerpoint/2010/main" val="2882640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a:xfrm>
            <a:off x="609600" y="1188720"/>
            <a:ext cx="10972800" cy="498348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fld id="{0CA8196E-A4D2-4DAB-BA2D-0177CB237FA7}" type="datetimeFigureOut">
              <a:rPr lang="ko-KR" altLang="en-US" smtClean="0"/>
              <a:t>2020-11-25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4013929-6520-4158-A173-054593C3B24D}" type="slidenum">
              <a:rPr lang="ko-KR" altLang="en-US" smtClean="0"/>
              <a:t>‹#›</a:t>
            </a:fld>
            <a:endParaRPr lang="ko-KR" altLang="en-US"/>
          </a:p>
        </p:txBody>
      </p:sp>
    </p:spTree>
    <p:extLst>
      <p:ext uri="{BB962C8B-B14F-4D97-AF65-F5344CB8AC3E}">
        <p14:creationId xmlns:p14="http://schemas.microsoft.com/office/powerpoint/2010/main" val="41088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950976" y="2286001"/>
            <a:ext cx="10363200" cy="1362075"/>
          </a:xfrm>
        </p:spPr>
        <p:txBody>
          <a:bodyPr anchor="t">
            <a:noAutofit/>
          </a:bodyPr>
          <a:lstStyle>
            <a:lvl1pPr algn="ctr">
              <a:defRPr sz="4800" b="1" cap="all"/>
            </a:lvl1pPr>
          </a:lstStyle>
          <a:p>
            <a:r>
              <a:rPr lang="ko-KR" altLang="en-US"/>
              <a:t>마스터 제목 스타일 편집</a:t>
            </a:r>
            <a:endParaRPr lang="en-US"/>
          </a:p>
        </p:txBody>
      </p:sp>
      <p:sp>
        <p:nvSpPr>
          <p:cNvPr id="3" name="Text Placeholder 2"/>
          <p:cNvSpPr>
            <a:spLocks noGrp="1"/>
          </p:cNvSpPr>
          <p:nvPr>
            <p:ph type="body" idx="1"/>
          </p:nvPr>
        </p:nvSpPr>
        <p:spPr>
          <a:xfrm>
            <a:off x="975360" y="1353312"/>
            <a:ext cx="10363200" cy="905256"/>
          </a:xfrm>
        </p:spPr>
        <p:txBody>
          <a:bodyPr anchor="b">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0CA8196E-A4D2-4DAB-BA2D-0177CB237FA7}" type="datetimeFigureOut">
              <a:rPr lang="ko-KR" altLang="en-US" smtClean="0"/>
              <a:t>2020-11-25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4013929-6520-4158-A173-054593C3B24D}" type="slidenum">
              <a:rPr lang="ko-KR" altLang="en-US" smtClean="0"/>
              <a:t>‹#›</a:t>
            </a:fld>
            <a:endParaRPr lang="ko-KR" altLang="en-US"/>
          </a:p>
        </p:txBody>
      </p:sp>
      <p:grpSp>
        <p:nvGrpSpPr>
          <p:cNvPr id="7" name="Group 21"/>
          <p:cNvGrpSpPr/>
          <p:nvPr/>
        </p:nvGrpSpPr>
        <p:grpSpPr bwMode="grayWhite">
          <a:xfrm rot="19693411">
            <a:off x="4446678" y="1909248"/>
            <a:ext cx="8028305" cy="4829684"/>
            <a:chOff x="1761807" y="615248"/>
            <a:chExt cx="6021229" cy="4829684"/>
          </a:xfrm>
        </p:grpSpPr>
        <p:grpSp>
          <p:nvGrpSpPr>
            <p:cNvPr id="8" name="Group 42"/>
            <p:cNvGrpSpPr/>
            <p:nvPr userDrawn="1"/>
          </p:nvGrpSpPr>
          <p:grpSpPr bwMode="grayWhite">
            <a:xfrm>
              <a:off x="1761807" y="1695712"/>
              <a:ext cx="6021229" cy="3068566"/>
              <a:chOff x="1522575" y="779540"/>
              <a:chExt cx="6021229" cy="3068566"/>
            </a:xfrm>
          </p:grpSpPr>
          <p:sp>
            <p:nvSpPr>
              <p:cNvPr id="22" name="Freeform 21"/>
              <p:cNvSpPr/>
              <p:nvPr userDrawn="1"/>
            </p:nvSpPr>
            <p:spPr bwMode="grayWhite">
              <a:xfrm>
                <a:off x="1531435" y="783084"/>
                <a:ext cx="6012369" cy="3065022"/>
              </a:xfrm>
              <a:custGeom>
                <a:avLst/>
                <a:gdLst>
                  <a:gd name="connsiteX0" fmla="*/ 7435 w 6019800"/>
                  <a:gd name="connsiteY0" fmla="*/ 2798476 h 6019800"/>
                  <a:gd name="connsiteX1" fmla="*/ 3115681 w 6019800"/>
                  <a:gd name="connsiteY1" fmla="*/ 1859 h 6019800"/>
                  <a:gd name="connsiteX2" fmla="*/ 6019800 w 6019800"/>
                  <a:gd name="connsiteY2" fmla="*/ 3009907 h 6019800"/>
                  <a:gd name="connsiteX3" fmla="*/ 3009900 w 6019800"/>
                  <a:gd name="connsiteY3" fmla="*/ 3009900 h 6019800"/>
                  <a:gd name="connsiteX4" fmla="*/ 7435 w 6019800"/>
                  <a:gd name="connsiteY4" fmla="*/ 2798476 h 6019800"/>
                  <a:gd name="connsiteX0" fmla="*/ 7435 w 6019800"/>
                  <a:gd name="connsiteY0" fmla="*/ 2798476 h 6019800"/>
                  <a:gd name="connsiteX1" fmla="*/ 3115681 w 6019800"/>
                  <a:gd name="connsiteY1" fmla="*/ 1859 h 6019800"/>
                  <a:gd name="connsiteX2" fmla="*/ 6019800 w 6019800"/>
                  <a:gd name="connsiteY2" fmla="*/ 3009907 h 6019800"/>
                  <a:gd name="connsiteX0" fmla="*/ 0 w 6012369"/>
                  <a:gd name="connsiteY0" fmla="*/ 2853591 h 3065022"/>
                  <a:gd name="connsiteX1" fmla="*/ 3108246 w 6012369"/>
                  <a:gd name="connsiteY1" fmla="*/ 56974 h 3065022"/>
                  <a:gd name="connsiteX2" fmla="*/ 6012365 w 6012369"/>
                  <a:gd name="connsiteY2" fmla="*/ 3065022 h 3065022"/>
                  <a:gd name="connsiteX3" fmla="*/ 0 w 6012369"/>
                  <a:gd name="connsiteY3" fmla="*/ 2853591 h 3065022"/>
                  <a:gd name="connsiteX0" fmla="*/ 0 w 6012369"/>
                  <a:gd name="connsiteY0" fmla="*/ 2853591 h 3065022"/>
                  <a:gd name="connsiteX1" fmla="*/ 3108246 w 6012369"/>
                  <a:gd name="connsiteY1" fmla="*/ 56974 h 3065022"/>
                  <a:gd name="connsiteX2" fmla="*/ 6012365 w 6012369"/>
                  <a:gd name="connsiteY2" fmla="*/ 3065022 h 3065022"/>
                </a:gdLst>
                <a:ahLst/>
                <a:cxnLst>
                  <a:cxn ang="0">
                    <a:pos x="connsiteX0" y="connsiteY0"/>
                  </a:cxn>
                  <a:cxn ang="0">
                    <a:pos x="connsiteX1" y="connsiteY1"/>
                  </a:cxn>
                  <a:cxn ang="0">
                    <a:pos x="connsiteX2" y="connsiteY2"/>
                  </a:cxn>
                </a:cxnLst>
                <a:rect l="l" t="t" r="r" b="b"/>
                <a:pathLst>
                  <a:path w="6012369" h="3065022" stroke="0" extrusionOk="0">
                    <a:moveTo>
                      <a:pt x="0" y="2853591"/>
                    </a:moveTo>
                    <a:cubicBezTo>
                      <a:pt x="113874" y="1236440"/>
                      <a:pt x="1488093" y="0"/>
                      <a:pt x="3108246" y="56974"/>
                    </a:cubicBezTo>
                    <a:cubicBezTo>
                      <a:pt x="4728399" y="113948"/>
                      <a:pt x="6012369" y="1443867"/>
                      <a:pt x="6012365" y="3065022"/>
                    </a:cubicBezTo>
                    <a:lnTo>
                      <a:pt x="0" y="2853591"/>
                    </a:lnTo>
                    <a:close/>
                  </a:path>
                  <a:path w="6012369" h="3065022" fill="none">
                    <a:moveTo>
                      <a:pt x="0" y="2853591"/>
                    </a:moveTo>
                    <a:cubicBezTo>
                      <a:pt x="113874" y="1236440"/>
                      <a:pt x="1488093" y="0"/>
                      <a:pt x="3108246" y="56974"/>
                    </a:cubicBezTo>
                    <a:cubicBezTo>
                      <a:pt x="4728399" y="113948"/>
                      <a:pt x="6012369" y="1443867"/>
                      <a:pt x="6012365" y="3065022"/>
                    </a:cubicBezTo>
                  </a:path>
                </a:pathLst>
              </a:custGeom>
              <a:ln w="63500" cmpd="sng">
                <a:gradFill flip="none" rotWithShape="1">
                  <a:gsLst>
                    <a:gs pos="91000">
                      <a:srgbClr val="F8F8F8">
                        <a:alpha val="0"/>
                      </a:srgbClr>
                    </a:gs>
                    <a:gs pos="20000">
                      <a:srgbClr val="F8F8F8">
                        <a:alpha val="0"/>
                      </a:srgbClr>
                    </a:gs>
                    <a:gs pos="50000">
                      <a:srgbClr val="F8F8F8">
                        <a:alpha val="47000"/>
                      </a:srgbClr>
                    </a:gs>
                    <a:gs pos="80000">
                      <a:srgbClr val="F8F8F8">
                        <a:alpha val="13000"/>
                      </a:srgbClr>
                    </a:gs>
                    <a:gs pos="100000">
                      <a:srgbClr val="DDDDDD">
                        <a:alpha val="0"/>
                      </a:srgbClr>
                    </a:gs>
                  </a:gsLst>
                  <a:path path="circle">
                    <a:fillToRect l="50000" t="50000" r="50000" b="50000"/>
                  </a:path>
                  <a:tileRect/>
                </a:gradFill>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23" name="Freeform 22"/>
              <p:cNvSpPr/>
              <p:nvPr userDrawn="1"/>
            </p:nvSpPr>
            <p:spPr bwMode="grayWhite">
              <a:xfrm>
                <a:off x="1522575" y="779540"/>
                <a:ext cx="6012369" cy="3065022"/>
              </a:xfrm>
              <a:custGeom>
                <a:avLst/>
                <a:gdLst>
                  <a:gd name="connsiteX0" fmla="*/ 7435 w 6019800"/>
                  <a:gd name="connsiteY0" fmla="*/ 2798476 h 6019800"/>
                  <a:gd name="connsiteX1" fmla="*/ 3115681 w 6019800"/>
                  <a:gd name="connsiteY1" fmla="*/ 1859 h 6019800"/>
                  <a:gd name="connsiteX2" fmla="*/ 6019800 w 6019800"/>
                  <a:gd name="connsiteY2" fmla="*/ 3009907 h 6019800"/>
                  <a:gd name="connsiteX3" fmla="*/ 3009900 w 6019800"/>
                  <a:gd name="connsiteY3" fmla="*/ 3009900 h 6019800"/>
                  <a:gd name="connsiteX4" fmla="*/ 7435 w 6019800"/>
                  <a:gd name="connsiteY4" fmla="*/ 2798476 h 6019800"/>
                  <a:gd name="connsiteX0" fmla="*/ 7435 w 6019800"/>
                  <a:gd name="connsiteY0" fmla="*/ 2798476 h 6019800"/>
                  <a:gd name="connsiteX1" fmla="*/ 3115681 w 6019800"/>
                  <a:gd name="connsiteY1" fmla="*/ 1859 h 6019800"/>
                  <a:gd name="connsiteX2" fmla="*/ 6019800 w 6019800"/>
                  <a:gd name="connsiteY2" fmla="*/ 3009907 h 6019800"/>
                  <a:gd name="connsiteX0" fmla="*/ 0 w 6012369"/>
                  <a:gd name="connsiteY0" fmla="*/ 2853591 h 3065022"/>
                  <a:gd name="connsiteX1" fmla="*/ 3108246 w 6012369"/>
                  <a:gd name="connsiteY1" fmla="*/ 56974 h 3065022"/>
                  <a:gd name="connsiteX2" fmla="*/ 6012365 w 6012369"/>
                  <a:gd name="connsiteY2" fmla="*/ 3065022 h 3065022"/>
                  <a:gd name="connsiteX3" fmla="*/ 0 w 6012369"/>
                  <a:gd name="connsiteY3" fmla="*/ 2853591 h 3065022"/>
                  <a:gd name="connsiteX0" fmla="*/ 0 w 6012369"/>
                  <a:gd name="connsiteY0" fmla="*/ 2853591 h 3065022"/>
                  <a:gd name="connsiteX1" fmla="*/ 3108246 w 6012369"/>
                  <a:gd name="connsiteY1" fmla="*/ 56974 h 3065022"/>
                  <a:gd name="connsiteX2" fmla="*/ 6012365 w 6012369"/>
                  <a:gd name="connsiteY2" fmla="*/ 3065022 h 3065022"/>
                </a:gdLst>
                <a:ahLst/>
                <a:cxnLst>
                  <a:cxn ang="0">
                    <a:pos x="connsiteX0" y="connsiteY0"/>
                  </a:cxn>
                  <a:cxn ang="0">
                    <a:pos x="connsiteX1" y="connsiteY1"/>
                  </a:cxn>
                  <a:cxn ang="0">
                    <a:pos x="connsiteX2" y="connsiteY2"/>
                  </a:cxn>
                </a:cxnLst>
                <a:rect l="l" t="t" r="r" b="b"/>
                <a:pathLst>
                  <a:path w="6012369" h="3065022" stroke="0" extrusionOk="0">
                    <a:moveTo>
                      <a:pt x="0" y="2853591"/>
                    </a:moveTo>
                    <a:cubicBezTo>
                      <a:pt x="113874" y="1236440"/>
                      <a:pt x="1488093" y="0"/>
                      <a:pt x="3108246" y="56974"/>
                    </a:cubicBezTo>
                    <a:cubicBezTo>
                      <a:pt x="4728399" y="113948"/>
                      <a:pt x="6012369" y="1443867"/>
                      <a:pt x="6012365" y="3065022"/>
                    </a:cubicBezTo>
                    <a:lnTo>
                      <a:pt x="0" y="2853591"/>
                    </a:lnTo>
                    <a:close/>
                  </a:path>
                  <a:path w="6012369" h="3065022" fill="none">
                    <a:moveTo>
                      <a:pt x="0" y="2853591"/>
                    </a:moveTo>
                    <a:cubicBezTo>
                      <a:pt x="113874" y="1236440"/>
                      <a:pt x="1488093" y="0"/>
                      <a:pt x="3108246" y="56974"/>
                    </a:cubicBezTo>
                    <a:cubicBezTo>
                      <a:pt x="4728399" y="113948"/>
                      <a:pt x="6012369" y="1443867"/>
                      <a:pt x="6012365" y="3065022"/>
                    </a:cubicBezTo>
                  </a:path>
                </a:pathLst>
              </a:custGeom>
              <a:ln w="25400">
                <a:gradFill flip="none" rotWithShape="1">
                  <a:gsLst>
                    <a:gs pos="84000">
                      <a:srgbClr val="F8F8F8">
                        <a:alpha val="0"/>
                      </a:srgbClr>
                    </a:gs>
                    <a:gs pos="41000">
                      <a:srgbClr val="F8F8F8">
                        <a:alpha val="44000"/>
                      </a:srgbClr>
                    </a:gs>
                    <a:gs pos="88000">
                      <a:srgbClr val="F8F8F8">
                        <a:alpha val="0"/>
                      </a:srgbClr>
                    </a:gs>
                  </a:gsLst>
                  <a:path path="circle">
                    <a:fillToRect l="50000" t="50000" r="50000" b="50000"/>
                  </a:path>
                  <a:tileRect/>
                </a:gra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cxnSp>
          <p:nvCxnSpPr>
            <p:cNvPr id="9" name="Straight Connector 8"/>
            <p:cNvCxnSpPr/>
            <p:nvPr userDrawn="1"/>
          </p:nvCxnSpPr>
          <p:spPr bwMode="grayWhite">
            <a:xfrm rot="18120000" flipH="1">
              <a:off x="2718288" y="2106345"/>
              <a:ext cx="3999708" cy="2492654"/>
            </a:xfrm>
            <a:prstGeom prst="line">
              <a:avLst/>
            </a:prstGeom>
            <a:ln w="50800">
              <a:gradFill flip="none" rotWithShape="1">
                <a:gsLst>
                  <a:gs pos="10000">
                    <a:srgbClr val="FFFFFF">
                      <a:alpha val="0"/>
                    </a:srgbClr>
                  </a:gs>
                  <a:gs pos="50000">
                    <a:srgbClr val="F8F8F8">
                      <a:alpha val="60000"/>
                    </a:srgbClr>
                  </a:gs>
                  <a:gs pos="90000">
                    <a:srgbClr val="DDDDDD">
                      <a:alpha val="0"/>
                    </a:srgbClr>
                  </a:gs>
                </a:gsLst>
                <a:lin ang="2700000" scaled="1"/>
                <a:tileRect/>
              </a:gradFill>
              <a:miter lim="800000"/>
            </a:ln>
            <a:effectLst>
              <a:glow rad="63500">
                <a:srgbClr val="FFFFFF">
                  <a:alpha val="3922"/>
                </a:srgbClr>
              </a:glow>
            </a:effectLst>
          </p:spPr>
          <p:style>
            <a:lnRef idx="1">
              <a:schemeClr val="accent1"/>
            </a:lnRef>
            <a:fillRef idx="0">
              <a:schemeClr val="accent1"/>
            </a:fillRef>
            <a:effectRef idx="0">
              <a:schemeClr val="accent1"/>
            </a:effectRef>
            <a:fontRef idx="minor">
              <a:schemeClr val="tx1"/>
            </a:fontRef>
          </p:style>
        </p:cxnSp>
        <p:grpSp>
          <p:nvGrpSpPr>
            <p:cNvPr id="10" name="Group 38"/>
            <p:cNvGrpSpPr/>
            <p:nvPr userDrawn="1"/>
          </p:nvGrpSpPr>
          <p:grpSpPr bwMode="grayWhite">
            <a:xfrm>
              <a:off x="3730877" y="1536192"/>
              <a:ext cx="2721357" cy="3879656"/>
              <a:chOff x="3730877" y="1536192"/>
              <a:chExt cx="2721357" cy="3879656"/>
            </a:xfrm>
          </p:grpSpPr>
          <p:sp>
            <p:nvSpPr>
              <p:cNvPr id="20" name="Freeform 19"/>
              <p:cNvSpPr/>
              <p:nvPr userDrawn="1"/>
            </p:nvSpPr>
            <p:spPr bwMode="grayWhite">
              <a:xfrm>
                <a:off x="4388453" y="1629422"/>
                <a:ext cx="2059093" cy="3405426"/>
              </a:xfrm>
              <a:custGeom>
                <a:avLst/>
                <a:gdLst>
                  <a:gd name="connsiteX0" fmla="*/ 3722577 w 5980176"/>
                  <a:gd name="connsiteY0" fmla="*/ 92129 h 6047232"/>
                  <a:gd name="connsiteX1" fmla="*/ 5968660 w 5980176"/>
                  <a:gd name="connsiteY1" fmla="*/ 3288736 h 6047232"/>
                  <a:gd name="connsiteX2" fmla="*/ 2990088 w 5980176"/>
                  <a:gd name="connsiteY2" fmla="*/ 3023616 h 6047232"/>
                  <a:gd name="connsiteX3" fmla="*/ 3722577 w 5980176"/>
                  <a:gd name="connsiteY3" fmla="*/ 92129 h 6047232"/>
                  <a:gd name="connsiteX0" fmla="*/ 3722577 w 5980176"/>
                  <a:gd name="connsiteY0" fmla="*/ 92129 h 6047232"/>
                  <a:gd name="connsiteX1" fmla="*/ 5968660 w 5980176"/>
                  <a:gd name="connsiteY1" fmla="*/ 3288736 h 6047232"/>
                  <a:gd name="connsiteX0" fmla="*/ 0 w 2374787"/>
                  <a:gd name="connsiteY0" fmla="*/ 0 h 3196607"/>
                  <a:gd name="connsiteX1" fmla="*/ 2246083 w 2374787"/>
                  <a:gd name="connsiteY1" fmla="*/ 3196607 h 3196607"/>
                  <a:gd name="connsiteX2" fmla="*/ 0 w 2374787"/>
                  <a:gd name="connsiteY2" fmla="*/ 0 h 3196607"/>
                  <a:gd name="connsiteX0" fmla="*/ 0 w 2374787"/>
                  <a:gd name="connsiteY0" fmla="*/ 0 h 3196607"/>
                  <a:gd name="connsiteX1" fmla="*/ 2246083 w 2374787"/>
                  <a:gd name="connsiteY1" fmla="*/ 3196607 h 3196607"/>
                </a:gdLst>
                <a:ahLst/>
                <a:cxnLst>
                  <a:cxn ang="0">
                    <a:pos x="connsiteX0" y="connsiteY0"/>
                  </a:cxn>
                  <a:cxn ang="0">
                    <a:pos x="connsiteX1" y="connsiteY1"/>
                  </a:cxn>
                </a:cxnLst>
                <a:rect l="l" t="t" r="r" b="b"/>
                <a:pathLst>
                  <a:path w="2374787" h="3196607" stroke="0" extrusionOk="0">
                    <a:moveTo>
                      <a:pt x="0" y="0"/>
                    </a:moveTo>
                    <a:cubicBezTo>
                      <a:pt x="1423116" y="363612"/>
                      <a:pt x="2374788" y="1718024"/>
                      <a:pt x="2246083" y="3196607"/>
                    </a:cubicBezTo>
                    <a:lnTo>
                      <a:pt x="0" y="0"/>
                    </a:lnTo>
                    <a:close/>
                  </a:path>
                  <a:path w="2374787" h="3196607" fill="none">
                    <a:moveTo>
                      <a:pt x="0" y="0"/>
                    </a:moveTo>
                    <a:cubicBezTo>
                      <a:pt x="1423116" y="363612"/>
                      <a:pt x="2374788" y="1718024"/>
                      <a:pt x="2246083" y="3196607"/>
                    </a:cubicBezTo>
                  </a:path>
                </a:pathLst>
              </a:custGeom>
              <a:ln w="63500" cmpd="sng">
                <a:gradFill flip="none" rotWithShape="1">
                  <a:gsLst>
                    <a:gs pos="0">
                      <a:srgbClr val="F8F8F8">
                        <a:alpha val="0"/>
                      </a:srgbClr>
                    </a:gs>
                    <a:gs pos="20000">
                      <a:srgbClr val="F8F8F8">
                        <a:alpha val="0"/>
                      </a:srgbClr>
                    </a:gs>
                    <a:gs pos="50000">
                      <a:srgbClr val="F8F8F8">
                        <a:alpha val="52000"/>
                      </a:srgbClr>
                    </a:gs>
                    <a:gs pos="80000">
                      <a:srgbClr val="F8F8F8">
                        <a:alpha val="13000"/>
                      </a:srgbClr>
                    </a:gs>
                    <a:gs pos="100000">
                      <a:srgbClr val="DDDDDD">
                        <a:alpha val="0"/>
                      </a:srgbClr>
                    </a:gs>
                  </a:gsLst>
                  <a:lin ang="2700000" scaled="1"/>
                  <a:tileRect/>
                </a:gradFill>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rtl="0" fontAlgn="base">
                  <a:spcBef>
                    <a:spcPct val="0"/>
                  </a:spcBef>
                  <a:spcAft>
                    <a:spcPct val="0"/>
                  </a:spcAft>
                </a:pPr>
                <a:endParaRPr lang="en-US" sz="1800" kern="1200">
                  <a:solidFill>
                    <a:schemeClr val="tx1"/>
                  </a:solidFill>
                  <a:latin typeface="+mn-lt"/>
                  <a:ea typeface="+mn-ea"/>
                  <a:cs typeface="+mn-cs"/>
                </a:endParaRPr>
              </a:p>
            </p:txBody>
          </p:sp>
          <p:sp>
            <p:nvSpPr>
              <p:cNvPr id="21" name="Freeform 20"/>
              <p:cNvSpPr/>
              <p:nvPr userDrawn="1"/>
            </p:nvSpPr>
            <p:spPr bwMode="grayWhite">
              <a:xfrm>
                <a:off x="3730877" y="1536192"/>
                <a:ext cx="2721357" cy="3879656"/>
              </a:xfrm>
              <a:custGeom>
                <a:avLst/>
                <a:gdLst>
                  <a:gd name="connsiteX0" fmla="*/ 3009904 w 6019800"/>
                  <a:gd name="connsiteY0" fmla="*/ 0 h 6019800"/>
                  <a:gd name="connsiteX1" fmla="*/ 5364047 w 6019800"/>
                  <a:gd name="connsiteY1" fmla="*/ 1134402 h 6019800"/>
                  <a:gd name="connsiteX2" fmla="*/ 5943685 w 6019800"/>
                  <a:gd name="connsiteY2" fmla="*/ 3682514 h 6019800"/>
                  <a:gd name="connsiteX3" fmla="*/ 3009900 w 6019800"/>
                  <a:gd name="connsiteY3" fmla="*/ 3009900 h 6019800"/>
                  <a:gd name="connsiteX4" fmla="*/ 3009904 w 6019800"/>
                  <a:gd name="connsiteY4" fmla="*/ 0 h 6019800"/>
                  <a:gd name="connsiteX0" fmla="*/ 3009904 w 6019800"/>
                  <a:gd name="connsiteY0" fmla="*/ 0 h 6019800"/>
                  <a:gd name="connsiteX1" fmla="*/ 5364047 w 6019800"/>
                  <a:gd name="connsiteY1" fmla="*/ 1134402 h 6019800"/>
                  <a:gd name="connsiteX2" fmla="*/ 5943685 w 6019800"/>
                  <a:gd name="connsiteY2" fmla="*/ 3682514 h 6019800"/>
                  <a:gd name="connsiteX0" fmla="*/ 1 w 3138588"/>
                  <a:gd name="connsiteY0" fmla="*/ 0 h 3682514"/>
                  <a:gd name="connsiteX1" fmla="*/ 2354144 w 3138588"/>
                  <a:gd name="connsiteY1" fmla="*/ 1134402 h 3682514"/>
                  <a:gd name="connsiteX2" fmla="*/ 2933782 w 3138588"/>
                  <a:gd name="connsiteY2" fmla="*/ 3682514 h 3682514"/>
                  <a:gd name="connsiteX3" fmla="*/ 1 w 3138588"/>
                  <a:gd name="connsiteY3" fmla="*/ 0 h 3682514"/>
                  <a:gd name="connsiteX0" fmla="*/ 1 w 3138588"/>
                  <a:gd name="connsiteY0" fmla="*/ 0 h 3682514"/>
                  <a:gd name="connsiteX1" fmla="*/ 2354144 w 3138588"/>
                  <a:gd name="connsiteY1" fmla="*/ 1134402 h 3682514"/>
                  <a:gd name="connsiteX2" fmla="*/ 2933782 w 3138588"/>
                  <a:gd name="connsiteY2" fmla="*/ 3682514 h 3682514"/>
                </a:gdLst>
                <a:ahLst/>
                <a:cxnLst>
                  <a:cxn ang="0">
                    <a:pos x="connsiteX0" y="connsiteY0"/>
                  </a:cxn>
                  <a:cxn ang="0">
                    <a:pos x="connsiteX1" y="connsiteY1"/>
                  </a:cxn>
                  <a:cxn ang="0">
                    <a:pos x="connsiteX2" y="connsiteY2"/>
                  </a:cxn>
                </a:cxnLst>
                <a:rect l="l" t="t" r="r" b="b"/>
                <a:pathLst>
                  <a:path w="3138588" h="3682514" stroke="0" extrusionOk="0">
                    <a:moveTo>
                      <a:pt x="1" y="0"/>
                    </a:moveTo>
                    <a:cubicBezTo>
                      <a:pt x="916499" y="1"/>
                      <a:pt x="1783065" y="417577"/>
                      <a:pt x="2354144" y="1134402"/>
                    </a:cubicBezTo>
                    <a:cubicBezTo>
                      <a:pt x="2925223" y="1851227"/>
                      <a:pt x="3138589" y="2789193"/>
                      <a:pt x="2933782" y="3682514"/>
                    </a:cubicBezTo>
                    <a:lnTo>
                      <a:pt x="1" y="0"/>
                    </a:lnTo>
                    <a:close/>
                  </a:path>
                  <a:path w="3138588" h="3682514" fill="none">
                    <a:moveTo>
                      <a:pt x="1" y="0"/>
                    </a:moveTo>
                    <a:cubicBezTo>
                      <a:pt x="916499" y="1"/>
                      <a:pt x="1783065" y="417577"/>
                      <a:pt x="2354144" y="1134402"/>
                    </a:cubicBezTo>
                    <a:cubicBezTo>
                      <a:pt x="2925223" y="1851227"/>
                      <a:pt x="3138589" y="2789193"/>
                      <a:pt x="2933782" y="3682514"/>
                    </a:cubicBezTo>
                  </a:path>
                </a:pathLst>
              </a:custGeom>
              <a:ln w="25400">
                <a:gradFill flip="none" rotWithShape="1">
                  <a:gsLst>
                    <a:gs pos="0">
                      <a:srgbClr val="F8F8F8">
                        <a:alpha val="0"/>
                      </a:srgbClr>
                    </a:gs>
                    <a:gs pos="50000">
                      <a:srgbClr val="F8F8F8">
                        <a:alpha val="55000"/>
                      </a:srgbClr>
                    </a:gs>
                    <a:gs pos="100000">
                      <a:srgbClr val="F8F8F8">
                        <a:alpha val="0"/>
                      </a:srgbClr>
                    </a:gs>
                  </a:gsLst>
                  <a:lin ang="27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grpSp>
          <p:nvGrpSpPr>
            <p:cNvPr id="11" name="Group 39"/>
            <p:cNvGrpSpPr/>
            <p:nvPr userDrawn="1"/>
          </p:nvGrpSpPr>
          <p:grpSpPr bwMode="grayWhite">
            <a:xfrm>
              <a:off x="2756586" y="1619763"/>
              <a:ext cx="2892850" cy="3379627"/>
              <a:chOff x="2756587" y="1619763"/>
              <a:chExt cx="2892850" cy="3379627"/>
            </a:xfrm>
          </p:grpSpPr>
          <p:sp>
            <p:nvSpPr>
              <p:cNvPr id="18" name="Freeform 17"/>
              <p:cNvSpPr/>
              <p:nvPr userDrawn="1"/>
            </p:nvSpPr>
            <p:spPr bwMode="grayWhite">
              <a:xfrm flipH="1">
                <a:off x="2774785" y="1709909"/>
                <a:ext cx="2188853" cy="2933686"/>
              </a:xfrm>
              <a:custGeom>
                <a:avLst/>
                <a:gdLst>
                  <a:gd name="connsiteX0" fmla="*/ 3722577 w 5980176"/>
                  <a:gd name="connsiteY0" fmla="*/ 92129 h 6047232"/>
                  <a:gd name="connsiteX1" fmla="*/ 5968660 w 5980176"/>
                  <a:gd name="connsiteY1" fmla="*/ 3288736 h 6047232"/>
                  <a:gd name="connsiteX2" fmla="*/ 2990088 w 5980176"/>
                  <a:gd name="connsiteY2" fmla="*/ 3023616 h 6047232"/>
                  <a:gd name="connsiteX3" fmla="*/ 3722577 w 5980176"/>
                  <a:gd name="connsiteY3" fmla="*/ 92129 h 6047232"/>
                  <a:gd name="connsiteX0" fmla="*/ 3722577 w 5980176"/>
                  <a:gd name="connsiteY0" fmla="*/ 92129 h 6047232"/>
                  <a:gd name="connsiteX1" fmla="*/ 5968660 w 5980176"/>
                  <a:gd name="connsiteY1" fmla="*/ 3288736 h 6047232"/>
                  <a:gd name="connsiteX0" fmla="*/ 0 w 2374789"/>
                  <a:gd name="connsiteY0" fmla="*/ 0 h 3196608"/>
                  <a:gd name="connsiteX1" fmla="*/ 2246083 w 2374789"/>
                  <a:gd name="connsiteY1" fmla="*/ 3196607 h 3196608"/>
                  <a:gd name="connsiteX2" fmla="*/ 0 w 2374789"/>
                  <a:gd name="connsiteY2" fmla="*/ 0 h 3196608"/>
                  <a:gd name="connsiteX0" fmla="*/ 0 w 2374789"/>
                  <a:gd name="connsiteY0" fmla="*/ 0 h 3196608"/>
                  <a:gd name="connsiteX1" fmla="*/ 2246083 w 2374789"/>
                  <a:gd name="connsiteY1" fmla="*/ 3196607 h 3196608"/>
                </a:gdLst>
                <a:ahLst/>
                <a:cxnLst>
                  <a:cxn ang="0">
                    <a:pos x="connsiteX0" y="connsiteY0"/>
                  </a:cxn>
                  <a:cxn ang="0">
                    <a:pos x="connsiteX1" y="connsiteY1"/>
                  </a:cxn>
                </a:cxnLst>
                <a:rect l="l" t="t" r="r" b="b"/>
                <a:pathLst>
                  <a:path w="2374789" h="3196608" stroke="0" extrusionOk="0">
                    <a:moveTo>
                      <a:pt x="0" y="0"/>
                    </a:moveTo>
                    <a:cubicBezTo>
                      <a:pt x="1423116" y="363612"/>
                      <a:pt x="2374788" y="1718024"/>
                      <a:pt x="2246083" y="3196607"/>
                    </a:cubicBezTo>
                    <a:lnTo>
                      <a:pt x="0" y="0"/>
                    </a:lnTo>
                    <a:close/>
                  </a:path>
                  <a:path w="2374789" h="3196608" fill="none">
                    <a:moveTo>
                      <a:pt x="0" y="0"/>
                    </a:moveTo>
                    <a:cubicBezTo>
                      <a:pt x="1423116" y="363612"/>
                      <a:pt x="2374788" y="1718024"/>
                      <a:pt x="2246083" y="3196607"/>
                    </a:cubicBezTo>
                  </a:path>
                </a:pathLst>
              </a:custGeom>
              <a:ln w="63500" cmpd="sng">
                <a:gradFill flip="none" rotWithShape="1">
                  <a:gsLst>
                    <a:gs pos="0">
                      <a:srgbClr val="F8F8F8">
                        <a:alpha val="0"/>
                      </a:srgbClr>
                    </a:gs>
                    <a:gs pos="20000">
                      <a:srgbClr val="F8F8F8">
                        <a:alpha val="0"/>
                      </a:srgbClr>
                    </a:gs>
                    <a:gs pos="50000">
                      <a:srgbClr val="F8F8F8">
                        <a:alpha val="47000"/>
                      </a:srgbClr>
                    </a:gs>
                    <a:gs pos="80000">
                      <a:srgbClr val="F8F8F8">
                        <a:alpha val="13000"/>
                      </a:srgbClr>
                    </a:gs>
                    <a:gs pos="100000">
                      <a:srgbClr val="DDDDDD">
                        <a:alpha val="0"/>
                      </a:srgbClr>
                    </a:gs>
                  </a:gsLst>
                  <a:lin ang="2700000" scaled="1"/>
                  <a:tileRect/>
                </a:gradFill>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rtl="0" fontAlgn="base">
                  <a:spcBef>
                    <a:spcPct val="0"/>
                  </a:spcBef>
                  <a:spcAft>
                    <a:spcPct val="0"/>
                  </a:spcAft>
                </a:pPr>
                <a:endParaRPr lang="en-US" sz="1800" kern="1200">
                  <a:solidFill>
                    <a:schemeClr val="tx1"/>
                  </a:solidFill>
                  <a:latin typeface="+mn-lt"/>
                  <a:ea typeface="+mn-ea"/>
                  <a:cs typeface="+mn-cs"/>
                </a:endParaRPr>
              </a:p>
            </p:txBody>
          </p:sp>
          <p:sp>
            <p:nvSpPr>
              <p:cNvPr id="19" name="Freeform 18"/>
              <p:cNvSpPr/>
              <p:nvPr userDrawn="1"/>
            </p:nvSpPr>
            <p:spPr bwMode="grayWhite">
              <a:xfrm flipH="1">
                <a:off x="2756587" y="1619763"/>
                <a:ext cx="2892850" cy="3379627"/>
              </a:xfrm>
              <a:custGeom>
                <a:avLst/>
                <a:gdLst>
                  <a:gd name="connsiteX0" fmla="*/ 3009904 w 6019800"/>
                  <a:gd name="connsiteY0" fmla="*/ 0 h 6019800"/>
                  <a:gd name="connsiteX1" fmla="*/ 5364047 w 6019800"/>
                  <a:gd name="connsiteY1" fmla="*/ 1134402 h 6019800"/>
                  <a:gd name="connsiteX2" fmla="*/ 5943685 w 6019800"/>
                  <a:gd name="connsiteY2" fmla="*/ 3682514 h 6019800"/>
                  <a:gd name="connsiteX3" fmla="*/ 3009900 w 6019800"/>
                  <a:gd name="connsiteY3" fmla="*/ 3009900 h 6019800"/>
                  <a:gd name="connsiteX4" fmla="*/ 3009904 w 6019800"/>
                  <a:gd name="connsiteY4" fmla="*/ 0 h 6019800"/>
                  <a:gd name="connsiteX0" fmla="*/ 3009904 w 6019800"/>
                  <a:gd name="connsiteY0" fmla="*/ 0 h 6019800"/>
                  <a:gd name="connsiteX1" fmla="*/ 5364047 w 6019800"/>
                  <a:gd name="connsiteY1" fmla="*/ 1134402 h 6019800"/>
                  <a:gd name="connsiteX2" fmla="*/ 5943685 w 6019800"/>
                  <a:gd name="connsiteY2" fmla="*/ 3682514 h 6019800"/>
                  <a:gd name="connsiteX0" fmla="*/ 0 w 3138588"/>
                  <a:gd name="connsiteY0" fmla="*/ 0 h 3682514"/>
                  <a:gd name="connsiteX1" fmla="*/ 2354143 w 3138588"/>
                  <a:gd name="connsiteY1" fmla="*/ 1134402 h 3682514"/>
                  <a:gd name="connsiteX2" fmla="*/ 2933781 w 3138588"/>
                  <a:gd name="connsiteY2" fmla="*/ 3682514 h 3682514"/>
                  <a:gd name="connsiteX3" fmla="*/ 0 w 3138588"/>
                  <a:gd name="connsiteY3" fmla="*/ 0 h 3682514"/>
                  <a:gd name="connsiteX0" fmla="*/ 0 w 3138588"/>
                  <a:gd name="connsiteY0" fmla="*/ 0 h 3682514"/>
                  <a:gd name="connsiteX1" fmla="*/ 2354143 w 3138588"/>
                  <a:gd name="connsiteY1" fmla="*/ 1134402 h 3682514"/>
                  <a:gd name="connsiteX2" fmla="*/ 2933781 w 3138588"/>
                  <a:gd name="connsiteY2" fmla="*/ 3682514 h 3682514"/>
                </a:gdLst>
                <a:ahLst/>
                <a:cxnLst>
                  <a:cxn ang="0">
                    <a:pos x="connsiteX0" y="connsiteY0"/>
                  </a:cxn>
                  <a:cxn ang="0">
                    <a:pos x="connsiteX1" y="connsiteY1"/>
                  </a:cxn>
                  <a:cxn ang="0">
                    <a:pos x="connsiteX2" y="connsiteY2"/>
                  </a:cxn>
                </a:cxnLst>
                <a:rect l="l" t="t" r="r" b="b"/>
                <a:pathLst>
                  <a:path w="3138588" h="3682514" stroke="0" extrusionOk="0">
                    <a:moveTo>
                      <a:pt x="0" y="0"/>
                    </a:moveTo>
                    <a:cubicBezTo>
                      <a:pt x="916498" y="1"/>
                      <a:pt x="1783064" y="417577"/>
                      <a:pt x="2354143" y="1134402"/>
                    </a:cubicBezTo>
                    <a:cubicBezTo>
                      <a:pt x="2925222" y="1851227"/>
                      <a:pt x="3138588" y="2789193"/>
                      <a:pt x="2933781" y="3682514"/>
                    </a:cubicBezTo>
                    <a:lnTo>
                      <a:pt x="0" y="0"/>
                    </a:lnTo>
                    <a:close/>
                  </a:path>
                  <a:path w="3138588" h="3682514" fill="none">
                    <a:moveTo>
                      <a:pt x="0" y="0"/>
                    </a:moveTo>
                    <a:cubicBezTo>
                      <a:pt x="916498" y="1"/>
                      <a:pt x="1783064" y="417577"/>
                      <a:pt x="2354143" y="1134402"/>
                    </a:cubicBezTo>
                    <a:cubicBezTo>
                      <a:pt x="2925222" y="1851227"/>
                      <a:pt x="3138588" y="2789193"/>
                      <a:pt x="2933781" y="3682514"/>
                    </a:cubicBezTo>
                  </a:path>
                </a:pathLst>
              </a:custGeom>
              <a:ln w="28575">
                <a:gradFill flip="none" rotWithShape="1">
                  <a:gsLst>
                    <a:gs pos="0">
                      <a:srgbClr val="F8F8F8">
                        <a:alpha val="0"/>
                      </a:srgbClr>
                    </a:gs>
                    <a:gs pos="50000">
                      <a:srgbClr val="F8F8F8">
                        <a:alpha val="43000"/>
                      </a:srgbClr>
                    </a:gs>
                    <a:gs pos="100000">
                      <a:srgbClr val="F8F8F8">
                        <a:alpha val="0"/>
                      </a:srgbClr>
                    </a:gs>
                  </a:gsLst>
                  <a:lin ang="27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grpSp>
          <p:nvGrpSpPr>
            <p:cNvPr id="12" name="Group 37"/>
            <p:cNvGrpSpPr/>
            <p:nvPr userDrawn="1"/>
          </p:nvGrpSpPr>
          <p:grpSpPr bwMode="grayWhite">
            <a:xfrm>
              <a:off x="3126248" y="615248"/>
              <a:ext cx="3325881" cy="2834631"/>
              <a:chOff x="3126249" y="615248"/>
              <a:chExt cx="3325881" cy="2834631"/>
            </a:xfrm>
          </p:grpSpPr>
          <p:sp>
            <p:nvSpPr>
              <p:cNvPr id="16" name="Freeform 15"/>
              <p:cNvSpPr/>
              <p:nvPr userDrawn="1"/>
            </p:nvSpPr>
            <p:spPr bwMode="grayWhite">
              <a:xfrm rot="13693869" flipH="1">
                <a:off x="3845802" y="929727"/>
                <a:ext cx="2144802" cy="2887031"/>
              </a:xfrm>
              <a:custGeom>
                <a:avLst/>
                <a:gdLst>
                  <a:gd name="connsiteX0" fmla="*/ 3722577 w 5980176"/>
                  <a:gd name="connsiteY0" fmla="*/ 92129 h 6047232"/>
                  <a:gd name="connsiteX1" fmla="*/ 5968660 w 5980176"/>
                  <a:gd name="connsiteY1" fmla="*/ 3288736 h 6047232"/>
                  <a:gd name="connsiteX2" fmla="*/ 2990088 w 5980176"/>
                  <a:gd name="connsiteY2" fmla="*/ 3023616 h 6047232"/>
                  <a:gd name="connsiteX3" fmla="*/ 3722577 w 5980176"/>
                  <a:gd name="connsiteY3" fmla="*/ 92129 h 6047232"/>
                  <a:gd name="connsiteX0" fmla="*/ 3722577 w 5980176"/>
                  <a:gd name="connsiteY0" fmla="*/ 92129 h 6047232"/>
                  <a:gd name="connsiteX1" fmla="*/ 5968660 w 5980176"/>
                  <a:gd name="connsiteY1" fmla="*/ 3288736 h 6047232"/>
                  <a:gd name="connsiteX0" fmla="*/ 0 w 2374788"/>
                  <a:gd name="connsiteY0" fmla="*/ 0 h 3196606"/>
                  <a:gd name="connsiteX1" fmla="*/ 2246083 w 2374788"/>
                  <a:gd name="connsiteY1" fmla="*/ 3196607 h 3196606"/>
                  <a:gd name="connsiteX2" fmla="*/ 0 w 2374788"/>
                  <a:gd name="connsiteY2" fmla="*/ 0 h 3196606"/>
                  <a:gd name="connsiteX0" fmla="*/ 0 w 2374788"/>
                  <a:gd name="connsiteY0" fmla="*/ 0 h 3196606"/>
                  <a:gd name="connsiteX1" fmla="*/ 2246083 w 2374788"/>
                  <a:gd name="connsiteY1" fmla="*/ 3196607 h 3196606"/>
                </a:gdLst>
                <a:ahLst/>
                <a:cxnLst>
                  <a:cxn ang="0">
                    <a:pos x="connsiteX0" y="connsiteY0"/>
                  </a:cxn>
                  <a:cxn ang="0">
                    <a:pos x="connsiteX1" y="connsiteY1"/>
                  </a:cxn>
                </a:cxnLst>
                <a:rect l="l" t="t" r="r" b="b"/>
                <a:pathLst>
                  <a:path w="2374788" h="3196606" stroke="0" extrusionOk="0">
                    <a:moveTo>
                      <a:pt x="0" y="0"/>
                    </a:moveTo>
                    <a:cubicBezTo>
                      <a:pt x="1423116" y="363612"/>
                      <a:pt x="2374788" y="1718024"/>
                      <a:pt x="2246083" y="3196607"/>
                    </a:cubicBezTo>
                    <a:lnTo>
                      <a:pt x="0" y="0"/>
                    </a:lnTo>
                    <a:close/>
                  </a:path>
                  <a:path w="2374788" h="3196606" fill="none">
                    <a:moveTo>
                      <a:pt x="0" y="0"/>
                    </a:moveTo>
                    <a:cubicBezTo>
                      <a:pt x="1423116" y="363612"/>
                      <a:pt x="2374788" y="1718024"/>
                      <a:pt x="2246083" y="3196607"/>
                    </a:cubicBezTo>
                  </a:path>
                </a:pathLst>
              </a:custGeom>
              <a:ln w="63500" cmpd="sng">
                <a:gradFill flip="none" rotWithShape="1">
                  <a:gsLst>
                    <a:gs pos="0">
                      <a:srgbClr val="F8F8F8">
                        <a:alpha val="0"/>
                      </a:srgbClr>
                    </a:gs>
                    <a:gs pos="20000">
                      <a:srgbClr val="F8F8F8">
                        <a:alpha val="0"/>
                      </a:srgbClr>
                    </a:gs>
                    <a:gs pos="50000">
                      <a:srgbClr val="F8F8F8">
                        <a:alpha val="65000"/>
                      </a:srgbClr>
                    </a:gs>
                    <a:gs pos="80000">
                      <a:srgbClr val="F8F8F8">
                        <a:alpha val="13000"/>
                      </a:srgbClr>
                    </a:gs>
                    <a:gs pos="100000">
                      <a:srgbClr val="DDDDDD">
                        <a:alpha val="0"/>
                      </a:srgbClr>
                    </a:gs>
                  </a:gsLst>
                  <a:lin ang="2700000" scaled="1"/>
                  <a:tileRect/>
                </a:gradFill>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rtl="0" fontAlgn="base">
                  <a:spcBef>
                    <a:spcPct val="0"/>
                  </a:spcBef>
                  <a:spcAft>
                    <a:spcPct val="0"/>
                  </a:spcAft>
                </a:pPr>
                <a:endParaRPr lang="en-US" sz="1800" kern="1200">
                  <a:solidFill>
                    <a:schemeClr val="tx1"/>
                  </a:solidFill>
                  <a:latin typeface="+mn-lt"/>
                  <a:ea typeface="+mn-ea"/>
                  <a:cs typeface="+mn-cs"/>
                </a:endParaRPr>
              </a:p>
            </p:txBody>
          </p:sp>
          <p:sp>
            <p:nvSpPr>
              <p:cNvPr id="17" name="Freeform 16"/>
              <p:cNvSpPr/>
              <p:nvPr userDrawn="1"/>
            </p:nvSpPr>
            <p:spPr bwMode="grayWhite">
              <a:xfrm rot="13693869" flipH="1">
                <a:off x="3371874" y="369623"/>
                <a:ext cx="2834631" cy="3325881"/>
              </a:xfrm>
              <a:custGeom>
                <a:avLst/>
                <a:gdLst>
                  <a:gd name="connsiteX0" fmla="*/ 3009904 w 6019800"/>
                  <a:gd name="connsiteY0" fmla="*/ 0 h 6019800"/>
                  <a:gd name="connsiteX1" fmla="*/ 5364047 w 6019800"/>
                  <a:gd name="connsiteY1" fmla="*/ 1134402 h 6019800"/>
                  <a:gd name="connsiteX2" fmla="*/ 5943685 w 6019800"/>
                  <a:gd name="connsiteY2" fmla="*/ 3682514 h 6019800"/>
                  <a:gd name="connsiteX3" fmla="*/ 3009900 w 6019800"/>
                  <a:gd name="connsiteY3" fmla="*/ 3009900 h 6019800"/>
                  <a:gd name="connsiteX4" fmla="*/ 3009904 w 6019800"/>
                  <a:gd name="connsiteY4" fmla="*/ 0 h 6019800"/>
                  <a:gd name="connsiteX0" fmla="*/ 3009904 w 6019800"/>
                  <a:gd name="connsiteY0" fmla="*/ 0 h 6019800"/>
                  <a:gd name="connsiteX1" fmla="*/ 5364047 w 6019800"/>
                  <a:gd name="connsiteY1" fmla="*/ 1134402 h 6019800"/>
                  <a:gd name="connsiteX2" fmla="*/ 5943685 w 6019800"/>
                  <a:gd name="connsiteY2" fmla="*/ 3682514 h 6019800"/>
                  <a:gd name="connsiteX0" fmla="*/ 0 w 3138588"/>
                  <a:gd name="connsiteY0" fmla="*/ 0 h 3682514"/>
                  <a:gd name="connsiteX1" fmla="*/ 2354143 w 3138588"/>
                  <a:gd name="connsiteY1" fmla="*/ 1134402 h 3682514"/>
                  <a:gd name="connsiteX2" fmla="*/ 2933781 w 3138588"/>
                  <a:gd name="connsiteY2" fmla="*/ 3682514 h 3682514"/>
                  <a:gd name="connsiteX3" fmla="*/ 0 w 3138588"/>
                  <a:gd name="connsiteY3" fmla="*/ 0 h 3682514"/>
                  <a:gd name="connsiteX0" fmla="*/ 0 w 3138588"/>
                  <a:gd name="connsiteY0" fmla="*/ 0 h 3682514"/>
                  <a:gd name="connsiteX1" fmla="*/ 2354143 w 3138588"/>
                  <a:gd name="connsiteY1" fmla="*/ 1134402 h 3682514"/>
                  <a:gd name="connsiteX2" fmla="*/ 2933781 w 3138588"/>
                  <a:gd name="connsiteY2" fmla="*/ 3682514 h 3682514"/>
                </a:gdLst>
                <a:ahLst/>
                <a:cxnLst>
                  <a:cxn ang="0">
                    <a:pos x="connsiteX0" y="connsiteY0"/>
                  </a:cxn>
                  <a:cxn ang="0">
                    <a:pos x="connsiteX1" y="connsiteY1"/>
                  </a:cxn>
                  <a:cxn ang="0">
                    <a:pos x="connsiteX2" y="connsiteY2"/>
                  </a:cxn>
                </a:cxnLst>
                <a:rect l="l" t="t" r="r" b="b"/>
                <a:pathLst>
                  <a:path w="3138588" h="3682514" stroke="0" extrusionOk="0">
                    <a:moveTo>
                      <a:pt x="0" y="0"/>
                    </a:moveTo>
                    <a:cubicBezTo>
                      <a:pt x="916498" y="1"/>
                      <a:pt x="1783064" y="417577"/>
                      <a:pt x="2354143" y="1134402"/>
                    </a:cubicBezTo>
                    <a:cubicBezTo>
                      <a:pt x="2925222" y="1851227"/>
                      <a:pt x="3138588" y="2789193"/>
                      <a:pt x="2933781" y="3682514"/>
                    </a:cubicBezTo>
                    <a:lnTo>
                      <a:pt x="0" y="0"/>
                    </a:lnTo>
                    <a:close/>
                  </a:path>
                  <a:path w="3138588" h="3682514" fill="none">
                    <a:moveTo>
                      <a:pt x="0" y="0"/>
                    </a:moveTo>
                    <a:cubicBezTo>
                      <a:pt x="916498" y="1"/>
                      <a:pt x="1783064" y="417577"/>
                      <a:pt x="2354143" y="1134402"/>
                    </a:cubicBezTo>
                    <a:cubicBezTo>
                      <a:pt x="2925222" y="1851227"/>
                      <a:pt x="3138588" y="2789193"/>
                      <a:pt x="2933781" y="3682514"/>
                    </a:cubicBezTo>
                  </a:path>
                </a:pathLst>
              </a:custGeom>
              <a:ln w="25400">
                <a:gradFill flip="none" rotWithShape="1">
                  <a:gsLst>
                    <a:gs pos="0">
                      <a:srgbClr val="F8F8F8">
                        <a:alpha val="0"/>
                      </a:srgbClr>
                    </a:gs>
                    <a:gs pos="50000">
                      <a:srgbClr val="F8F8F8">
                        <a:alpha val="46000"/>
                      </a:srgbClr>
                    </a:gs>
                    <a:gs pos="100000">
                      <a:srgbClr val="F8F8F8">
                        <a:alpha val="0"/>
                      </a:srgbClr>
                    </a:gs>
                  </a:gsLst>
                  <a:lin ang="27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grpSp>
          <p:nvGrpSpPr>
            <p:cNvPr id="13" name="Group 36"/>
            <p:cNvGrpSpPr/>
            <p:nvPr userDrawn="1"/>
          </p:nvGrpSpPr>
          <p:grpSpPr bwMode="grayWhite">
            <a:xfrm>
              <a:off x="2490231" y="1369960"/>
              <a:ext cx="4781177" cy="4074972"/>
              <a:chOff x="2490231" y="1369960"/>
              <a:chExt cx="4781177" cy="4074972"/>
            </a:xfrm>
          </p:grpSpPr>
          <p:sp>
            <p:nvSpPr>
              <p:cNvPr id="14" name="Freeform 13"/>
              <p:cNvSpPr/>
              <p:nvPr userDrawn="1"/>
            </p:nvSpPr>
            <p:spPr bwMode="grayWhite">
              <a:xfrm rot="13693869" flipH="1">
                <a:off x="3524638" y="1822044"/>
                <a:ext cx="3083296" cy="4150302"/>
              </a:xfrm>
              <a:custGeom>
                <a:avLst/>
                <a:gdLst>
                  <a:gd name="connsiteX0" fmla="*/ 3722577 w 5980176"/>
                  <a:gd name="connsiteY0" fmla="*/ 92129 h 6047232"/>
                  <a:gd name="connsiteX1" fmla="*/ 5968660 w 5980176"/>
                  <a:gd name="connsiteY1" fmla="*/ 3288736 h 6047232"/>
                  <a:gd name="connsiteX2" fmla="*/ 2990088 w 5980176"/>
                  <a:gd name="connsiteY2" fmla="*/ 3023616 h 6047232"/>
                  <a:gd name="connsiteX3" fmla="*/ 3722577 w 5980176"/>
                  <a:gd name="connsiteY3" fmla="*/ 92129 h 6047232"/>
                  <a:gd name="connsiteX0" fmla="*/ 3722577 w 5980176"/>
                  <a:gd name="connsiteY0" fmla="*/ 92129 h 6047232"/>
                  <a:gd name="connsiteX1" fmla="*/ 5968660 w 5980176"/>
                  <a:gd name="connsiteY1" fmla="*/ 3288736 h 6047232"/>
                  <a:gd name="connsiteX0" fmla="*/ 0 w 2374788"/>
                  <a:gd name="connsiteY0" fmla="*/ 0 h 3196607"/>
                  <a:gd name="connsiteX1" fmla="*/ 2246083 w 2374788"/>
                  <a:gd name="connsiteY1" fmla="*/ 3196607 h 3196607"/>
                  <a:gd name="connsiteX2" fmla="*/ 0 w 2374788"/>
                  <a:gd name="connsiteY2" fmla="*/ 0 h 3196607"/>
                  <a:gd name="connsiteX0" fmla="*/ 0 w 2374788"/>
                  <a:gd name="connsiteY0" fmla="*/ 0 h 3196607"/>
                  <a:gd name="connsiteX1" fmla="*/ 2246083 w 2374788"/>
                  <a:gd name="connsiteY1" fmla="*/ 3196607 h 3196607"/>
                </a:gdLst>
                <a:ahLst/>
                <a:cxnLst>
                  <a:cxn ang="0">
                    <a:pos x="connsiteX0" y="connsiteY0"/>
                  </a:cxn>
                  <a:cxn ang="0">
                    <a:pos x="connsiteX1" y="connsiteY1"/>
                  </a:cxn>
                </a:cxnLst>
                <a:rect l="l" t="t" r="r" b="b"/>
                <a:pathLst>
                  <a:path w="2374788" h="3196607" stroke="0" extrusionOk="0">
                    <a:moveTo>
                      <a:pt x="0" y="0"/>
                    </a:moveTo>
                    <a:cubicBezTo>
                      <a:pt x="1423116" y="363612"/>
                      <a:pt x="2374788" y="1718024"/>
                      <a:pt x="2246083" y="3196607"/>
                    </a:cubicBezTo>
                    <a:lnTo>
                      <a:pt x="0" y="0"/>
                    </a:lnTo>
                    <a:close/>
                  </a:path>
                  <a:path w="2374788" h="3196607" fill="none">
                    <a:moveTo>
                      <a:pt x="0" y="0"/>
                    </a:moveTo>
                    <a:cubicBezTo>
                      <a:pt x="1423116" y="363612"/>
                      <a:pt x="2374788" y="1718024"/>
                      <a:pt x="2246083" y="3196607"/>
                    </a:cubicBezTo>
                  </a:path>
                </a:pathLst>
              </a:custGeom>
              <a:ln w="63500" cmpd="sng">
                <a:gradFill flip="none" rotWithShape="1">
                  <a:gsLst>
                    <a:gs pos="0">
                      <a:srgbClr val="F8F8F8">
                        <a:alpha val="0"/>
                      </a:srgbClr>
                    </a:gs>
                    <a:gs pos="20000">
                      <a:srgbClr val="F8F8F8">
                        <a:alpha val="0"/>
                      </a:srgbClr>
                    </a:gs>
                    <a:gs pos="50000">
                      <a:srgbClr val="F8F8F8">
                        <a:alpha val="47000"/>
                      </a:srgbClr>
                    </a:gs>
                    <a:gs pos="80000">
                      <a:srgbClr val="F8F8F8">
                        <a:alpha val="13000"/>
                      </a:srgbClr>
                    </a:gs>
                    <a:gs pos="100000">
                      <a:srgbClr val="DDDDDD">
                        <a:alpha val="0"/>
                      </a:srgbClr>
                    </a:gs>
                  </a:gsLst>
                  <a:lin ang="2700000" scaled="1"/>
                  <a:tileRect/>
                </a:gradFill>
                <a:miter lim="800000"/>
              </a:ln>
              <a:effectLst/>
            </p:spPr>
            <p:style>
              <a:lnRef idx="1">
                <a:schemeClr val="accent1"/>
              </a:lnRef>
              <a:fillRef idx="0">
                <a:schemeClr val="accent1"/>
              </a:fillRef>
              <a:effectRef idx="0">
                <a:schemeClr val="accent1"/>
              </a:effectRef>
              <a:fontRef idx="minor">
                <a:schemeClr val="tx1"/>
              </a:fontRef>
            </p:style>
            <p:txBody>
              <a:bodyPr rtlCol="0" anchor="ctr"/>
              <a:lstStyle/>
              <a:p>
                <a:pPr algn="ctr" rtl="0" fontAlgn="base">
                  <a:spcBef>
                    <a:spcPct val="0"/>
                  </a:spcBef>
                  <a:spcAft>
                    <a:spcPct val="0"/>
                  </a:spcAft>
                </a:pPr>
                <a:endParaRPr lang="en-US" sz="1800" kern="1200" dirty="0">
                  <a:solidFill>
                    <a:schemeClr val="tx1"/>
                  </a:solidFill>
                  <a:latin typeface="+mn-lt"/>
                  <a:ea typeface="+mn-ea"/>
                  <a:cs typeface="+mn-cs"/>
                </a:endParaRPr>
              </a:p>
            </p:txBody>
          </p:sp>
          <p:sp>
            <p:nvSpPr>
              <p:cNvPr id="15" name="Freeform 14"/>
              <p:cNvSpPr/>
              <p:nvPr userDrawn="1"/>
            </p:nvSpPr>
            <p:spPr bwMode="grayWhite">
              <a:xfrm rot="13693869" flipH="1">
                <a:off x="2843334" y="1016857"/>
                <a:ext cx="4074972" cy="4781177"/>
              </a:xfrm>
              <a:custGeom>
                <a:avLst/>
                <a:gdLst>
                  <a:gd name="connsiteX0" fmla="*/ 3009904 w 6019800"/>
                  <a:gd name="connsiteY0" fmla="*/ 0 h 6019800"/>
                  <a:gd name="connsiteX1" fmla="*/ 5364047 w 6019800"/>
                  <a:gd name="connsiteY1" fmla="*/ 1134402 h 6019800"/>
                  <a:gd name="connsiteX2" fmla="*/ 5943685 w 6019800"/>
                  <a:gd name="connsiteY2" fmla="*/ 3682514 h 6019800"/>
                  <a:gd name="connsiteX3" fmla="*/ 3009900 w 6019800"/>
                  <a:gd name="connsiteY3" fmla="*/ 3009900 h 6019800"/>
                  <a:gd name="connsiteX4" fmla="*/ 3009904 w 6019800"/>
                  <a:gd name="connsiteY4" fmla="*/ 0 h 6019800"/>
                  <a:gd name="connsiteX0" fmla="*/ 3009904 w 6019800"/>
                  <a:gd name="connsiteY0" fmla="*/ 0 h 6019800"/>
                  <a:gd name="connsiteX1" fmla="*/ 5364047 w 6019800"/>
                  <a:gd name="connsiteY1" fmla="*/ 1134402 h 6019800"/>
                  <a:gd name="connsiteX2" fmla="*/ 5943685 w 6019800"/>
                  <a:gd name="connsiteY2" fmla="*/ 3682514 h 6019800"/>
                  <a:gd name="connsiteX0" fmla="*/ 0 w 3138588"/>
                  <a:gd name="connsiteY0" fmla="*/ 0 h 3682514"/>
                  <a:gd name="connsiteX1" fmla="*/ 2354143 w 3138588"/>
                  <a:gd name="connsiteY1" fmla="*/ 1134402 h 3682514"/>
                  <a:gd name="connsiteX2" fmla="*/ 2933781 w 3138588"/>
                  <a:gd name="connsiteY2" fmla="*/ 3682514 h 3682514"/>
                  <a:gd name="connsiteX3" fmla="*/ 0 w 3138588"/>
                  <a:gd name="connsiteY3" fmla="*/ 0 h 3682514"/>
                  <a:gd name="connsiteX0" fmla="*/ 0 w 3138588"/>
                  <a:gd name="connsiteY0" fmla="*/ 0 h 3682514"/>
                  <a:gd name="connsiteX1" fmla="*/ 2354143 w 3138588"/>
                  <a:gd name="connsiteY1" fmla="*/ 1134402 h 3682514"/>
                  <a:gd name="connsiteX2" fmla="*/ 2933781 w 3138588"/>
                  <a:gd name="connsiteY2" fmla="*/ 3682514 h 3682514"/>
                </a:gdLst>
                <a:ahLst/>
                <a:cxnLst>
                  <a:cxn ang="0">
                    <a:pos x="connsiteX0" y="connsiteY0"/>
                  </a:cxn>
                  <a:cxn ang="0">
                    <a:pos x="connsiteX1" y="connsiteY1"/>
                  </a:cxn>
                  <a:cxn ang="0">
                    <a:pos x="connsiteX2" y="connsiteY2"/>
                  </a:cxn>
                </a:cxnLst>
                <a:rect l="l" t="t" r="r" b="b"/>
                <a:pathLst>
                  <a:path w="3138588" h="3682514" stroke="0" extrusionOk="0">
                    <a:moveTo>
                      <a:pt x="0" y="0"/>
                    </a:moveTo>
                    <a:cubicBezTo>
                      <a:pt x="916498" y="1"/>
                      <a:pt x="1783064" y="417577"/>
                      <a:pt x="2354143" y="1134402"/>
                    </a:cubicBezTo>
                    <a:cubicBezTo>
                      <a:pt x="2925222" y="1851227"/>
                      <a:pt x="3138588" y="2789193"/>
                      <a:pt x="2933781" y="3682514"/>
                    </a:cubicBezTo>
                    <a:lnTo>
                      <a:pt x="0" y="0"/>
                    </a:lnTo>
                    <a:close/>
                  </a:path>
                  <a:path w="3138588" h="3682514" fill="none">
                    <a:moveTo>
                      <a:pt x="0" y="0"/>
                    </a:moveTo>
                    <a:cubicBezTo>
                      <a:pt x="916498" y="1"/>
                      <a:pt x="1783064" y="417577"/>
                      <a:pt x="2354143" y="1134402"/>
                    </a:cubicBezTo>
                    <a:cubicBezTo>
                      <a:pt x="2925222" y="1851227"/>
                      <a:pt x="3138588" y="2789193"/>
                      <a:pt x="2933781" y="3682514"/>
                    </a:cubicBezTo>
                  </a:path>
                </a:pathLst>
              </a:custGeom>
              <a:ln w="31750">
                <a:gradFill flip="none" rotWithShape="1">
                  <a:gsLst>
                    <a:gs pos="0">
                      <a:srgbClr val="F8F8F8">
                        <a:alpha val="0"/>
                      </a:srgbClr>
                    </a:gs>
                    <a:gs pos="50000">
                      <a:srgbClr val="F8F8F8">
                        <a:alpha val="35000"/>
                      </a:srgbClr>
                    </a:gs>
                    <a:gs pos="100000">
                      <a:srgbClr val="F8F8F8">
                        <a:alpha val="0"/>
                      </a:srgbClr>
                    </a:gs>
                  </a:gsLst>
                  <a:lin ang="27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grpSp>
      </p:grpSp>
      <p:pic>
        <p:nvPicPr>
          <p:cNvPr id="24" name="Picture 230" descr="star"/>
          <p:cNvPicPr>
            <a:picLocks noChangeAspect="1" noChangeArrowheads="1"/>
          </p:cNvPicPr>
          <p:nvPr/>
        </p:nvPicPr>
        <p:blipFill>
          <a:blip r:embed="rId2"/>
          <a:srcRect/>
          <a:stretch>
            <a:fillRect/>
          </a:stretch>
        </p:blipFill>
        <p:spPr bwMode="gray">
          <a:xfrm>
            <a:off x="6197600" y="4419600"/>
            <a:ext cx="1193800" cy="914400"/>
          </a:xfrm>
          <a:prstGeom prst="rect">
            <a:avLst/>
          </a:prstGeom>
          <a:noFill/>
        </p:spPr>
      </p:pic>
    </p:spTree>
    <p:extLst>
      <p:ext uri="{BB962C8B-B14F-4D97-AF65-F5344CB8AC3E}">
        <p14:creationId xmlns:p14="http://schemas.microsoft.com/office/powerpoint/2010/main" val="267260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sz="half" idx="1"/>
          </p:nvPr>
        </p:nvSpPr>
        <p:spPr>
          <a:xfrm>
            <a:off x="646176" y="1289304"/>
            <a:ext cx="5384800" cy="46725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Content Placeholder 3"/>
          <p:cNvSpPr>
            <a:spLocks noGrp="1"/>
          </p:cNvSpPr>
          <p:nvPr>
            <p:ph sz="half" idx="2"/>
          </p:nvPr>
        </p:nvSpPr>
        <p:spPr>
          <a:xfrm>
            <a:off x="6242304" y="1289304"/>
            <a:ext cx="5384800" cy="46725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Date Placeholder 4"/>
          <p:cNvSpPr>
            <a:spLocks noGrp="1"/>
          </p:cNvSpPr>
          <p:nvPr>
            <p:ph type="dt" sz="half" idx="10"/>
          </p:nvPr>
        </p:nvSpPr>
        <p:spPr/>
        <p:txBody>
          <a:bodyPr/>
          <a:lstStyle/>
          <a:p>
            <a:fld id="{0CA8196E-A4D2-4DAB-BA2D-0177CB237FA7}" type="datetimeFigureOut">
              <a:rPr lang="ko-KR" altLang="en-US" smtClean="0"/>
              <a:t>2020-11-25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C4013929-6520-4158-A173-054593C3B24D}" type="slidenum">
              <a:rPr lang="ko-KR" altLang="en-US" smtClean="0"/>
              <a:t>‹#›</a:t>
            </a:fld>
            <a:endParaRPr lang="ko-KR" altLang="en-US"/>
          </a:p>
        </p:txBody>
      </p:sp>
    </p:spTree>
    <p:extLst>
      <p:ext uri="{BB962C8B-B14F-4D97-AF65-F5344CB8AC3E}">
        <p14:creationId xmlns:p14="http://schemas.microsoft.com/office/powerpoint/2010/main" val="691085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a:p>
        </p:txBody>
      </p:sp>
      <p:sp>
        <p:nvSpPr>
          <p:cNvPr id="3" name="Text Placeholder 2"/>
          <p:cNvSpPr>
            <a:spLocks noGrp="1"/>
          </p:cNvSpPr>
          <p:nvPr>
            <p:ph type="body" idx="1"/>
          </p:nvPr>
        </p:nvSpPr>
        <p:spPr bwMode="gray">
          <a:xfrm>
            <a:off x="609600" y="1353312"/>
            <a:ext cx="5388864" cy="639762"/>
          </a:xfrm>
          <a:solidFill>
            <a:srgbClr val="FFFFFF">
              <a:alpha val="25098"/>
            </a:srgbClr>
          </a:solidFill>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09600" y="2093976"/>
            <a:ext cx="5386917" cy="40325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bwMode="gray">
          <a:xfrm>
            <a:off x="6193367" y="1353312"/>
            <a:ext cx="5388864" cy="639762"/>
          </a:xfrm>
          <a:solidFill>
            <a:srgbClr val="FFFFFF">
              <a:alpha val="25098"/>
            </a:srgbClr>
          </a:solidFill>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193368" y="2093976"/>
            <a:ext cx="5389033" cy="40325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fld id="{0CA8196E-A4D2-4DAB-BA2D-0177CB237FA7}" type="datetimeFigureOut">
              <a:rPr lang="ko-KR" altLang="en-US" smtClean="0"/>
              <a:t>2020-11-25</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C4013929-6520-4158-A173-054593C3B24D}" type="slidenum">
              <a:rPr lang="ko-KR" altLang="en-US" smtClean="0"/>
              <a:t>‹#›</a:t>
            </a:fld>
            <a:endParaRPr lang="ko-KR" altLang="en-US"/>
          </a:p>
        </p:txBody>
      </p:sp>
    </p:spTree>
    <p:extLst>
      <p:ext uri="{BB962C8B-B14F-4D97-AF65-F5344CB8AC3E}">
        <p14:creationId xmlns:p14="http://schemas.microsoft.com/office/powerpoint/2010/main" val="216841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fld id="{0CA8196E-A4D2-4DAB-BA2D-0177CB237FA7}" type="datetimeFigureOut">
              <a:rPr lang="ko-KR" altLang="en-US" smtClean="0"/>
              <a:t>2020-11-25</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C4013929-6520-4158-A173-054593C3B24D}" type="slidenum">
              <a:rPr lang="ko-KR" altLang="en-US" smtClean="0"/>
              <a:t>‹#›</a:t>
            </a:fld>
            <a:endParaRPr lang="ko-KR" altLang="en-US"/>
          </a:p>
        </p:txBody>
      </p:sp>
    </p:spTree>
    <p:extLst>
      <p:ext uri="{BB962C8B-B14F-4D97-AF65-F5344CB8AC3E}">
        <p14:creationId xmlns:p14="http://schemas.microsoft.com/office/powerpoint/2010/main" val="174866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8196E-A4D2-4DAB-BA2D-0177CB237FA7}" type="datetimeFigureOut">
              <a:rPr lang="ko-KR" altLang="en-US" smtClean="0"/>
              <a:t>2020-11-25</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C4013929-6520-4158-A173-054593C3B24D}" type="slidenum">
              <a:rPr lang="ko-KR" altLang="en-US" smtClean="0"/>
              <a:t>‹#›</a:t>
            </a:fld>
            <a:endParaRPr lang="ko-KR" altLang="en-US"/>
          </a:p>
        </p:txBody>
      </p:sp>
    </p:spTree>
    <p:extLst>
      <p:ext uri="{BB962C8B-B14F-4D97-AF65-F5344CB8AC3E}">
        <p14:creationId xmlns:p14="http://schemas.microsoft.com/office/powerpoint/2010/main" val="9139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1621536" y="0"/>
            <a:ext cx="9960864" cy="987552"/>
          </a:xfrm>
        </p:spPr>
        <p:txBody>
          <a:bodyPr anchor="b">
            <a:normAutofit/>
          </a:bodyPr>
          <a:lstStyle>
            <a:lvl1pPr algn="l">
              <a:defRPr sz="4000" b="1"/>
            </a:lvl1pPr>
          </a:lstStyle>
          <a:p>
            <a:r>
              <a:rPr lang="ko-KR" altLang="en-US"/>
              <a:t>마스터 제목 스타일 편집</a:t>
            </a:r>
            <a:endParaRPr lang="en-US"/>
          </a:p>
        </p:txBody>
      </p:sp>
      <p:sp>
        <p:nvSpPr>
          <p:cNvPr id="3" name="Content Placeholder 2"/>
          <p:cNvSpPr>
            <a:spLocks noGrp="1"/>
          </p:cNvSpPr>
          <p:nvPr>
            <p:ph idx="1"/>
          </p:nvPr>
        </p:nvSpPr>
        <p:spPr>
          <a:xfrm>
            <a:off x="1694688" y="1371600"/>
            <a:ext cx="6230112" cy="48554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bwMode="gray">
          <a:xfrm>
            <a:off x="8034528" y="1371600"/>
            <a:ext cx="3511296" cy="4873752"/>
          </a:xfrm>
          <a:gradFill>
            <a:gsLst>
              <a:gs pos="0">
                <a:schemeClr val="bg1">
                  <a:lumMod val="95000"/>
                  <a:alpha val="34000"/>
                </a:schemeClr>
              </a:gs>
              <a:gs pos="60000">
                <a:schemeClr val="tx2">
                  <a:lumMod val="20000"/>
                  <a:lumOff val="80000"/>
                  <a:alpha val="0"/>
                </a:schemeClr>
              </a:gs>
            </a:gsLst>
            <a:lin ang="5400000" scaled="1"/>
          </a:gradFill>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0CA8196E-A4D2-4DAB-BA2D-0177CB237FA7}" type="datetimeFigureOut">
              <a:rPr lang="ko-KR" altLang="en-US" smtClean="0"/>
              <a:t>2020-11-25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C4013929-6520-4158-A173-054593C3B24D}" type="slidenum">
              <a:rPr lang="ko-KR" altLang="en-US" smtClean="0"/>
              <a:t>‹#›</a:t>
            </a:fld>
            <a:endParaRPr lang="ko-KR" altLang="en-US"/>
          </a:p>
        </p:txBody>
      </p:sp>
    </p:spTree>
    <p:extLst>
      <p:ext uri="{BB962C8B-B14F-4D97-AF65-F5344CB8AC3E}">
        <p14:creationId xmlns:p14="http://schemas.microsoft.com/office/powerpoint/2010/main" val="195475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70560" y="4855464"/>
            <a:ext cx="4291584" cy="777240"/>
          </a:xfrm>
          <a:solidFill>
            <a:schemeClr val="bg2">
              <a:lumMod val="50000"/>
            </a:schemeClr>
          </a:solidFill>
        </p:spPr>
        <p:txBody>
          <a:bodyPr anchor="ctr"/>
          <a:lstStyle>
            <a:lvl1pPr algn="ctr">
              <a:defRPr sz="2000" b="1"/>
            </a:lvl1pPr>
          </a:lstStyle>
          <a:p>
            <a:r>
              <a:rPr lang="ko-KR" altLang="en-US"/>
              <a:t>마스터 제목 스타일 편집</a:t>
            </a:r>
            <a:endParaRPr lang="en-US"/>
          </a:p>
        </p:txBody>
      </p:sp>
      <p:sp>
        <p:nvSpPr>
          <p:cNvPr id="3" name="Picture Placeholder 2"/>
          <p:cNvSpPr>
            <a:spLocks noGrp="1"/>
          </p:cNvSpPr>
          <p:nvPr>
            <p:ph type="pic" idx="1"/>
          </p:nvPr>
        </p:nvSpPr>
        <p:spPr bwMode="gray">
          <a:xfrm>
            <a:off x="5157216" y="1216152"/>
            <a:ext cx="6169152" cy="4398264"/>
          </a:xfrm>
          <a:solidFill>
            <a:srgbClr val="EAEAEA"/>
          </a:solidFill>
          <a:effectLst>
            <a:outerShdw blurRad="254000" dist="101600" dir="2700000" algn="ctr" rotWithShape="0">
              <a:srgbClr val="000000">
                <a:alpha val="4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a:xfrm>
            <a:off x="670560" y="1216152"/>
            <a:ext cx="4291584" cy="3575304"/>
          </a:xfrm>
        </p:spPr>
        <p:txBody>
          <a:bodyPr anchor="b"/>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0CA8196E-A4D2-4DAB-BA2D-0177CB237FA7}" type="datetimeFigureOut">
              <a:rPr lang="ko-KR" altLang="en-US" smtClean="0"/>
              <a:t>2020-11-25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C4013929-6520-4158-A173-054593C3B24D}" type="slidenum">
              <a:rPr lang="ko-KR" altLang="en-US" smtClean="0"/>
              <a:t>‹#›</a:t>
            </a:fld>
            <a:endParaRPr lang="ko-KR" altLang="en-US"/>
          </a:p>
        </p:txBody>
      </p:sp>
    </p:spTree>
    <p:extLst>
      <p:ext uri="{BB962C8B-B14F-4D97-AF65-F5344CB8AC3E}">
        <p14:creationId xmlns:p14="http://schemas.microsoft.com/office/powerpoint/2010/main" val="128148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grayWhite">
          <a:xfrm>
            <a:off x="0" y="0"/>
            <a:ext cx="12192000" cy="6858000"/>
          </a:xfrm>
          <a:prstGeom prst="rect">
            <a:avLst/>
          </a:prstGeom>
          <a:gradFill>
            <a:gsLst>
              <a:gs pos="6000">
                <a:schemeClr val="bg2">
                  <a:lumMod val="50000"/>
                  <a:alpha val="83000"/>
                </a:schemeClr>
              </a:gs>
              <a:gs pos="26000">
                <a:schemeClr val="bg2">
                  <a:lumMod val="50000"/>
                  <a:alpha val="63000"/>
                </a:schemeClr>
              </a:gs>
              <a:gs pos="50000">
                <a:schemeClr val="bg2">
                  <a:lumMod val="50000"/>
                  <a:alpha val="27000"/>
                </a:schemeClr>
              </a:gs>
              <a:gs pos="100000">
                <a:schemeClr val="bg2">
                  <a:lumMod val="50000"/>
                  <a:alpha val="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bwMode="black">
          <a:xfrm>
            <a:off x="0" y="0"/>
            <a:ext cx="1621536" cy="987552"/>
          </a:xfrm>
          <a:prstGeom prst="rect">
            <a:avLst/>
          </a:prstGeom>
          <a:solidFill>
            <a:srgbClr val="FFFFFF">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bwMode="white">
          <a:xfrm>
            <a:off x="101600" y="1066800"/>
            <a:ext cx="3454400" cy="1219200"/>
          </a:xfrm>
          <a:prstGeom prst="rect">
            <a:avLst/>
          </a:prstGeom>
          <a:blipFill dpi="0" rotWithShape="1">
            <a:blip r:embed="rId1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136" descr="star"/>
          <p:cNvPicPr>
            <a:picLocks noChangeAspect="1" noChangeArrowheads="1"/>
          </p:cNvPicPr>
          <p:nvPr/>
        </p:nvPicPr>
        <p:blipFill>
          <a:blip r:embed="rId14"/>
          <a:srcRect/>
          <a:stretch>
            <a:fillRect/>
          </a:stretch>
        </p:blipFill>
        <p:spPr bwMode="gray">
          <a:xfrm rot="-1315059">
            <a:off x="11546538" y="5872450"/>
            <a:ext cx="723900" cy="555625"/>
          </a:xfrm>
          <a:prstGeom prst="rect">
            <a:avLst/>
          </a:prstGeom>
          <a:noFill/>
        </p:spPr>
      </p:pic>
      <p:pic>
        <p:nvPicPr>
          <p:cNvPr id="11" name="Picture 139" descr="star"/>
          <p:cNvPicPr>
            <a:picLocks noChangeAspect="1" noChangeArrowheads="1"/>
          </p:cNvPicPr>
          <p:nvPr/>
        </p:nvPicPr>
        <p:blipFill>
          <a:blip r:embed="rId14"/>
          <a:srcRect/>
          <a:stretch>
            <a:fillRect/>
          </a:stretch>
        </p:blipFill>
        <p:spPr bwMode="gray">
          <a:xfrm rot="-1315059" flipH="1" flipV="1">
            <a:off x="203200" y="4724401"/>
            <a:ext cx="567267" cy="434975"/>
          </a:xfrm>
          <a:prstGeom prst="rect">
            <a:avLst/>
          </a:prstGeom>
          <a:noFill/>
        </p:spPr>
      </p:pic>
      <p:pic>
        <p:nvPicPr>
          <p:cNvPr id="12" name="Picture 99" descr="star"/>
          <p:cNvPicPr>
            <a:picLocks noChangeAspect="1" noChangeArrowheads="1"/>
          </p:cNvPicPr>
          <p:nvPr/>
        </p:nvPicPr>
        <p:blipFill>
          <a:blip r:embed="rId14"/>
          <a:srcRect/>
          <a:stretch>
            <a:fillRect/>
          </a:stretch>
        </p:blipFill>
        <p:spPr bwMode="gray">
          <a:xfrm rot="-1315059">
            <a:off x="711200" y="152401"/>
            <a:ext cx="922867" cy="708025"/>
          </a:xfrm>
          <a:prstGeom prst="rect">
            <a:avLst/>
          </a:prstGeom>
          <a:noFill/>
        </p:spPr>
      </p:pic>
      <p:cxnSp>
        <p:nvCxnSpPr>
          <p:cNvPr id="13" name="Straight Connector 12"/>
          <p:cNvCxnSpPr/>
          <p:nvPr/>
        </p:nvCxnSpPr>
        <p:spPr bwMode="white">
          <a:xfrm>
            <a:off x="1622595" y="0"/>
            <a:ext cx="0" cy="6858000"/>
          </a:xfrm>
          <a:prstGeom prst="line">
            <a:avLst/>
          </a:prstGeom>
          <a:ln>
            <a:solidFill>
              <a:srgbClr val="FFFFFF">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ltGray">
          <a:xfrm>
            <a:off x="11618976" y="0"/>
            <a:ext cx="0" cy="6858000"/>
          </a:xfrm>
          <a:prstGeom prst="line">
            <a:avLst/>
          </a:prstGeom>
          <a:ln>
            <a:solidFill>
              <a:srgbClr val="FFFFFF">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ltGray">
          <a:xfrm>
            <a:off x="3560064" y="0"/>
            <a:ext cx="0" cy="6858000"/>
          </a:xfrm>
          <a:prstGeom prst="line">
            <a:avLst/>
          </a:prstGeom>
          <a:ln>
            <a:solidFill>
              <a:srgbClr val="FFFFFF">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White">
          <a:xfrm>
            <a:off x="0" y="990600"/>
            <a:ext cx="12192000" cy="1588"/>
          </a:xfrm>
          <a:prstGeom prst="line">
            <a:avLst/>
          </a:prstGeom>
          <a:ln>
            <a:solidFill>
              <a:srgbClr val="FFFFFF">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White">
          <a:xfrm>
            <a:off x="7717536" y="1069848"/>
            <a:ext cx="4474464" cy="1588"/>
          </a:xfrm>
          <a:prstGeom prst="line">
            <a:avLst/>
          </a:prstGeom>
          <a:ln>
            <a:solidFill>
              <a:srgbClr val="FFFFFF">
                <a:alpha val="20000"/>
              </a:srgbClr>
            </a:solidFill>
          </a:ln>
        </p:spPr>
        <p:style>
          <a:lnRef idx="1">
            <a:schemeClr val="accent1"/>
          </a:lnRef>
          <a:fillRef idx="0">
            <a:schemeClr val="accent1"/>
          </a:fillRef>
          <a:effectRef idx="0">
            <a:schemeClr val="accent1"/>
          </a:effectRef>
          <a:fontRef idx="minor">
            <a:schemeClr val="tx1"/>
          </a:fontRef>
        </p:style>
      </p:cxnSp>
      <p:grpSp>
        <p:nvGrpSpPr>
          <p:cNvPr id="18" name="Group 101"/>
          <p:cNvGrpSpPr>
            <a:grpSpLocks/>
          </p:cNvGrpSpPr>
          <p:nvPr/>
        </p:nvGrpSpPr>
        <p:grpSpPr bwMode="ltGray">
          <a:xfrm>
            <a:off x="-82016" y="-103188"/>
            <a:ext cx="5466816" cy="4217988"/>
            <a:chOff x="-80" y="-65"/>
            <a:chExt cx="2624" cy="2631"/>
          </a:xfrm>
          <a:solidFill>
            <a:schemeClr val="bg2">
              <a:lumMod val="20000"/>
              <a:lumOff val="80000"/>
              <a:alpha val="10196"/>
            </a:schemeClr>
          </a:solidFill>
        </p:grpSpPr>
        <p:sp>
          <p:nvSpPr>
            <p:cNvPr id="19" name="Freeform 102"/>
            <p:cNvSpPr>
              <a:spLocks/>
            </p:cNvSpPr>
            <p:nvPr/>
          </p:nvSpPr>
          <p:spPr bwMode="ltGray">
            <a:xfrm>
              <a:off x="1703" y="0"/>
              <a:ext cx="73" cy="34"/>
            </a:xfrm>
            <a:custGeom>
              <a:avLst/>
              <a:gdLst>
                <a:gd name="connsiteX0" fmla="*/ 674 w 711"/>
                <a:gd name="connsiteY0" fmla="*/ 0 h 451"/>
                <a:gd name="connsiteX1" fmla="*/ 711 w 711"/>
                <a:gd name="connsiteY1" fmla="*/ 67 h 451"/>
                <a:gd name="connsiteX2" fmla="*/ 132 w 711"/>
                <a:gd name="connsiteY2" fmla="*/ 401 h 451"/>
                <a:gd name="connsiteX3" fmla="*/ 112 w 711"/>
                <a:gd name="connsiteY3" fmla="*/ 367 h 451"/>
                <a:gd name="connsiteX4" fmla="*/ 94 w 711"/>
                <a:gd name="connsiteY4" fmla="*/ 335 h 451"/>
                <a:gd name="connsiteX5" fmla="*/ 674 w 711"/>
                <a:gd name="connsiteY5" fmla="*/ 0 h 451"/>
                <a:gd name="connsiteX0" fmla="*/ 674 w 711"/>
                <a:gd name="connsiteY0" fmla="*/ 0 h 451"/>
                <a:gd name="connsiteX1" fmla="*/ 711 w 711"/>
                <a:gd name="connsiteY1" fmla="*/ 67 h 451"/>
                <a:gd name="connsiteX2" fmla="*/ 185 w 711"/>
                <a:gd name="connsiteY2" fmla="*/ 369 h 451"/>
                <a:gd name="connsiteX3" fmla="*/ 132 w 711"/>
                <a:gd name="connsiteY3" fmla="*/ 401 h 451"/>
                <a:gd name="connsiteX4" fmla="*/ 112 w 711"/>
                <a:gd name="connsiteY4" fmla="*/ 367 h 451"/>
                <a:gd name="connsiteX5" fmla="*/ 94 w 711"/>
                <a:gd name="connsiteY5" fmla="*/ 335 h 451"/>
                <a:gd name="connsiteX6" fmla="*/ 674 w 711"/>
                <a:gd name="connsiteY6" fmla="*/ 0 h 451"/>
                <a:gd name="connsiteX0" fmla="*/ 674 w 711"/>
                <a:gd name="connsiteY0" fmla="*/ 0 h 401"/>
                <a:gd name="connsiteX1" fmla="*/ 711 w 711"/>
                <a:gd name="connsiteY1" fmla="*/ 67 h 401"/>
                <a:gd name="connsiteX2" fmla="*/ 185 w 711"/>
                <a:gd name="connsiteY2" fmla="*/ 369 h 401"/>
                <a:gd name="connsiteX3" fmla="*/ 132 w 711"/>
                <a:gd name="connsiteY3" fmla="*/ 401 h 401"/>
                <a:gd name="connsiteX4" fmla="*/ 112 w 711"/>
                <a:gd name="connsiteY4" fmla="*/ 367 h 401"/>
                <a:gd name="connsiteX5" fmla="*/ 94 w 711"/>
                <a:gd name="connsiteY5" fmla="*/ 335 h 401"/>
                <a:gd name="connsiteX6" fmla="*/ 674 w 711"/>
                <a:gd name="connsiteY6" fmla="*/ 0 h 401"/>
                <a:gd name="connsiteX0" fmla="*/ 562 w 599"/>
                <a:gd name="connsiteY0" fmla="*/ 0 h 401"/>
                <a:gd name="connsiteX1" fmla="*/ 599 w 599"/>
                <a:gd name="connsiteY1" fmla="*/ 67 h 401"/>
                <a:gd name="connsiteX2" fmla="*/ 73 w 599"/>
                <a:gd name="connsiteY2" fmla="*/ 369 h 401"/>
                <a:gd name="connsiteX3" fmla="*/ 20 w 599"/>
                <a:gd name="connsiteY3" fmla="*/ 401 h 401"/>
                <a:gd name="connsiteX4" fmla="*/ 0 w 599"/>
                <a:gd name="connsiteY4" fmla="*/ 367 h 401"/>
                <a:gd name="connsiteX5" fmla="*/ 562 w 599"/>
                <a:gd name="connsiteY5" fmla="*/ 0 h 401"/>
                <a:gd name="connsiteX0" fmla="*/ 0 w 599"/>
                <a:gd name="connsiteY0" fmla="*/ 300 h 334"/>
                <a:gd name="connsiteX1" fmla="*/ 599 w 599"/>
                <a:gd name="connsiteY1" fmla="*/ 0 h 334"/>
                <a:gd name="connsiteX2" fmla="*/ 73 w 599"/>
                <a:gd name="connsiteY2" fmla="*/ 302 h 334"/>
                <a:gd name="connsiteX3" fmla="*/ 20 w 599"/>
                <a:gd name="connsiteY3" fmla="*/ 334 h 334"/>
                <a:gd name="connsiteX4" fmla="*/ 0 w 599"/>
                <a:gd name="connsiteY4" fmla="*/ 300 h 334"/>
                <a:gd name="connsiteX0" fmla="*/ 0 w 73"/>
                <a:gd name="connsiteY0" fmla="*/ 5 h 39"/>
                <a:gd name="connsiteX1" fmla="*/ 73 w 73"/>
                <a:gd name="connsiteY1" fmla="*/ 7 h 39"/>
                <a:gd name="connsiteX2" fmla="*/ 20 w 73"/>
                <a:gd name="connsiteY2" fmla="*/ 39 h 39"/>
                <a:gd name="connsiteX3" fmla="*/ 0 w 73"/>
                <a:gd name="connsiteY3" fmla="*/ 5 h 39"/>
                <a:gd name="connsiteX0" fmla="*/ 0 w 73"/>
                <a:gd name="connsiteY0" fmla="*/ 0 h 34"/>
                <a:gd name="connsiteX1" fmla="*/ 73 w 73"/>
                <a:gd name="connsiteY1" fmla="*/ 2 h 34"/>
                <a:gd name="connsiteX2" fmla="*/ 20 w 73"/>
                <a:gd name="connsiteY2" fmla="*/ 34 h 34"/>
                <a:gd name="connsiteX3" fmla="*/ 0 w 73"/>
                <a:gd name="connsiteY3" fmla="*/ 0 h 34"/>
              </a:gdLst>
              <a:ahLst/>
              <a:cxnLst>
                <a:cxn ang="0">
                  <a:pos x="connsiteX0" y="connsiteY0"/>
                </a:cxn>
                <a:cxn ang="0">
                  <a:pos x="connsiteX1" y="connsiteY1"/>
                </a:cxn>
                <a:cxn ang="0">
                  <a:pos x="connsiteX2" y="connsiteY2"/>
                </a:cxn>
                <a:cxn ang="0">
                  <a:pos x="connsiteX3" y="connsiteY3"/>
                </a:cxn>
              </a:cxnLst>
              <a:rect l="l" t="t" r="r" b="b"/>
              <a:pathLst>
                <a:path w="73" h="34">
                  <a:moveTo>
                    <a:pt x="0" y="0"/>
                  </a:moveTo>
                  <a:cubicBezTo>
                    <a:pt x="24" y="1"/>
                    <a:pt x="49" y="1"/>
                    <a:pt x="73" y="2"/>
                  </a:cubicBezTo>
                  <a:lnTo>
                    <a:pt x="20" y="34"/>
                  </a:lnTo>
                  <a:cubicBezTo>
                    <a:pt x="13" y="23"/>
                    <a:pt x="7" y="11"/>
                    <a:pt x="0" y="0"/>
                  </a:cubicBezTo>
                  <a:close/>
                </a:path>
              </a:pathLst>
            </a:custGeom>
            <a:grpFill/>
            <a:ln w="0">
              <a:noFill/>
              <a:prstDash val="solid"/>
              <a:round/>
              <a:headEnd/>
              <a:tailEnd/>
            </a:ln>
          </p:spPr>
          <p:txBody>
            <a:bodyPr/>
            <a:lstStyle/>
            <a:p>
              <a:endParaRPr lang="en-US" sz="1800"/>
            </a:p>
          </p:txBody>
        </p:sp>
        <p:sp>
          <p:nvSpPr>
            <p:cNvPr id="20" name="Freeform 103"/>
            <p:cNvSpPr>
              <a:spLocks/>
            </p:cNvSpPr>
            <p:nvPr/>
          </p:nvSpPr>
          <p:spPr bwMode="ltGray">
            <a:xfrm>
              <a:off x="1739" y="2"/>
              <a:ext cx="314" cy="131"/>
            </a:xfrm>
            <a:custGeom>
              <a:avLst/>
              <a:gdLst>
                <a:gd name="connsiteX0" fmla="*/ 607 w 638"/>
                <a:gd name="connsiteY0" fmla="*/ 0 h 353"/>
                <a:gd name="connsiteX1" fmla="*/ 638 w 638"/>
                <a:gd name="connsiteY1" fmla="*/ 71 h 353"/>
                <a:gd name="connsiteX2" fmla="*/ 33 w 638"/>
                <a:gd name="connsiteY2" fmla="*/ 353 h 353"/>
                <a:gd name="connsiteX3" fmla="*/ 0 w 638"/>
                <a:gd name="connsiteY3" fmla="*/ 284 h 353"/>
                <a:gd name="connsiteX4" fmla="*/ 129 w 638"/>
                <a:gd name="connsiteY4" fmla="*/ 222 h 353"/>
                <a:gd name="connsiteX5" fmla="*/ 607 w 638"/>
                <a:gd name="connsiteY5" fmla="*/ 0 h 353"/>
                <a:gd name="connsiteX0" fmla="*/ 607 w 638"/>
                <a:gd name="connsiteY0" fmla="*/ 0 h 353"/>
                <a:gd name="connsiteX1" fmla="*/ 638 w 638"/>
                <a:gd name="connsiteY1" fmla="*/ 71 h 353"/>
                <a:gd name="connsiteX2" fmla="*/ 314 w 638"/>
                <a:gd name="connsiteY2" fmla="*/ 222 h 353"/>
                <a:gd name="connsiteX3" fmla="*/ 33 w 638"/>
                <a:gd name="connsiteY3" fmla="*/ 353 h 353"/>
                <a:gd name="connsiteX4" fmla="*/ 0 w 638"/>
                <a:gd name="connsiteY4" fmla="*/ 284 h 353"/>
                <a:gd name="connsiteX5" fmla="*/ 129 w 638"/>
                <a:gd name="connsiteY5" fmla="*/ 222 h 353"/>
                <a:gd name="connsiteX6" fmla="*/ 607 w 638"/>
                <a:gd name="connsiteY6" fmla="*/ 0 h 353"/>
                <a:gd name="connsiteX0" fmla="*/ 129 w 638"/>
                <a:gd name="connsiteY0" fmla="*/ 151 h 282"/>
                <a:gd name="connsiteX1" fmla="*/ 638 w 638"/>
                <a:gd name="connsiteY1" fmla="*/ 0 h 282"/>
                <a:gd name="connsiteX2" fmla="*/ 314 w 638"/>
                <a:gd name="connsiteY2" fmla="*/ 151 h 282"/>
                <a:gd name="connsiteX3" fmla="*/ 33 w 638"/>
                <a:gd name="connsiteY3" fmla="*/ 282 h 282"/>
                <a:gd name="connsiteX4" fmla="*/ 0 w 638"/>
                <a:gd name="connsiteY4" fmla="*/ 213 h 282"/>
                <a:gd name="connsiteX5" fmla="*/ 129 w 638"/>
                <a:gd name="connsiteY5" fmla="*/ 151 h 282"/>
                <a:gd name="connsiteX0" fmla="*/ 129 w 314"/>
                <a:gd name="connsiteY0" fmla="*/ 0 h 131"/>
                <a:gd name="connsiteX1" fmla="*/ 314 w 314"/>
                <a:gd name="connsiteY1" fmla="*/ 0 h 131"/>
                <a:gd name="connsiteX2" fmla="*/ 33 w 314"/>
                <a:gd name="connsiteY2" fmla="*/ 131 h 131"/>
                <a:gd name="connsiteX3" fmla="*/ 0 w 314"/>
                <a:gd name="connsiteY3" fmla="*/ 62 h 131"/>
                <a:gd name="connsiteX4" fmla="*/ 129 w 314"/>
                <a:gd name="connsiteY4" fmla="*/ 0 h 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 h="131">
                  <a:moveTo>
                    <a:pt x="129" y="0"/>
                  </a:moveTo>
                  <a:lnTo>
                    <a:pt x="314" y="0"/>
                  </a:lnTo>
                  <a:lnTo>
                    <a:pt x="33" y="131"/>
                  </a:lnTo>
                  <a:lnTo>
                    <a:pt x="0" y="62"/>
                  </a:lnTo>
                  <a:lnTo>
                    <a:pt x="129" y="0"/>
                  </a:lnTo>
                  <a:close/>
                </a:path>
              </a:pathLst>
            </a:custGeom>
            <a:grpFill/>
            <a:ln w="0">
              <a:noFill/>
              <a:prstDash val="solid"/>
              <a:round/>
              <a:headEnd/>
              <a:tailEnd/>
            </a:ln>
          </p:spPr>
          <p:txBody>
            <a:bodyPr/>
            <a:lstStyle/>
            <a:p>
              <a:endParaRPr lang="en-US" sz="1800"/>
            </a:p>
          </p:txBody>
        </p:sp>
        <p:sp>
          <p:nvSpPr>
            <p:cNvPr id="21" name="Freeform 104"/>
            <p:cNvSpPr>
              <a:spLocks/>
            </p:cNvSpPr>
            <p:nvPr/>
          </p:nvSpPr>
          <p:spPr bwMode="ltGray">
            <a:xfrm>
              <a:off x="1785" y="-65"/>
              <a:ext cx="654" cy="301"/>
            </a:xfrm>
            <a:custGeom>
              <a:avLst/>
              <a:gdLst/>
              <a:ahLst/>
              <a:cxnLst>
                <a:cxn ang="0">
                  <a:pos x="629" y="0"/>
                </a:cxn>
                <a:cxn ang="0">
                  <a:pos x="654" y="73"/>
                </a:cxn>
                <a:cxn ang="0">
                  <a:pos x="26" y="301"/>
                </a:cxn>
                <a:cxn ang="0">
                  <a:pos x="0" y="229"/>
                </a:cxn>
                <a:cxn ang="0">
                  <a:pos x="629" y="0"/>
                </a:cxn>
              </a:cxnLst>
              <a:rect l="0" t="0" r="r" b="b"/>
              <a:pathLst>
                <a:path w="654" h="301">
                  <a:moveTo>
                    <a:pt x="629" y="0"/>
                  </a:moveTo>
                  <a:lnTo>
                    <a:pt x="654" y="73"/>
                  </a:lnTo>
                  <a:lnTo>
                    <a:pt x="26" y="301"/>
                  </a:lnTo>
                  <a:lnTo>
                    <a:pt x="0" y="229"/>
                  </a:lnTo>
                  <a:lnTo>
                    <a:pt x="629" y="0"/>
                  </a:lnTo>
                  <a:close/>
                </a:path>
              </a:pathLst>
            </a:custGeom>
            <a:grpFill/>
            <a:ln w="0">
              <a:noFill/>
              <a:prstDash val="solid"/>
              <a:round/>
              <a:headEnd/>
              <a:tailEnd/>
            </a:ln>
          </p:spPr>
          <p:txBody>
            <a:bodyPr/>
            <a:lstStyle/>
            <a:p>
              <a:endParaRPr lang="en-US" sz="1800"/>
            </a:p>
          </p:txBody>
        </p:sp>
        <p:sp>
          <p:nvSpPr>
            <p:cNvPr id="22" name="Freeform 105"/>
            <p:cNvSpPr>
              <a:spLocks/>
            </p:cNvSpPr>
            <p:nvPr/>
          </p:nvSpPr>
          <p:spPr bwMode="ltGray">
            <a:xfrm>
              <a:off x="1821" y="94"/>
              <a:ext cx="666" cy="248"/>
            </a:xfrm>
            <a:custGeom>
              <a:avLst/>
              <a:gdLst/>
              <a:ahLst/>
              <a:cxnLst>
                <a:cxn ang="0">
                  <a:pos x="647" y="0"/>
                </a:cxn>
                <a:cxn ang="0">
                  <a:pos x="666" y="75"/>
                </a:cxn>
                <a:cxn ang="0">
                  <a:pos x="20" y="248"/>
                </a:cxn>
                <a:cxn ang="0">
                  <a:pos x="0" y="174"/>
                </a:cxn>
                <a:cxn ang="0">
                  <a:pos x="647" y="0"/>
                </a:cxn>
              </a:cxnLst>
              <a:rect l="0" t="0" r="r" b="b"/>
              <a:pathLst>
                <a:path w="666" h="248">
                  <a:moveTo>
                    <a:pt x="647" y="0"/>
                  </a:moveTo>
                  <a:lnTo>
                    <a:pt x="666" y="75"/>
                  </a:lnTo>
                  <a:lnTo>
                    <a:pt x="20" y="248"/>
                  </a:lnTo>
                  <a:lnTo>
                    <a:pt x="0" y="174"/>
                  </a:lnTo>
                  <a:lnTo>
                    <a:pt x="647" y="0"/>
                  </a:lnTo>
                  <a:close/>
                </a:path>
              </a:pathLst>
            </a:custGeom>
            <a:grpFill/>
            <a:ln w="0">
              <a:noFill/>
              <a:prstDash val="solid"/>
              <a:round/>
              <a:headEnd/>
              <a:tailEnd/>
            </a:ln>
          </p:spPr>
          <p:txBody>
            <a:bodyPr/>
            <a:lstStyle/>
            <a:p>
              <a:endParaRPr lang="en-US" sz="1800"/>
            </a:p>
          </p:txBody>
        </p:sp>
        <p:sp>
          <p:nvSpPr>
            <p:cNvPr id="23" name="Freeform 106"/>
            <p:cNvSpPr>
              <a:spLocks/>
            </p:cNvSpPr>
            <p:nvPr/>
          </p:nvSpPr>
          <p:spPr bwMode="ltGray">
            <a:xfrm>
              <a:off x="1848" y="258"/>
              <a:ext cx="673" cy="192"/>
            </a:xfrm>
            <a:custGeom>
              <a:avLst/>
              <a:gdLst/>
              <a:ahLst/>
              <a:cxnLst>
                <a:cxn ang="0">
                  <a:pos x="659" y="0"/>
                </a:cxn>
                <a:cxn ang="0">
                  <a:pos x="673" y="76"/>
                </a:cxn>
                <a:cxn ang="0">
                  <a:pos x="14" y="192"/>
                </a:cxn>
                <a:cxn ang="0">
                  <a:pos x="0" y="116"/>
                </a:cxn>
                <a:cxn ang="0">
                  <a:pos x="659" y="0"/>
                </a:cxn>
              </a:cxnLst>
              <a:rect l="0" t="0" r="r" b="b"/>
              <a:pathLst>
                <a:path w="673" h="192">
                  <a:moveTo>
                    <a:pt x="659" y="0"/>
                  </a:moveTo>
                  <a:lnTo>
                    <a:pt x="673" y="76"/>
                  </a:lnTo>
                  <a:lnTo>
                    <a:pt x="14" y="192"/>
                  </a:lnTo>
                  <a:lnTo>
                    <a:pt x="0" y="116"/>
                  </a:lnTo>
                  <a:lnTo>
                    <a:pt x="659" y="0"/>
                  </a:lnTo>
                  <a:close/>
                </a:path>
              </a:pathLst>
            </a:custGeom>
            <a:grpFill/>
            <a:ln w="0">
              <a:noFill/>
              <a:prstDash val="solid"/>
              <a:round/>
              <a:headEnd/>
              <a:tailEnd/>
            </a:ln>
          </p:spPr>
          <p:txBody>
            <a:bodyPr/>
            <a:lstStyle/>
            <a:p>
              <a:endParaRPr lang="en-US" sz="1800"/>
            </a:p>
          </p:txBody>
        </p:sp>
        <p:sp>
          <p:nvSpPr>
            <p:cNvPr id="24" name="Freeform 107"/>
            <p:cNvSpPr>
              <a:spLocks/>
            </p:cNvSpPr>
            <p:nvPr/>
          </p:nvSpPr>
          <p:spPr bwMode="ltGray">
            <a:xfrm>
              <a:off x="1867" y="424"/>
              <a:ext cx="673" cy="136"/>
            </a:xfrm>
            <a:custGeom>
              <a:avLst/>
              <a:gdLst/>
              <a:ahLst/>
              <a:cxnLst>
                <a:cxn ang="0">
                  <a:pos x="666" y="0"/>
                </a:cxn>
                <a:cxn ang="0">
                  <a:pos x="673" y="78"/>
                </a:cxn>
                <a:cxn ang="0">
                  <a:pos x="6" y="136"/>
                </a:cxn>
                <a:cxn ang="0">
                  <a:pos x="0" y="59"/>
                </a:cxn>
                <a:cxn ang="0">
                  <a:pos x="666" y="0"/>
                </a:cxn>
              </a:cxnLst>
              <a:rect l="0" t="0" r="r" b="b"/>
              <a:pathLst>
                <a:path w="673" h="136">
                  <a:moveTo>
                    <a:pt x="666" y="0"/>
                  </a:moveTo>
                  <a:lnTo>
                    <a:pt x="673" y="78"/>
                  </a:lnTo>
                  <a:lnTo>
                    <a:pt x="6" y="136"/>
                  </a:lnTo>
                  <a:lnTo>
                    <a:pt x="0" y="59"/>
                  </a:lnTo>
                  <a:lnTo>
                    <a:pt x="666" y="0"/>
                  </a:lnTo>
                  <a:close/>
                </a:path>
              </a:pathLst>
            </a:custGeom>
            <a:grpFill/>
            <a:ln w="0">
              <a:noFill/>
              <a:prstDash val="solid"/>
              <a:round/>
              <a:headEnd/>
              <a:tailEnd/>
            </a:ln>
          </p:spPr>
          <p:txBody>
            <a:bodyPr/>
            <a:lstStyle/>
            <a:p>
              <a:endParaRPr lang="en-US" sz="1800"/>
            </a:p>
          </p:txBody>
        </p:sp>
        <p:sp>
          <p:nvSpPr>
            <p:cNvPr id="25" name="Rectangle 108"/>
            <p:cNvSpPr>
              <a:spLocks noChangeArrowheads="1"/>
            </p:cNvSpPr>
            <p:nvPr/>
          </p:nvSpPr>
          <p:spPr bwMode="ltGray">
            <a:xfrm>
              <a:off x="1875" y="593"/>
              <a:ext cx="669" cy="77"/>
            </a:xfrm>
            <a:prstGeom prst="rect">
              <a:avLst/>
            </a:prstGeom>
            <a:grpFill/>
            <a:ln w="0">
              <a:noFill/>
              <a:miter lim="800000"/>
              <a:headEnd/>
              <a:tailEnd/>
            </a:ln>
          </p:spPr>
          <p:txBody>
            <a:bodyPr/>
            <a:lstStyle/>
            <a:p>
              <a:endParaRPr lang="en-US" sz="1800"/>
            </a:p>
          </p:txBody>
        </p:sp>
        <p:sp>
          <p:nvSpPr>
            <p:cNvPr id="26" name="Freeform 109"/>
            <p:cNvSpPr>
              <a:spLocks/>
            </p:cNvSpPr>
            <p:nvPr/>
          </p:nvSpPr>
          <p:spPr bwMode="ltGray">
            <a:xfrm>
              <a:off x="1867" y="703"/>
              <a:ext cx="673" cy="135"/>
            </a:xfrm>
            <a:custGeom>
              <a:avLst/>
              <a:gdLst/>
              <a:ahLst/>
              <a:cxnLst>
                <a:cxn ang="0">
                  <a:pos x="7" y="0"/>
                </a:cxn>
                <a:cxn ang="0">
                  <a:pos x="673" y="59"/>
                </a:cxn>
                <a:cxn ang="0">
                  <a:pos x="667" y="135"/>
                </a:cxn>
                <a:cxn ang="0">
                  <a:pos x="0" y="76"/>
                </a:cxn>
                <a:cxn ang="0">
                  <a:pos x="7" y="0"/>
                </a:cxn>
              </a:cxnLst>
              <a:rect l="0" t="0" r="r" b="b"/>
              <a:pathLst>
                <a:path w="673" h="135">
                  <a:moveTo>
                    <a:pt x="7" y="0"/>
                  </a:moveTo>
                  <a:lnTo>
                    <a:pt x="673" y="59"/>
                  </a:lnTo>
                  <a:lnTo>
                    <a:pt x="667" y="135"/>
                  </a:lnTo>
                  <a:lnTo>
                    <a:pt x="0" y="76"/>
                  </a:lnTo>
                  <a:lnTo>
                    <a:pt x="7" y="0"/>
                  </a:lnTo>
                  <a:close/>
                </a:path>
              </a:pathLst>
            </a:custGeom>
            <a:grpFill/>
            <a:ln w="0">
              <a:noFill/>
              <a:prstDash val="solid"/>
              <a:round/>
              <a:headEnd/>
              <a:tailEnd/>
            </a:ln>
          </p:spPr>
          <p:txBody>
            <a:bodyPr/>
            <a:lstStyle/>
            <a:p>
              <a:endParaRPr lang="en-US" sz="1800"/>
            </a:p>
          </p:txBody>
        </p:sp>
        <p:sp>
          <p:nvSpPr>
            <p:cNvPr id="27" name="Freeform 110"/>
            <p:cNvSpPr>
              <a:spLocks/>
            </p:cNvSpPr>
            <p:nvPr/>
          </p:nvSpPr>
          <p:spPr bwMode="ltGray">
            <a:xfrm>
              <a:off x="1849" y="813"/>
              <a:ext cx="674" cy="192"/>
            </a:xfrm>
            <a:custGeom>
              <a:avLst/>
              <a:gdLst/>
              <a:ahLst/>
              <a:cxnLst>
                <a:cxn ang="0">
                  <a:pos x="14" y="0"/>
                </a:cxn>
                <a:cxn ang="0">
                  <a:pos x="674" y="116"/>
                </a:cxn>
                <a:cxn ang="0">
                  <a:pos x="660" y="192"/>
                </a:cxn>
                <a:cxn ang="0">
                  <a:pos x="0" y="75"/>
                </a:cxn>
                <a:cxn ang="0">
                  <a:pos x="14" y="0"/>
                </a:cxn>
              </a:cxnLst>
              <a:rect l="0" t="0" r="r" b="b"/>
              <a:pathLst>
                <a:path w="674" h="192">
                  <a:moveTo>
                    <a:pt x="14" y="0"/>
                  </a:moveTo>
                  <a:lnTo>
                    <a:pt x="674" y="116"/>
                  </a:lnTo>
                  <a:lnTo>
                    <a:pt x="660" y="192"/>
                  </a:lnTo>
                  <a:lnTo>
                    <a:pt x="0" y="75"/>
                  </a:lnTo>
                  <a:lnTo>
                    <a:pt x="14" y="0"/>
                  </a:lnTo>
                  <a:close/>
                </a:path>
              </a:pathLst>
            </a:custGeom>
            <a:grpFill/>
            <a:ln w="0">
              <a:noFill/>
              <a:prstDash val="solid"/>
              <a:round/>
              <a:headEnd/>
              <a:tailEnd/>
            </a:ln>
          </p:spPr>
          <p:txBody>
            <a:bodyPr/>
            <a:lstStyle/>
            <a:p>
              <a:endParaRPr lang="en-US" sz="1800"/>
            </a:p>
          </p:txBody>
        </p:sp>
        <p:sp>
          <p:nvSpPr>
            <p:cNvPr id="28" name="Freeform 111"/>
            <p:cNvSpPr>
              <a:spLocks/>
            </p:cNvSpPr>
            <p:nvPr/>
          </p:nvSpPr>
          <p:spPr bwMode="ltGray">
            <a:xfrm>
              <a:off x="1822" y="921"/>
              <a:ext cx="667" cy="247"/>
            </a:xfrm>
            <a:custGeom>
              <a:avLst/>
              <a:gdLst/>
              <a:ahLst/>
              <a:cxnLst>
                <a:cxn ang="0">
                  <a:pos x="20" y="0"/>
                </a:cxn>
                <a:cxn ang="0">
                  <a:pos x="667" y="173"/>
                </a:cxn>
                <a:cxn ang="0">
                  <a:pos x="647" y="247"/>
                </a:cxn>
                <a:cxn ang="0">
                  <a:pos x="0" y="74"/>
                </a:cxn>
                <a:cxn ang="0">
                  <a:pos x="20" y="0"/>
                </a:cxn>
              </a:cxnLst>
              <a:rect l="0" t="0" r="r" b="b"/>
              <a:pathLst>
                <a:path w="667" h="247">
                  <a:moveTo>
                    <a:pt x="20" y="0"/>
                  </a:moveTo>
                  <a:lnTo>
                    <a:pt x="667" y="173"/>
                  </a:lnTo>
                  <a:lnTo>
                    <a:pt x="647" y="247"/>
                  </a:lnTo>
                  <a:lnTo>
                    <a:pt x="0" y="74"/>
                  </a:lnTo>
                  <a:lnTo>
                    <a:pt x="20" y="0"/>
                  </a:lnTo>
                  <a:close/>
                </a:path>
              </a:pathLst>
            </a:custGeom>
            <a:grpFill/>
            <a:ln w="0">
              <a:noFill/>
              <a:prstDash val="solid"/>
              <a:round/>
              <a:headEnd/>
              <a:tailEnd/>
            </a:ln>
          </p:spPr>
          <p:txBody>
            <a:bodyPr/>
            <a:lstStyle/>
            <a:p>
              <a:endParaRPr lang="en-US" sz="1800"/>
            </a:p>
          </p:txBody>
        </p:sp>
        <p:sp>
          <p:nvSpPr>
            <p:cNvPr id="29" name="Freeform 112"/>
            <p:cNvSpPr>
              <a:spLocks/>
            </p:cNvSpPr>
            <p:nvPr/>
          </p:nvSpPr>
          <p:spPr bwMode="ltGray">
            <a:xfrm>
              <a:off x="1787" y="1027"/>
              <a:ext cx="655" cy="301"/>
            </a:xfrm>
            <a:custGeom>
              <a:avLst/>
              <a:gdLst/>
              <a:ahLst/>
              <a:cxnLst>
                <a:cxn ang="0">
                  <a:pos x="26" y="0"/>
                </a:cxn>
                <a:cxn ang="0">
                  <a:pos x="655" y="229"/>
                </a:cxn>
                <a:cxn ang="0">
                  <a:pos x="629" y="301"/>
                </a:cxn>
                <a:cxn ang="0">
                  <a:pos x="0" y="72"/>
                </a:cxn>
                <a:cxn ang="0">
                  <a:pos x="26" y="0"/>
                </a:cxn>
              </a:cxnLst>
              <a:rect l="0" t="0" r="r" b="b"/>
              <a:pathLst>
                <a:path w="655" h="301">
                  <a:moveTo>
                    <a:pt x="26" y="0"/>
                  </a:moveTo>
                  <a:lnTo>
                    <a:pt x="655" y="229"/>
                  </a:lnTo>
                  <a:lnTo>
                    <a:pt x="629" y="301"/>
                  </a:lnTo>
                  <a:lnTo>
                    <a:pt x="0" y="72"/>
                  </a:lnTo>
                  <a:lnTo>
                    <a:pt x="26" y="0"/>
                  </a:lnTo>
                  <a:close/>
                </a:path>
              </a:pathLst>
            </a:custGeom>
            <a:grpFill/>
            <a:ln w="0">
              <a:noFill/>
              <a:prstDash val="solid"/>
              <a:round/>
              <a:headEnd/>
              <a:tailEnd/>
            </a:ln>
          </p:spPr>
          <p:txBody>
            <a:bodyPr/>
            <a:lstStyle/>
            <a:p>
              <a:endParaRPr lang="en-US" sz="1800"/>
            </a:p>
          </p:txBody>
        </p:sp>
        <p:sp>
          <p:nvSpPr>
            <p:cNvPr id="30" name="Freeform 113"/>
            <p:cNvSpPr>
              <a:spLocks/>
            </p:cNvSpPr>
            <p:nvPr/>
          </p:nvSpPr>
          <p:spPr bwMode="ltGray">
            <a:xfrm>
              <a:off x="1742" y="1130"/>
              <a:ext cx="639" cy="353"/>
            </a:xfrm>
            <a:custGeom>
              <a:avLst/>
              <a:gdLst/>
              <a:ahLst/>
              <a:cxnLst>
                <a:cxn ang="0">
                  <a:pos x="32" y="0"/>
                </a:cxn>
                <a:cxn ang="0">
                  <a:pos x="639" y="283"/>
                </a:cxn>
                <a:cxn ang="0">
                  <a:pos x="606" y="353"/>
                </a:cxn>
                <a:cxn ang="0">
                  <a:pos x="0" y="70"/>
                </a:cxn>
                <a:cxn ang="0">
                  <a:pos x="32" y="0"/>
                </a:cxn>
              </a:cxnLst>
              <a:rect l="0" t="0" r="r" b="b"/>
              <a:pathLst>
                <a:path w="639" h="353">
                  <a:moveTo>
                    <a:pt x="32" y="0"/>
                  </a:moveTo>
                  <a:lnTo>
                    <a:pt x="639" y="283"/>
                  </a:lnTo>
                  <a:lnTo>
                    <a:pt x="606" y="353"/>
                  </a:lnTo>
                  <a:lnTo>
                    <a:pt x="0" y="70"/>
                  </a:lnTo>
                  <a:lnTo>
                    <a:pt x="32" y="0"/>
                  </a:lnTo>
                  <a:close/>
                </a:path>
              </a:pathLst>
            </a:custGeom>
            <a:grpFill/>
            <a:ln w="0">
              <a:noFill/>
              <a:prstDash val="solid"/>
              <a:round/>
              <a:headEnd/>
              <a:tailEnd/>
            </a:ln>
          </p:spPr>
          <p:txBody>
            <a:bodyPr/>
            <a:lstStyle/>
            <a:p>
              <a:endParaRPr lang="en-US" sz="1800"/>
            </a:p>
          </p:txBody>
        </p:sp>
        <p:sp>
          <p:nvSpPr>
            <p:cNvPr id="31" name="Freeform 114"/>
            <p:cNvSpPr>
              <a:spLocks/>
            </p:cNvSpPr>
            <p:nvPr/>
          </p:nvSpPr>
          <p:spPr bwMode="ltGray">
            <a:xfrm>
              <a:off x="1689" y="1230"/>
              <a:ext cx="617" cy="400"/>
            </a:xfrm>
            <a:custGeom>
              <a:avLst/>
              <a:gdLst/>
              <a:ahLst/>
              <a:cxnLst>
                <a:cxn ang="0">
                  <a:pos x="37" y="0"/>
                </a:cxn>
                <a:cxn ang="0">
                  <a:pos x="617" y="334"/>
                </a:cxn>
                <a:cxn ang="0">
                  <a:pos x="579" y="400"/>
                </a:cxn>
                <a:cxn ang="0">
                  <a:pos x="0" y="66"/>
                </a:cxn>
                <a:cxn ang="0">
                  <a:pos x="37" y="0"/>
                </a:cxn>
              </a:cxnLst>
              <a:rect l="0" t="0" r="r" b="b"/>
              <a:pathLst>
                <a:path w="617" h="400">
                  <a:moveTo>
                    <a:pt x="37" y="0"/>
                  </a:moveTo>
                  <a:lnTo>
                    <a:pt x="617" y="334"/>
                  </a:lnTo>
                  <a:lnTo>
                    <a:pt x="579" y="400"/>
                  </a:lnTo>
                  <a:lnTo>
                    <a:pt x="0" y="66"/>
                  </a:lnTo>
                  <a:lnTo>
                    <a:pt x="37" y="0"/>
                  </a:lnTo>
                  <a:close/>
                </a:path>
              </a:pathLst>
            </a:custGeom>
            <a:grpFill/>
            <a:ln w="0">
              <a:noFill/>
              <a:prstDash val="solid"/>
              <a:round/>
              <a:headEnd/>
              <a:tailEnd/>
            </a:ln>
          </p:spPr>
          <p:txBody>
            <a:bodyPr/>
            <a:lstStyle/>
            <a:p>
              <a:endParaRPr lang="en-US" sz="1800"/>
            </a:p>
          </p:txBody>
        </p:sp>
        <p:sp>
          <p:nvSpPr>
            <p:cNvPr id="32" name="Freeform 115"/>
            <p:cNvSpPr>
              <a:spLocks/>
            </p:cNvSpPr>
            <p:nvPr/>
          </p:nvSpPr>
          <p:spPr bwMode="ltGray">
            <a:xfrm>
              <a:off x="1627" y="1325"/>
              <a:ext cx="592" cy="446"/>
            </a:xfrm>
            <a:custGeom>
              <a:avLst/>
              <a:gdLst/>
              <a:ahLst/>
              <a:cxnLst>
                <a:cxn ang="0">
                  <a:pos x="44" y="0"/>
                </a:cxn>
                <a:cxn ang="0">
                  <a:pos x="592" y="383"/>
                </a:cxn>
                <a:cxn ang="0">
                  <a:pos x="548" y="446"/>
                </a:cxn>
                <a:cxn ang="0">
                  <a:pos x="0" y="62"/>
                </a:cxn>
                <a:cxn ang="0">
                  <a:pos x="44" y="0"/>
                </a:cxn>
              </a:cxnLst>
              <a:rect l="0" t="0" r="r" b="b"/>
              <a:pathLst>
                <a:path w="592" h="446">
                  <a:moveTo>
                    <a:pt x="44" y="0"/>
                  </a:moveTo>
                  <a:lnTo>
                    <a:pt x="592" y="383"/>
                  </a:lnTo>
                  <a:lnTo>
                    <a:pt x="548" y="446"/>
                  </a:lnTo>
                  <a:lnTo>
                    <a:pt x="0" y="62"/>
                  </a:lnTo>
                  <a:lnTo>
                    <a:pt x="44" y="0"/>
                  </a:lnTo>
                  <a:close/>
                </a:path>
              </a:pathLst>
            </a:custGeom>
            <a:grpFill/>
            <a:ln w="0">
              <a:noFill/>
              <a:prstDash val="solid"/>
              <a:round/>
              <a:headEnd/>
              <a:tailEnd/>
            </a:ln>
          </p:spPr>
          <p:txBody>
            <a:bodyPr/>
            <a:lstStyle/>
            <a:p>
              <a:endParaRPr lang="en-US" sz="1800"/>
            </a:p>
          </p:txBody>
        </p:sp>
        <p:sp>
          <p:nvSpPr>
            <p:cNvPr id="33" name="Freeform 116"/>
            <p:cNvSpPr>
              <a:spLocks/>
            </p:cNvSpPr>
            <p:nvPr/>
          </p:nvSpPr>
          <p:spPr bwMode="ltGray">
            <a:xfrm>
              <a:off x="1558" y="1414"/>
              <a:ext cx="562" cy="489"/>
            </a:xfrm>
            <a:custGeom>
              <a:avLst/>
              <a:gdLst/>
              <a:ahLst/>
              <a:cxnLst>
                <a:cxn ang="0">
                  <a:pos x="49" y="0"/>
                </a:cxn>
                <a:cxn ang="0">
                  <a:pos x="562" y="430"/>
                </a:cxn>
                <a:cxn ang="0">
                  <a:pos x="511" y="489"/>
                </a:cxn>
                <a:cxn ang="0">
                  <a:pos x="0" y="58"/>
                </a:cxn>
                <a:cxn ang="0">
                  <a:pos x="49" y="0"/>
                </a:cxn>
              </a:cxnLst>
              <a:rect l="0" t="0" r="r" b="b"/>
              <a:pathLst>
                <a:path w="562" h="489">
                  <a:moveTo>
                    <a:pt x="49" y="0"/>
                  </a:moveTo>
                  <a:lnTo>
                    <a:pt x="562" y="430"/>
                  </a:lnTo>
                  <a:lnTo>
                    <a:pt x="511" y="489"/>
                  </a:lnTo>
                  <a:lnTo>
                    <a:pt x="0" y="58"/>
                  </a:lnTo>
                  <a:lnTo>
                    <a:pt x="49" y="0"/>
                  </a:lnTo>
                  <a:close/>
                </a:path>
              </a:pathLst>
            </a:custGeom>
            <a:grpFill/>
            <a:ln w="0">
              <a:noFill/>
              <a:prstDash val="solid"/>
              <a:round/>
              <a:headEnd/>
              <a:tailEnd/>
            </a:ln>
          </p:spPr>
          <p:txBody>
            <a:bodyPr/>
            <a:lstStyle/>
            <a:p>
              <a:endParaRPr lang="en-US" sz="1800"/>
            </a:p>
          </p:txBody>
        </p:sp>
        <p:sp>
          <p:nvSpPr>
            <p:cNvPr id="34" name="Freeform 117"/>
            <p:cNvSpPr>
              <a:spLocks/>
            </p:cNvSpPr>
            <p:nvPr/>
          </p:nvSpPr>
          <p:spPr bwMode="ltGray">
            <a:xfrm>
              <a:off x="1480" y="1498"/>
              <a:ext cx="529" cy="527"/>
            </a:xfrm>
            <a:custGeom>
              <a:avLst/>
              <a:gdLst/>
              <a:ahLst/>
              <a:cxnLst>
                <a:cxn ang="0">
                  <a:pos x="56" y="0"/>
                </a:cxn>
                <a:cxn ang="0">
                  <a:pos x="529" y="473"/>
                </a:cxn>
                <a:cxn ang="0">
                  <a:pos x="474" y="527"/>
                </a:cxn>
                <a:cxn ang="0">
                  <a:pos x="0" y="54"/>
                </a:cxn>
                <a:cxn ang="0">
                  <a:pos x="56" y="0"/>
                </a:cxn>
              </a:cxnLst>
              <a:rect l="0" t="0" r="r" b="b"/>
              <a:pathLst>
                <a:path w="529" h="527">
                  <a:moveTo>
                    <a:pt x="56" y="0"/>
                  </a:moveTo>
                  <a:lnTo>
                    <a:pt x="529" y="473"/>
                  </a:lnTo>
                  <a:lnTo>
                    <a:pt x="474" y="527"/>
                  </a:lnTo>
                  <a:lnTo>
                    <a:pt x="0" y="54"/>
                  </a:lnTo>
                  <a:lnTo>
                    <a:pt x="56" y="0"/>
                  </a:lnTo>
                  <a:close/>
                </a:path>
              </a:pathLst>
            </a:custGeom>
            <a:grpFill/>
            <a:ln w="0">
              <a:noFill/>
              <a:prstDash val="solid"/>
              <a:round/>
              <a:headEnd/>
              <a:tailEnd/>
            </a:ln>
          </p:spPr>
          <p:txBody>
            <a:bodyPr/>
            <a:lstStyle/>
            <a:p>
              <a:endParaRPr lang="en-US" sz="1800"/>
            </a:p>
          </p:txBody>
        </p:sp>
        <p:sp>
          <p:nvSpPr>
            <p:cNvPr id="35" name="Freeform 118"/>
            <p:cNvSpPr>
              <a:spLocks/>
            </p:cNvSpPr>
            <p:nvPr/>
          </p:nvSpPr>
          <p:spPr bwMode="ltGray">
            <a:xfrm>
              <a:off x="1397" y="1574"/>
              <a:ext cx="490" cy="562"/>
            </a:xfrm>
            <a:custGeom>
              <a:avLst/>
              <a:gdLst/>
              <a:ahLst/>
              <a:cxnLst>
                <a:cxn ang="0">
                  <a:pos x="59" y="0"/>
                </a:cxn>
                <a:cxn ang="0">
                  <a:pos x="490" y="513"/>
                </a:cxn>
                <a:cxn ang="0">
                  <a:pos x="430" y="562"/>
                </a:cxn>
                <a:cxn ang="0">
                  <a:pos x="0" y="51"/>
                </a:cxn>
                <a:cxn ang="0">
                  <a:pos x="59" y="0"/>
                </a:cxn>
              </a:cxnLst>
              <a:rect l="0" t="0" r="r" b="b"/>
              <a:pathLst>
                <a:path w="490" h="562">
                  <a:moveTo>
                    <a:pt x="59" y="0"/>
                  </a:moveTo>
                  <a:lnTo>
                    <a:pt x="490" y="513"/>
                  </a:lnTo>
                  <a:lnTo>
                    <a:pt x="430" y="562"/>
                  </a:lnTo>
                  <a:lnTo>
                    <a:pt x="0" y="51"/>
                  </a:lnTo>
                  <a:lnTo>
                    <a:pt x="59" y="0"/>
                  </a:lnTo>
                  <a:close/>
                </a:path>
              </a:pathLst>
            </a:custGeom>
            <a:grpFill/>
            <a:ln w="0">
              <a:noFill/>
              <a:prstDash val="solid"/>
              <a:round/>
              <a:headEnd/>
              <a:tailEnd/>
            </a:ln>
          </p:spPr>
          <p:txBody>
            <a:bodyPr/>
            <a:lstStyle/>
            <a:p>
              <a:endParaRPr lang="en-US" sz="1800"/>
            </a:p>
          </p:txBody>
        </p:sp>
        <p:sp>
          <p:nvSpPr>
            <p:cNvPr id="36" name="Freeform 119"/>
            <p:cNvSpPr>
              <a:spLocks/>
            </p:cNvSpPr>
            <p:nvPr/>
          </p:nvSpPr>
          <p:spPr bwMode="ltGray">
            <a:xfrm>
              <a:off x="1308" y="1644"/>
              <a:ext cx="446" cy="593"/>
            </a:xfrm>
            <a:custGeom>
              <a:avLst/>
              <a:gdLst/>
              <a:ahLst/>
              <a:cxnLst>
                <a:cxn ang="0">
                  <a:pos x="64" y="0"/>
                </a:cxn>
                <a:cxn ang="0">
                  <a:pos x="446" y="548"/>
                </a:cxn>
                <a:cxn ang="0">
                  <a:pos x="384" y="593"/>
                </a:cxn>
                <a:cxn ang="0">
                  <a:pos x="0" y="45"/>
                </a:cxn>
                <a:cxn ang="0">
                  <a:pos x="64" y="0"/>
                </a:cxn>
              </a:cxnLst>
              <a:rect l="0" t="0" r="r" b="b"/>
              <a:pathLst>
                <a:path w="446" h="593">
                  <a:moveTo>
                    <a:pt x="64" y="0"/>
                  </a:moveTo>
                  <a:lnTo>
                    <a:pt x="446" y="548"/>
                  </a:lnTo>
                  <a:lnTo>
                    <a:pt x="384" y="593"/>
                  </a:lnTo>
                  <a:lnTo>
                    <a:pt x="0" y="45"/>
                  </a:lnTo>
                  <a:lnTo>
                    <a:pt x="64" y="0"/>
                  </a:lnTo>
                  <a:close/>
                </a:path>
              </a:pathLst>
            </a:custGeom>
            <a:grpFill/>
            <a:ln w="0">
              <a:noFill/>
              <a:prstDash val="solid"/>
              <a:round/>
              <a:headEnd/>
              <a:tailEnd/>
            </a:ln>
          </p:spPr>
          <p:txBody>
            <a:bodyPr/>
            <a:lstStyle/>
            <a:p>
              <a:endParaRPr lang="en-US" sz="1800"/>
            </a:p>
          </p:txBody>
        </p:sp>
        <p:sp>
          <p:nvSpPr>
            <p:cNvPr id="37" name="Freeform 120"/>
            <p:cNvSpPr>
              <a:spLocks/>
            </p:cNvSpPr>
            <p:nvPr/>
          </p:nvSpPr>
          <p:spPr bwMode="ltGray">
            <a:xfrm>
              <a:off x="1214" y="1707"/>
              <a:ext cx="401" cy="618"/>
            </a:xfrm>
            <a:custGeom>
              <a:avLst/>
              <a:gdLst/>
              <a:ahLst/>
              <a:cxnLst>
                <a:cxn ang="0">
                  <a:pos x="66" y="0"/>
                </a:cxn>
                <a:cxn ang="0">
                  <a:pos x="401" y="579"/>
                </a:cxn>
                <a:cxn ang="0">
                  <a:pos x="334" y="618"/>
                </a:cxn>
                <a:cxn ang="0">
                  <a:pos x="0" y="38"/>
                </a:cxn>
                <a:cxn ang="0">
                  <a:pos x="66" y="0"/>
                </a:cxn>
              </a:cxnLst>
              <a:rect l="0" t="0" r="r" b="b"/>
              <a:pathLst>
                <a:path w="401" h="618">
                  <a:moveTo>
                    <a:pt x="66" y="0"/>
                  </a:moveTo>
                  <a:lnTo>
                    <a:pt x="401" y="579"/>
                  </a:lnTo>
                  <a:lnTo>
                    <a:pt x="334" y="618"/>
                  </a:lnTo>
                  <a:lnTo>
                    <a:pt x="0" y="38"/>
                  </a:lnTo>
                  <a:lnTo>
                    <a:pt x="66" y="0"/>
                  </a:lnTo>
                  <a:close/>
                </a:path>
              </a:pathLst>
            </a:custGeom>
            <a:grpFill/>
            <a:ln w="0">
              <a:noFill/>
              <a:prstDash val="solid"/>
              <a:round/>
              <a:headEnd/>
              <a:tailEnd/>
            </a:ln>
          </p:spPr>
          <p:txBody>
            <a:bodyPr/>
            <a:lstStyle/>
            <a:p>
              <a:endParaRPr lang="en-US" sz="1800"/>
            </a:p>
          </p:txBody>
        </p:sp>
        <p:sp>
          <p:nvSpPr>
            <p:cNvPr id="38" name="Freeform 121"/>
            <p:cNvSpPr>
              <a:spLocks/>
            </p:cNvSpPr>
            <p:nvPr/>
          </p:nvSpPr>
          <p:spPr bwMode="ltGray">
            <a:xfrm>
              <a:off x="1115" y="1760"/>
              <a:ext cx="353" cy="640"/>
            </a:xfrm>
            <a:custGeom>
              <a:avLst/>
              <a:gdLst/>
              <a:ahLst/>
              <a:cxnLst>
                <a:cxn ang="0">
                  <a:pos x="69" y="0"/>
                </a:cxn>
                <a:cxn ang="0">
                  <a:pos x="353" y="607"/>
                </a:cxn>
                <a:cxn ang="0">
                  <a:pos x="282" y="640"/>
                </a:cxn>
                <a:cxn ang="0">
                  <a:pos x="0" y="33"/>
                </a:cxn>
                <a:cxn ang="0">
                  <a:pos x="69" y="0"/>
                </a:cxn>
              </a:cxnLst>
              <a:rect l="0" t="0" r="r" b="b"/>
              <a:pathLst>
                <a:path w="353" h="640">
                  <a:moveTo>
                    <a:pt x="69" y="0"/>
                  </a:moveTo>
                  <a:lnTo>
                    <a:pt x="353" y="607"/>
                  </a:lnTo>
                  <a:lnTo>
                    <a:pt x="282" y="640"/>
                  </a:lnTo>
                  <a:lnTo>
                    <a:pt x="0" y="33"/>
                  </a:lnTo>
                  <a:lnTo>
                    <a:pt x="69" y="0"/>
                  </a:lnTo>
                  <a:close/>
                </a:path>
              </a:pathLst>
            </a:custGeom>
            <a:grpFill/>
            <a:ln w="0">
              <a:noFill/>
              <a:prstDash val="solid"/>
              <a:round/>
              <a:headEnd/>
              <a:tailEnd/>
            </a:ln>
          </p:spPr>
          <p:txBody>
            <a:bodyPr/>
            <a:lstStyle/>
            <a:p>
              <a:endParaRPr lang="en-US" sz="1800"/>
            </a:p>
          </p:txBody>
        </p:sp>
        <p:sp>
          <p:nvSpPr>
            <p:cNvPr id="39" name="Freeform 122"/>
            <p:cNvSpPr>
              <a:spLocks/>
            </p:cNvSpPr>
            <p:nvPr/>
          </p:nvSpPr>
          <p:spPr bwMode="ltGray">
            <a:xfrm>
              <a:off x="1012" y="1806"/>
              <a:ext cx="301" cy="656"/>
            </a:xfrm>
            <a:custGeom>
              <a:avLst/>
              <a:gdLst/>
              <a:ahLst/>
              <a:cxnLst>
                <a:cxn ang="0">
                  <a:pos x="72" y="0"/>
                </a:cxn>
                <a:cxn ang="0">
                  <a:pos x="301" y="629"/>
                </a:cxn>
                <a:cxn ang="0">
                  <a:pos x="228" y="656"/>
                </a:cxn>
                <a:cxn ang="0">
                  <a:pos x="0" y="27"/>
                </a:cxn>
                <a:cxn ang="0">
                  <a:pos x="72" y="0"/>
                </a:cxn>
              </a:cxnLst>
              <a:rect l="0" t="0" r="r" b="b"/>
              <a:pathLst>
                <a:path w="301" h="656">
                  <a:moveTo>
                    <a:pt x="72" y="0"/>
                  </a:moveTo>
                  <a:lnTo>
                    <a:pt x="301" y="629"/>
                  </a:lnTo>
                  <a:lnTo>
                    <a:pt x="228" y="656"/>
                  </a:lnTo>
                  <a:lnTo>
                    <a:pt x="0" y="27"/>
                  </a:lnTo>
                  <a:lnTo>
                    <a:pt x="72" y="0"/>
                  </a:lnTo>
                  <a:close/>
                </a:path>
              </a:pathLst>
            </a:custGeom>
            <a:grpFill/>
            <a:ln w="0">
              <a:noFill/>
              <a:prstDash val="solid"/>
              <a:round/>
              <a:headEnd/>
              <a:tailEnd/>
            </a:ln>
          </p:spPr>
          <p:txBody>
            <a:bodyPr/>
            <a:lstStyle/>
            <a:p>
              <a:endParaRPr lang="en-US" sz="1800"/>
            </a:p>
          </p:txBody>
        </p:sp>
        <p:sp>
          <p:nvSpPr>
            <p:cNvPr id="40" name="Freeform 123"/>
            <p:cNvSpPr>
              <a:spLocks/>
            </p:cNvSpPr>
            <p:nvPr/>
          </p:nvSpPr>
          <p:spPr bwMode="ltGray">
            <a:xfrm>
              <a:off x="906" y="1844"/>
              <a:ext cx="248" cy="666"/>
            </a:xfrm>
            <a:custGeom>
              <a:avLst/>
              <a:gdLst/>
              <a:ahLst/>
              <a:cxnLst>
                <a:cxn ang="0">
                  <a:pos x="74" y="0"/>
                </a:cxn>
                <a:cxn ang="0">
                  <a:pos x="248" y="646"/>
                </a:cxn>
                <a:cxn ang="0">
                  <a:pos x="173" y="666"/>
                </a:cxn>
                <a:cxn ang="0">
                  <a:pos x="0" y="18"/>
                </a:cxn>
                <a:cxn ang="0">
                  <a:pos x="74" y="0"/>
                </a:cxn>
              </a:cxnLst>
              <a:rect l="0" t="0" r="r" b="b"/>
              <a:pathLst>
                <a:path w="248" h="666">
                  <a:moveTo>
                    <a:pt x="74" y="0"/>
                  </a:moveTo>
                  <a:lnTo>
                    <a:pt x="248" y="646"/>
                  </a:lnTo>
                  <a:lnTo>
                    <a:pt x="173" y="666"/>
                  </a:lnTo>
                  <a:lnTo>
                    <a:pt x="0" y="18"/>
                  </a:lnTo>
                  <a:lnTo>
                    <a:pt x="74" y="0"/>
                  </a:lnTo>
                  <a:close/>
                </a:path>
              </a:pathLst>
            </a:custGeom>
            <a:grpFill/>
            <a:ln w="0">
              <a:noFill/>
              <a:prstDash val="solid"/>
              <a:round/>
              <a:headEnd/>
              <a:tailEnd/>
            </a:ln>
          </p:spPr>
          <p:txBody>
            <a:bodyPr/>
            <a:lstStyle/>
            <a:p>
              <a:endParaRPr lang="en-US" sz="1800"/>
            </a:p>
          </p:txBody>
        </p:sp>
        <p:sp>
          <p:nvSpPr>
            <p:cNvPr id="41" name="Freeform 124"/>
            <p:cNvSpPr>
              <a:spLocks/>
            </p:cNvSpPr>
            <p:nvPr/>
          </p:nvSpPr>
          <p:spPr bwMode="ltGray">
            <a:xfrm>
              <a:off x="798" y="1870"/>
              <a:ext cx="192" cy="673"/>
            </a:xfrm>
            <a:custGeom>
              <a:avLst/>
              <a:gdLst/>
              <a:ahLst/>
              <a:cxnLst>
                <a:cxn ang="0">
                  <a:pos x="76" y="0"/>
                </a:cxn>
                <a:cxn ang="0">
                  <a:pos x="192" y="660"/>
                </a:cxn>
                <a:cxn ang="0">
                  <a:pos x="116" y="673"/>
                </a:cxn>
                <a:cxn ang="0">
                  <a:pos x="0" y="13"/>
                </a:cxn>
                <a:cxn ang="0">
                  <a:pos x="76" y="0"/>
                </a:cxn>
              </a:cxnLst>
              <a:rect l="0" t="0" r="r" b="b"/>
              <a:pathLst>
                <a:path w="192" h="673">
                  <a:moveTo>
                    <a:pt x="76" y="0"/>
                  </a:moveTo>
                  <a:lnTo>
                    <a:pt x="192" y="660"/>
                  </a:lnTo>
                  <a:lnTo>
                    <a:pt x="116" y="673"/>
                  </a:lnTo>
                  <a:lnTo>
                    <a:pt x="0" y="13"/>
                  </a:lnTo>
                  <a:lnTo>
                    <a:pt x="76" y="0"/>
                  </a:lnTo>
                  <a:close/>
                </a:path>
              </a:pathLst>
            </a:custGeom>
            <a:grpFill/>
            <a:ln w="0">
              <a:noFill/>
              <a:prstDash val="solid"/>
              <a:round/>
              <a:headEnd/>
              <a:tailEnd/>
            </a:ln>
          </p:spPr>
          <p:txBody>
            <a:bodyPr/>
            <a:lstStyle/>
            <a:p>
              <a:endParaRPr lang="en-US" sz="1800"/>
            </a:p>
          </p:txBody>
        </p:sp>
        <p:sp>
          <p:nvSpPr>
            <p:cNvPr id="42" name="Freeform 125"/>
            <p:cNvSpPr>
              <a:spLocks/>
            </p:cNvSpPr>
            <p:nvPr/>
          </p:nvSpPr>
          <p:spPr bwMode="ltGray">
            <a:xfrm>
              <a:off x="688" y="1888"/>
              <a:ext cx="136" cy="673"/>
            </a:xfrm>
            <a:custGeom>
              <a:avLst/>
              <a:gdLst/>
              <a:ahLst/>
              <a:cxnLst>
                <a:cxn ang="0">
                  <a:pos x="77" y="0"/>
                </a:cxn>
                <a:cxn ang="0">
                  <a:pos x="136" y="667"/>
                </a:cxn>
                <a:cxn ang="0">
                  <a:pos x="58" y="673"/>
                </a:cxn>
                <a:cxn ang="0">
                  <a:pos x="0" y="7"/>
                </a:cxn>
                <a:cxn ang="0">
                  <a:pos x="77" y="0"/>
                </a:cxn>
              </a:cxnLst>
              <a:rect l="0" t="0" r="r" b="b"/>
              <a:pathLst>
                <a:path w="136" h="673">
                  <a:moveTo>
                    <a:pt x="77" y="0"/>
                  </a:moveTo>
                  <a:lnTo>
                    <a:pt x="136" y="667"/>
                  </a:lnTo>
                  <a:lnTo>
                    <a:pt x="58" y="673"/>
                  </a:lnTo>
                  <a:lnTo>
                    <a:pt x="0" y="7"/>
                  </a:lnTo>
                  <a:lnTo>
                    <a:pt x="77" y="0"/>
                  </a:lnTo>
                  <a:close/>
                </a:path>
              </a:pathLst>
            </a:custGeom>
            <a:grpFill/>
            <a:ln w="0">
              <a:noFill/>
              <a:prstDash val="solid"/>
              <a:round/>
              <a:headEnd/>
              <a:tailEnd/>
            </a:ln>
          </p:spPr>
          <p:txBody>
            <a:bodyPr/>
            <a:lstStyle/>
            <a:p>
              <a:endParaRPr lang="en-US" sz="1800"/>
            </a:p>
          </p:txBody>
        </p:sp>
        <p:sp>
          <p:nvSpPr>
            <p:cNvPr id="43" name="Rectangle 126"/>
            <p:cNvSpPr>
              <a:spLocks noChangeArrowheads="1"/>
            </p:cNvSpPr>
            <p:nvPr/>
          </p:nvSpPr>
          <p:spPr bwMode="ltGray">
            <a:xfrm>
              <a:off x="578" y="1896"/>
              <a:ext cx="77" cy="670"/>
            </a:xfrm>
            <a:prstGeom prst="rect">
              <a:avLst/>
            </a:prstGeom>
            <a:grpFill/>
            <a:ln w="0">
              <a:noFill/>
              <a:miter lim="800000"/>
              <a:headEnd/>
              <a:tailEnd/>
            </a:ln>
          </p:spPr>
          <p:txBody>
            <a:bodyPr/>
            <a:lstStyle/>
            <a:p>
              <a:endParaRPr lang="en-US" sz="1800"/>
            </a:p>
          </p:txBody>
        </p:sp>
        <p:sp>
          <p:nvSpPr>
            <p:cNvPr id="44" name="Freeform 127"/>
            <p:cNvSpPr>
              <a:spLocks/>
            </p:cNvSpPr>
            <p:nvPr/>
          </p:nvSpPr>
          <p:spPr bwMode="ltGray">
            <a:xfrm>
              <a:off x="410" y="1889"/>
              <a:ext cx="135" cy="673"/>
            </a:xfrm>
            <a:custGeom>
              <a:avLst/>
              <a:gdLst/>
              <a:ahLst/>
              <a:cxnLst>
                <a:cxn ang="0">
                  <a:pos x="59" y="0"/>
                </a:cxn>
                <a:cxn ang="0">
                  <a:pos x="135" y="7"/>
                </a:cxn>
                <a:cxn ang="0">
                  <a:pos x="76" y="673"/>
                </a:cxn>
                <a:cxn ang="0">
                  <a:pos x="0" y="666"/>
                </a:cxn>
                <a:cxn ang="0">
                  <a:pos x="59" y="0"/>
                </a:cxn>
              </a:cxnLst>
              <a:rect l="0" t="0" r="r" b="b"/>
              <a:pathLst>
                <a:path w="135" h="673">
                  <a:moveTo>
                    <a:pt x="59" y="0"/>
                  </a:moveTo>
                  <a:lnTo>
                    <a:pt x="135" y="7"/>
                  </a:lnTo>
                  <a:lnTo>
                    <a:pt x="76" y="673"/>
                  </a:lnTo>
                  <a:lnTo>
                    <a:pt x="0" y="666"/>
                  </a:lnTo>
                  <a:lnTo>
                    <a:pt x="59" y="0"/>
                  </a:lnTo>
                  <a:close/>
                </a:path>
              </a:pathLst>
            </a:custGeom>
            <a:grpFill/>
            <a:ln w="0">
              <a:noFill/>
              <a:prstDash val="solid"/>
              <a:round/>
              <a:headEnd/>
              <a:tailEnd/>
            </a:ln>
          </p:spPr>
          <p:txBody>
            <a:bodyPr/>
            <a:lstStyle/>
            <a:p>
              <a:endParaRPr lang="en-US" sz="1800"/>
            </a:p>
          </p:txBody>
        </p:sp>
        <p:sp>
          <p:nvSpPr>
            <p:cNvPr id="45" name="Freeform 128"/>
            <p:cNvSpPr>
              <a:spLocks/>
            </p:cNvSpPr>
            <p:nvPr/>
          </p:nvSpPr>
          <p:spPr bwMode="ltGray">
            <a:xfrm>
              <a:off x="243" y="1872"/>
              <a:ext cx="192" cy="672"/>
            </a:xfrm>
            <a:custGeom>
              <a:avLst/>
              <a:gdLst/>
              <a:ahLst/>
              <a:cxnLst>
                <a:cxn ang="0">
                  <a:pos x="117" y="0"/>
                </a:cxn>
                <a:cxn ang="0">
                  <a:pos x="192" y="13"/>
                </a:cxn>
                <a:cxn ang="0">
                  <a:pos x="76" y="672"/>
                </a:cxn>
                <a:cxn ang="0">
                  <a:pos x="0" y="659"/>
                </a:cxn>
                <a:cxn ang="0">
                  <a:pos x="117" y="0"/>
                </a:cxn>
              </a:cxnLst>
              <a:rect l="0" t="0" r="r" b="b"/>
              <a:pathLst>
                <a:path w="192" h="672">
                  <a:moveTo>
                    <a:pt x="117" y="0"/>
                  </a:moveTo>
                  <a:lnTo>
                    <a:pt x="192" y="13"/>
                  </a:lnTo>
                  <a:lnTo>
                    <a:pt x="76" y="672"/>
                  </a:lnTo>
                  <a:lnTo>
                    <a:pt x="0" y="659"/>
                  </a:lnTo>
                  <a:lnTo>
                    <a:pt x="117" y="0"/>
                  </a:lnTo>
                  <a:close/>
                </a:path>
              </a:pathLst>
            </a:custGeom>
            <a:grpFill/>
            <a:ln w="0">
              <a:noFill/>
              <a:prstDash val="solid"/>
              <a:round/>
              <a:headEnd/>
              <a:tailEnd/>
            </a:ln>
          </p:spPr>
          <p:txBody>
            <a:bodyPr/>
            <a:lstStyle/>
            <a:p>
              <a:endParaRPr lang="en-US" sz="1800"/>
            </a:p>
          </p:txBody>
        </p:sp>
        <p:sp>
          <p:nvSpPr>
            <p:cNvPr id="46" name="Freeform 129"/>
            <p:cNvSpPr>
              <a:spLocks/>
            </p:cNvSpPr>
            <p:nvPr/>
          </p:nvSpPr>
          <p:spPr bwMode="ltGray">
            <a:xfrm>
              <a:off x="80" y="1845"/>
              <a:ext cx="247" cy="666"/>
            </a:xfrm>
            <a:custGeom>
              <a:avLst/>
              <a:gdLst/>
              <a:ahLst/>
              <a:cxnLst>
                <a:cxn ang="0">
                  <a:pos x="172" y="0"/>
                </a:cxn>
                <a:cxn ang="0">
                  <a:pos x="247" y="20"/>
                </a:cxn>
                <a:cxn ang="0">
                  <a:pos x="74" y="666"/>
                </a:cxn>
                <a:cxn ang="0">
                  <a:pos x="0" y="646"/>
                </a:cxn>
                <a:cxn ang="0">
                  <a:pos x="172" y="0"/>
                </a:cxn>
              </a:cxnLst>
              <a:rect l="0" t="0" r="r" b="b"/>
              <a:pathLst>
                <a:path w="247" h="666">
                  <a:moveTo>
                    <a:pt x="172" y="0"/>
                  </a:moveTo>
                  <a:lnTo>
                    <a:pt x="247" y="20"/>
                  </a:lnTo>
                  <a:lnTo>
                    <a:pt x="74" y="666"/>
                  </a:lnTo>
                  <a:lnTo>
                    <a:pt x="0" y="646"/>
                  </a:lnTo>
                  <a:lnTo>
                    <a:pt x="172" y="0"/>
                  </a:lnTo>
                  <a:close/>
                </a:path>
              </a:pathLst>
            </a:custGeom>
            <a:grpFill/>
            <a:ln w="0">
              <a:noFill/>
              <a:prstDash val="solid"/>
              <a:round/>
              <a:headEnd/>
              <a:tailEnd/>
            </a:ln>
          </p:spPr>
          <p:txBody>
            <a:bodyPr/>
            <a:lstStyle/>
            <a:p>
              <a:endParaRPr lang="en-US" sz="1800"/>
            </a:p>
          </p:txBody>
        </p:sp>
        <p:sp>
          <p:nvSpPr>
            <p:cNvPr id="47" name="Freeform 130"/>
            <p:cNvSpPr>
              <a:spLocks/>
            </p:cNvSpPr>
            <p:nvPr/>
          </p:nvSpPr>
          <p:spPr bwMode="ltGray">
            <a:xfrm>
              <a:off x="-80" y="1808"/>
              <a:ext cx="301" cy="656"/>
            </a:xfrm>
            <a:custGeom>
              <a:avLst/>
              <a:gdLst/>
              <a:ahLst/>
              <a:cxnLst>
                <a:cxn ang="0">
                  <a:pos x="229" y="0"/>
                </a:cxn>
                <a:cxn ang="0">
                  <a:pos x="301" y="27"/>
                </a:cxn>
                <a:cxn ang="0">
                  <a:pos x="72" y="656"/>
                </a:cxn>
                <a:cxn ang="0">
                  <a:pos x="0" y="629"/>
                </a:cxn>
                <a:cxn ang="0">
                  <a:pos x="229" y="0"/>
                </a:cxn>
              </a:cxnLst>
              <a:rect l="0" t="0" r="r" b="b"/>
              <a:pathLst>
                <a:path w="301" h="656">
                  <a:moveTo>
                    <a:pt x="229" y="0"/>
                  </a:moveTo>
                  <a:lnTo>
                    <a:pt x="301" y="27"/>
                  </a:lnTo>
                  <a:lnTo>
                    <a:pt x="72" y="656"/>
                  </a:lnTo>
                  <a:lnTo>
                    <a:pt x="0" y="629"/>
                  </a:lnTo>
                  <a:lnTo>
                    <a:pt x="229" y="0"/>
                  </a:lnTo>
                  <a:close/>
                </a:path>
              </a:pathLst>
            </a:custGeom>
            <a:grpFill/>
            <a:ln w="0">
              <a:noFill/>
              <a:prstDash val="solid"/>
              <a:round/>
              <a:headEnd/>
              <a:tailEnd/>
            </a:ln>
          </p:spPr>
          <p:txBody>
            <a:bodyPr/>
            <a:lstStyle/>
            <a:p>
              <a:endParaRPr lang="en-US" sz="1800"/>
            </a:p>
          </p:txBody>
        </p:sp>
        <p:sp>
          <p:nvSpPr>
            <p:cNvPr id="48" name="Freeform 131"/>
            <p:cNvSpPr>
              <a:spLocks/>
            </p:cNvSpPr>
            <p:nvPr/>
          </p:nvSpPr>
          <p:spPr bwMode="ltGray">
            <a:xfrm>
              <a:off x="-42" y="1764"/>
              <a:ext cx="160" cy="377"/>
            </a:xfrm>
            <a:custGeom>
              <a:avLst/>
              <a:gdLst>
                <a:gd name="connsiteX0" fmla="*/ 283 w 353"/>
                <a:gd name="connsiteY0" fmla="*/ 0 h 639"/>
                <a:gd name="connsiteX1" fmla="*/ 353 w 353"/>
                <a:gd name="connsiteY1" fmla="*/ 33 h 639"/>
                <a:gd name="connsiteX2" fmla="*/ 70 w 353"/>
                <a:gd name="connsiteY2" fmla="*/ 639 h 639"/>
                <a:gd name="connsiteX3" fmla="*/ 0 w 353"/>
                <a:gd name="connsiteY3" fmla="*/ 606 h 639"/>
                <a:gd name="connsiteX4" fmla="*/ 193 w 353"/>
                <a:gd name="connsiteY4" fmla="*/ 193 h 639"/>
                <a:gd name="connsiteX5" fmla="*/ 283 w 353"/>
                <a:gd name="connsiteY5" fmla="*/ 0 h 639"/>
                <a:gd name="connsiteX0" fmla="*/ 283 w 353"/>
                <a:gd name="connsiteY0" fmla="*/ 0 h 639"/>
                <a:gd name="connsiteX1" fmla="*/ 353 w 353"/>
                <a:gd name="connsiteY1" fmla="*/ 33 h 639"/>
                <a:gd name="connsiteX2" fmla="*/ 193 w 353"/>
                <a:gd name="connsiteY2" fmla="*/ 377 h 639"/>
                <a:gd name="connsiteX3" fmla="*/ 70 w 353"/>
                <a:gd name="connsiteY3" fmla="*/ 639 h 639"/>
                <a:gd name="connsiteX4" fmla="*/ 0 w 353"/>
                <a:gd name="connsiteY4" fmla="*/ 606 h 639"/>
                <a:gd name="connsiteX5" fmla="*/ 193 w 353"/>
                <a:gd name="connsiteY5" fmla="*/ 193 h 639"/>
                <a:gd name="connsiteX6" fmla="*/ 283 w 353"/>
                <a:gd name="connsiteY6" fmla="*/ 0 h 639"/>
                <a:gd name="connsiteX0" fmla="*/ 283 w 353"/>
                <a:gd name="connsiteY0" fmla="*/ 0 h 606"/>
                <a:gd name="connsiteX1" fmla="*/ 353 w 353"/>
                <a:gd name="connsiteY1" fmla="*/ 33 h 606"/>
                <a:gd name="connsiteX2" fmla="*/ 193 w 353"/>
                <a:gd name="connsiteY2" fmla="*/ 377 h 606"/>
                <a:gd name="connsiteX3" fmla="*/ 0 w 353"/>
                <a:gd name="connsiteY3" fmla="*/ 606 h 606"/>
                <a:gd name="connsiteX4" fmla="*/ 193 w 353"/>
                <a:gd name="connsiteY4" fmla="*/ 193 h 606"/>
                <a:gd name="connsiteX5" fmla="*/ 283 w 353"/>
                <a:gd name="connsiteY5" fmla="*/ 0 h 606"/>
                <a:gd name="connsiteX0" fmla="*/ 90 w 160"/>
                <a:gd name="connsiteY0" fmla="*/ 0 h 377"/>
                <a:gd name="connsiteX1" fmla="*/ 160 w 160"/>
                <a:gd name="connsiteY1" fmla="*/ 33 h 377"/>
                <a:gd name="connsiteX2" fmla="*/ 0 w 160"/>
                <a:gd name="connsiteY2" fmla="*/ 377 h 377"/>
                <a:gd name="connsiteX3" fmla="*/ 0 w 160"/>
                <a:gd name="connsiteY3" fmla="*/ 193 h 377"/>
                <a:gd name="connsiteX4" fmla="*/ 90 w 160"/>
                <a:gd name="connsiteY4" fmla="*/ 0 h 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 h="377">
                  <a:moveTo>
                    <a:pt x="90" y="0"/>
                  </a:moveTo>
                  <a:lnTo>
                    <a:pt x="160" y="33"/>
                  </a:lnTo>
                  <a:cubicBezTo>
                    <a:pt x="107" y="148"/>
                    <a:pt x="53" y="262"/>
                    <a:pt x="0" y="377"/>
                  </a:cubicBezTo>
                  <a:lnTo>
                    <a:pt x="0" y="193"/>
                  </a:lnTo>
                  <a:cubicBezTo>
                    <a:pt x="30" y="129"/>
                    <a:pt x="60" y="64"/>
                    <a:pt x="90" y="0"/>
                  </a:cubicBezTo>
                  <a:close/>
                </a:path>
              </a:pathLst>
            </a:custGeom>
            <a:grpFill/>
            <a:ln w="0">
              <a:noFill/>
              <a:prstDash val="solid"/>
              <a:round/>
              <a:headEnd/>
              <a:tailEnd/>
            </a:ln>
          </p:spPr>
          <p:txBody>
            <a:bodyPr/>
            <a:lstStyle/>
            <a:p>
              <a:endParaRPr lang="en-US" sz="1800"/>
            </a:p>
          </p:txBody>
        </p:sp>
        <p:sp>
          <p:nvSpPr>
            <p:cNvPr id="49" name="Freeform 132"/>
            <p:cNvSpPr>
              <a:spLocks/>
            </p:cNvSpPr>
            <p:nvPr/>
          </p:nvSpPr>
          <p:spPr bwMode="ltGray">
            <a:xfrm>
              <a:off x="-42" y="1714"/>
              <a:ext cx="60" cy="136"/>
            </a:xfrm>
            <a:custGeom>
              <a:avLst/>
              <a:gdLst>
                <a:gd name="connsiteX0" fmla="*/ 334 w 400"/>
                <a:gd name="connsiteY0" fmla="*/ 96 h 714"/>
                <a:gd name="connsiteX1" fmla="*/ 400 w 400"/>
                <a:gd name="connsiteY1" fmla="*/ 135 h 714"/>
                <a:gd name="connsiteX2" fmla="*/ 66 w 400"/>
                <a:gd name="connsiteY2" fmla="*/ 714 h 714"/>
                <a:gd name="connsiteX3" fmla="*/ 0 w 400"/>
                <a:gd name="connsiteY3" fmla="*/ 676 h 714"/>
                <a:gd name="connsiteX4" fmla="*/ 334 w 400"/>
                <a:gd name="connsiteY4" fmla="*/ 96 h 714"/>
                <a:gd name="connsiteX5" fmla="*/ 341 w 400"/>
                <a:gd name="connsiteY5" fmla="*/ 100 h 714"/>
                <a:gd name="connsiteX0" fmla="*/ 334 w 400"/>
                <a:gd name="connsiteY0" fmla="*/ 96 h 714"/>
                <a:gd name="connsiteX1" fmla="*/ 400 w 400"/>
                <a:gd name="connsiteY1" fmla="*/ 135 h 714"/>
                <a:gd name="connsiteX2" fmla="*/ 340 w 400"/>
                <a:gd name="connsiteY2" fmla="*/ 236 h 714"/>
                <a:gd name="connsiteX3" fmla="*/ 66 w 400"/>
                <a:gd name="connsiteY3" fmla="*/ 714 h 714"/>
                <a:gd name="connsiteX4" fmla="*/ 0 w 400"/>
                <a:gd name="connsiteY4" fmla="*/ 676 h 714"/>
                <a:gd name="connsiteX5" fmla="*/ 334 w 400"/>
                <a:gd name="connsiteY5" fmla="*/ 96 h 714"/>
                <a:gd name="connsiteX6" fmla="*/ 341 w 400"/>
                <a:gd name="connsiteY6" fmla="*/ 100 h 714"/>
                <a:gd name="connsiteX7" fmla="*/ 334 w 400"/>
                <a:gd name="connsiteY7" fmla="*/ 96 h 714"/>
                <a:gd name="connsiteX0" fmla="*/ 341 w 400"/>
                <a:gd name="connsiteY0" fmla="*/ 100 h 714"/>
                <a:gd name="connsiteX1" fmla="*/ 400 w 400"/>
                <a:gd name="connsiteY1" fmla="*/ 135 h 714"/>
                <a:gd name="connsiteX2" fmla="*/ 340 w 400"/>
                <a:gd name="connsiteY2" fmla="*/ 236 h 714"/>
                <a:gd name="connsiteX3" fmla="*/ 66 w 400"/>
                <a:gd name="connsiteY3" fmla="*/ 714 h 714"/>
                <a:gd name="connsiteX4" fmla="*/ 0 w 400"/>
                <a:gd name="connsiteY4" fmla="*/ 676 h 714"/>
                <a:gd name="connsiteX5" fmla="*/ 334 w 400"/>
                <a:gd name="connsiteY5" fmla="*/ 96 h 714"/>
                <a:gd name="connsiteX6" fmla="*/ 341 w 400"/>
                <a:gd name="connsiteY6" fmla="*/ 100 h 714"/>
                <a:gd name="connsiteX0" fmla="*/ 341 w 400"/>
                <a:gd name="connsiteY0" fmla="*/ 0 h 614"/>
                <a:gd name="connsiteX1" fmla="*/ 400 w 400"/>
                <a:gd name="connsiteY1" fmla="*/ 35 h 614"/>
                <a:gd name="connsiteX2" fmla="*/ 340 w 400"/>
                <a:gd name="connsiteY2" fmla="*/ 136 h 614"/>
                <a:gd name="connsiteX3" fmla="*/ 66 w 400"/>
                <a:gd name="connsiteY3" fmla="*/ 614 h 614"/>
                <a:gd name="connsiteX4" fmla="*/ 0 w 400"/>
                <a:gd name="connsiteY4" fmla="*/ 576 h 614"/>
                <a:gd name="connsiteX5" fmla="*/ 341 w 400"/>
                <a:gd name="connsiteY5" fmla="*/ 0 h 614"/>
                <a:gd name="connsiteX0" fmla="*/ 341 w 400"/>
                <a:gd name="connsiteY0" fmla="*/ 0 h 614"/>
                <a:gd name="connsiteX1" fmla="*/ 400 w 400"/>
                <a:gd name="connsiteY1" fmla="*/ 35 h 614"/>
                <a:gd name="connsiteX2" fmla="*/ 340 w 400"/>
                <a:gd name="connsiteY2" fmla="*/ 136 h 614"/>
                <a:gd name="connsiteX3" fmla="*/ 66 w 400"/>
                <a:gd name="connsiteY3" fmla="*/ 614 h 614"/>
                <a:gd name="connsiteX4" fmla="*/ 0 w 400"/>
                <a:gd name="connsiteY4" fmla="*/ 576 h 614"/>
                <a:gd name="connsiteX5" fmla="*/ 341 w 400"/>
                <a:gd name="connsiteY5" fmla="*/ 0 h 614"/>
                <a:gd name="connsiteX0" fmla="*/ 275 w 334"/>
                <a:gd name="connsiteY0" fmla="*/ 0 h 614"/>
                <a:gd name="connsiteX1" fmla="*/ 334 w 334"/>
                <a:gd name="connsiteY1" fmla="*/ 35 h 614"/>
                <a:gd name="connsiteX2" fmla="*/ 274 w 334"/>
                <a:gd name="connsiteY2" fmla="*/ 136 h 614"/>
                <a:gd name="connsiteX3" fmla="*/ 0 w 334"/>
                <a:gd name="connsiteY3" fmla="*/ 614 h 614"/>
                <a:gd name="connsiteX4" fmla="*/ 275 w 334"/>
                <a:gd name="connsiteY4" fmla="*/ 0 h 614"/>
                <a:gd name="connsiteX0" fmla="*/ 1 w 60"/>
                <a:gd name="connsiteY0" fmla="*/ 0 h 136"/>
                <a:gd name="connsiteX1" fmla="*/ 60 w 60"/>
                <a:gd name="connsiteY1" fmla="*/ 35 h 136"/>
                <a:gd name="connsiteX2" fmla="*/ 0 w 60"/>
                <a:gd name="connsiteY2" fmla="*/ 136 h 136"/>
                <a:gd name="connsiteX3" fmla="*/ 1 w 60"/>
                <a:gd name="connsiteY3" fmla="*/ 0 h 136"/>
              </a:gdLst>
              <a:ahLst/>
              <a:cxnLst>
                <a:cxn ang="0">
                  <a:pos x="connsiteX0" y="connsiteY0"/>
                </a:cxn>
                <a:cxn ang="0">
                  <a:pos x="connsiteX1" y="connsiteY1"/>
                </a:cxn>
                <a:cxn ang="0">
                  <a:pos x="connsiteX2" y="connsiteY2"/>
                </a:cxn>
                <a:cxn ang="0">
                  <a:pos x="connsiteX3" y="connsiteY3"/>
                </a:cxn>
              </a:cxnLst>
              <a:rect l="l" t="t" r="r" b="b"/>
              <a:pathLst>
                <a:path w="60" h="136">
                  <a:moveTo>
                    <a:pt x="1" y="0"/>
                  </a:moveTo>
                  <a:lnTo>
                    <a:pt x="60" y="35"/>
                  </a:lnTo>
                  <a:cubicBezTo>
                    <a:pt x="40" y="69"/>
                    <a:pt x="20" y="102"/>
                    <a:pt x="0" y="136"/>
                  </a:cubicBezTo>
                  <a:cubicBezTo>
                    <a:pt x="0" y="91"/>
                    <a:pt x="1" y="45"/>
                    <a:pt x="1" y="0"/>
                  </a:cubicBezTo>
                  <a:close/>
                </a:path>
              </a:pathLst>
            </a:custGeom>
            <a:grpFill/>
            <a:ln w="0">
              <a:noFill/>
              <a:prstDash val="solid"/>
              <a:round/>
              <a:headEnd/>
              <a:tailEnd/>
            </a:ln>
          </p:spPr>
          <p:txBody>
            <a:bodyPr/>
            <a:lstStyle/>
            <a:p>
              <a:endParaRPr lang="en-US" sz="1800"/>
            </a:p>
          </p:txBody>
        </p:sp>
      </p:grpSp>
      <p:sp>
        <p:nvSpPr>
          <p:cNvPr id="2" name="Title Placeholder 1"/>
          <p:cNvSpPr>
            <a:spLocks noGrp="1"/>
          </p:cNvSpPr>
          <p:nvPr>
            <p:ph type="title"/>
          </p:nvPr>
        </p:nvSpPr>
        <p:spPr bwMode="black">
          <a:xfrm>
            <a:off x="1621536" y="0"/>
            <a:ext cx="9960864" cy="987552"/>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bwMode="black">
          <a:xfrm>
            <a:off x="609600" y="1188720"/>
            <a:ext cx="10972800" cy="4907280"/>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a:xfrm>
            <a:off x="597408" y="6364225"/>
            <a:ext cx="2913888" cy="365125"/>
          </a:xfrm>
          <a:prstGeom prst="rect">
            <a:avLst/>
          </a:prstGeom>
        </p:spPr>
        <p:txBody>
          <a:bodyPr vert="horz" lIns="91440" tIns="45720" rIns="91440" bIns="45720" rtlCol="0" anchor="ctr"/>
          <a:lstStyle>
            <a:lvl1pPr algn="l">
              <a:defRPr sz="1200">
                <a:solidFill>
                  <a:schemeClr val="tx1"/>
                </a:solidFill>
              </a:defRPr>
            </a:lvl1pPr>
          </a:lstStyle>
          <a:p>
            <a:fld id="{0CA8196E-A4D2-4DAB-BA2D-0177CB237FA7}" type="datetimeFigureOut">
              <a:rPr lang="ko-KR" altLang="en-US" smtClean="0"/>
              <a:t>2020-11-25</a:t>
            </a:fld>
            <a:endParaRPr lang="ko-KR" altLang="en-US"/>
          </a:p>
        </p:txBody>
      </p:sp>
      <p:sp>
        <p:nvSpPr>
          <p:cNvPr id="5" name="Footer Placeholder 4"/>
          <p:cNvSpPr>
            <a:spLocks noGrp="1"/>
          </p:cNvSpPr>
          <p:nvPr>
            <p:ph type="ftr" sz="quarter" idx="3"/>
          </p:nvPr>
        </p:nvSpPr>
        <p:spPr>
          <a:xfrm>
            <a:off x="3560064" y="6364225"/>
            <a:ext cx="7083552" cy="365125"/>
          </a:xfrm>
          <a:prstGeom prst="rect">
            <a:avLst/>
          </a:prstGeom>
        </p:spPr>
        <p:txBody>
          <a:bodyPr vert="horz" lIns="91440" tIns="45720" rIns="91440" bIns="45720" rtlCol="0" anchor="ctr"/>
          <a:lstStyle>
            <a:lvl1pPr algn="r">
              <a:defRPr sz="1200">
                <a:solidFill>
                  <a:schemeClr val="tx1"/>
                </a:solidFill>
              </a:defRPr>
            </a:lvl1pPr>
          </a:lstStyle>
          <a:p>
            <a:endParaRPr lang="ko-KR" altLang="en-US"/>
          </a:p>
        </p:txBody>
      </p:sp>
      <p:sp>
        <p:nvSpPr>
          <p:cNvPr id="6" name="Slide Number Placeholder 5"/>
          <p:cNvSpPr>
            <a:spLocks noGrp="1"/>
          </p:cNvSpPr>
          <p:nvPr>
            <p:ph type="sldNum" sz="quarter" idx="4"/>
          </p:nvPr>
        </p:nvSpPr>
        <p:spPr>
          <a:xfrm>
            <a:off x="10765536" y="6364225"/>
            <a:ext cx="816864" cy="365125"/>
          </a:xfrm>
          <a:prstGeom prst="rect">
            <a:avLst/>
          </a:prstGeom>
        </p:spPr>
        <p:txBody>
          <a:bodyPr vert="horz" lIns="91440" tIns="45720" rIns="91440" bIns="45720" rtlCol="0" anchor="ctr"/>
          <a:lstStyle>
            <a:lvl1pPr algn="r">
              <a:defRPr sz="1200">
                <a:solidFill>
                  <a:schemeClr val="tx1"/>
                </a:solidFill>
              </a:defRPr>
            </a:lvl1pPr>
          </a:lstStyle>
          <a:p>
            <a:fld id="{C4013929-6520-4158-A173-054593C3B24D}" type="slidenum">
              <a:rPr lang="ko-KR" altLang="en-US" smtClean="0"/>
              <a:t>‹#›</a:t>
            </a:fld>
            <a:endParaRPr lang="ko-KR" altLang="en-US"/>
          </a:p>
        </p:txBody>
      </p:sp>
    </p:spTree>
    <p:extLst>
      <p:ext uri="{BB962C8B-B14F-4D97-AF65-F5344CB8AC3E}">
        <p14:creationId xmlns:p14="http://schemas.microsoft.com/office/powerpoint/2010/main" val="3712407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spcBef>
          <a:spcPct val="0"/>
        </a:spcBef>
        <a:buNone/>
        <a:defRPr sz="4000" b="1" kern="1200" cap="none" spc="0">
          <a:ln w="18415" cmpd="sng">
            <a:no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914400" rtl="0" eaLnBrk="1" latinLnBrk="1" hangingPunct="1">
        <a:spcBef>
          <a:spcPct val="20000"/>
        </a:spcBef>
        <a:buClr>
          <a:schemeClr val="accent2">
            <a:lumMod val="60000"/>
            <a:lumOff val="40000"/>
          </a:schemeClr>
        </a:buClr>
        <a:buSzPct val="80000"/>
        <a:buFont typeface="Wingdings 2" pitchFamily="18" charset="2"/>
        <a:buChar char="¤"/>
        <a:defRPr sz="3200" kern="1200">
          <a:solidFill>
            <a:schemeClr val="tx1"/>
          </a:solidFill>
          <a:latin typeface="+mn-lt"/>
          <a:ea typeface="+mn-ea"/>
          <a:cs typeface="+mn-cs"/>
        </a:defRPr>
      </a:lvl1pPr>
      <a:lvl2pPr marL="742950" indent="-285750" algn="l" defTabSz="914400" rtl="0" eaLnBrk="1" latinLnBrk="1" hangingPunct="1">
        <a:spcBef>
          <a:spcPct val="20000"/>
        </a:spcBef>
        <a:buClr>
          <a:schemeClr val="accent3">
            <a:lumMod val="60000"/>
            <a:lumOff val="40000"/>
          </a:schemeClr>
        </a:buClr>
        <a:buFont typeface="Wingdings" pitchFamily="2" charset="2"/>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Clr>
          <a:schemeClr val="accent4">
            <a:lumMod val="60000"/>
            <a:lumOff val="40000"/>
          </a:schemeClr>
        </a:buClr>
        <a:buFont typeface="Wingdings" pitchFamily="2" charset="2"/>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Clr>
          <a:schemeClr val="accent5">
            <a:lumMod val="60000"/>
            <a:lumOff val="40000"/>
          </a:schemeClr>
        </a:buClr>
        <a:buFont typeface="Wingdings" pitchFamily="2" charset="2"/>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Clr>
          <a:schemeClr val="accent6">
            <a:lumMod val="60000"/>
            <a:lumOff val="40000"/>
          </a:schemeClr>
        </a:buClr>
        <a:buFont typeface="Wingdings" pitchFamily="2" charset="2"/>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제목 3">
            <a:extLst>
              <a:ext uri="{FF2B5EF4-FFF2-40B4-BE49-F238E27FC236}">
                <a16:creationId xmlns:a16="http://schemas.microsoft.com/office/drawing/2014/main" id="{F87B7E93-7FC5-492B-923E-62CD8AA1FD79}"/>
              </a:ext>
            </a:extLst>
          </p:cNvPr>
          <p:cNvSpPr>
            <a:spLocks noGrp="1"/>
          </p:cNvSpPr>
          <p:nvPr>
            <p:ph type="title"/>
          </p:nvPr>
        </p:nvSpPr>
        <p:spPr/>
        <p:txBody>
          <a:bodyPr/>
          <a:lstStyle/>
          <a:p>
            <a:r>
              <a:rPr lang="en-US" altLang="ko-KR" dirty="0">
                <a:solidFill>
                  <a:schemeClr val="bg1"/>
                </a:solidFill>
              </a:rPr>
              <a:t>Lab 05 TCP</a:t>
            </a:r>
            <a:endParaRPr lang="ko-KR" altLang="en-US" dirty="0">
              <a:solidFill>
                <a:schemeClr val="bg1"/>
              </a:solidFill>
            </a:endParaRPr>
          </a:p>
        </p:txBody>
      </p:sp>
      <p:sp>
        <p:nvSpPr>
          <p:cNvPr id="35843" name="텍스트 개체 틀 4">
            <a:extLst>
              <a:ext uri="{FF2B5EF4-FFF2-40B4-BE49-F238E27FC236}">
                <a16:creationId xmlns:a16="http://schemas.microsoft.com/office/drawing/2014/main" id="{4F05A456-AA23-49E7-BD96-D65719A110CD}"/>
              </a:ext>
            </a:extLst>
          </p:cNvPr>
          <p:cNvSpPr>
            <a:spLocks noGrp="1"/>
          </p:cNvSpPr>
          <p:nvPr>
            <p:ph type="body" idx="1"/>
          </p:nvPr>
        </p:nvSpPr>
        <p:spPr>
          <a:xfrm>
            <a:off x="914400" y="3094855"/>
            <a:ext cx="10363200" cy="905256"/>
          </a:xfrm>
        </p:spPr>
        <p:txBody>
          <a:bodyPr>
            <a:normAutofit fontScale="70000" lnSpcReduction="20000"/>
          </a:bodyPr>
          <a:lstStyle/>
          <a:p>
            <a:r>
              <a:rPr lang="en-US" altLang="ko-KR" dirty="0">
                <a:solidFill>
                  <a:schemeClr val="bg1"/>
                </a:solidFill>
              </a:rPr>
              <a:t>Network programming</a:t>
            </a:r>
          </a:p>
          <a:p>
            <a:r>
              <a:rPr lang="en-US" altLang="ko-KR" dirty="0">
                <a:solidFill>
                  <a:schemeClr val="bg1"/>
                </a:solidFill>
              </a:rPr>
              <a:t>Human-centered AI(</a:t>
            </a:r>
            <a:r>
              <a:rPr lang="ko-KR" altLang="en-US" dirty="0" err="1">
                <a:solidFill>
                  <a:schemeClr val="bg1"/>
                </a:solidFill>
              </a:rPr>
              <a:t>휴먼지능정보공학전공</a:t>
            </a:r>
            <a:r>
              <a:rPr lang="en-US" altLang="ko-KR" dirty="0">
                <a:solidFill>
                  <a:schemeClr val="bg1"/>
                </a:solidFill>
              </a:rPr>
              <a:t>)</a:t>
            </a:r>
          </a:p>
          <a:p>
            <a:r>
              <a:rPr lang="en-US" altLang="ko-KR" dirty="0">
                <a:solidFill>
                  <a:schemeClr val="bg1"/>
                </a:solidFill>
              </a:rPr>
              <a:t>201910783</a:t>
            </a:r>
          </a:p>
          <a:p>
            <a:r>
              <a:rPr lang="en-US" altLang="ko-KR" dirty="0">
                <a:solidFill>
                  <a:schemeClr val="bg1"/>
                </a:solidFill>
              </a:rPr>
              <a:t>Kim </a:t>
            </a:r>
            <a:r>
              <a:rPr lang="en-US" altLang="ko-KR" dirty="0" err="1">
                <a:solidFill>
                  <a:schemeClr val="bg1"/>
                </a:solidFill>
              </a:rPr>
              <a:t>Seong</a:t>
            </a:r>
            <a:r>
              <a:rPr lang="en-US" altLang="ko-KR" dirty="0">
                <a:solidFill>
                  <a:schemeClr val="bg1"/>
                </a:solidFill>
              </a:rPr>
              <a:t> Hyun(</a:t>
            </a:r>
            <a:r>
              <a:rPr lang="ko-KR" altLang="en-US" dirty="0">
                <a:solidFill>
                  <a:schemeClr val="bg1"/>
                </a:solidFill>
              </a:rPr>
              <a:t>김성현</a:t>
            </a:r>
            <a:r>
              <a:rPr lang="en-US" altLang="ko-KR" dirty="0">
                <a:solidFill>
                  <a:schemeClr val="bg1"/>
                </a:solidFill>
              </a:rPr>
              <a:t>)</a:t>
            </a:r>
            <a:endParaRPr lang="ko-KR" alt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12712A23-6130-40C4-A1C3-3171AE47DAD1}"/>
              </a:ext>
            </a:extLst>
          </p:cNvPr>
          <p:cNvSpPr txBox="1">
            <a:spLocks/>
          </p:cNvSpPr>
          <p:nvPr/>
        </p:nvSpPr>
        <p:spPr bwMode="black">
          <a:xfrm>
            <a:off x="640875" y="95402"/>
            <a:ext cx="9960864" cy="987552"/>
          </a:xfrm>
          <a:prstGeom prst="rect">
            <a:avLst/>
          </a:prstGeom>
        </p:spPr>
        <p:txBody>
          <a:bodyPr vert="horz" lIns="91440" tIns="45720" rIns="91440" bIns="45720" rtlCol="0" anchor="ctr">
            <a:noAutofit/>
          </a:bodyPr>
          <a:lstStyle>
            <a:lvl1pPr algn="l" defTabSz="914400" rtl="0" eaLnBrk="1" latinLnBrk="1" hangingPunct="1">
              <a:spcBef>
                <a:spcPct val="0"/>
              </a:spcBef>
              <a:buNone/>
              <a:defRPr sz="4000" b="1" kern="1200" cap="none" spc="0">
                <a:ln w="18415" cmpd="sng">
                  <a:no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2000" dirty="0">
                <a:solidFill>
                  <a:schemeClr val="accent5">
                    <a:lumMod val="40000"/>
                    <a:lumOff val="60000"/>
                  </a:schemeClr>
                </a:solidFill>
              </a:rPr>
              <a:t>1. What is the sequence number of the TCP SYN segment that is used to initiate the TCP connection between the client computer and gaia.cs.umass.edu?  What is it in the segment that identifies the segment as a SYN segment? </a:t>
            </a:r>
            <a:br>
              <a:rPr lang="ko-KR" altLang="ko-KR" sz="2000" dirty="0">
                <a:solidFill>
                  <a:schemeClr val="accent5">
                    <a:lumMod val="40000"/>
                    <a:lumOff val="60000"/>
                  </a:schemeClr>
                </a:solidFill>
              </a:rPr>
            </a:br>
            <a:endParaRPr lang="ko-KR" altLang="en-US" sz="2000" dirty="0">
              <a:solidFill>
                <a:schemeClr val="accent5">
                  <a:lumMod val="40000"/>
                  <a:lumOff val="60000"/>
                </a:schemeClr>
              </a:solidFill>
            </a:endParaRPr>
          </a:p>
        </p:txBody>
      </p:sp>
      <p:sp>
        <p:nvSpPr>
          <p:cNvPr id="6" name="TextBox 5">
            <a:extLst>
              <a:ext uri="{FF2B5EF4-FFF2-40B4-BE49-F238E27FC236}">
                <a16:creationId xmlns:a16="http://schemas.microsoft.com/office/drawing/2014/main" id="{CFE8D8CD-7E66-4B38-8F2C-3C4CD630B063}"/>
              </a:ext>
            </a:extLst>
          </p:cNvPr>
          <p:cNvSpPr txBox="1"/>
          <p:nvPr/>
        </p:nvSpPr>
        <p:spPr>
          <a:xfrm>
            <a:off x="968937" y="1555595"/>
            <a:ext cx="9632802" cy="278640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ko-KR" b="1" dirty="0">
                <a:solidFill>
                  <a:srgbClr val="576067"/>
                </a:solidFill>
              </a:rPr>
              <a:t>SYN segment: client computer</a:t>
            </a:r>
            <a:r>
              <a:rPr lang="ko-KR" altLang="en-US" b="1" dirty="0">
                <a:solidFill>
                  <a:srgbClr val="576067"/>
                </a:solidFill>
              </a:rPr>
              <a:t>와 </a:t>
            </a:r>
            <a:r>
              <a:rPr lang="en-US" altLang="ko-KR" b="1" dirty="0">
                <a:solidFill>
                  <a:srgbClr val="576067"/>
                </a:solidFill>
              </a:rPr>
              <a:t>gaia.cs.umass.edu </a:t>
            </a:r>
            <a:r>
              <a:rPr lang="ko-KR" altLang="en-US" b="1" dirty="0">
                <a:solidFill>
                  <a:srgbClr val="576067"/>
                </a:solidFill>
              </a:rPr>
              <a:t>사이의 </a:t>
            </a:r>
            <a:r>
              <a:rPr lang="en-US" altLang="ko-KR" b="1" dirty="0">
                <a:solidFill>
                  <a:srgbClr val="576067"/>
                </a:solidFill>
              </a:rPr>
              <a:t>TCP </a:t>
            </a:r>
            <a:r>
              <a:rPr lang="ko-KR" altLang="en-US" b="1" dirty="0">
                <a:solidFill>
                  <a:srgbClr val="576067"/>
                </a:solidFill>
              </a:rPr>
              <a:t>연결을 모방하는데 사용</a:t>
            </a:r>
            <a:r>
              <a:rPr lang="en-US" altLang="ko-KR" b="1" dirty="0">
                <a:solidFill>
                  <a:srgbClr val="576067"/>
                </a:solidFill>
              </a:rPr>
              <a:t>, </a:t>
            </a:r>
            <a:r>
              <a:rPr lang="ko-KR" altLang="en-US" b="1" dirty="0">
                <a:solidFill>
                  <a:srgbClr val="576067"/>
                </a:solidFill>
              </a:rPr>
              <a:t>즉 </a:t>
            </a:r>
            <a:r>
              <a:rPr lang="en-US" altLang="ko-KR" b="1" dirty="0">
                <a:solidFill>
                  <a:srgbClr val="576067"/>
                </a:solidFill>
              </a:rPr>
              <a:t>TCP </a:t>
            </a:r>
            <a:r>
              <a:rPr lang="ko-KR" altLang="en-US" b="1" dirty="0">
                <a:solidFill>
                  <a:srgbClr val="576067"/>
                </a:solidFill>
              </a:rPr>
              <a:t>연결의 첫 시작에 사용된다</a:t>
            </a:r>
            <a:r>
              <a:rPr lang="en-US" altLang="ko-KR" b="1" dirty="0">
                <a:solidFill>
                  <a:srgbClr val="576067"/>
                </a:solidFill>
              </a:rPr>
              <a:t>. </a:t>
            </a:r>
            <a:r>
              <a:rPr lang="en-US" altLang="ko-KR" b="1" dirty="0">
                <a:solidFill>
                  <a:srgbClr val="576067"/>
                </a:solidFill>
                <a:sym typeface="Wingdings" panose="05000000000000000000" pitchFamily="2" charset="2"/>
              </a:rPr>
              <a:t> sequence number = 0</a:t>
            </a:r>
            <a:r>
              <a:rPr lang="ko-KR" altLang="en-US" b="1" dirty="0">
                <a:solidFill>
                  <a:srgbClr val="576067"/>
                </a:solidFill>
                <a:sym typeface="Wingdings" panose="05000000000000000000" pitchFamily="2" charset="2"/>
              </a:rPr>
              <a:t>을 의미한다</a:t>
            </a:r>
            <a:r>
              <a:rPr lang="en-US" altLang="ko-KR" b="1" dirty="0">
                <a:solidFill>
                  <a:srgbClr val="576067"/>
                </a:solidFill>
                <a:sym typeface="Wingdings" panose="05000000000000000000" pitchFamily="2" charset="2"/>
              </a:rPr>
              <a:t>.</a:t>
            </a:r>
          </a:p>
          <a:p>
            <a:pPr marL="285750" indent="-285750">
              <a:lnSpc>
                <a:spcPct val="200000"/>
              </a:lnSpc>
              <a:buFont typeface="Arial" panose="020B0604020202020204" pitchFamily="34" charset="0"/>
              <a:buChar char="•"/>
            </a:pPr>
            <a:endParaRPr lang="en-US" altLang="ko-KR" b="1" dirty="0">
              <a:solidFill>
                <a:srgbClr val="576067"/>
              </a:solidFill>
            </a:endParaRPr>
          </a:p>
          <a:p>
            <a:pPr marL="285750" indent="-285750">
              <a:lnSpc>
                <a:spcPct val="200000"/>
              </a:lnSpc>
              <a:buFont typeface="Arial" panose="020B0604020202020204" pitchFamily="34" charset="0"/>
              <a:buChar char="•"/>
            </a:pPr>
            <a:r>
              <a:rPr lang="ko-KR" altLang="en-US" b="1" dirty="0">
                <a:solidFill>
                  <a:srgbClr val="576067"/>
                </a:solidFill>
              </a:rPr>
              <a:t>앞 장에 있는 그림에 따르면</a:t>
            </a:r>
            <a:r>
              <a:rPr lang="en-US" altLang="ko-KR" b="1" dirty="0">
                <a:solidFill>
                  <a:srgbClr val="576067"/>
                </a:solidFill>
              </a:rPr>
              <a:t>, Flag Section</a:t>
            </a:r>
            <a:r>
              <a:rPr lang="ko-KR" altLang="en-US" b="1" dirty="0">
                <a:solidFill>
                  <a:srgbClr val="576067"/>
                </a:solidFill>
              </a:rPr>
              <a:t>에서 </a:t>
            </a:r>
            <a:r>
              <a:rPr lang="en-US" altLang="ko-KR" b="1" dirty="0">
                <a:solidFill>
                  <a:schemeClr val="accent5"/>
                </a:solidFill>
              </a:rPr>
              <a:t>Syn flag</a:t>
            </a:r>
            <a:r>
              <a:rPr lang="ko-KR" altLang="en-US" b="1" dirty="0">
                <a:solidFill>
                  <a:schemeClr val="accent5"/>
                </a:solidFill>
              </a:rPr>
              <a:t>는 </a:t>
            </a:r>
            <a:r>
              <a:rPr lang="en-US" altLang="ko-KR" b="1" dirty="0">
                <a:solidFill>
                  <a:schemeClr val="accent5"/>
                </a:solidFill>
              </a:rPr>
              <a:t>1</a:t>
            </a:r>
            <a:r>
              <a:rPr lang="ko-KR" altLang="en-US" b="1" dirty="0">
                <a:solidFill>
                  <a:srgbClr val="576067"/>
                </a:solidFill>
              </a:rPr>
              <a:t>로 설정되며</a:t>
            </a:r>
            <a:r>
              <a:rPr lang="en-US" altLang="ko-KR" b="1" dirty="0">
                <a:solidFill>
                  <a:srgbClr val="576067"/>
                </a:solidFill>
              </a:rPr>
              <a:t>, </a:t>
            </a:r>
            <a:r>
              <a:rPr lang="ko-KR" altLang="en-US" b="1" dirty="0">
                <a:solidFill>
                  <a:schemeClr val="accent5"/>
                </a:solidFill>
              </a:rPr>
              <a:t>이는 이 </a:t>
            </a:r>
            <a:r>
              <a:rPr lang="en-US" altLang="ko-KR" b="1" dirty="0">
                <a:solidFill>
                  <a:schemeClr val="accent5"/>
                </a:solidFill>
              </a:rPr>
              <a:t>segment</a:t>
            </a:r>
            <a:r>
              <a:rPr lang="ko-KR" altLang="en-US" b="1" dirty="0">
                <a:solidFill>
                  <a:schemeClr val="accent5"/>
                </a:solidFill>
              </a:rPr>
              <a:t>가 </a:t>
            </a:r>
            <a:r>
              <a:rPr lang="en-US" altLang="ko-KR" b="1" dirty="0">
                <a:solidFill>
                  <a:schemeClr val="accent5"/>
                </a:solidFill>
              </a:rPr>
              <a:t>SYN segment</a:t>
            </a:r>
            <a:r>
              <a:rPr lang="ko-KR" altLang="en-US" b="1" dirty="0">
                <a:solidFill>
                  <a:schemeClr val="accent5"/>
                </a:solidFill>
              </a:rPr>
              <a:t>임을 나타낸다</a:t>
            </a:r>
            <a:r>
              <a:rPr lang="en-US" altLang="ko-KR" b="1" dirty="0">
                <a:solidFill>
                  <a:schemeClr val="accent5"/>
                </a:solidFill>
              </a:rPr>
              <a:t>.</a:t>
            </a:r>
          </a:p>
        </p:txBody>
      </p:sp>
    </p:spTree>
    <p:extLst>
      <p:ext uri="{BB962C8B-B14F-4D97-AF65-F5344CB8AC3E}">
        <p14:creationId xmlns:p14="http://schemas.microsoft.com/office/powerpoint/2010/main" val="362749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466F40BB-C2ED-402A-829C-C81B81704D58}"/>
              </a:ext>
            </a:extLst>
          </p:cNvPr>
          <p:cNvSpPr>
            <a:spLocks noGrp="1"/>
          </p:cNvSpPr>
          <p:nvPr>
            <p:ph idx="1"/>
          </p:nvPr>
        </p:nvSpPr>
        <p:spPr/>
        <p:txBody>
          <a:bodyPr/>
          <a:lstStyle/>
          <a:p>
            <a:endParaRPr lang="ko-KR" altLang="en-US" dirty="0"/>
          </a:p>
        </p:txBody>
      </p:sp>
      <p:sp>
        <p:nvSpPr>
          <p:cNvPr id="4" name="제목 1">
            <a:extLst>
              <a:ext uri="{FF2B5EF4-FFF2-40B4-BE49-F238E27FC236}">
                <a16:creationId xmlns:a16="http://schemas.microsoft.com/office/drawing/2014/main" id="{8DB0CDF2-5B4B-4154-A419-307A20270ED8}"/>
              </a:ext>
            </a:extLst>
          </p:cNvPr>
          <p:cNvSpPr txBox="1">
            <a:spLocks/>
          </p:cNvSpPr>
          <p:nvPr/>
        </p:nvSpPr>
        <p:spPr bwMode="black">
          <a:xfrm>
            <a:off x="640875" y="95402"/>
            <a:ext cx="9960864" cy="987552"/>
          </a:xfrm>
          <a:prstGeom prst="rect">
            <a:avLst/>
          </a:prstGeom>
        </p:spPr>
        <p:txBody>
          <a:bodyPr vert="horz" lIns="91440" tIns="45720" rIns="91440" bIns="45720" rtlCol="0" anchor="ctr">
            <a:noAutofit/>
          </a:bodyPr>
          <a:lstStyle>
            <a:lvl1pPr algn="l" defTabSz="914400" rtl="0" eaLnBrk="1" latinLnBrk="1" hangingPunct="1">
              <a:spcBef>
                <a:spcPct val="0"/>
              </a:spcBef>
              <a:buNone/>
              <a:defRPr sz="4000" b="1" kern="1200" cap="none" spc="0">
                <a:ln w="18415" cmpd="sng">
                  <a:no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2000" dirty="0">
                <a:solidFill>
                  <a:schemeClr val="accent5">
                    <a:lumMod val="60000"/>
                    <a:lumOff val="40000"/>
                  </a:schemeClr>
                </a:solidFill>
              </a:rPr>
              <a:t>2. </a:t>
            </a:r>
            <a:r>
              <a:rPr lang="en-US" altLang="ko-KR" sz="1600" dirty="0">
                <a:solidFill>
                  <a:schemeClr val="accent5">
                    <a:lumMod val="60000"/>
                    <a:lumOff val="40000"/>
                  </a:schemeClr>
                </a:solidFill>
              </a:rPr>
              <a:t> What is the sequence number of the SYNACK segment sent by gaia.cs.umass.edu to the client computer in reply to the SYN?  What is the value of the Acknowledgement field in the SYNACK segment?  How did gaia.cs.umass.edu determine that value? What is it in the segment that identifies the segment as a SYNACK segment? </a:t>
            </a:r>
            <a:br>
              <a:rPr lang="ko-KR" altLang="ko-KR" sz="2000" dirty="0">
                <a:solidFill>
                  <a:schemeClr val="accent5">
                    <a:lumMod val="60000"/>
                    <a:lumOff val="40000"/>
                  </a:schemeClr>
                </a:solidFill>
              </a:rPr>
            </a:br>
            <a:endParaRPr lang="ko-KR" altLang="en-US" sz="2000" dirty="0">
              <a:solidFill>
                <a:schemeClr val="accent5">
                  <a:lumMod val="60000"/>
                  <a:lumOff val="40000"/>
                </a:schemeClr>
              </a:solidFill>
            </a:endParaRPr>
          </a:p>
        </p:txBody>
      </p:sp>
      <p:pic>
        <p:nvPicPr>
          <p:cNvPr id="7" name="그림 6">
            <a:extLst>
              <a:ext uri="{FF2B5EF4-FFF2-40B4-BE49-F238E27FC236}">
                <a16:creationId xmlns:a16="http://schemas.microsoft.com/office/drawing/2014/main" id="{89D0FBB8-7375-4325-88A8-CE11D97647B0}"/>
              </a:ext>
            </a:extLst>
          </p:cNvPr>
          <p:cNvPicPr>
            <a:picLocks noChangeAspect="1"/>
          </p:cNvPicPr>
          <p:nvPr/>
        </p:nvPicPr>
        <p:blipFill>
          <a:blip r:embed="rId2"/>
          <a:stretch>
            <a:fillRect/>
          </a:stretch>
        </p:blipFill>
        <p:spPr>
          <a:xfrm>
            <a:off x="-55659" y="1082954"/>
            <a:ext cx="12192000" cy="4410183"/>
          </a:xfrm>
          <a:prstGeom prst="rect">
            <a:avLst/>
          </a:prstGeom>
        </p:spPr>
      </p:pic>
      <p:sp>
        <p:nvSpPr>
          <p:cNvPr id="8" name="액자 7">
            <a:extLst>
              <a:ext uri="{FF2B5EF4-FFF2-40B4-BE49-F238E27FC236}">
                <a16:creationId xmlns:a16="http://schemas.microsoft.com/office/drawing/2014/main" id="{56C6101D-E4A4-4612-878F-DB493908C893}"/>
              </a:ext>
            </a:extLst>
          </p:cNvPr>
          <p:cNvSpPr/>
          <p:nvPr/>
        </p:nvSpPr>
        <p:spPr>
          <a:xfrm>
            <a:off x="246490" y="2639832"/>
            <a:ext cx="4325510" cy="789168"/>
          </a:xfrm>
          <a:prstGeom prst="frame">
            <a:avLst>
              <a:gd name="adj1" fmla="val 43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액자 9">
            <a:extLst>
              <a:ext uri="{FF2B5EF4-FFF2-40B4-BE49-F238E27FC236}">
                <a16:creationId xmlns:a16="http://schemas.microsoft.com/office/drawing/2014/main" id="{34620A2F-775F-47CB-9E00-8CF50EBCA9C4}"/>
              </a:ext>
            </a:extLst>
          </p:cNvPr>
          <p:cNvSpPr/>
          <p:nvPr/>
        </p:nvSpPr>
        <p:spPr>
          <a:xfrm>
            <a:off x="310101" y="3671900"/>
            <a:ext cx="1757238" cy="240142"/>
          </a:xfrm>
          <a:prstGeom prst="frame">
            <a:avLst>
              <a:gd name="adj1" fmla="val 43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 name="액자 10">
            <a:extLst>
              <a:ext uri="{FF2B5EF4-FFF2-40B4-BE49-F238E27FC236}">
                <a16:creationId xmlns:a16="http://schemas.microsoft.com/office/drawing/2014/main" id="{4B27A01D-2BC3-409C-8355-E66A1481B014}"/>
              </a:ext>
            </a:extLst>
          </p:cNvPr>
          <p:cNvSpPr/>
          <p:nvPr/>
        </p:nvSpPr>
        <p:spPr>
          <a:xfrm>
            <a:off x="445272" y="4745736"/>
            <a:ext cx="2798859" cy="240142"/>
          </a:xfrm>
          <a:prstGeom prst="frame">
            <a:avLst>
              <a:gd name="adj1" fmla="val 43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 name="액자 11">
            <a:extLst>
              <a:ext uri="{FF2B5EF4-FFF2-40B4-BE49-F238E27FC236}">
                <a16:creationId xmlns:a16="http://schemas.microsoft.com/office/drawing/2014/main" id="{FC71C24D-E09B-4B17-B81F-BC8304D5E1F6}"/>
              </a:ext>
            </a:extLst>
          </p:cNvPr>
          <p:cNvSpPr/>
          <p:nvPr/>
        </p:nvSpPr>
        <p:spPr>
          <a:xfrm>
            <a:off x="445271" y="5228778"/>
            <a:ext cx="2798859" cy="240142"/>
          </a:xfrm>
          <a:prstGeom prst="frame">
            <a:avLst>
              <a:gd name="adj1" fmla="val 43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3" name="TextBox 12">
            <a:extLst>
              <a:ext uri="{FF2B5EF4-FFF2-40B4-BE49-F238E27FC236}">
                <a16:creationId xmlns:a16="http://schemas.microsoft.com/office/drawing/2014/main" id="{59DD4875-F4D5-4A20-BCAA-880031C3165C}"/>
              </a:ext>
            </a:extLst>
          </p:cNvPr>
          <p:cNvSpPr txBox="1"/>
          <p:nvPr/>
        </p:nvSpPr>
        <p:spPr>
          <a:xfrm>
            <a:off x="246490" y="5435281"/>
            <a:ext cx="11495456" cy="1477328"/>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t>SYNACK segment </a:t>
            </a:r>
            <a:r>
              <a:rPr lang="en-US" altLang="ko-KR" dirty="0">
                <a:sym typeface="Wingdings" panose="05000000000000000000" pitchFamily="2" charset="2"/>
              </a:rPr>
              <a:t> gaia.cs.umass.edu</a:t>
            </a:r>
            <a:r>
              <a:rPr lang="ko-KR" altLang="en-US" dirty="0">
                <a:sym typeface="Wingdings" panose="05000000000000000000" pitchFamily="2" charset="2"/>
              </a:rPr>
              <a:t>가 </a:t>
            </a:r>
            <a:r>
              <a:rPr lang="en-US" altLang="ko-KR" dirty="0">
                <a:sym typeface="Wingdings" panose="05000000000000000000" pitchFamily="2" charset="2"/>
              </a:rPr>
              <a:t>SYN</a:t>
            </a:r>
            <a:r>
              <a:rPr lang="ko-KR" altLang="en-US" dirty="0">
                <a:sym typeface="Wingdings" panose="05000000000000000000" pitchFamily="2" charset="2"/>
              </a:rPr>
              <a:t>에 응답하여 </a:t>
            </a:r>
            <a:r>
              <a:rPr lang="en-US" altLang="ko-KR" dirty="0">
                <a:sym typeface="Wingdings" panose="05000000000000000000" pitchFamily="2" charset="2"/>
              </a:rPr>
              <a:t>client </a:t>
            </a:r>
            <a:r>
              <a:rPr lang="ko-KR" altLang="en-US" dirty="0">
                <a:sym typeface="Wingdings" panose="05000000000000000000" pitchFamily="2" charset="2"/>
              </a:rPr>
              <a:t>컴퓨터로 전송하는 </a:t>
            </a:r>
            <a:r>
              <a:rPr lang="en-US" altLang="ko-KR" dirty="0">
                <a:sym typeface="Wingdings" panose="05000000000000000000" pitchFamily="2" charset="2"/>
              </a:rPr>
              <a:t>segment. Sequence number = 0.</a:t>
            </a:r>
          </a:p>
          <a:p>
            <a:pPr marL="285750" indent="-285750">
              <a:buFont typeface="Arial" panose="020B0604020202020204" pitchFamily="34" charset="0"/>
              <a:buChar char="•"/>
            </a:pPr>
            <a:r>
              <a:rPr lang="en-US" altLang="ko-KR" dirty="0">
                <a:sym typeface="Wingdings" panose="05000000000000000000" pitchFamily="2" charset="2"/>
              </a:rPr>
              <a:t>SYNACK segment</a:t>
            </a:r>
            <a:r>
              <a:rPr lang="ko-KR" altLang="en-US" dirty="0">
                <a:sym typeface="Wingdings" panose="05000000000000000000" pitchFamily="2" charset="2"/>
              </a:rPr>
              <a:t>에서 </a:t>
            </a:r>
            <a:r>
              <a:rPr lang="en-US" altLang="ko-KR" dirty="0">
                <a:sym typeface="Wingdings" panose="05000000000000000000" pitchFamily="2" charset="2"/>
              </a:rPr>
              <a:t>Acknowledgement field</a:t>
            </a:r>
            <a:r>
              <a:rPr lang="ko-KR" altLang="en-US" dirty="0">
                <a:sym typeface="Wingdings" panose="05000000000000000000" pitchFamily="2" charset="2"/>
              </a:rPr>
              <a:t>의 값 </a:t>
            </a:r>
            <a:r>
              <a:rPr lang="en-US" altLang="ko-KR" dirty="0">
                <a:sym typeface="Wingdings" panose="05000000000000000000" pitchFamily="2" charset="2"/>
              </a:rPr>
              <a:t>= 1. </a:t>
            </a:r>
            <a:r>
              <a:rPr lang="ko-KR" altLang="en-US" dirty="0">
                <a:sym typeface="Wingdings" panose="05000000000000000000" pitchFamily="2" charset="2"/>
              </a:rPr>
              <a:t>이 값은 서버 </a:t>
            </a:r>
            <a:r>
              <a:rPr lang="en-US" altLang="ko-KR" dirty="0">
                <a:sym typeface="Wingdings" panose="05000000000000000000" pitchFamily="2" charset="2"/>
              </a:rPr>
              <a:t>gaia.cs.umass.edu.</a:t>
            </a:r>
            <a:r>
              <a:rPr lang="ko-KR" altLang="en-US" dirty="0">
                <a:sym typeface="Wingdings" panose="05000000000000000000" pitchFamily="2" charset="2"/>
              </a:rPr>
              <a:t>에 의해 결정된다</a:t>
            </a:r>
            <a:r>
              <a:rPr lang="en-US" altLang="ko-KR" dirty="0">
                <a:sym typeface="Wingdings" panose="05000000000000000000" pitchFamily="2" charset="2"/>
              </a:rPr>
              <a:t>.</a:t>
            </a:r>
          </a:p>
          <a:p>
            <a:pPr marL="285750" indent="-285750">
              <a:buFont typeface="Arial" panose="020B0604020202020204" pitchFamily="34" charset="0"/>
              <a:buChar char="•"/>
            </a:pPr>
            <a:r>
              <a:rPr lang="ko-KR" altLang="en-US" dirty="0">
                <a:sym typeface="Wingdings" panose="05000000000000000000" pitchFamily="2" charset="2"/>
              </a:rPr>
              <a:t>서버는 </a:t>
            </a:r>
            <a:r>
              <a:rPr lang="en-US" altLang="ko-KR" dirty="0">
                <a:sym typeface="Wingdings" panose="05000000000000000000" pitchFamily="2" charset="2"/>
              </a:rPr>
              <a:t>client </a:t>
            </a:r>
            <a:r>
              <a:rPr lang="ko-KR" altLang="en-US" dirty="0">
                <a:sym typeface="Wingdings" panose="05000000000000000000" pitchFamily="2" charset="2"/>
              </a:rPr>
              <a:t>컴퓨터에서 </a:t>
            </a:r>
            <a:r>
              <a:rPr lang="en-US" altLang="ko-KR" dirty="0">
                <a:sym typeface="Wingdings" panose="05000000000000000000" pitchFamily="2" charset="2"/>
              </a:rPr>
              <a:t>SYN segment</a:t>
            </a:r>
            <a:r>
              <a:rPr lang="ko-KR" altLang="en-US" dirty="0">
                <a:sym typeface="Wingdings" panose="05000000000000000000" pitchFamily="2" charset="2"/>
              </a:rPr>
              <a:t>의 초기 </a:t>
            </a:r>
            <a:r>
              <a:rPr lang="en-US" altLang="ko-KR" dirty="0">
                <a:sym typeface="Wingdings" panose="05000000000000000000" pitchFamily="2" charset="2"/>
              </a:rPr>
              <a:t>sequence number</a:t>
            </a:r>
            <a:r>
              <a:rPr lang="ko-KR" altLang="en-US" dirty="0">
                <a:sym typeface="Wingdings" panose="05000000000000000000" pitchFamily="2" charset="2"/>
              </a:rPr>
              <a:t>에 </a:t>
            </a:r>
            <a:r>
              <a:rPr lang="en-US" altLang="ko-KR" dirty="0">
                <a:sym typeface="Wingdings" panose="05000000000000000000" pitchFamily="2" charset="2"/>
              </a:rPr>
              <a:t>1</a:t>
            </a:r>
            <a:r>
              <a:rPr lang="ko-KR" altLang="en-US" dirty="0">
                <a:sym typeface="Wingdings" panose="05000000000000000000" pitchFamily="2" charset="2"/>
              </a:rPr>
              <a:t>을 추가</a:t>
            </a:r>
            <a:r>
              <a:rPr lang="en-US" altLang="ko-KR" dirty="0">
                <a:sym typeface="Wingdings" panose="05000000000000000000" pitchFamily="2" charset="2"/>
              </a:rPr>
              <a:t>. </a:t>
            </a:r>
            <a:r>
              <a:rPr lang="ko-KR" altLang="en-US" dirty="0">
                <a:sym typeface="Wingdings" panose="05000000000000000000" pitchFamily="2" charset="2"/>
              </a:rPr>
              <a:t>이 경우 </a:t>
            </a:r>
            <a:r>
              <a:rPr lang="en-US" altLang="ko-KR" dirty="0">
                <a:sym typeface="Wingdings" panose="05000000000000000000" pitchFamily="2" charset="2"/>
              </a:rPr>
              <a:t>client </a:t>
            </a:r>
            <a:r>
              <a:rPr lang="ko-KR" altLang="en-US" dirty="0">
                <a:sym typeface="Wingdings" panose="05000000000000000000" pitchFamily="2" charset="2"/>
              </a:rPr>
              <a:t>컴퓨터에서 </a:t>
            </a:r>
            <a:r>
              <a:rPr lang="en-US" altLang="ko-KR" dirty="0">
                <a:sym typeface="Wingdings" panose="05000000000000000000" pitchFamily="2" charset="2"/>
              </a:rPr>
              <a:t>SYN </a:t>
            </a:r>
            <a:r>
              <a:rPr lang="en-US" altLang="ko-KR" dirty="0" err="1">
                <a:sym typeface="Wingdings" panose="05000000000000000000" pitchFamily="2" charset="2"/>
              </a:rPr>
              <a:t>segmen</a:t>
            </a:r>
            <a:r>
              <a:rPr lang="ko-KR" altLang="en-US" dirty="0">
                <a:sym typeface="Wingdings" panose="05000000000000000000" pitchFamily="2" charset="2"/>
              </a:rPr>
              <a:t>의 초기 </a:t>
            </a:r>
            <a:r>
              <a:rPr lang="en-US" altLang="ko-KR" dirty="0">
                <a:sym typeface="Wingdings" panose="05000000000000000000" pitchFamily="2" charset="2"/>
              </a:rPr>
              <a:t>sequence </a:t>
            </a:r>
            <a:r>
              <a:rPr lang="en-US" altLang="ko-KR" dirty="0" err="1">
                <a:sym typeface="Wingdings" panose="05000000000000000000" pitchFamily="2" charset="2"/>
              </a:rPr>
              <a:t>numbe</a:t>
            </a:r>
            <a:r>
              <a:rPr lang="ko-KR" altLang="en-US" dirty="0">
                <a:sym typeface="Wingdings" panose="05000000000000000000" pitchFamily="2" charset="2"/>
              </a:rPr>
              <a:t>가 </a:t>
            </a:r>
            <a:r>
              <a:rPr lang="en-US" altLang="ko-KR" dirty="0">
                <a:sym typeface="Wingdings" panose="05000000000000000000" pitchFamily="2" charset="2"/>
              </a:rPr>
              <a:t>0</a:t>
            </a:r>
            <a:r>
              <a:rPr lang="ko-KR" altLang="en-US" dirty="0">
                <a:sym typeface="Wingdings" panose="05000000000000000000" pitchFamily="2" charset="2"/>
              </a:rPr>
              <a:t>이므로 </a:t>
            </a:r>
            <a:r>
              <a:rPr lang="en-US" altLang="ko-KR" dirty="0">
                <a:sym typeface="Wingdings" panose="05000000000000000000" pitchFamily="2" charset="2"/>
              </a:rPr>
              <a:t>SYNACK </a:t>
            </a:r>
            <a:r>
              <a:rPr lang="en-US" altLang="ko-KR" dirty="0" err="1">
                <a:sym typeface="Wingdings" panose="05000000000000000000" pitchFamily="2" charset="2"/>
              </a:rPr>
              <a:t>segmen</a:t>
            </a:r>
            <a:r>
              <a:rPr lang="ko-KR" altLang="en-US" dirty="0">
                <a:sym typeface="Wingdings" panose="05000000000000000000" pitchFamily="2" charset="2"/>
              </a:rPr>
              <a:t>에서 </a:t>
            </a:r>
            <a:r>
              <a:rPr lang="en-US" altLang="ko-KR" dirty="0">
                <a:sym typeface="Wingdings" panose="05000000000000000000" pitchFamily="2" charset="2"/>
              </a:rPr>
              <a:t>Acknowledgement field</a:t>
            </a:r>
            <a:r>
              <a:rPr lang="ko-KR" altLang="en-US" dirty="0">
                <a:sym typeface="Wingdings" panose="05000000000000000000" pitchFamily="2" charset="2"/>
              </a:rPr>
              <a:t>의 값은 </a:t>
            </a:r>
            <a:r>
              <a:rPr lang="en-US" altLang="ko-KR" dirty="0">
                <a:sym typeface="Wingdings" panose="05000000000000000000" pitchFamily="2" charset="2"/>
              </a:rPr>
              <a:t>1</a:t>
            </a:r>
            <a:r>
              <a:rPr lang="ko-KR" altLang="en-US" dirty="0">
                <a:sym typeface="Wingdings" panose="05000000000000000000" pitchFamily="2" charset="2"/>
              </a:rPr>
              <a:t>이다</a:t>
            </a:r>
            <a:r>
              <a:rPr lang="en-US" altLang="ko-KR" dirty="0">
                <a:sym typeface="Wingdings" panose="05000000000000000000" pitchFamily="2" charset="2"/>
              </a:rPr>
              <a:t>.</a:t>
            </a:r>
          </a:p>
          <a:p>
            <a:pPr marL="285750" indent="-285750">
              <a:buFont typeface="Arial" panose="020B0604020202020204" pitchFamily="34" charset="0"/>
              <a:buChar char="•"/>
            </a:pPr>
            <a:r>
              <a:rPr lang="en-US" altLang="ko-KR" dirty="0">
                <a:sym typeface="Wingdings" panose="05000000000000000000" pitchFamily="2" charset="2"/>
              </a:rPr>
              <a:t>Segment</a:t>
            </a:r>
            <a:r>
              <a:rPr lang="ko-KR" altLang="en-US" dirty="0">
                <a:sym typeface="Wingdings" panose="05000000000000000000" pitchFamily="2" charset="2"/>
              </a:rPr>
              <a:t>에서 </a:t>
            </a:r>
            <a:r>
              <a:rPr lang="en-US" altLang="ko-KR" dirty="0">
                <a:sym typeface="Wingdings" panose="05000000000000000000" pitchFamily="2" charset="2"/>
              </a:rPr>
              <a:t>SYN flag</a:t>
            </a:r>
            <a:r>
              <a:rPr lang="ko-KR" altLang="en-US" dirty="0">
                <a:sym typeface="Wingdings" panose="05000000000000000000" pitchFamily="2" charset="2"/>
              </a:rPr>
              <a:t>와 </a:t>
            </a:r>
            <a:r>
              <a:rPr lang="en-US" altLang="ko-KR" dirty="0">
                <a:sym typeface="Wingdings" panose="05000000000000000000" pitchFamily="2" charset="2"/>
              </a:rPr>
              <a:t>Acknowledgment</a:t>
            </a:r>
            <a:r>
              <a:rPr lang="ko-KR" altLang="en-US" dirty="0">
                <a:sym typeface="Wingdings" panose="05000000000000000000" pitchFamily="2" charset="2"/>
              </a:rPr>
              <a:t>를 모두 </a:t>
            </a:r>
            <a:r>
              <a:rPr lang="en-US" altLang="ko-KR" dirty="0">
                <a:sym typeface="Wingdings" panose="05000000000000000000" pitchFamily="2" charset="2"/>
              </a:rPr>
              <a:t>1</a:t>
            </a:r>
            <a:r>
              <a:rPr lang="ko-KR" altLang="en-US" dirty="0">
                <a:sym typeface="Wingdings" panose="05000000000000000000" pitchFamily="2" charset="2"/>
              </a:rPr>
              <a:t>로 설정하면 </a:t>
            </a:r>
            <a:r>
              <a:rPr lang="en-US" altLang="ko-KR" dirty="0" err="1">
                <a:sym typeface="Wingdings" panose="05000000000000000000" pitchFamily="2" charset="2"/>
              </a:rPr>
              <a:t>segmen</a:t>
            </a:r>
            <a:r>
              <a:rPr lang="ko-KR" altLang="en-US" dirty="0">
                <a:sym typeface="Wingdings" panose="05000000000000000000" pitchFamily="2" charset="2"/>
              </a:rPr>
              <a:t>가 </a:t>
            </a:r>
            <a:r>
              <a:rPr lang="en-US" altLang="ko-KR" dirty="0">
                <a:sym typeface="Wingdings" panose="05000000000000000000" pitchFamily="2" charset="2"/>
              </a:rPr>
              <a:t>SYNACK </a:t>
            </a:r>
            <a:r>
              <a:rPr lang="en-US" altLang="ko-KR" dirty="0" err="1">
                <a:sym typeface="Wingdings" panose="05000000000000000000" pitchFamily="2" charset="2"/>
              </a:rPr>
              <a:t>sgement</a:t>
            </a:r>
            <a:r>
              <a:rPr lang="ko-KR" altLang="en-US" dirty="0">
                <a:sym typeface="Wingdings" panose="05000000000000000000" pitchFamily="2" charset="2"/>
              </a:rPr>
              <a:t>로 식별되기에 </a:t>
            </a:r>
            <a:r>
              <a:rPr lang="en-US" altLang="ko-KR" dirty="0">
                <a:sym typeface="Wingdings" panose="05000000000000000000" pitchFamily="2" charset="2"/>
              </a:rPr>
              <a:t>1</a:t>
            </a:r>
            <a:r>
              <a:rPr lang="ko-KR" altLang="en-US" dirty="0">
                <a:sym typeface="Wingdings" panose="05000000000000000000" pitchFamily="2" charset="2"/>
              </a:rPr>
              <a:t>인 것이다</a:t>
            </a:r>
            <a:r>
              <a:rPr lang="en-US" altLang="ko-KR" dirty="0">
                <a:sym typeface="Wingdings" panose="05000000000000000000" pitchFamily="2" charset="2"/>
              </a:rPr>
              <a:t>.</a:t>
            </a:r>
          </a:p>
        </p:txBody>
      </p:sp>
    </p:spTree>
    <p:extLst>
      <p:ext uri="{BB962C8B-B14F-4D97-AF65-F5344CB8AC3E}">
        <p14:creationId xmlns:p14="http://schemas.microsoft.com/office/powerpoint/2010/main" val="299484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B0DA7A18-5E65-410E-9E46-3AA3CED3A363}"/>
              </a:ext>
            </a:extLst>
          </p:cNvPr>
          <p:cNvSpPr txBox="1">
            <a:spLocks/>
          </p:cNvSpPr>
          <p:nvPr/>
        </p:nvSpPr>
        <p:spPr bwMode="black">
          <a:xfrm>
            <a:off x="640875" y="95402"/>
            <a:ext cx="9960864" cy="987552"/>
          </a:xfrm>
          <a:prstGeom prst="rect">
            <a:avLst/>
          </a:prstGeom>
        </p:spPr>
        <p:txBody>
          <a:bodyPr vert="horz" lIns="91440" tIns="45720" rIns="91440" bIns="45720" rtlCol="0" anchor="ctr">
            <a:noAutofit/>
          </a:bodyPr>
          <a:lstStyle>
            <a:lvl1pPr algn="l" defTabSz="914400" rtl="0" eaLnBrk="1" latinLnBrk="1" hangingPunct="1">
              <a:spcBef>
                <a:spcPct val="0"/>
              </a:spcBef>
              <a:buNone/>
              <a:defRPr sz="4000" b="1" kern="1200" cap="none" spc="0">
                <a:ln w="18415" cmpd="sng">
                  <a:no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nSpc>
                <a:spcPct val="120000"/>
              </a:lnSpc>
              <a:defRPr/>
            </a:pPr>
            <a:r>
              <a:rPr lang="en-US" altLang="ko-KR" sz="1600" dirty="0">
                <a:solidFill>
                  <a:schemeClr val="accent5">
                    <a:lumMod val="60000"/>
                    <a:lumOff val="40000"/>
                  </a:schemeClr>
                </a:solidFill>
              </a:rPr>
              <a:t>3. What is the sequence number of the TCP segment containing the HTTP POST command?  Note that in order to find the POST command, you’ll need to dig into the packet content field at the bottom of the Wireshark window, looking for a segment with a “POST” within its DATA field. </a:t>
            </a:r>
            <a:endParaRPr lang="ko-KR" altLang="ko-KR" sz="1600" dirty="0">
              <a:solidFill>
                <a:schemeClr val="accent5">
                  <a:lumMod val="60000"/>
                  <a:lumOff val="40000"/>
                </a:schemeClr>
              </a:solidFill>
            </a:endParaRPr>
          </a:p>
        </p:txBody>
      </p:sp>
      <p:pic>
        <p:nvPicPr>
          <p:cNvPr id="8" name="그림 7">
            <a:extLst>
              <a:ext uri="{FF2B5EF4-FFF2-40B4-BE49-F238E27FC236}">
                <a16:creationId xmlns:a16="http://schemas.microsoft.com/office/drawing/2014/main" id="{EC06F3E0-3BB1-4BB4-BFB0-C639EF055598}"/>
              </a:ext>
            </a:extLst>
          </p:cNvPr>
          <p:cNvPicPr>
            <a:picLocks noChangeAspect="1"/>
          </p:cNvPicPr>
          <p:nvPr/>
        </p:nvPicPr>
        <p:blipFill>
          <a:blip r:embed="rId2"/>
          <a:stretch>
            <a:fillRect/>
          </a:stretch>
        </p:blipFill>
        <p:spPr>
          <a:xfrm>
            <a:off x="640875" y="1142360"/>
            <a:ext cx="10511624" cy="4573280"/>
          </a:xfrm>
          <a:prstGeom prst="rect">
            <a:avLst/>
          </a:prstGeom>
        </p:spPr>
      </p:pic>
      <p:sp>
        <p:nvSpPr>
          <p:cNvPr id="9" name="액자 8">
            <a:extLst>
              <a:ext uri="{FF2B5EF4-FFF2-40B4-BE49-F238E27FC236}">
                <a16:creationId xmlns:a16="http://schemas.microsoft.com/office/drawing/2014/main" id="{60754F2E-3083-41DF-9B82-5850CD0A9FA5}"/>
              </a:ext>
            </a:extLst>
          </p:cNvPr>
          <p:cNvSpPr/>
          <p:nvPr/>
        </p:nvSpPr>
        <p:spPr>
          <a:xfrm>
            <a:off x="640875" y="1144988"/>
            <a:ext cx="10562513" cy="166977"/>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solidFill>
                <a:schemeClr val="tx1"/>
              </a:solidFill>
            </a:endParaRPr>
          </a:p>
        </p:txBody>
      </p:sp>
      <p:sp>
        <p:nvSpPr>
          <p:cNvPr id="10" name="액자 9">
            <a:extLst>
              <a:ext uri="{FF2B5EF4-FFF2-40B4-BE49-F238E27FC236}">
                <a16:creationId xmlns:a16="http://schemas.microsoft.com/office/drawing/2014/main" id="{B90381E7-F512-495F-87AD-5523EEB3DE49}"/>
              </a:ext>
            </a:extLst>
          </p:cNvPr>
          <p:cNvSpPr/>
          <p:nvPr/>
        </p:nvSpPr>
        <p:spPr>
          <a:xfrm>
            <a:off x="919172" y="2647784"/>
            <a:ext cx="3207556" cy="318053"/>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solidFill>
                <a:schemeClr val="tx1"/>
              </a:solidFill>
            </a:endParaRPr>
          </a:p>
        </p:txBody>
      </p:sp>
      <p:sp>
        <p:nvSpPr>
          <p:cNvPr id="11" name="액자 10">
            <a:extLst>
              <a:ext uri="{FF2B5EF4-FFF2-40B4-BE49-F238E27FC236}">
                <a16:creationId xmlns:a16="http://schemas.microsoft.com/office/drawing/2014/main" id="{2154A932-B7C5-46BF-AD96-7C1C21703FFC}"/>
              </a:ext>
            </a:extLst>
          </p:cNvPr>
          <p:cNvSpPr/>
          <p:nvPr/>
        </p:nvSpPr>
        <p:spPr>
          <a:xfrm>
            <a:off x="4624480" y="4397071"/>
            <a:ext cx="408695" cy="166977"/>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solidFill>
                <a:schemeClr val="tx1"/>
              </a:solidFill>
            </a:endParaRPr>
          </a:p>
        </p:txBody>
      </p:sp>
      <p:sp>
        <p:nvSpPr>
          <p:cNvPr id="12" name="TextBox 11">
            <a:extLst>
              <a:ext uri="{FF2B5EF4-FFF2-40B4-BE49-F238E27FC236}">
                <a16:creationId xmlns:a16="http://schemas.microsoft.com/office/drawing/2014/main" id="{D5BF60C2-4E83-4163-933A-21AA33536D6C}"/>
              </a:ext>
            </a:extLst>
          </p:cNvPr>
          <p:cNvSpPr txBox="1"/>
          <p:nvPr/>
        </p:nvSpPr>
        <p:spPr>
          <a:xfrm>
            <a:off x="244929" y="5992586"/>
            <a:ext cx="11478985" cy="646331"/>
          </a:xfrm>
          <a:prstGeom prst="rect">
            <a:avLst/>
          </a:prstGeom>
          <a:noFill/>
        </p:spPr>
        <p:txBody>
          <a:bodyPr wrap="square" rtlCol="0">
            <a:spAutoFit/>
          </a:bodyPr>
          <a:lstStyle/>
          <a:p>
            <a:pPr marL="285750" indent="-285750">
              <a:buFont typeface="Wingdings" panose="05000000000000000000" pitchFamily="2" charset="2"/>
              <a:buChar char="è"/>
            </a:pPr>
            <a:r>
              <a:rPr lang="en-US" altLang="ko-KR" dirty="0">
                <a:sym typeface="Wingdings" panose="05000000000000000000" pitchFamily="2" charset="2"/>
              </a:rPr>
              <a:t>HTTP POST command(80)</a:t>
            </a:r>
            <a:r>
              <a:rPr lang="ko-KR" altLang="en-US" dirty="0">
                <a:sym typeface="Wingdings" panose="05000000000000000000" pitchFamily="2" charset="2"/>
              </a:rPr>
              <a:t>이 포함된 </a:t>
            </a:r>
            <a:r>
              <a:rPr lang="en-US" altLang="ko-KR" dirty="0">
                <a:sym typeface="Wingdings" panose="05000000000000000000" pitchFamily="2" charset="2"/>
              </a:rPr>
              <a:t>TCP </a:t>
            </a:r>
            <a:r>
              <a:rPr lang="en-US" altLang="ko-KR" dirty="0" err="1">
                <a:sym typeface="Wingdings" panose="05000000000000000000" pitchFamily="2" charset="2"/>
              </a:rPr>
              <a:t>segmen</a:t>
            </a:r>
            <a:r>
              <a:rPr lang="ko-KR" altLang="en-US" dirty="0">
                <a:sym typeface="Wingdings" panose="05000000000000000000" pitchFamily="2" charset="2"/>
              </a:rPr>
              <a:t>의 </a:t>
            </a:r>
            <a:r>
              <a:rPr lang="en-US" altLang="ko-KR" dirty="0">
                <a:sym typeface="Wingdings" panose="05000000000000000000" pitchFamily="2" charset="2"/>
              </a:rPr>
              <a:t>sequence number = 1.</a:t>
            </a:r>
          </a:p>
          <a:p>
            <a:pPr marL="285750" indent="-285750">
              <a:buFont typeface="Wingdings" panose="05000000000000000000" pitchFamily="2" charset="2"/>
              <a:buChar char="è"/>
            </a:pPr>
            <a:r>
              <a:rPr lang="en-US" altLang="ko-KR" dirty="0">
                <a:sym typeface="Wingdings" panose="05000000000000000000" pitchFamily="2" charset="2"/>
              </a:rPr>
              <a:t>DATA field</a:t>
            </a:r>
            <a:r>
              <a:rPr lang="ko-KR" altLang="en-US" dirty="0">
                <a:sym typeface="Wingdings" panose="05000000000000000000" pitchFamily="2" charset="2"/>
              </a:rPr>
              <a:t>에 </a:t>
            </a:r>
            <a:r>
              <a:rPr lang="en-US" altLang="ko-KR" dirty="0">
                <a:sym typeface="Wingdings" panose="05000000000000000000" pitchFamily="2" charset="2"/>
              </a:rPr>
              <a:t>“POST”</a:t>
            </a:r>
            <a:r>
              <a:rPr lang="ko-KR" altLang="en-US" dirty="0">
                <a:sym typeface="Wingdings" panose="05000000000000000000" pitchFamily="2" charset="2"/>
              </a:rPr>
              <a:t>라고</a:t>
            </a:r>
            <a:r>
              <a:rPr lang="en-US" altLang="ko-KR" dirty="0">
                <a:sym typeface="Wingdings" panose="05000000000000000000" pitchFamily="2" charset="2"/>
              </a:rPr>
              <a:t> </a:t>
            </a:r>
            <a:r>
              <a:rPr lang="en-US" altLang="ko-KR" dirty="0" err="1">
                <a:sym typeface="Wingdings" panose="05000000000000000000" pitchFamily="2" charset="2"/>
              </a:rPr>
              <a:t>sgement</a:t>
            </a:r>
            <a:r>
              <a:rPr lang="ko-KR" altLang="en-US" dirty="0">
                <a:sym typeface="Wingdings" panose="05000000000000000000" pitchFamily="2" charset="2"/>
              </a:rPr>
              <a:t>의 </a:t>
            </a:r>
            <a:r>
              <a:rPr lang="en-US" altLang="ko-KR" dirty="0">
                <a:sym typeface="Wingdings" panose="05000000000000000000" pitchFamily="2" charset="2"/>
              </a:rPr>
              <a:t>data</a:t>
            </a:r>
            <a:r>
              <a:rPr lang="ko-KR" altLang="en-US" dirty="0">
                <a:sym typeface="Wingdings" panose="05000000000000000000" pitchFamily="2" charset="2"/>
              </a:rPr>
              <a:t>에 포함되어 있다는 것을 볼  수 있다</a:t>
            </a:r>
            <a:r>
              <a:rPr lang="en-US" altLang="ko-KR" dirty="0">
                <a:sym typeface="Wingdings" panose="05000000000000000000" pitchFamily="2" charset="2"/>
              </a:rPr>
              <a:t>.</a:t>
            </a:r>
            <a:endParaRPr lang="ko-KR" altLang="en-US" dirty="0"/>
          </a:p>
        </p:txBody>
      </p:sp>
    </p:spTree>
    <p:extLst>
      <p:ext uri="{BB962C8B-B14F-4D97-AF65-F5344CB8AC3E}">
        <p14:creationId xmlns:p14="http://schemas.microsoft.com/office/powerpoint/2010/main" val="3926973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22DDA6-0B57-48F1-B382-331878C17924}"/>
              </a:ext>
            </a:extLst>
          </p:cNvPr>
          <p:cNvSpPr>
            <a:spLocks noGrp="1"/>
          </p:cNvSpPr>
          <p:nvPr>
            <p:ph type="title"/>
          </p:nvPr>
        </p:nvSpPr>
        <p:spPr>
          <a:xfrm>
            <a:off x="1883929" y="2684957"/>
            <a:ext cx="9960864" cy="987552"/>
          </a:xfrm>
        </p:spPr>
        <p:txBody>
          <a:bodyPr/>
          <a:lstStyle/>
          <a:p>
            <a:r>
              <a:rPr lang="en-US" altLang="ko-KR" dirty="0"/>
              <a:t>Question part 3</a:t>
            </a:r>
            <a:endParaRPr lang="ko-KR" altLang="en-US" dirty="0"/>
          </a:p>
        </p:txBody>
      </p:sp>
    </p:spTree>
    <p:extLst>
      <p:ext uri="{BB962C8B-B14F-4D97-AF65-F5344CB8AC3E}">
        <p14:creationId xmlns:p14="http://schemas.microsoft.com/office/powerpoint/2010/main" val="462067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제목 3">
            <a:extLst>
              <a:ext uri="{FF2B5EF4-FFF2-40B4-BE49-F238E27FC236}">
                <a16:creationId xmlns:a16="http://schemas.microsoft.com/office/drawing/2014/main" id="{BB4A31A2-3D68-4131-9D9E-5F9BD0005A4A}"/>
              </a:ext>
            </a:extLst>
          </p:cNvPr>
          <p:cNvSpPr>
            <a:spLocks noGrp="1"/>
          </p:cNvSpPr>
          <p:nvPr>
            <p:ph type="title"/>
          </p:nvPr>
        </p:nvSpPr>
        <p:spPr/>
        <p:txBody>
          <a:bodyPr/>
          <a:lstStyle/>
          <a:p>
            <a:pPr>
              <a:lnSpc>
                <a:spcPct val="120000"/>
              </a:lnSpc>
              <a:buFont typeface="Wingdings 3" panose="05040102010807070707" pitchFamily="18" charset="2"/>
              <a:buNone/>
            </a:pPr>
            <a:r>
              <a:rPr lang="en-US" altLang="ko-KR"/>
              <a:t>Questions (Part 3/5)</a:t>
            </a:r>
          </a:p>
        </p:txBody>
      </p:sp>
      <p:sp>
        <p:nvSpPr>
          <p:cNvPr id="123907" name="내용 개체 틀 4">
            <a:extLst>
              <a:ext uri="{FF2B5EF4-FFF2-40B4-BE49-F238E27FC236}">
                <a16:creationId xmlns:a16="http://schemas.microsoft.com/office/drawing/2014/main" id="{A4A76069-00F2-460D-B7FB-BDE26D085C03}"/>
              </a:ext>
            </a:extLst>
          </p:cNvPr>
          <p:cNvSpPr>
            <a:spLocks noGrp="1"/>
          </p:cNvSpPr>
          <p:nvPr>
            <p:ph sz="quarter" idx="1"/>
          </p:nvPr>
        </p:nvSpPr>
        <p:spPr>
          <a:xfrm>
            <a:off x="1981200" y="1219201"/>
            <a:ext cx="8229600" cy="4937125"/>
          </a:xfrm>
        </p:spPr>
        <p:txBody>
          <a:bodyPr>
            <a:normAutofit fontScale="70000" lnSpcReduction="20000"/>
          </a:bodyPr>
          <a:lstStyle/>
          <a:p>
            <a:pPr>
              <a:lnSpc>
                <a:spcPct val="120000"/>
              </a:lnSpc>
              <a:defRPr/>
            </a:pPr>
            <a:r>
              <a:rPr lang="en-US" altLang="ko-KR" dirty="0"/>
              <a:t>Consider the TCP segment containing the HTTP POST as the first segment in the TCP connection. </a:t>
            </a:r>
          </a:p>
          <a:p>
            <a:pPr marL="630238" lvl="1" indent="-355600">
              <a:lnSpc>
                <a:spcPct val="120000"/>
              </a:lnSpc>
              <a:buFont typeface="+mj-lt"/>
              <a:buAutoNum type="arabicPeriod"/>
              <a:defRPr/>
            </a:pPr>
            <a:r>
              <a:rPr lang="en-US" altLang="ko-KR" dirty="0"/>
              <a:t>What are the sequence numbers of the first six segments in the TCP connection (including the segment containing the HTTP POST)?  </a:t>
            </a:r>
          </a:p>
          <a:p>
            <a:pPr marL="630238" lvl="1" indent="-355600">
              <a:lnSpc>
                <a:spcPct val="120000"/>
              </a:lnSpc>
              <a:buFont typeface="+mj-lt"/>
              <a:buAutoNum type="arabicPeriod"/>
              <a:defRPr/>
            </a:pPr>
            <a:r>
              <a:rPr lang="en-US" altLang="ko-KR" dirty="0"/>
              <a:t>At what time was each segment sent?  When was the ACK for each segment received? </a:t>
            </a:r>
          </a:p>
          <a:p>
            <a:pPr marL="630238" lvl="1" indent="-355600">
              <a:lnSpc>
                <a:spcPct val="120000"/>
              </a:lnSpc>
              <a:buFont typeface="+mj-lt"/>
              <a:buAutoNum type="arabicPeriod"/>
              <a:defRPr/>
            </a:pPr>
            <a:r>
              <a:rPr lang="en-US" altLang="ko-KR" dirty="0"/>
              <a:t>Given the difference between when each TCP segment was sent, and when its acknowledgement was received, what is the RTT value for each of the six segments?  </a:t>
            </a:r>
          </a:p>
          <a:p>
            <a:pPr lvl="1">
              <a:lnSpc>
                <a:spcPct val="120000"/>
              </a:lnSpc>
              <a:defRPr/>
            </a:pPr>
            <a:r>
              <a:rPr lang="en-US" altLang="ko-KR" dirty="0"/>
              <a:t>Note: Wireshark has a nice feature that allows you to plot the RTT for each of the TCP segments sent.  Select a TCP segment in the “listing of captured packets” window that is being sent from the client to the gaia.cs.umass.edu server.  Then select: Statistics-&gt;TCP Stream Graph-&gt;Round Trip Time Graph. </a:t>
            </a:r>
          </a:p>
          <a:p>
            <a:pPr>
              <a:lnSpc>
                <a:spcPct val="120000"/>
              </a:lnSpc>
              <a:defRPr/>
            </a:pPr>
            <a:endParaRPr lang="en-US" altLang="ko-KR" dirty="0"/>
          </a:p>
        </p:txBody>
      </p:sp>
      <p:sp>
        <p:nvSpPr>
          <p:cNvPr id="39940" name="슬라이드 번호 개체 틀 1">
            <a:extLst>
              <a:ext uri="{FF2B5EF4-FFF2-40B4-BE49-F238E27FC236}">
                <a16:creationId xmlns:a16="http://schemas.microsoft.com/office/drawing/2014/main" id="{41197D2D-51A9-482C-8EC8-E032B39EAC2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b="1">
                <a:solidFill>
                  <a:schemeClr val="tx1"/>
                </a:solidFill>
                <a:latin typeface="Trebuchet MS" panose="020B0603020202020204" pitchFamily="34" charset="0"/>
                <a:ea typeface="굴림" panose="020B0600000101010101" pitchFamily="50" charset="-127"/>
              </a:defRPr>
            </a:lvl1pPr>
            <a:lvl2pPr marL="742950" indent="-285750">
              <a:defRPr kumimoji="1" sz="1400" b="1">
                <a:solidFill>
                  <a:schemeClr val="tx1"/>
                </a:solidFill>
                <a:latin typeface="Trebuchet MS" panose="020B0603020202020204" pitchFamily="34" charset="0"/>
                <a:ea typeface="굴림" panose="020B0600000101010101" pitchFamily="50" charset="-127"/>
              </a:defRPr>
            </a:lvl2pPr>
            <a:lvl3pPr marL="1143000" indent="-228600">
              <a:defRPr kumimoji="1" sz="1400" b="1">
                <a:solidFill>
                  <a:schemeClr val="tx1"/>
                </a:solidFill>
                <a:latin typeface="Trebuchet MS" panose="020B0603020202020204" pitchFamily="34" charset="0"/>
                <a:ea typeface="굴림" panose="020B0600000101010101" pitchFamily="50" charset="-127"/>
              </a:defRPr>
            </a:lvl3pPr>
            <a:lvl4pPr marL="1600200" indent="-228600">
              <a:defRPr kumimoji="1" sz="1400" b="1">
                <a:solidFill>
                  <a:schemeClr val="tx1"/>
                </a:solidFill>
                <a:latin typeface="Trebuchet MS" panose="020B0603020202020204" pitchFamily="34" charset="0"/>
                <a:ea typeface="굴림" panose="020B0600000101010101" pitchFamily="50" charset="-127"/>
              </a:defRPr>
            </a:lvl4pPr>
            <a:lvl5pPr marL="2057400" indent="-228600">
              <a:defRPr kumimoji="1" sz="1400" b="1">
                <a:solidFill>
                  <a:schemeClr val="tx1"/>
                </a:solidFill>
                <a:latin typeface="Trebuchet MS" panose="020B0603020202020204" pitchFamily="34" charset="0"/>
                <a:ea typeface="굴림" panose="020B0600000101010101" pitchFamily="50" charset="-127"/>
              </a:defRPr>
            </a:lvl5pPr>
            <a:lvl6pPr marL="25146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6pPr>
            <a:lvl7pPr marL="29718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7pPr>
            <a:lvl8pPr marL="34290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8pPr>
            <a:lvl9pPr marL="38862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9pPr>
          </a:lstStyle>
          <a:p>
            <a:fld id="{33B1E248-3B68-4114-92B0-C3342DFFD12E}" type="slidenum">
              <a:rPr kumimoji="0" lang="ko-KR" altLang="en-US" smtClean="0">
                <a:solidFill>
                  <a:schemeClr val="tx2"/>
                </a:solidFill>
              </a:rPr>
              <a:pPr/>
              <a:t>14</a:t>
            </a:fld>
            <a:endParaRPr kumimoji="0" lang="en-US" altLang="ko-KR">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60A3A9B1-1E5B-407F-8D73-25C2E9FBAC22}"/>
              </a:ext>
            </a:extLst>
          </p:cNvPr>
          <p:cNvSpPr txBox="1">
            <a:spLocks/>
          </p:cNvSpPr>
          <p:nvPr/>
        </p:nvSpPr>
        <p:spPr bwMode="black">
          <a:xfrm>
            <a:off x="640875" y="95402"/>
            <a:ext cx="9960864" cy="987552"/>
          </a:xfrm>
          <a:prstGeom prst="rect">
            <a:avLst/>
          </a:prstGeom>
        </p:spPr>
        <p:txBody>
          <a:bodyPr vert="horz" lIns="91440" tIns="45720" rIns="91440" bIns="45720" rtlCol="0" anchor="ctr">
            <a:noAutofit/>
          </a:bodyPr>
          <a:lstStyle>
            <a:lvl1pPr algn="l" defTabSz="914400" rtl="0" eaLnBrk="1" latinLnBrk="1" hangingPunct="1">
              <a:spcBef>
                <a:spcPct val="0"/>
              </a:spcBef>
              <a:buNone/>
              <a:defRPr sz="4000" b="1" kern="1200" cap="none" spc="0">
                <a:ln w="18415" cmpd="sng">
                  <a:no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nSpc>
                <a:spcPct val="120000"/>
              </a:lnSpc>
              <a:defRPr/>
            </a:pPr>
            <a:r>
              <a:rPr lang="en-US" altLang="ko-KR" sz="2000" dirty="0">
                <a:solidFill>
                  <a:schemeClr val="accent5">
                    <a:lumMod val="60000"/>
                    <a:lumOff val="40000"/>
                  </a:schemeClr>
                </a:solidFill>
              </a:rPr>
              <a:t>1. What are the sequence numbers of the first six segments in the TCP connection (including the segment containing the HTTP POST)?  </a:t>
            </a:r>
          </a:p>
        </p:txBody>
      </p:sp>
      <p:pic>
        <p:nvPicPr>
          <p:cNvPr id="5" name="그림 4">
            <a:extLst>
              <a:ext uri="{FF2B5EF4-FFF2-40B4-BE49-F238E27FC236}">
                <a16:creationId xmlns:a16="http://schemas.microsoft.com/office/drawing/2014/main" id="{9C3A242A-1C36-41FF-9309-CA9C957D673C}"/>
              </a:ext>
            </a:extLst>
          </p:cNvPr>
          <p:cNvPicPr>
            <a:picLocks noChangeAspect="1"/>
          </p:cNvPicPr>
          <p:nvPr/>
        </p:nvPicPr>
        <p:blipFill>
          <a:blip r:embed="rId2"/>
          <a:stretch>
            <a:fillRect/>
          </a:stretch>
        </p:blipFill>
        <p:spPr>
          <a:xfrm>
            <a:off x="640875" y="947225"/>
            <a:ext cx="10201523" cy="5495023"/>
          </a:xfrm>
          <a:prstGeom prst="rect">
            <a:avLst/>
          </a:prstGeom>
        </p:spPr>
      </p:pic>
      <p:sp>
        <p:nvSpPr>
          <p:cNvPr id="6" name="액자 5">
            <a:extLst>
              <a:ext uri="{FF2B5EF4-FFF2-40B4-BE49-F238E27FC236}">
                <a16:creationId xmlns:a16="http://schemas.microsoft.com/office/drawing/2014/main" id="{D96BA25D-6844-462D-8466-3A64598CBD19}"/>
              </a:ext>
            </a:extLst>
          </p:cNvPr>
          <p:cNvSpPr/>
          <p:nvPr/>
        </p:nvSpPr>
        <p:spPr>
          <a:xfrm>
            <a:off x="640875" y="1082954"/>
            <a:ext cx="10323974" cy="912823"/>
          </a:xfrm>
          <a:prstGeom prst="frame">
            <a:avLst>
              <a:gd name="adj1" fmla="val 1771"/>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solidFill>
                <a:schemeClr val="tx1"/>
              </a:solidFill>
            </a:endParaRPr>
          </a:p>
        </p:txBody>
      </p:sp>
      <p:sp>
        <p:nvSpPr>
          <p:cNvPr id="7" name="TextBox 6">
            <a:extLst>
              <a:ext uri="{FF2B5EF4-FFF2-40B4-BE49-F238E27FC236}">
                <a16:creationId xmlns:a16="http://schemas.microsoft.com/office/drawing/2014/main" id="{B30F4B32-D67B-4040-AFDA-AF757CAC6919}"/>
              </a:ext>
            </a:extLst>
          </p:cNvPr>
          <p:cNvSpPr txBox="1"/>
          <p:nvPr/>
        </p:nvSpPr>
        <p:spPr>
          <a:xfrm>
            <a:off x="111318" y="6442248"/>
            <a:ext cx="11942859" cy="369332"/>
          </a:xfrm>
          <a:prstGeom prst="rect">
            <a:avLst/>
          </a:prstGeom>
          <a:noFill/>
        </p:spPr>
        <p:txBody>
          <a:bodyPr wrap="square" rtlCol="0">
            <a:spAutoFit/>
          </a:bodyPr>
          <a:lstStyle/>
          <a:p>
            <a:r>
              <a:rPr lang="en-US" altLang="ko-KR" dirty="0">
                <a:sym typeface="Wingdings" panose="05000000000000000000" pitchFamily="2" charset="2"/>
              </a:rPr>
              <a:t> first</a:t>
            </a:r>
            <a:r>
              <a:rPr lang="ko-KR" altLang="en-US" dirty="0">
                <a:sym typeface="Wingdings" panose="05000000000000000000" pitchFamily="2" charset="2"/>
              </a:rPr>
              <a:t> </a:t>
            </a:r>
            <a:r>
              <a:rPr lang="en-US" altLang="ko-KR" dirty="0">
                <a:sym typeface="Wingdings" panose="05000000000000000000" pitchFamily="2" charset="2"/>
              </a:rPr>
              <a:t>six</a:t>
            </a:r>
            <a:r>
              <a:rPr lang="ko-KR" altLang="en-US" dirty="0">
                <a:sym typeface="Wingdings" panose="05000000000000000000" pitchFamily="2" charset="2"/>
              </a:rPr>
              <a:t> </a:t>
            </a:r>
            <a:r>
              <a:rPr lang="en-US" altLang="ko-KR" dirty="0">
                <a:sym typeface="Wingdings" panose="05000000000000000000" pitchFamily="2" charset="2"/>
              </a:rPr>
              <a:t>segments</a:t>
            </a:r>
            <a:r>
              <a:rPr lang="ko-KR" altLang="en-US" dirty="0">
                <a:sym typeface="Wingdings" panose="05000000000000000000" pitchFamily="2" charset="2"/>
              </a:rPr>
              <a:t> </a:t>
            </a:r>
            <a:r>
              <a:rPr lang="en-US" altLang="ko-KR" dirty="0">
                <a:sym typeface="Wingdings" panose="05000000000000000000" pitchFamily="2" charset="2"/>
              </a:rPr>
              <a:t>in</a:t>
            </a:r>
            <a:r>
              <a:rPr lang="ko-KR" altLang="en-US" dirty="0">
                <a:sym typeface="Wingdings" panose="05000000000000000000" pitchFamily="2" charset="2"/>
              </a:rPr>
              <a:t> </a:t>
            </a:r>
            <a:r>
              <a:rPr lang="en-US" altLang="ko-KR" dirty="0">
                <a:sym typeface="Wingdings" panose="05000000000000000000" pitchFamily="2" charset="2"/>
              </a:rPr>
              <a:t>the</a:t>
            </a:r>
            <a:r>
              <a:rPr lang="ko-KR" altLang="en-US" dirty="0">
                <a:sym typeface="Wingdings" panose="05000000000000000000" pitchFamily="2" charset="2"/>
              </a:rPr>
              <a:t> </a:t>
            </a:r>
            <a:r>
              <a:rPr lang="en-US" altLang="ko-KR" dirty="0">
                <a:sym typeface="Wingdings" panose="05000000000000000000" pitchFamily="2" charset="2"/>
              </a:rPr>
              <a:t>TCP</a:t>
            </a:r>
            <a:r>
              <a:rPr lang="ko-KR" altLang="en-US" dirty="0">
                <a:sym typeface="Wingdings" panose="05000000000000000000" pitchFamily="2" charset="2"/>
              </a:rPr>
              <a:t> </a:t>
            </a:r>
            <a:r>
              <a:rPr lang="en-US" altLang="ko-KR" dirty="0">
                <a:sym typeface="Wingdings" panose="05000000000000000000" pitchFamily="2" charset="2"/>
              </a:rPr>
              <a:t>connection:</a:t>
            </a:r>
            <a:r>
              <a:rPr lang="ko-KR" altLang="en-US" dirty="0">
                <a:sym typeface="Wingdings" panose="05000000000000000000" pitchFamily="2" charset="2"/>
              </a:rPr>
              <a:t> </a:t>
            </a:r>
            <a:r>
              <a:rPr lang="en-US" altLang="ko-KR" dirty="0">
                <a:sym typeface="Wingdings" panose="05000000000000000000" pitchFamily="2" charset="2"/>
              </a:rPr>
              <a:t>7,</a:t>
            </a:r>
            <a:r>
              <a:rPr lang="ko-KR" altLang="en-US" dirty="0">
                <a:sym typeface="Wingdings" panose="05000000000000000000" pitchFamily="2" charset="2"/>
              </a:rPr>
              <a:t> </a:t>
            </a:r>
            <a:r>
              <a:rPr lang="en-US" altLang="ko-KR" dirty="0">
                <a:sym typeface="Wingdings" panose="05000000000000000000" pitchFamily="2" charset="2"/>
              </a:rPr>
              <a:t>8,</a:t>
            </a:r>
            <a:r>
              <a:rPr lang="ko-KR" altLang="en-US" dirty="0">
                <a:sym typeface="Wingdings" panose="05000000000000000000" pitchFamily="2" charset="2"/>
              </a:rPr>
              <a:t> </a:t>
            </a:r>
            <a:r>
              <a:rPr lang="en-US" altLang="ko-KR" dirty="0">
                <a:sym typeface="Wingdings" panose="05000000000000000000" pitchFamily="2" charset="2"/>
              </a:rPr>
              <a:t>9,</a:t>
            </a:r>
            <a:r>
              <a:rPr lang="ko-KR" altLang="en-US" dirty="0">
                <a:sym typeface="Wingdings" panose="05000000000000000000" pitchFamily="2" charset="2"/>
              </a:rPr>
              <a:t> </a:t>
            </a:r>
            <a:r>
              <a:rPr lang="en-US" altLang="ko-KR" dirty="0">
                <a:sym typeface="Wingdings" panose="05000000000000000000" pitchFamily="2" charset="2"/>
              </a:rPr>
              <a:t>10,</a:t>
            </a:r>
            <a:r>
              <a:rPr lang="ko-KR" altLang="en-US" dirty="0">
                <a:sym typeface="Wingdings" panose="05000000000000000000" pitchFamily="2" charset="2"/>
              </a:rPr>
              <a:t> </a:t>
            </a:r>
            <a:r>
              <a:rPr lang="en-US" altLang="ko-KR" dirty="0">
                <a:sym typeface="Wingdings" panose="05000000000000000000" pitchFamily="2" charset="2"/>
              </a:rPr>
              <a:t>11,</a:t>
            </a:r>
            <a:r>
              <a:rPr lang="ko-KR" altLang="en-US" dirty="0">
                <a:sym typeface="Wingdings" panose="05000000000000000000" pitchFamily="2" charset="2"/>
              </a:rPr>
              <a:t> </a:t>
            </a:r>
            <a:r>
              <a:rPr lang="en-US" altLang="ko-KR" dirty="0">
                <a:sym typeface="Wingdings" panose="05000000000000000000" pitchFamily="2" charset="2"/>
              </a:rPr>
              <a:t>12</a:t>
            </a:r>
            <a:r>
              <a:rPr lang="ko-KR" altLang="en-US" dirty="0">
                <a:sym typeface="Wingdings" panose="05000000000000000000" pitchFamily="2" charset="2"/>
              </a:rPr>
              <a:t>번</a:t>
            </a:r>
            <a:r>
              <a:rPr lang="en-US" altLang="ko-KR" dirty="0">
                <a:sym typeface="Wingdings" panose="05000000000000000000" pitchFamily="2" charset="2"/>
              </a:rPr>
              <a:t>.</a:t>
            </a:r>
            <a:endParaRPr lang="ko-KR" altLang="en-US" dirty="0"/>
          </a:p>
        </p:txBody>
      </p:sp>
    </p:spTree>
    <p:extLst>
      <p:ext uri="{BB962C8B-B14F-4D97-AF65-F5344CB8AC3E}">
        <p14:creationId xmlns:p14="http://schemas.microsoft.com/office/powerpoint/2010/main" val="2245137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1B91B035-1083-405E-8131-1151BF2991BA}"/>
              </a:ext>
            </a:extLst>
          </p:cNvPr>
          <p:cNvSpPr txBox="1">
            <a:spLocks/>
          </p:cNvSpPr>
          <p:nvPr/>
        </p:nvSpPr>
        <p:spPr bwMode="black">
          <a:xfrm>
            <a:off x="640875" y="95402"/>
            <a:ext cx="9960864" cy="987552"/>
          </a:xfrm>
          <a:prstGeom prst="rect">
            <a:avLst/>
          </a:prstGeom>
        </p:spPr>
        <p:txBody>
          <a:bodyPr vert="horz" lIns="91440" tIns="45720" rIns="91440" bIns="45720" rtlCol="0" anchor="ctr">
            <a:noAutofit/>
          </a:bodyPr>
          <a:lstStyle>
            <a:lvl1pPr algn="l" defTabSz="914400" rtl="0" eaLnBrk="1" latinLnBrk="1" hangingPunct="1">
              <a:spcBef>
                <a:spcPct val="0"/>
              </a:spcBef>
              <a:buNone/>
              <a:defRPr sz="4000" b="1" kern="1200" cap="none" spc="0">
                <a:ln w="18415" cmpd="sng">
                  <a:no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lnSpc>
                <a:spcPct val="120000"/>
              </a:lnSpc>
              <a:defRPr/>
            </a:pPr>
            <a:r>
              <a:rPr lang="en-US" altLang="ko-KR" sz="2000" dirty="0">
                <a:solidFill>
                  <a:schemeClr val="accent5">
                    <a:lumMod val="60000"/>
                    <a:lumOff val="40000"/>
                  </a:schemeClr>
                </a:solidFill>
              </a:rPr>
              <a:t>1. What are the sequence numbers of the first six segments in the TCP connection (including the segment containing the HTTP POST)?  </a:t>
            </a:r>
          </a:p>
        </p:txBody>
      </p:sp>
      <p:pic>
        <p:nvPicPr>
          <p:cNvPr id="6" name="그림 5">
            <a:extLst>
              <a:ext uri="{FF2B5EF4-FFF2-40B4-BE49-F238E27FC236}">
                <a16:creationId xmlns:a16="http://schemas.microsoft.com/office/drawing/2014/main" id="{6C199C71-ECAC-4931-B3CD-01168F85DB2C}"/>
              </a:ext>
            </a:extLst>
          </p:cNvPr>
          <p:cNvPicPr>
            <a:picLocks noChangeAspect="1"/>
          </p:cNvPicPr>
          <p:nvPr/>
        </p:nvPicPr>
        <p:blipFill>
          <a:blip r:embed="rId2"/>
          <a:stretch>
            <a:fillRect/>
          </a:stretch>
        </p:blipFill>
        <p:spPr>
          <a:xfrm>
            <a:off x="0" y="1183734"/>
            <a:ext cx="12192000" cy="1087374"/>
          </a:xfrm>
          <a:prstGeom prst="rect">
            <a:avLst/>
          </a:prstGeom>
        </p:spPr>
      </p:pic>
      <p:sp>
        <p:nvSpPr>
          <p:cNvPr id="7" name="액자 6">
            <a:extLst>
              <a:ext uri="{FF2B5EF4-FFF2-40B4-BE49-F238E27FC236}">
                <a16:creationId xmlns:a16="http://schemas.microsoft.com/office/drawing/2014/main" id="{1C3ABE68-4605-432C-AECD-26CBE8A4C9C4}"/>
              </a:ext>
            </a:extLst>
          </p:cNvPr>
          <p:cNvSpPr/>
          <p:nvPr/>
        </p:nvSpPr>
        <p:spPr>
          <a:xfrm>
            <a:off x="7044856" y="1183734"/>
            <a:ext cx="874644" cy="1087374"/>
          </a:xfrm>
          <a:prstGeom prst="frame">
            <a:avLst>
              <a:gd name="adj1" fmla="val 402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solidFill>
                <a:schemeClr val="tx1"/>
              </a:solidFill>
            </a:endParaRPr>
          </a:p>
        </p:txBody>
      </p:sp>
      <p:sp>
        <p:nvSpPr>
          <p:cNvPr id="8" name="TextBox 18">
            <a:extLst>
              <a:ext uri="{FF2B5EF4-FFF2-40B4-BE49-F238E27FC236}">
                <a16:creationId xmlns:a16="http://schemas.microsoft.com/office/drawing/2014/main" id="{73252C19-5767-4671-90C1-23BE85BD3CE5}"/>
              </a:ext>
            </a:extLst>
          </p:cNvPr>
          <p:cNvSpPr txBox="1"/>
          <p:nvPr/>
        </p:nvSpPr>
        <p:spPr>
          <a:xfrm>
            <a:off x="1215988" y="3078872"/>
            <a:ext cx="9632802" cy="29472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285750" lvl="0" indent="-285750">
              <a:lnSpc>
                <a:spcPct val="150000"/>
              </a:lnSpc>
              <a:buFont typeface="Wingdings" panose="05000000000000000000" pitchFamily="2" charset="2"/>
              <a:buChar char="è"/>
              <a:defRPr/>
            </a:pPr>
            <a:r>
              <a:rPr lang="en-US" altLang="ko-KR" b="1" dirty="0">
                <a:solidFill>
                  <a:srgbClr val="576067"/>
                </a:solidFill>
                <a:latin typeface="맑은 고딕" panose="020F0502020204030204"/>
                <a:ea typeface="맑은 고딕" panose="020B0503020000020004" pitchFamily="50" charset="-127"/>
                <a:sym typeface="Wingdings" panose="05000000000000000000" pitchFamily="2" charset="2"/>
              </a:rPr>
              <a:t>Sequence numbers: </a:t>
            </a:r>
          </a:p>
          <a:p>
            <a:pPr lvl="0">
              <a:lnSpc>
                <a:spcPct val="150000"/>
              </a:lnSpc>
              <a:defRPr/>
            </a:pPr>
            <a:r>
              <a:rPr lang="en-US" altLang="ko-KR" b="1" dirty="0">
                <a:solidFill>
                  <a:srgbClr val="576067"/>
                </a:solidFill>
                <a:latin typeface="맑은 고딕" panose="020F0502020204030204"/>
                <a:ea typeface="맑은 고딕" panose="020B0503020000020004" pitchFamily="50" charset="-127"/>
                <a:sym typeface="Wingdings" panose="05000000000000000000" pitchFamily="2" charset="2"/>
              </a:rPr>
              <a:t>7</a:t>
            </a:r>
            <a:r>
              <a:rPr kumimoji="0" lang="ko-KR" altLang="en-US"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sym typeface="Wingdings" panose="05000000000000000000" pitchFamily="2" charset="2"/>
              </a:rPr>
              <a:t>번</a:t>
            </a:r>
            <a:r>
              <a:rPr kumimoji="0" lang="en-US" altLang="ko-KR"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sym typeface="Wingdings" panose="05000000000000000000" pitchFamily="2" charset="2"/>
              </a:rPr>
              <a:t>(first segment) = 1,</a:t>
            </a:r>
          </a:p>
          <a:p>
            <a:pPr lvl="0">
              <a:lnSpc>
                <a:spcPct val="150000"/>
              </a:lnSpc>
              <a:defRPr/>
            </a:pPr>
            <a:r>
              <a:rPr kumimoji="0" lang="en-US" altLang="ko-KR"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8</a:t>
            </a:r>
            <a:r>
              <a:rPr kumimoji="0" lang="ko-KR" altLang="en-US"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번</a:t>
            </a:r>
            <a:r>
              <a:rPr kumimoji="0" lang="en-US" altLang="ko-KR"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(second segment) = 733,</a:t>
            </a:r>
          </a:p>
          <a:p>
            <a:pPr lvl="0">
              <a:lnSpc>
                <a:spcPct val="150000"/>
              </a:lnSpc>
              <a:defRPr/>
            </a:pPr>
            <a:r>
              <a:rPr lang="en-US" altLang="ko-KR" b="1" dirty="0">
                <a:solidFill>
                  <a:srgbClr val="576067"/>
                </a:solidFill>
                <a:latin typeface="맑은 고딕" panose="020F0502020204030204"/>
                <a:ea typeface="맑은 고딕" panose="020B0503020000020004" pitchFamily="50" charset="-127"/>
              </a:rPr>
              <a:t>9</a:t>
            </a:r>
            <a:r>
              <a:rPr lang="ko-KR" altLang="en-US" b="1" dirty="0">
                <a:solidFill>
                  <a:srgbClr val="576067"/>
                </a:solidFill>
                <a:latin typeface="맑은 고딕" panose="020F0502020204030204"/>
                <a:ea typeface="맑은 고딕" panose="020B0503020000020004" pitchFamily="50" charset="-127"/>
              </a:rPr>
              <a:t>번</a:t>
            </a:r>
            <a:r>
              <a:rPr lang="en-US" altLang="ko-KR" b="1" dirty="0">
                <a:solidFill>
                  <a:srgbClr val="576067"/>
                </a:solidFill>
                <a:latin typeface="맑은 고딕" panose="020F0502020204030204"/>
                <a:ea typeface="맑은 고딕" panose="020B0503020000020004" pitchFamily="50" charset="-127"/>
              </a:rPr>
              <a:t>(third segment) = 2033,</a:t>
            </a:r>
          </a:p>
          <a:p>
            <a:pPr lvl="0">
              <a:lnSpc>
                <a:spcPct val="150000"/>
              </a:lnSpc>
              <a:defRPr/>
            </a:pPr>
            <a:r>
              <a:rPr kumimoji="0" lang="en-US" altLang="ko-KR"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10</a:t>
            </a:r>
            <a:r>
              <a:rPr lang="ko-KR" altLang="en-US" b="1" dirty="0">
                <a:solidFill>
                  <a:srgbClr val="576067"/>
                </a:solidFill>
                <a:latin typeface="맑은 고딕" panose="020F0502020204030204"/>
                <a:ea typeface="맑은 고딕" panose="020B0503020000020004" pitchFamily="50" charset="-127"/>
              </a:rPr>
              <a:t>번</a:t>
            </a:r>
            <a:r>
              <a:rPr lang="en-US" altLang="ko-KR" b="1" dirty="0">
                <a:solidFill>
                  <a:srgbClr val="576067"/>
                </a:solidFill>
                <a:latin typeface="맑은 고딕" panose="020F0502020204030204"/>
                <a:ea typeface="맑은 고딕" panose="020B0503020000020004" pitchFamily="50" charset="-127"/>
              </a:rPr>
              <a:t>(fourth segment) = 3333,</a:t>
            </a:r>
          </a:p>
          <a:p>
            <a:pPr lvl="0">
              <a:lnSpc>
                <a:spcPct val="150000"/>
              </a:lnSpc>
              <a:defRPr/>
            </a:pPr>
            <a:r>
              <a:rPr kumimoji="0" lang="en-US" altLang="ko-KR"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11</a:t>
            </a:r>
            <a:r>
              <a:rPr kumimoji="0" lang="ko-KR" altLang="en-US"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번</a:t>
            </a:r>
            <a:r>
              <a:rPr kumimoji="0" lang="en-US" altLang="ko-KR"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a:t>
            </a:r>
            <a:r>
              <a:rPr kumimoji="0" lang="en-US" altLang="ko-KR" sz="1800" b="1" i="0" u="none" strike="noStrike" kern="1200" cap="none" spc="0" normalizeH="0" baseline="0" noProof="0" dirty="0" err="1">
                <a:ln>
                  <a:noFill/>
                </a:ln>
                <a:solidFill>
                  <a:srgbClr val="576067"/>
                </a:solidFill>
                <a:effectLst/>
                <a:uLnTx/>
                <a:uFillTx/>
                <a:latin typeface="맑은 고딕" panose="020F0502020204030204"/>
                <a:ea typeface="맑은 고딕" panose="020B0503020000020004" pitchFamily="50" charset="-127"/>
                <a:cs typeface="+mn-cs"/>
              </a:rPr>
              <a:t>fixth</a:t>
            </a:r>
            <a:r>
              <a:rPr kumimoji="0" lang="en-US" altLang="ko-KR"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 segment) = 4633,</a:t>
            </a:r>
          </a:p>
          <a:p>
            <a:pPr lvl="0">
              <a:lnSpc>
                <a:spcPct val="150000"/>
              </a:lnSpc>
              <a:defRPr/>
            </a:pPr>
            <a:r>
              <a:rPr lang="en-US" altLang="ko-KR" b="1" dirty="0">
                <a:solidFill>
                  <a:srgbClr val="576067"/>
                </a:solidFill>
                <a:latin typeface="맑은 고딕" panose="020F0502020204030204"/>
                <a:ea typeface="맑은 고딕" panose="020B0503020000020004" pitchFamily="50" charset="-127"/>
              </a:rPr>
              <a:t>12</a:t>
            </a:r>
            <a:r>
              <a:rPr lang="ko-KR" altLang="en-US" b="1" dirty="0">
                <a:solidFill>
                  <a:srgbClr val="576067"/>
                </a:solidFill>
                <a:latin typeface="맑은 고딕" panose="020F0502020204030204"/>
                <a:ea typeface="맑은 고딕" panose="020B0503020000020004" pitchFamily="50" charset="-127"/>
              </a:rPr>
              <a:t>번</a:t>
            </a:r>
            <a:r>
              <a:rPr lang="en-US" altLang="ko-KR" b="1" dirty="0">
                <a:solidFill>
                  <a:srgbClr val="576067"/>
                </a:solidFill>
                <a:latin typeface="맑은 고딕" panose="020F0502020204030204"/>
                <a:ea typeface="맑은 고딕" panose="020B0503020000020004" pitchFamily="50" charset="-127"/>
              </a:rPr>
              <a:t>(sixth segment) = 5933.</a:t>
            </a:r>
            <a:endParaRPr kumimoji="0" lang="en-US" altLang="ko-KR"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3398871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AEDFE2C1-F016-44E3-B15E-0CB25B440CD2}"/>
              </a:ext>
            </a:extLst>
          </p:cNvPr>
          <p:cNvPicPr>
            <a:picLocks noChangeAspect="1"/>
          </p:cNvPicPr>
          <p:nvPr/>
        </p:nvPicPr>
        <p:blipFill>
          <a:blip r:embed="rId2"/>
          <a:stretch>
            <a:fillRect/>
          </a:stretch>
        </p:blipFill>
        <p:spPr>
          <a:xfrm>
            <a:off x="-1" y="900228"/>
            <a:ext cx="12192000" cy="1087374"/>
          </a:xfrm>
          <a:prstGeom prst="rect">
            <a:avLst/>
          </a:prstGeom>
        </p:spPr>
      </p:pic>
      <p:sp>
        <p:nvSpPr>
          <p:cNvPr id="4" name="제목 1">
            <a:extLst>
              <a:ext uri="{FF2B5EF4-FFF2-40B4-BE49-F238E27FC236}">
                <a16:creationId xmlns:a16="http://schemas.microsoft.com/office/drawing/2014/main" id="{84B55243-1420-437D-9CAC-62061FF51375}"/>
              </a:ext>
            </a:extLst>
          </p:cNvPr>
          <p:cNvSpPr txBox="1">
            <a:spLocks/>
          </p:cNvSpPr>
          <p:nvPr/>
        </p:nvSpPr>
        <p:spPr bwMode="black">
          <a:xfrm>
            <a:off x="516569" y="103353"/>
            <a:ext cx="11158861" cy="987552"/>
          </a:xfrm>
          <a:prstGeom prst="rect">
            <a:avLst/>
          </a:prstGeom>
        </p:spPr>
        <p:txBody>
          <a:bodyPr vert="horz" lIns="91440" tIns="45720" rIns="91440" bIns="45720" rtlCol="0" anchor="ctr">
            <a:noAutofit/>
          </a:bodyPr>
          <a:lstStyle>
            <a:lvl1pPr algn="l" defTabSz="914400" rtl="0" eaLnBrk="1" latinLnBrk="1" hangingPunct="1">
              <a:spcBef>
                <a:spcPct val="0"/>
              </a:spcBef>
              <a:buNone/>
              <a:defRPr sz="4000" b="1" kern="1200" cap="none" spc="0">
                <a:ln w="18415" cmpd="sng">
                  <a:no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marL="274638" lvl="1">
              <a:lnSpc>
                <a:spcPct val="120000"/>
              </a:lnSpc>
              <a:defRPr/>
            </a:pPr>
            <a:r>
              <a:rPr lang="en-US" altLang="ko-KR" sz="2400" dirty="0">
                <a:solidFill>
                  <a:schemeClr val="accent5">
                    <a:lumMod val="60000"/>
                    <a:lumOff val="40000"/>
                  </a:schemeClr>
                </a:solidFill>
              </a:rPr>
              <a:t>2. At what time was each segment sent?  When was the ACK for each segment received? </a:t>
            </a:r>
          </a:p>
        </p:txBody>
      </p:sp>
      <p:pic>
        <p:nvPicPr>
          <p:cNvPr id="5" name="그림 4">
            <a:extLst>
              <a:ext uri="{FF2B5EF4-FFF2-40B4-BE49-F238E27FC236}">
                <a16:creationId xmlns:a16="http://schemas.microsoft.com/office/drawing/2014/main" id="{D7E808C9-BBEF-486B-95ED-1CDC579AE160}"/>
              </a:ext>
            </a:extLst>
          </p:cNvPr>
          <p:cNvPicPr>
            <a:picLocks noChangeAspect="1"/>
          </p:cNvPicPr>
          <p:nvPr/>
        </p:nvPicPr>
        <p:blipFill>
          <a:blip r:embed="rId3"/>
          <a:stretch>
            <a:fillRect/>
          </a:stretch>
        </p:blipFill>
        <p:spPr>
          <a:xfrm>
            <a:off x="0" y="2100721"/>
            <a:ext cx="12192000" cy="2018829"/>
          </a:xfrm>
          <a:prstGeom prst="rect">
            <a:avLst/>
          </a:prstGeom>
        </p:spPr>
      </p:pic>
      <p:sp>
        <p:nvSpPr>
          <p:cNvPr id="6" name="액자 5">
            <a:extLst>
              <a:ext uri="{FF2B5EF4-FFF2-40B4-BE49-F238E27FC236}">
                <a16:creationId xmlns:a16="http://schemas.microsoft.com/office/drawing/2014/main" id="{B771372A-BA85-4284-9F1D-0C1677EF2F15}"/>
              </a:ext>
            </a:extLst>
          </p:cNvPr>
          <p:cNvSpPr/>
          <p:nvPr/>
        </p:nvSpPr>
        <p:spPr>
          <a:xfrm>
            <a:off x="357809" y="2100721"/>
            <a:ext cx="8810045" cy="562966"/>
          </a:xfrm>
          <a:prstGeom prst="frame">
            <a:avLst>
              <a:gd name="adj1" fmla="val 826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액자 6">
            <a:extLst>
              <a:ext uri="{FF2B5EF4-FFF2-40B4-BE49-F238E27FC236}">
                <a16:creationId xmlns:a16="http://schemas.microsoft.com/office/drawing/2014/main" id="{365AEACA-B5CA-4F73-8FFA-32FB9FCB1013}"/>
              </a:ext>
            </a:extLst>
          </p:cNvPr>
          <p:cNvSpPr/>
          <p:nvPr/>
        </p:nvSpPr>
        <p:spPr>
          <a:xfrm>
            <a:off x="357809" y="3460394"/>
            <a:ext cx="8810045" cy="562966"/>
          </a:xfrm>
          <a:prstGeom prst="frame">
            <a:avLst>
              <a:gd name="adj1" fmla="val 826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 name="액자 10">
            <a:extLst>
              <a:ext uri="{FF2B5EF4-FFF2-40B4-BE49-F238E27FC236}">
                <a16:creationId xmlns:a16="http://schemas.microsoft.com/office/drawing/2014/main" id="{A874D374-B188-49DC-9BAD-46DC0C3F4264}"/>
              </a:ext>
            </a:extLst>
          </p:cNvPr>
          <p:cNvSpPr/>
          <p:nvPr/>
        </p:nvSpPr>
        <p:spPr>
          <a:xfrm>
            <a:off x="691763" y="900228"/>
            <a:ext cx="675861" cy="1087374"/>
          </a:xfrm>
          <a:prstGeom prst="frame">
            <a:avLst>
              <a:gd name="adj1" fmla="val 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aphicFrame>
        <p:nvGraphicFramePr>
          <p:cNvPr id="10" name="표 10">
            <a:extLst>
              <a:ext uri="{FF2B5EF4-FFF2-40B4-BE49-F238E27FC236}">
                <a16:creationId xmlns:a16="http://schemas.microsoft.com/office/drawing/2014/main" id="{AAD5581B-49CE-45A9-B63E-EC82D0B7D04D}"/>
              </a:ext>
            </a:extLst>
          </p:cNvPr>
          <p:cNvGraphicFramePr>
            <a:graphicFrameLocks noGrp="1"/>
          </p:cNvGraphicFramePr>
          <p:nvPr>
            <p:extLst>
              <p:ext uri="{D42A27DB-BD31-4B8C-83A1-F6EECF244321}">
                <p14:modId xmlns:p14="http://schemas.microsoft.com/office/powerpoint/2010/main" val="2717124555"/>
              </p:ext>
            </p:extLst>
          </p:nvPr>
        </p:nvGraphicFramePr>
        <p:xfrm>
          <a:off x="1745753" y="4161342"/>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23950157"/>
                    </a:ext>
                  </a:extLst>
                </a:gridCol>
                <a:gridCol w="2032000">
                  <a:extLst>
                    <a:ext uri="{9D8B030D-6E8A-4147-A177-3AD203B41FA5}">
                      <a16:colId xmlns:a16="http://schemas.microsoft.com/office/drawing/2014/main" val="530819679"/>
                    </a:ext>
                  </a:extLst>
                </a:gridCol>
                <a:gridCol w="2032000">
                  <a:extLst>
                    <a:ext uri="{9D8B030D-6E8A-4147-A177-3AD203B41FA5}">
                      <a16:colId xmlns:a16="http://schemas.microsoft.com/office/drawing/2014/main" val="2823396452"/>
                    </a:ext>
                  </a:extLst>
                </a:gridCol>
                <a:gridCol w="2032000">
                  <a:extLst>
                    <a:ext uri="{9D8B030D-6E8A-4147-A177-3AD203B41FA5}">
                      <a16:colId xmlns:a16="http://schemas.microsoft.com/office/drawing/2014/main" val="1736152947"/>
                    </a:ext>
                  </a:extLst>
                </a:gridCol>
              </a:tblGrid>
              <a:tr h="370840">
                <a:tc>
                  <a:txBody>
                    <a:bodyPr/>
                    <a:lstStyle/>
                    <a:p>
                      <a:pPr latinLnBrk="1"/>
                      <a:r>
                        <a:rPr lang="en-US" altLang="ko-KR" dirty="0"/>
                        <a:t>segment</a:t>
                      </a:r>
                      <a:endParaRPr lang="ko-KR" altLang="en-US" dirty="0"/>
                    </a:p>
                  </a:txBody>
                  <a:tcPr/>
                </a:tc>
                <a:tc>
                  <a:txBody>
                    <a:bodyPr/>
                    <a:lstStyle/>
                    <a:p>
                      <a:pPr latinLnBrk="1"/>
                      <a:r>
                        <a:rPr lang="en-US" altLang="ko-KR" dirty="0"/>
                        <a:t>Sent time</a:t>
                      </a:r>
                      <a:endParaRPr lang="ko-KR" altLang="en-US" dirty="0"/>
                    </a:p>
                  </a:txBody>
                  <a:tcPr/>
                </a:tc>
                <a:tc>
                  <a:txBody>
                    <a:bodyPr/>
                    <a:lstStyle/>
                    <a:p>
                      <a:pPr latinLnBrk="1"/>
                      <a:r>
                        <a:rPr lang="en-US" altLang="ko-KR" dirty="0"/>
                        <a:t>ACK received</a:t>
                      </a:r>
                      <a:endParaRPr lang="ko-KR" altLang="en-US" dirty="0"/>
                    </a:p>
                  </a:txBody>
                  <a:tcPr/>
                </a:tc>
                <a:tc>
                  <a:txBody>
                    <a:bodyPr/>
                    <a:lstStyle/>
                    <a:p>
                      <a:pPr latinLnBrk="1"/>
                      <a:r>
                        <a:rPr lang="en-US" altLang="ko-KR" dirty="0"/>
                        <a:t>RTT</a:t>
                      </a:r>
                      <a:endParaRPr lang="ko-KR" altLang="en-US" dirty="0"/>
                    </a:p>
                  </a:txBody>
                  <a:tcPr/>
                </a:tc>
                <a:extLst>
                  <a:ext uri="{0D108BD9-81ED-4DB2-BD59-A6C34878D82A}">
                    <a16:rowId xmlns:a16="http://schemas.microsoft.com/office/drawing/2014/main" val="3413491821"/>
                  </a:ext>
                </a:extLst>
              </a:tr>
              <a:tr h="370840">
                <a:tc>
                  <a:txBody>
                    <a:bodyPr/>
                    <a:lstStyle/>
                    <a:p>
                      <a:pPr latinLnBrk="1"/>
                      <a:r>
                        <a:rPr lang="en-US" altLang="ko-KR" dirty="0"/>
                        <a:t>First segment</a:t>
                      </a:r>
                      <a:endParaRPr lang="ko-KR" altLang="en-US" dirty="0"/>
                    </a:p>
                  </a:txBody>
                  <a:tcPr/>
                </a:tc>
                <a:tc>
                  <a:txBody>
                    <a:bodyPr/>
                    <a:lstStyle/>
                    <a:p>
                      <a:pPr latinLnBrk="1"/>
                      <a:r>
                        <a:rPr lang="en-US" altLang="ko-KR" dirty="0"/>
                        <a:t>2.840593</a:t>
                      </a:r>
                      <a:endParaRPr lang="ko-KR" altLang="en-US" dirty="0"/>
                    </a:p>
                  </a:txBody>
                  <a:tcPr/>
                </a:tc>
                <a:tc>
                  <a:txBody>
                    <a:bodyPr/>
                    <a:lstStyle/>
                    <a:p>
                      <a:pPr latinLnBrk="1"/>
                      <a:r>
                        <a:rPr lang="en-US" altLang="ko-KR" dirty="0"/>
                        <a:t>2.846664</a:t>
                      </a:r>
                      <a:endParaRPr lang="ko-KR" altLang="en-US" dirty="0"/>
                    </a:p>
                  </a:txBody>
                  <a:tcPr/>
                </a:tc>
                <a:tc>
                  <a:txBody>
                    <a:bodyPr/>
                    <a:lstStyle/>
                    <a:p>
                      <a:pPr latinLnBrk="1"/>
                      <a:r>
                        <a:rPr lang="en-US" altLang="ko-KR" dirty="0"/>
                        <a:t>0.006071</a:t>
                      </a:r>
                      <a:endParaRPr lang="ko-KR" altLang="en-US" dirty="0"/>
                    </a:p>
                  </a:txBody>
                  <a:tcPr/>
                </a:tc>
                <a:extLst>
                  <a:ext uri="{0D108BD9-81ED-4DB2-BD59-A6C34878D82A}">
                    <a16:rowId xmlns:a16="http://schemas.microsoft.com/office/drawing/2014/main" val="609322678"/>
                  </a:ext>
                </a:extLst>
              </a:tr>
              <a:tr h="370840">
                <a:tc>
                  <a:txBody>
                    <a:bodyPr/>
                    <a:lstStyle/>
                    <a:p>
                      <a:pPr latinLnBrk="1"/>
                      <a:r>
                        <a:rPr lang="en-US" altLang="ko-KR" dirty="0"/>
                        <a:t>Second segment</a:t>
                      </a:r>
                      <a:endParaRPr lang="ko-KR" altLang="en-US" dirty="0"/>
                    </a:p>
                  </a:txBody>
                  <a:tcPr/>
                </a:tc>
                <a:tc>
                  <a:txBody>
                    <a:bodyPr/>
                    <a:lstStyle/>
                    <a:p>
                      <a:pPr latinLnBrk="1"/>
                      <a:r>
                        <a:rPr lang="en-US" altLang="ko-KR" dirty="0"/>
                        <a:t>2.841379</a:t>
                      </a:r>
                      <a:endParaRPr lang="ko-KR" altLang="en-US" dirty="0"/>
                    </a:p>
                  </a:txBody>
                  <a:tcPr/>
                </a:tc>
                <a:tc>
                  <a:txBody>
                    <a:bodyPr/>
                    <a:lstStyle/>
                    <a:p>
                      <a:pPr latinLnBrk="1"/>
                      <a:r>
                        <a:rPr lang="en-US" altLang="ko-KR" dirty="0"/>
                        <a:t>2.846664</a:t>
                      </a:r>
                      <a:endParaRPr lang="ko-KR" altLang="en-US" dirty="0"/>
                    </a:p>
                  </a:txBody>
                  <a:tcPr/>
                </a:tc>
                <a:tc>
                  <a:txBody>
                    <a:bodyPr/>
                    <a:lstStyle/>
                    <a:p>
                      <a:pPr latinLnBrk="1"/>
                      <a:r>
                        <a:rPr lang="en-US" altLang="ko-KR" dirty="0"/>
                        <a:t>0.005285</a:t>
                      </a:r>
                      <a:endParaRPr lang="ko-KR" altLang="en-US" dirty="0"/>
                    </a:p>
                  </a:txBody>
                  <a:tcPr/>
                </a:tc>
                <a:extLst>
                  <a:ext uri="{0D108BD9-81ED-4DB2-BD59-A6C34878D82A}">
                    <a16:rowId xmlns:a16="http://schemas.microsoft.com/office/drawing/2014/main" val="2992197379"/>
                  </a:ext>
                </a:extLst>
              </a:tr>
              <a:tr h="370840">
                <a:tc>
                  <a:txBody>
                    <a:bodyPr/>
                    <a:lstStyle/>
                    <a:p>
                      <a:pPr latinLnBrk="1"/>
                      <a:r>
                        <a:rPr lang="en-US" altLang="ko-KR" dirty="0"/>
                        <a:t>Third segment</a:t>
                      </a:r>
                      <a:endParaRPr lang="ko-KR" altLang="en-US" dirty="0"/>
                    </a:p>
                  </a:txBody>
                  <a:tcPr/>
                </a:tc>
                <a:tc>
                  <a:txBody>
                    <a:bodyPr/>
                    <a:lstStyle/>
                    <a:p>
                      <a:pPr latinLnBrk="1"/>
                      <a:r>
                        <a:rPr lang="en-US" altLang="ko-KR" dirty="0"/>
                        <a:t>2.841379</a:t>
                      </a:r>
                      <a:endParaRPr lang="ko-KR" altLang="en-US" dirty="0"/>
                    </a:p>
                  </a:txBody>
                  <a:tcPr/>
                </a:tc>
                <a:tc>
                  <a:txBody>
                    <a:bodyPr/>
                    <a:lstStyle/>
                    <a:p>
                      <a:pPr latinLnBrk="1"/>
                      <a:r>
                        <a:rPr lang="en-US" altLang="ko-KR" dirty="0"/>
                        <a:t>2.846664</a:t>
                      </a:r>
                      <a:endParaRPr lang="ko-KR" altLang="en-US" dirty="0"/>
                    </a:p>
                  </a:txBody>
                  <a:tcPr/>
                </a:tc>
                <a:tc>
                  <a:txBody>
                    <a:bodyPr/>
                    <a:lstStyle/>
                    <a:p>
                      <a:pPr latinLnBrk="1"/>
                      <a:r>
                        <a:rPr lang="en-US" altLang="ko-KR" dirty="0"/>
                        <a:t>0.005285</a:t>
                      </a:r>
                      <a:endParaRPr lang="ko-KR" altLang="en-US" dirty="0"/>
                    </a:p>
                  </a:txBody>
                  <a:tcPr/>
                </a:tc>
                <a:extLst>
                  <a:ext uri="{0D108BD9-81ED-4DB2-BD59-A6C34878D82A}">
                    <a16:rowId xmlns:a16="http://schemas.microsoft.com/office/drawing/2014/main" val="3567163845"/>
                  </a:ext>
                </a:extLst>
              </a:tr>
              <a:tr h="370840">
                <a:tc>
                  <a:txBody>
                    <a:bodyPr/>
                    <a:lstStyle/>
                    <a:p>
                      <a:pPr latinLnBrk="1"/>
                      <a:r>
                        <a:rPr lang="en-US" altLang="ko-KR" dirty="0"/>
                        <a:t>Fourth segment</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2.841379</a:t>
                      </a:r>
                      <a:endParaRPr lang="ko-KR" altLang="en-US" dirty="0"/>
                    </a:p>
                  </a:txBody>
                  <a:tcPr/>
                </a:tc>
                <a:tc>
                  <a:txBody>
                    <a:bodyPr/>
                    <a:lstStyle/>
                    <a:p>
                      <a:pPr latinLnBrk="1"/>
                      <a:r>
                        <a:rPr lang="en-US" altLang="ko-KR" dirty="0"/>
                        <a:t>2.847354</a:t>
                      </a:r>
                      <a:endParaRPr lang="ko-KR" altLang="en-US" dirty="0"/>
                    </a:p>
                  </a:txBody>
                  <a:tcPr/>
                </a:tc>
                <a:tc>
                  <a:txBody>
                    <a:bodyPr/>
                    <a:lstStyle/>
                    <a:p>
                      <a:pPr latinLnBrk="1"/>
                      <a:r>
                        <a:rPr lang="en-US" altLang="ko-KR" dirty="0"/>
                        <a:t>0.005975</a:t>
                      </a:r>
                      <a:endParaRPr lang="ko-KR" altLang="en-US" dirty="0"/>
                    </a:p>
                  </a:txBody>
                  <a:tcPr/>
                </a:tc>
                <a:extLst>
                  <a:ext uri="{0D108BD9-81ED-4DB2-BD59-A6C34878D82A}">
                    <a16:rowId xmlns:a16="http://schemas.microsoft.com/office/drawing/2014/main" val="2564858995"/>
                  </a:ext>
                </a:extLst>
              </a:tr>
              <a:tr h="370840">
                <a:tc>
                  <a:txBody>
                    <a:bodyPr/>
                    <a:lstStyle/>
                    <a:p>
                      <a:pPr latinLnBrk="1"/>
                      <a:r>
                        <a:rPr lang="en-US" altLang="ko-KR" dirty="0" err="1"/>
                        <a:t>Fixth</a:t>
                      </a:r>
                      <a:r>
                        <a:rPr lang="en-US" altLang="ko-KR" dirty="0"/>
                        <a:t> segment</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2.841379</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2.847354</a:t>
                      </a:r>
                      <a:endParaRPr lang="ko-KR" altLang="en-US" dirty="0"/>
                    </a:p>
                  </a:txBody>
                  <a:tcPr/>
                </a:tc>
                <a:tc>
                  <a:txBody>
                    <a:bodyPr/>
                    <a:lstStyle/>
                    <a:p>
                      <a:pPr latinLnBrk="1"/>
                      <a:r>
                        <a:rPr lang="en-US" altLang="ko-KR" dirty="0"/>
                        <a:t>0.005975</a:t>
                      </a:r>
                      <a:endParaRPr lang="ko-KR" altLang="en-US" dirty="0"/>
                    </a:p>
                  </a:txBody>
                  <a:tcPr/>
                </a:tc>
                <a:extLst>
                  <a:ext uri="{0D108BD9-81ED-4DB2-BD59-A6C34878D82A}">
                    <a16:rowId xmlns:a16="http://schemas.microsoft.com/office/drawing/2014/main" val="3161578291"/>
                  </a:ext>
                </a:extLst>
              </a:tr>
              <a:tr h="370840">
                <a:tc>
                  <a:txBody>
                    <a:bodyPr/>
                    <a:lstStyle/>
                    <a:p>
                      <a:pPr latinLnBrk="1"/>
                      <a:r>
                        <a:rPr lang="en-US" altLang="ko-KR" dirty="0"/>
                        <a:t>Sixth segment</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2.841379</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2.847354</a:t>
                      </a:r>
                      <a:endParaRPr lang="ko-KR" altLang="en-US" dirty="0"/>
                    </a:p>
                  </a:txBody>
                  <a:tcPr/>
                </a:tc>
                <a:tc>
                  <a:txBody>
                    <a:bodyPr/>
                    <a:lstStyle/>
                    <a:p>
                      <a:pPr latinLnBrk="1"/>
                      <a:r>
                        <a:rPr lang="en-US" altLang="ko-KR" dirty="0"/>
                        <a:t>0.005975</a:t>
                      </a:r>
                      <a:endParaRPr lang="ko-KR" altLang="en-US" dirty="0"/>
                    </a:p>
                  </a:txBody>
                  <a:tcPr/>
                </a:tc>
                <a:extLst>
                  <a:ext uri="{0D108BD9-81ED-4DB2-BD59-A6C34878D82A}">
                    <a16:rowId xmlns:a16="http://schemas.microsoft.com/office/drawing/2014/main" val="1883906538"/>
                  </a:ext>
                </a:extLst>
              </a:tr>
            </a:tbl>
          </a:graphicData>
        </a:graphic>
      </p:graphicFrame>
    </p:spTree>
    <p:extLst>
      <p:ext uri="{BB962C8B-B14F-4D97-AF65-F5344CB8AC3E}">
        <p14:creationId xmlns:p14="http://schemas.microsoft.com/office/powerpoint/2010/main" val="557584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5ABF24-F0DC-440B-BCA5-3A581BF9DEBE}"/>
              </a:ext>
            </a:extLst>
          </p:cNvPr>
          <p:cNvSpPr>
            <a:spLocks noGrp="1"/>
          </p:cNvSpPr>
          <p:nvPr>
            <p:ph type="title"/>
          </p:nvPr>
        </p:nvSpPr>
        <p:spPr>
          <a:xfrm>
            <a:off x="309571" y="201168"/>
            <a:ext cx="9960864" cy="987552"/>
          </a:xfrm>
        </p:spPr>
        <p:txBody>
          <a:bodyPr>
            <a:normAutofit fontScale="90000"/>
          </a:bodyPr>
          <a:lstStyle/>
          <a:p>
            <a:pPr marL="630238" lvl="1" indent="-355600">
              <a:lnSpc>
                <a:spcPct val="120000"/>
              </a:lnSpc>
              <a:defRPr/>
            </a:pPr>
            <a:r>
              <a:rPr lang="en-US" altLang="ko-KR" dirty="0">
                <a:solidFill>
                  <a:schemeClr val="accent5">
                    <a:lumMod val="60000"/>
                    <a:lumOff val="40000"/>
                  </a:schemeClr>
                </a:solidFill>
              </a:rPr>
              <a:t>3. Given the difference between when each TCP segment was sent, and when its acknowledgement was received, what is the RTT value for each of the six segments?  </a:t>
            </a:r>
            <a:br>
              <a:rPr lang="en-US" altLang="ko-KR" dirty="0">
                <a:solidFill>
                  <a:schemeClr val="accent5">
                    <a:lumMod val="60000"/>
                    <a:lumOff val="40000"/>
                  </a:schemeClr>
                </a:solidFill>
              </a:rPr>
            </a:br>
            <a:r>
              <a:rPr lang="en-US" altLang="ko-KR" sz="1300" dirty="0">
                <a:solidFill>
                  <a:schemeClr val="accent5">
                    <a:lumMod val="60000"/>
                    <a:lumOff val="40000"/>
                  </a:schemeClr>
                </a:solidFill>
              </a:rPr>
              <a:t>Note: Wireshark has a nice feature that allows you to plot the RTT for each of the TCP segments sent.  Select a TCP segment in the “listing of captured packets” window that is being sent from the client to the gaia.cs.umass.edu server.  Then select: Statistics-&gt;TCP Stream Graph-&gt;Round Trip Time Graph</a:t>
            </a:r>
            <a:r>
              <a:rPr lang="en-US" altLang="ko-KR" dirty="0">
                <a:solidFill>
                  <a:schemeClr val="accent5">
                    <a:lumMod val="60000"/>
                    <a:lumOff val="40000"/>
                  </a:schemeClr>
                </a:solidFill>
              </a:rPr>
              <a:t>. </a:t>
            </a:r>
          </a:p>
        </p:txBody>
      </p:sp>
      <p:pic>
        <p:nvPicPr>
          <p:cNvPr id="4" name="그림 3">
            <a:extLst>
              <a:ext uri="{FF2B5EF4-FFF2-40B4-BE49-F238E27FC236}">
                <a16:creationId xmlns:a16="http://schemas.microsoft.com/office/drawing/2014/main" id="{9623F1EB-00EE-4A31-9469-974A4D13713E}"/>
              </a:ext>
            </a:extLst>
          </p:cNvPr>
          <p:cNvPicPr>
            <a:picLocks noChangeAspect="1"/>
          </p:cNvPicPr>
          <p:nvPr/>
        </p:nvPicPr>
        <p:blipFill>
          <a:blip r:embed="rId2"/>
          <a:stretch>
            <a:fillRect/>
          </a:stretch>
        </p:blipFill>
        <p:spPr>
          <a:xfrm>
            <a:off x="-1" y="900228"/>
            <a:ext cx="12192000" cy="1087374"/>
          </a:xfrm>
          <a:prstGeom prst="rect">
            <a:avLst/>
          </a:prstGeom>
        </p:spPr>
      </p:pic>
      <p:pic>
        <p:nvPicPr>
          <p:cNvPr id="5" name="그림 4">
            <a:extLst>
              <a:ext uri="{FF2B5EF4-FFF2-40B4-BE49-F238E27FC236}">
                <a16:creationId xmlns:a16="http://schemas.microsoft.com/office/drawing/2014/main" id="{B9F46473-479F-4466-B6F6-4ADB620F5952}"/>
              </a:ext>
            </a:extLst>
          </p:cNvPr>
          <p:cNvPicPr>
            <a:picLocks noChangeAspect="1"/>
          </p:cNvPicPr>
          <p:nvPr/>
        </p:nvPicPr>
        <p:blipFill>
          <a:blip r:embed="rId3"/>
          <a:stretch>
            <a:fillRect/>
          </a:stretch>
        </p:blipFill>
        <p:spPr>
          <a:xfrm>
            <a:off x="0" y="2100721"/>
            <a:ext cx="12192000" cy="2018829"/>
          </a:xfrm>
          <a:prstGeom prst="rect">
            <a:avLst/>
          </a:prstGeom>
        </p:spPr>
      </p:pic>
      <p:sp>
        <p:nvSpPr>
          <p:cNvPr id="6" name="액자 5">
            <a:extLst>
              <a:ext uri="{FF2B5EF4-FFF2-40B4-BE49-F238E27FC236}">
                <a16:creationId xmlns:a16="http://schemas.microsoft.com/office/drawing/2014/main" id="{412191B9-3BEF-4152-AE2E-E3E4E6860165}"/>
              </a:ext>
            </a:extLst>
          </p:cNvPr>
          <p:cNvSpPr/>
          <p:nvPr/>
        </p:nvSpPr>
        <p:spPr>
          <a:xfrm>
            <a:off x="1622066" y="2100721"/>
            <a:ext cx="1168842" cy="562966"/>
          </a:xfrm>
          <a:prstGeom prst="frame">
            <a:avLst>
              <a:gd name="adj1" fmla="val 120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액자 6">
            <a:extLst>
              <a:ext uri="{FF2B5EF4-FFF2-40B4-BE49-F238E27FC236}">
                <a16:creationId xmlns:a16="http://schemas.microsoft.com/office/drawing/2014/main" id="{ABDB8A2E-7094-4637-A119-6C91B87BEDFD}"/>
              </a:ext>
            </a:extLst>
          </p:cNvPr>
          <p:cNvSpPr/>
          <p:nvPr/>
        </p:nvSpPr>
        <p:spPr>
          <a:xfrm>
            <a:off x="1622066" y="3460394"/>
            <a:ext cx="1168842" cy="562966"/>
          </a:xfrm>
          <a:prstGeom prst="frame">
            <a:avLst>
              <a:gd name="adj1" fmla="val 120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액자 7">
            <a:extLst>
              <a:ext uri="{FF2B5EF4-FFF2-40B4-BE49-F238E27FC236}">
                <a16:creationId xmlns:a16="http://schemas.microsoft.com/office/drawing/2014/main" id="{BFCCFECA-C78F-4101-926F-7D954899530F}"/>
              </a:ext>
            </a:extLst>
          </p:cNvPr>
          <p:cNvSpPr/>
          <p:nvPr/>
        </p:nvSpPr>
        <p:spPr>
          <a:xfrm>
            <a:off x="691763" y="900228"/>
            <a:ext cx="675861" cy="1087374"/>
          </a:xfrm>
          <a:prstGeom prst="frame">
            <a:avLst>
              <a:gd name="adj1" fmla="val 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aphicFrame>
        <p:nvGraphicFramePr>
          <p:cNvPr id="9" name="표 10">
            <a:extLst>
              <a:ext uri="{FF2B5EF4-FFF2-40B4-BE49-F238E27FC236}">
                <a16:creationId xmlns:a16="http://schemas.microsoft.com/office/drawing/2014/main" id="{317B82CB-CA32-4B06-9A75-92801903EA0E}"/>
              </a:ext>
            </a:extLst>
          </p:cNvPr>
          <p:cNvGraphicFramePr>
            <a:graphicFrameLocks noGrp="1"/>
          </p:cNvGraphicFramePr>
          <p:nvPr>
            <p:extLst>
              <p:ext uri="{D42A27DB-BD31-4B8C-83A1-F6EECF244321}">
                <p14:modId xmlns:p14="http://schemas.microsoft.com/office/powerpoint/2010/main" val="3205911376"/>
              </p:ext>
            </p:extLst>
          </p:nvPr>
        </p:nvGraphicFramePr>
        <p:xfrm>
          <a:off x="-1" y="4181283"/>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23950157"/>
                    </a:ext>
                  </a:extLst>
                </a:gridCol>
                <a:gridCol w="2032000">
                  <a:extLst>
                    <a:ext uri="{9D8B030D-6E8A-4147-A177-3AD203B41FA5}">
                      <a16:colId xmlns:a16="http://schemas.microsoft.com/office/drawing/2014/main" val="530819679"/>
                    </a:ext>
                  </a:extLst>
                </a:gridCol>
                <a:gridCol w="2032000">
                  <a:extLst>
                    <a:ext uri="{9D8B030D-6E8A-4147-A177-3AD203B41FA5}">
                      <a16:colId xmlns:a16="http://schemas.microsoft.com/office/drawing/2014/main" val="2823396452"/>
                    </a:ext>
                  </a:extLst>
                </a:gridCol>
                <a:gridCol w="2032000">
                  <a:extLst>
                    <a:ext uri="{9D8B030D-6E8A-4147-A177-3AD203B41FA5}">
                      <a16:colId xmlns:a16="http://schemas.microsoft.com/office/drawing/2014/main" val="1736152947"/>
                    </a:ext>
                  </a:extLst>
                </a:gridCol>
              </a:tblGrid>
              <a:tr h="370840">
                <a:tc>
                  <a:txBody>
                    <a:bodyPr/>
                    <a:lstStyle/>
                    <a:p>
                      <a:pPr latinLnBrk="1"/>
                      <a:r>
                        <a:rPr lang="en-US" altLang="ko-KR" dirty="0"/>
                        <a:t>segment</a:t>
                      </a:r>
                      <a:endParaRPr lang="ko-KR" altLang="en-US" dirty="0"/>
                    </a:p>
                  </a:txBody>
                  <a:tcPr/>
                </a:tc>
                <a:tc>
                  <a:txBody>
                    <a:bodyPr/>
                    <a:lstStyle/>
                    <a:p>
                      <a:pPr latinLnBrk="1"/>
                      <a:r>
                        <a:rPr lang="en-US" altLang="ko-KR" dirty="0"/>
                        <a:t>Sent time</a:t>
                      </a:r>
                      <a:endParaRPr lang="ko-KR" altLang="en-US" dirty="0"/>
                    </a:p>
                  </a:txBody>
                  <a:tcPr/>
                </a:tc>
                <a:tc>
                  <a:txBody>
                    <a:bodyPr/>
                    <a:lstStyle/>
                    <a:p>
                      <a:pPr latinLnBrk="1"/>
                      <a:r>
                        <a:rPr lang="en-US" altLang="ko-KR" dirty="0"/>
                        <a:t>ACK received</a:t>
                      </a:r>
                      <a:endParaRPr lang="ko-KR" altLang="en-US" dirty="0"/>
                    </a:p>
                  </a:txBody>
                  <a:tcPr/>
                </a:tc>
                <a:tc>
                  <a:txBody>
                    <a:bodyPr/>
                    <a:lstStyle/>
                    <a:p>
                      <a:pPr latinLnBrk="1"/>
                      <a:r>
                        <a:rPr lang="en-US" altLang="ko-KR" dirty="0"/>
                        <a:t>RTT</a:t>
                      </a:r>
                      <a:endParaRPr lang="ko-KR" altLang="en-US" dirty="0"/>
                    </a:p>
                  </a:txBody>
                  <a:tcPr/>
                </a:tc>
                <a:extLst>
                  <a:ext uri="{0D108BD9-81ED-4DB2-BD59-A6C34878D82A}">
                    <a16:rowId xmlns:a16="http://schemas.microsoft.com/office/drawing/2014/main" val="3413491821"/>
                  </a:ext>
                </a:extLst>
              </a:tr>
              <a:tr h="370840">
                <a:tc>
                  <a:txBody>
                    <a:bodyPr/>
                    <a:lstStyle/>
                    <a:p>
                      <a:pPr latinLnBrk="1"/>
                      <a:r>
                        <a:rPr lang="en-US" altLang="ko-KR" dirty="0"/>
                        <a:t>7</a:t>
                      </a:r>
                      <a:r>
                        <a:rPr lang="ko-KR" altLang="en-US" dirty="0"/>
                        <a:t>번</a:t>
                      </a:r>
                    </a:p>
                  </a:txBody>
                  <a:tcPr/>
                </a:tc>
                <a:tc>
                  <a:txBody>
                    <a:bodyPr/>
                    <a:lstStyle/>
                    <a:p>
                      <a:pPr latinLnBrk="1"/>
                      <a:r>
                        <a:rPr lang="en-US" altLang="ko-KR" dirty="0"/>
                        <a:t>2.840593</a:t>
                      </a:r>
                      <a:endParaRPr lang="ko-KR" altLang="en-US" dirty="0"/>
                    </a:p>
                  </a:txBody>
                  <a:tcPr/>
                </a:tc>
                <a:tc>
                  <a:txBody>
                    <a:bodyPr/>
                    <a:lstStyle/>
                    <a:p>
                      <a:pPr latinLnBrk="1"/>
                      <a:r>
                        <a:rPr lang="en-US" altLang="ko-KR" dirty="0"/>
                        <a:t>2.846664 (17</a:t>
                      </a:r>
                      <a:r>
                        <a:rPr lang="ko-KR" altLang="en-US" dirty="0"/>
                        <a:t>번</a:t>
                      </a:r>
                      <a:r>
                        <a:rPr lang="en-US" altLang="ko-KR" dirty="0"/>
                        <a:t>)</a:t>
                      </a:r>
                      <a:endParaRPr lang="ko-KR" altLang="en-US" dirty="0"/>
                    </a:p>
                  </a:txBody>
                  <a:tcPr/>
                </a:tc>
                <a:tc>
                  <a:txBody>
                    <a:bodyPr/>
                    <a:lstStyle/>
                    <a:p>
                      <a:pPr latinLnBrk="1"/>
                      <a:r>
                        <a:rPr lang="en-US" altLang="ko-KR" dirty="0"/>
                        <a:t>0.006071</a:t>
                      </a:r>
                      <a:endParaRPr lang="ko-KR" altLang="en-US" dirty="0"/>
                    </a:p>
                  </a:txBody>
                  <a:tcPr/>
                </a:tc>
                <a:extLst>
                  <a:ext uri="{0D108BD9-81ED-4DB2-BD59-A6C34878D82A}">
                    <a16:rowId xmlns:a16="http://schemas.microsoft.com/office/drawing/2014/main" val="609322678"/>
                  </a:ext>
                </a:extLst>
              </a:tr>
              <a:tr h="370840">
                <a:tc>
                  <a:txBody>
                    <a:bodyPr/>
                    <a:lstStyle/>
                    <a:p>
                      <a:pPr latinLnBrk="1"/>
                      <a:r>
                        <a:rPr lang="en-US" altLang="ko-KR" dirty="0"/>
                        <a:t>8</a:t>
                      </a:r>
                      <a:r>
                        <a:rPr lang="ko-KR" altLang="en-US" dirty="0"/>
                        <a:t>번</a:t>
                      </a:r>
                    </a:p>
                  </a:txBody>
                  <a:tcPr/>
                </a:tc>
                <a:tc>
                  <a:txBody>
                    <a:bodyPr/>
                    <a:lstStyle/>
                    <a:p>
                      <a:pPr latinLnBrk="1"/>
                      <a:r>
                        <a:rPr lang="en-US" altLang="ko-KR" dirty="0"/>
                        <a:t>2.841379</a:t>
                      </a:r>
                      <a:endParaRPr lang="ko-KR" altLang="en-US" dirty="0"/>
                    </a:p>
                  </a:txBody>
                  <a:tcPr/>
                </a:tc>
                <a:tc>
                  <a:txBody>
                    <a:bodyPr/>
                    <a:lstStyle/>
                    <a:p>
                      <a:pPr latinLnBrk="1"/>
                      <a:r>
                        <a:rPr lang="en-US" altLang="ko-KR" dirty="0"/>
                        <a:t>2.846664 (18</a:t>
                      </a:r>
                      <a:r>
                        <a:rPr lang="ko-KR" altLang="en-US" dirty="0"/>
                        <a:t>번</a:t>
                      </a:r>
                      <a:r>
                        <a:rPr lang="en-US" altLang="ko-KR" dirty="0"/>
                        <a:t>)</a:t>
                      </a:r>
                      <a:endParaRPr lang="ko-KR" altLang="en-US" dirty="0"/>
                    </a:p>
                  </a:txBody>
                  <a:tcPr/>
                </a:tc>
                <a:tc>
                  <a:txBody>
                    <a:bodyPr/>
                    <a:lstStyle/>
                    <a:p>
                      <a:pPr latinLnBrk="1"/>
                      <a:r>
                        <a:rPr lang="en-US" altLang="ko-KR" dirty="0"/>
                        <a:t>0.005285</a:t>
                      </a:r>
                      <a:endParaRPr lang="ko-KR" altLang="en-US" dirty="0"/>
                    </a:p>
                  </a:txBody>
                  <a:tcPr/>
                </a:tc>
                <a:extLst>
                  <a:ext uri="{0D108BD9-81ED-4DB2-BD59-A6C34878D82A}">
                    <a16:rowId xmlns:a16="http://schemas.microsoft.com/office/drawing/2014/main" val="2992197379"/>
                  </a:ext>
                </a:extLst>
              </a:tr>
              <a:tr h="370840">
                <a:tc>
                  <a:txBody>
                    <a:bodyPr/>
                    <a:lstStyle/>
                    <a:p>
                      <a:pPr latinLnBrk="1"/>
                      <a:r>
                        <a:rPr lang="en-US" altLang="ko-KR" dirty="0"/>
                        <a:t>9</a:t>
                      </a:r>
                      <a:r>
                        <a:rPr lang="ko-KR" altLang="en-US" dirty="0"/>
                        <a:t>번</a:t>
                      </a:r>
                    </a:p>
                  </a:txBody>
                  <a:tcPr/>
                </a:tc>
                <a:tc>
                  <a:txBody>
                    <a:bodyPr/>
                    <a:lstStyle/>
                    <a:p>
                      <a:pPr latinLnBrk="1"/>
                      <a:r>
                        <a:rPr lang="en-US" altLang="ko-KR" dirty="0"/>
                        <a:t>2.841379</a:t>
                      </a:r>
                      <a:endParaRPr lang="ko-KR" altLang="en-US" dirty="0"/>
                    </a:p>
                  </a:txBody>
                  <a:tcPr/>
                </a:tc>
                <a:tc>
                  <a:txBody>
                    <a:bodyPr/>
                    <a:lstStyle/>
                    <a:p>
                      <a:pPr latinLnBrk="1"/>
                      <a:r>
                        <a:rPr lang="en-US" altLang="ko-KR" dirty="0"/>
                        <a:t>2.846664 (19</a:t>
                      </a:r>
                      <a:r>
                        <a:rPr lang="ko-KR" altLang="en-US" dirty="0"/>
                        <a:t>번</a:t>
                      </a:r>
                      <a:r>
                        <a:rPr lang="en-US" altLang="ko-KR" dirty="0"/>
                        <a:t>)</a:t>
                      </a:r>
                      <a:endParaRPr lang="ko-KR" altLang="en-US" dirty="0"/>
                    </a:p>
                  </a:txBody>
                  <a:tcPr/>
                </a:tc>
                <a:tc>
                  <a:txBody>
                    <a:bodyPr/>
                    <a:lstStyle/>
                    <a:p>
                      <a:pPr latinLnBrk="1"/>
                      <a:r>
                        <a:rPr lang="en-US" altLang="ko-KR" dirty="0"/>
                        <a:t>0.005285</a:t>
                      </a:r>
                      <a:endParaRPr lang="ko-KR" altLang="en-US" dirty="0"/>
                    </a:p>
                  </a:txBody>
                  <a:tcPr/>
                </a:tc>
                <a:extLst>
                  <a:ext uri="{0D108BD9-81ED-4DB2-BD59-A6C34878D82A}">
                    <a16:rowId xmlns:a16="http://schemas.microsoft.com/office/drawing/2014/main" val="3567163845"/>
                  </a:ext>
                </a:extLst>
              </a:tr>
              <a:tr h="370840">
                <a:tc>
                  <a:txBody>
                    <a:bodyPr/>
                    <a:lstStyle/>
                    <a:p>
                      <a:pPr latinLnBrk="1"/>
                      <a:r>
                        <a:rPr lang="en-US" altLang="ko-KR" dirty="0"/>
                        <a:t>10</a:t>
                      </a:r>
                      <a:r>
                        <a:rPr lang="ko-KR" altLang="en-US" dirty="0"/>
                        <a:t>번</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2.841379</a:t>
                      </a:r>
                      <a:endParaRPr lang="ko-KR" altLang="en-US" dirty="0"/>
                    </a:p>
                  </a:txBody>
                  <a:tcPr/>
                </a:tc>
                <a:tc>
                  <a:txBody>
                    <a:bodyPr/>
                    <a:lstStyle/>
                    <a:p>
                      <a:pPr latinLnBrk="1"/>
                      <a:r>
                        <a:rPr lang="en-US" altLang="ko-KR" dirty="0"/>
                        <a:t>2.847354 (25</a:t>
                      </a:r>
                      <a:r>
                        <a:rPr lang="ko-KR" altLang="en-US" dirty="0"/>
                        <a:t>번</a:t>
                      </a:r>
                      <a:r>
                        <a:rPr lang="en-US" altLang="ko-KR" dirty="0"/>
                        <a:t>)</a:t>
                      </a:r>
                      <a:endParaRPr lang="ko-KR" altLang="en-US" dirty="0"/>
                    </a:p>
                  </a:txBody>
                  <a:tcPr/>
                </a:tc>
                <a:tc>
                  <a:txBody>
                    <a:bodyPr/>
                    <a:lstStyle/>
                    <a:p>
                      <a:pPr latinLnBrk="1"/>
                      <a:r>
                        <a:rPr lang="en-US" altLang="ko-KR" dirty="0"/>
                        <a:t>0.005975</a:t>
                      </a:r>
                      <a:endParaRPr lang="ko-KR" altLang="en-US" dirty="0"/>
                    </a:p>
                  </a:txBody>
                  <a:tcPr/>
                </a:tc>
                <a:extLst>
                  <a:ext uri="{0D108BD9-81ED-4DB2-BD59-A6C34878D82A}">
                    <a16:rowId xmlns:a16="http://schemas.microsoft.com/office/drawing/2014/main" val="2564858995"/>
                  </a:ext>
                </a:extLst>
              </a:tr>
              <a:tr h="370840">
                <a:tc>
                  <a:txBody>
                    <a:bodyPr/>
                    <a:lstStyle/>
                    <a:p>
                      <a:pPr latinLnBrk="1"/>
                      <a:r>
                        <a:rPr lang="en-US" altLang="ko-KR" dirty="0"/>
                        <a:t>11</a:t>
                      </a:r>
                      <a:r>
                        <a:rPr lang="ko-KR" altLang="en-US" dirty="0"/>
                        <a:t>번</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2.841379</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2.847354 (26</a:t>
                      </a:r>
                      <a:r>
                        <a:rPr lang="ko-KR" altLang="en-US" dirty="0"/>
                        <a:t>번</a:t>
                      </a:r>
                      <a:r>
                        <a:rPr lang="en-US" altLang="ko-KR" dirty="0"/>
                        <a:t>)</a:t>
                      </a:r>
                      <a:endParaRPr lang="ko-KR" altLang="en-US" dirty="0"/>
                    </a:p>
                  </a:txBody>
                  <a:tcPr/>
                </a:tc>
                <a:tc>
                  <a:txBody>
                    <a:bodyPr/>
                    <a:lstStyle/>
                    <a:p>
                      <a:pPr latinLnBrk="1"/>
                      <a:r>
                        <a:rPr lang="en-US" altLang="ko-KR" dirty="0"/>
                        <a:t>0.005975</a:t>
                      </a:r>
                      <a:endParaRPr lang="ko-KR" altLang="en-US" dirty="0"/>
                    </a:p>
                  </a:txBody>
                  <a:tcPr/>
                </a:tc>
                <a:extLst>
                  <a:ext uri="{0D108BD9-81ED-4DB2-BD59-A6C34878D82A}">
                    <a16:rowId xmlns:a16="http://schemas.microsoft.com/office/drawing/2014/main" val="3161578291"/>
                  </a:ext>
                </a:extLst>
              </a:tr>
              <a:tr h="370840">
                <a:tc>
                  <a:txBody>
                    <a:bodyPr/>
                    <a:lstStyle/>
                    <a:p>
                      <a:pPr latinLnBrk="1"/>
                      <a:r>
                        <a:rPr lang="en-US" altLang="ko-KR" dirty="0"/>
                        <a:t>12</a:t>
                      </a:r>
                      <a:r>
                        <a:rPr lang="ko-KR" altLang="en-US" dirty="0"/>
                        <a:t>번</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2.841379</a:t>
                      </a:r>
                      <a:endParaRPr lang="ko-KR" altLang="en-US"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2.847354 (27</a:t>
                      </a:r>
                      <a:r>
                        <a:rPr lang="ko-KR" altLang="en-US" dirty="0"/>
                        <a:t>번</a:t>
                      </a:r>
                      <a:r>
                        <a:rPr lang="en-US" altLang="ko-KR" dirty="0"/>
                        <a:t>)</a:t>
                      </a:r>
                      <a:endParaRPr lang="ko-KR" altLang="en-US" dirty="0"/>
                    </a:p>
                  </a:txBody>
                  <a:tcPr/>
                </a:tc>
                <a:tc>
                  <a:txBody>
                    <a:bodyPr/>
                    <a:lstStyle/>
                    <a:p>
                      <a:pPr latinLnBrk="1"/>
                      <a:r>
                        <a:rPr lang="en-US" altLang="ko-KR" dirty="0"/>
                        <a:t>0.005975</a:t>
                      </a:r>
                      <a:endParaRPr lang="ko-KR" altLang="en-US" dirty="0"/>
                    </a:p>
                  </a:txBody>
                  <a:tcPr/>
                </a:tc>
                <a:extLst>
                  <a:ext uri="{0D108BD9-81ED-4DB2-BD59-A6C34878D82A}">
                    <a16:rowId xmlns:a16="http://schemas.microsoft.com/office/drawing/2014/main" val="1883906538"/>
                  </a:ext>
                </a:extLst>
              </a:tr>
            </a:tbl>
          </a:graphicData>
        </a:graphic>
      </p:graphicFrame>
      <p:sp>
        <p:nvSpPr>
          <p:cNvPr id="10" name="액자 9">
            <a:extLst>
              <a:ext uri="{FF2B5EF4-FFF2-40B4-BE49-F238E27FC236}">
                <a16:creationId xmlns:a16="http://schemas.microsoft.com/office/drawing/2014/main" id="{37BC21F8-75D0-47CB-88EC-EC88E261BF1D}"/>
              </a:ext>
            </a:extLst>
          </p:cNvPr>
          <p:cNvSpPr/>
          <p:nvPr/>
        </p:nvSpPr>
        <p:spPr>
          <a:xfrm>
            <a:off x="373711" y="900228"/>
            <a:ext cx="318052" cy="1087374"/>
          </a:xfrm>
          <a:prstGeom prst="frame">
            <a:avLst>
              <a:gd name="adj1" fmla="val 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3" name="액자 12">
            <a:extLst>
              <a:ext uri="{FF2B5EF4-FFF2-40B4-BE49-F238E27FC236}">
                <a16:creationId xmlns:a16="http://schemas.microsoft.com/office/drawing/2014/main" id="{9D8F4C6F-DC0A-4B48-B8A2-5B997E28276D}"/>
              </a:ext>
            </a:extLst>
          </p:cNvPr>
          <p:cNvSpPr/>
          <p:nvPr/>
        </p:nvSpPr>
        <p:spPr>
          <a:xfrm>
            <a:off x="341906" y="2102006"/>
            <a:ext cx="318052" cy="561681"/>
          </a:xfrm>
          <a:prstGeom prst="frame">
            <a:avLst>
              <a:gd name="adj1" fmla="val 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액자 13">
            <a:extLst>
              <a:ext uri="{FF2B5EF4-FFF2-40B4-BE49-F238E27FC236}">
                <a16:creationId xmlns:a16="http://schemas.microsoft.com/office/drawing/2014/main" id="{6FCDAE40-9BE5-413D-891F-92743299510A}"/>
              </a:ext>
            </a:extLst>
          </p:cNvPr>
          <p:cNvSpPr/>
          <p:nvPr/>
        </p:nvSpPr>
        <p:spPr>
          <a:xfrm>
            <a:off x="373711" y="3460394"/>
            <a:ext cx="318052" cy="522336"/>
          </a:xfrm>
          <a:prstGeom prst="frame">
            <a:avLst>
              <a:gd name="adj1" fmla="val 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15" name="그림 14">
            <a:extLst>
              <a:ext uri="{FF2B5EF4-FFF2-40B4-BE49-F238E27FC236}">
                <a16:creationId xmlns:a16="http://schemas.microsoft.com/office/drawing/2014/main" id="{A1B46C4A-2495-45F0-AC0B-470C555C8816}"/>
              </a:ext>
            </a:extLst>
          </p:cNvPr>
          <p:cNvPicPr>
            <a:picLocks noChangeAspect="1"/>
          </p:cNvPicPr>
          <p:nvPr/>
        </p:nvPicPr>
        <p:blipFill>
          <a:blip r:embed="rId4"/>
          <a:stretch>
            <a:fillRect/>
          </a:stretch>
        </p:blipFill>
        <p:spPr>
          <a:xfrm>
            <a:off x="8411590" y="4264661"/>
            <a:ext cx="3717690" cy="2429123"/>
          </a:xfrm>
          <a:prstGeom prst="rect">
            <a:avLst/>
          </a:prstGeom>
        </p:spPr>
      </p:pic>
      <p:pic>
        <p:nvPicPr>
          <p:cNvPr id="16" name="그림 15">
            <a:extLst>
              <a:ext uri="{FF2B5EF4-FFF2-40B4-BE49-F238E27FC236}">
                <a16:creationId xmlns:a16="http://schemas.microsoft.com/office/drawing/2014/main" id="{30251A9B-32AD-4941-8C74-06A6D5AFFAAE}"/>
              </a:ext>
            </a:extLst>
          </p:cNvPr>
          <p:cNvPicPr>
            <a:picLocks noChangeAspect="1"/>
          </p:cNvPicPr>
          <p:nvPr/>
        </p:nvPicPr>
        <p:blipFill>
          <a:blip r:embed="rId5"/>
          <a:stretch>
            <a:fillRect/>
          </a:stretch>
        </p:blipFill>
        <p:spPr>
          <a:xfrm>
            <a:off x="6449576" y="424725"/>
            <a:ext cx="5742424" cy="3756558"/>
          </a:xfrm>
          <a:prstGeom prst="rect">
            <a:avLst/>
          </a:prstGeom>
        </p:spPr>
      </p:pic>
    </p:spTree>
    <p:extLst>
      <p:ext uri="{BB962C8B-B14F-4D97-AF65-F5344CB8AC3E}">
        <p14:creationId xmlns:p14="http://schemas.microsoft.com/office/powerpoint/2010/main" val="1746039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22DDA6-0B57-48F1-B382-331878C17924}"/>
              </a:ext>
            </a:extLst>
          </p:cNvPr>
          <p:cNvSpPr>
            <a:spLocks noGrp="1"/>
          </p:cNvSpPr>
          <p:nvPr>
            <p:ph type="title"/>
          </p:nvPr>
        </p:nvSpPr>
        <p:spPr>
          <a:xfrm>
            <a:off x="1883929" y="2684957"/>
            <a:ext cx="9960864" cy="987552"/>
          </a:xfrm>
        </p:spPr>
        <p:txBody>
          <a:bodyPr/>
          <a:lstStyle/>
          <a:p>
            <a:r>
              <a:rPr lang="en-US" altLang="ko-KR" dirty="0"/>
              <a:t>Question part 4</a:t>
            </a:r>
            <a:endParaRPr lang="ko-KR" altLang="en-US" dirty="0"/>
          </a:p>
        </p:txBody>
      </p:sp>
    </p:spTree>
    <p:extLst>
      <p:ext uri="{BB962C8B-B14F-4D97-AF65-F5344CB8AC3E}">
        <p14:creationId xmlns:p14="http://schemas.microsoft.com/office/powerpoint/2010/main" val="1785515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제목 1">
            <a:extLst>
              <a:ext uri="{FF2B5EF4-FFF2-40B4-BE49-F238E27FC236}">
                <a16:creationId xmlns:a16="http://schemas.microsoft.com/office/drawing/2014/main" id="{8ABE8438-E2DD-4505-BAC4-508E126AC1B2}"/>
              </a:ext>
            </a:extLst>
          </p:cNvPr>
          <p:cNvSpPr>
            <a:spLocks noGrp="1"/>
          </p:cNvSpPr>
          <p:nvPr>
            <p:ph type="title"/>
          </p:nvPr>
        </p:nvSpPr>
        <p:spPr/>
        <p:txBody>
          <a:bodyPr/>
          <a:lstStyle/>
          <a:p>
            <a:r>
              <a:rPr lang="en-US" altLang="ko-KR"/>
              <a:t>Instructions</a:t>
            </a:r>
            <a:endParaRPr lang="ko-KR" altLang="en-US"/>
          </a:p>
        </p:txBody>
      </p:sp>
      <p:sp>
        <p:nvSpPr>
          <p:cNvPr id="3" name="내용 개체 틀 2">
            <a:extLst>
              <a:ext uri="{FF2B5EF4-FFF2-40B4-BE49-F238E27FC236}">
                <a16:creationId xmlns:a16="http://schemas.microsoft.com/office/drawing/2014/main" id="{9ED7A46C-E508-40EA-A117-BD4A4C350A7B}"/>
              </a:ext>
            </a:extLst>
          </p:cNvPr>
          <p:cNvSpPr>
            <a:spLocks noGrp="1"/>
          </p:cNvSpPr>
          <p:nvPr>
            <p:ph sz="quarter" idx="1"/>
          </p:nvPr>
        </p:nvSpPr>
        <p:spPr>
          <a:xfrm>
            <a:off x="1981200" y="1219201"/>
            <a:ext cx="8229600" cy="4937125"/>
          </a:xfrm>
        </p:spPr>
        <p:txBody>
          <a:bodyPr>
            <a:normAutofit fontScale="62500" lnSpcReduction="20000"/>
          </a:bodyPr>
          <a:lstStyle/>
          <a:p>
            <a:pPr>
              <a:defRPr/>
            </a:pPr>
            <a:r>
              <a:rPr lang="en-US" altLang="ko-KR" dirty="0"/>
              <a:t>Start up your web browser. Go the http://gaia.cs.umass.edu/wiresharklabs/alice.txt     and retrieve an ASCII copy of Alice in Wonderland. Store this file somewhere on your computer. </a:t>
            </a:r>
          </a:p>
          <a:p>
            <a:pPr>
              <a:defRPr/>
            </a:pPr>
            <a:r>
              <a:rPr lang="en-US" altLang="ko-KR" dirty="0"/>
              <a:t>Next go to http://gaia.cs.umass.edu/wireshark-labs/TCP-wireshark-file1.html. </a:t>
            </a:r>
          </a:p>
          <a:p>
            <a:pPr>
              <a:lnSpc>
                <a:spcPct val="120000"/>
              </a:lnSpc>
              <a:defRPr/>
            </a:pPr>
            <a:r>
              <a:rPr lang="en-US" altLang="ko-KR" dirty="0"/>
              <a:t>Use the ‘Browse’ button to enter the name of the file (full path name) on your computer containing Alice in Wonderland (or do so manually). Don’t yet press the “Upload alice.txt file” button. </a:t>
            </a:r>
          </a:p>
          <a:p>
            <a:pPr>
              <a:defRPr/>
            </a:pPr>
            <a:r>
              <a:rPr lang="en-US" altLang="ko-KR" dirty="0"/>
              <a:t>Now start up Wireshark and begin packet capture (Capture-&gt;Start) and then press OK on the Wireshark Packet Capture Options screen (we’ll not need to select any options here). </a:t>
            </a:r>
          </a:p>
          <a:p>
            <a:pPr>
              <a:defRPr/>
            </a:pPr>
            <a:r>
              <a:rPr lang="en-US" altLang="ko-KR" dirty="0"/>
              <a:t>Returning to your browser, press the “Upload alice.txt file” button to upload the file to the gaia.cs.umass.edu server.  Once the file has been uploaded, a short congratulations message will be displayed in your browser window. </a:t>
            </a:r>
          </a:p>
          <a:p>
            <a:pPr>
              <a:defRPr/>
            </a:pPr>
            <a:r>
              <a:rPr lang="en-US" altLang="ko-KR" dirty="0"/>
              <a:t>Stop Wireshark packet capture. </a:t>
            </a:r>
          </a:p>
          <a:p>
            <a:pPr>
              <a:defRPr/>
            </a:pPr>
            <a:r>
              <a:rPr lang="en-US" altLang="ko-KR" dirty="0"/>
              <a:t>Filter the packets displayed in the Wireshark window by entering “</a:t>
            </a:r>
            <a:r>
              <a:rPr lang="en-US" altLang="ko-KR" dirty="0" err="1"/>
              <a:t>tcp</a:t>
            </a:r>
            <a:r>
              <a:rPr lang="en-US" altLang="ko-KR" dirty="0"/>
              <a:t>” (lowercase)</a:t>
            </a:r>
            <a:endParaRPr lang="ko-KR" altLang="en-US" dirty="0"/>
          </a:p>
        </p:txBody>
      </p:sp>
      <p:sp>
        <p:nvSpPr>
          <p:cNvPr id="36868" name="슬라이드 번호 개체 틀 3">
            <a:extLst>
              <a:ext uri="{FF2B5EF4-FFF2-40B4-BE49-F238E27FC236}">
                <a16:creationId xmlns:a16="http://schemas.microsoft.com/office/drawing/2014/main" id="{1D968AA6-3EB2-4097-A359-D22F5AFE244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b="1">
                <a:solidFill>
                  <a:schemeClr val="tx1"/>
                </a:solidFill>
                <a:latin typeface="Trebuchet MS" panose="020B0603020202020204" pitchFamily="34" charset="0"/>
                <a:ea typeface="굴림" panose="020B0600000101010101" pitchFamily="50" charset="-127"/>
              </a:defRPr>
            </a:lvl1pPr>
            <a:lvl2pPr marL="742950" indent="-285750">
              <a:defRPr kumimoji="1" sz="1400" b="1">
                <a:solidFill>
                  <a:schemeClr val="tx1"/>
                </a:solidFill>
                <a:latin typeface="Trebuchet MS" panose="020B0603020202020204" pitchFamily="34" charset="0"/>
                <a:ea typeface="굴림" panose="020B0600000101010101" pitchFamily="50" charset="-127"/>
              </a:defRPr>
            </a:lvl2pPr>
            <a:lvl3pPr marL="1143000" indent="-228600">
              <a:defRPr kumimoji="1" sz="1400" b="1">
                <a:solidFill>
                  <a:schemeClr val="tx1"/>
                </a:solidFill>
                <a:latin typeface="Trebuchet MS" panose="020B0603020202020204" pitchFamily="34" charset="0"/>
                <a:ea typeface="굴림" panose="020B0600000101010101" pitchFamily="50" charset="-127"/>
              </a:defRPr>
            </a:lvl3pPr>
            <a:lvl4pPr marL="1600200" indent="-228600">
              <a:defRPr kumimoji="1" sz="1400" b="1">
                <a:solidFill>
                  <a:schemeClr val="tx1"/>
                </a:solidFill>
                <a:latin typeface="Trebuchet MS" panose="020B0603020202020204" pitchFamily="34" charset="0"/>
                <a:ea typeface="굴림" panose="020B0600000101010101" pitchFamily="50" charset="-127"/>
              </a:defRPr>
            </a:lvl4pPr>
            <a:lvl5pPr marL="2057400" indent="-228600">
              <a:defRPr kumimoji="1" sz="1400" b="1">
                <a:solidFill>
                  <a:schemeClr val="tx1"/>
                </a:solidFill>
                <a:latin typeface="Trebuchet MS" panose="020B0603020202020204" pitchFamily="34" charset="0"/>
                <a:ea typeface="굴림" panose="020B0600000101010101" pitchFamily="50" charset="-127"/>
              </a:defRPr>
            </a:lvl5pPr>
            <a:lvl6pPr marL="25146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6pPr>
            <a:lvl7pPr marL="29718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7pPr>
            <a:lvl8pPr marL="34290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8pPr>
            <a:lvl9pPr marL="38862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9pPr>
          </a:lstStyle>
          <a:p>
            <a:fld id="{33F1FF2F-907A-4606-9B53-8648F96948B8}" type="slidenum">
              <a:rPr kumimoji="0" lang="ko-KR" altLang="en-US">
                <a:solidFill>
                  <a:schemeClr val="tx2"/>
                </a:solidFill>
              </a:rPr>
              <a:pPr/>
              <a:t>2</a:t>
            </a:fld>
            <a:endParaRPr kumimoji="0" lang="en-US" altLang="ko-KR">
              <a:solidFill>
                <a:schemeClr val="tx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제목 1">
            <a:extLst>
              <a:ext uri="{FF2B5EF4-FFF2-40B4-BE49-F238E27FC236}">
                <a16:creationId xmlns:a16="http://schemas.microsoft.com/office/drawing/2014/main" id="{14839CA3-73D1-4893-9D1B-A32FD86F89E0}"/>
              </a:ext>
            </a:extLst>
          </p:cNvPr>
          <p:cNvSpPr>
            <a:spLocks noGrp="1"/>
          </p:cNvSpPr>
          <p:nvPr>
            <p:ph type="title"/>
          </p:nvPr>
        </p:nvSpPr>
        <p:spPr/>
        <p:txBody>
          <a:bodyPr/>
          <a:lstStyle/>
          <a:p>
            <a:pPr>
              <a:lnSpc>
                <a:spcPct val="120000"/>
              </a:lnSpc>
              <a:buFont typeface="Wingdings 3" panose="05040102010807070707" pitchFamily="18" charset="2"/>
              <a:buNone/>
            </a:pPr>
            <a:r>
              <a:rPr lang="en-US" altLang="ko-KR"/>
              <a:t>Questions (Part 4/5)</a:t>
            </a:r>
          </a:p>
        </p:txBody>
      </p:sp>
      <p:sp>
        <p:nvSpPr>
          <p:cNvPr id="3" name="내용 개체 틀 2">
            <a:extLst>
              <a:ext uri="{FF2B5EF4-FFF2-40B4-BE49-F238E27FC236}">
                <a16:creationId xmlns:a16="http://schemas.microsoft.com/office/drawing/2014/main" id="{026B4946-9EFB-4C82-8C6B-DA200688A702}"/>
              </a:ext>
            </a:extLst>
          </p:cNvPr>
          <p:cNvSpPr>
            <a:spLocks noGrp="1"/>
          </p:cNvSpPr>
          <p:nvPr>
            <p:ph sz="quarter" idx="1"/>
          </p:nvPr>
        </p:nvSpPr>
        <p:spPr>
          <a:xfrm>
            <a:off x="1981200" y="1219201"/>
            <a:ext cx="8229600" cy="4937125"/>
          </a:xfrm>
        </p:spPr>
        <p:txBody>
          <a:bodyPr>
            <a:normAutofit fontScale="70000" lnSpcReduction="20000"/>
          </a:bodyPr>
          <a:lstStyle/>
          <a:p>
            <a:pPr marL="355600" indent="-355600">
              <a:lnSpc>
                <a:spcPct val="120000"/>
              </a:lnSpc>
              <a:buFont typeface="+mj-lt"/>
              <a:buAutoNum type="arabicPeriod"/>
              <a:defRPr/>
            </a:pPr>
            <a:r>
              <a:rPr lang="en-US" altLang="ko-KR" dirty="0"/>
              <a:t>What is the length of each of the first six TCP segments? </a:t>
            </a:r>
          </a:p>
          <a:p>
            <a:pPr marL="355600" indent="-355600">
              <a:lnSpc>
                <a:spcPct val="120000"/>
              </a:lnSpc>
              <a:buFont typeface="+mj-lt"/>
              <a:buAutoNum type="arabicPeriod"/>
              <a:defRPr/>
            </a:pPr>
            <a:r>
              <a:rPr lang="en-US" altLang="ko-KR" dirty="0"/>
              <a:t>What is the minimum amount of available buffer space advertised at the received for the entire trace?  Does the lack of receiver buffer space ever throttle(</a:t>
            </a:r>
            <a:r>
              <a:rPr lang="ko-KR" altLang="en-US" sz="2100" dirty="0"/>
              <a:t>차단 혹은 전송 </a:t>
            </a:r>
            <a:r>
              <a:rPr lang="en-US" altLang="ko-KR" sz="2100" dirty="0"/>
              <a:t>rate </a:t>
            </a:r>
            <a:r>
              <a:rPr lang="ko-KR" altLang="en-US" sz="2100" dirty="0"/>
              <a:t>감소</a:t>
            </a:r>
            <a:r>
              <a:rPr lang="en-US" altLang="ko-KR" dirty="0"/>
              <a:t>) the sender? </a:t>
            </a:r>
          </a:p>
          <a:p>
            <a:pPr marL="355600" indent="-355600">
              <a:lnSpc>
                <a:spcPct val="120000"/>
              </a:lnSpc>
              <a:buFont typeface="+mj-lt"/>
              <a:buAutoNum type="arabicPeriod"/>
              <a:defRPr/>
            </a:pPr>
            <a:r>
              <a:rPr lang="en-US" altLang="ko-KR" dirty="0"/>
              <a:t>Are there any retransmitted segments in the trace file? What did you check for (in the trace) in order to answer this question? </a:t>
            </a:r>
          </a:p>
          <a:p>
            <a:pPr marL="355600" indent="-355600">
              <a:lnSpc>
                <a:spcPct val="120000"/>
              </a:lnSpc>
              <a:buFont typeface="+mj-lt"/>
              <a:buAutoNum type="arabicPeriod"/>
              <a:defRPr/>
            </a:pPr>
            <a:r>
              <a:rPr lang="en-US" altLang="ko-KR" dirty="0"/>
              <a:t>How much data does the receiver typically acknowledge in an ACK?  Can you identify cases where the receiver is </a:t>
            </a:r>
            <a:r>
              <a:rPr lang="en-US" altLang="ko-KR" dirty="0" err="1"/>
              <a:t>ACKing</a:t>
            </a:r>
            <a:r>
              <a:rPr lang="en-US" altLang="ko-KR" dirty="0"/>
              <a:t> every other received segment (see the table on next page). </a:t>
            </a:r>
          </a:p>
          <a:p>
            <a:pPr marL="355600" indent="-355600">
              <a:lnSpc>
                <a:spcPct val="120000"/>
              </a:lnSpc>
              <a:buFont typeface="+mj-lt"/>
              <a:buAutoNum type="arabicPeriod"/>
              <a:defRPr/>
            </a:pPr>
            <a:r>
              <a:rPr lang="en-US" altLang="ko-KR" dirty="0"/>
              <a:t>What is the throughput (bytes transferred per unit time) for the TCP connection? </a:t>
            </a:r>
            <a:r>
              <a:rPr lang="en-US" altLang="ko-KR" dirty="0">
                <a:solidFill>
                  <a:srgbClr val="FF0000"/>
                </a:solidFill>
              </a:rPr>
              <a:t>Explain</a:t>
            </a:r>
            <a:r>
              <a:rPr lang="en-US" altLang="ko-KR" dirty="0"/>
              <a:t> how you calculated this value. </a:t>
            </a:r>
          </a:p>
          <a:p>
            <a:pPr>
              <a:lnSpc>
                <a:spcPct val="120000"/>
              </a:lnSpc>
              <a:defRPr/>
            </a:pPr>
            <a:endParaRPr lang="ko-KR" altLang="en-US" dirty="0"/>
          </a:p>
        </p:txBody>
      </p:sp>
      <p:sp>
        <p:nvSpPr>
          <p:cNvPr id="40964" name="슬라이드 번호 개체 틀 1">
            <a:extLst>
              <a:ext uri="{FF2B5EF4-FFF2-40B4-BE49-F238E27FC236}">
                <a16:creationId xmlns:a16="http://schemas.microsoft.com/office/drawing/2014/main" id="{0BFCAF67-293B-47FE-9EDE-F481589437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b="1">
                <a:solidFill>
                  <a:schemeClr val="tx1"/>
                </a:solidFill>
                <a:latin typeface="Trebuchet MS" panose="020B0603020202020204" pitchFamily="34" charset="0"/>
                <a:ea typeface="굴림" panose="020B0600000101010101" pitchFamily="50" charset="-127"/>
              </a:defRPr>
            </a:lvl1pPr>
            <a:lvl2pPr marL="742950" indent="-285750">
              <a:defRPr kumimoji="1" sz="1400" b="1">
                <a:solidFill>
                  <a:schemeClr val="tx1"/>
                </a:solidFill>
                <a:latin typeface="Trebuchet MS" panose="020B0603020202020204" pitchFamily="34" charset="0"/>
                <a:ea typeface="굴림" panose="020B0600000101010101" pitchFamily="50" charset="-127"/>
              </a:defRPr>
            </a:lvl2pPr>
            <a:lvl3pPr marL="1143000" indent="-228600">
              <a:defRPr kumimoji="1" sz="1400" b="1">
                <a:solidFill>
                  <a:schemeClr val="tx1"/>
                </a:solidFill>
                <a:latin typeface="Trebuchet MS" panose="020B0603020202020204" pitchFamily="34" charset="0"/>
                <a:ea typeface="굴림" panose="020B0600000101010101" pitchFamily="50" charset="-127"/>
              </a:defRPr>
            </a:lvl3pPr>
            <a:lvl4pPr marL="1600200" indent="-228600">
              <a:defRPr kumimoji="1" sz="1400" b="1">
                <a:solidFill>
                  <a:schemeClr val="tx1"/>
                </a:solidFill>
                <a:latin typeface="Trebuchet MS" panose="020B0603020202020204" pitchFamily="34" charset="0"/>
                <a:ea typeface="굴림" panose="020B0600000101010101" pitchFamily="50" charset="-127"/>
              </a:defRPr>
            </a:lvl4pPr>
            <a:lvl5pPr marL="2057400" indent="-228600">
              <a:defRPr kumimoji="1" sz="1400" b="1">
                <a:solidFill>
                  <a:schemeClr val="tx1"/>
                </a:solidFill>
                <a:latin typeface="Trebuchet MS" panose="020B0603020202020204" pitchFamily="34" charset="0"/>
                <a:ea typeface="굴림" panose="020B0600000101010101" pitchFamily="50" charset="-127"/>
              </a:defRPr>
            </a:lvl5pPr>
            <a:lvl6pPr marL="25146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6pPr>
            <a:lvl7pPr marL="29718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7pPr>
            <a:lvl8pPr marL="34290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8pPr>
            <a:lvl9pPr marL="38862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9pPr>
          </a:lstStyle>
          <a:p>
            <a:fld id="{72390A27-E0AB-4A70-A90A-C012626EE0F0}" type="slidenum">
              <a:rPr kumimoji="0" lang="ko-KR" altLang="en-US" smtClean="0">
                <a:solidFill>
                  <a:schemeClr val="tx2"/>
                </a:solidFill>
              </a:rPr>
              <a:pPr/>
              <a:t>20</a:t>
            </a:fld>
            <a:endParaRPr kumimoji="0" lang="en-US" altLang="ko-KR">
              <a:solidFill>
                <a:schemeClr val="tx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FDEBDB-75A5-4FE0-B5A1-A9901AFE2DC3}"/>
              </a:ext>
            </a:extLst>
          </p:cNvPr>
          <p:cNvSpPr>
            <a:spLocks noGrp="1"/>
          </p:cNvSpPr>
          <p:nvPr>
            <p:ph type="title"/>
          </p:nvPr>
        </p:nvSpPr>
        <p:spPr>
          <a:xfrm>
            <a:off x="609600" y="1988"/>
            <a:ext cx="10882685" cy="987552"/>
          </a:xfrm>
        </p:spPr>
        <p:txBody>
          <a:bodyPr>
            <a:noAutofit/>
          </a:bodyPr>
          <a:lstStyle/>
          <a:p>
            <a:r>
              <a:rPr lang="en-US" altLang="ko-KR" sz="3200" dirty="0">
                <a:solidFill>
                  <a:schemeClr val="accent5">
                    <a:lumMod val="60000"/>
                    <a:lumOff val="40000"/>
                  </a:schemeClr>
                </a:solidFill>
              </a:rPr>
              <a:t>1. What is the length of each of the first six TCP segments? </a:t>
            </a:r>
            <a:br>
              <a:rPr lang="en-US" altLang="ko-KR" sz="3200" dirty="0">
                <a:solidFill>
                  <a:schemeClr val="accent5">
                    <a:lumMod val="60000"/>
                    <a:lumOff val="40000"/>
                  </a:schemeClr>
                </a:solidFill>
              </a:rPr>
            </a:br>
            <a:endParaRPr lang="ko-KR" altLang="en-US" sz="3200" dirty="0">
              <a:solidFill>
                <a:schemeClr val="accent5">
                  <a:lumMod val="60000"/>
                  <a:lumOff val="40000"/>
                </a:schemeClr>
              </a:solidFill>
            </a:endParaRPr>
          </a:p>
        </p:txBody>
      </p:sp>
      <p:pic>
        <p:nvPicPr>
          <p:cNvPr id="4" name="그림 3">
            <a:extLst>
              <a:ext uri="{FF2B5EF4-FFF2-40B4-BE49-F238E27FC236}">
                <a16:creationId xmlns:a16="http://schemas.microsoft.com/office/drawing/2014/main" id="{578A5651-2B3D-4D39-BDBE-F5E5C5798EBF}"/>
              </a:ext>
            </a:extLst>
          </p:cNvPr>
          <p:cNvPicPr>
            <a:picLocks noChangeAspect="1"/>
          </p:cNvPicPr>
          <p:nvPr/>
        </p:nvPicPr>
        <p:blipFill>
          <a:blip r:embed="rId2"/>
          <a:stretch>
            <a:fillRect/>
          </a:stretch>
        </p:blipFill>
        <p:spPr>
          <a:xfrm>
            <a:off x="917050" y="561990"/>
            <a:ext cx="10575235" cy="4159806"/>
          </a:xfrm>
          <a:prstGeom prst="rect">
            <a:avLst/>
          </a:prstGeom>
        </p:spPr>
      </p:pic>
      <p:pic>
        <p:nvPicPr>
          <p:cNvPr id="5" name="그림 4">
            <a:extLst>
              <a:ext uri="{FF2B5EF4-FFF2-40B4-BE49-F238E27FC236}">
                <a16:creationId xmlns:a16="http://schemas.microsoft.com/office/drawing/2014/main" id="{A84328BC-413A-4C86-9A10-B38F7CC37E2E}"/>
              </a:ext>
            </a:extLst>
          </p:cNvPr>
          <p:cNvPicPr>
            <a:picLocks noChangeAspect="1"/>
          </p:cNvPicPr>
          <p:nvPr/>
        </p:nvPicPr>
        <p:blipFill>
          <a:blip r:embed="rId3"/>
          <a:stretch>
            <a:fillRect/>
          </a:stretch>
        </p:blipFill>
        <p:spPr>
          <a:xfrm>
            <a:off x="5139193" y="3526872"/>
            <a:ext cx="2789162" cy="6629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AE5E3213-EC65-41C2-9AF2-1F6798A68CFE}"/>
              </a:ext>
            </a:extLst>
          </p:cNvPr>
          <p:cNvSpPr txBox="1"/>
          <p:nvPr/>
        </p:nvSpPr>
        <p:spPr>
          <a:xfrm>
            <a:off x="609600" y="5257800"/>
            <a:ext cx="5608780" cy="369332"/>
          </a:xfrm>
          <a:prstGeom prst="rect">
            <a:avLst/>
          </a:prstGeom>
          <a:noFill/>
        </p:spPr>
        <p:txBody>
          <a:bodyPr wrap="none" rtlCol="0">
            <a:spAutoFit/>
          </a:bodyPr>
          <a:lstStyle/>
          <a:p>
            <a:r>
              <a:rPr lang="en-US" altLang="ko-KR" dirty="0">
                <a:sym typeface="Wingdings" panose="05000000000000000000" pitchFamily="2" charset="2"/>
              </a:rPr>
              <a:t> 7</a:t>
            </a:r>
            <a:r>
              <a:rPr lang="ko-KR" altLang="en-US" dirty="0">
                <a:sym typeface="Wingdings" panose="05000000000000000000" pitchFamily="2" charset="2"/>
              </a:rPr>
              <a:t>번</a:t>
            </a:r>
            <a:r>
              <a:rPr lang="en-US" altLang="ko-KR" dirty="0">
                <a:sym typeface="Wingdings" panose="05000000000000000000" pitchFamily="2" charset="2"/>
              </a:rPr>
              <a:t>(first segment): TCP Header(20) + Data(732) = 752</a:t>
            </a:r>
            <a:endParaRPr lang="ko-KR" altLang="en-US" dirty="0"/>
          </a:p>
        </p:txBody>
      </p:sp>
      <p:sp>
        <p:nvSpPr>
          <p:cNvPr id="7" name="액자 6">
            <a:extLst>
              <a:ext uri="{FF2B5EF4-FFF2-40B4-BE49-F238E27FC236}">
                <a16:creationId xmlns:a16="http://schemas.microsoft.com/office/drawing/2014/main" id="{4CE67C01-1618-41C0-A34F-CAAB500EFD8E}"/>
              </a:ext>
            </a:extLst>
          </p:cNvPr>
          <p:cNvSpPr/>
          <p:nvPr/>
        </p:nvSpPr>
        <p:spPr>
          <a:xfrm>
            <a:off x="5139193" y="3526872"/>
            <a:ext cx="2789162" cy="662997"/>
          </a:xfrm>
          <a:prstGeom prst="frame">
            <a:avLst>
              <a:gd name="adj1" fmla="val 170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액자 7">
            <a:extLst>
              <a:ext uri="{FF2B5EF4-FFF2-40B4-BE49-F238E27FC236}">
                <a16:creationId xmlns:a16="http://schemas.microsoft.com/office/drawing/2014/main" id="{616B5AA2-3EC5-450D-A80A-7387849CD409}"/>
              </a:ext>
            </a:extLst>
          </p:cNvPr>
          <p:cNvSpPr/>
          <p:nvPr/>
        </p:nvSpPr>
        <p:spPr>
          <a:xfrm>
            <a:off x="1282809" y="4390297"/>
            <a:ext cx="4561399" cy="331499"/>
          </a:xfrm>
          <a:prstGeom prst="frame">
            <a:avLst>
              <a:gd name="adj1" fmla="val 170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TextBox 23">
            <a:extLst>
              <a:ext uri="{FF2B5EF4-FFF2-40B4-BE49-F238E27FC236}">
                <a16:creationId xmlns:a16="http://schemas.microsoft.com/office/drawing/2014/main" id="{93EFF936-2F15-4AD6-8C5F-58C84266F27E}"/>
              </a:ext>
            </a:extLst>
          </p:cNvPr>
          <p:cNvSpPr txBox="1"/>
          <p:nvPr/>
        </p:nvSpPr>
        <p:spPr>
          <a:xfrm>
            <a:off x="0" y="6446966"/>
            <a:ext cx="9632802" cy="29341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각각의 </a:t>
            </a:r>
            <a:r>
              <a:rPr kumimoji="0" lang="en-US" altLang="ko-KR"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segment</a:t>
            </a: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의 </a:t>
            </a:r>
            <a:r>
              <a:rPr kumimoji="0" lang="en-US" altLang="ko-KR"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length</a:t>
            </a: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는 </a:t>
            </a:r>
            <a:r>
              <a:rPr kumimoji="0" lang="en-US" altLang="ko-KR"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TCP Header</a:t>
            </a:r>
            <a:r>
              <a:rPr kumimoji="0" lang="ko-KR" altLang="en-US"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의 크기 </a:t>
            </a:r>
            <a:r>
              <a:rPr kumimoji="0" lang="en-US" altLang="ko-KR"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 Data</a:t>
            </a:r>
            <a:r>
              <a:rPr kumimoji="0" lang="ko-KR" altLang="en-US"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의 크기</a:t>
            </a: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로 나타낼 수 있다</a:t>
            </a:r>
            <a:r>
              <a:rPr kumimoji="0" lang="en-US" altLang="ko-KR"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a:t>
            </a:r>
          </a:p>
        </p:txBody>
      </p:sp>
    </p:spTree>
    <p:extLst>
      <p:ext uri="{BB962C8B-B14F-4D97-AF65-F5344CB8AC3E}">
        <p14:creationId xmlns:p14="http://schemas.microsoft.com/office/powerpoint/2010/main" val="2981118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AFC7E3C2-A986-4BE4-B2CA-C6DC5E52EE95}"/>
              </a:ext>
            </a:extLst>
          </p:cNvPr>
          <p:cNvSpPr txBox="1">
            <a:spLocks/>
          </p:cNvSpPr>
          <p:nvPr/>
        </p:nvSpPr>
        <p:spPr bwMode="black">
          <a:xfrm>
            <a:off x="609600" y="1988"/>
            <a:ext cx="10882685" cy="987552"/>
          </a:xfrm>
          <a:prstGeom prst="rect">
            <a:avLst/>
          </a:prstGeom>
        </p:spPr>
        <p:txBody>
          <a:bodyPr vert="horz" lIns="91440" tIns="45720" rIns="91440" bIns="45720" rtlCol="0" anchor="ctr">
            <a:noAutofit/>
          </a:bodyPr>
          <a:lstStyle>
            <a:lvl1pPr algn="l" defTabSz="914400" rtl="0" eaLnBrk="1" latinLnBrk="1" hangingPunct="1">
              <a:spcBef>
                <a:spcPct val="0"/>
              </a:spcBef>
              <a:buNone/>
              <a:defRPr sz="4000" b="1" kern="1200" cap="none" spc="0">
                <a:ln w="18415" cmpd="sng">
                  <a:no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3200">
                <a:solidFill>
                  <a:schemeClr val="accent5">
                    <a:lumMod val="60000"/>
                    <a:lumOff val="40000"/>
                  </a:schemeClr>
                </a:solidFill>
              </a:rPr>
              <a:t>1. What is the length of each of the first six TCP segments? </a:t>
            </a:r>
            <a:br>
              <a:rPr lang="en-US" altLang="ko-KR" sz="3200">
                <a:solidFill>
                  <a:schemeClr val="accent5">
                    <a:lumMod val="60000"/>
                    <a:lumOff val="40000"/>
                  </a:schemeClr>
                </a:solidFill>
              </a:rPr>
            </a:br>
            <a:endParaRPr lang="ko-KR" altLang="en-US" sz="3200" dirty="0">
              <a:solidFill>
                <a:schemeClr val="accent5">
                  <a:lumMod val="60000"/>
                  <a:lumOff val="40000"/>
                </a:schemeClr>
              </a:solidFill>
            </a:endParaRPr>
          </a:p>
        </p:txBody>
      </p:sp>
      <p:pic>
        <p:nvPicPr>
          <p:cNvPr id="5" name="그림 4">
            <a:extLst>
              <a:ext uri="{FF2B5EF4-FFF2-40B4-BE49-F238E27FC236}">
                <a16:creationId xmlns:a16="http://schemas.microsoft.com/office/drawing/2014/main" id="{97D986B4-3EAD-45DC-8A4A-654BB675FFA6}"/>
              </a:ext>
            </a:extLst>
          </p:cNvPr>
          <p:cNvPicPr>
            <a:picLocks noChangeAspect="1"/>
          </p:cNvPicPr>
          <p:nvPr/>
        </p:nvPicPr>
        <p:blipFill>
          <a:blip r:embed="rId2"/>
          <a:stretch>
            <a:fillRect/>
          </a:stretch>
        </p:blipFill>
        <p:spPr>
          <a:xfrm>
            <a:off x="699715" y="578011"/>
            <a:ext cx="10430507" cy="4510823"/>
          </a:xfrm>
          <a:prstGeom prst="rect">
            <a:avLst/>
          </a:prstGeom>
        </p:spPr>
      </p:pic>
      <p:pic>
        <p:nvPicPr>
          <p:cNvPr id="6" name="그림 5">
            <a:extLst>
              <a:ext uri="{FF2B5EF4-FFF2-40B4-BE49-F238E27FC236}">
                <a16:creationId xmlns:a16="http://schemas.microsoft.com/office/drawing/2014/main" id="{1CF9D0D0-ED1E-410E-B493-EB46490A4CB7}"/>
              </a:ext>
            </a:extLst>
          </p:cNvPr>
          <p:cNvPicPr>
            <a:picLocks noChangeAspect="1"/>
          </p:cNvPicPr>
          <p:nvPr/>
        </p:nvPicPr>
        <p:blipFill>
          <a:blip r:embed="rId3"/>
          <a:stretch>
            <a:fillRect/>
          </a:stretch>
        </p:blipFill>
        <p:spPr>
          <a:xfrm>
            <a:off x="5538305" y="3353109"/>
            <a:ext cx="2514818" cy="5334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액자 8">
            <a:extLst>
              <a:ext uri="{FF2B5EF4-FFF2-40B4-BE49-F238E27FC236}">
                <a16:creationId xmlns:a16="http://schemas.microsoft.com/office/drawing/2014/main" id="{EE434687-075A-40B1-BB74-07756BECB101}"/>
              </a:ext>
            </a:extLst>
          </p:cNvPr>
          <p:cNvSpPr/>
          <p:nvPr/>
        </p:nvSpPr>
        <p:spPr>
          <a:xfrm>
            <a:off x="5538305" y="3353109"/>
            <a:ext cx="2514818" cy="533446"/>
          </a:xfrm>
          <a:prstGeom prst="frame">
            <a:avLst>
              <a:gd name="adj1" fmla="val 170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액자 9">
            <a:extLst>
              <a:ext uri="{FF2B5EF4-FFF2-40B4-BE49-F238E27FC236}">
                <a16:creationId xmlns:a16="http://schemas.microsoft.com/office/drawing/2014/main" id="{05248FF7-52BC-4530-B7C5-BFAB6C8CFB16}"/>
              </a:ext>
            </a:extLst>
          </p:cNvPr>
          <p:cNvSpPr/>
          <p:nvPr/>
        </p:nvSpPr>
        <p:spPr>
          <a:xfrm>
            <a:off x="1061779" y="4418480"/>
            <a:ext cx="4305352" cy="331499"/>
          </a:xfrm>
          <a:prstGeom prst="frame">
            <a:avLst>
              <a:gd name="adj1" fmla="val 170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 name="TextBox 10">
            <a:extLst>
              <a:ext uri="{FF2B5EF4-FFF2-40B4-BE49-F238E27FC236}">
                <a16:creationId xmlns:a16="http://schemas.microsoft.com/office/drawing/2014/main" id="{982F6483-EF2A-4726-8E82-013CA751F20F}"/>
              </a:ext>
            </a:extLst>
          </p:cNvPr>
          <p:cNvSpPr txBox="1"/>
          <p:nvPr/>
        </p:nvSpPr>
        <p:spPr>
          <a:xfrm>
            <a:off x="609600" y="5257800"/>
            <a:ext cx="6140976" cy="369332"/>
          </a:xfrm>
          <a:prstGeom prst="rect">
            <a:avLst/>
          </a:prstGeom>
          <a:noFill/>
        </p:spPr>
        <p:txBody>
          <a:bodyPr wrap="none" rtlCol="0">
            <a:spAutoFit/>
          </a:bodyPr>
          <a:lstStyle/>
          <a:p>
            <a:r>
              <a:rPr lang="en-US" altLang="ko-KR" dirty="0">
                <a:sym typeface="Wingdings" panose="05000000000000000000" pitchFamily="2" charset="2"/>
              </a:rPr>
              <a:t> 8</a:t>
            </a:r>
            <a:r>
              <a:rPr lang="ko-KR" altLang="en-US" dirty="0">
                <a:sym typeface="Wingdings" panose="05000000000000000000" pitchFamily="2" charset="2"/>
              </a:rPr>
              <a:t>번</a:t>
            </a:r>
            <a:r>
              <a:rPr lang="en-US" altLang="ko-KR" dirty="0">
                <a:sym typeface="Wingdings" panose="05000000000000000000" pitchFamily="2" charset="2"/>
              </a:rPr>
              <a:t>(second segment): TCP Header(20) + Data(1300) = 1320</a:t>
            </a:r>
            <a:endParaRPr lang="ko-KR" altLang="en-US" dirty="0"/>
          </a:p>
        </p:txBody>
      </p:sp>
      <p:sp>
        <p:nvSpPr>
          <p:cNvPr id="12" name="TextBox 23">
            <a:extLst>
              <a:ext uri="{FF2B5EF4-FFF2-40B4-BE49-F238E27FC236}">
                <a16:creationId xmlns:a16="http://schemas.microsoft.com/office/drawing/2014/main" id="{1589A181-167D-4AE9-9D43-B70D71ED7FA4}"/>
              </a:ext>
            </a:extLst>
          </p:cNvPr>
          <p:cNvSpPr txBox="1"/>
          <p:nvPr/>
        </p:nvSpPr>
        <p:spPr>
          <a:xfrm>
            <a:off x="0" y="6446966"/>
            <a:ext cx="9632802" cy="29341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각각의 </a:t>
            </a:r>
            <a:r>
              <a:rPr kumimoji="0" lang="en-US" altLang="ko-KR"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segment</a:t>
            </a: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의 </a:t>
            </a:r>
            <a:r>
              <a:rPr kumimoji="0" lang="en-US" altLang="ko-KR"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length</a:t>
            </a: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는 </a:t>
            </a:r>
            <a:r>
              <a:rPr kumimoji="0" lang="en-US" altLang="ko-KR"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TCP Header</a:t>
            </a:r>
            <a:r>
              <a:rPr kumimoji="0" lang="ko-KR" altLang="en-US"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의 크기 </a:t>
            </a:r>
            <a:r>
              <a:rPr kumimoji="0" lang="en-US" altLang="ko-KR"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 Data</a:t>
            </a:r>
            <a:r>
              <a:rPr kumimoji="0" lang="ko-KR" altLang="en-US"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의 크기</a:t>
            </a: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로 나타낼 수 있다</a:t>
            </a:r>
            <a:r>
              <a:rPr kumimoji="0" lang="en-US" altLang="ko-KR"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a:t>
            </a:r>
          </a:p>
        </p:txBody>
      </p:sp>
    </p:spTree>
    <p:extLst>
      <p:ext uri="{BB962C8B-B14F-4D97-AF65-F5344CB8AC3E}">
        <p14:creationId xmlns:p14="http://schemas.microsoft.com/office/powerpoint/2010/main" val="1695706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257014B8-3CA9-41F0-B177-CE5CC84CF851}"/>
              </a:ext>
            </a:extLst>
          </p:cNvPr>
          <p:cNvSpPr txBox="1">
            <a:spLocks/>
          </p:cNvSpPr>
          <p:nvPr/>
        </p:nvSpPr>
        <p:spPr bwMode="black">
          <a:xfrm>
            <a:off x="609600" y="1988"/>
            <a:ext cx="10882685" cy="987552"/>
          </a:xfrm>
          <a:prstGeom prst="rect">
            <a:avLst/>
          </a:prstGeom>
        </p:spPr>
        <p:txBody>
          <a:bodyPr vert="horz" lIns="91440" tIns="45720" rIns="91440" bIns="45720" rtlCol="0" anchor="ctr">
            <a:noAutofit/>
          </a:bodyPr>
          <a:lstStyle>
            <a:lvl1pPr algn="l" defTabSz="914400" rtl="0" eaLnBrk="1" latinLnBrk="1" hangingPunct="1">
              <a:spcBef>
                <a:spcPct val="0"/>
              </a:spcBef>
              <a:buNone/>
              <a:defRPr sz="4000" b="1" kern="1200" cap="none" spc="0">
                <a:ln w="18415" cmpd="sng">
                  <a:no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3200">
                <a:solidFill>
                  <a:schemeClr val="accent5">
                    <a:lumMod val="60000"/>
                    <a:lumOff val="40000"/>
                  </a:schemeClr>
                </a:solidFill>
              </a:rPr>
              <a:t>1. What is the length of each of the first six TCP segments? </a:t>
            </a:r>
            <a:br>
              <a:rPr lang="en-US" altLang="ko-KR" sz="3200">
                <a:solidFill>
                  <a:schemeClr val="accent5">
                    <a:lumMod val="60000"/>
                    <a:lumOff val="40000"/>
                  </a:schemeClr>
                </a:solidFill>
              </a:rPr>
            </a:br>
            <a:endParaRPr lang="ko-KR" altLang="en-US" sz="3200" dirty="0">
              <a:solidFill>
                <a:schemeClr val="accent5">
                  <a:lumMod val="60000"/>
                  <a:lumOff val="40000"/>
                </a:schemeClr>
              </a:solidFill>
            </a:endParaRPr>
          </a:p>
        </p:txBody>
      </p:sp>
      <p:sp>
        <p:nvSpPr>
          <p:cNvPr id="6" name="TextBox 23">
            <a:extLst>
              <a:ext uri="{FF2B5EF4-FFF2-40B4-BE49-F238E27FC236}">
                <a16:creationId xmlns:a16="http://schemas.microsoft.com/office/drawing/2014/main" id="{D7C79C80-C2EC-45D9-8A65-D103CC34C821}"/>
              </a:ext>
            </a:extLst>
          </p:cNvPr>
          <p:cNvSpPr txBox="1"/>
          <p:nvPr/>
        </p:nvSpPr>
        <p:spPr>
          <a:xfrm>
            <a:off x="0" y="6446966"/>
            <a:ext cx="9632802" cy="29341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각각의 </a:t>
            </a:r>
            <a:r>
              <a:rPr kumimoji="0" lang="en-US" altLang="ko-KR"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segment</a:t>
            </a: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의 </a:t>
            </a:r>
            <a:r>
              <a:rPr kumimoji="0" lang="en-US" altLang="ko-KR"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length</a:t>
            </a: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는 </a:t>
            </a:r>
            <a:r>
              <a:rPr kumimoji="0" lang="en-US" altLang="ko-KR"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TCP Header</a:t>
            </a:r>
            <a:r>
              <a:rPr kumimoji="0" lang="ko-KR" altLang="en-US"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의 크기 </a:t>
            </a:r>
            <a:r>
              <a:rPr kumimoji="0" lang="en-US" altLang="ko-KR"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 Data</a:t>
            </a:r>
            <a:r>
              <a:rPr kumimoji="0" lang="ko-KR" altLang="en-US"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의 크기</a:t>
            </a: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로 나타낼 수 있다</a:t>
            </a:r>
            <a:r>
              <a:rPr kumimoji="0" lang="en-US" altLang="ko-KR"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a:t>
            </a:r>
          </a:p>
        </p:txBody>
      </p:sp>
      <p:pic>
        <p:nvPicPr>
          <p:cNvPr id="7" name="그림 6">
            <a:extLst>
              <a:ext uri="{FF2B5EF4-FFF2-40B4-BE49-F238E27FC236}">
                <a16:creationId xmlns:a16="http://schemas.microsoft.com/office/drawing/2014/main" id="{5E1B2155-380D-4442-92D6-12E431904E4F}"/>
              </a:ext>
            </a:extLst>
          </p:cNvPr>
          <p:cNvPicPr>
            <a:picLocks noChangeAspect="1"/>
          </p:cNvPicPr>
          <p:nvPr/>
        </p:nvPicPr>
        <p:blipFill>
          <a:blip r:embed="rId2"/>
          <a:stretch>
            <a:fillRect/>
          </a:stretch>
        </p:blipFill>
        <p:spPr>
          <a:xfrm>
            <a:off x="609600" y="574173"/>
            <a:ext cx="10567283" cy="4357578"/>
          </a:xfrm>
          <a:prstGeom prst="rect">
            <a:avLst/>
          </a:prstGeom>
        </p:spPr>
      </p:pic>
      <p:pic>
        <p:nvPicPr>
          <p:cNvPr id="8" name="그림 7">
            <a:extLst>
              <a:ext uri="{FF2B5EF4-FFF2-40B4-BE49-F238E27FC236}">
                <a16:creationId xmlns:a16="http://schemas.microsoft.com/office/drawing/2014/main" id="{B4ABBBD6-1D41-4088-B99C-B099B7C05796}"/>
              </a:ext>
            </a:extLst>
          </p:cNvPr>
          <p:cNvPicPr>
            <a:picLocks noChangeAspect="1"/>
          </p:cNvPicPr>
          <p:nvPr/>
        </p:nvPicPr>
        <p:blipFill>
          <a:blip r:embed="rId3"/>
          <a:stretch>
            <a:fillRect/>
          </a:stretch>
        </p:blipFill>
        <p:spPr>
          <a:xfrm>
            <a:off x="5728476" y="3671007"/>
            <a:ext cx="2484335" cy="5105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액자 9">
            <a:extLst>
              <a:ext uri="{FF2B5EF4-FFF2-40B4-BE49-F238E27FC236}">
                <a16:creationId xmlns:a16="http://schemas.microsoft.com/office/drawing/2014/main" id="{46196B3D-ABDD-47DF-AF1E-686B39BF6C7F}"/>
              </a:ext>
            </a:extLst>
          </p:cNvPr>
          <p:cNvSpPr/>
          <p:nvPr/>
        </p:nvSpPr>
        <p:spPr>
          <a:xfrm>
            <a:off x="1015117" y="4516384"/>
            <a:ext cx="4427112" cy="331499"/>
          </a:xfrm>
          <a:prstGeom prst="frame">
            <a:avLst>
              <a:gd name="adj1" fmla="val 170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 name="액자 11">
            <a:extLst>
              <a:ext uri="{FF2B5EF4-FFF2-40B4-BE49-F238E27FC236}">
                <a16:creationId xmlns:a16="http://schemas.microsoft.com/office/drawing/2014/main" id="{52912A49-522D-4A08-B34E-B714179A36DC}"/>
              </a:ext>
            </a:extLst>
          </p:cNvPr>
          <p:cNvSpPr/>
          <p:nvPr/>
        </p:nvSpPr>
        <p:spPr>
          <a:xfrm>
            <a:off x="5713234" y="3657528"/>
            <a:ext cx="2514818" cy="533446"/>
          </a:xfrm>
          <a:prstGeom prst="frame">
            <a:avLst>
              <a:gd name="adj1" fmla="val 170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3" name="TextBox 12">
            <a:extLst>
              <a:ext uri="{FF2B5EF4-FFF2-40B4-BE49-F238E27FC236}">
                <a16:creationId xmlns:a16="http://schemas.microsoft.com/office/drawing/2014/main" id="{793B99ED-B301-40F5-94C5-7846DD651C54}"/>
              </a:ext>
            </a:extLst>
          </p:cNvPr>
          <p:cNvSpPr txBox="1"/>
          <p:nvPr/>
        </p:nvSpPr>
        <p:spPr>
          <a:xfrm>
            <a:off x="609600" y="5257800"/>
            <a:ext cx="5935792" cy="369332"/>
          </a:xfrm>
          <a:prstGeom prst="rect">
            <a:avLst/>
          </a:prstGeom>
          <a:noFill/>
        </p:spPr>
        <p:txBody>
          <a:bodyPr wrap="none" rtlCol="0">
            <a:spAutoFit/>
          </a:bodyPr>
          <a:lstStyle/>
          <a:p>
            <a:r>
              <a:rPr lang="en-US" altLang="ko-KR" dirty="0">
                <a:sym typeface="Wingdings" panose="05000000000000000000" pitchFamily="2" charset="2"/>
              </a:rPr>
              <a:t> 9</a:t>
            </a:r>
            <a:r>
              <a:rPr lang="ko-KR" altLang="en-US" dirty="0">
                <a:sym typeface="Wingdings" panose="05000000000000000000" pitchFamily="2" charset="2"/>
              </a:rPr>
              <a:t>번</a:t>
            </a:r>
            <a:r>
              <a:rPr lang="en-US" altLang="ko-KR" dirty="0">
                <a:sym typeface="Wingdings" panose="05000000000000000000" pitchFamily="2" charset="2"/>
              </a:rPr>
              <a:t>(third segment): TCP Header(20) + Data(1300) = 1320</a:t>
            </a:r>
            <a:endParaRPr lang="ko-KR" altLang="en-US" dirty="0"/>
          </a:p>
        </p:txBody>
      </p:sp>
    </p:spTree>
    <p:extLst>
      <p:ext uri="{BB962C8B-B14F-4D97-AF65-F5344CB8AC3E}">
        <p14:creationId xmlns:p14="http://schemas.microsoft.com/office/powerpoint/2010/main" val="2834049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909D812C-8FA2-442E-BCD7-9A65F60A0899}"/>
              </a:ext>
            </a:extLst>
          </p:cNvPr>
          <p:cNvSpPr txBox="1">
            <a:spLocks/>
          </p:cNvSpPr>
          <p:nvPr/>
        </p:nvSpPr>
        <p:spPr bwMode="black">
          <a:xfrm>
            <a:off x="609600" y="1988"/>
            <a:ext cx="10882685" cy="987552"/>
          </a:xfrm>
          <a:prstGeom prst="rect">
            <a:avLst/>
          </a:prstGeom>
        </p:spPr>
        <p:txBody>
          <a:bodyPr vert="horz" lIns="91440" tIns="45720" rIns="91440" bIns="45720" rtlCol="0" anchor="ctr">
            <a:noAutofit/>
          </a:bodyPr>
          <a:lstStyle>
            <a:lvl1pPr algn="l" defTabSz="914400" rtl="0" eaLnBrk="1" latinLnBrk="1" hangingPunct="1">
              <a:spcBef>
                <a:spcPct val="0"/>
              </a:spcBef>
              <a:buNone/>
              <a:defRPr sz="4000" b="1" kern="1200" cap="none" spc="0">
                <a:ln w="18415" cmpd="sng">
                  <a:no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3200">
                <a:solidFill>
                  <a:schemeClr val="accent5">
                    <a:lumMod val="60000"/>
                    <a:lumOff val="40000"/>
                  </a:schemeClr>
                </a:solidFill>
              </a:rPr>
              <a:t>1. What is the length of each of the first six TCP segments? </a:t>
            </a:r>
            <a:br>
              <a:rPr lang="en-US" altLang="ko-KR" sz="3200">
                <a:solidFill>
                  <a:schemeClr val="accent5">
                    <a:lumMod val="60000"/>
                    <a:lumOff val="40000"/>
                  </a:schemeClr>
                </a:solidFill>
              </a:rPr>
            </a:br>
            <a:endParaRPr lang="ko-KR" altLang="en-US" sz="3200" dirty="0">
              <a:solidFill>
                <a:schemeClr val="accent5">
                  <a:lumMod val="60000"/>
                  <a:lumOff val="40000"/>
                </a:schemeClr>
              </a:solidFill>
            </a:endParaRPr>
          </a:p>
        </p:txBody>
      </p:sp>
      <p:sp>
        <p:nvSpPr>
          <p:cNvPr id="5" name="TextBox 23">
            <a:extLst>
              <a:ext uri="{FF2B5EF4-FFF2-40B4-BE49-F238E27FC236}">
                <a16:creationId xmlns:a16="http://schemas.microsoft.com/office/drawing/2014/main" id="{F24EBE0D-A72A-4596-9547-1B11B9C152F1}"/>
              </a:ext>
            </a:extLst>
          </p:cNvPr>
          <p:cNvSpPr txBox="1"/>
          <p:nvPr/>
        </p:nvSpPr>
        <p:spPr>
          <a:xfrm>
            <a:off x="0" y="6446966"/>
            <a:ext cx="9632802" cy="29341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각각의 </a:t>
            </a:r>
            <a:r>
              <a:rPr kumimoji="0" lang="en-US" altLang="ko-KR"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segment</a:t>
            </a: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의 </a:t>
            </a:r>
            <a:r>
              <a:rPr kumimoji="0" lang="en-US" altLang="ko-KR"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length</a:t>
            </a: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는 </a:t>
            </a:r>
            <a:r>
              <a:rPr kumimoji="0" lang="en-US" altLang="ko-KR"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TCP Header</a:t>
            </a:r>
            <a:r>
              <a:rPr kumimoji="0" lang="ko-KR" altLang="en-US"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의 크기 </a:t>
            </a:r>
            <a:r>
              <a:rPr kumimoji="0" lang="en-US" altLang="ko-KR"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 Data</a:t>
            </a:r>
            <a:r>
              <a:rPr kumimoji="0" lang="ko-KR" altLang="en-US"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의 크기</a:t>
            </a: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로 나타낼 수 있다</a:t>
            </a:r>
            <a:r>
              <a:rPr kumimoji="0" lang="en-US" altLang="ko-KR"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a:t>
            </a:r>
          </a:p>
        </p:txBody>
      </p:sp>
      <p:pic>
        <p:nvPicPr>
          <p:cNvPr id="6" name="그림 5">
            <a:extLst>
              <a:ext uri="{FF2B5EF4-FFF2-40B4-BE49-F238E27FC236}">
                <a16:creationId xmlns:a16="http://schemas.microsoft.com/office/drawing/2014/main" id="{E249188B-73C3-4C7C-9493-AB2FC702ED2A}"/>
              </a:ext>
            </a:extLst>
          </p:cNvPr>
          <p:cNvPicPr>
            <a:picLocks noChangeAspect="1"/>
          </p:cNvPicPr>
          <p:nvPr/>
        </p:nvPicPr>
        <p:blipFill>
          <a:blip r:embed="rId2"/>
          <a:stretch>
            <a:fillRect/>
          </a:stretch>
        </p:blipFill>
        <p:spPr>
          <a:xfrm>
            <a:off x="699715" y="745463"/>
            <a:ext cx="10734261" cy="4305323"/>
          </a:xfrm>
          <a:prstGeom prst="rect">
            <a:avLst/>
          </a:prstGeom>
        </p:spPr>
      </p:pic>
      <p:pic>
        <p:nvPicPr>
          <p:cNvPr id="7" name="그림 6">
            <a:extLst>
              <a:ext uri="{FF2B5EF4-FFF2-40B4-BE49-F238E27FC236}">
                <a16:creationId xmlns:a16="http://schemas.microsoft.com/office/drawing/2014/main" id="{B35694EC-AA84-4A55-A268-F0BAAD8F0D13}"/>
              </a:ext>
            </a:extLst>
          </p:cNvPr>
          <p:cNvPicPr>
            <a:picLocks noChangeAspect="1"/>
          </p:cNvPicPr>
          <p:nvPr/>
        </p:nvPicPr>
        <p:blipFill>
          <a:blip r:embed="rId3"/>
          <a:stretch>
            <a:fillRect/>
          </a:stretch>
        </p:blipFill>
        <p:spPr>
          <a:xfrm>
            <a:off x="5545702" y="3593105"/>
            <a:ext cx="2491956" cy="5105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액자 8">
            <a:extLst>
              <a:ext uri="{FF2B5EF4-FFF2-40B4-BE49-F238E27FC236}">
                <a16:creationId xmlns:a16="http://schemas.microsoft.com/office/drawing/2014/main" id="{9283F543-6A9C-45EB-8066-874E0E4D59F9}"/>
              </a:ext>
            </a:extLst>
          </p:cNvPr>
          <p:cNvSpPr/>
          <p:nvPr/>
        </p:nvSpPr>
        <p:spPr>
          <a:xfrm>
            <a:off x="5526875" y="3571274"/>
            <a:ext cx="2514818" cy="533446"/>
          </a:xfrm>
          <a:prstGeom prst="frame">
            <a:avLst>
              <a:gd name="adj1" fmla="val 170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액자 9">
            <a:extLst>
              <a:ext uri="{FF2B5EF4-FFF2-40B4-BE49-F238E27FC236}">
                <a16:creationId xmlns:a16="http://schemas.microsoft.com/office/drawing/2014/main" id="{3A807439-7FA7-470C-9A97-941C3A3EBB67}"/>
              </a:ext>
            </a:extLst>
          </p:cNvPr>
          <p:cNvSpPr/>
          <p:nvPr/>
        </p:nvSpPr>
        <p:spPr>
          <a:xfrm>
            <a:off x="1122625" y="4730718"/>
            <a:ext cx="4490996" cy="331499"/>
          </a:xfrm>
          <a:prstGeom prst="frame">
            <a:avLst>
              <a:gd name="adj1" fmla="val 170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 name="TextBox 10">
            <a:extLst>
              <a:ext uri="{FF2B5EF4-FFF2-40B4-BE49-F238E27FC236}">
                <a16:creationId xmlns:a16="http://schemas.microsoft.com/office/drawing/2014/main" id="{610079AB-0F5D-4E22-AC5B-5CE101F61340}"/>
              </a:ext>
            </a:extLst>
          </p:cNvPr>
          <p:cNvSpPr txBox="1"/>
          <p:nvPr/>
        </p:nvSpPr>
        <p:spPr>
          <a:xfrm>
            <a:off x="609600" y="5257800"/>
            <a:ext cx="6177845" cy="369332"/>
          </a:xfrm>
          <a:prstGeom prst="rect">
            <a:avLst/>
          </a:prstGeom>
          <a:noFill/>
        </p:spPr>
        <p:txBody>
          <a:bodyPr wrap="none" rtlCol="0">
            <a:spAutoFit/>
          </a:bodyPr>
          <a:lstStyle/>
          <a:p>
            <a:r>
              <a:rPr lang="en-US" altLang="ko-KR" dirty="0">
                <a:sym typeface="Wingdings" panose="05000000000000000000" pitchFamily="2" charset="2"/>
              </a:rPr>
              <a:t> 10</a:t>
            </a:r>
            <a:r>
              <a:rPr lang="ko-KR" altLang="en-US" dirty="0">
                <a:sym typeface="Wingdings" panose="05000000000000000000" pitchFamily="2" charset="2"/>
              </a:rPr>
              <a:t>번</a:t>
            </a:r>
            <a:r>
              <a:rPr lang="en-US" altLang="ko-KR" dirty="0">
                <a:sym typeface="Wingdings" panose="05000000000000000000" pitchFamily="2" charset="2"/>
              </a:rPr>
              <a:t>(fourth segment): TCP Header(20) + Data(1300) = 1320</a:t>
            </a:r>
            <a:endParaRPr lang="ko-KR" altLang="en-US" dirty="0"/>
          </a:p>
        </p:txBody>
      </p:sp>
    </p:spTree>
    <p:extLst>
      <p:ext uri="{BB962C8B-B14F-4D97-AF65-F5344CB8AC3E}">
        <p14:creationId xmlns:p14="http://schemas.microsoft.com/office/powerpoint/2010/main" val="1875660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ACB16DDE-B4B4-413F-BAB4-5A82FC1A2BC3}"/>
              </a:ext>
            </a:extLst>
          </p:cNvPr>
          <p:cNvPicPr>
            <a:picLocks noChangeAspect="1"/>
          </p:cNvPicPr>
          <p:nvPr/>
        </p:nvPicPr>
        <p:blipFill>
          <a:blip r:embed="rId2"/>
          <a:stretch>
            <a:fillRect/>
          </a:stretch>
        </p:blipFill>
        <p:spPr>
          <a:xfrm>
            <a:off x="720207" y="757769"/>
            <a:ext cx="10661470" cy="4402239"/>
          </a:xfrm>
          <a:prstGeom prst="rect">
            <a:avLst/>
          </a:prstGeom>
        </p:spPr>
      </p:pic>
      <p:sp>
        <p:nvSpPr>
          <p:cNvPr id="4" name="제목 1">
            <a:extLst>
              <a:ext uri="{FF2B5EF4-FFF2-40B4-BE49-F238E27FC236}">
                <a16:creationId xmlns:a16="http://schemas.microsoft.com/office/drawing/2014/main" id="{8A13F004-B60B-41F7-A4BE-40B3DB0F200D}"/>
              </a:ext>
            </a:extLst>
          </p:cNvPr>
          <p:cNvSpPr txBox="1">
            <a:spLocks/>
          </p:cNvSpPr>
          <p:nvPr/>
        </p:nvSpPr>
        <p:spPr bwMode="black">
          <a:xfrm>
            <a:off x="609600" y="1988"/>
            <a:ext cx="10882685" cy="987552"/>
          </a:xfrm>
          <a:prstGeom prst="rect">
            <a:avLst/>
          </a:prstGeom>
        </p:spPr>
        <p:txBody>
          <a:bodyPr vert="horz" lIns="91440" tIns="45720" rIns="91440" bIns="45720" rtlCol="0" anchor="ctr">
            <a:noAutofit/>
          </a:bodyPr>
          <a:lstStyle>
            <a:lvl1pPr algn="l" defTabSz="914400" rtl="0" eaLnBrk="1" latinLnBrk="1" hangingPunct="1">
              <a:spcBef>
                <a:spcPct val="0"/>
              </a:spcBef>
              <a:buNone/>
              <a:defRPr sz="4000" b="1" kern="1200" cap="none" spc="0">
                <a:ln w="18415" cmpd="sng">
                  <a:no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3200">
                <a:solidFill>
                  <a:schemeClr val="accent5">
                    <a:lumMod val="60000"/>
                    <a:lumOff val="40000"/>
                  </a:schemeClr>
                </a:solidFill>
              </a:rPr>
              <a:t>1. What is the length of each of the first six TCP segments? </a:t>
            </a:r>
            <a:br>
              <a:rPr lang="en-US" altLang="ko-KR" sz="3200">
                <a:solidFill>
                  <a:schemeClr val="accent5">
                    <a:lumMod val="60000"/>
                    <a:lumOff val="40000"/>
                  </a:schemeClr>
                </a:solidFill>
              </a:rPr>
            </a:br>
            <a:endParaRPr lang="ko-KR" altLang="en-US" sz="3200" dirty="0">
              <a:solidFill>
                <a:schemeClr val="accent5">
                  <a:lumMod val="60000"/>
                  <a:lumOff val="40000"/>
                </a:schemeClr>
              </a:solidFill>
            </a:endParaRPr>
          </a:p>
        </p:txBody>
      </p:sp>
      <p:sp>
        <p:nvSpPr>
          <p:cNvPr id="5" name="TextBox 23">
            <a:extLst>
              <a:ext uri="{FF2B5EF4-FFF2-40B4-BE49-F238E27FC236}">
                <a16:creationId xmlns:a16="http://schemas.microsoft.com/office/drawing/2014/main" id="{2BD15C05-ED8C-4FB3-B8CB-B8AC3459BE1B}"/>
              </a:ext>
            </a:extLst>
          </p:cNvPr>
          <p:cNvSpPr txBox="1"/>
          <p:nvPr/>
        </p:nvSpPr>
        <p:spPr>
          <a:xfrm>
            <a:off x="0" y="6446966"/>
            <a:ext cx="9632802" cy="29341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각각의 </a:t>
            </a:r>
            <a:r>
              <a:rPr kumimoji="0" lang="en-US" altLang="ko-KR"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segment</a:t>
            </a: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의 </a:t>
            </a:r>
            <a:r>
              <a:rPr kumimoji="0" lang="en-US" altLang="ko-KR"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length</a:t>
            </a: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는 </a:t>
            </a:r>
            <a:r>
              <a:rPr kumimoji="0" lang="en-US" altLang="ko-KR"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TCP Header</a:t>
            </a:r>
            <a:r>
              <a:rPr kumimoji="0" lang="ko-KR" altLang="en-US"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의 크기 </a:t>
            </a:r>
            <a:r>
              <a:rPr kumimoji="0" lang="en-US" altLang="ko-KR"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 Data</a:t>
            </a:r>
            <a:r>
              <a:rPr kumimoji="0" lang="ko-KR" altLang="en-US"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의 크기</a:t>
            </a: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로 나타낼 수 있다</a:t>
            </a:r>
            <a:r>
              <a:rPr kumimoji="0" lang="en-US" altLang="ko-KR"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a:t>
            </a:r>
          </a:p>
        </p:txBody>
      </p:sp>
      <p:sp>
        <p:nvSpPr>
          <p:cNvPr id="7" name="액자 6">
            <a:extLst>
              <a:ext uri="{FF2B5EF4-FFF2-40B4-BE49-F238E27FC236}">
                <a16:creationId xmlns:a16="http://schemas.microsoft.com/office/drawing/2014/main" id="{0C8E51BB-043A-490A-8EBE-75CA4C3B6782}"/>
              </a:ext>
            </a:extLst>
          </p:cNvPr>
          <p:cNvSpPr/>
          <p:nvPr/>
        </p:nvSpPr>
        <p:spPr>
          <a:xfrm>
            <a:off x="1122625" y="4754880"/>
            <a:ext cx="4490996" cy="307337"/>
          </a:xfrm>
          <a:prstGeom prst="frame">
            <a:avLst>
              <a:gd name="adj1" fmla="val 170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10" name="그림 9">
            <a:extLst>
              <a:ext uri="{FF2B5EF4-FFF2-40B4-BE49-F238E27FC236}">
                <a16:creationId xmlns:a16="http://schemas.microsoft.com/office/drawing/2014/main" id="{AD3AB3B9-80A4-4050-979F-D5CE633AE346}"/>
              </a:ext>
            </a:extLst>
          </p:cNvPr>
          <p:cNvPicPr>
            <a:picLocks noChangeAspect="1"/>
          </p:cNvPicPr>
          <p:nvPr/>
        </p:nvPicPr>
        <p:blipFill>
          <a:blip r:embed="rId3"/>
          <a:stretch>
            <a:fillRect/>
          </a:stretch>
        </p:blipFill>
        <p:spPr>
          <a:xfrm>
            <a:off x="6154366" y="3244611"/>
            <a:ext cx="2499577" cy="5486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BC07B8A9-3C85-4C3A-8393-1A2F78963877}"/>
              </a:ext>
            </a:extLst>
          </p:cNvPr>
          <p:cNvSpPr txBox="1"/>
          <p:nvPr/>
        </p:nvSpPr>
        <p:spPr>
          <a:xfrm>
            <a:off x="609600" y="5257800"/>
            <a:ext cx="6051208" cy="369332"/>
          </a:xfrm>
          <a:prstGeom prst="rect">
            <a:avLst/>
          </a:prstGeom>
          <a:noFill/>
        </p:spPr>
        <p:txBody>
          <a:bodyPr wrap="none" rtlCol="0">
            <a:spAutoFit/>
          </a:bodyPr>
          <a:lstStyle/>
          <a:p>
            <a:r>
              <a:rPr lang="en-US" altLang="ko-KR" dirty="0">
                <a:sym typeface="Wingdings" panose="05000000000000000000" pitchFamily="2" charset="2"/>
              </a:rPr>
              <a:t> 11</a:t>
            </a:r>
            <a:r>
              <a:rPr lang="ko-KR" altLang="en-US" dirty="0">
                <a:sym typeface="Wingdings" panose="05000000000000000000" pitchFamily="2" charset="2"/>
              </a:rPr>
              <a:t>번</a:t>
            </a:r>
            <a:r>
              <a:rPr lang="en-US" altLang="ko-KR" dirty="0">
                <a:sym typeface="Wingdings" panose="05000000000000000000" pitchFamily="2" charset="2"/>
              </a:rPr>
              <a:t>(</a:t>
            </a:r>
            <a:r>
              <a:rPr lang="en-US" altLang="ko-KR" dirty="0" err="1">
                <a:sym typeface="Wingdings" panose="05000000000000000000" pitchFamily="2" charset="2"/>
              </a:rPr>
              <a:t>fixth</a:t>
            </a:r>
            <a:r>
              <a:rPr lang="en-US" altLang="ko-KR" dirty="0">
                <a:sym typeface="Wingdings" panose="05000000000000000000" pitchFamily="2" charset="2"/>
              </a:rPr>
              <a:t> segment): TCP Header(20) + Data(1300) = 1320</a:t>
            </a:r>
            <a:endParaRPr lang="ko-KR" altLang="en-US" dirty="0"/>
          </a:p>
        </p:txBody>
      </p:sp>
      <p:sp>
        <p:nvSpPr>
          <p:cNvPr id="6" name="액자 5">
            <a:extLst>
              <a:ext uri="{FF2B5EF4-FFF2-40B4-BE49-F238E27FC236}">
                <a16:creationId xmlns:a16="http://schemas.microsoft.com/office/drawing/2014/main" id="{3F92995D-94BE-4A84-8704-9E5D9D5B3CAA}"/>
              </a:ext>
            </a:extLst>
          </p:cNvPr>
          <p:cNvSpPr/>
          <p:nvPr/>
        </p:nvSpPr>
        <p:spPr>
          <a:xfrm>
            <a:off x="6154366" y="3252232"/>
            <a:ext cx="2514818" cy="533446"/>
          </a:xfrm>
          <a:prstGeom prst="frame">
            <a:avLst>
              <a:gd name="adj1" fmla="val 170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Tree>
    <p:extLst>
      <p:ext uri="{BB962C8B-B14F-4D97-AF65-F5344CB8AC3E}">
        <p14:creationId xmlns:p14="http://schemas.microsoft.com/office/powerpoint/2010/main" val="3211361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8">
            <a:extLst>
              <a:ext uri="{FF2B5EF4-FFF2-40B4-BE49-F238E27FC236}">
                <a16:creationId xmlns:a16="http://schemas.microsoft.com/office/drawing/2014/main" id="{BE359EE6-627E-40EE-86E6-684A33D40CA5}"/>
              </a:ext>
            </a:extLst>
          </p:cNvPr>
          <p:cNvPicPr>
            <a:picLocks noChangeAspect="1"/>
          </p:cNvPicPr>
          <p:nvPr/>
        </p:nvPicPr>
        <p:blipFill>
          <a:blip r:embed="rId2"/>
          <a:stretch>
            <a:fillRect/>
          </a:stretch>
        </p:blipFill>
        <p:spPr>
          <a:xfrm>
            <a:off x="542896" y="702735"/>
            <a:ext cx="11106207" cy="4457273"/>
          </a:xfrm>
          <a:prstGeom prst="rect">
            <a:avLst/>
          </a:prstGeom>
        </p:spPr>
      </p:pic>
      <p:sp>
        <p:nvSpPr>
          <p:cNvPr id="4" name="제목 1">
            <a:extLst>
              <a:ext uri="{FF2B5EF4-FFF2-40B4-BE49-F238E27FC236}">
                <a16:creationId xmlns:a16="http://schemas.microsoft.com/office/drawing/2014/main" id="{89B227BC-8EDA-451D-9B11-ADDBE245202F}"/>
              </a:ext>
            </a:extLst>
          </p:cNvPr>
          <p:cNvSpPr txBox="1">
            <a:spLocks/>
          </p:cNvSpPr>
          <p:nvPr/>
        </p:nvSpPr>
        <p:spPr bwMode="black">
          <a:xfrm>
            <a:off x="609600" y="1988"/>
            <a:ext cx="10882685" cy="987552"/>
          </a:xfrm>
          <a:prstGeom prst="rect">
            <a:avLst/>
          </a:prstGeom>
        </p:spPr>
        <p:txBody>
          <a:bodyPr vert="horz" lIns="91440" tIns="45720" rIns="91440" bIns="45720" rtlCol="0" anchor="ctr">
            <a:noAutofit/>
          </a:bodyPr>
          <a:lstStyle>
            <a:lvl1pPr algn="l" defTabSz="914400" rtl="0" eaLnBrk="1" latinLnBrk="1" hangingPunct="1">
              <a:spcBef>
                <a:spcPct val="0"/>
              </a:spcBef>
              <a:buNone/>
              <a:defRPr sz="4000" b="1" kern="1200" cap="none" spc="0">
                <a:ln w="18415" cmpd="sng">
                  <a:no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3200">
                <a:solidFill>
                  <a:schemeClr val="accent5">
                    <a:lumMod val="60000"/>
                    <a:lumOff val="40000"/>
                  </a:schemeClr>
                </a:solidFill>
              </a:rPr>
              <a:t>1. What is the length of each of the first six TCP segments? </a:t>
            </a:r>
            <a:br>
              <a:rPr lang="en-US" altLang="ko-KR" sz="3200">
                <a:solidFill>
                  <a:schemeClr val="accent5">
                    <a:lumMod val="60000"/>
                    <a:lumOff val="40000"/>
                  </a:schemeClr>
                </a:solidFill>
              </a:rPr>
            </a:br>
            <a:endParaRPr lang="ko-KR" altLang="en-US" sz="3200" dirty="0">
              <a:solidFill>
                <a:schemeClr val="accent5">
                  <a:lumMod val="60000"/>
                  <a:lumOff val="40000"/>
                </a:schemeClr>
              </a:solidFill>
            </a:endParaRPr>
          </a:p>
        </p:txBody>
      </p:sp>
      <p:sp>
        <p:nvSpPr>
          <p:cNvPr id="5" name="TextBox 23">
            <a:extLst>
              <a:ext uri="{FF2B5EF4-FFF2-40B4-BE49-F238E27FC236}">
                <a16:creationId xmlns:a16="http://schemas.microsoft.com/office/drawing/2014/main" id="{334BD57D-071C-47C4-BFD2-05337EB475FF}"/>
              </a:ext>
            </a:extLst>
          </p:cNvPr>
          <p:cNvSpPr txBox="1"/>
          <p:nvPr/>
        </p:nvSpPr>
        <p:spPr>
          <a:xfrm>
            <a:off x="0" y="6446966"/>
            <a:ext cx="9632802" cy="29341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171450" marR="0" lvl="0" indent="-171450" algn="l" defTabSz="914400" rtl="0" eaLnBrk="1" fontAlgn="auto" latinLnBrk="1" hangingPunct="1">
              <a:lnSpc>
                <a:spcPct val="150000"/>
              </a:lnSpc>
              <a:spcBef>
                <a:spcPts val="0"/>
              </a:spcBef>
              <a:spcAft>
                <a:spcPts val="0"/>
              </a:spcAft>
              <a:buClrTx/>
              <a:buSzTx/>
              <a:buFont typeface="Arial" panose="020B0604020202020204" pitchFamily="34" charset="0"/>
              <a:buChar char="•"/>
              <a:tabLst/>
              <a:defRPr/>
            </a:pP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각각의 </a:t>
            </a:r>
            <a:r>
              <a:rPr kumimoji="0" lang="en-US" altLang="ko-KR"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segment</a:t>
            </a: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의 </a:t>
            </a:r>
            <a:r>
              <a:rPr kumimoji="0" lang="en-US" altLang="ko-KR"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length</a:t>
            </a: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는 </a:t>
            </a:r>
            <a:r>
              <a:rPr kumimoji="0" lang="en-US" altLang="ko-KR"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TCP Header</a:t>
            </a:r>
            <a:r>
              <a:rPr kumimoji="0" lang="ko-KR" altLang="en-US"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의 크기 </a:t>
            </a:r>
            <a:r>
              <a:rPr kumimoji="0" lang="en-US" altLang="ko-KR"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 Data</a:t>
            </a:r>
            <a:r>
              <a:rPr kumimoji="0" lang="ko-KR" altLang="en-US" sz="1000" b="1" i="0" u="none" strike="noStrike" kern="1200" cap="none" spc="0" normalizeH="0" baseline="0" noProof="0" dirty="0">
                <a:ln>
                  <a:noFill/>
                </a:ln>
                <a:solidFill>
                  <a:srgbClr val="4472C4"/>
                </a:solidFill>
                <a:effectLst/>
                <a:uLnTx/>
                <a:uFillTx/>
                <a:latin typeface="맑은 고딕" panose="020F0502020204030204"/>
                <a:ea typeface="맑은 고딕" panose="020B0503020000020004" pitchFamily="50" charset="-127"/>
                <a:cs typeface="+mn-cs"/>
              </a:rPr>
              <a:t>의 크기</a:t>
            </a:r>
            <a:r>
              <a:rPr kumimoji="0" lang="ko-KR" altLang="en-US"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로 나타낼 수 있다</a:t>
            </a:r>
            <a:r>
              <a:rPr kumimoji="0" lang="en-US" altLang="ko-KR" sz="10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a:t>
            </a:r>
          </a:p>
        </p:txBody>
      </p:sp>
      <p:sp>
        <p:nvSpPr>
          <p:cNvPr id="7" name="액자 6">
            <a:extLst>
              <a:ext uri="{FF2B5EF4-FFF2-40B4-BE49-F238E27FC236}">
                <a16:creationId xmlns:a16="http://schemas.microsoft.com/office/drawing/2014/main" id="{DFB3F700-C37F-4150-97B1-183CFCBC16EC}"/>
              </a:ext>
            </a:extLst>
          </p:cNvPr>
          <p:cNvSpPr/>
          <p:nvPr/>
        </p:nvSpPr>
        <p:spPr>
          <a:xfrm>
            <a:off x="979500" y="4828509"/>
            <a:ext cx="4649361" cy="331499"/>
          </a:xfrm>
          <a:prstGeom prst="frame">
            <a:avLst>
              <a:gd name="adj1" fmla="val 170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TextBox 7">
            <a:extLst>
              <a:ext uri="{FF2B5EF4-FFF2-40B4-BE49-F238E27FC236}">
                <a16:creationId xmlns:a16="http://schemas.microsoft.com/office/drawing/2014/main" id="{2D732699-F0C8-4C2A-99E3-9A684DB9C5A0}"/>
              </a:ext>
            </a:extLst>
          </p:cNvPr>
          <p:cNvSpPr txBox="1"/>
          <p:nvPr/>
        </p:nvSpPr>
        <p:spPr>
          <a:xfrm>
            <a:off x="609600" y="5257800"/>
            <a:ext cx="6051208" cy="369332"/>
          </a:xfrm>
          <a:prstGeom prst="rect">
            <a:avLst/>
          </a:prstGeom>
          <a:noFill/>
        </p:spPr>
        <p:txBody>
          <a:bodyPr wrap="none" rtlCol="0">
            <a:spAutoFit/>
          </a:bodyPr>
          <a:lstStyle/>
          <a:p>
            <a:r>
              <a:rPr lang="en-US" altLang="ko-KR" dirty="0">
                <a:sym typeface="Wingdings" panose="05000000000000000000" pitchFamily="2" charset="2"/>
              </a:rPr>
              <a:t> 12</a:t>
            </a:r>
            <a:r>
              <a:rPr lang="ko-KR" altLang="en-US" dirty="0">
                <a:sym typeface="Wingdings" panose="05000000000000000000" pitchFamily="2" charset="2"/>
              </a:rPr>
              <a:t>번</a:t>
            </a:r>
            <a:r>
              <a:rPr lang="en-US" altLang="ko-KR" dirty="0">
                <a:sym typeface="Wingdings" panose="05000000000000000000" pitchFamily="2" charset="2"/>
              </a:rPr>
              <a:t>(sixth segment): TCP Header(20) + Data(1300) = 1320</a:t>
            </a:r>
            <a:endParaRPr lang="ko-KR" altLang="en-US" dirty="0"/>
          </a:p>
        </p:txBody>
      </p:sp>
      <p:pic>
        <p:nvPicPr>
          <p:cNvPr id="10" name="그림 9">
            <a:extLst>
              <a:ext uri="{FF2B5EF4-FFF2-40B4-BE49-F238E27FC236}">
                <a16:creationId xmlns:a16="http://schemas.microsoft.com/office/drawing/2014/main" id="{18788CA6-0553-42B8-A3A6-74B8B258E486}"/>
              </a:ext>
            </a:extLst>
          </p:cNvPr>
          <p:cNvPicPr>
            <a:picLocks noChangeAspect="1"/>
          </p:cNvPicPr>
          <p:nvPr/>
        </p:nvPicPr>
        <p:blipFill>
          <a:blip r:embed="rId3"/>
          <a:stretch>
            <a:fillRect/>
          </a:stretch>
        </p:blipFill>
        <p:spPr>
          <a:xfrm>
            <a:off x="5613621" y="3207053"/>
            <a:ext cx="2530059" cy="5867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액자 5">
            <a:extLst>
              <a:ext uri="{FF2B5EF4-FFF2-40B4-BE49-F238E27FC236}">
                <a16:creationId xmlns:a16="http://schemas.microsoft.com/office/drawing/2014/main" id="{64586537-95DB-46F2-9DDB-EDCE738B8BA7}"/>
              </a:ext>
            </a:extLst>
          </p:cNvPr>
          <p:cNvSpPr/>
          <p:nvPr/>
        </p:nvSpPr>
        <p:spPr>
          <a:xfrm>
            <a:off x="5628862" y="3207052"/>
            <a:ext cx="2514818" cy="586791"/>
          </a:xfrm>
          <a:prstGeom prst="frame">
            <a:avLst>
              <a:gd name="adj1" fmla="val 170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27814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488FEC-D55C-4C99-817B-C0A76AAB63EC}"/>
              </a:ext>
            </a:extLst>
          </p:cNvPr>
          <p:cNvSpPr>
            <a:spLocks noGrp="1"/>
          </p:cNvSpPr>
          <p:nvPr>
            <p:ph type="title"/>
          </p:nvPr>
        </p:nvSpPr>
        <p:spPr>
          <a:xfrm>
            <a:off x="609600" y="0"/>
            <a:ext cx="10972800" cy="987552"/>
          </a:xfrm>
        </p:spPr>
        <p:txBody>
          <a:bodyPr>
            <a:noAutofit/>
          </a:bodyPr>
          <a:lstStyle/>
          <a:p>
            <a:r>
              <a:rPr lang="en-US" altLang="ko-KR" sz="2000" dirty="0">
                <a:solidFill>
                  <a:schemeClr val="accent5">
                    <a:lumMod val="60000"/>
                    <a:lumOff val="40000"/>
                  </a:schemeClr>
                </a:solidFill>
              </a:rPr>
              <a:t>2. What is the minimum amount of available buffer space advertised at the received for the entire trace?  Does the lack of receiver buffer space ever throttle(</a:t>
            </a:r>
            <a:r>
              <a:rPr lang="ko-KR" altLang="en-US" sz="2000" dirty="0">
                <a:solidFill>
                  <a:schemeClr val="accent5">
                    <a:lumMod val="60000"/>
                    <a:lumOff val="40000"/>
                  </a:schemeClr>
                </a:solidFill>
              </a:rPr>
              <a:t>차단 혹은 전송 </a:t>
            </a:r>
            <a:r>
              <a:rPr lang="en-US" altLang="ko-KR" sz="2000" dirty="0">
                <a:solidFill>
                  <a:schemeClr val="accent5">
                    <a:lumMod val="60000"/>
                    <a:lumOff val="40000"/>
                  </a:schemeClr>
                </a:solidFill>
              </a:rPr>
              <a:t>rate </a:t>
            </a:r>
            <a:r>
              <a:rPr lang="ko-KR" altLang="en-US" sz="2000" dirty="0">
                <a:solidFill>
                  <a:schemeClr val="accent5">
                    <a:lumMod val="60000"/>
                    <a:lumOff val="40000"/>
                  </a:schemeClr>
                </a:solidFill>
              </a:rPr>
              <a:t>감소</a:t>
            </a:r>
            <a:r>
              <a:rPr lang="en-US" altLang="ko-KR" sz="2000" dirty="0">
                <a:solidFill>
                  <a:schemeClr val="accent5">
                    <a:lumMod val="60000"/>
                    <a:lumOff val="40000"/>
                  </a:schemeClr>
                </a:solidFill>
              </a:rPr>
              <a:t>) the sender? </a:t>
            </a:r>
            <a:br>
              <a:rPr lang="en-US" altLang="ko-KR" sz="2000" dirty="0">
                <a:solidFill>
                  <a:schemeClr val="accent5">
                    <a:lumMod val="60000"/>
                    <a:lumOff val="40000"/>
                  </a:schemeClr>
                </a:solidFill>
              </a:rPr>
            </a:br>
            <a:endParaRPr lang="ko-KR" altLang="en-US" sz="2000" dirty="0">
              <a:solidFill>
                <a:schemeClr val="accent5">
                  <a:lumMod val="60000"/>
                  <a:lumOff val="40000"/>
                </a:schemeClr>
              </a:solidFill>
            </a:endParaRPr>
          </a:p>
        </p:txBody>
      </p:sp>
      <p:pic>
        <p:nvPicPr>
          <p:cNvPr id="5" name="그림 4">
            <a:extLst>
              <a:ext uri="{FF2B5EF4-FFF2-40B4-BE49-F238E27FC236}">
                <a16:creationId xmlns:a16="http://schemas.microsoft.com/office/drawing/2014/main" id="{F2022FDF-2CD1-4D40-BF04-78D22BFBA3CB}"/>
              </a:ext>
            </a:extLst>
          </p:cNvPr>
          <p:cNvPicPr>
            <a:picLocks noChangeAspect="1"/>
          </p:cNvPicPr>
          <p:nvPr/>
        </p:nvPicPr>
        <p:blipFill>
          <a:blip r:embed="rId2"/>
          <a:stretch>
            <a:fillRect/>
          </a:stretch>
        </p:blipFill>
        <p:spPr>
          <a:xfrm>
            <a:off x="1494255" y="763879"/>
            <a:ext cx="8426593" cy="5454042"/>
          </a:xfrm>
          <a:prstGeom prst="rect">
            <a:avLst/>
          </a:prstGeom>
        </p:spPr>
      </p:pic>
      <p:sp>
        <p:nvSpPr>
          <p:cNvPr id="6" name="TextBox 24">
            <a:extLst>
              <a:ext uri="{FF2B5EF4-FFF2-40B4-BE49-F238E27FC236}">
                <a16:creationId xmlns:a16="http://schemas.microsoft.com/office/drawing/2014/main" id="{73609D12-2F37-4591-9F07-AD462C450F85}"/>
              </a:ext>
            </a:extLst>
          </p:cNvPr>
          <p:cNvSpPr txBox="1"/>
          <p:nvPr/>
        </p:nvSpPr>
        <p:spPr>
          <a:xfrm>
            <a:off x="1491875" y="6172190"/>
            <a:ext cx="7692011"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kumimoji="0" lang="en-US" altLang="ko-KR"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sym typeface="Wingdings" panose="05000000000000000000" pitchFamily="2" charset="2"/>
              </a:rPr>
              <a:t>Entire trace</a:t>
            </a:r>
            <a:r>
              <a:rPr lang="ko-KR" altLang="en-US" b="1" dirty="0">
                <a:solidFill>
                  <a:srgbClr val="576067"/>
                </a:solidFill>
              </a:rPr>
              <a:t>에 대해 수신된 곳에서 </a:t>
            </a:r>
            <a:r>
              <a:rPr lang="en-US" altLang="ko-KR" b="1" dirty="0">
                <a:solidFill>
                  <a:srgbClr val="576067"/>
                </a:solidFill>
              </a:rPr>
              <a:t>advertised</a:t>
            </a:r>
            <a:r>
              <a:rPr lang="ko-KR" altLang="en-US" b="1" dirty="0">
                <a:solidFill>
                  <a:srgbClr val="576067"/>
                </a:solidFill>
              </a:rPr>
              <a:t>되는 </a:t>
            </a:r>
            <a:r>
              <a:rPr lang="en-US" altLang="ko-KR" b="1" dirty="0">
                <a:solidFill>
                  <a:schemeClr val="accent5"/>
                </a:solidFill>
              </a:rPr>
              <a:t>minimum amount of available buffer space</a:t>
            </a:r>
            <a:r>
              <a:rPr lang="ko-KR" altLang="en-US" b="1" dirty="0">
                <a:solidFill>
                  <a:schemeClr val="accent5"/>
                </a:solidFill>
              </a:rPr>
              <a:t> 값은 </a:t>
            </a:r>
            <a:r>
              <a:rPr lang="en-US" altLang="ko-KR" b="1" dirty="0">
                <a:solidFill>
                  <a:schemeClr val="accent5"/>
                </a:solidFill>
              </a:rPr>
              <a:t>28000byte</a:t>
            </a:r>
            <a:r>
              <a:rPr lang="en-US" altLang="ko-KR" b="1" dirty="0">
                <a:solidFill>
                  <a:srgbClr val="576067"/>
                </a:solidFill>
              </a:rPr>
              <a:t>(</a:t>
            </a:r>
            <a:r>
              <a:rPr lang="ko-KR" altLang="en-US" b="1" dirty="0">
                <a:solidFill>
                  <a:srgbClr val="576067"/>
                </a:solidFill>
              </a:rPr>
              <a:t>위 그림 참조</a:t>
            </a:r>
            <a:r>
              <a:rPr lang="en-US" altLang="ko-KR" b="1" dirty="0">
                <a:solidFill>
                  <a:srgbClr val="576067"/>
                </a:solidFill>
              </a:rPr>
              <a:t>)</a:t>
            </a:r>
            <a:r>
              <a:rPr lang="ko-KR" altLang="en-US" b="1" dirty="0">
                <a:solidFill>
                  <a:srgbClr val="576067"/>
                </a:solidFill>
              </a:rPr>
              <a:t>이다</a:t>
            </a:r>
            <a:r>
              <a:rPr lang="en-US" altLang="ko-KR" b="1" dirty="0">
                <a:solidFill>
                  <a:srgbClr val="576067"/>
                </a:solidFill>
              </a:rPr>
              <a:t>.</a:t>
            </a:r>
            <a:endParaRPr kumimoji="0" lang="en-US" altLang="ko-KR"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2803227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CF12B6EB-9F1D-4D97-B167-97589BB26DF4}"/>
              </a:ext>
            </a:extLst>
          </p:cNvPr>
          <p:cNvPicPr>
            <a:picLocks noChangeAspect="1"/>
          </p:cNvPicPr>
          <p:nvPr/>
        </p:nvPicPr>
        <p:blipFill>
          <a:blip r:embed="rId2"/>
          <a:stretch>
            <a:fillRect/>
          </a:stretch>
        </p:blipFill>
        <p:spPr>
          <a:xfrm>
            <a:off x="5856687" y="775467"/>
            <a:ext cx="6439049" cy="4237277"/>
          </a:xfrm>
          <a:prstGeom prst="rect">
            <a:avLst/>
          </a:prstGeom>
        </p:spPr>
      </p:pic>
      <p:sp>
        <p:nvSpPr>
          <p:cNvPr id="4" name="제목 1">
            <a:extLst>
              <a:ext uri="{FF2B5EF4-FFF2-40B4-BE49-F238E27FC236}">
                <a16:creationId xmlns:a16="http://schemas.microsoft.com/office/drawing/2014/main" id="{8A548508-275C-4C4C-8721-22BEE24AFCB2}"/>
              </a:ext>
            </a:extLst>
          </p:cNvPr>
          <p:cNvSpPr>
            <a:spLocks noGrp="1"/>
          </p:cNvSpPr>
          <p:nvPr>
            <p:ph type="title"/>
          </p:nvPr>
        </p:nvSpPr>
        <p:spPr>
          <a:xfrm>
            <a:off x="609600" y="0"/>
            <a:ext cx="10972800" cy="987552"/>
          </a:xfrm>
        </p:spPr>
        <p:txBody>
          <a:bodyPr>
            <a:noAutofit/>
          </a:bodyPr>
          <a:lstStyle/>
          <a:p>
            <a:r>
              <a:rPr lang="en-US" altLang="ko-KR" sz="2000" dirty="0">
                <a:solidFill>
                  <a:schemeClr val="accent5">
                    <a:lumMod val="60000"/>
                    <a:lumOff val="40000"/>
                  </a:schemeClr>
                </a:solidFill>
              </a:rPr>
              <a:t>2. What is the minimum amount of available buffer space advertised at the received for the entire trace?  Does the lack of receiver buffer space ever throttle(</a:t>
            </a:r>
            <a:r>
              <a:rPr lang="ko-KR" altLang="en-US" sz="2000" dirty="0">
                <a:solidFill>
                  <a:schemeClr val="accent5">
                    <a:lumMod val="60000"/>
                    <a:lumOff val="40000"/>
                  </a:schemeClr>
                </a:solidFill>
              </a:rPr>
              <a:t>차단 혹은 전송 </a:t>
            </a:r>
            <a:r>
              <a:rPr lang="en-US" altLang="ko-KR" sz="2000" dirty="0">
                <a:solidFill>
                  <a:schemeClr val="accent5">
                    <a:lumMod val="60000"/>
                    <a:lumOff val="40000"/>
                  </a:schemeClr>
                </a:solidFill>
              </a:rPr>
              <a:t>rate </a:t>
            </a:r>
            <a:r>
              <a:rPr lang="ko-KR" altLang="en-US" sz="2000" dirty="0">
                <a:solidFill>
                  <a:schemeClr val="accent5">
                    <a:lumMod val="60000"/>
                    <a:lumOff val="40000"/>
                  </a:schemeClr>
                </a:solidFill>
              </a:rPr>
              <a:t>감소</a:t>
            </a:r>
            <a:r>
              <a:rPr lang="en-US" altLang="ko-KR" sz="2000" dirty="0">
                <a:solidFill>
                  <a:schemeClr val="accent5">
                    <a:lumMod val="60000"/>
                    <a:lumOff val="40000"/>
                  </a:schemeClr>
                </a:solidFill>
              </a:rPr>
              <a:t>) the sender? </a:t>
            </a:r>
            <a:br>
              <a:rPr lang="en-US" altLang="ko-KR" sz="2000" dirty="0">
                <a:solidFill>
                  <a:schemeClr val="accent5">
                    <a:lumMod val="60000"/>
                    <a:lumOff val="40000"/>
                  </a:schemeClr>
                </a:solidFill>
              </a:rPr>
            </a:br>
            <a:endParaRPr lang="ko-KR" altLang="en-US" sz="2000" dirty="0">
              <a:solidFill>
                <a:schemeClr val="accent5">
                  <a:lumMod val="60000"/>
                  <a:lumOff val="40000"/>
                </a:schemeClr>
              </a:solidFill>
            </a:endParaRPr>
          </a:p>
        </p:txBody>
      </p:sp>
      <p:pic>
        <p:nvPicPr>
          <p:cNvPr id="6" name="그림 5">
            <a:extLst>
              <a:ext uri="{FF2B5EF4-FFF2-40B4-BE49-F238E27FC236}">
                <a16:creationId xmlns:a16="http://schemas.microsoft.com/office/drawing/2014/main" id="{21E77446-4114-47F3-B051-23CD7C98B519}"/>
              </a:ext>
            </a:extLst>
          </p:cNvPr>
          <p:cNvPicPr>
            <a:picLocks noChangeAspect="1"/>
          </p:cNvPicPr>
          <p:nvPr/>
        </p:nvPicPr>
        <p:blipFill>
          <a:blip r:embed="rId3"/>
          <a:stretch>
            <a:fillRect/>
          </a:stretch>
        </p:blipFill>
        <p:spPr>
          <a:xfrm>
            <a:off x="0" y="727052"/>
            <a:ext cx="6570022" cy="4285692"/>
          </a:xfrm>
          <a:prstGeom prst="rect">
            <a:avLst/>
          </a:prstGeom>
        </p:spPr>
      </p:pic>
      <p:sp>
        <p:nvSpPr>
          <p:cNvPr id="8" name="TextBox 24">
            <a:extLst>
              <a:ext uri="{FF2B5EF4-FFF2-40B4-BE49-F238E27FC236}">
                <a16:creationId xmlns:a16="http://schemas.microsoft.com/office/drawing/2014/main" id="{B4F4E577-083E-44AD-BAD3-E29FEF7AF799}"/>
              </a:ext>
            </a:extLst>
          </p:cNvPr>
          <p:cNvSpPr txBox="1"/>
          <p:nvPr/>
        </p:nvSpPr>
        <p:spPr>
          <a:xfrm>
            <a:off x="1491875" y="5326546"/>
            <a:ext cx="7692011"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lvl="0">
              <a:defRPr/>
            </a:pPr>
            <a:r>
              <a:rPr kumimoji="0" lang="en-US" altLang="ko-KR"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sym typeface="Wingdings" panose="05000000000000000000" pitchFamily="2" charset="2"/>
              </a:rPr>
              <a:t>throttle, </a:t>
            </a:r>
            <a:r>
              <a:rPr kumimoji="0" lang="ko-KR" altLang="en-US"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sym typeface="Wingdings" panose="05000000000000000000" pitchFamily="2" charset="2"/>
              </a:rPr>
              <a:t>즉 </a:t>
            </a:r>
            <a:r>
              <a:rPr kumimoji="0" lang="en-US" altLang="ko-KR"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sym typeface="Wingdings" panose="05000000000000000000" pitchFamily="2" charset="2"/>
              </a:rPr>
              <a:t>lack of </a:t>
            </a:r>
            <a:r>
              <a:rPr kumimoji="0" lang="en-US" altLang="ko-KR" sz="1800" b="1" i="0" u="none" strike="noStrike" kern="1200" cap="none" spc="0" normalizeH="0" baseline="0" noProof="0" dirty="0" err="1">
                <a:ln>
                  <a:noFill/>
                </a:ln>
                <a:solidFill>
                  <a:srgbClr val="576067"/>
                </a:solidFill>
                <a:effectLst/>
                <a:uLnTx/>
                <a:uFillTx/>
                <a:latin typeface="맑은 고딕" panose="020F0502020204030204"/>
                <a:ea typeface="맑은 고딕" panose="020B0503020000020004" pitchFamily="50" charset="-127"/>
                <a:cs typeface="+mn-cs"/>
                <a:sym typeface="Wingdings" panose="05000000000000000000" pitchFamily="2" charset="2"/>
              </a:rPr>
              <a:t>recviver</a:t>
            </a:r>
            <a:r>
              <a:rPr kumimoji="0" lang="en-US" altLang="ko-KR"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sym typeface="Wingdings" panose="05000000000000000000" pitchFamily="2" charset="2"/>
              </a:rPr>
              <a:t> b</a:t>
            </a:r>
            <a:r>
              <a:rPr lang="en-US" altLang="ko-KR" b="1" dirty="0" err="1">
                <a:solidFill>
                  <a:srgbClr val="576067"/>
                </a:solidFill>
                <a:latin typeface="맑은 고딕" panose="020F0502020204030204"/>
                <a:ea typeface="맑은 고딕" panose="020B0503020000020004" pitchFamily="50" charset="-127"/>
                <a:sym typeface="Wingdings" panose="05000000000000000000" pitchFamily="2" charset="2"/>
              </a:rPr>
              <a:t>uffer</a:t>
            </a:r>
            <a:r>
              <a:rPr lang="ko-KR" altLang="en-US" b="1" dirty="0">
                <a:solidFill>
                  <a:srgbClr val="576067"/>
                </a:solidFill>
                <a:latin typeface="맑은 고딕" panose="020F0502020204030204"/>
                <a:ea typeface="맑은 고딕" panose="020B0503020000020004" pitchFamily="50" charset="-127"/>
                <a:sym typeface="Wingdings" panose="05000000000000000000" pitchFamily="2" charset="2"/>
              </a:rPr>
              <a:t> </a:t>
            </a:r>
            <a:r>
              <a:rPr lang="en-US" altLang="ko-KR" b="1" dirty="0">
                <a:solidFill>
                  <a:srgbClr val="576067"/>
                </a:solidFill>
                <a:latin typeface="맑은 고딕" panose="020F0502020204030204"/>
                <a:ea typeface="맑은 고딕" panose="020B0503020000020004" pitchFamily="50" charset="-127"/>
                <a:sym typeface="Wingdings" panose="05000000000000000000" pitchFamily="2" charset="2"/>
              </a:rPr>
              <a:t>space</a:t>
            </a:r>
            <a:r>
              <a:rPr lang="ko-KR" altLang="en-US" b="1" dirty="0">
                <a:solidFill>
                  <a:srgbClr val="576067"/>
                </a:solidFill>
                <a:latin typeface="맑은 고딕" panose="020F0502020204030204"/>
                <a:ea typeface="맑은 고딕" panose="020B0503020000020004" pitchFamily="50" charset="-127"/>
                <a:sym typeface="Wingdings" panose="05000000000000000000" pitchFamily="2" charset="2"/>
              </a:rPr>
              <a:t>로 인한 넓었던 전송 범위가 줄어드는 현상을 우리는 여기서 목격할 수 있다</a:t>
            </a:r>
            <a:r>
              <a:rPr lang="en-US" altLang="ko-KR" b="1" dirty="0">
                <a:solidFill>
                  <a:srgbClr val="576067"/>
                </a:solidFill>
                <a:latin typeface="맑은 고딕" panose="020F0502020204030204"/>
                <a:ea typeface="맑은 고딕" panose="020B0503020000020004" pitchFamily="50" charset="-127"/>
                <a:sym typeface="Wingdings" panose="05000000000000000000" pitchFamily="2" charset="2"/>
              </a:rPr>
              <a:t>. </a:t>
            </a:r>
            <a:r>
              <a:rPr lang="ko-KR" altLang="en-US" b="1" dirty="0">
                <a:solidFill>
                  <a:srgbClr val="576067"/>
                </a:solidFill>
                <a:latin typeface="맑은 고딕" panose="020F0502020204030204"/>
                <a:ea typeface="맑은 고딕" panose="020B0503020000020004" pitchFamily="50" charset="-127"/>
                <a:sym typeface="Wingdings" panose="05000000000000000000" pitchFamily="2" charset="2"/>
              </a:rPr>
              <a:t>또한 오른쪽 그림에서 줄어든 전송 범위로 인한 순간적인 </a:t>
            </a:r>
            <a:r>
              <a:rPr lang="en-US" altLang="ko-KR" b="1" dirty="0">
                <a:solidFill>
                  <a:srgbClr val="576067"/>
                </a:solidFill>
                <a:latin typeface="맑은 고딕" panose="020F0502020204030204"/>
                <a:ea typeface="맑은 고딕" panose="020B0503020000020004" pitchFamily="50" charset="-127"/>
                <a:sym typeface="Wingdings" panose="05000000000000000000" pitchFamily="2" charset="2"/>
              </a:rPr>
              <a:t>byte out</a:t>
            </a:r>
            <a:r>
              <a:rPr lang="ko-KR" altLang="en-US" b="1" dirty="0">
                <a:solidFill>
                  <a:srgbClr val="576067"/>
                </a:solidFill>
                <a:latin typeface="맑은 고딕" panose="020F0502020204030204"/>
                <a:ea typeface="맑은 고딕" panose="020B0503020000020004" pitchFamily="50" charset="-127"/>
                <a:sym typeface="Wingdings" panose="05000000000000000000" pitchFamily="2" charset="2"/>
              </a:rPr>
              <a:t>량의 감소 또한 목격할 수 있다</a:t>
            </a:r>
            <a:r>
              <a:rPr lang="en-US" altLang="ko-KR" b="1" dirty="0">
                <a:solidFill>
                  <a:srgbClr val="576067"/>
                </a:solidFill>
                <a:latin typeface="맑은 고딕" panose="020F0502020204030204"/>
                <a:ea typeface="맑은 고딕" panose="020B0503020000020004" pitchFamily="50" charset="-127"/>
                <a:sym typeface="Wingdings" panose="05000000000000000000" pitchFamily="2" charset="2"/>
              </a:rPr>
              <a:t>.</a:t>
            </a:r>
            <a:endParaRPr kumimoji="0" lang="en-US" altLang="ko-KR"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442771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1EB151-A4FE-4D70-AF5A-01A4393D8F09}"/>
              </a:ext>
            </a:extLst>
          </p:cNvPr>
          <p:cNvSpPr>
            <a:spLocks noGrp="1"/>
          </p:cNvSpPr>
          <p:nvPr>
            <p:ph type="title"/>
          </p:nvPr>
        </p:nvSpPr>
        <p:spPr>
          <a:xfrm>
            <a:off x="609600" y="71562"/>
            <a:ext cx="9960864" cy="987552"/>
          </a:xfrm>
        </p:spPr>
        <p:txBody>
          <a:bodyPr>
            <a:noAutofit/>
          </a:bodyPr>
          <a:lstStyle/>
          <a:p>
            <a:r>
              <a:rPr lang="en-US" altLang="ko-KR" sz="2400" dirty="0">
                <a:solidFill>
                  <a:schemeClr val="accent5">
                    <a:lumMod val="60000"/>
                    <a:lumOff val="40000"/>
                  </a:schemeClr>
                </a:solidFill>
              </a:rPr>
              <a:t>3. Are there any retransmitted segments in the trace file? What did you check for (in the trace) in order to answer this question? </a:t>
            </a:r>
            <a:br>
              <a:rPr lang="en-US" altLang="ko-KR" sz="2400" dirty="0">
                <a:solidFill>
                  <a:schemeClr val="accent5">
                    <a:lumMod val="60000"/>
                    <a:lumOff val="40000"/>
                  </a:schemeClr>
                </a:solidFill>
              </a:rPr>
            </a:br>
            <a:endParaRPr lang="ko-KR" altLang="en-US" sz="2400" dirty="0">
              <a:solidFill>
                <a:schemeClr val="accent5">
                  <a:lumMod val="60000"/>
                  <a:lumOff val="40000"/>
                </a:schemeClr>
              </a:solidFill>
            </a:endParaRPr>
          </a:p>
        </p:txBody>
      </p:sp>
      <p:pic>
        <p:nvPicPr>
          <p:cNvPr id="4" name="그림 3">
            <a:extLst>
              <a:ext uri="{FF2B5EF4-FFF2-40B4-BE49-F238E27FC236}">
                <a16:creationId xmlns:a16="http://schemas.microsoft.com/office/drawing/2014/main" id="{29E9FF96-5D23-4E29-96C5-FAD185B0EFB2}"/>
              </a:ext>
            </a:extLst>
          </p:cNvPr>
          <p:cNvPicPr>
            <a:picLocks noChangeAspect="1"/>
          </p:cNvPicPr>
          <p:nvPr/>
        </p:nvPicPr>
        <p:blipFill>
          <a:blip r:embed="rId2"/>
          <a:stretch>
            <a:fillRect/>
          </a:stretch>
        </p:blipFill>
        <p:spPr>
          <a:xfrm>
            <a:off x="-1" y="727596"/>
            <a:ext cx="12192000" cy="1606747"/>
          </a:xfrm>
          <a:prstGeom prst="rect">
            <a:avLst/>
          </a:prstGeom>
        </p:spPr>
      </p:pic>
      <p:sp>
        <p:nvSpPr>
          <p:cNvPr id="5" name="TextBox 4">
            <a:extLst>
              <a:ext uri="{FF2B5EF4-FFF2-40B4-BE49-F238E27FC236}">
                <a16:creationId xmlns:a16="http://schemas.microsoft.com/office/drawing/2014/main" id="{5107895D-9E3E-4B27-839D-ACEFD59BE522}"/>
              </a:ext>
            </a:extLst>
          </p:cNvPr>
          <p:cNvSpPr txBox="1"/>
          <p:nvPr/>
        </p:nvSpPr>
        <p:spPr>
          <a:xfrm>
            <a:off x="386963" y="5552291"/>
            <a:ext cx="11418073" cy="1200329"/>
          </a:xfrm>
          <a:prstGeom prst="rect">
            <a:avLst/>
          </a:prstGeom>
          <a:noFill/>
        </p:spPr>
        <p:txBody>
          <a:bodyPr wrap="square" rtlCol="0">
            <a:spAutoFit/>
          </a:bodyPr>
          <a:lstStyle/>
          <a:p>
            <a:pPr marL="285750" indent="-285750">
              <a:buFont typeface="Wingdings" panose="05000000000000000000" pitchFamily="2" charset="2"/>
              <a:buChar char="è"/>
            </a:pPr>
            <a:r>
              <a:rPr lang="ko-KR" altLang="en-US" dirty="0">
                <a:sym typeface="Wingdings" panose="05000000000000000000" pitchFamily="2" charset="2"/>
              </a:rPr>
              <a:t>본 </a:t>
            </a:r>
            <a:r>
              <a:rPr lang="en-US" altLang="ko-KR" dirty="0">
                <a:sym typeface="Wingdings" panose="05000000000000000000" pitchFamily="2" charset="2"/>
              </a:rPr>
              <a:t>capture trace file</a:t>
            </a:r>
            <a:r>
              <a:rPr lang="ko-KR" altLang="en-US" dirty="0">
                <a:sym typeface="Wingdings" panose="05000000000000000000" pitchFamily="2" charset="2"/>
              </a:rPr>
              <a:t>에서는 재전송된 </a:t>
            </a:r>
            <a:r>
              <a:rPr lang="en-US" altLang="ko-KR" dirty="0">
                <a:sym typeface="Wingdings" panose="05000000000000000000" pitchFamily="2" charset="2"/>
              </a:rPr>
              <a:t>segment</a:t>
            </a:r>
            <a:r>
              <a:rPr lang="ko-KR" altLang="en-US" dirty="0">
                <a:sym typeface="Wingdings" panose="05000000000000000000" pitchFamily="2" charset="2"/>
              </a:rPr>
              <a:t>가 </a:t>
            </a:r>
            <a:r>
              <a:rPr lang="ko-KR" altLang="en-US" dirty="0" err="1">
                <a:sym typeface="Wingdings" panose="05000000000000000000" pitchFamily="2" charset="2"/>
              </a:rPr>
              <a:t>없다라는</a:t>
            </a:r>
            <a:r>
              <a:rPr lang="ko-KR" altLang="en-US" dirty="0">
                <a:sym typeface="Wingdings" panose="05000000000000000000" pitchFamily="2" charset="2"/>
              </a:rPr>
              <a:t> 것을 우리는 위 </a:t>
            </a:r>
            <a:r>
              <a:rPr lang="en-US" altLang="ko-KR" dirty="0">
                <a:sym typeface="Wingdings" panose="05000000000000000000" pitchFamily="2" charset="2"/>
              </a:rPr>
              <a:t>graph</a:t>
            </a:r>
            <a:r>
              <a:rPr lang="ko-KR" altLang="en-US" dirty="0">
                <a:sym typeface="Wingdings" panose="05000000000000000000" pitchFamily="2" charset="2"/>
              </a:rPr>
              <a:t>를 통해 알 수 있다</a:t>
            </a:r>
            <a:r>
              <a:rPr lang="en-US" altLang="ko-KR" dirty="0">
                <a:sym typeface="Wingdings" panose="05000000000000000000" pitchFamily="2" charset="2"/>
              </a:rPr>
              <a:t>.</a:t>
            </a:r>
          </a:p>
          <a:p>
            <a:pPr marL="285750" indent="-285750">
              <a:buFont typeface="Wingdings" panose="05000000000000000000" pitchFamily="2" charset="2"/>
              <a:buChar char="è"/>
            </a:pPr>
            <a:r>
              <a:rPr lang="ko-KR" altLang="en-US" dirty="0">
                <a:sym typeface="Wingdings" panose="05000000000000000000" pitchFamily="2" charset="2"/>
              </a:rPr>
              <a:t>재전송이 이뤄지면 </a:t>
            </a:r>
            <a:r>
              <a:rPr lang="en-US" altLang="ko-KR" dirty="0">
                <a:sym typeface="Wingdings" panose="05000000000000000000" pitchFamily="2" charset="2"/>
              </a:rPr>
              <a:t>sequence number</a:t>
            </a:r>
            <a:r>
              <a:rPr lang="ko-KR" altLang="en-US" dirty="0">
                <a:sym typeface="Wingdings" panose="05000000000000000000" pitchFamily="2" charset="2"/>
              </a:rPr>
              <a:t>가 작아져야 하는데</a:t>
            </a:r>
            <a:r>
              <a:rPr lang="en-US" altLang="ko-KR" dirty="0">
                <a:sym typeface="Wingdings" panose="05000000000000000000" pitchFamily="2" charset="2"/>
              </a:rPr>
              <a:t>, graph</a:t>
            </a:r>
            <a:r>
              <a:rPr lang="ko-KR" altLang="en-US" dirty="0">
                <a:sym typeface="Wingdings" panose="05000000000000000000" pitchFamily="2" charset="2"/>
              </a:rPr>
              <a:t>를 보면 그러한 현상은 일어나지 않았다는 것을 볼 수 있다</a:t>
            </a:r>
            <a:r>
              <a:rPr lang="en-US" altLang="ko-KR" dirty="0">
                <a:sym typeface="Wingdings" panose="05000000000000000000" pitchFamily="2" charset="2"/>
              </a:rPr>
              <a:t>.</a:t>
            </a:r>
          </a:p>
          <a:p>
            <a:pPr marL="285750" indent="-285750">
              <a:buFont typeface="Wingdings" panose="05000000000000000000" pitchFamily="2" charset="2"/>
              <a:buChar char="è"/>
            </a:pPr>
            <a:r>
              <a:rPr lang="ko-KR" altLang="en-US" dirty="0">
                <a:sym typeface="Wingdings" panose="05000000000000000000" pitchFamily="2" charset="2"/>
              </a:rPr>
              <a:t>다만</a:t>
            </a:r>
            <a:r>
              <a:rPr lang="en-US" altLang="ko-KR" dirty="0">
                <a:sym typeface="Wingdings" panose="05000000000000000000" pitchFamily="2" charset="2"/>
              </a:rPr>
              <a:t>, </a:t>
            </a:r>
            <a:r>
              <a:rPr lang="en-US" altLang="ko-KR" dirty="0" err="1">
                <a:sym typeface="Wingdings" panose="05000000000000000000" pitchFamily="2" charset="2"/>
              </a:rPr>
              <a:t>gaia</a:t>
            </a:r>
            <a:r>
              <a:rPr lang="ko-KR" altLang="en-US" dirty="0">
                <a:sym typeface="Wingdings" panose="05000000000000000000" pitchFamily="2" charset="2"/>
              </a:rPr>
              <a:t>쪽 </a:t>
            </a:r>
            <a:r>
              <a:rPr lang="en-US" altLang="ko-KR" dirty="0">
                <a:sym typeface="Wingdings" panose="05000000000000000000" pitchFamily="2" charset="2"/>
              </a:rPr>
              <a:t>segment</a:t>
            </a:r>
            <a:r>
              <a:rPr lang="ko-KR" altLang="en-US" dirty="0">
                <a:sym typeface="Wingdings" panose="05000000000000000000" pitchFamily="2" charset="2"/>
              </a:rPr>
              <a:t>들을 벗어난 전체적인 </a:t>
            </a:r>
            <a:r>
              <a:rPr lang="en-US" altLang="ko-KR" dirty="0">
                <a:sym typeface="Wingdings" panose="05000000000000000000" pitchFamily="2" charset="2"/>
              </a:rPr>
              <a:t>trace</a:t>
            </a:r>
            <a:r>
              <a:rPr lang="ko-KR" altLang="en-US" dirty="0">
                <a:sym typeface="Wingdings" panose="05000000000000000000" pitchFamily="2" charset="2"/>
              </a:rPr>
              <a:t>를 보면 까만색 </a:t>
            </a:r>
            <a:r>
              <a:rPr lang="en-US" altLang="ko-KR" dirty="0">
                <a:sym typeface="Wingdings" panose="05000000000000000000" pitchFamily="2" charset="2"/>
              </a:rPr>
              <a:t>segment</a:t>
            </a:r>
            <a:r>
              <a:rPr lang="ko-KR" altLang="en-US" dirty="0">
                <a:sym typeface="Wingdings" panose="05000000000000000000" pitchFamily="2" charset="2"/>
              </a:rPr>
              <a:t>들이 보이기는 하기에 재전송 혹은 모종의 </a:t>
            </a:r>
            <a:r>
              <a:rPr lang="en-US" altLang="ko-KR" dirty="0">
                <a:sym typeface="Wingdings" panose="05000000000000000000" pitchFamily="2" charset="2"/>
              </a:rPr>
              <a:t>segment</a:t>
            </a:r>
            <a:r>
              <a:rPr lang="ko-KR" altLang="en-US" dirty="0">
                <a:sym typeface="Wingdings" panose="05000000000000000000" pitchFamily="2" charset="2"/>
              </a:rPr>
              <a:t>가 사라졌음을 우리는 또 볼 수 있다</a:t>
            </a:r>
            <a:r>
              <a:rPr lang="en-US" altLang="ko-KR" dirty="0">
                <a:sym typeface="Wingdings" panose="05000000000000000000" pitchFamily="2" charset="2"/>
              </a:rPr>
              <a:t>.</a:t>
            </a:r>
            <a:endParaRPr lang="ko-KR" altLang="en-US" dirty="0"/>
          </a:p>
        </p:txBody>
      </p:sp>
      <p:pic>
        <p:nvPicPr>
          <p:cNvPr id="6" name="그림 5">
            <a:extLst>
              <a:ext uri="{FF2B5EF4-FFF2-40B4-BE49-F238E27FC236}">
                <a16:creationId xmlns:a16="http://schemas.microsoft.com/office/drawing/2014/main" id="{958E4062-5EF3-430B-81C8-23C9BC57FDF4}"/>
              </a:ext>
            </a:extLst>
          </p:cNvPr>
          <p:cNvPicPr>
            <a:picLocks noChangeAspect="1"/>
          </p:cNvPicPr>
          <p:nvPr/>
        </p:nvPicPr>
        <p:blipFill>
          <a:blip r:embed="rId3"/>
          <a:stretch>
            <a:fillRect/>
          </a:stretch>
        </p:blipFill>
        <p:spPr>
          <a:xfrm>
            <a:off x="3131956" y="2334343"/>
            <a:ext cx="4909581" cy="3217948"/>
          </a:xfrm>
          <a:prstGeom prst="rect">
            <a:avLst/>
          </a:prstGeom>
        </p:spPr>
      </p:pic>
    </p:spTree>
    <p:extLst>
      <p:ext uri="{BB962C8B-B14F-4D97-AF65-F5344CB8AC3E}">
        <p14:creationId xmlns:p14="http://schemas.microsoft.com/office/powerpoint/2010/main" val="255465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22DDA6-0B57-48F1-B382-331878C17924}"/>
              </a:ext>
            </a:extLst>
          </p:cNvPr>
          <p:cNvSpPr>
            <a:spLocks noGrp="1"/>
          </p:cNvSpPr>
          <p:nvPr>
            <p:ph type="title"/>
          </p:nvPr>
        </p:nvSpPr>
        <p:spPr>
          <a:xfrm>
            <a:off x="1883929" y="2684957"/>
            <a:ext cx="9960864" cy="987552"/>
          </a:xfrm>
        </p:spPr>
        <p:txBody>
          <a:bodyPr/>
          <a:lstStyle/>
          <a:p>
            <a:r>
              <a:rPr lang="en-US" altLang="ko-KR" dirty="0"/>
              <a:t>Question part 1</a:t>
            </a:r>
            <a:endParaRPr lang="ko-KR" altLang="en-US" dirty="0"/>
          </a:p>
        </p:txBody>
      </p:sp>
    </p:spTree>
    <p:extLst>
      <p:ext uri="{BB962C8B-B14F-4D97-AF65-F5344CB8AC3E}">
        <p14:creationId xmlns:p14="http://schemas.microsoft.com/office/powerpoint/2010/main" val="1787967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6346A8-4476-421C-8FEB-86C847E1D91F}"/>
              </a:ext>
            </a:extLst>
          </p:cNvPr>
          <p:cNvSpPr>
            <a:spLocks noGrp="1"/>
          </p:cNvSpPr>
          <p:nvPr>
            <p:ph type="title"/>
          </p:nvPr>
        </p:nvSpPr>
        <p:spPr>
          <a:xfrm>
            <a:off x="609600" y="0"/>
            <a:ext cx="10972800" cy="987552"/>
          </a:xfrm>
        </p:spPr>
        <p:txBody>
          <a:bodyPr>
            <a:noAutofit/>
          </a:bodyPr>
          <a:lstStyle/>
          <a:p>
            <a:r>
              <a:rPr lang="en-US" altLang="ko-KR" sz="2000" dirty="0">
                <a:solidFill>
                  <a:schemeClr val="accent5">
                    <a:lumMod val="60000"/>
                    <a:lumOff val="40000"/>
                  </a:schemeClr>
                </a:solidFill>
              </a:rPr>
              <a:t>4. How much data does the receiver typically acknowledge in an ACK?  Can you identify cases where the receiver is </a:t>
            </a:r>
            <a:r>
              <a:rPr lang="en-US" altLang="ko-KR" sz="2000" dirty="0" err="1">
                <a:solidFill>
                  <a:schemeClr val="accent5">
                    <a:lumMod val="60000"/>
                    <a:lumOff val="40000"/>
                  </a:schemeClr>
                </a:solidFill>
              </a:rPr>
              <a:t>ACKing</a:t>
            </a:r>
            <a:r>
              <a:rPr lang="en-US" altLang="ko-KR" sz="2000" dirty="0">
                <a:solidFill>
                  <a:schemeClr val="accent5">
                    <a:lumMod val="60000"/>
                    <a:lumOff val="40000"/>
                  </a:schemeClr>
                </a:solidFill>
              </a:rPr>
              <a:t> every other received segment (see the table on next page). </a:t>
            </a:r>
            <a:br>
              <a:rPr lang="en-US" altLang="ko-KR" sz="2000" dirty="0">
                <a:solidFill>
                  <a:schemeClr val="accent5">
                    <a:lumMod val="60000"/>
                    <a:lumOff val="40000"/>
                  </a:schemeClr>
                </a:solidFill>
              </a:rPr>
            </a:br>
            <a:endParaRPr lang="ko-KR" altLang="en-US" sz="2000" dirty="0">
              <a:solidFill>
                <a:schemeClr val="accent5">
                  <a:lumMod val="60000"/>
                  <a:lumOff val="40000"/>
                </a:schemeClr>
              </a:solidFill>
            </a:endParaRPr>
          </a:p>
        </p:txBody>
      </p:sp>
      <p:sp>
        <p:nvSpPr>
          <p:cNvPr id="3" name="내용 개체 틀 2">
            <a:extLst>
              <a:ext uri="{FF2B5EF4-FFF2-40B4-BE49-F238E27FC236}">
                <a16:creationId xmlns:a16="http://schemas.microsoft.com/office/drawing/2014/main" id="{A2E8552B-9789-4F47-A487-1DE78A5D75D8}"/>
              </a:ext>
            </a:extLst>
          </p:cNvPr>
          <p:cNvSpPr>
            <a:spLocks noGrp="1"/>
          </p:cNvSpPr>
          <p:nvPr>
            <p:ph idx="1"/>
          </p:nvPr>
        </p:nvSpPr>
        <p:spPr/>
        <p:txBody>
          <a:bodyPr/>
          <a:lstStyle/>
          <a:p>
            <a:endParaRPr lang="ko-KR" altLang="en-US" dirty="0"/>
          </a:p>
        </p:txBody>
      </p:sp>
      <p:pic>
        <p:nvPicPr>
          <p:cNvPr id="4" name="그림 3">
            <a:extLst>
              <a:ext uri="{FF2B5EF4-FFF2-40B4-BE49-F238E27FC236}">
                <a16:creationId xmlns:a16="http://schemas.microsoft.com/office/drawing/2014/main" id="{FB47E1D8-50B2-4170-AA6D-5C606F1D44B0}"/>
              </a:ext>
            </a:extLst>
          </p:cNvPr>
          <p:cNvPicPr>
            <a:picLocks noChangeAspect="1"/>
          </p:cNvPicPr>
          <p:nvPr/>
        </p:nvPicPr>
        <p:blipFill>
          <a:blip r:embed="rId2"/>
          <a:stretch>
            <a:fillRect/>
          </a:stretch>
        </p:blipFill>
        <p:spPr>
          <a:xfrm>
            <a:off x="0" y="1956435"/>
            <a:ext cx="12192000" cy="610717"/>
          </a:xfrm>
          <a:prstGeom prst="rect">
            <a:avLst/>
          </a:prstGeom>
        </p:spPr>
      </p:pic>
      <p:pic>
        <p:nvPicPr>
          <p:cNvPr id="5" name="그림 4">
            <a:extLst>
              <a:ext uri="{FF2B5EF4-FFF2-40B4-BE49-F238E27FC236}">
                <a16:creationId xmlns:a16="http://schemas.microsoft.com/office/drawing/2014/main" id="{3EE2DF7A-126E-43F5-BECA-40DB273CE729}"/>
              </a:ext>
            </a:extLst>
          </p:cNvPr>
          <p:cNvPicPr>
            <a:picLocks noChangeAspect="1"/>
          </p:cNvPicPr>
          <p:nvPr/>
        </p:nvPicPr>
        <p:blipFill>
          <a:blip r:embed="rId3"/>
          <a:stretch>
            <a:fillRect/>
          </a:stretch>
        </p:blipFill>
        <p:spPr>
          <a:xfrm>
            <a:off x="0" y="615828"/>
            <a:ext cx="12192000" cy="1335496"/>
          </a:xfrm>
          <a:prstGeom prst="rect">
            <a:avLst/>
          </a:prstGeom>
        </p:spPr>
      </p:pic>
      <p:pic>
        <p:nvPicPr>
          <p:cNvPr id="6" name="그림 5">
            <a:extLst>
              <a:ext uri="{FF2B5EF4-FFF2-40B4-BE49-F238E27FC236}">
                <a16:creationId xmlns:a16="http://schemas.microsoft.com/office/drawing/2014/main" id="{C5CCE15D-4F38-4816-A0FF-FB49DEED4686}"/>
              </a:ext>
            </a:extLst>
          </p:cNvPr>
          <p:cNvPicPr>
            <a:picLocks noChangeAspect="1"/>
          </p:cNvPicPr>
          <p:nvPr/>
        </p:nvPicPr>
        <p:blipFill>
          <a:blip r:embed="rId4"/>
          <a:stretch>
            <a:fillRect/>
          </a:stretch>
        </p:blipFill>
        <p:spPr>
          <a:xfrm>
            <a:off x="0" y="2567152"/>
            <a:ext cx="12192000" cy="1723697"/>
          </a:xfrm>
          <a:prstGeom prst="rect">
            <a:avLst/>
          </a:prstGeom>
        </p:spPr>
      </p:pic>
      <p:graphicFrame>
        <p:nvGraphicFramePr>
          <p:cNvPr id="8" name="표 7">
            <a:extLst>
              <a:ext uri="{FF2B5EF4-FFF2-40B4-BE49-F238E27FC236}">
                <a16:creationId xmlns:a16="http://schemas.microsoft.com/office/drawing/2014/main" id="{63734EA5-7F27-492D-9838-C011E753C637}"/>
              </a:ext>
            </a:extLst>
          </p:cNvPr>
          <p:cNvGraphicFramePr>
            <a:graphicFrameLocks noGrp="1"/>
          </p:cNvGraphicFramePr>
          <p:nvPr>
            <p:extLst>
              <p:ext uri="{D42A27DB-BD31-4B8C-83A1-F6EECF244321}">
                <p14:modId xmlns:p14="http://schemas.microsoft.com/office/powerpoint/2010/main" val="1523269596"/>
              </p:ext>
            </p:extLst>
          </p:nvPr>
        </p:nvGraphicFramePr>
        <p:xfrm>
          <a:off x="2129073" y="4261600"/>
          <a:ext cx="7269568" cy="2834640"/>
        </p:xfrm>
        <a:graphic>
          <a:graphicData uri="http://schemas.openxmlformats.org/drawingml/2006/table">
            <a:tbl>
              <a:tblPr firstRow="1" bandRow="1">
                <a:tableStyleId>{616DA210-FB5B-4158-B5E0-FEB733F419BA}</a:tableStyleId>
              </a:tblPr>
              <a:tblGrid>
                <a:gridCol w="1817392">
                  <a:extLst>
                    <a:ext uri="{9D8B030D-6E8A-4147-A177-3AD203B41FA5}">
                      <a16:colId xmlns:a16="http://schemas.microsoft.com/office/drawing/2014/main" val="3941208937"/>
                    </a:ext>
                  </a:extLst>
                </a:gridCol>
                <a:gridCol w="1817392">
                  <a:extLst>
                    <a:ext uri="{9D8B030D-6E8A-4147-A177-3AD203B41FA5}">
                      <a16:colId xmlns:a16="http://schemas.microsoft.com/office/drawing/2014/main" val="3732465087"/>
                    </a:ext>
                  </a:extLst>
                </a:gridCol>
                <a:gridCol w="1817392">
                  <a:extLst>
                    <a:ext uri="{9D8B030D-6E8A-4147-A177-3AD203B41FA5}">
                      <a16:colId xmlns:a16="http://schemas.microsoft.com/office/drawing/2014/main" val="175936326"/>
                    </a:ext>
                  </a:extLst>
                </a:gridCol>
                <a:gridCol w="1817392">
                  <a:extLst>
                    <a:ext uri="{9D8B030D-6E8A-4147-A177-3AD203B41FA5}">
                      <a16:colId xmlns:a16="http://schemas.microsoft.com/office/drawing/2014/main" val="3808071346"/>
                    </a:ext>
                  </a:extLst>
                </a:gridCol>
              </a:tblGrid>
              <a:tr h="586284">
                <a:tc>
                  <a:txBody>
                    <a:bodyPr/>
                    <a:lstStyle/>
                    <a:p>
                      <a:pPr algn="ctr" latinLnBrk="1"/>
                      <a:r>
                        <a:rPr lang="en-US" altLang="ko-KR" b="1" dirty="0"/>
                        <a:t>Sequence Number</a:t>
                      </a:r>
                      <a:endParaRPr lang="ko-KR" altLang="en-US" b="1" dirty="0"/>
                    </a:p>
                  </a:txBody>
                  <a:tcPr/>
                </a:tc>
                <a:tc>
                  <a:txBody>
                    <a:bodyPr/>
                    <a:lstStyle/>
                    <a:p>
                      <a:pPr algn="ctr" latinLnBrk="1"/>
                      <a:r>
                        <a:rPr lang="en-US" altLang="ko-KR" b="1" dirty="0"/>
                        <a:t>Sequence Data</a:t>
                      </a:r>
                      <a:endParaRPr lang="ko-KR" altLang="en-US" b="1" dirty="0"/>
                    </a:p>
                  </a:txBody>
                  <a:tcPr/>
                </a:tc>
                <a:tc>
                  <a:txBody>
                    <a:bodyPr/>
                    <a:lstStyle/>
                    <a:p>
                      <a:pPr algn="ctr" latinLnBrk="1"/>
                      <a:r>
                        <a:rPr lang="en-US" altLang="ko-KR" b="1" dirty="0"/>
                        <a:t>Ack Data</a:t>
                      </a:r>
                      <a:endParaRPr lang="ko-KR" altLang="en-US" b="1" dirty="0"/>
                    </a:p>
                  </a:txBody>
                  <a:tcPr/>
                </a:tc>
                <a:tc>
                  <a:txBody>
                    <a:bodyPr/>
                    <a:lstStyle/>
                    <a:p>
                      <a:pPr algn="ctr" latinLnBrk="1"/>
                      <a:r>
                        <a:rPr lang="en-US" altLang="ko-KR" b="1" dirty="0"/>
                        <a:t>Ack Data </a:t>
                      </a:r>
                      <a:r>
                        <a:rPr lang="ko-KR" altLang="en-US" b="1" dirty="0"/>
                        <a:t>차이</a:t>
                      </a:r>
                    </a:p>
                  </a:txBody>
                  <a:tcPr/>
                </a:tc>
                <a:extLst>
                  <a:ext uri="{0D108BD9-81ED-4DB2-BD59-A6C34878D82A}">
                    <a16:rowId xmlns:a16="http://schemas.microsoft.com/office/drawing/2014/main" val="4048847957"/>
                  </a:ext>
                </a:extLst>
              </a:tr>
              <a:tr h="335019">
                <a:tc>
                  <a:txBody>
                    <a:bodyPr/>
                    <a:lstStyle/>
                    <a:p>
                      <a:pPr algn="ctr" latinLnBrk="1"/>
                      <a:r>
                        <a:rPr lang="en-US" altLang="ko-KR" b="1" dirty="0"/>
                        <a:t>17</a:t>
                      </a:r>
                      <a:r>
                        <a:rPr lang="ko-KR" altLang="en-US" b="1" dirty="0"/>
                        <a:t>번</a:t>
                      </a:r>
                    </a:p>
                  </a:txBody>
                  <a:tcPr/>
                </a:tc>
                <a:tc>
                  <a:txBody>
                    <a:bodyPr/>
                    <a:lstStyle/>
                    <a:p>
                      <a:pPr algn="ctr" latinLnBrk="1"/>
                      <a:r>
                        <a:rPr lang="en-US" altLang="ko-KR" b="1" dirty="0">
                          <a:solidFill>
                            <a:schemeClr val="accent5"/>
                          </a:solidFill>
                        </a:rPr>
                        <a:t>~732</a:t>
                      </a:r>
                      <a:endParaRPr lang="ko-KR" altLang="en-US" b="1" dirty="0">
                        <a:solidFill>
                          <a:schemeClr val="accent5"/>
                        </a:solidFill>
                      </a:endParaRPr>
                    </a:p>
                  </a:txBody>
                  <a:tcPr/>
                </a:tc>
                <a:tc>
                  <a:txBody>
                    <a:bodyPr/>
                    <a:lstStyle/>
                    <a:p>
                      <a:pPr algn="ctr" latinLnBrk="1"/>
                      <a:r>
                        <a:rPr lang="en-US" altLang="ko-KR" b="1" dirty="0">
                          <a:solidFill>
                            <a:schemeClr val="accent5"/>
                          </a:solidFill>
                        </a:rPr>
                        <a:t>733</a:t>
                      </a:r>
                      <a:endParaRPr lang="ko-KR" altLang="en-US" b="1" dirty="0">
                        <a:solidFill>
                          <a:schemeClr val="accent5"/>
                        </a:solidFill>
                      </a:endParaRPr>
                    </a:p>
                  </a:txBody>
                  <a:tcPr/>
                </a:tc>
                <a:tc>
                  <a:txBody>
                    <a:bodyPr/>
                    <a:lstStyle/>
                    <a:p>
                      <a:pPr algn="ctr" latinLnBrk="1"/>
                      <a:r>
                        <a:rPr lang="en-US" altLang="ko-KR" b="1" dirty="0">
                          <a:solidFill>
                            <a:schemeClr val="accent5"/>
                          </a:solidFill>
                        </a:rPr>
                        <a:t>-</a:t>
                      </a:r>
                      <a:endParaRPr lang="ko-KR" altLang="en-US" b="1" dirty="0">
                        <a:solidFill>
                          <a:schemeClr val="accent5"/>
                        </a:solidFill>
                      </a:endParaRPr>
                    </a:p>
                  </a:txBody>
                  <a:tcPr/>
                </a:tc>
                <a:extLst>
                  <a:ext uri="{0D108BD9-81ED-4DB2-BD59-A6C34878D82A}">
                    <a16:rowId xmlns:a16="http://schemas.microsoft.com/office/drawing/2014/main" val="584631728"/>
                  </a:ext>
                </a:extLst>
              </a:tr>
              <a:tr h="335019">
                <a:tc>
                  <a:txBody>
                    <a:bodyPr/>
                    <a:lstStyle/>
                    <a:p>
                      <a:pPr algn="ctr" latinLnBrk="1"/>
                      <a:r>
                        <a:rPr lang="en-US" altLang="ko-KR" b="1" dirty="0"/>
                        <a:t>18</a:t>
                      </a:r>
                      <a:r>
                        <a:rPr lang="ko-KR" altLang="en-US" b="1" dirty="0"/>
                        <a:t>번</a:t>
                      </a:r>
                    </a:p>
                  </a:txBody>
                  <a:tcPr/>
                </a:tc>
                <a:tc>
                  <a:txBody>
                    <a:bodyPr/>
                    <a:lstStyle/>
                    <a:p>
                      <a:pPr algn="ctr" latinLnBrk="1"/>
                      <a:r>
                        <a:rPr lang="en-US" altLang="ko-KR" b="1" dirty="0">
                          <a:solidFill>
                            <a:schemeClr val="accent5"/>
                          </a:solidFill>
                        </a:rPr>
                        <a:t>733 ~ 2032</a:t>
                      </a:r>
                      <a:endParaRPr lang="ko-KR" altLang="en-US" b="1" dirty="0">
                        <a:solidFill>
                          <a:schemeClr val="accent5"/>
                        </a:solidFill>
                      </a:endParaRPr>
                    </a:p>
                  </a:txBody>
                  <a:tcPr/>
                </a:tc>
                <a:tc>
                  <a:txBody>
                    <a:bodyPr/>
                    <a:lstStyle/>
                    <a:p>
                      <a:pPr algn="ctr" latinLnBrk="1"/>
                      <a:r>
                        <a:rPr lang="en-US" altLang="ko-KR" b="1" dirty="0">
                          <a:solidFill>
                            <a:schemeClr val="accent5"/>
                          </a:solidFill>
                        </a:rPr>
                        <a:t>2033</a:t>
                      </a:r>
                      <a:endParaRPr lang="ko-KR" altLang="en-US" b="1" dirty="0">
                        <a:solidFill>
                          <a:schemeClr val="accent5"/>
                        </a:solidFill>
                      </a:endParaRPr>
                    </a:p>
                  </a:txBody>
                  <a:tcPr/>
                </a:tc>
                <a:tc>
                  <a:txBody>
                    <a:bodyPr/>
                    <a:lstStyle/>
                    <a:p>
                      <a:pPr algn="ctr" latinLnBrk="1"/>
                      <a:r>
                        <a:rPr lang="en-US" altLang="ko-KR" b="1" dirty="0">
                          <a:solidFill>
                            <a:schemeClr val="accent5"/>
                          </a:solidFill>
                        </a:rPr>
                        <a:t>1300</a:t>
                      </a:r>
                      <a:endParaRPr lang="ko-KR" altLang="en-US" b="1" dirty="0">
                        <a:solidFill>
                          <a:schemeClr val="accent5"/>
                        </a:solidFill>
                      </a:endParaRPr>
                    </a:p>
                  </a:txBody>
                  <a:tcPr/>
                </a:tc>
                <a:extLst>
                  <a:ext uri="{0D108BD9-81ED-4DB2-BD59-A6C34878D82A}">
                    <a16:rowId xmlns:a16="http://schemas.microsoft.com/office/drawing/2014/main" val="1009060659"/>
                  </a:ext>
                </a:extLst>
              </a:tr>
              <a:tr h="335019">
                <a:tc>
                  <a:txBody>
                    <a:bodyPr/>
                    <a:lstStyle/>
                    <a:p>
                      <a:pPr algn="ctr" latinLnBrk="1"/>
                      <a:r>
                        <a:rPr lang="en-US" altLang="ko-KR" b="1" dirty="0"/>
                        <a:t>18</a:t>
                      </a:r>
                      <a:r>
                        <a:rPr lang="ko-KR" altLang="en-US" b="1" dirty="0"/>
                        <a:t>번</a:t>
                      </a:r>
                    </a:p>
                  </a:txBody>
                  <a:tcPr/>
                </a:tc>
                <a:tc>
                  <a:txBody>
                    <a:bodyPr/>
                    <a:lstStyle/>
                    <a:p>
                      <a:pPr algn="ctr" latinLnBrk="1"/>
                      <a:r>
                        <a:rPr lang="en-US" altLang="ko-KR" b="1" dirty="0">
                          <a:solidFill>
                            <a:schemeClr val="accent5"/>
                          </a:solidFill>
                        </a:rPr>
                        <a:t>2033 ~ 3332</a:t>
                      </a:r>
                      <a:endParaRPr lang="ko-KR" altLang="en-US" b="1" dirty="0">
                        <a:solidFill>
                          <a:schemeClr val="accent5"/>
                        </a:solidFill>
                      </a:endParaRPr>
                    </a:p>
                  </a:txBody>
                  <a:tcPr/>
                </a:tc>
                <a:tc>
                  <a:txBody>
                    <a:bodyPr/>
                    <a:lstStyle/>
                    <a:p>
                      <a:pPr algn="ctr" latinLnBrk="1"/>
                      <a:r>
                        <a:rPr lang="en-US" altLang="ko-KR" b="1" dirty="0">
                          <a:solidFill>
                            <a:schemeClr val="accent5"/>
                          </a:solidFill>
                        </a:rPr>
                        <a:t>3333</a:t>
                      </a:r>
                      <a:endParaRPr lang="ko-KR" altLang="en-US" b="1" dirty="0">
                        <a:solidFill>
                          <a:schemeClr val="accent5"/>
                        </a:solidFill>
                      </a:endParaRPr>
                    </a:p>
                  </a:txBody>
                  <a:tcPr/>
                </a:tc>
                <a:tc>
                  <a:txBody>
                    <a:bodyPr/>
                    <a:lstStyle/>
                    <a:p>
                      <a:pPr algn="ctr" latinLnBrk="1"/>
                      <a:r>
                        <a:rPr lang="en-US" altLang="ko-KR" b="1" dirty="0">
                          <a:solidFill>
                            <a:schemeClr val="accent5"/>
                          </a:solidFill>
                        </a:rPr>
                        <a:t>1300</a:t>
                      </a:r>
                      <a:endParaRPr lang="ko-KR" altLang="en-US" b="1" dirty="0">
                        <a:solidFill>
                          <a:schemeClr val="accent5"/>
                        </a:solidFill>
                      </a:endParaRPr>
                    </a:p>
                  </a:txBody>
                  <a:tcPr/>
                </a:tc>
                <a:extLst>
                  <a:ext uri="{0D108BD9-81ED-4DB2-BD59-A6C34878D82A}">
                    <a16:rowId xmlns:a16="http://schemas.microsoft.com/office/drawing/2014/main" val="3399319768"/>
                  </a:ext>
                </a:extLst>
              </a:tr>
              <a:tr h="335019">
                <a:tc>
                  <a:txBody>
                    <a:bodyPr/>
                    <a:lstStyle/>
                    <a:p>
                      <a:pPr algn="ctr" latinLnBrk="1"/>
                      <a:r>
                        <a:rPr lang="en-US" altLang="ko-KR" b="1" dirty="0"/>
                        <a:t>25</a:t>
                      </a:r>
                      <a:r>
                        <a:rPr lang="ko-KR" altLang="en-US" b="1" dirty="0"/>
                        <a:t>번</a:t>
                      </a:r>
                    </a:p>
                  </a:txBody>
                  <a:tcPr/>
                </a:tc>
                <a:tc>
                  <a:txBody>
                    <a:bodyPr/>
                    <a:lstStyle/>
                    <a:p>
                      <a:pPr algn="ctr" latinLnBrk="1"/>
                      <a:r>
                        <a:rPr lang="en-US" altLang="ko-KR" b="1" dirty="0">
                          <a:solidFill>
                            <a:schemeClr val="accent5"/>
                          </a:solidFill>
                        </a:rPr>
                        <a:t>3333 ~ 4632</a:t>
                      </a:r>
                      <a:endParaRPr lang="ko-KR" altLang="en-US" b="1" dirty="0">
                        <a:solidFill>
                          <a:schemeClr val="accent5"/>
                        </a:solidFill>
                      </a:endParaRPr>
                    </a:p>
                  </a:txBody>
                  <a:tcPr/>
                </a:tc>
                <a:tc>
                  <a:txBody>
                    <a:bodyPr/>
                    <a:lstStyle/>
                    <a:p>
                      <a:pPr algn="ctr" latinLnBrk="1"/>
                      <a:r>
                        <a:rPr lang="en-US" altLang="ko-KR" b="1" dirty="0">
                          <a:solidFill>
                            <a:schemeClr val="accent5"/>
                          </a:solidFill>
                        </a:rPr>
                        <a:t>4633</a:t>
                      </a:r>
                      <a:endParaRPr lang="ko-KR" altLang="en-US" b="1" dirty="0">
                        <a:solidFill>
                          <a:schemeClr val="accent5"/>
                        </a:solidFill>
                      </a:endParaRPr>
                    </a:p>
                  </a:txBody>
                  <a:tcPr/>
                </a:tc>
                <a:tc>
                  <a:txBody>
                    <a:bodyPr/>
                    <a:lstStyle/>
                    <a:p>
                      <a:pPr algn="ctr" latinLnBrk="1"/>
                      <a:r>
                        <a:rPr lang="en-US" altLang="ko-KR" b="1" dirty="0">
                          <a:solidFill>
                            <a:schemeClr val="accent5"/>
                          </a:solidFill>
                        </a:rPr>
                        <a:t>1300</a:t>
                      </a:r>
                      <a:endParaRPr lang="ko-KR" altLang="en-US" b="1" dirty="0">
                        <a:solidFill>
                          <a:schemeClr val="accent5"/>
                        </a:solidFill>
                      </a:endParaRPr>
                    </a:p>
                  </a:txBody>
                  <a:tcPr/>
                </a:tc>
                <a:extLst>
                  <a:ext uri="{0D108BD9-81ED-4DB2-BD59-A6C34878D82A}">
                    <a16:rowId xmlns:a16="http://schemas.microsoft.com/office/drawing/2014/main" val="79133704"/>
                  </a:ext>
                </a:extLst>
              </a:tr>
              <a:tr h="335019">
                <a:tc>
                  <a:txBody>
                    <a:bodyPr/>
                    <a:lstStyle/>
                    <a:p>
                      <a:pPr algn="ctr" latinLnBrk="1"/>
                      <a:r>
                        <a:rPr lang="en-US" altLang="ko-KR" b="1" dirty="0"/>
                        <a:t>26</a:t>
                      </a:r>
                      <a:r>
                        <a:rPr lang="ko-KR" altLang="en-US" b="1" dirty="0"/>
                        <a:t>번</a:t>
                      </a:r>
                    </a:p>
                  </a:txBody>
                  <a:tcPr/>
                </a:tc>
                <a:tc>
                  <a:txBody>
                    <a:bodyPr/>
                    <a:lstStyle/>
                    <a:p>
                      <a:pPr algn="ctr" latinLnBrk="1"/>
                      <a:r>
                        <a:rPr lang="en-US" altLang="ko-KR" b="1" dirty="0">
                          <a:solidFill>
                            <a:schemeClr val="accent5"/>
                          </a:solidFill>
                        </a:rPr>
                        <a:t>4633 ~ 5932</a:t>
                      </a:r>
                      <a:endParaRPr lang="ko-KR" altLang="en-US" b="1" dirty="0">
                        <a:solidFill>
                          <a:schemeClr val="accent5"/>
                        </a:solidFill>
                      </a:endParaRPr>
                    </a:p>
                  </a:txBody>
                  <a:tcPr/>
                </a:tc>
                <a:tc>
                  <a:txBody>
                    <a:bodyPr/>
                    <a:lstStyle/>
                    <a:p>
                      <a:pPr algn="ctr" latinLnBrk="1"/>
                      <a:r>
                        <a:rPr lang="en-US" altLang="ko-KR" b="1" dirty="0">
                          <a:solidFill>
                            <a:schemeClr val="accent5"/>
                          </a:solidFill>
                        </a:rPr>
                        <a:t>5933</a:t>
                      </a:r>
                      <a:endParaRPr lang="ko-KR" altLang="en-US" b="1" dirty="0">
                        <a:solidFill>
                          <a:schemeClr val="accent5"/>
                        </a:solidFill>
                      </a:endParaRPr>
                    </a:p>
                  </a:txBody>
                  <a:tcPr/>
                </a:tc>
                <a:tc>
                  <a:txBody>
                    <a:bodyPr/>
                    <a:lstStyle/>
                    <a:p>
                      <a:pPr algn="ctr" latinLnBrk="1"/>
                      <a:r>
                        <a:rPr lang="en-US" altLang="ko-KR" b="1" dirty="0">
                          <a:solidFill>
                            <a:schemeClr val="accent5"/>
                          </a:solidFill>
                        </a:rPr>
                        <a:t>1300</a:t>
                      </a:r>
                      <a:endParaRPr lang="ko-KR" altLang="en-US" b="1" dirty="0">
                        <a:solidFill>
                          <a:schemeClr val="accent5"/>
                        </a:solidFill>
                      </a:endParaRPr>
                    </a:p>
                  </a:txBody>
                  <a:tcPr/>
                </a:tc>
                <a:extLst>
                  <a:ext uri="{0D108BD9-81ED-4DB2-BD59-A6C34878D82A}">
                    <a16:rowId xmlns:a16="http://schemas.microsoft.com/office/drawing/2014/main" val="2625003104"/>
                  </a:ext>
                </a:extLst>
              </a:tr>
              <a:tr h="335019">
                <a:tc>
                  <a:txBody>
                    <a:bodyPr/>
                    <a:lstStyle/>
                    <a:p>
                      <a:pPr algn="ctr" latinLnBrk="1"/>
                      <a:r>
                        <a:rPr lang="en-US" altLang="ko-KR" b="1" dirty="0"/>
                        <a:t>27</a:t>
                      </a:r>
                      <a:r>
                        <a:rPr lang="ko-KR" altLang="en-US" b="1" dirty="0"/>
                        <a:t>번</a:t>
                      </a:r>
                    </a:p>
                  </a:txBody>
                  <a:tcPr/>
                </a:tc>
                <a:tc>
                  <a:txBody>
                    <a:bodyPr/>
                    <a:lstStyle/>
                    <a:p>
                      <a:pPr algn="ctr" latinLnBrk="1"/>
                      <a:r>
                        <a:rPr lang="en-US" altLang="ko-KR" b="1" dirty="0">
                          <a:solidFill>
                            <a:schemeClr val="accent5"/>
                          </a:solidFill>
                        </a:rPr>
                        <a:t>5933</a:t>
                      </a:r>
                      <a:r>
                        <a:rPr lang="ko-KR" altLang="en-US" b="1" dirty="0">
                          <a:solidFill>
                            <a:schemeClr val="accent5"/>
                          </a:solidFill>
                        </a:rPr>
                        <a:t> </a:t>
                      </a:r>
                      <a:r>
                        <a:rPr lang="en-US" altLang="ko-KR" b="1" dirty="0">
                          <a:solidFill>
                            <a:schemeClr val="accent5"/>
                          </a:solidFill>
                        </a:rPr>
                        <a:t>~</a:t>
                      </a:r>
                      <a:r>
                        <a:rPr lang="ko-KR" altLang="en-US" b="1" dirty="0">
                          <a:solidFill>
                            <a:schemeClr val="accent5"/>
                          </a:solidFill>
                        </a:rPr>
                        <a:t> </a:t>
                      </a:r>
                      <a:r>
                        <a:rPr lang="en-US" altLang="ko-KR" b="1" dirty="0">
                          <a:solidFill>
                            <a:schemeClr val="accent5"/>
                          </a:solidFill>
                        </a:rPr>
                        <a:t>7232</a:t>
                      </a:r>
                      <a:endParaRPr lang="ko-KR" altLang="en-US" b="1" dirty="0">
                        <a:solidFill>
                          <a:schemeClr val="accent5"/>
                        </a:solidFill>
                      </a:endParaRPr>
                    </a:p>
                  </a:txBody>
                  <a:tcPr/>
                </a:tc>
                <a:tc>
                  <a:txBody>
                    <a:bodyPr/>
                    <a:lstStyle/>
                    <a:p>
                      <a:pPr algn="ctr" latinLnBrk="1"/>
                      <a:r>
                        <a:rPr lang="en-US" altLang="ko-KR" b="1" dirty="0">
                          <a:solidFill>
                            <a:schemeClr val="accent5"/>
                          </a:solidFill>
                        </a:rPr>
                        <a:t>7233</a:t>
                      </a:r>
                      <a:endParaRPr lang="ko-KR" altLang="en-US" b="1" dirty="0">
                        <a:solidFill>
                          <a:schemeClr val="accent5"/>
                        </a:solidFill>
                      </a:endParaRPr>
                    </a:p>
                  </a:txBody>
                  <a:tcPr/>
                </a:tc>
                <a:tc>
                  <a:txBody>
                    <a:bodyPr/>
                    <a:lstStyle/>
                    <a:p>
                      <a:pPr algn="ctr" latinLnBrk="1"/>
                      <a:r>
                        <a:rPr lang="en-US" altLang="ko-KR" b="1" dirty="0">
                          <a:solidFill>
                            <a:schemeClr val="accent5"/>
                          </a:solidFill>
                        </a:rPr>
                        <a:t>1300</a:t>
                      </a:r>
                      <a:endParaRPr lang="ko-KR" altLang="en-US" b="1" dirty="0">
                        <a:solidFill>
                          <a:schemeClr val="accent5"/>
                        </a:solidFill>
                      </a:endParaRPr>
                    </a:p>
                  </a:txBody>
                  <a:tcPr/>
                </a:tc>
                <a:extLst>
                  <a:ext uri="{0D108BD9-81ED-4DB2-BD59-A6C34878D82A}">
                    <a16:rowId xmlns:a16="http://schemas.microsoft.com/office/drawing/2014/main" val="3246114801"/>
                  </a:ext>
                </a:extLst>
              </a:tr>
            </a:tbl>
          </a:graphicData>
        </a:graphic>
      </p:graphicFrame>
    </p:spTree>
    <p:extLst>
      <p:ext uri="{BB962C8B-B14F-4D97-AF65-F5344CB8AC3E}">
        <p14:creationId xmlns:p14="http://schemas.microsoft.com/office/powerpoint/2010/main" val="3147170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1814F721-4BF1-44EC-82F5-E7B437B16670}"/>
              </a:ext>
            </a:extLst>
          </p:cNvPr>
          <p:cNvPicPr>
            <a:picLocks noChangeAspect="1"/>
          </p:cNvPicPr>
          <p:nvPr/>
        </p:nvPicPr>
        <p:blipFill>
          <a:blip r:embed="rId2"/>
          <a:stretch>
            <a:fillRect/>
          </a:stretch>
        </p:blipFill>
        <p:spPr>
          <a:xfrm>
            <a:off x="0" y="1956435"/>
            <a:ext cx="12192000" cy="610717"/>
          </a:xfrm>
          <a:prstGeom prst="rect">
            <a:avLst/>
          </a:prstGeom>
        </p:spPr>
      </p:pic>
      <p:pic>
        <p:nvPicPr>
          <p:cNvPr id="5" name="그림 4">
            <a:extLst>
              <a:ext uri="{FF2B5EF4-FFF2-40B4-BE49-F238E27FC236}">
                <a16:creationId xmlns:a16="http://schemas.microsoft.com/office/drawing/2014/main" id="{4B419A19-4A71-44AD-B07D-CC042BF820C4}"/>
              </a:ext>
            </a:extLst>
          </p:cNvPr>
          <p:cNvPicPr>
            <a:picLocks noChangeAspect="1"/>
          </p:cNvPicPr>
          <p:nvPr/>
        </p:nvPicPr>
        <p:blipFill>
          <a:blip r:embed="rId3"/>
          <a:stretch>
            <a:fillRect/>
          </a:stretch>
        </p:blipFill>
        <p:spPr>
          <a:xfrm>
            <a:off x="0" y="620939"/>
            <a:ext cx="12192000" cy="1335496"/>
          </a:xfrm>
          <a:prstGeom prst="rect">
            <a:avLst/>
          </a:prstGeom>
        </p:spPr>
      </p:pic>
      <p:pic>
        <p:nvPicPr>
          <p:cNvPr id="6" name="그림 5">
            <a:extLst>
              <a:ext uri="{FF2B5EF4-FFF2-40B4-BE49-F238E27FC236}">
                <a16:creationId xmlns:a16="http://schemas.microsoft.com/office/drawing/2014/main" id="{020BAD81-A35C-485B-9B8C-1B4588E9DD7D}"/>
              </a:ext>
            </a:extLst>
          </p:cNvPr>
          <p:cNvPicPr>
            <a:picLocks noChangeAspect="1"/>
          </p:cNvPicPr>
          <p:nvPr/>
        </p:nvPicPr>
        <p:blipFill>
          <a:blip r:embed="rId4"/>
          <a:stretch>
            <a:fillRect/>
          </a:stretch>
        </p:blipFill>
        <p:spPr>
          <a:xfrm>
            <a:off x="0" y="2567152"/>
            <a:ext cx="12192000" cy="1723697"/>
          </a:xfrm>
          <a:prstGeom prst="rect">
            <a:avLst/>
          </a:prstGeom>
        </p:spPr>
      </p:pic>
      <p:sp>
        <p:nvSpPr>
          <p:cNvPr id="7" name="제목 1">
            <a:extLst>
              <a:ext uri="{FF2B5EF4-FFF2-40B4-BE49-F238E27FC236}">
                <a16:creationId xmlns:a16="http://schemas.microsoft.com/office/drawing/2014/main" id="{10827EB8-2BA9-4FBB-9606-5A8DAAA9FBE3}"/>
              </a:ext>
            </a:extLst>
          </p:cNvPr>
          <p:cNvSpPr txBox="1">
            <a:spLocks/>
          </p:cNvSpPr>
          <p:nvPr/>
        </p:nvSpPr>
        <p:spPr bwMode="black">
          <a:xfrm>
            <a:off x="553941" y="17070"/>
            <a:ext cx="10972800" cy="987552"/>
          </a:xfrm>
          <a:prstGeom prst="rect">
            <a:avLst/>
          </a:prstGeom>
        </p:spPr>
        <p:txBody>
          <a:bodyPr vert="horz" lIns="91440" tIns="45720" rIns="91440" bIns="45720" rtlCol="0" anchor="ctr">
            <a:noAutofit/>
          </a:bodyPr>
          <a:lstStyle>
            <a:lvl1pPr algn="l" defTabSz="914400" rtl="0" eaLnBrk="1" latinLnBrk="1" hangingPunct="1">
              <a:spcBef>
                <a:spcPct val="0"/>
              </a:spcBef>
              <a:buNone/>
              <a:defRPr sz="4000" b="1" kern="1200" cap="none" spc="0">
                <a:ln w="18415" cmpd="sng">
                  <a:no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2000" dirty="0">
                <a:solidFill>
                  <a:schemeClr val="accent5">
                    <a:lumMod val="60000"/>
                    <a:lumOff val="40000"/>
                  </a:schemeClr>
                </a:solidFill>
              </a:rPr>
              <a:t>4. How much data does the receiver typically acknowledge in an ACK?  Can you identify cases where the receiver is </a:t>
            </a:r>
            <a:r>
              <a:rPr lang="en-US" altLang="ko-KR" sz="2000" dirty="0" err="1">
                <a:solidFill>
                  <a:schemeClr val="accent5">
                    <a:lumMod val="60000"/>
                    <a:lumOff val="40000"/>
                  </a:schemeClr>
                </a:solidFill>
              </a:rPr>
              <a:t>ACKing</a:t>
            </a:r>
            <a:r>
              <a:rPr lang="en-US" altLang="ko-KR" sz="2000" dirty="0">
                <a:solidFill>
                  <a:schemeClr val="accent5">
                    <a:lumMod val="60000"/>
                    <a:lumOff val="40000"/>
                  </a:schemeClr>
                </a:solidFill>
              </a:rPr>
              <a:t> every other received segment (see the table on next page). </a:t>
            </a:r>
            <a:br>
              <a:rPr lang="en-US" altLang="ko-KR" sz="2000" dirty="0">
                <a:solidFill>
                  <a:schemeClr val="accent5">
                    <a:lumMod val="60000"/>
                    <a:lumOff val="40000"/>
                  </a:schemeClr>
                </a:solidFill>
              </a:rPr>
            </a:br>
            <a:endParaRPr lang="ko-KR" altLang="en-US" sz="2000" dirty="0">
              <a:solidFill>
                <a:schemeClr val="accent5">
                  <a:lumMod val="60000"/>
                  <a:lumOff val="40000"/>
                </a:schemeClr>
              </a:solidFill>
            </a:endParaRPr>
          </a:p>
        </p:txBody>
      </p:sp>
      <p:sp>
        <p:nvSpPr>
          <p:cNvPr id="8" name="TextBox 7">
            <a:extLst>
              <a:ext uri="{FF2B5EF4-FFF2-40B4-BE49-F238E27FC236}">
                <a16:creationId xmlns:a16="http://schemas.microsoft.com/office/drawing/2014/main" id="{8112418A-8FA9-4DC1-9919-3E4BF2D0F5F4}"/>
              </a:ext>
            </a:extLst>
          </p:cNvPr>
          <p:cNvSpPr txBox="1"/>
          <p:nvPr/>
        </p:nvSpPr>
        <p:spPr>
          <a:xfrm>
            <a:off x="1344866" y="4230823"/>
            <a:ext cx="10025499" cy="2322367"/>
          </a:xfrm>
          <a:prstGeom prst="rect">
            <a:avLst/>
          </a:prstGeom>
          <a:noFill/>
        </p:spPr>
        <p:txBody>
          <a:bodyPr wrap="square" rtlCol="0">
            <a:spAutoFit/>
          </a:bodyPr>
          <a:lstStyle/>
          <a:p>
            <a:pPr>
              <a:lnSpc>
                <a:spcPct val="150000"/>
              </a:lnSpc>
              <a:defRPr/>
            </a:pPr>
            <a:r>
              <a:rPr lang="en-US" altLang="ko-KR" sz="1400" b="1" dirty="0">
                <a:solidFill>
                  <a:srgbClr val="576067"/>
                </a:solidFill>
                <a:sym typeface="Wingdings" panose="05000000000000000000" pitchFamily="2" charset="2"/>
              </a:rPr>
              <a:t> </a:t>
            </a:r>
            <a:r>
              <a:rPr lang="ko-KR" altLang="en-US" sz="1400" b="1" dirty="0">
                <a:solidFill>
                  <a:srgbClr val="576067"/>
                </a:solidFill>
              </a:rPr>
              <a:t>연속된</a:t>
            </a:r>
            <a:r>
              <a:rPr lang="en-US" altLang="ko-KR" sz="1400" b="1" dirty="0">
                <a:solidFill>
                  <a:srgbClr val="576067"/>
                </a:solidFill>
              </a:rPr>
              <a:t> ACK</a:t>
            </a:r>
            <a:r>
              <a:rPr lang="ko-KR" altLang="en-US" sz="1400" b="1" dirty="0">
                <a:solidFill>
                  <a:srgbClr val="576067"/>
                </a:solidFill>
              </a:rPr>
              <a:t>의 </a:t>
            </a:r>
            <a:r>
              <a:rPr lang="en-US" altLang="ko-KR" sz="1400" b="1" dirty="0">
                <a:solidFill>
                  <a:srgbClr val="576067"/>
                </a:solidFill>
              </a:rPr>
              <a:t>Data</a:t>
            </a:r>
            <a:r>
              <a:rPr lang="ko-KR" altLang="en-US" sz="1400" b="1" dirty="0">
                <a:solidFill>
                  <a:srgbClr val="576067"/>
                </a:solidFill>
              </a:rPr>
              <a:t>차이</a:t>
            </a:r>
            <a:r>
              <a:rPr lang="en-US" altLang="ko-KR" sz="1400" b="1" dirty="0">
                <a:solidFill>
                  <a:srgbClr val="576067"/>
                </a:solidFill>
              </a:rPr>
              <a:t>(Sequence Number</a:t>
            </a:r>
            <a:r>
              <a:rPr lang="ko-KR" altLang="en-US" sz="1400" b="1" dirty="0">
                <a:solidFill>
                  <a:srgbClr val="576067"/>
                </a:solidFill>
              </a:rPr>
              <a:t>의 차이</a:t>
            </a:r>
            <a:r>
              <a:rPr lang="en-US" altLang="ko-KR" sz="1400" b="1" dirty="0">
                <a:solidFill>
                  <a:srgbClr val="576067"/>
                </a:solidFill>
              </a:rPr>
              <a:t>)</a:t>
            </a:r>
            <a:r>
              <a:rPr lang="ko-KR" altLang="en-US" sz="1400" b="1" dirty="0">
                <a:solidFill>
                  <a:srgbClr val="576067"/>
                </a:solidFill>
              </a:rPr>
              <a:t>는 </a:t>
            </a:r>
            <a:r>
              <a:rPr lang="ko-KR" altLang="en-US" sz="1400" b="1" dirty="0">
                <a:solidFill>
                  <a:schemeClr val="accent5"/>
                </a:solidFill>
              </a:rPr>
              <a:t>서버가 두 </a:t>
            </a:r>
            <a:r>
              <a:rPr lang="en-US" altLang="ko-KR" sz="1400" b="1" dirty="0">
                <a:solidFill>
                  <a:schemeClr val="accent5"/>
                </a:solidFill>
              </a:rPr>
              <a:t>ACK </a:t>
            </a:r>
            <a:r>
              <a:rPr lang="ko-KR" altLang="en-US" sz="1400" b="1" dirty="0">
                <a:solidFill>
                  <a:schemeClr val="accent5"/>
                </a:solidFill>
              </a:rPr>
              <a:t>사이에서 수신한 </a:t>
            </a:r>
            <a:r>
              <a:rPr lang="en-US" altLang="ko-KR" sz="1400" b="1" dirty="0">
                <a:solidFill>
                  <a:schemeClr val="accent5"/>
                </a:solidFill>
              </a:rPr>
              <a:t>Data</a:t>
            </a:r>
            <a:r>
              <a:rPr lang="ko-KR" altLang="en-US" sz="1400" b="1" dirty="0">
                <a:solidFill>
                  <a:schemeClr val="accent5"/>
                </a:solidFill>
              </a:rPr>
              <a:t>를 의미</a:t>
            </a:r>
            <a:r>
              <a:rPr lang="en-US" altLang="ko-KR" sz="1400" b="1" dirty="0">
                <a:solidFill>
                  <a:srgbClr val="576067"/>
                </a:solidFill>
              </a:rPr>
              <a:t>.</a:t>
            </a:r>
            <a:r>
              <a:rPr lang="ko-KR" altLang="en-US" sz="1400" b="1" dirty="0">
                <a:solidFill>
                  <a:srgbClr val="576067"/>
                </a:solidFill>
              </a:rPr>
              <a:t> </a:t>
            </a:r>
            <a:endParaRPr lang="en-US" altLang="ko-KR" sz="1400" b="1" dirty="0">
              <a:solidFill>
                <a:srgbClr val="576067"/>
              </a:solidFill>
            </a:endParaRPr>
          </a:p>
          <a:p>
            <a:pPr>
              <a:lnSpc>
                <a:spcPct val="150000"/>
              </a:lnSpc>
              <a:defRPr/>
            </a:pPr>
            <a:r>
              <a:rPr lang="en-US" altLang="ko-KR" sz="1400" b="1" dirty="0">
                <a:solidFill>
                  <a:srgbClr val="576067"/>
                </a:solidFill>
              </a:rPr>
              <a:t>17</a:t>
            </a:r>
            <a:r>
              <a:rPr lang="ko-KR" altLang="en-US" sz="1400" b="1" dirty="0">
                <a:solidFill>
                  <a:srgbClr val="576067"/>
                </a:solidFill>
              </a:rPr>
              <a:t>번에서 </a:t>
            </a:r>
            <a:r>
              <a:rPr lang="en-US" altLang="ko-KR" sz="1400" b="1" dirty="0">
                <a:solidFill>
                  <a:srgbClr val="576067"/>
                </a:solidFill>
              </a:rPr>
              <a:t>ACK</a:t>
            </a:r>
            <a:r>
              <a:rPr lang="ko-KR" altLang="en-US" sz="1400" b="1" dirty="0">
                <a:solidFill>
                  <a:srgbClr val="576067"/>
                </a:solidFill>
              </a:rPr>
              <a:t>가 </a:t>
            </a:r>
            <a:r>
              <a:rPr lang="en-US" altLang="ko-KR" sz="1400" b="1" dirty="0">
                <a:solidFill>
                  <a:srgbClr val="576067"/>
                </a:solidFill>
              </a:rPr>
              <a:t>733</a:t>
            </a:r>
            <a:r>
              <a:rPr lang="ko-KR" altLang="en-US" sz="1400" b="1" dirty="0">
                <a:solidFill>
                  <a:srgbClr val="576067"/>
                </a:solidFill>
              </a:rPr>
              <a:t>이고</a:t>
            </a:r>
            <a:r>
              <a:rPr lang="en-US" altLang="ko-KR" sz="1400" b="1" dirty="0">
                <a:solidFill>
                  <a:srgbClr val="576067"/>
                </a:solidFill>
              </a:rPr>
              <a:t>, 18</a:t>
            </a:r>
            <a:r>
              <a:rPr lang="ko-KR" altLang="en-US" sz="1400" b="1" dirty="0">
                <a:solidFill>
                  <a:srgbClr val="576067"/>
                </a:solidFill>
              </a:rPr>
              <a:t>번 </a:t>
            </a:r>
            <a:r>
              <a:rPr lang="en-US" altLang="ko-KR" sz="1400" b="1" dirty="0">
                <a:solidFill>
                  <a:srgbClr val="576067"/>
                </a:solidFill>
              </a:rPr>
              <a:t>ACK</a:t>
            </a:r>
            <a:r>
              <a:rPr lang="ko-KR" altLang="en-US" sz="1400" b="1" dirty="0">
                <a:solidFill>
                  <a:srgbClr val="576067"/>
                </a:solidFill>
              </a:rPr>
              <a:t>가 </a:t>
            </a:r>
            <a:r>
              <a:rPr lang="en-US" altLang="ko-KR" sz="1400" b="1" dirty="0">
                <a:solidFill>
                  <a:srgbClr val="576067"/>
                </a:solidFill>
              </a:rPr>
              <a:t>2033</a:t>
            </a:r>
            <a:r>
              <a:rPr lang="ko-KR" altLang="en-US" sz="1400" b="1" dirty="0">
                <a:solidFill>
                  <a:srgbClr val="576067"/>
                </a:solidFill>
              </a:rPr>
              <a:t>이므로 둘 사이의 수신한 </a:t>
            </a:r>
            <a:r>
              <a:rPr lang="en-US" altLang="ko-KR" sz="1400" b="1" dirty="0">
                <a:solidFill>
                  <a:srgbClr val="576067"/>
                </a:solidFill>
              </a:rPr>
              <a:t>Data</a:t>
            </a:r>
            <a:r>
              <a:rPr lang="ko-KR" altLang="en-US" sz="1400" b="1" dirty="0">
                <a:solidFill>
                  <a:srgbClr val="576067"/>
                </a:solidFill>
              </a:rPr>
              <a:t>의 크기는 </a:t>
            </a:r>
            <a:r>
              <a:rPr lang="en-US" altLang="ko-KR" sz="1400" b="1" dirty="0">
                <a:solidFill>
                  <a:srgbClr val="576067"/>
                </a:solidFill>
              </a:rPr>
              <a:t>‘1300’</a:t>
            </a:r>
            <a:r>
              <a:rPr lang="ko-KR" altLang="en-US" sz="1400" b="1" dirty="0">
                <a:solidFill>
                  <a:srgbClr val="576067"/>
                </a:solidFill>
              </a:rPr>
              <a:t>이다</a:t>
            </a:r>
            <a:r>
              <a:rPr lang="en-US" altLang="ko-KR" sz="1400" b="1" dirty="0">
                <a:solidFill>
                  <a:srgbClr val="576067"/>
                </a:solidFill>
              </a:rPr>
              <a:t>.</a:t>
            </a:r>
          </a:p>
          <a:p>
            <a:pPr>
              <a:lnSpc>
                <a:spcPct val="150000"/>
              </a:lnSpc>
              <a:defRPr/>
            </a:pPr>
            <a:r>
              <a:rPr lang="en-US" altLang="ko-KR" sz="1400" b="1" dirty="0">
                <a:solidFill>
                  <a:srgbClr val="576067"/>
                </a:solidFill>
                <a:sym typeface="Wingdings" panose="05000000000000000000" pitchFamily="2" charset="2"/>
              </a:rPr>
              <a:t> </a:t>
            </a:r>
            <a:r>
              <a:rPr lang="ko-KR" altLang="en-US" sz="1400" b="1" dirty="0">
                <a:solidFill>
                  <a:srgbClr val="576067"/>
                </a:solidFill>
                <a:sym typeface="Wingdings" panose="05000000000000000000" pitchFamily="2" charset="2"/>
              </a:rPr>
              <a:t>이 때</a:t>
            </a:r>
            <a:r>
              <a:rPr lang="en-US" altLang="ko-KR" sz="1400" b="1" dirty="0">
                <a:solidFill>
                  <a:srgbClr val="576067"/>
                </a:solidFill>
                <a:sym typeface="Wingdings" panose="05000000000000000000" pitchFamily="2" charset="2"/>
              </a:rPr>
              <a:t>, Receiver</a:t>
            </a:r>
            <a:r>
              <a:rPr lang="ko-KR" altLang="en-US" sz="1400" b="1" dirty="0">
                <a:solidFill>
                  <a:srgbClr val="576067"/>
                </a:solidFill>
                <a:sym typeface="Wingdings" panose="05000000000000000000" pitchFamily="2" charset="2"/>
              </a:rPr>
              <a:t>는 다른 </a:t>
            </a:r>
            <a:r>
              <a:rPr lang="en-US" altLang="ko-KR" sz="1400" b="1" dirty="0">
                <a:solidFill>
                  <a:srgbClr val="576067"/>
                </a:solidFill>
                <a:sym typeface="Wingdings" panose="05000000000000000000" pitchFamily="2" charset="2"/>
              </a:rPr>
              <a:t>Segment</a:t>
            </a:r>
            <a:r>
              <a:rPr lang="ko-KR" altLang="en-US" sz="1400" b="1" dirty="0">
                <a:solidFill>
                  <a:srgbClr val="576067"/>
                </a:solidFill>
                <a:sym typeface="Wingdings" panose="05000000000000000000" pitchFamily="2" charset="2"/>
              </a:rPr>
              <a:t>마다 </a:t>
            </a:r>
            <a:r>
              <a:rPr lang="en-US" altLang="ko-KR" sz="1400" b="1" dirty="0" err="1">
                <a:solidFill>
                  <a:schemeClr val="accent5"/>
                </a:solidFill>
                <a:sym typeface="Wingdings" panose="05000000000000000000" pitchFamily="2" charset="2"/>
              </a:rPr>
              <a:t>ACKing</a:t>
            </a:r>
            <a:r>
              <a:rPr lang="ko-KR" altLang="en-US" sz="1400" b="1" dirty="0">
                <a:solidFill>
                  <a:schemeClr val="accent5"/>
                </a:solidFill>
                <a:sym typeface="Wingdings" panose="05000000000000000000" pitchFamily="2" charset="2"/>
              </a:rPr>
              <a:t>인 경우를 식별할 수 있다</a:t>
            </a:r>
            <a:r>
              <a:rPr lang="en-US" altLang="ko-KR" sz="1400" b="1" dirty="0">
                <a:solidFill>
                  <a:srgbClr val="576067"/>
                </a:solidFill>
                <a:sym typeface="Wingdings" panose="05000000000000000000" pitchFamily="2" charset="2"/>
              </a:rPr>
              <a:t>. </a:t>
            </a:r>
            <a:r>
              <a:rPr lang="ko-KR" altLang="en-US" sz="1400" b="1" dirty="0">
                <a:solidFill>
                  <a:srgbClr val="576067"/>
                </a:solidFill>
                <a:sym typeface="Wingdings" panose="05000000000000000000" pitchFamily="2" charset="2"/>
              </a:rPr>
              <a:t>즉</a:t>
            </a:r>
            <a:r>
              <a:rPr lang="en-US" altLang="ko-KR" sz="1400" b="1" dirty="0">
                <a:solidFill>
                  <a:srgbClr val="576067"/>
                </a:solidFill>
                <a:sym typeface="Wingdings" panose="05000000000000000000" pitchFamily="2" charset="2"/>
              </a:rPr>
              <a:t>, </a:t>
            </a:r>
            <a:r>
              <a:rPr lang="en-US" altLang="ko-KR" sz="1400" b="1" dirty="0">
                <a:solidFill>
                  <a:schemeClr val="accent5"/>
                </a:solidFill>
                <a:sym typeface="Wingdings" panose="05000000000000000000" pitchFamily="2" charset="2"/>
              </a:rPr>
              <a:t>Receiver</a:t>
            </a:r>
            <a:r>
              <a:rPr lang="ko-KR" altLang="en-US" sz="1400" b="1" dirty="0">
                <a:solidFill>
                  <a:schemeClr val="accent5"/>
                </a:solidFill>
                <a:sym typeface="Wingdings" panose="05000000000000000000" pitchFamily="2" charset="2"/>
              </a:rPr>
              <a:t>가 </a:t>
            </a:r>
            <a:r>
              <a:rPr lang="en-US" altLang="ko-KR" sz="1400" b="1" dirty="0">
                <a:solidFill>
                  <a:schemeClr val="accent5"/>
                </a:solidFill>
                <a:sym typeface="Wingdings" panose="05000000000000000000" pitchFamily="2" charset="2"/>
              </a:rPr>
              <a:t>ACK</a:t>
            </a:r>
            <a:r>
              <a:rPr lang="ko-KR" altLang="en-US" sz="1400" b="1" dirty="0">
                <a:solidFill>
                  <a:schemeClr val="accent5"/>
                </a:solidFill>
                <a:sym typeface="Wingdings" panose="05000000000000000000" pitchFamily="2" charset="2"/>
              </a:rPr>
              <a:t>에서 확인하는 </a:t>
            </a:r>
            <a:r>
              <a:rPr lang="en-US" altLang="ko-KR" sz="1400" b="1" dirty="0">
                <a:solidFill>
                  <a:schemeClr val="accent5"/>
                </a:solidFill>
                <a:sym typeface="Wingdings" panose="05000000000000000000" pitchFamily="2" charset="2"/>
              </a:rPr>
              <a:t>Data </a:t>
            </a:r>
            <a:r>
              <a:rPr lang="ko-KR" altLang="en-US" sz="1400" b="1" dirty="0">
                <a:solidFill>
                  <a:schemeClr val="accent5"/>
                </a:solidFill>
                <a:sym typeface="Wingdings" panose="05000000000000000000" pitchFamily="2" charset="2"/>
              </a:rPr>
              <a:t>양은 </a:t>
            </a:r>
            <a:r>
              <a:rPr lang="en-US" altLang="ko-KR" sz="1400" b="1" u="sng" dirty="0">
                <a:solidFill>
                  <a:schemeClr val="accent5"/>
                </a:solidFill>
                <a:sym typeface="Wingdings" panose="05000000000000000000" pitchFamily="2" charset="2"/>
              </a:rPr>
              <a:t>1300 </a:t>
            </a:r>
            <a:r>
              <a:rPr lang="ko-KR" altLang="en-US" sz="1400" b="1" u="sng" dirty="0">
                <a:solidFill>
                  <a:schemeClr val="accent5"/>
                </a:solidFill>
                <a:sym typeface="Wingdings" panose="05000000000000000000" pitchFamily="2" charset="2"/>
              </a:rPr>
              <a:t>혹은 </a:t>
            </a:r>
            <a:r>
              <a:rPr lang="en-US" altLang="ko-KR" sz="1400" b="1" u="sng" dirty="0">
                <a:solidFill>
                  <a:schemeClr val="accent5"/>
                </a:solidFill>
                <a:sym typeface="Wingdings" panose="05000000000000000000" pitchFamily="2" charset="2"/>
              </a:rPr>
              <a:t>1300</a:t>
            </a:r>
            <a:r>
              <a:rPr lang="ko-KR" altLang="en-US" sz="1400" b="1" u="sng" dirty="0">
                <a:solidFill>
                  <a:schemeClr val="accent5"/>
                </a:solidFill>
                <a:sym typeface="Wingdings" panose="05000000000000000000" pitchFamily="2" charset="2"/>
              </a:rPr>
              <a:t>의</a:t>
            </a:r>
            <a:r>
              <a:rPr lang="en-US" altLang="ko-KR" sz="1400" b="1" u="sng" dirty="0">
                <a:solidFill>
                  <a:schemeClr val="accent5"/>
                </a:solidFill>
                <a:sym typeface="Wingdings" panose="05000000000000000000" pitchFamily="2" charset="2"/>
              </a:rPr>
              <a:t> </a:t>
            </a:r>
            <a:r>
              <a:rPr lang="ko-KR" altLang="en-US" sz="1400" b="1" u="sng" dirty="0">
                <a:solidFill>
                  <a:schemeClr val="accent5"/>
                </a:solidFill>
                <a:sym typeface="Wingdings" panose="05000000000000000000" pitchFamily="2" charset="2"/>
              </a:rPr>
              <a:t>배수</a:t>
            </a:r>
            <a:r>
              <a:rPr lang="ko-KR" altLang="en-US" sz="1400" b="1" dirty="0">
                <a:solidFill>
                  <a:srgbClr val="576067"/>
                </a:solidFill>
                <a:sym typeface="Wingdings" panose="05000000000000000000" pitchFamily="2" charset="2"/>
              </a:rPr>
              <a:t>이다</a:t>
            </a:r>
            <a:r>
              <a:rPr lang="en-US" altLang="ko-KR" sz="1400" b="1" dirty="0">
                <a:solidFill>
                  <a:srgbClr val="576067"/>
                </a:solidFill>
                <a:sym typeface="Wingdings" panose="05000000000000000000" pitchFamily="2" charset="2"/>
              </a:rPr>
              <a:t>. 1300</a:t>
            </a:r>
            <a:r>
              <a:rPr lang="ko-KR" altLang="en-US" sz="1400" b="1" dirty="0">
                <a:solidFill>
                  <a:srgbClr val="576067"/>
                </a:solidFill>
                <a:sym typeface="Wingdings" panose="05000000000000000000" pitchFamily="2" charset="2"/>
              </a:rPr>
              <a:t>과 </a:t>
            </a:r>
            <a:r>
              <a:rPr lang="en-US" altLang="ko-KR" sz="1400" b="1" dirty="0">
                <a:solidFill>
                  <a:srgbClr val="576067"/>
                </a:solidFill>
                <a:sym typeface="Wingdings" panose="05000000000000000000" pitchFamily="2" charset="2"/>
              </a:rPr>
              <a:t>1300</a:t>
            </a:r>
            <a:r>
              <a:rPr lang="ko-KR" altLang="en-US" sz="1400" b="1" dirty="0">
                <a:solidFill>
                  <a:srgbClr val="576067"/>
                </a:solidFill>
                <a:sym typeface="Wingdings" panose="05000000000000000000" pitchFamily="2" charset="2"/>
              </a:rPr>
              <a:t>의 배수 둘 다 생각하는 이유는 </a:t>
            </a:r>
            <a:endParaRPr lang="en-US" altLang="ko-KR" sz="1400" b="1" dirty="0">
              <a:solidFill>
                <a:srgbClr val="576067"/>
              </a:solidFill>
              <a:sym typeface="Wingdings" panose="05000000000000000000" pitchFamily="2" charset="2"/>
            </a:endParaRPr>
          </a:p>
          <a:p>
            <a:pPr>
              <a:lnSpc>
                <a:spcPct val="150000"/>
              </a:lnSpc>
              <a:defRPr/>
            </a:pPr>
            <a:r>
              <a:rPr lang="ko-KR" altLang="en-US" sz="1400" b="1" dirty="0" err="1">
                <a:solidFill>
                  <a:srgbClr val="576067"/>
                </a:solidFill>
                <a:sym typeface="Wingdings" panose="05000000000000000000" pitchFamily="2" charset="2"/>
              </a:rPr>
              <a:t>현재로썬</a:t>
            </a:r>
            <a:r>
              <a:rPr lang="ko-KR" altLang="en-US" sz="1400" b="1" dirty="0">
                <a:solidFill>
                  <a:srgbClr val="576067"/>
                </a:solidFill>
                <a:sym typeface="Wingdings" panose="05000000000000000000" pitchFamily="2" charset="2"/>
              </a:rPr>
              <a:t> 매 </a:t>
            </a:r>
            <a:r>
              <a:rPr lang="en-US" altLang="ko-KR" sz="1400" b="1" dirty="0">
                <a:solidFill>
                  <a:srgbClr val="576067"/>
                </a:solidFill>
                <a:sym typeface="Wingdings" panose="05000000000000000000" pitchFamily="2" charset="2"/>
              </a:rPr>
              <a:t>ACK</a:t>
            </a:r>
            <a:r>
              <a:rPr lang="ko-KR" altLang="en-US" sz="1400" b="1" dirty="0">
                <a:solidFill>
                  <a:srgbClr val="576067"/>
                </a:solidFill>
                <a:sym typeface="Wingdings" panose="05000000000000000000" pitchFamily="2" charset="2"/>
              </a:rPr>
              <a:t>마다 </a:t>
            </a:r>
            <a:r>
              <a:rPr lang="en-US" altLang="ko-KR" sz="1400" b="1" dirty="0">
                <a:solidFill>
                  <a:srgbClr val="576067"/>
                </a:solidFill>
                <a:sym typeface="Wingdings" panose="05000000000000000000" pitchFamily="2" charset="2"/>
              </a:rPr>
              <a:t>data</a:t>
            </a:r>
            <a:r>
              <a:rPr lang="ko-KR" altLang="en-US" sz="1400" b="1" dirty="0">
                <a:solidFill>
                  <a:srgbClr val="576067"/>
                </a:solidFill>
                <a:sym typeface="Wingdings" panose="05000000000000000000" pitchFamily="2" charset="2"/>
              </a:rPr>
              <a:t>의 차이가 </a:t>
            </a:r>
            <a:r>
              <a:rPr lang="en-US" altLang="ko-KR" sz="1400" b="1" dirty="0">
                <a:solidFill>
                  <a:srgbClr val="576067"/>
                </a:solidFill>
                <a:sym typeface="Wingdings" panose="05000000000000000000" pitchFamily="2" charset="2"/>
              </a:rPr>
              <a:t>1300</a:t>
            </a:r>
            <a:r>
              <a:rPr lang="ko-KR" altLang="en-US" sz="1400" b="1" dirty="0">
                <a:solidFill>
                  <a:srgbClr val="576067"/>
                </a:solidFill>
                <a:sym typeface="Wingdings" panose="05000000000000000000" pitchFamily="2" charset="2"/>
              </a:rPr>
              <a:t>으로 계속 동일하게만 나오기 때문이다</a:t>
            </a:r>
            <a:r>
              <a:rPr lang="en-US" altLang="ko-KR" sz="1400" b="1" dirty="0">
                <a:solidFill>
                  <a:srgbClr val="576067"/>
                </a:solidFill>
                <a:sym typeface="Wingdings" panose="05000000000000000000" pitchFamily="2" charset="2"/>
              </a:rPr>
              <a:t>.</a:t>
            </a:r>
          </a:p>
          <a:p>
            <a:pPr>
              <a:lnSpc>
                <a:spcPct val="150000"/>
              </a:lnSpc>
              <a:defRPr/>
            </a:pPr>
            <a:r>
              <a:rPr lang="ko-KR" altLang="en-US" sz="1400" b="1" dirty="0">
                <a:solidFill>
                  <a:srgbClr val="576067"/>
                </a:solidFill>
                <a:sym typeface="Wingdings" panose="05000000000000000000" pitchFamily="2" charset="2"/>
              </a:rPr>
              <a:t>다만 복수의 </a:t>
            </a:r>
            <a:r>
              <a:rPr lang="en-US" altLang="ko-KR" sz="1400" b="1" dirty="0">
                <a:solidFill>
                  <a:srgbClr val="576067"/>
                </a:solidFill>
                <a:sym typeface="Wingdings" panose="05000000000000000000" pitchFamily="2" charset="2"/>
              </a:rPr>
              <a:t>ACK</a:t>
            </a:r>
            <a:r>
              <a:rPr lang="ko-KR" altLang="en-US" sz="1400" b="1" dirty="0">
                <a:solidFill>
                  <a:srgbClr val="576067"/>
                </a:solidFill>
                <a:sym typeface="Wingdings" panose="05000000000000000000" pitchFamily="2" charset="2"/>
              </a:rPr>
              <a:t>의 도착 시기가 같고  본 </a:t>
            </a:r>
            <a:r>
              <a:rPr lang="en-US" altLang="ko-KR" sz="1400" b="1" dirty="0">
                <a:solidFill>
                  <a:srgbClr val="576067"/>
                </a:solidFill>
                <a:sym typeface="Wingdings" panose="05000000000000000000" pitchFamily="2" charset="2"/>
              </a:rPr>
              <a:t>capture</a:t>
            </a:r>
            <a:r>
              <a:rPr lang="ko-KR" altLang="en-US" sz="1400" b="1" dirty="0">
                <a:solidFill>
                  <a:srgbClr val="576067"/>
                </a:solidFill>
                <a:sym typeface="Wingdings" panose="05000000000000000000" pitchFamily="2" charset="2"/>
              </a:rPr>
              <a:t>에서 </a:t>
            </a:r>
            <a:r>
              <a:rPr lang="en-US" altLang="ko-KR" sz="1400" b="1" dirty="0" err="1">
                <a:solidFill>
                  <a:srgbClr val="576067"/>
                </a:solidFill>
                <a:sym typeface="Wingdings" panose="05000000000000000000" pitchFamily="2" charset="2"/>
              </a:rPr>
              <a:t>wireshark</a:t>
            </a:r>
            <a:r>
              <a:rPr lang="ko-KR" altLang="en-US" sz="1400" b="1" dirty="0">
                <a:solidFill>
                  <a:srgbClr val="576067"/>
                </a:solidFill>
                <a:sym typeface="Wingdings" panose="05000000000000000000" pitchFamily="2" charset="2"/>
              </a:rPr>
              <a:t>가 일부러 분리시켜 보여준 것일수도</a:t>
            </a:r>
            <a:r>
              <a:rPr lang="en-US" altLang="ko-KR" sz="1400" b="1" dirty="0">
                <a:solidFill>
                  <a:srgbClr val="576067"/>
                </a:solidFill>
                <a:sym typeface="Wingdings" panose="05000000000000000000" pitchFamily="2" charset="2"/>
              </a:rPr>
              <a:t>, </a:t>
            </a:r>
            <a:r>
              <a:rPr lang="ko-KR" altLang="en-US" sz="1400" b="1" dirty="0">
                <a:solidFill>
                  <a:srgbClr val="576067"/>
                </a:solidFill>
                <a:sym typeface="Wingdings" panose="05000000000000000000" pitchFamily="2" charset="2"/>
              </a:rPr>
              <a:t>분리되어 동시에 온 것일 수 있어</a:t>
            </a:r>
            <a:endParaRPr lang="en-US" altLang="ko-KR" sz="1400" b="1" dirty="0">
              <a:solidFill>
                <a:srgbClr val="576067"/>
              </a:solidFill>
              <a:sym typeface="Wingdings" panose="05000000000000000000" pitchFamily="2" charset="2"/>
            </a:endParaRPr>
          </a:p>
          <a:p>
            <a:pPr>
              <a:lnSpc>
                <a:spcPct val="150000"/>
              </a:lnSpc>
              <a:defRPr/>
            </a:pPr>
            <a:r>
              <a:rPr lang="ko-KR" altLang="en-US" sz="1400" b="1" dirty="0">
                <a:solidFill>
                  <a:srgbClr val="576067"/>
                </a:solidFill>
                <a:sym typeface="Wingdings" panose="05000000000000000000" pitchFamily="2" charset="2"/>
              </a:rPr>
              <a:t>잡힌</a:t>
            </a:r>
            <a:r>
              <a:rPr lang="en-US" altLang="ko-KR" sz="1400" b="1" dirty="0">
                <a:solidFill>
                  <a:srgbClr val="576067"/>
                </a:solidFill>
                <a:sym typeface="Wingdings" panose="05000000000000000000" pitchFamily="2" charset="2"/>
              </a:rPr>
              <a:t> </a:t>
            </a:r>
            <a:r>
              <a:rPr lang="en-US" altLang="ko-KR" sz="1400" b="1" dirty="0" err="1">
                <a:solidFill>
                  <a:srgbClr val="576067"/>
                </a:solidFill>
                <a:sym typeface="Wingdings" panose="05000000000000000000" pitchFamily="2" charset="2"/>
              </a:rPr>
              <a:t>wireshark</a:t>
            </a:r>
            <a:r>
              <a:rPr lang="en-US" altLang="ko-KR" sz="1400" b="1" dirty="0">
                <a:solidFill>
                  <a:srgbClr val="576067"/>
                </a:solidFill>
                <a:sym typeface="Wingdings" panose="05000000000000000000" pitchFamily="2" charset="2"/>
              </a:rPr>
              <a:t> packet </a:t>
            </a:r>
            <a:r>
              <a:rPr lang="ko-KR" altLang="en-US" sz="1400" b="1" dirty="0">
                <a:solidFill>
                  <a:srgbClr val="576067"/>
                </a:solidFill>
                <a:sym typeface="Wingdings" panose="05000000000000000000" pitchFamily="2" charset="2"/>
              </a:rPr>
              <a:t>전체를 싹 다 파악한 것은 아니기에 </a:t>
            </a:r>
            <a:r>
              <a:rPr lang="en-US" altLang="ko-KR" sz="1400" b="1" dirty="0">
                <a:solidFill>
                  <a:srgbClr val="576067"/>
                </a:solidFill>
                <a:sym typeface="Wingdings" panose="05000000000000000000" pitchFamily="2" charset="2"/>
              </a:rPr>
              <a:t>1300 </a:t>
            </a:r>
            <a:r>
              <a:rPr lang="ko-KR" altLang="en-US" sz="1400" b="1" dirty="0">
                <a:solidFill>
                  <a:srgbClr val="576067"/>
                </a:solidFill>
                <a:sym typeface="Wingdings" panose="05000000000000000000" pitchFamily="2" charset="2"/>
              </a:rPr>
              <a:t>이상의 </a:t>
            </a:r>
            <a:r>
              <a:rPr lang="en-US" altLang="ko-KR" sz="1400" b="1" dirty="0">
                <a:solidFill>
                  <a:srgbClr val="576067"/>
                </a:solidFill>
                <a:sym typeface="Wingdings" panose="05000000000000000000" pitchFamily="2" charset="2"/>
              </a:rPr>
              <a:t>ACK</a:t>
            </a:r>
            <a:r>
              <a:rPr lang="ko-KR" altLang="en-US" sz="1400" b="1" dirty="0">
                <a:solidFill>
                  <a:srgbClr val="576067"/>
                </a:solidFill>
                <a:sym typeface="Wingdings" panose="05000000000000000000" pitchFamily="2" charset="2"/>
              </a:rPr>
              <a:t> </a:t>
            </a:r>
            <a:r>
              <a:rPr lang="en-US" altLang="ko-KR" sz="1400" b="1" dirty="0">
                <a:solidFill>
                  <a:srgbClr val="576067"/>
                </a:solidFill>
                <a:sym typeface="Wingdings" panose="05000000000000000000" pitchFamily="2" charset="2"/>
              </a:rPr>
              <a:t>data</a:t>
            </a:r>
            <a:r>
              <a:rPr lang="ko-KR" altLang="en-US" sz="1400" b="1" dirty="0">
                <a:solidFill>
                  <a:srgbClr val="576067"/>
                </a:solidFill>
                <a:sym typeface="Wingdings" panose="05000000000000000000" pitchFamily="2" charset="2"/>
              </a:rPr>
              <a:t>차를 </a:t>
            </a:r>
            <a:r>
              <a:rPr lang="ko-KR" altLang="en-US" sz="1400" b="1" dirty="0" err="1">
                <a:solidFill>
                  <a:srgbClr val="576067"/>
                </a:solidFill>
                <a:sym typeface="Wingdings" panose="05000000000000000000" pitchFamily="2" charset="2"/>
              </a:rPr>
              <a:t>아직까진</a:t>
            </a:r>
            <a:r>
              <a:rPr lang="ko-KR" altLang="en-US" sz="1400" b="1" dirty="0">
                <a:solidFill>
                  <a:srgbClr val="576067"/>
                </a:solidFill>
                <a:sym typeface="Wingdings" panose="05000000000000000000" pitchFamily="2" charset="2"/>
              </a:rPr>
              <a:t> 확인하지 못했다</a:t>
            </a:r>
            <a:r>
              <a:rPr lang="en-US" altLang="ko-KR" sz="1400" b="1" dirty="0">
                <a:solidFill>
                  <a:srgbClr val="576067"/>
                </a:solidFill>
                <a:sym typeface="Wingdings" panose="05000000000000000000" pitchFamily="2" charset="2"/>
              </a:rPr>
              <a:t>.</a:t>
            </a:r>
            <a:endParaRPr lang="en-US" altLang="ko-KR" sz="1400" b="1" dirty="0">
              <a:solidFill>
                <a:srgbClr val="576067"/>
              </a:solidFill>
            </a:endParaRPr>
          </a:p>
        </p:txBody>
      </p:sp>
    </p:spTree>
    <p:extLst>
      <p:ext uri="{BB962C8B-B14F-4D97-AF65-F5344CB8AC3E}">
        <p14:creationId xmlns:p14="http://schemas.microsoft.com/office/powerpoint/2010/main" val="798778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246F73-6D86-4FD0-BE7B-55489B2874BF}"/>
              </a:ext>
            </a:extLst>
          </p:cNvPr>
          <p:cNvSpPr>
            <a:spLocks noGrp="1"/>
          </p:cNvSpPr>
          <p:nvPr>
            <p:ph type="title"/>
          </p:nvPr>
        </p:nvSpPr>
        <p:spPr>
          <a:xfrm>
            <a:off x="609600" y="0"/>
            <a:ext cx="10972800" cy="987552"/>
          </a:xfrm>
        </p:spPr>
        <p:txBody>
          <a:bodyPr>
            <a:noAutofit/>
          </a:bodyPr>
          <a:lstStyle/>
          <a:p>
            <a:r>
              <a:rPr lang="en-US" altLang="ko-KR" sz="2400" dirty="0">
                <a:solidFill>
                  <a:schemeClr val="accent5">
                    <a:lumMod val="60000"/>
                    <a:lumOff val="40000"/>
                  </a:schemeClr>
                </a:solidFill>
              </a:rPr>
              <a:t>5. What is the throughput (bytes transferred per unit time) for the TCP connection? Explain how you calculated this value. </a:t>
            </a:r>
            <a:br>
              <a:rPr lang="en-US" altLang="ko-KR" sz="2400" dirty="0">
                <a:solidFill>
                  <a:schemeClr val="accent5">
                    <a:lumMod val="60000"/>
                    <a:lumOff val="40000"/>
                  </a:schemeClr>
                </a:solidFill>
              </a:rPr>
            </a:br>
            <a:endParaRPr lang="ko-KR" altLang="en-US" sz="2400" dirty="0">
              <a:solidFill>
                <a:schemeClr val="accent5">
                  <a:lumMod val="60000"/>
                  <a:lumOff val="40000"/>
                </a:schemeClr>
              </a:solidFill>
            </a:endParaRPr>
          </a:p>
        </p:txBody>
      </p:sp>
      <p:pic>
        <p:nvPicPr>
          <p:cNvPr id="4" name="그림 3">
            <a:extLst>
              <a:ext uri="{FF2B5EF4-FFF2-40B4-BE49-F238E27FC236}">
                <a16:creationId xmlns:a16="http://schemas.microsoft.com/office/drawing/2014/main" id="{4154995D-5072-4B94-BC4D-C8EECB1E369F}"/>
              </a:ext>
            </a:extLst>
          </p:cNvPr>
          <p:cNvPicPr>
            <a:picLocks noChangeAspect="1"/>
          </p:cNvPicPr>
          <p:nvPr/>
        </p:nvPicPr>
        <p:blipFill>
          <a:blip r:embed="rId2"/>
          <a:stretch>
            <a:fillRect/>
          </a:stretch>
        </p:blipFill>
        <p:spPr>
          <a:xfrm>
            <a:off x="-119270" y="1937848"/>
            <a:ext cx="9807790" cy="243861"/>
          </a:xfrm>
          <a:prstGeom prst="rect">
            <a:avLst/>
          </a:prstGeom>
        </p:spPr>
      </p:pic>
      <p:pic>
        <p:nvPicPr>
          <p:cNvPr id="5" name="그림 4">
            <a:extLst>
              <a:ext uri="{FF2B5EF4-FFF2-40B4-BE49-F238E27FC236}">
                <a16:creationId xmlns:a16="http://schemas.microsoft.com/office/drawing/2014/main" id="{F3C3D357-DF3C-4E73-B2F5-31E0E430DE4E}"/>
              </a:ext>
            </a:extLst>
          </p:cNvPr>
          <p:cNvPicPr>
            <a:picLocks noChangeAspect="1"/>
          </p:cNvPicPr>
          <p:nvPr/>
        </p:nvPicPr>
        <p:blipFill>
          <a:blip r:embed="rId3"/>
          <a:stretch>
            <a:fillRect/>
          </a:stretch>
        </p:blipFill>
        <p:spPr>
          <a:xfrm>
            <a:off x="-119270" y="1691921"/>
            <a:ext cx="12192000" cy="245927"/>
          </a:xfrm>
          <a:prstGeom prst="rect">
            <a:avLst/>
          </a:prstGeom>
        </p:spPr>
      </p:pic>
      <p:sp>
        <p:nvSpPr>
          <p:cNvPr id="6" name="TextBox 5">
            <a:extLst>
              <a:ext uri="{FF2B5EF4-FFF2-40B4-BE49-F238E27FC236}">
                <a16:creationId xmlns:a16="http://schemas.microsoft.com/office/drawing/2014/main" id="{39F17331-C585-4492-857A-66F3DCB8DD1B}"/>
              </a:ext>
            </a:extLst>
          </p:cNvPr>
          <p:cNvSpPr txBox="1"/>
          <p:nvPr/>
        </p:nvSpPr>
        <p:spPr>
          <a:xfrm>
            <a:off x="1338039" y="2187105"/>
            <a:ext cx="7731551" cy="1713033"/>
          </a:xfrm>
          <a:prstGeom prst="rect">
            <a:avLst/>
          </a:prstGeom>
          <a:noFill/>
        </p:spPr>
        <p:txBody>
          <a:bodyPr wrap="square" rtlCol="0">
            <a:spAutoFit/>
          </a:bodyPr>
          <a:lstStyle/>
          <a:p>
            <a:pPr>
              <a:lnSpc>
                <a:spcPct val="150000"/>
              </a:lnSpc>
            </a:pPr>
            <a:r>
              <a:rPr lang="en-US" altLang="ko-KR" b="1" dirty="0">
                <a:solidFill>
                  <a:srgbClr val="576067"/>
                </a:solidFill>
                <a:sym typeface="Wingdings" panose="05000000000000000000" pitchFamily="2" charset="2"/>
              </a:rPr>
              <a:t></a:t>
            </a:r>
            <a:r>
              <a:rPr lang="ko-KR" altLang="en-US" b="1" dirty="0">
                <a:solidFill>
                  <a:schemeClr val="accent5"/>
                </a:solidFill>
              </a:rPr>
              <a:t>총 </a:t>
            </a:r>
            <a:r>
              <a:rPr lang="en-US" altLang="ko-KR" b="1" dirty="0">
                <a:solidFill>
                  <a:schemeClr val="accent5"/>
                </a:solidFill>
              </a:rPr>
              <a:t>Data</a:t>
            </a:r>
            <a:r>
              <a:rPr lang="ko-KR" altLang="en-US" b="1" dirty="0">
                <a:solidFill>
                  <a:schemeClr val="accent5"/>
                </a:solidFill>
              </a:rPr>
              <a:t>의 양</a:t>
            </a:r>
            <a:r>
              <a:rPr lang="ko-KR" altLang="en-US" b="1" dirty="0">
                <a:solidFill>
                  <a:srgbClr val="576067"/>
                </a:solidFill>
              </a:rPr>
              <a:t>은 </a:t>
            </a:r>
            <a:r>
              <a:rPr lang="en-US" altLang="ko-KR" b="1" dirty="0">
                <a:solidFill>
                  <a:srgbClr val="576067"/>
                </a:solidFill>
              </a:rPr>
              <a:t>server</a:t>
            </a:r>
            <a:r>
              <a:rPr lang="ko-KR" altLang="en-US" b="1" dirty="0">
                <a:solidFill>
                  <a:srgbClr val="576067"/>
                </a:solidFill>
              </a:rPr>
              <a:t>의 마지막 </a:t>
            </a:r>
            <a:r>
              <a:rPr lang="en-US" altLang="ko-KR" b="1" dirty="0">
                <a:solidFill>
                  <a:srgbClr val="576067"/>
                </a:solidFill>
              </a:rPr>
              <a:t>ACK</a:t>
            </a:r>
            <a:r>
              <a:rPr lang="ko-KR" altLang="en-US" b="1" dirty="0">
                <a:solidFill>
                  <a:srgbClr val="576067"/>
                </a:solidFill>
              </a:rPr>
              <a:t>의 </a:t>
            </a:r>
            <a:r>
              <a:rPr lang="en-US" altLang="ko-KR" b="1" dirty="0">
                <a:solidFill>
                  <a:srgbClr val="576067"/>
                </a:solidFill>
              </a:rPr>
              <a:t>sequence number</a:t>
            </a:r>
            <a:r>
              <a:rPr lang="ko-KR" altLang="en-US" b="1" dirty="0">
                <a:solidFill>
                  <a:srgbClr val="576067"/>
                </a:solidFill>
              </a:rPr>
              <a:t>인 </a:t>
            </a:r>
            <a:r>
              <a:rPr lang="en-US" altLang="ko-KR" b="1" dirty="0">
                <a:solidFill>
                  <a:schemeClr val="accent5"/>
                </a:solidFill>
              </a:rPr>
              <a:t>153052byte</a:t>
            </a:r>
            <a:r>
              <a:rPr lang="ko-KR" altLang="en-US" b="1" dirty="0">
                <a:solidFill>
                  <a:srgbClr val="576067"/>
                </a:solidFill>
              </a:rPr>
              <a:t>이다</a:t>
            </a:r>
            <a:r>
              <a:rPr lang="en-US" altLang="ko-KR" b="1" dirty="0">
                <a:solidFill>
                  <a:srgbClr val="576067"/>
                </a:solidFill>
              </a:rPr>
              <a:t>.</a:t>
            </a:r>
            <a:endParaRPr lang="en-US" altLang="ko-KR" b="1" dirty="0">
              <a:solidFill>
                <a:srgbClr val="576067"/>
              </a:solidFill>
              <a:sym typeface="Wingdings" panose="05000000000000000000" pitchFamily="2" charset="2"/>
            </a:endParaRPr>
          </a:p>
          <a:p>
            <a:pPr>
              <a:lnSpc>
                <a:spcPct val="150000"/>
              </a:lnSpc>
            </a:pPr>
            <a:r>
              <a:rPr lang="en-US" altLang="ko-KR" b="1" dirty="0">
                <a:solidFill>
                  <a:srgbClr val="576067"/>
                </a:solidFill>
                <a:sym typeface="Wingdings" panose="05000000000000000000" pitchFamily="2" charset="2"/>
              </a:rPr>
              <a:t></a:t>
            </a:r>
            <a:r>
              <a:rPr lang="ko-KR" altLang="en-US" b="1" dirty="0">
                <a:solidFill>
                  <a:srgbClr val="576067"/>
                </a:solidFill>
              </a:rPr>
              <a:t>총 전송 시간은 전송된 첫번째 </a:t>
            </a:r>
            <a:r>
              <a:rPr lang="en-US" altLang="ko-KR" b="1" dirty="0">
                <a:solidFill>
                  <a:srgbClr val="576067"/>
                </a:solidFill>
              </a:rPr>
              <a:t>TCP segment</a:t>
            </a:r>
            <a:r>
              <a:rPr lang="ko-KR" altLang="en-US" b="1" dirty="0">
                <a:solidFill>
                  <a:srgbClr val="576067"/>
                </a:solidFill>
              </a:rPr>
              <a:t>의 시간과 마지막으로 받은 </a:t>
            </a:r>
            <a:r>
              <a:rPr lang="en-US" altLang="ko-KR" b="1" dirty="0">
                <a:solidFill>
                  <a:srgbClr val="576067"/>
                </a:solidFill>
              </a:rPr>
              <a:t>ACK</a:t>
            </a:r>
            <a:r>
              <a:rPr lang="ko-KR" altLang="en-US" b="1" dirty="0">
                <a:solidFill>
                  <a:srgbClr val="576067"/>
                </a:solidFill>
              </a:rPr>
              <a:t>의 시간의 차이다</a:t>
            </a:r>
            <a:r>
              <a:rPr lang="en-US" altLang="ko-KR" b="1" dirty="0">
                <a:solidFill>
                  <a:srgbClr val="576067"/>
                </a:solidFill>
              </a:rPr>
              <a:t>. </a:t>
            </a:r>
            <a:r>
              <a:rPr lang="ko-KR" altLang="en-US" b="1" dirty="0">
                <a:solidFill>
                  <a:srgbClr val="576067"/>
                </a:solidFill>
              </a:rPr>
              <a:t>즉</a:t>
            </a:r>
            <a:r>
              <a:rPr lang="en-US" altLang="ko-KR" b="1" dirty="0">
                <a:solidFill>
                  <a:srgbClr val="576067"/>
                </a:solidFill>
              </a:rPr>
              <a:t>, </a:t>
            </a:r>
            <a:r>
              <a:rPr lang="ko-KR" altLang="en-US" b="1" dirty="0">
                <a:solidFill>
                  <a:srgbClr val="576067"/>
                </a:solidFill>
              </a:rPr>
              <a:t>마지막으로 받은 </a:t>
            </a:r>
            <a:r>
              <a:rPr lang="en-US" altLang="ko-KR" b="1" dirty="0">
                <a:solidFill>
                  <a:srgbClr val="576067"/>
                </a:solidFill>
              </a:rPr>
              <a:t>ACK</a:t>
            </a:r>
            <a:r>
              <a:rPr lang="ko-KR" altLang="en-US" b="1" dirty="0">
                <a:solidFill>
                  <a:srgbClr val="576067"/>
                </a:solidFill>
              </a:rPr>
              <a:t>의 시간인</a:t>
            </a:r>
            <a:r>
              <a:rPr lang="en-US" altLang="ko-KR" b="1" dirty="0">
                <a:solidFill>
                  <a:srgbClr val="576067"/>
                </a:solidFill>
              </a:rPr>
              <a:t>9.493982</a:t>
            </a:r>
            <a:r>
              <a:rPr lang="ko-KR" altLang="en-US" b="1" dirty="0">
                <a:solidFill>
                  <a:srgbClr val="576067"/>
                </a:solidFill>
              </a:rPr>
              <a:t>에서 첫번째 </a:t>
            </a:r>
            <a:r>
              <a:rPr lang="en-US" altLang="ko-KR" b="1" dirty="0">
                <a:solidFill>
                  <a:srgbClr val="576067"/>
                </a:solidFill>
              </a:rPr>
              <a:t>TCP segment</a:t>
            </a:r>
            <a:r>
              <a:rPr lang="ko-KR" altLang="en-US" b="1" dirty="0">
                <a:solidFill>
                  <a:srgbClr val="576067"/>
                </a:solidFill>
              </a:rPr>
              <a:t>의 시간인 </a:t>
            </a:r>
            <a:r>
              <a:rPr lang="en-US" altLang="ko-KR" b="1" dirty="0">
                <a:solidFill>
                  <a:srgbClr val="576067"/>
                </a:solidFill>
              </a:rPr>
              <a:t>2.840593sec</a:t>
            </a:r>
            <a:r>
              <a:rPr lang="ko-KR" altLang="en-US" b="1" dirty="0">
                <a:solidFill>
                  <a:srgbClr val="576067"/>
                </a:solidFill>
              </a:rPr>
              <a:t>을 뺀 </a:t>
            </a:r>
            <a:r>
              <a:rPr lang="en-US" altLang="ko-KR" b="1" dirty="0">
                <a:solidFill>
                  <a:schemeClr val="accent5"/>
                </a:solidFill>
              </a:rPr>
              <a:t>6.653389sec</a:t>
            </a:r>
            <a:r>
              <a:rPr lang="ko-KR" altLang="en-US" b="1" dirty="0">
                <a:solidFill>
                  <a:schemeClr val="accent5"/>
                </a:solidFill>
              </a:rPr>
              <a:t>이 총 전송 시간</a:t>
            </a:r>
            <a:r>
              <a:rPr lang="ko-KR" altLang="en-US" b="1" dirty="0">
                <a:solidFill>
                  <a:srgbClr val="576067"/>
                </a:solidFill>
              </a:rPr>
              <a:t>이다</a:t>
            </a:r>
            <a:r>
              <a:rPr lang="en-US" altLang="ko-KR" b="1" dirty="0">
                <a:solidFill>
                  <a:srgbClr val="576067"/>
                </a:solidFill>
              </a:rPr>
              <a:t>.</a:t>
            </a:r>
            <a:r>
              <a:rPr lang="ko-KR" altLang="en-US" b="1" dirty="0">
                <a:solidFill>
                  <a:srgbClr val="576067"/>
                </a:solidFill>
              </a:rPr>
              <a:t> </a:t>
            </a:r>
            <a:endParaRPr lang="en-US" altLang="ko-KR" b="1" dirty="0">
              <a:solidFill>
                <a:srgbClr val="576067"/>
              </a:solidFill>
            </a:endParaRPr>
          </a:p>
        </p:txBody>
      </p:sp>
      <p:sp>
        <p:nvSpPr>
          <p:cNvPr id="7" name="액자 6">
            <a:extLst>
              <a:ext uri="{FF2B5EF4-FFF2-40B4-BE49-F238E27FC236}">
                <a16:creationId xmlns:a16="http://schemas.microsoft.com/office/drawing/2014/main" id="{DF9368A7-22FF-4428-B017-DA5D597D8E60}"/>
              </a:ext>
            </a:extLst>
          </p:cNvPr>
          <p:cNvSpPr/>
          <p:nvPr/>
        </p:nvSpPr>
        <p:spPr>
          <a:xfrm>
            <a:off x="7053943" y="1937848"/>
            <a:ext cx="898071" cy="24386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TextBox 8">
            <a:extLst>
              <a:ext uri="{FF2B5EF4-FFF2-40B4-BE49-F238E27FC236}">
                <a16:creationId xmlns:a16="http://schemas.microsoft.com/office/drawing/2014/main" id="{26CD2795-F1B7-4C57-8657-3E69AFBE2661}"/>
              </a:ext>
            </a:extLst>
          </p:cNvPr>
          <p:cNvSpPr txBox="1"/>
          <p:nvPr/>
        </p:nvSpPr>
        <p:spPr>
          <a:xfrm>
            <a:off x="1338039" y="4055999"/>
            <a:ext cx="9632802" cy="1678408"/>
          </a:xfrm>
          <a:prstGeom prst="rect">
            <a:avLst/>
          </a:prstGeom>
          <a:noFill/>
        </p:spPr>
        <p:txBody>
          <a:bodyPr wrap="square" rtlCol="0">
            <a:spAutoFit/>
          </a:bodyPr>
          <a:lstStyle/>
          <a:p>
            <a:pPr marL="285750" marR="0" lvl="0" indent="-285750" algn="l" defTabSz="914400" rtl="0" eaLnBrk="1" fontAlgn="auto" latinLnBrk="1" hangingPunct="1">
              <a:lnSpc>
                <a:spcPct val="200000"/>
              </a:lnSpc>
              <a:spcBef>
                <a:spcPts val="0"/>
              </a:spcBef>
              <a:spcAft>
                <a:spcPts val="0"/>
              </a:spcAft>
              <a:buClrTx/>
              <a:buSzTx/>
              <a:buFont typeface="Wingdings" panose="05000000000000000000" pitchFamily="2" charset="2"/>
              <a:buChar char="à"/>
              <a:tabLst/>
              <a:defRPr/>
            </a:pPr>
            <a:r>
              <a:rPr lang="ko-KR" altLang="en-US" b="1" dirty="0">
                <a:solidFill>
                  <a:srgbClr val="576067"/>
                </a:solidFill>
                <a:latin typeface="맑은 고딕" panose="020F0502020204030204"/>
                <a:ea typeface="맑은 고딕" panose="020B0503020000020004" pitchFamily="50" charset="-127"/>
                <a:sym typeface="Wingdings" panose="05000000000000000000" pitchFamily="2" charset="2"/>
              </a:rPr>
              <a:t>시간을 구할 때 </a:t>
            </a:r>
            <a:r>
              <a:rPr lang="en-US" altLang="ko-KR" b="1" dirty="0">
                <a:solidFill>
                  <a:srgbClr val="576067"/>
                </a:solidFill>
                <a:latin typeface="맑은 고딕" panose="020F0502020204030204"/>
                <a:ea typeface="맑은 고딕" panose="020B0503020000020004" pitchFamily="50" charset="-127"/>
                <a:sym typeface="Wingdings" panose="05000000000000000000" pitchFamily="2" charset="2"/>
              </a:rPr>
              <a:t>3 way handshake</a:t>
            </a:r>
            <a:r>
              <a:rPr lang="ko-KR" altLang="en-US" b="1" dirty="0">
                <a:solidFill>
                  <a:srgbClr val="576067"/>
                </a:solidFill>
                <a:latin typeface="맑은 고딕" panose="020F0502020204030204"/>
                <a:ea typeface="맑은 고딕" panose="020B0503020000020004" pitchFamily="50" charset="-127"/>
                <a:sym typeface="Wingdings" panose="05000000000000000000" pitchFamily="2" charset="2"/>
              </a:rPr>
              <a:t>는 전송되는 데이터가 없어서 포함하지 않는다</a:t>
            </a:r>
            <a:r>
              <a:rPr lang="en-US" altLang="ko-KR" b="1" dirty="0">
                <a:solidFill>
                  <a:srgbClr val="576067"/>
                </a:solidFill>
                <a:latin typeface="맑은 고딕" panose="020F0502020204030204"/>
                <a:ea typeface="맑은 고딕" panose="020B0503020000020004" pitchFamily="50" charset="-127"/>
                <a:sym typeface="Wingdings" panose="05000000000000000000" pitchFamily="2" charset="2"/>
              </a:rPr>
              <a:t>. </a:t>
            </a:r>
          </a:p>
          <a:p>
            <a:pPr marL="285750" indent="-285750">
              <a:lnSpc>
                <a:spcPct val="200000"/>
              </a:lnSpc>
              <a:buFont typeface="Wingdings" panose="05000000000000000000" pitchFamily="2" charset="2"/>
              <a:buChar char="à"/>
            </a:pPr>
            <a:r>
              <a:rPr lang="en-US" altLang="ko-KR" b="1" dirty="0">
                <a:solidFill>
                  <a:schemeClr val="accent5"/>
                </a:solidFill>
                <a:sym typeface="Wingdings" panose="05000000000000000000" pitchFamily="2" charset="2"/>
              </a:rPr>
              <a:t>Throughput</a:t>
            </a:r>
            <a:r>
              <a:rPr lang="en-US" altLang="ko-KR" b="1" dirty="0">
                <a:solidFill>
                  <a:srgbClr val="576067"/>
                </a:solidFill>
                <a:sym typeface="Wingdings" panose="05000000000000000000" pitchFamily="2" charset="2"/>
              </a:rPr>
              <a:t>(bytes transferred per unit time):</a:t>
            </a:r>
            <a:r>
              <a:rPr lang="ko-KR" altLang="en-US" b="1" dirty="0">
                <a:solidFill>
                  <a:srgbClr val="576067"/>
                </a:solidFill>
              </a:rPr>
              <a:t> 총 전송 시간에 대한 총 </a:t>
            </a:r>
            <a:r>
              <a:rPr lang="en-US" altLang="ko-KR" b="1" dirty="0">
                <a:solidFill>
                  <a:srgbClr val="576067"/>
                </a:solidFill>
              </a:rPr>
              <a:t>Data</a:t>
            </a:r>
            <a:r>
              <a:rPr lang="ko-KR" altLang="en-US" b="1" dirty="0">
                <a:solidFill>
                  <a:srgbClr val="576067"/>
                </a:solidFill>
              </a:rPr>
              <a:t>의 양의 비율</a:t>
            </a:r>
            <a:endParaRPr lang="en-US" altLang="ko-KR" b="1" dirty="0">
              <a:solidFill>
                <a:srgbClr val="576067"/>
              </a:solidFill>
            </a:endParaRPr>
          </a:p>
          <a:p>
            <a:pPr marL="285750" indent="-285750">
              <a:lnSpc>
                <a:spcPct val="200000"/>
              </a:lnSpc>
              <a:buFont typeface="Wingdings" panose="05000000000000000000" pitchFamily="2" charset="2"/>
              <a:buChar char="à"/>
            </a:pPr>
            <a:r>
              <a:rPr lang="ko-KR" altLang="en-US" b="1" dirty="0">
                <a:solidFill>
                  <a:srgbClr val="576067"/>
                </a:solidFill>
              </a:rPr>
              <a:t> </a:t>
            </a:r>
            <a:r>
              <a:rPr lang="en-US" altLang="ko-KR" b="1" dirty="0">
                <a:solidFill>
                  <a:schemeClr val="accent5"/>
                </a:solidFill>
              </a:rPr>
              <a:t>153057byte/ 6.653389sec = 23,004.36664683216 Byte/sec</a:t>
            </a:r>
            <a:r>
              <a:rPr lang="ko-KR" altLang="en-US" b="1" dirty="0">
                <a:solidFill>
                  <a:srgbClr val="576067"/>
                </a:solidFill>
              </a:rPr>
              <a:t>이다</a:t>
            </a:r>
            <a:r>
              <a:rPr lang="en-US" altLang="ko-KR" b="1" dirty="0">
                <a:solidFill>
                  <a:srgbClr val="576067"/>
                </a:solidFill>
              </a:rPr>
              <a:t>.</a:t>
            </a:r>
          </a:p>
        </p:txBody>
      </p:sp>
    </p:spTree>
    <p:extLst>
      <p:ext uri="{BB962C8B-B14F-4D97-AF65-F5344CB8AC3E}">
        <p14:creationId xmlns:p14="http://schemas.microsoft.com/office/powerpoint/2010/main" val="2361141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22DDA6-0B57-48F1-B382-331878C17924}"/>
              </a:ext>
            </a:extLst>
          </p:cNvPr>
          <p:cNvSpPr>
            <a:spLocks noGrp="1"/>
          </p:cNvSpPr>
          <p:nvPr>
            <p:ph type="title"/>
          </p:nvPr>
        </p:nvSpPr>
        <p:spPr>
          <a:xfrm>
            <a:off x="1883929" y="2684957"/>
            <a:ext cx="9960864" cy="987552"/>
          </a:xfrm>
        </p:spPr>
        <p:txBody>
          <a:bodyPr/>
          <a:lstStyle/>
          <a:p>
            <a:r>
              <a:rPr lang="en-US" altLang="ko-KR" dirty="0"/>
              <a:t>Question part 5</a:t>
            </a:r>
            <a:endParaRPr lang="ko-KR" altLang="en-US" dirty="0"/>
          </a:p>
        </p:txBody>
      </p:sp>
    </p:spTree>
    <p:extLst>
      <p:ext uri="{BB962C8B-B14F-4D97-AF65-F5344CB8AC3E}">
        <p14:creationId xmlns:p14="http://schemas.microsoft.com/office/powerpoint/2010/main" val="26354741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제목 3">
            <a:extLst>
              <a:ext uri="{FF2B5EF4-FFF2-40B4-BE49-F238E27FC236}">
                <a16:creationId xmlns:a16="http://schemas.microsoft.com/office/drawing/2014/main" id="{56BA066F-E437-4D07-915E-51C30588539F}"/>
              </a:ext>
            </a:extLst>
          </p:cNvPr>
          <p:cNvSpPr>
            <a:spLocks noGrp="1"/>
          </p:cNvSpPr>
          <p:nvPr>
            <p:ph type="title"/>
          </p:nvPr>
        </p:nvSpPr>
        <p:spPr/>
        <p:txBody>
          <a:bodyPr>
            <a:normAutofit fontScale="90000"/>
          </a:bodyPr>
          <a:lstStyle/>
          <a:p>
            <a:r>
              <a:rPr lang="en-US" altLang="ko-KR"/>
              <a:t>Lab activities &amp; Question for TCP congestion control</a:t>
            </a:r>
            <a:endParaRPr lang="ko-KR" altLang="en-US"/>
          </a:p>
        </p:txBody>
      </p:sp>
      <p:sp>
        <p:nvSpPr>
          <p:cNvPr id="39939" name="내용 개체 틀 4">
            <a:extLst>
              <a:ext uri="{FF2B5EF4-FFF2-40B4-BE49-F238E27FC236}">
                <a16:creationId xmlns:a16="http://schemas.microsoft.com/office/drawing/2014/main" id="{926A643E-C2D6-4BB2-8570-3EBADD42A0F5}"/>
              </a:ext>
            </a:extLst>
          </p:cNvPr>
          <p:cNvSpPr>
            <a:spLocks noGrp="1"/>
          </p:cNvSpPr>
          <p:nvPr>
            <p:ph sz="quarter" idx="1"/>
          </p:nvPr>
        </p:nvSpPr>
        <p:spPr>
          <a:xfrm>
            <a:off x="1981200" y="1219201"/>
            <a:ext cx="8229600" cy="5089525"/>
          </a:xfrm>
        </p:spPr>
        <p:txBody>
          <a:bodyPr>
            <a:normAutofit fontScale="85000" lnSpcReduction="20000"/>
          </a:bodyPr>
          <a:lstStyle/>
          <a:p>
            <a:pPr>
              <a:lnSpc>
                <a:spcPct val="120000"/>
              </a:lnSpc>
              <a:defRPr/>
            </a:pPr>
            <a:r>
              <a:rPr lang="en-US" altLang="ko-KR" dirty="0"/>
              <a:t>Try to upload files with various sizes</a:t>
            </a:r>
          </a:p>
          <a:p>
            <a:pPr>
              <a:lnSpc>
                <a:spcPct val="120000"/>
              </a:lnSpc>
              <a:defRPr/>
            </a:pPr>
            <a:r>
              <a:rPr lang="en-US" altLang="ko-KR" dirty="0"/>
              <a:t>Select a TCP segment in the </a:t>
            </a:r>
            <a:r>
              <a:rPr lang="en-US" altLang="ko-KR" dirty="0" err="1"/>
              <a:t>Wireshark’s</a:t>
            </a:r>
            <a:r>
              <a:rPr lang="en-US" altLang="ko-KR" dirty="0"/>
              <a:t> “listing of captured-packets” window. Then select the menu : </a:t>
            </a:r>
            <a:r>
              <a:rPr lang="en-US" altLang="ko-KR" i="1" dirty="0"/>
              <a:t>Statistics-&gt;TCP Stream Graph-&gt; Time-Sequence-Graph(Stevens</a:t>
            </a:r>
            <a:r>
              <a:rPr lang="en-US" altLang="ko-KR" dirty="0"/>
              <a:t>). </a:t>
            </a:r>
          </a:p>
          <a:p>
            <a:pPr>
              <a:lnSpc>
                <a:spcPct val="120000"/>
              </a:lnSpc>
              <a:defRPr/>
            </a:pPr>
            <a:r>
              <a:rPr lang="en-US" altLang="ko-KR" dirty="0">
                <a:solidFill>
                  <a:srgbClr val="FF0000"/>
                </a:solidFill>
              </a:rPr>
              <a:t>Question: (Part 5/5)</a:t>
            </a:r>
          </a:p>
          <a:p>
            <a:pPr marL="1050925" lvl="2" indent="-457200">
              <a:lnSpc>
                <a:spcPct val="120000"/>
              </a:lnSpc>
              <a:buFont typeface="+mj-lt"/>
              <a:buAutoNum type="arabicPeriod"/>
              <a:defRPr/>
            </a:pPr>
            <a:r>
              <a:rPr lang="en-US" altLang="ko-KR" sz="1900" dirty="0"/>
              <a:t>Use the </a:t>
            </a:r>
            <a:r>
              <a:rPr lang="en-US" altLang="ko-KR" sz="1900" i="1" dirty="0"/>
              <a:t>Time-Sequence-Graph(Stevens</a:t>
            </a:r>
            <a:r>
              <a:rPr lang="en-US" altLang="ko-KR" sz="1900" dirty="0"/>
              <a:t>) plotting tool to view the sequence number versus time plot of segments being sent from the client to the gaia.cs.umass.edu server.  </a:t>
            </a:r>
          </a:p>
          <a:p>
            <a:pPr lvl="3">
              <a:lnSpc>
                <a:spcPct val="120000"/>
              </a:lnSpc>
              <a:defRPr/>
            </a:pPr>
            <a:r>
              <a:rPr lang="en-US" altLang="ko-KR" dirty="0"/>
              <a:t>Can you identify where TCP’s </a:t>
            </a:r>
            <a:r>
              <a:rPr lang="en-US" altLang="ko-KR" dirty="0" err="1"/>
              <a:t>slowstart</a:t>
            </a:r>
            <a:r>
              <a:rPr lang="en-US" altLang="ko-KR" dirty="0"/>
              <a:t> phase begins and ends, and where congestion avoidance takes over?  Comment on ways in which the measured data differs from the idealized behavior of TCP that we’ve studied in the text. </a:t>
            </a:r>
            <a:endParaRPr lang="ko-KR" altLang="ko-KR" sz="2800" dirty="0"/>
          </a:p>
          <a:p>
            <a:pPr lvl="2">
              <a:lnSpc>
                <a:spcPct val="120000"/>
              </a:lnSpc>
              <a:defRPr/>
            </a:pPr>
            <a:r>
              <a:rPr lang="en-US" altLang="ko-KR" sz="2200" dirty="0"/>
              <a:t>Answer the questions above for the trace that you have gathered when you transferred a file from your computer to gaia.cs.umass.edu </a:t>
            </a:r>
            <a:endParaRPr lang="ko-KR" altLang="ko-KR" sz="3000" dirty="0"/>
          </a:p>
          <a:p>
            <a:pPr lvl="2">
              <a:lnSpc>
                <a:spcPct val="120000"/>
              </a:lnSpc>
              <a:defRPr/>
            </a:pPr>
            <a:endParaRPr lang="en-US" altLang="ko-K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30E719-9A09-4411-B485-F6F2B52A3DA6}"/>
              </a:ext>
            </a:extLst>
          </p:cNvPr>
          <p:cNvSpPr>
            <a:spLocks noGrp="1"/>
          </p:cNvSpPr>
          <p:nvPr>
            <p:ph type="title"/>
          </p:nvPr>
        </p:nvSpPr>
        <p:spPr>
          <a:xfrm>
            <a:off x="609600" y="87464"/>
            <a:ext cx="9960864" cy="987552"/>
          </a:xfrm>
        </p:spPr>
        <p:txBody>
          <a:bodyPr>
            <a:noAutofit/>
          </a:bodyPr>
          <a:lstStyle/>
          <a:p>
            <a:r>
              <a:rPr lang="en-US" altLang="ko-KR" sz="1800" dirty="0">
                <a:solidFill>
                  <a:schemeClr val="accent5">
                    <a:lumMod val="60000"/>
                    <a:lumOff val="40000"/>
                  </a:schemeClr>
                </a:solidFill>
              </a:rPr>
              <a:t>* Can you identify where TCP’s </a:t>
            </a:r>
            <a:r>
              <a:rPr lang="en-US" altLang="ko-KR" sz="1800" dirty="0" err="1">
                <a:solidFill>
                  <a:schemeClr val="accent5">
                    <a:lumMod val="60000"/>
                    <a:lumOff val="40000"/>
                  </a:schemeClr>
                </a:solidFill>
              </a:rPr>
              <a:t>slowstart</a:t>
            </a:r>
            <a:r>
              <a:rPr lang="en-US" altLang="ko-KR" sz="1800" dirty="0">
                <a:solidFill>
                  <a:schemeClr val="accent5">
                    <a:lumMod val="60000"/>
                    <a:lumOff val="40000"/>
                  </a:schemeClr>
                </a:solidFill>
              </a:rPr>
              <a:t> phase begins and ends, and where congestion avoidance takes over?  Comment on ways in which the measured data differs from the idealized behavior of TCP that we’ve studied in the text. </a:t>
            </a:r>
            <a:br>
              <a:rPr lang="ko-KR" altLang="ko-KR" sz="1800" dirty="0">
                <a:solidFill>
                  <a:schemeClr val="accent5">
                    <a:lumMod val="60000"/>
                    <a:lumOff val="40000"/>
                  </a:schemeClr>
                </a:solidFill>
              </a:rPr>
            </a:br>
            <a:endParaRPr lang="ko-KR" altLang="en-US" sz="1800" dirty="0">
              <a:solidFill>
                <a:schemeClr val="accent5">
                  <a:lumMod val="60000"/>
                  <a:lumOff val="40000"/>
                </a:schemeClr>
              </a:solidFill>
            </a:endParaRPr>
          </a:p>
        </p:txBody>
      </p:sp>
      <p:sp>
        <p:nvSpPr>
          <p:cNvPr id="3" name="내용 개체 틀 2">
            <a:extLst>
              <a:ext uri="{FF2B5EF4-FFF2-40B4-BE49-F238E27FC236}">
                <a16:creationId xmlns:a16="http://schemas.microsoft.com/office/drawing/2014/main" id="{3CB858E5-C418-4F80-BE44-D4353FFED64D}"/>
              </a:ext>
            </a:extLst>
          </p:cNvPr>
          <p:cNvSpPr>
            <a:spLocks noGrp="1"/>
          </p:cNvSpPr>
          <p:nvPr>
            <p:ph idx="1"/>
          </p:nvPr>
        </p:nvSpPr>
        <p:spPr/>
        <p:txBody>
          <a:bodyPr/>
          <a:lstStyle/>
          <a:p>
            <a:endParaRPr lang="en-US" altLang="ko-KR" dirty="0"/>
          </a:p>
          <a:p>
            <a:pPr marL="0" indent="0">
              <a:buNone/>
            </a:pPr>
            <a:endParaRPr lang="ko-KR" altLang="en-US" dirty="0"/>
          </a:p>
        </p:txBody>
      </p:sp>
      <p:pic>
        <p:nvPicPr>
          <p:cNvPr id="4" name="그림 3">
            <a:extLst>
              <a:ext uri="{FF2B5EF4-FFF2-40B4-BE49-F238E27FC236}">
                <a16:creationId xmlns:a16="http://schemas.microsoft.com/office/drawing/2014/main" id="{CC4BBE00-2840-457B-8054-B2752BE27AC0}"/>
              </a:ext>
            </a:extLst>
          </p:cNvPr>
          <p:cNvPicPr>
            <a:picLocks noChangeAspect="1"/>
          </p:cNvPicPr>
          <p:nvPr/>
        </p:nvPicPr>
        <p:blipFill>
          <a:blip r:embed="rId2"/>
          <a:stretch>
            <a:fillRect/>
          </a:stretch>
        </p:blipFill>
        <p:spPr>
          <a:xfrm>
            <a:off x="1613675" y="1401939"/>
            <a:ext cx="8327437" cy="4315969"/>
          </a:xfrm>
          <a:prstGeom prst="rect">
            <a:avLst/>
          </a:prstGeom>
        </p:spPr>
      </p:pic>
      <p:sp>
        <p:nvSpPr>
          <p:cNvPr id="5" name="직사각형 4">
            <a:extLst>
              <a:ext uri="{FF2B5EF4-FFF2-40B4-BE49-F238E27FC236}">
                <a16:creationId xmlns:a16="http://schemas.microsoft.com/office/drawing/2014/main" id="{E1E915FB-CB88-4ECB-9B26-235BC64CE150}"/>
              </a:ext>
            </a:extLst>
          </p:cNvPr>
          <p:cNvSpPr/>
          <p:nvPr/>
        </p:nvSpPr>
        <p:spPr>
          <a:xfrm>
            <a:off x="1493436" y="5934059"/>
            <a:ext cx="9043232" cy="466538"/>
          </a:xfrm>
          <a:prstGeom prst="rect">
            <a:avLst/>
          </a:prstGeom>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à"/>
            </a:pPr>
            <a:r>
              <a:rPr lang="en-US" altLang="ko-KR" b="1" dirty="0">
                <a:solidFill>
                  <a:srgbClr val="576067"/>
                </a:solidFill>
              </a:rPr>
              <a:t>Time Sequence(Stevens) graph.</a:t>
            </a:r>
          </a:p>
        </p:txBody>
      </p:sp>
      <p:sp>
        <p:nvSpPr>
          <p:cNvPr id="6" name="액자 5">
            <a:extLst>
              <a:ext uri="{FF2B5EF4-FFF2-40B4-BE49-F238E27FC236}">
                <a16:creationId xmlns:a16="http://schemas.microsoft.com/office/drawing/2014/main" id="{733646CD-9F3B-41F7-87EE-E9200CD539F7}"/>
              </a:ext>
            </a:extLst>
          </p:cNvPr>
          <p:cNvSpPr/>
          <p:nvPr/>
        </p:nvSpPr>
        <p:spPr>
          <a:xfrm>
            <a:off x="2242268" y="5120640"/>
            <a:ext cx="532737" cy="454292"/>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2164998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F6E112E9-AC45-4A55-BC36-815B344C99D9}"/>
              </a:ext>
            </a:extLst>
          </p:cNvPr>
          <p:cNvSpPr txBox="1">
            <a:spLocks/>
          </p:cNvSpPr>
          <p:nvPr/>
        </p:nvSpPr>
        <p:spPr>
          <a:xfrm>
            <a:off x="609600" y="87464"/>
            <a:ext cx="9960864" cy="987552"/>
          </a:xfrm>
          <a:prstGeom prst="rect">
            <a:avLst/>
          </a:prstGeom>
        </p:spPr>
        <p:txBody>
          <a:bodyPr>
            <a:noAutofit/>
          </a:bodyPr>
          <a:lstStyle>
            <a:lvl1pPr algn="l" defTabSz="914400" rtl="0" eaLnBrk="1" latinLnBrk="1" hangingPunct="1">
              <a:spcBef>
                <a:spcPct val="0"/>
              </a:spcBef>
              <a:buNone/>
              <a:defRPr sz="4000" b="1" kern="1200" cap="none" spc="0">
                <a:ln w="18415" cmpd="sng">
                  <a:no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1800" dirty="0">
                <a:solidFill>
                  <a:schemeClr val="accent5">
                    <a:lumMod val="60000"/>
                    <a:lumOff val="40000"/>
                  </a:schemeClr>
                </a:solidFill>
              </a:rPr>
              <a:t>* Can you identify where TCP’s </a:t>
            </a:r>
            <a:r>
              <a:rPr lang="en-US" altLang="ko-KR" sz="1800" dirty="0" err="1">
                <a:solidFill>
                  <a:schemeClr val="accent5">
                    <a:lumMod val="60000"/>
                    <a:lumOff val="40000"/>
                  </a:schemeClr>
                </a:solidFill>
              </a:rPr>
              <a:t>slowstart</a:t>
            </a:r>
            <a:r>
              <a:rPr lang="en-US" altLang="ko-KR" sz="1800" dirty="0">
                <a:solidFill>
                  <a:schemeClr val="accent5">
                    <a:lumMod val="60000"/>
                    <a:lumOff val="40000"/>
                  </a:schemeClr>
                </a:solidFill>
              </a:rPr>
              <a:t> phase begins and ends, and where congestion avoidance takes over?  Comment on ways in which the measured data differs from the idealized behavior of TCP that we’ve studied in the text. </a:t>
            </a:r>
            <a:br>
              <a:rPr lang="ko-KR" altLang="ko-KR" sz="1800" dirty="0">
                <a:solidFill>
                  <a:schemeClr val="accent5">
                    <a:lumMod val="60000"/>
                    <a:lumOff val="40000"/>
                  </a:schemeClr>
                </a:solidFill>
              </a:rPr>
            </a:br>
            <a:endParaRPr lang="ko-KR" altLang="en-US" sz="1800" dirty="0">
              <a:solidFill>
                <a:schemeClr val="accent5">
                  <a:lumMod val="60000"/>
                  <a:lumOff val="40000"/>
                </a:schemeClr>
              </a:solidFill>
            </a:endParaRPr>
          </a:p>
        </p:txBody>
      </p:sp>
      <p:pic>
        <p:nvPicPr>
          <p:cNvPr id="5" name="그림 4">
            <a:extLst>
              <a:ext uri="{FF2B5EF4-FFF2-40B4-BE49-F238E27FC236}">
                <a16:creationId xmlns:a16="http://schemas.microsoft.com/office/drawing/2014/main" id="{8EAE3435-0B6A-4144-B36C-478A39BA657B}"/>
              </a:ext>
            </a:extLst>
          </p:cNvPr>
          <p:cNvPicPr>
            <a:picLocks noChangeAspect="1"/>
          </p:cNvPicPr>
          <p:nvPr/>
        </p:nvPicPr>
        <p:blipFill>
          <a:blip r:embed="rId2"/>
          <a:stretch>
            <a:fillRect/>
          </a:stretch>
        </p:blipFill>
        <p:spPr>
          <a:xfrm>
            <a:off x="983673" y="1075016"/>
            <a:ext cx="9586791" cy="4938188"/>
          </a:xfrm>
          <a:prstGeom prst="rect">
            <a:avLst/>
          </a:prstGeom>
        </p:spPr>
      </p:pic>
      <p:sp>
        <p:nvSpPr>
          <p:cNvPr id="6" name="원형: 비어 있음 5">
            <a:extLst>
              <a:ext uri="{FF2B5EF4-FFF2-40B4-BE49-F238E27FC236}">
                <a16:creationId xmlns:a16="http://schemas.microsoft.com/office/drawing/2014/main" id="{05A53751-9D8A-4AB1-A306-51DB3680F15D}"/>
              </a:ext>
            </a:extLst>
          </p:cNvPr>
          <p:cNvSpPr/>
          <p:nvPr/>
        </p:nvSpPr>
        <p:spPr>
          <a:xfrm>
            <a:off x="2154802" y="3951400"/>
            <a:ext cx="310101" cy="337930"/>
          </a:xfrm>
          <a:prstGeom prst="donut">
            <a:avLst>
              <a:gd name="adj" fmla="val 1641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원형: 비어 있음 6">
            <a:extLst>
              <a:ext uri="{FF2B5EF4-FFF2-40B4-BE49-F238E27FC236}">
                <a16:creationId xmlns:a16="http://schemas.microsoft.com/office/drawing/2014/main" id="{91C4F52B-B7F3-4230-BAD7-3255D4C29A5F}"/>
              </a:ext>
            </a:extLst>
          </p:cNvPr>
          <p:cNvSpPr/>
          <p:nvPr/>
        </p:nvSpPr>
        <p:spPr>
          <a:xfrm>
            <a:off x="2154802" y="2643808"/>
            <a:ext cx="500934" cy="489005"/>
          </a:xfrm>
          <a:prstGeom prst="donut">
            <a:avLst>
              <a:gd name="adj" fmla="val 1358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 name="직사각형 7">
            <a:extLst>
              <a:ext uri="{FF2B5EF4-FFF2-40B4-BE49-F238E27FC236}">
                <a16:creationId xmlns:a16="http://schemas.microsoft.com/office/drawing/2014/main" id="{521CF388-EAF8-40C4-9852-03169A52F37D}"/>
              </a:ext>
            </a:extLst>
          </p:cNvPr>
          <p:cNvSpPr/>
          <p:nvPr/>
        </p:nvSpPr>
        <p:spPr>
          <a:xfrm>
            <a:off x="983673" y="6013204"/>
            <a:ext cx="9043232" cy="466538"/>
          </a:xfrm>
          <a:prstGeom prst="rect">
            <a:avLst/>
          </a:prstGeom>
        </p:spPr>
        <p:txBody>
          <a:bodyPr wrap="square">
            <a:spAutoFit/>
          </a:bodyPr>
          <a:lstStyle/>
          <a:p>
            <a:pPr marL="285750" indent="-285750">
              <a:lnSpc>
                <a:spcPct val="150000"/>
              </a:lnSpc>
              <a:buFont typeface="Wingdings" panose="05000000000000000000" pitchFamily="2" charset="2"/>
              <a:buChar char="à"/>
            </a:pPr>
            <a:r>
              <a:rPr lang="ko-KR" altLang="en-US" b="1" dirty="0">
                <a:solidFill>
                  <a:srgbClr val="576067"/>
                </a:solidFill>
              </a:rPr>
              <a:t>다음은 </a:t>
            </a:r>
            <a:r>
              <a:rPr lang="en-US" altLang="ko-KR" b="1" dirty="0">
                <a:solidFill>
                  <a:srgbClr val="576067"/>
                </a:solidFill>
              </a:rPr>
              <a:t>Window Scaling graph.</a:t>
            </a:r>
          </a:p>
        </p:txBody>
      </p:sp>
    </p:spTree>
    <p:extLst>
      <p:ext uri="{BB962C8B-B14F-4D97-AF65-F5344CB8AC3E}">
        <p14:creationId xmlns:p14="http://schemas.microsoft.com/office/powerpoint/2010/main" val="4095773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EF9BAE-9F84-4EDE-87B7-73E12292B714}"/>
              </a:ext>
            </a:extLst>
          </p:cNvPr>
          <p:cNvSpPr txBox="1">
            <a:spLocks/>
          </p:cNvSpPr>
          <p:nvPr/>
        </p:nvSpPr>
        <p:spPr>
          <a:xfrm>
            <a:off x="609600" y="87464"/>
            <a:ext cx="9960864" cy="987552"/>
          </a:xfrm>
          <a:prstGeom prst="rect">
            <a:avLst/>
          </a:prstGeom>
        </p:spPr>
        <p:txBody>
          <a:bodyPr>
            <a:noAutofit/>
          </a:bodyPr>
          <a:lstStyle>
            <a:lvl1pPr algn="l" defTabSz="914400" rtl="0" eaLnBrk="1" latinLnBrk="1" hangingPunct="1">
              <a:spcBef>
                <a:spcPct val="0"/>
              </a:spcBef>
              <a:buNone/>
              <a:defRPr sz="4000" b="1" kern="1200" cap="none" spc="0">
                <a:ln w="18415" cmpd="sng">
                  <a:no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1800" dirty="0">
                <a:solidFill>
                  <a:schemeClr val="accent5">
                    <a:lumMod val="60000"/>
                    <a:lumOff val="40000"/>
                  </a:schemeClr>
                </a:solidFill>
              </a:rPr>
              <a:t>* Can you identify where TCP’s </a:t>
            </a:r>
            <a:r>
              <a:rPr lang="en-US" altLang="ko-KR" sz="1800" dirty="0" err="1">
                <a:solidFill>
                  <a:schemeClr val="accent5">
                    <a:lumMod val="60000"/>
                    <a:lumOff val="40000"/>
                  </a:schemeClr>
                </a:solidFill>
              </a:rPr>
              <a:t>slowstart</a:t>
            </a:r>
            <a:r>
              <a:rPr lang="en-US" altLang="ko-KR" sz="1800" dirty="0">
                <a:solidFill>
                  <a:schemeClr val="accent5">
                    <a:lumMod val="60000"/>
                    <a:lumOff val="40000"/>
                  </a:schemeClr>
                </a:solidFill>
              </a:rPr>
              <a:t> phase begins and ends, and where congestion avoidance takes over?  Comment on ways in which the measured data differs from the idealized behavior of TCP that we’ve studied in the text. </a:t>
            </a:r>
            <a:br>
              <a:rPr lang="ko-KR" altLang="ko-KR" sz="1800" dirty="0">
                <a:solidFill>
                  <a:schemeClr val="accent5">
                    <a:lumMod val="60000"/>
                    <a:lumOff val="40000"/>
                  </a:schemeClr>
                </a:solidFill>
              </a:rPr>
            </a:br>
            <a:endParaRPr lang="ko-KR" altLang="en-US" sz="1800" dirty="0">
              <a:solidFill>
                <a:schemeClr val="accent5">
                  <a:lumMod val="60000"/>
                  <a:lumOff val="40000"/>
                </a:schemeClr>
              </a:solidFill>
            </a:endParaRPr>
          </a:p>
        </p:txBody>
      </p:sp>
      <p:pic>
        <p:nvPicPr>
          <p:cNvPr id="3" name="그림 2">
            <a:extLst>
              <a:ext uri="{FF2B5EF4-FFF2-40B4-BE49-F238E27FC236}">
                <a16:creationId xmlns:a16="http://schemas.microsoft.com/office/drawing/2014/main" id="{4B452BB0-5B9C-4D4B-A967-1CDBB5D943FF}"/>
              </a:ext>
            </a:extLst>
          </p:cNvPr>
          <p:cNvPicPr>
            <a:picLocks noChangeAspect="1"/>
          </p:cNvPicPr>
          <p:nvPr/>
        </p:nvPicPr>
        <p:blipFill>
          <a:blip r:embed="rId2"/>
          <a:stretch>
            <a:fillRect/>
          </a:stretch>
        </p:blipFill>
        <p:spPr>
          <a:xfrm>
            <a:off x="185282" y="1155722"/>
            <a:ext cx="8504081" cy="4370435"/>
          </a:xfrm>
          <a:prstGeom prst="rect">
            <a:avLst/>
          </a:prstGeom>
        </p:spPr>
      </p:pic>
      <p:sp>
        <p:nvSpPr>
          <p:cNvPr id="4" name="직사각형 3">
            <a:extLst>
              <a:ext uri="{FF2B5EF4-FFF2-40B4-BE49-F238E27FC236}">
                <a16:creationId xmlns:a16="http://schemas.microsoft.com/office/drawing/2014/main" id="{D3CD63C0-F884-4FCE-8856-F92589D85996}"/>
              </a:ext>
            </a:extLst>
          </p:cNvPr>
          <p:cNvSpPr/>
          <p:nvPr/>
        </p:nvSpPr>
        <p:spPr>
          <a:xfrm>
            <a:off x="6187607" y="1828585"/>
            <a:ext cx="5645123" cy="4206023"/>
          </a:xfrm>
          <a:prstGeom prst="rect">
            <a:avLst/>
          </a:prstGeom>
        </p:spPr>
        <p:txBody>
          <a:bodyPr wrap="square">
            <a:spAutoFit/>
          </a:bodyPr>
          <a:lstStyle/>
          <a:p>
            <a:pPr marL="285750" indent="-285750">
              <a:lnSpc>
                <a:spcPct val="150000"/>
              </a:lnSpc>
              <a:buFont typeface="Wingdings" panose="05000000000000000000" pitchFamily="2" charset="2"/>
              <a:buChar char="à"/>
            </a:pPr>
            <a:r>
              <a:rPr lang="ko-KR" altLang="en-US" b="1" dirty="0">
                <a:solidFill>
                  <a:srgbClr val="576067"/>
                </a:solidFill>
              </a:rPr>
              <a:t>다음은 </a:t>
            </a:r>
            <a:r>
              <a:rPr lang="en-US" altLang="ko-KR" b="1" dirty="0">
                <a:solidFill>
                  <a:srgbClr val="576067"/>
                </a:solidFill>
              </a:rPr>
              <a:t>Time Sequence(Stevens) </a:t>
            </a:r>
            <a:r>
              <a:rPr lang="ko-KR" altLang="en-US" b="1" dirty="0">
                <a:solidFill>
                  <a:srgbClr val="576067"/>
                </a:solidFill>
              </a:rPr>
              <a:t>그래프를 </a:t>
            </a:r>
            <a:endParaRPr lang="en-US" altLang="ko-KR" b="1" dirty="0">
              <a:solidFill>
                <a:srgbClr val="576067"/>
              </a:solidFill>
            </a:endParaRPr>
          </a:p>
          <a:p>
            <a:pPr>
              <a:lnSpc>
                <a:spcPct val="150000"/>
              </a:lnSpc>
            </a:pPr>
            <a:r>
              <a:rPr lang="ko-KR" altLang="en-US" b="1" dirty="0">
                <a:solidFill>
                  <a:srgbClr val="576067"/>
                </a:solidFill>
              </a:rPr>
              <a:t>   확대한 것이다</a:t>
            </a:r>
            <a:r>
              <a:rPr lang="en-US" altLang="ko-KR" b="1" dirty="0">
                <a:solidFill>
                  <a:srgbClr val="576067"/>
                </a:solidFill>
              </a:rPr>
              <a:t>.</a:t>
            </a:r>
          </a:p>
          <a:p>
            <a:pPr marL="285750" indent="-285750">
              <a:lnSpc>
                <a:spcPct val="150000"/>
              </a:lnSpc>
              <a:buFont typeface="Wingdings" panose="05000000000000000000" pitchFamily="2" charset="2"/>
              <a:buChar char="à"/>
            </a:pPr>
            <a:r>
              <a:rPr lang="ko-KR" altLang="en-US" b="1" dirty="0">
                <a:solidFill>
                  <a:srgbClr val="576067"/>
                </a:solidFill>
              </a:rPr>
              <a:t>이 그래프에서 약 </a:t>
            </a:r>
            <a:r>
              <a:rPr lang="en-US" altLang="ko-KR" b="1" dirty="0">
                <a:solidFill>
                  <a:srgbClr val="576067"/>
                </a:solidFill>
              </a:rPr>
              <a:t>0.0</a:t>
            </a:r>
            <a:r>
              <a:rPr lang="ko-KR" altLang="en-US" b="1" dirty="0">
                <a:solidFill>
                  <a:srgbClr val="576067"/>
                </a:solidFill>
              </a:rPr>
              <a:t>초에서 약 </a:t>
            </a:r>
            <a:r>
              <a:rPr lang="en-US" altLang="ko-KR" b="1" dirty="0">
                <a:solidFill>
                  <a:srgbClr val="576067"/>
                </a:solidFill>
              </a:rPr>
              <a:t>0.5</a:t>
            </a:r>
            <a:r>
              <a:rPr lang="ko-KR" altLang="en-US" b="1" dirty="0">
                <a:solidFill>
                  <a:srgbClr val="576067"/>
                </a:solidFill>
              </a:rPr>
              <a:t>초 사이까지 중간중간 </a:t>
            </a:r>
            <a:r>
              <a:rPr lang="en-US" altLang="ko-KR" b="1" dirty="0">
                <a:solidFill>
                  <a:srgbClr val="576067"/>
                </a:solidFill>
              </a:rPr>
              <a:t>Sequence number</a:t>
            </a:r>
            <a:r>
              <a:rPr lang="ko-KR" altLang="en-US" b="1" dirty="0">
                <a:solidFill>
                  <a:srgbClr val="576067"/>
                </a:solidFill>
              </a:rPr>
              <a:t>가 잠시 동안 유지되기는 하지만 계속해서 급격한 증가추세를 이루고 있다는 것을 알 수 있습니다</a:t>
            </a:r>
            <a:r>
              <a:rPr lang="en-US" altLang="ko-KR" b="1" dirty="0">
                <a:solidFill>
                  <a:srgbClr val="576067"/>
                </a:solidFill>
              </a:rPr>
              <a:t>.</a:t>
            </a:r>
          </a:p>
          <a:p>
            <a:pPr marL="285750" indent="-285750">
              <a:lnSpc>
                <a:spcPct val="150000"/>
              </a:lnSpc>
              <a:buFont typeface="Wingdings" panose="05000000000000000000" pitchFamily="2" charset="2"/>
              <a:buChar char="à"/>
            </a:pPr>
            <a:r>
              <a:rPr lang="ko-KR" altLang="en-US" b="1" dirty="0">
                <a:solidFill>
                  <a:srgbClr val="576067"/>
                </a:solidFill>
              </a:rPr>
              <a:t>기다리는 것은 아마 </a:t>
            </a:r>
            <a:r>
              <a:rPr lang="en-US" altLang="ko-KR" b="1" dirty="0">
                <a:solidFill>
                  <a:srgbClr val="576067"/>
                </a:solidFill>
              </a:rPr>
              <a:t>ACK</a:t>
            </a:r>
            <a:r>
              <a:rPr lang="ko-KR" altLang="en-US" b="1" dirty="0">
                <a:solidFill>
                  <a:srgbClr val="576067"/>
                </a:solidFill>
              </a:rPr>
              <a:t>를 기다리면서 생긴 시간이 아닐까 예상을 합니다</a:t>
            </a:r>
            <a:r>
              <a:rPr lang="en-US" altLang="ko-KR" b="1" dirty="0">
                <a:solidFill>
                  <a:srgbClr val="576067"/>
                </a:solidFill>
              </a:rPr>
              <a:t>.</a:t>
            </a:r>
          </a:p>
          <a:p>
            <a:pPr marL="285750" indent="-285750">
              <a:lnSpc>
                <a:spcPct val="150000"/>
              </a:lnSpc>
              <a:buFont typeface="Wingdings" panose="05000000000000000000" pitchFamily="2" charset="2"/>
              <a:buChar char="à"/>
            </a:pPr>
            <a:r>
              <a:rPr lang="ko-KR" altLang="en-US" b="1" dirty="0">
                <a:solidFill>
                  <a:srgbClr val="576067"/>
                </a:solidFill>
              </a:rPr>
              <a:t>이 그래프만 본다면 </a:t>
            </a:r>
            <a:r>
              <a:rPr lang="en-US" altLang="ko-KR" b="1" dirty="0">
                <a:solidFill>
                  <a:srgbClr val="576067"/>
                </a:solidFill>
              </a:rPr>
              <a:t>TCP fast retransmission</a:t>
            </a:r>
            <a:r>
              <a:rPr lang="ko-KR" altLang="en-US" b="1" dirty="0">
                <a:solidFill>
                  <a:srgbClr val="576067"/>
                </a:solidFill>
              </a:rPr>
              <a:t>같은 현상은 일어나지 않았음을 볼 수 있습니다</a:t>
            </a:r>
            <a:r>
              <a:rPr lang="en-US" altLang="ko-KR" b="1" dirty="0">
                <a:solidFill>
                  <a:srgbClr val="576067"/>
                </a:solidFill>
              </a:rPr>
              <a:t>. </a:t>
            </a:r>
            <a:r>
              <a:rPr lang="ko-KR" altLang="en-US" b="1" dirty="0">
                <a:solidFill>
                  <a:srgbClr val="576067"/>
                </a:solidFill>
              </a:rPr>
              <a:t>즉 </a:t>
            </a:r>
            <a:r>
              <a:rPr lang="ko-KR" altLang="en-US" b="1" dirty="0" err="1">
                <a:solidFill>
                  <a:srgbClr val="576067"/>
                </a:solidFill>
              </a:rPr>
              <a:t>아무러</a:t>
            </a:r>
            <a:r>
              <a:rPr lang="ko-KR" altLang="en-US" b="1" dirty="0">
                <a:solidFill>
                  <a:srgbClr val="576067"/>
                </a:solidFill>
              </a:rPr>
              <a:t> </a:t>
            </a:r>
            <a:r>
              <a:rPr lang="en-US" altLang="ko-KR" b="1" dirty="0">
                <a:solidFill>
                  <a:srgbClr val="576067"/>
                </a:solidFill>
              </a:rPr>
              <a:t>error</a:t>
            </a:r>
            <a:r>
              <a:rPr lang="ko-KR" altLang="en-US" b="1" dirty="0">
                <a:solidFill>
                  <a:srgbClr val="576067"/>
                </a:solidFill>
              </a:rPr>
              <a:t>없이 정말 무탈하게 올라갔음을 볼 수 있습니다</a:t>
            </a:r>
            <a:r>
              <a:rPr lang="en-US" altLang="ko-KR" b="1" dirty="0">
                <a:solidFill>
                  <a:srgbClr val="576067"/>
                </a:solidFill>
              </a:rPr>
              <a:t>.</a:t>
            </a:r>
          </a:p>
        </p:txBody>
      </p:sp>
    </p:spTree>
    <p:extLst>
      <p:ext uri="{BB962C8B-B14F-4D97-AF65-F5344CB8AC3E}">
        <p14:creationId xmlns:p14="http://schemas.microsoft.com/office/powerpoint/2010/main" val="2119971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B51B0F9D-A60A-4503-96E4-B4CD4A03BCCE}"/>
              </a:ext>
            </a:extLst>
          </p:cNvPr>
          <p:cNvPicPr>
            <a:picLocks noChangeAspect="1"/>
          </p:cNvPicPr>
          <p:nvPr/>
        </p:nvPicPr>
        <p:blipFill>
          <a:blip r:embed="rId2"/>
          <a:stretch>
            <a:fillRect/>
          </a:stretch>
        </p:blipFill>
        <p:spPr>
          <a:xfrm>
            <a:off x="0" y="867906"/>
            <a:ext cx="7316122" cy="4765443"/>
          </a:xfrm>
          <a:prstGeom prst="rect">
            <a:avLst/>
          </a:prstGeom>
        </p:spPr>
      </p:pic>
      <p:sp>
        <p:nvSpPr>
          <p:cNvPr id="3" name="제목 1">
            <a:extLst>
              <a:ext uri="{FF2B5EF4-FFF2-40B4-BE49-F238E27FC236}">
                <a16:creationId xmlns:a16="http://schemas.microsoft.com/office/drawing/2014/main" id="{1DCCFC35-9C4E-4503-9B22-9E65806A2101}"/>
              </a:ext>
            </a:extLst>
          </p:cNvPr>
          <p:cNvSpPr txBox="1">
            <a:spLocks/>
          </p:cNvSpPr>
          <p:nvPr/>
        </p:nvSpPr>
        <p:spPr>
          <a:xfrm>
            <a:off x="609600" y="87464"/>
            <a:ext cx="9960864" cy="987552"/>
          </a:xfrm>
          <a:prstGeom prst="rect">
            <a:avLst/>
          </a:prstGeom>
        </p:spPr>
        <p:txBody>
          <a:bodyPr>
            <a:noAutofit/>
          </a:bodyPr>
          <a:lstStyle>
            <a:lvl1pPr algn="l" defTabSz="914400" rtl="0" eaLnBrk="1" latinLnBrk="1" hangingPunct="1">
              <a:spcBef>
                <a:spcPct val="0"/>
              </a:spcBef>
              <a:buNone/>
              <a:defRPr sz="4000" b="1" kern="1200" cap="none" spc="0">
                <a:ln w="18415" cmpd="sng">
                  <a:no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1800" dirty="0">
                <a:solidFill>
                  <a:schemeClr val="accent5">
                    <a:lumMod val="60000"/>
                    <a:lumOff val="40000"/>
                  </a:schemeClr>
                </a:solidFill>
              </a:rPr>
              <a:t>* Can you identify where TCP’s </a:t>
            </a:r>
            <a:r>
              <a:rPr lang="en-US" altLang="ko-KR" sz="1800" dirty="0" err="1">
                <a:solidFill>
                  <a:schemeClr val="accent5">
                    <a:lumMod val="60000"/>
                    <a:lumOff val="40000"/>
                  </a:schemeClr>
                </a:solidFill>
              </a:rPr>
              <a:t>slowstart</a:t>
            </a:r>
            <a:r>
              <a:rPr lang="en-US" altLang="ko-KR" sz="1800" dirty="0">
                <a:solidFill>
                  <a:schemeClr val="accent5">
                    <a:lumMod val="60000"/>
                    <a:lumOff val="40000"/>
                  </a:schemeClr>
                </a:solidFill>
              </a:rPr>
              <a:t> phase begins and ends, and where congestion avoidance takes over?  Comment on ways in which the measured data differs from the idealized behavior of TCP that we’ve studied in the text. </a:t>
            </a:r>
            <a:br>
              <a:rPr lang="ko-KR" altLang="ko-KR" sz="1800" dirty="0">
                <a:solidFill>
                  <a:schemeClr val="accent5">
                    <a:lumMod val="60000"/>
                    <a:lumOff val="40000"/>
                  </a:schemeClr>
                </a:solidFill>
              </a:rPr>
            </a:br>
            <a:endParaRPr lang="ko-KR" altLang="en-US" sz="1800" dirty="0">
              <a:solidFill>
                <a:schemeClr val="accent5">
                  <a:lumMod val="60000"/>
                  <a:lumOff val="40000"/>
                </a:schemeClr>
              </a:solidFill>
            </a:endParaRPr>
          </a:p>
        </p:txBody>
      </p:sp>
      <p:sp>
        <p:nvSpPr>
          <p:cNvPr id="4" name="직사각형 3">
            <a:extLst>
              <a:ext uri="{FF2B5EF4-FFF2-40B4-BE49-F238E27FC236}">
                <a16:creationId xmlns:a16="http://schemas.microsoft.com/office/drawing/2014/main" id="{8DF061B8-D954-4919-B8A8-C57B3494C82F}"/>
              </a:ext>
            </a:extLst>
          </p:cNvPr>
          <p:cNvSpPr/>
          <p:nvPr/>
        </p:nvSpPr>
        <p:spPr>
          <a:xfrm>
            <a:off x="6170038" y="867906"/>
            <a:ext cx="5907993" cy="4193777"/>
          </a:xfrm>
          <a:prstGeom prst="rect">
            <a:avLst/>
          </a:prstGeom>
        </p:spPr>
        <p:txBody>
          <a:bodyPr wrap="square">
            <a:spAutoFit/>
          </a:bodyPr>
          <a:lstStyle/>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à"/>
              <a:tabLst/>
              <a:defRPr/>
            </a:pPr>
            <a:r>
              <a:rPr kumimoji="0" lang="ko-KR" altLang="en-US"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다음은 </a:t>
            </a:r>
            <a:r>
              <a:rPr kumimoji="0" lang="en-US" altLang="ko-KR"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Window Scaling </a:t>
            </a:r>
            <a:r>
              <a:rPr kumimoji="0" lang="ko-KR" altLang="en-US"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그래프를 확대한 것이다</a:t>
            </a:r>
            <a:r>
              <a:rPr kumimoji="0" lang="en-US" altLang="ko-KR"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a:t>
            </a:r>
          </a:p>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à"/>
              <a:tabLst/>
              <a:defRPr/>
            </a:pPr>
            <a:r>
              <a:rPr kumimoji="0" lang="ko-KR" altLang="en-US"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이 그래프에서 약 </a:t>
            </a:r>
            <a:r>
              <a:rPr kumimoji="0" lang="en-US" altLang="ko-KR"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0.0</a:t>
            </a:r>
            <a:r>
              <a:rPr kumimoji="0" lang="ko-KR" altLang="en-US"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초시작부터 </a:t>
            </a:r>
            <a:r>
              <a:rPr kumimoji="0" lang="en-US" altLang="ko-KR"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0.15</a:t>
            </a:r>
            <a:r>
              <a:rPr kumimoji="0" lang="ko-KR" altLang="en-US"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초 정도까지 </a:t>
            </a:r>
            <a:r>
              <a:rPr kumimoji="0" lang="en-US" altLang="ko-KR"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Window Size</a:t>
            </a:r>
            <a:r>
              <a:rPr kumimoji="0" lang="ko-KR" altLang="en-US"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가 어느정도 값을 유지하다가</a:t>
            </a:r>
            <a:r>
              <a:rPr kumimoji="0" lang="en-US" altLang="ko-KR" sz="1800" b="1" i="0" u="none" strike="noStrike" kern="1200" cap="none" spc="0" normalizeH="0" baseline="0" noProof="0" dirty="0" err="1">
                <a:ln>
                  <a:noFill/>
                </a:ln>
                <a:solidFill>
                  <a:srgbClr val="576067"/>
                </a:solidFill>
                <a:effectLst/>
                <a:uLnTx/>
                <a:uFillTx/>
                <a:latin typeface="맑은 고딕" panose="020F0502020204030204"/>
                <a:ea typeface="맑은 고딕" panose="020B0503020000020004" pitchFamily="50" charset="-127"/>
                <a:cs typeface="+mn-cs"/>
              </a:rPr>
              <a:t>Rcv</a:t>
            </a:r>
            <a:r>
              <a:rPr kumimoji="0" lang="en-US" altLang="ko-KR"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 window size</a:t>
            </a:r>
            <a:r>
              <a:rPr kumimoji="0" lang="ko-KR" altLang="en-US"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값 점점 작아지는 것을 볼 수 있습니다</a:t>
            </a:r>
            <a:r>
              <a:rPr kumimoji="0" lang="en-US" altLang="ko-KR" sz="1800" b="1" i="0" u="none" strike="noStrike" kern="1200" cap="none" spc="0" normalizeH="0" baseline="0" noProof="0" dirty="0">
                <a:ln>
                  <a:noFill/>
                </a:ln>
                <a:solidFill>
                  <a:srgbClr val="576067"/>
                </a:solidFill>
                <a:effectLst/>
                <a:uLnTx/>
                <a:uFillTx/>
                <a:latin typeface="맑은 고딕" panose="020F0502020204030204"/>
                <a:ea typeface="맑은 고딕" panose="020B0503020000020004" pitchFamily="50" charset="-127"/>
                <a:cs typeface="+mn-cs"/>
              </a:rPr>
              <a:t>.</a:t>
            </a:r>
          </a:p>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à"/>
              <a:tabLst/>
              <a:defRPr/>
            </a:pPr>
            <a:endParaRPr lang="en-US" altLang="ko-KR" b="1" dirty="0">
              <a:solidFill>
                <a:srgbClr val="576067"/>
              </a:solidFill>
              <a:latin typeface="맑은 고딕" panose="020F0502020204030204"/>
              <a:ea typeface="맑은 고딕" panose="020B0503020000020004" pitchFamily="50" charset="-127"/>
            </a:endParaRPr>
          </a:p>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à"/>
              <a:tabLst/>
              <a:defRPr/>
            </a:pPr>
            <a:r>
              <a:rPr lang="ko-KR" altLang="en-US" b="1" dirty="0">
                <a:solidFill>
                  <a:srgbClr val="576067"/>
                </a:solidFill>
                <a:latin typeface="맑은 고딕" panose="020F0502020204030204"/>
                <a:ea typeface="맑은 고딕" panose="020B0503020000020004" pitchFamily="50" charset="-127"/>
              </a:rPr>
              <a:t>이는 초기의 </a:t>
            </a:r>
            <a:r>
              <a:rPr lang="en-US" altLang="ko-KR" b="1" dirty="0">
                <a:solidFill>
                  <a:srgbClr val="576067"/>
                </a:solidFill>
                <a:latin typeface="맑은 고딕" panose="020F0502020204030204"/>
                <a:ea typeface="맑은 고딕" panose="020B0503020000020004" pitchFamily="50" charset="-127"/>
              </a:rPr>
              <a:t>window size</a:t>
            </a:r>
            <a:r>
              <a:rPr lang="ko-KR" altLang="en-US" b="1" dirty="0">
                <a:solidFill>
                  <a:srgbClr val="576067"/>
                </a:solidFill>
                <a:latin typeface="맑은 고딕" panose="020F0502020204030204"/>
                <a:ea typeface="맑은 고딕" panose="020B0503020000020004" pitchFamily="50" charset="-127"/>
              </a:rPr>
              <a:t>를 통해 보냈던 </a:t>
            </a:r>
            <a:r>
              <a:rPr lang="en-US" altLang="ko-KR" b="1" dirty="0">
                <a:solidFill>
                  <a:srgbClr val="576067"/>
                </a:solidFill>
                <a:latin typeface="맑은 고딕" panose="020F0502020204030204"/>
                <a:ea typeface="맑은 고딕" panose="020B0503020000020004" pitchFamily="50" charset="-127"/>
              </a:rPr>
              <a:t>data</a:t>
            </a:r>
            <a:r>
              <a:rPr lang="ko-KR" altLang="en-US" b="1" dirty="0">
                <a:solidFill>
                  <a:srgbClr val="576067"/>
                </a:solidFill>
                <a:latin typeface="맑은 고딕" panose="020F0502020204030204"/>
                <a:ea typeface="맑은 고딕" panose="020B0503020000020004" pitchFamily="50" charset="-127"/>
              </a:rPr>
              <a:t>의 양에서 </a:t>
            </a:r>
            <a:r>
              <a:rPr lang="ko-KR" altLang="en-US" b="1" dirty="0" err="1">
                <a:solidFill>
                  <a:srgbClr val="576067"/>
                </a:solidFill>
                <a:latin typeface="맑은 고딕" panose="020F0502020204030204"/>
                <a:ea typeface="맑은 고딕" panose="020B0503020000020004" pitchFamily="50" charset="-127"/>
              </a:rPr>
              <a:t>어느정도의</a:t>
            </a:r>
            <a:r>
              <a:rPr lang="ko-KR" altLang="en-US" b="1" dirty="0">
                <a:solidFill>
                  <a:srgbClr val="576067"/>
                </a:solidFill>
                <a:latin typeface="맑은 고딕" panose="020F0502020204030204"/>
                <a:ea typeface="맑은 고딕" panose="020B0503020000020004" pitchFamily="50" charset="-127"/>
              </a:rPr>
              <a:t> 정당크기를 찾은 것으로 보입니다</a:t>
            </a:r>
            <a:r>
              <a:rPr lang="en-US" altLang="ko-KR" b="1" dirty="0">
                <a:solidFill>
                  <a:srgbClr val="576067"/>
                </a:solidFill>
                <a:latin typeface="맑은 고딕" panose="020F0502020204030204"/>
                <a:ea typeface="맑은 고딕" panose="020B0503020000020004" pitchFamily="50" charset="-127"/>
              </a:rPr>
              <a:t>.</a:t>
            </a:r>
          </a:p>
          <a:p>
            <a:pPr marL="285750" marR="0" lvl="0" indent="-285750" algn="l" defTabSz="914400" rtl="0" eaLnBrk="1" fontAlgn="auto" latinLnBrk="1" hangingPunct="1">
              <a:lnSpc>
                <a:spcPct val="150000"/>
              </a:lnSpc>
              <a:spcBef>
                <a:spcPts val="0"/>
              </a:spcBef>
              <a:spcAft>
                <a:spcPts val="0"/>
              </a:spcAft>
              <a:buClrTx/>
              <a:buSzTx/>
              <a:buFont typeface="Wingdings" panose="05000000000000000000" pitchFamily="2" charset="2"/>
              <a:buChar char="à"/>
              <a:tabLst/>
              <a:defRPr/>
            </a:pPr>
            <a:r>
              <a:rPr lang="ko-KR" altLang="en-US" b="1" dirty="0">
                <a:solidFill>
                  <a:srgbClr val="576067"/>
                </a:solidFill>
                <a:latin typeface="맑은 고딕" panose="020F0502020204030204"/>
                <a:ea typeface="맑은 고딕" panose="020B0503020000020004" pitchFamily="50" charset="-127"/>
              </a:rPr>
              <a:t>그 근거로서 </a:t>
            </a:r>
            <a:r>
              <a:rPr lang="en-US" altLang="ko-KR" b="1" dirty="0">
                <a:solidFill>
                  <a:srgbClr val="576067"/>
                </a:solidFill>
                <a:latin typeface="맑은 고딕" panose="020F0502020204030204"/>
                <a:ea typeface="맑은 고딕" panose="020B0503020000020004" pitchFamily="50" charset="-127"/>
              </a:rPr>
              <a:t>byte out</a:t>
            </a:r>
            <a:r>
              <a:rPr lang="ko-KR" altLang="en-US" b="1" dirty="0" err="1">
                <a:solidFill>
                  <a:srgbClr val="576067"/>
                </a:solidFill>
                <a:latin typeface="맑은 고딕" panose="020F0502020204030204"/>
                <a:ea typeface="맑은 고딕" panose="020B0503020000020004" pitchFamily="50" charset="-127"/>
              </a:rPr>
              <a:t>량또한</a:t>
            </a:r>
            <a:r>
              <a:rPr lang="ko-KR" altLang="en-US" b="1" dirty="0">
                <a:solidFill>
                  <a:srgbClr val="576067"/>
                </a:solidFill>
                <a:latin typeface="맑은 고딕" panose="020F0502020204030204"/>
                <a:ea typeface="맑은 고딕" panose="020B0503020000020004" pitchFamily="50" charset="-127"/>
              </a:rPr>
              <a:t> 비슷한 시기에 약간 조절되면서 기하급수적으로 작아졌다 다시 급격하게 증가하는 모습을 보이고 있습니다</a:t>
            </a:r>
            <a:r>
              <a:rPr lang="en-US" altLang="ko-KR" b="1" dirty="0">
                <a:solidFill>
                  <a:srgbClr val="576067"/>
                </a:solidFill>
                <a:latin typeface="맑은 고딕" panose="020F0502020204030204"/>
                <a:ea typeface="맑은 고딕" panose="020B0503020000020004" pitchFamily="50" charset="-127"/>
              </a:rPr>
              <a:t>.</a:t>
            </a:r>
          </a:p>
        </p:txBody>
      </p:sp>
      <p:pic>
        <p:nvPicPr>
          <p:cNvPr id="6" name="그림 5">
            <a:extLst>
              <a:ext uri="{FF2B5EF4-FFF2-40B4-BE49-F238E27FC236}">
                <a16:creationId xmlns:a16="http://schemas.microsoft.com/office/drawing/2014/main" id="{F09D0DEE-EEDB-4A99-9E68-8549666FD4B2}"/>
              </a:ext>
            </a:extLst>
          </p:cNvPr>
          <p:cNvPicPr>
            <a:picLocks noChangeAspect="1"/>
          </p:cNvPicPr>
          <p:nvPr/>
        </p:nvPicPr>
        <p:blipFill>
          <a:blip r:embed="rId3"/>
          <a:stretch>
            <a:fillRect/>
          </a:stretch>
        </p:blipFill>
        <p:spPr>
          <a:xfrm>
            <a:off x="418674" y="3182291"/>
            <a:ext cx="5332690" cy="3539767"/>
          </a:xfrm>
          <a:prstGeom prst="rect">
            <a:avLst/>
          </a:prstGeom>
        </p:spPr>
      </p:pic>
    </p:spTree>
    <p:extLst>
      <p:ext uri="{BB962C8B-B14F-4D97-AF65-F5344CB8AC3E}">
        <p14:creationId xmlns:p14="http://schemas.microsoft.com/office/powerpoint/2010/main" val="3232939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50E2D14B-EC77-49C8-90BB-AAF482ED1313}"/>
              </a:ext>
            </a:extLst>
          </p:cNvPr>
          <p:cNvPicPr>
            <a:picLocks noChangeAspect="1"/>
          </p:cNvPicPr>
          <p:nvPr/>
        </p:nvPicPr>
        <p:blipFill>
          <a:blip r:embed="rId2"/>
          <a:stretch>
            <a:fillRect/>
          </a:stretch>
        </p:blipFill>
        <p:spPr>
          <a:xfrm>
            <a:off x="145683" y="987552"/>
            <a:ext cx="7916604" cy="5143940"/>
          </a:xfrm>
          <a:prstGeom prst="rect">
            <a:avLst/>
          </a:prstGeom>
        </p:spPr>
      </p:pic>
      <p:sp>
        <p:nvSpPr>
          <p:cNvPr id="3" name="제목 1">
            <a:extLst>
              <a:ext uri="{FF2B5EF4-FFF2-40B4-BE49-F238E27FC236}">
                <a16:creationId xmlns:a16="http://schemas.microsoft.com/office/drawing/2014/main" id="{536EB47C-AEA9-48A5-B8B3-DDE67CF27CA0}"/>
              </a:ext>
            </a:extLst>
          </p:cNvPr>
          <p:cNvSpPr txBox="1">
            <a:spLocks/>
          </p:cNvSpPr>
          <p:nvPr/>
        </p:nvSpPr>
        <p:spPr>
          <a:xfrm>
            <a:off x="609600" y="0"/>
            <a:ext cx="9960864" cy="987552"/>
          </a:xfrm>
          <a:prstGeom prst="rect">
            <a:avLst/>
          </a:prstGeom>
        </p:spPr>
        <p:txBody>
          <a:bodyPr>
            <a:noAutofit/>
          </a:bodyPr>
          <a:lstStyle>
            <a:lvl1pPr algn="l" defTabSz="914400" rtl="0" eaLnBrk="1" latinLnBrk="1" hangingPunct="1">
              <a:spcBef>
                <a:spcPct val="0"/>
              </a:spcBef>
              <a:buNone/>
              <a:defRPr sz="4000" b="1" kern="1200" cap="none" spc="0">
                <a:ln w="18415" cmpd="sng">
                  <a:no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r>
              <a:rPr lang="en-US" altLang="ko-KR" sz="1800" dirty="0">
                <a:solidFill>
                  <a:schemeClr val="accent5">
                    <a:lumMod val="60000"/>
                    <a:lumOff val="40000"/>
                  </a:schemeClr>
                </a:solidFill>
              </a:rPr>
              <a:t>* Can you identify where TCP’s </a:t>
            </a:r>
            <a:r>
              <a:rPr lang="en-US" altLang="ko-KR" sz="1800" dirty="0" err="1">
                <a:solidFill>
                  <a:schemeClr val="accent5">
                    <a:lumMod val="60000"/>
                    <a:lumOff val="40000"/>
                  </a:schemeClr>
                </a:solidFill>
              </a:rPr>
              <a:t>slowstart</a:t>
            </a:r>
            <a:r>
              <a:rPr lang="en-US" altLang="ko-KR" sz="1800" dirty="0">
                <a:solidFill>
                  <a:schemeClr val="accent5">
                    <a:lumMod val="60000"/>
                    <a:lumOff val="40000"/>
                  </a:schemeClr>
                </a:solidFill>
              </a:rPr>
              <a:t> phase begins and ends, and where congestion avoidance takes over?  Comment on ways in which the measured data differs from the idealized behavior of TCP that we’ve studied in the text. </a:t>
            </a:r>
            <a:br>
              <a:rPr lang="ko-KR" altLang="ko-KR" sz="1800" dirty="0">
                <a:solidFill>
                  <a:schemeClr val="accent5">
                    <a:lumMod val="60000"/>
                    <a:lumOff val="40000"/>
                  </a:schemeClr>
                </a:solidFill>
              </a:rPr>
            </a:br>
            <a:endParaRPr lang="ko-KR" altLang="en-US" sz="1800" dirty="0">
              <a:solidFill>
                <a:schemeClr val="accent5">
                  <a:lumMod val="60000"/>
                  <a:lumOff val="40000"/>
                </a:schemeClr>
              </a:solidFill>
            </a:endParaRPr>
          </a:p>
        </p:txBody>
      </p:sp>
      <p:sp>
        <p:nvSpPr>
          <p:cNvPr id="4" name="직사각형 3">
            <a:extLst>
              <a:ext uri="{FF2B5EF4-FFF2-40B4-BE49-F238E27FC236}">
                <a16:creationId xmlns:a16="http://schemas.microsoft.com/office/drawing/2014/main" id="{AA3DE3BB-7F3A-487B-9665-E6B58FC803DC}"/>
              </a:ext>
            </a:extLst>
          </p:cNvPr>
          <p:cNvSpPr/>
          <p:nvPr/>
        </p:nvSpPr>
        <p:spPr>
          <a:xfrm>
            <a:off x="6281924" y="493776"/>
            <a:ext cx="5645123" cy="6283515"/>
          </a:xfrm>
          <a:prstGeom prst="rect">
            <a:avLst/>
          </a:prstGeom>
        </p:spPr>
        <p:txBody>
          <a:bodyPr wrap="square">
            <a:spAutoFit/>
          </a:bodyPr>
          <a:lstStyle/>
          <a:p>
            <a:pPr marL="285750" indent="-285750">
              <a:lnSpc>
                <a:spcPct val="150000"/>
              </a:lnSpc>
              <a:buFont typeface="Wingdings" panose="05000000000000000000" pitchFamily="2" charset="2"/>
              <a:buChar char="à"/>
            </a:pPr>
            <a:r>
              <a:rPr lang="ko-KR" altLang="en-US" b="1" dirty="0">
                <a:solidFill>
                  <a:srgbClr val="576067"/>
                </a:solidFill>
              </a:rPr>
              <a:t>다음은 </a:t>
            </a:r>
            <a:r>
              <a:rPr lang="en-US" altLang="ko-KR" b="1" dirty="0">
                <a:solidFill>
                  <a:srgbClr val="576067"/>
                </a:solidFill>
              </a:rPr>
              <a:t>RRT </a:t>
            </a:r>
            <a:r>
              <a:rPr lang="ko-KR" altLang="en-US" b="1" dirty="0">
                <a:solidFill>
                  <a:srgbClr val="576067"/>
                </a:solidFill>
              </a:rPr>
              <a:t>그래프입니다</a:t>
            </a:r>
            <a:r>
              <a:rPr lang="en-US" altLang="ko-KR" b="1" dirty="0">
                <a:solidFill>
                  <a:srgbClr val="576067"/>
                </a:solidFill>
              </a:rPr>
              <a:t>.</a:t>
            </a:r>
          </a:p>
          <a:p>
            <a:pPr marL="285750" indent="-285750">
              <a:lnSpc>
                <a:spcPct val="150000"/>
              </a:lnSpc>
              <a:buFont typeface="Wingdings" panose="05000000000000000000" pitchFamily="2" charset="2"/>
              <a:buChar char="à"/>
            </a:pPr>
            <a:r>
              <a:rPr lang="ko-KR" altLang="en-US" b="1" dirty="0">
                <a:solidFill>
                  <a:srgbClr val="576067"/>
                </a:solidFill>
              </a:rPr>
              <a:t>이 그래프에서 앞서 </a:t>
            </a:r>
            <a:r>
              <a:rPr lang="en-US" altLang="ko-KR" b="1" dirty="0">
                <a:solidFill>
                  <a:srgbClr val="576067"/>
                </a:solidFill>
              </a:rPr>
              <a:t>window scaling</a:t>
            </a:r>
            <a:r>
              <a:rPr lang="ko-KR" altLang="en-US" b="1" dirty="0">
                <a:solidFill>
                  <a:srgbClr val="576067"/>
                </a:solidFill>
              </a:rPr>
              <a:t>에서 본 대로 </a:t>
            </a:r>
            <a:r>
              <a:rPr lang="en-US" altLang="ko-KR" b="1" dirty="0">
                <a:solidFill>
                  <a:srgbClr val="576067"/>
                </a:solidFill>
              </a:rPr>
              <a:t>0.15</a:t>
            </a:r>
            <a:r>
              <a:rPr lang="ko-KR" altLang="en-US" b="1" dirty="0">
                <a:solidFill>
                  <a:srgbClr val="576067"/>
                </a:solidFill>
              </a:rPr>
              <a:t>초가 되기 전까지 </a:t>
            </a:r>
            <a:r>
              <a:rPr lang="en-US" altLang="ko-KR" b="1" dirty="0">
                <a:solidFill>
                  <a:srgbClr val="576067"/>
                </a:solidFill>
              </a:rPr>
              <a:t>2</a:t>
            </a:r>
            <a:r>
              <a:rPr lang="ko-KR" altLang="en-US" b="1" dirty="0">
                <a:solidFill>
                  <a:srgbClr val="576067"/>
                </a:solidFill>
              </a:rPr>
              <a:t>번의 </a:t>
            </a:r>
            <a:r>
              <a:rPr lang="en-US" altLang="ko-KR" b="1" dirty="0">
                <a:solidFill>
                  <a:srgbClr val="576067"/>
                </a:solidFill>
              </a:rPr>
              <a:t>RRT</a:t>
            </a:r>
            <a:r>
              <a:rPr lang="ko-KR" altLang="en-US" b="1" dirty="0">
                <a:solidFill>
                  <a:srgbClr val="576067"/>
                </a:solidFill>
              </a:rPr>
              <a:t>의 순간적인 감소가 있었는데</a:t>
            </a:r>
            <a:r>
              <a:rPr lang="en-US" altLang="ko-KR" b="1" dirty="0">
                <a:solidFill>
                  <a:srgbClr val="576067"/>
                </a:solidFill>
              </a:rPr>
              <a:t>, </a:t>
            </a:r>
            <a:r>
              <a:rPr lang="ko-KR" altLang="en-US" b="1" dirty="0">
                <a:solidFill>
                  <a:srgbClr val="576067"/>
                </a:solidFill>
              </a:rPr>
              <a:t>이는 </a:t>
            </a:r>
            <a:r>
              <a:rPr lang="en-US" altLang="ko-KR" b="1" dirty="0">
                <a:solidFill>
                  <a:srgbClr val="576067"/>
                </a:solidFill>
              </a:rPr>
              <a:t>window size</a:t>
            </a:r>
            <a:r>
              <a:rPr lang="ko-KR" altLang="en-US" b="1" dirty="0">
                <a:solidFill>
                  <a:srgbClr val="576067"/>
                </a:solidFill>
              </a:rPr>
              <a:t>감소</a:t>
            </a:r>
            <a:r>
              <a:rPr lang="en-US" altLang="ko-KR" b="1" dirty="0">
                <a:solidFill>
                  <a:srgbClr val="576067"/>
                </a:solidFill>
              </a:rPr>
              <a:t>, </a:t>
            </a:r>
            <a:r>
              <a:rPr lang="ko-KR" altLang="en-US" b="1" dirty="0">
                <a:solidFill>
                  <a:srgbClr val="576067"/>
                </a:solidFill>
              </a:rPr>
              <a:t>정확히는 적당화로 인해 발생한 순간적인 </a:t>
            </a:r>
            <a:r>
              <a:rPr lang="en-US" altLang="ko-KR" b="1" dirty="0">
                <a:solidFill>
                  <a:srgbClr val="576067"/>
                </a:solidFill>
              </a:rPr>
              <a:t>byte out</a:t>
            </a:r>
            <a:r>
              <a:rPr lang="ko-KR" altLang="en-US" b="1" dirty="0">
                <a:solidFill>
                  <a:srgbClr val="576067"/>
                </a:solidFill>
              </a:rPr>
              <a:t>양의 감소에 따른 </a:t>
            </a:r>
            <a:r>
              <a:rPr lang="en-US" altLang="ko-KR" b="1" dirty="0">
                <a:solidFill>
                  <a:srgbClr val="576067"/>
                </a:solidFill>
              </a:rPr>
              <a:t>delay</a:t>
            </a:r>
            <a:r>
              <a:rPr lang="ko-KR" altLang="en-US" b="1" dirty="0">
                <a:solidFill>
                  <a:srgbClr val="576067"/>
                </a:solidFill>
              </a:rPr>
              <a:t>의 영향으로 생각합니다</a:t>
            </a:r>
            <a:r>
              <a:rPr lang="en-US" altLang="ko-KR" b="1" dirty="0">
                <a:solidFill>
                  <a:srgbClr val="576067"/>
                </a:solidFill>
              </a:rPr>
              <a:t>..</a:t>
            </a:r>
          </a:p>
          <a:p>
            <a:pPr marL="285750" indent="-285750">
              <a:lnSpc>
                <a:spcPct val="150000"/>
              </a:lnSpc>
              <a:buFont typeface="Wingdings" panose="05000000000000000000" pitchFamily="2" charset="2"/>
              <a:buChar char="è"/>
            </a:pPr>
            <a:r>
              <a:rPr lang="ko-KR" altLang="en-US" b="1" dirty="0">
                <a:solidFill>
                  <a:srgbClr val="576067"/>
                </a:solidFill>
                <a:sym typeface="Wingdings" panose="05000000000000000000" pitchFamily="2" charset="2"/>
              </a:rPr>
              <a:t>또한 그 이후 꾸준하게 올라갔다가 다시 꾸준하게 내려오는 모습을 보며</a:t>
            </a:r>
            <a:r>
              <a:rPr lang="en-US" altLang="ko-KR" b="1" dirty="0">
                <a:solidFill>
                  <a:srgbClr val="576067"/>
                </a:solidFill>
                <a:sym typeface="Wingdings" panose="05000000000000000000" pitchFamily="2" charset="2"/>
              </a:rPr>
              <a:t> </a:t>
            </a:r>
            <a:r>
              <a:rPr lang="en-US" altLang="ko-KR" b="1" dirty="0">
                <a:solidFill>
                  <a:srgbClr val="576067"/>
                </a:solidFill>
              </a:rPr>
              <a:t>TCP fast retransmission</a:t>
            </a:r>
            <a:r>
              <a:rPr lang="ko-KR" altLang="en-US" b="1" dirty="0">
                <a:solidFill>
                  <a:srgbClr val="576067"/>
                </a:solidFill>
              </a:rPr>
              <a:t>같은 현상은 일어나지 않았음을 볼 수 있습니다</a:t>
            </a:r>
            <a:r>
              <a:rPr lang="en-US" altLang="ko-KR" b="1" dirty="0">
                <a:solidFill>
                  <a:srgbClr val="576067"/>
                </a:solidFill>
              </a:rPr>
              <a:t>.</a:t>
            </a:r>
          </a:p>
          <a:p>
            <a:pPr marL="285750" indent="-285750">
              <a:lnSpc>
                <a:spcPct val="150000"/>
              </a:lnSpc>
              <a:buFont typeface="Wingdings" panose="05000000000000000000" pitchFamily="2" charset="2"/>
              <a:buChar char="è"/>
            </a:pPr>
            <a:r>
              <a:rPr lang="ko-KR" altLang="en-US" b="1" dirty="0">
                <a:solidFill>
                  <a:srgbClr val="576067"/>
                </a:solidFill>
              </a:rPr>
              <a:t>다만 </a:t>
            </a:r>
            <a:r>
              <a:rPr lang="en-US" altLang="ko-KR" b="1" dirty="0">
                <a:solidFill>
                  <a:srgbClr val="576067"/>
                </a:solidFill>
              </a:rPr>
              <a:t>slow start</a:t>
            </a:r>
            <a:r>
              <a:rPr lang="ko-KR" altLang="en-US" b="1" dirty="0">
                <a:solidFill>
                  <a:srgbClr val="576067"/>
                </a:solidFill>
              </a:rPr>
              <a:t>라 볼 수 있는 근거는 </a:t>
            </a:r>
            <a:r>
              <a:rPr lang="ko-KR" altLang="en-US" b="1" dirty="0" err="1">
                <a:solidFill>
                  <a:srgbClr val="576067"/>
                </a:solidFill>
              </a:rPr>
              <a:t>덫붙힌</a:t>
            </a:r>
            <a:r>
              <a:rPr lang="ko-KR" altLang="en-US" b="1" dirty="0">
                <a:solidFill>
                  <a:srgbClr val="576067"/>
                </a:solidFill>
              </a:rPr>
              <a:t> </a:t>
            </a:r>
            <a:r>
              <a:rPr lang="en-US" altLang="ko-KR" b="1" dirty="0">
                <a:solidFill>
                  <a:srgbClr val="576067"/>
                </a:solidFill>
              </a:rPr>
              <a:t>sequence number</a:t>
            </a:r>
            <a:r>
              <a:rPr lang="ko-KR" altLang="en-US" b="1" dirty="0">
                <a:solidFill>
                  <a:srgbClr val="576067"/>
                </a:solidFill>
              </a:rPr>
              <a:t>에 따른 </a:t>
            </a:r>
            <a:r>
              <a:rPr lang="en-US" altLang="ko-KR" b="1" dirty="0">
                <a:solidFill>
                  <a:srgbClr val="576067"/>
                </a:solidFill>
              </a:rPr>
              <a:t>RRT </a:t>
            </a:r>
            <a:r>
              <a:rPr lang="ko-KR" altLang="en-US" b="1" dirty="0">
                <a:solidFill>
                  <a:srgbClr val="576067"/>
                </a:solidFill>
              </a:rPr>
              <a:t>그래프를 통해 시작의 아주 잠시동안 보내는 시간이 짧았음을 통해 아주 잠시동안 적은 양의 </a:t>
            </a:r>
            <a:r>
              <a:rPr lang="en-US" altLang="ko-KR" b="1" dirty="0">
                <a:solidFill>
                  <a:srgbClr val="576067"/>
                </a:solidFill>
              </a:rPr>
              <a:t>data</a:t>
            </a:r>
            <a:r>
              <a:rPr lang="ko-KR" altLang="en-US" b="1" dirty="0">
                <a:solidFill>
                  <a:srgbClr val="576067"/>
                </a:solidFill>
              </a:rPr>
              <a:t>를 보내 테스트했는 듯한 모습을 볼 수 있습니다</a:t>
            </a:r>
            <a:r>
              <a:rPr lang="en-US" altLang="ko-KR" b="1" dirty="0">
                <a:solidFill>
                  <a:srgbClr val="576067"/>
                </a:solidFill>
              </a:rPr>
              <a:t>.</a:t>
            </a:r>
          </a:p>
          <a:p>
            <a:pPr marL="285750" indent="-285750">
              <a:lnSpc>
                <a:spcPct val="150000"/>
              </a:lnSpc>
              <a:buFont typeface="Wingdings" panose="05000000000000000000" pitchFamily="2" charset="2"/>
              <a:buChar char="è"/>
            </a:pPr>
            <a:r>
              <a:rPr lang="ko-KR" altLang="en-US" b="1" dirty="0">
                <a:solidFill>
                  <a:srgbClr val="576067"/>
                </a:solidFill>
              </a:rPr>
              <a:t>따라서 </a:t>
            </a:r>
            <a:r>
              <a:rPr lang="en-US" altLang="ko-KR" b="1" dirty="0">
                <a:solidFill>
                  <a:srgbClr val="576067"/>
                </a:solidFill>
              </a:rPr>
              <a:t>Tahoe</a:t>
            </a:r>
            <a:r>
              <a:rPr lang="ko-KR" altLang="en-US" b="1" dirty="0">
                <a:solidFill>
                  <a:srgbClr val="576067"/>
                </a:solidFill>
              </a:rPr>
              <a:t>에 가장 가까운 모습일 수 있으나 그 속도와 시간이 가히 빨라 단정지을 수는 없다고 생각합니다</a:t>
            </a:r>
            <a:r>
              <a:rPr lang="en-US" altLang="ko-KR" b="1" dirty="0">
                <a:solidFill>
                  <a:srgbClr val="576067"/>
                </a:solidFill>
              </a:rPr>
              <a:t>. </a:t>
            </a:r>
            <a:r>
              <a:rPr lang="ko-KR" altLang="en-US" b="1" dirty="0">
                <a:solidFill>
                  <a:srgbClr val="576067"/>
                </a:solidFill>
              </a:rPr>
              <a:t>무엇보다 아무런 </a:t>
            </a:r>
            <a:r>
              <a:rPr lang="en-US" altLang="ko-KR" b="1" dirty="0">
                <a:solidFill>
                  <a:srgbClr val="576067"/>
                </a:solidFill>
              </a:rPr>
              <a:t>error</a:t>
            </a:r>
            <a:r>
              <a:rPr lang="ko-KR" altLang="en-US" b="1" dirty="0">
                <a:solidFill>
                  <a:srgbClr val="576067"/>
                </a:solidFill>
              </a:rPr>
              <a:t>없이 정말 무탈하게 전달이 되었기 때문입니다</a:t>
            </a:r>
            <a:r>
              <a:rPr lang="en-US" altLang="ko-KR" b="1" dirty="0">
                <a:solidFill>
                  <a:srgbClr val="576067"/>
                </a:solidFill>
              </a:rPr>
              <a:t>.</a:t>
            </a:r>
          </a:p>
        </p:txBody>
      </p:sp>
      <p:pic>
        <p:nvPicPr>
          <p:cNvPr id="5" name="그림 4">
            <a:extLst>
              <a:ext uri="{FF2B5EF4-FFF2-40B4-BE49-F238E27FC236}">
                <a16:creationId xmlns:a16="http://schemas.microsoft.com/office/drawing/2014/main" id="{7D6CEB00-415B-485B-B71A-3D8C2B2FD486}"/>
              </a:ext>
            </a:extLst>
          </p:cNvPr>
          <p:cNvPicPr>
            <a:picLocks noChangeAspect="1"/>
          </p:cNvPicPr>
          <p:nvPr/>
        </p:nvPicPr>
        <p:blipFill>
          <a:blip r:embed="rId3"/>
          <a:stretch>
            <a:fillRect/>
          </a:stretch>
        </p:blipFill>
        <p:spPr>
          <a:xfrm>
            <a:off x="1386926" y="4258249"/>
            <a:ext cx="4403881" cy="2284932"/>
          </a:xfrm>
          <a:prstGeom prst="rect">
            <a:avLst/>
          </a:prstGeom>
        </p:spPr>
      </p:pic>
    </p:spTree>
    <p:extLst>
      <p:ext uri="{BB962C8B-B14F-4D97-AF65-F5344CB8AC3E}">
        <p14:creationId xmlns:p14="http://schemas.microsoft.com/office/powerpoint/2010/main" val="2239000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제목 3">
            <a:extLst>
              <a:ext uri="{FF2B5EF4-FFF2-40B4-BE49-F238E27FC236}">
                <a16:creationId xmlns:a16="http://schemas.microsoft.com/office/drawing/2014/main" id="{BDC633FA-3F6D-4085-A6EB-81A4F76EFDBE}"/>
              </a:ext>
            </a:extLst>
          </p:cNvPr>
          <p:cNvSpPr>
            <a:spLocks noGrp="1"/>
          </p:cNvSpPr>
          <p:nvPr>
            <p:ph type="title"/>
          </p:nvPr>
        </p:nvSpPr>
        <p:spPr/>
        <p:txBody>
          <a:bodyPr/>
          <a:lstStyle/>
          <a:p>
            <a:r>
              <a:rPr lang="en-US" altLang="ko-KR"/>
              <a:t>Questions (Part 1/5)</a:t>
            </a:r>
          </a:p>
        </p:txBody>
      </p:sp>
      <p:sp>
        <p:nvSpPr>
          <p:cNvPr id="95235" name="내용 개체 틀 4">
            <a:extLst>
              <a:ext uri="{FF2B5EF4-FFF2-40B4-BE49-F238E27FC236}">
                <a16:creationId xmlns:a16="http://schemas.microsoft.com/office/drawing/2014/main" id="{0B9C8A23-B12E-42C6-A877-D7F59D0CDE5F}"/>
              </a:ext>
            </a:extLst>
          </p:cNvPr>
          <p:cNvSpPr>
            <a:spLocks noGrp="1"/>
          </p:cNvSpPr>
          <p:nvPr>
            <p:ph sz="quarter" idx="1"/>
          </p:nvPr>
        </p:nvSpPr>
        <p:spPr>
          <a:xfrm>
            <a:off x="1981200" y="1219201"/>
            <a:ext cx="8229600" cy="4937125"/>
          </a:xfrm>
        </p:spPr>
        <p:txBody>
          <a:bodyPr/>
          <a:lstStyle/>
          <a:p>
            <a:pPr marL="355600" indent="-355600">
              <a:buFont typeface="+mj-lt"/>
              <a:buAutoNum type="arabicPeriod"/>
              <a:defRPr/>
            </a:pPr>
            <a:r>
              <a:rPr lang="en-US" altLang="ko-KR" dirty="0"/>
              <a:t>What is the IP address and TCP port number used by the client computer (source) that is transferring the file to gaia.cs.umass.edu?  </a:t>
            </a:r>
          </a:p>
          <a:p>
            <a:pPr marL="355600" indent="-355600">
              <a:buFont typeface="+mj-lt"/>
              <a:buAutoNum type="arabicPeriod"/>
              <a:defRPr/>
            </a:pPr>
            <a:r>
              <a:rPr lang="en-US" altLang="ko-KR" dirty="0"/>
              <a:t>What is the IP address of gaia.cs.umass.edu? On what port number is it sending and receiving TCP segments for this connection? </a:t>
            </a:r>
            <a:endParaRPr lang="ko-KR" altLang="ko-KR" dirty="0"/>
          </a:p>
          <a:p>
            <a:pPr>
              <a:defRPr/>
            </a:pPr>
            <a:endParaRPr lang="en-US" altLang="ko-KR" dirty="0"/>
          </a:p>
        </p:txBody>
      </p:sp>
      <p:sp>
        <p:nvSpPr>
          <p:cNvPr id="37892" name="슬라이드 번호 개체 틀 1">
            <a:extLst>
              <a:ext uri="{FF2B5EF4-FFF2-40B4-BE49-F238E27FC236}">
                <a16:creationId xmlns:a16="http://schemas.microsoft.com/office/drawing/2014/main" id="{E90196A9-9A93-4564-9260-7F57C5550FF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b="1">
                <a:solidFill>
                  <a:schemeClr val="tx1"/>
                </a:solidFill>
                <a:latin typeface="Trebuchet MS" panose="020B0603020202020204" pitchFamily="34" charset="0"/>
                <a:ea typeface="굴림" panose="020B0600000101010101" pitchFamily="50" charset="-127"/>
              </a:defRPr>
            </a:lvl1pPr>
            <a:lvl2pPr marL="742950" indent="-285750">
              <a:defRPr kumimoji="1" sz="1400" b="1">
                <a:solidFill>
                  <a:schemeClr val="tx1"/>
                </a:solidFill>
                <a:latin typeface="Trebuchet MS" panose="020B0603020202020204" pitchFamily="34" charset="0"/>
                <a:ea typeface="굴림" panose="020B0600000101010101" pitchFamily="50" charset="-127"/>
              </a:defRPr>
            </a:lvl2pPr>
            <a:lvl3pPr marL="1143000" indent="-228600">
              <a:defRPr kumimoji="1" sz="1400" b="1">
                <a:solidFill>
                  <a:schemeClr val="tx1"/>
                </a:solidFill>
                <a:latin typeface="Trebuchet MS" panose="020B0603020202020204" pitchFamily="34" charset="0"/>
                <a:ea typeface="굴림" panose="020B0600000101010101" pitchFamily="50" charset="-127"/>
              </a:defRPr>
            </a:lvl3pPr>
            <a:lvl4pPr marL="1600200" indent="-228600">
              <a:defRPr kumimoji="1" sz="1400" b="1">
                <a:solidFill>
                  <a:schemeClr val="tx1"/>
                </a:solidFill>
                <a:latin typeface="Trebuchet MS" panose="020B0603020202020204" pitchFamily="34" charset="0"/>
                <a:ea typeface="굴림" panose="020B0600000101010101" pitchFamily="50" charset="-127"/>
              </a:defRPr>
            </a:lvl4pPr>
            <a:lvl5pPr marL="2057400" indent="-228600">
              <a:defRPr kumimoji="1" sz="1400" b="1">
                <a:solidFill>
                  <a:schemeClr val="tx1"/>
                </a:solidFill>
                <a:latin typeface="Trebuchet MS" panose="020B0603020202020204" pitchFamily="34" charset="0"/>
                <a:ea typeface="굴림" panose="020B0600000101010101" pitchFamily="50" charset="-127"/>
              </a:defRPr>
            </a:lvl5pPr>
            <a:lvl6pPr marL="25146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6pPr>
            <a:lvl7pPr marL="29718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7pPr>
            <a:lvl8pPr marL="34290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8pPr>
            <a:lvl9pPr marL="38862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9pPr>
          </a:lstStyle>
          <a:p>
            <a:fld id="{94FFA4FB-73C6-402D-BE68-67F9AD6A4CCA}" type="slidenum">
              <a:rPr kumimoji="0" lang="ko-KR" altLang="en-US">
                <a:solidFill>
                  <a:schemeClr val="tx2"/>
                </a:solidFill>
              </a:rPr>
              <a:pPr/>
              <a:t>4</a:t>
            </a:fld>
            <a:endParaRPr kumimoji="0" lang="en-US" altLang="ko-KR">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CE63C9-25DC-4CEA-85A2-7DDE868CB4EA}"/>
              </a:ext>
            </a:extLst>
          </p:cNvPr>
          <p:cNvSpPr>
            <a:spLocks noGrp="1"/>
          </p:cNvSpPr>
          <p:nvPr>
            <p:ph type="title"/>
          </p:nvPr>
        </p:nvSpPr>
        <p:spPr>
          <a:xfrm>
            <a:off x="675331" y="72170"/>
            <a:ext cx="9960864" cy="987552"/>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n-US" altLang="ko-KR" sz="1800" dirty="0"/>
              <a:t>1. What is the IP address and TCP port number used by the client computer (source) that is transferring the file to gaia.cs.umass.edu?  </a:t>
            </a:r>
            <a:br>
              <a:rPr lang="en-US" altLang="ko-KR" sz="1800" dirty="0"/>
            </a:br>
            <a:endParaRPr lang="ko-KR" altLang="en-US" sz="1800" dirty="0"/>
          </a:p>
        </p:txBody>
      </p:sp>
      <p:pic>
        <p:nvPicPr>
          <p:cNvPr id="4" name="그림 3">
            <a:extLst>
              <a:ext uri="{FF2B5EF4-FFF2-40B4-BE49-F238E27FC236}">
                <a16:creationId xmlns:a16="http://schemas.microsoft.com/office/drawing/2014/main" id="{B128F95B-4286-49B7-BF67-87C61534FF6D}"/>
              </a:ext>
            </a:extLst>
          </p:cNvPr>
          <p:cNvPicPr>
            <a:picLocks noChangeAspect="1"/>
          </p:cNvPicPr>
          <p:nvPr/>
        </p:nvPicPr>
        <p:blipFill>
          <a:blip r:embed="rId2"/>
          <a:stretch>
            <a:fillRect/>
          </a:stretch>
        </p:blipFill>
        <p:spPr>
          <a:xfrm>
            <a:off x="609600" y="1188720"/>
            <a:ext cx="6195597" cy="1425063"/>
          </a:xfrm>
          <a:prstGeom prst="rect">
            <a:avLst/>
          </a:prstGeom>
        </p:spPr>
      </p:pic>
      <p:pic>
        <p:nvPicPr>
          <p:cNvPr id="5" name="그림 4">
            <a:extLst>
              <a:ext uri="{FF2B5EF4-FFF2-40B4-BE49-F238E27FC236}">
                <a16:creationId xmlns:a16="http://schemas.microsoft.com/office/drawing/2014/main" id="{6CFBEB21-CC09-4256-A2FA-8230FF99A8E3}"/>
              </a:ext>
            </a:extLst>
          </p:cNvPr>
          <p:cNvPicPr>
            <a:picLocks noChangeAspect="1"/>
          </p:cNvPicPr>
          <p:nvPr/>
        </p:nvPicPr>
        <p:blipFill>
          <a:blip r:embed="rId3"/>
          <a:stretch>
            <a:fillRect/>
          </a:stretch>
        </p:blipFill>
        <p:spPr>
          <a:xfrm>
            <a:off x="430040" y="2941085"/>
            <a:ext cx="7483488" cy="1303133"/>
          </a:xfrm>
          <a:prstGeom prst="rect">
            <a:avLst/>
          </a:prstGeom>
        </p:spPr>
      </p:pic>
      <p:sp>
        <p:nvSpPr>
          <p:cNvPr id="6" name="액자 5">
            <a:extLst>
              <a:ext uri="{FF2B5EF4-FFF2-40B4-BE49-F238E27FC236}">
                <a16:creationId xmlns:a16="http://schemas.microsoft.com/office/drawing/2014/main" id="{8A9A2BAC-7D33-4FE3-A904-FB24DB26D56A}"/>
              </a:ext>
            </a:extLst>
          </p:cNvPr>
          <p:cNvSpPr/>
          <p:nvPr/>
        </p:nvSpPr>
        <p:spPr>
          <a:xfrm>
            <a:off x="755374" y="2385391"/>
            <a:ext cx="4293704" cy="228392"/>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solidFill>
                <a:schemeClr val="tx1"/>
              </a:solidFill>
            </a:endParaRPr>
          </a:p>
        </p:txBody>
      </p:sp>
      <p:sp>
        <p:nvSpPr>
          <p:cNvPr id="7" name="액자 6">
            <a:extLst>
              <a:ext uri="{FF2B5EF4-FFF2-40B4-BE49-F238E27FC236}">
                <a16:creationId xmlns:a16="http://schemas.microsoft.com/office/drawing/2014/main" id="{AFDCB859-7336-48BE-9104-811AC7C22886}"/>
              </a:ext>
            </a:extLst>
          </p:cNvPr>
          <p:cNvSpPr/>
          <p:nvPr/>
        </p:nvSpPr>
        <p:spPr>
          <a:xfrm>
            <a:off x="2846567" y="2941085"/>
            <a:ext cx="1264257" cy="228392"/>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solidFill>
                <a:schemeClr val="tx1"/>
              </a:solidFill>
            </a:endParaRPr>
          </a:p>
        </p:txBody>
      </p:sp>
      <p:sp>
        <p:nvSpPr>
          <p:cNvPr id="8" name="액자 7">
            <a:extLst>
              <a:ext uri="{FF2B5EF4-FFF2-40B4-BE49-F238E27FC236}">
                <a16:creationId xmlns:a16="http://schemas.microsoft.com/office/drawing/2014/main" id="{4D6C1A89-79BB-4E61-BB0C-32D6D7196768}"/>
              </a:ext>
            </a:extLst>
          </p:cNvPr>
          <p:cNvSpPr/>
          <p:nvPr/>
        </p:nvSpPr>
        <p:spPr>
          <a:xfrm>
            <a:off x="811034" y="3091944"/>
            <a:ext cx="1391478" cy="228392"/>
          </a:xfrm>
          <a:prstGeom prst="fram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solidFill>
                <a:schemeClr val="tx1"/>
              </a:solidFill>
            </a:endParaRPr>
          </a:p>
        </p:txBody>
      </p:sp>
      <p:sp>
        <p:nvSpPr>
          <p:cNvPr id="9" name="TextBox 8">
            <a:extLst>
              <a:ext uri="{FF2B5EF4-FFF2-40B4-BE49-F238E27FC236}">
                <a16:creationId xmlns:a16="http://schemas.microsoft.com/office/drawing/2014/main" id="{85218497-B3F7-4BBB-90D3-7AB8889F3869}"/>
              </a:ext>
            </a:extLst>
          </p:cNvPr>
          <p:cNvSpPr txBox="1"/>
          <p:nvPr/>
        </p:nvSpPr>
        <p:spPr>
          <a:xfrm>
            <a:off x="811034" y="5208104"/>
            <a:ext cx="3249608" cy="369332"/>
          </a:xfrm>
          <a:prstGeom prst="rect">
            <a:avLst/>
          </a:prstGeom>
          <a:noFill/>
        </p:spPr>
        <p:txBody>
          <a:bodyPr wrap="none" rtlCol="0">
            <a:spAutoFit/>
          </a:bodyPr>
          <a:lstStyle/>
          <a:p>
            <a:r>
              <a:rPr lang="en-US" altLang="ko-KR" dirty="0"/>
              <a:t>IP</a:t>
            </a:r>
            <a:r>
              <a:rPr lang="ko-KR" altLang="en-US" dirty="0"/>
              <a:t> </a:t>
            </a:r>
            <a:r>
              <a:rPr lang="en-US" altLang="ko-KR" dirty="0"/>
              <a:t>address(source):</a:t>
            </a:r>
            <a:r>
              <a:rPr lang="ko-KR" altLang="en-US" dirty="0"/>
              <a:t> </a:t>
            </a:r>
            <a:r>
              <a:rPr lang="en-US" altLang="ko-KR" dirty="0"/>
              <a:t>192.168.0.16</a:t>
            </a:r>
            <a:endParaRPr lang="ko-KR" altLang="en-US" dirty="0"/>
          </a:p>
        </p:txBody>
      </p:sp>
      <p:sp>
        <p:nvSpPr>
          <p:cNvPr id="10" name="TextBox 9">
            <a:extLst>
              <a:ext uri="{FF2B5EF4-FFF2-40B4-BE49-F238E27FC236}">
                <a16:creationId xmlns:a16="http://schemas.microsoft.com/office/drawing/2014/main" id="{39E7B1FD-3086-45B3-A956-AD6C70EB5F05}"/>
              </a:ext>
            </a:extLst>
          </p:cNvPr>
          <p:cNvSpPr txBox="1"/>
          <p:nvPr/>
        </p:nvSpPr>
        <p:spPr>
          <a:xfrm>
            <a:off x="811034" y="5669280"/>
            <a:ext cx="3043782" cy="369332"/>
          </a:xfrm>
          <a:prstGeom prst="rect">
            <a:avLst/>
          </a:prstGeom>
          <a:noFill/>
        </p:spPr>
        <p:txBody>
          <a:bodyPr wrap="none" rtlCol="0">
            <a:spAutoFit/>
          </a:bodyPr>
          <a:lstStyle/>
          <a:p>
            <a:r>
              <a:rPr lang="en-US" altLang="ko-KR" dirty="0"/>
              <a:t>TCP port number(source):</a:t>
            </a:r>
            <a:r>
              <a:rPr lang="ko-KR" altLang="en-US" dirty="0"/>
              <a:t> </a:t>
            </a:r>
            <a:r>
              <a:rPr lang="en-US" altLang="ko-KR" dirty="0"/>
              <a:t>3633</a:t>
            </a:r>
            <a:endParaRPr lang="ko-KR" altLang="en-US" dirty="0"/>
          </a:p>
        </p:txBody>
      </p:sp>
    </p:spTree>
    <p:extLst>
      <p:ext uri="{BB962C8B-B14F-4D97-AF65-F5344CB8AC3E}">
        <p14:creationId xmlns:p14="http://schemas.microsoft.com/office/powerpoint/2010/main" val="44500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42875787-F90E-4E8A-94B3-36AB5B48EE5A}"/>
              </a:ext>
            </a:extLst>
          </p:cNvPr>
          <p:cNvSpPr txBox="1">
            <a:spLocks/>
          </p:cNvSpPr>
          <p:nvPr/>
        </p:nvSpPr>
        <p:spPr bwMode="black">
          <a:xfrm>
            <a:off x="675331" y="72170"/>
            <a:ext cx="9960864" cy="9875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ctr">
            <a:normAutofit/>
          </a:bodyPr>
          <a:lstStyle>
            <a:lvl1pPr algn="l" defTabSz="914400" rtl="0" eaLnBrk="1" latinLnBrk="1" hangingPunct="1">
              <a:spcBef>
                <a:spcPct val="0"/>
              </a:spcBef>
              <a:buNone/>
              <a:defRPr sz="4000" b="1" kern="1200" cap="none" spc="0">
                <a:ln w="18415" cmpd="sng">
                  <a:noFill/>
                  <a:prstDash val="solid"/>
                </a:ln>
                <a:solidFill>
                  <a:srgbClr val="FFFFFF"/>
                </a:solidFill>
                <a:effectLst>
                  <a:outerShdw blurRad="63500" dir="3600000" algn="tl" rotWithShape="0">
                    <a:srgbClr val="000000">
                      <a:alpha val="70000"/>
                    </a:srgbClr>
                  </a:outerShdw>
                </a:effectLst>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a:lstStyle>
          <a:p>
            <a:pPr>
              <a:defRPr/>
            </a:pPr>
            <a:r>
              <a:rPr lang="en-US" altLang="ko-KR" sz="2000" dirty="0"/>
              <a:t>2. What is the IP address of gaia.cs.umass.edu? On what port number is it sending and receiving TCP segments for this connection? </a:t>
            </a:r>
            <a:endParaRPr lang="ko-KR" altLang="ko-KR" sz="2000" dirty="0"/>
          </a:p>
        </p:txBody>
      </p:sp>
      <p:pic>
        <p:nvPicPr>
          <p:cNvPr id="5" name="그림 4">
            <a:extLst>
              <a:ext uri="{FF2B5EF4-FFF2-40B4-BE49-F238E27FC236}">
                <a16:creationId xmlns:a16="http://schemas.microsoft.com/office/drawing/2014/main" id="{1CE05388-905E-4BA0-9432-C3A5B880297C}"/>
              </a:ext>
            </a:extLst>
          </p:cNvPr>
          <p:cNvPicPr>
            <a:picLocks noChangeAspect="1"/>
          </p:cNvPicPr>
          <p:nvPr/>
        </p:nvPicPr>
        <p:blipFill>
          <a:blip r:embed="rId2"/>
          <a:stretch>
            <a:fillRect/>
          </a:stretch>
        </p:blipFill>
        <p:spPr>
          <a:xfrm>
            <a:off x="675331" y="1482955"/>
            <a:ext cx="5180152" cy="1599753"/>
          </a:xfrm>
          <a:prstGeom prst="rect">
            <a:avLst/>
          </a:prstGeom>
        </p:spPr>
      </p:pic>
      <p:pic>
        <p:nvPicPr>
          <p:cNvPr id="6" name="그림 5">
            <a:extLst>
              <a:ext uri="{FF2B5EF4-FFF2-40B4-BE49-F238E27FC236}">
                <a16:creationId xmlns:a16="http://schemas.microsoft.com/office/drawing/2014/main" id="{973CE5CA-20BE-40B0-ACE8-D0AF8AD4B5DA}"/>
              </a:ext>
            </a:extLst>
          </p:cNvPr>
          <p:cNvPicPr>
            <a:picLocks noChangeAspect="1"/>
          </p:cNvPicPr>
          <p:nvPr/>
        </p:nvPicPr>
        <p:blipFill>
          <a:blip r:embed="rId3"/>
          <a:stretch>
            <a:fillRect/>
          </a:stretch>
        </p:blipFill>
        <p:spPr>
          <a:xfrm>
            <a:off x="587866" y="3457227"/>
            <a:ext cx="10377398" cy="851479"/>
          </a:xfrm>
          <a:prstGeom prst="rect">
            <a:avLst/>
          </a:prstGeom>
        </p:spPr>
      </p:pic>
      <p:sp>
        <p:nvSpPr>
          <p:cNvPr id="8" name="액자 7">
            <a:extLst>
              <a:ext uri="{FF2B5EF4-FFF2-40B4-BE49-F238E27FC236}">
                <a16:creationId xmlns:a16="http://schemas.microsoft.com/office/drawing/2014/main" id="{28C96569-47E5-4BF8-A47C-64A1DD0B850F}"/>
              </a:ext>
            </a:extLst>
          </p:cNvPr>
          <p:cNvSpPr/>
          <p:nvPr/>
        </p:nvSpPr>
        <p:spPr>
          <a:xfrm>
            <a:off x="587866" y="2854518"/>
            <a:ext cx="2910708" cy="302150"/>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액자 8">
            <a:extLst>
              <a:ext uri="{FF2B5EF4-FFF2-40B4-BE49-F238E27FC236}">
                <a16:creationId xmlns:a16="http://schemas.microsoft.com/office/drawing/2014/main" id="{8D20BA93-FDD7-440B-97B0-6D20FD01344C}"/>
              </a:ext>
            </a:extLst>
          </p:cNvPr>
          <p:cNvSpPr/>
          <p:nvPr/>
        </p:nvSpPr>
        <p:spPr>
          <a:xfrm>
            <a:off x="921821" y="3943847"/>
            <a:ext cx="2576753" cy="302150"/>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 name="TextBox 10">
            <a:extLst>
              <a:ext uri="{FF2B5EF4-FFF2-40B4-BE49-F238E27FC236}">
                <a16:creationId xmlns:a16="http://schemas.microsoft.com/office/drawing/2014/main" id="{4D548EF5-43F0-47D4-A855-6B99AE9A4FFC}"/>
              </a:ext>
            </a:extLst>
          </p:cNvPr>
          <p:cNvSpPr txBox="1"/>
          <p:nvPr/>
        </p:nvSpPr>
        <p:spPr>
          <a:xfrm>
            <a:off x="811034" y="5208104"/>
            <a:ext cx="4548553" cy="369332"/>
          </a:xfrm>
          <a:prstGeom prst="rect">
            <a:avLst/>
          </a:prstGeom>
          <a:noFill/>
        </p:spPr>
        <p:txBody>
          <a:bodyPr wrap="none" rtlCol="0">
            <a:spAutoFit/>
          </a:bodyPr>
          <a:lstStyle/>
          <a:p>
            <a:r>
              <a:rPr lang="en-US" altLang="ko-KR" dirty="0"/>
              <a:t>IP</a:t>
            </a:r>
            <a:r>
              <a:rPr lang="ko-KR" altLang="en-US" dirty="0"/>
              <a:t> </a:t>
            </a:r>
            <a:r>
              <a:rPr lang="en-US" altLang="ko-KR" dirty="0"/>
              <a:t>address(gaia.cs.umass.edu):</a:t>
            </a:r>
            <a:r>
              <a:rPr lang="ko-KR" altLang="en-US" dirty="0"/>
              <a:t> </a:t>
            </a:r>
            <a:r>
              <a:rPr lang="en-US" altLang="ko-KR" dirty="0"/>
              <a:t>128.119.245.12</a:t>
            </a:r>
            <a:endParaRPr lang="ko-KR" altLang="en-US" dirty="0"/>
          </a:p>
        </p:txBody>
      </p:sp>
      <p:sp>
        <p:nvSpPr>
          <p:cNvPr id="12" name="TextBox 11">
            <a:extLst>
              <a:ext uri="{FF2B5EF4-FFF2-40B4-BE49-F238E27FC236}">
                <a16:creationId xmlns:a16="http://schemas.microsoft.com/office/drawing/2014/main" id="{AC856B37-A0C1-4642-9553-259D8538D499}"/>
              </a:ext>
            </a:extLst>
          </p:cNvPr>
          <p:cNvSpPr txBox="1"/>
          <p:nvPr/>
        </p:nvSpPr>
        <p:spPr>
          <a:xfrm>
            <a:off x="811034" y="5772646"/>
            <a:ext cx="2907527" cy="369332"/>
          </a:xfrm>
          <a:prstGeom prst="rect">
            <a:avLst/>
          </a:prstGeom>
          <a:noFill/>
        </p:spPr>
        <p:txBody>
          <a:bodyPr wrap="none" rtlCol="0">
            <a:spAutoFit/>
          </a:bodyPr>
          <a:lstStyle/>
          <a:p>
            <a:r>
              <a:rPr lang="en-US" altLang="ko-KR" dirty="0"/>
              <a:t>TCP segment port number:</a:t>
            </a:r>
            <a:r>
              <a:rPr lang="ko-KR" altLang="en-US" dirty="0"/>
              <a:t> </a:t>
            </a:r>
            <a:r>
              <a:rPr lang="en-US" altLang="ko-KR" dirty="0"/>
              <a:t>80</a:t>
            </a:r>
            <a:endParaRPr lang="ko-KR" altLang="en-US" dirty="0"/>
          </a:p>
        </p:txBody>
      </p:sp>
    </p:spTree>
    <p:extLst>
      <p:ext uri="{BB962C8B-B14F-4D97-AF65-F5344CB8AC3E}">
        <p14:creationId xmlns:p14="http://schemas.microsoft.com/office/powerpoint/2010/main" val="3527964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22DDA6-0B57-48F1-B382-331878C17924}"/>
              </a:ext>
            </a:extLst>
          </p:cNvPr>
          <p:cNvSpPr>
            <a:spLocks noGrp="1"/>
          </p:cNvSpPr>
          <p:nvPr>
            <p:ph type="title"/>
          </p:nvPr>
        </p:nvSpPr>
        <p:spPr>
          <a:xfrm>
            <a:off x="1883929" y="2684957"/>
            <a:ext cx="9960864" cy="987552"/>
          </a:xfrm>
        </p:spPr>
        <p:txBody>
          <a:bodyPr/>
          <a:lstStyle/>
          <a:p>
            <a:r>
              <a:rPr lang="en-US" altLang="ko-KR" dirty="0"/>
              <a:t>Question part 2</a:t>
            </a:r>
            <a:endParaRPr lang="ko-KR" altLang="en-US" dirty="0"/>
          </a:p>
        </p:txBody>
      </p:sp>
    </p:spTree>
    <p:extLst>
      <p:ext uri="{BB962C8B-B14F-4D97-AF65-F5344CB8AC3E}">
        <p14:creationId xmlns:p14="http://schemas.microsoft.com/office/powerpoint/2010/main" val="353151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
            <a:extLst>
              <a:ext uri="{FF2B5EF4-FFF2-40B4-BE49-F238E27FC236}">
                <a16:creationId xmlns:a16="http://schemas.microsoft.com/office/drawing/2014/main" id="{BAAE39AE-097A-4C70-B50C-1219D1901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13" y="5445125"/>
            <a:ext cx="57721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제목 3">
            <a:extLst>
              <a:ext uri="{FF2B5EF4-FFF2-40B4-BE49-F238E27FC236}">
                <a16:creationId xmlns:a16="http://schemas.microsoft.com/office/drawing/2014/main" id="{0142B8FF-8C05-4568-8F1A-2E0526F4D198}"/>
              </a:ext>
            </a:extLst>
          </p:cNvPr>
          <p:cNvSpPr>
            <a:spLocks noGrp="1"/>
          </p:cNvSpPr>
          <p:nvPr>
            <p:ph type="title"/>
          </p:nvPr>
        </p:nvSpPr>
        <p:spPr/>
        <p:txBody>
          <a:bodyPr/>
          <a:lstStyle/>
          <a:p>
            <a:r>
              <a:rPr lang="en-US" altLang="ko-KR"/>
              <a:t>Questions (Part 2/5)</a:t>
            </a:r>
          </a:p>
        </p:txBody>
      </p:sp>
      <p:sp>
        <p:nvSpPr>
          <p:cNvPr id="2" name="내용 개체 틀 4">
            <a:extLst>
              <a:ext uri="{FF2B5EF4-FFF2-40B4-BE49-F238E27FC236}">
                <a16:creationId xmlns:a16="http://schemas.microsoft.com/office/drawing/2014/main" id="{9FCA843D-DB72-4794-B82C-EFC147ED3625}"/>
              </a:ext>
            </a:extLst>
          </p:cNvPr>
          <p:cNvSpPr>
            <a:spLocks noGrp="1"/>
          </p:cNvSpPr>
          <p:nvPr>
            <p:ph sz="quarter" idx="1"/>
          </p:nvPr>
        </p:nvSpPr>
        <p:spPr>
          <a:xfrm>
            <a:off x="1981200" y="1219201"/>
            <a:ext cx="8229600" cy="4441825"/>
          </a:xfrm>
        </p:spPr>
        <p:txBody>
          <a:bodyPr>
            <a:normAutofit fontScale="62500" lnSpcReduction="20000"/>
          </a:bodyPr>
          <a:lstStyle/>
          <a:p>
            <a:pPr marL="266700" indent="-266700">
              <a:lnSpc>
                <a:spcPct val="120000"/>
              </a:lnSpc>
              <a:buFont typeface="+mj-lt"/>
              <a:buAutoNum type="arabicPeriod"/>
              <a:defRPr/>
            </a:pPr>
            <a:r>
              <a:rPr lang="en-US" altLang="ko-KR" dirty="0"/>
              <a:t>What is the sequence number of the TCP SYN segment that is used to initiate the TCP connection between the client computer and gaia.cs.umass.edu?  What is it in the segment that identifies the segment as a SYN segment? </a:t>
            </a:r>
            <a:endParaRPr lang="ko-KR" altLang="ko-KR" dirty="0"/>
          </a:p>
          <a:p>
            <a:pPr marL="266700" indent="-266700">
              <a:lnSpc>
                <a:spcPct val="120000"/>
              </a:lnSpc>
              <a:buFont typeface="+mj-lt"/>
              <a:buAutoNum type="arabicPeriod"/>
              <a:defRPr/>
            </a:pPr>
            <a:r>
              <a:rPr lang="en-US" altLang="ko-KR" dirty="0"/>
              <a:t>What is the sequence number of the SYNACK segment sent by gaia.cs.umass.edu to the client computer in reply to the SYN?  What is the value of the Acknowledgement field in the SYNACK segment?  How did gaia.cs.umass.edu determine that value? What is it in the segment that identifies the segment as a SYNACK segment? </a:t>
            </a:r>
            <a:endParaRPr lang="ko-KR" altLang="ko-KR" dirty="0"/>
          </a:p>
          <a:p>
            <a:pPr marL="266700" indent="-266700">
              <a:lnSpc>
                <a:spcPct val="120000"/>
              </a:lnSpc>
              <a:buFont typeface="+mj-lt"/>
              <a:buAutoNum type="arabicPeriod"/>
              <a:defRPr/>
            </a:pPr>
            <a:r>
              <a:rPr lang="en-US" altLang="ko-KR" dirty="0"/>
              <a:t>What is the sequence number of the TCP segment containing the HTTP POST command?  Note that in order to find the POST command, you’ll need to dig into the packet content field at the bottom of the </a:t>
            </a:r>
            <a:r>
              <a:rPr lang="en-US" altLang="ko-KR" dirty="0" err="1"/>
              <a:t>Wireshark</a:t>
            </a:r>
            <a:r>
              <a:rPr lang="en-US" altLang="ko-KR" dirty="0"/>
              <a:t> window, looking for a segment with a “POST” within its DATA field. </a:t>
            </a:r>
            <a:endParaRPr lang="ko-KR" altLang="ko-KR" dirty="0"/>
          </a:p>
        </p:txBody>
      </p:sp>
      <p:sp>
        <p:nvSpPr>
          <p:cNvPr id="5" name="모서리가 둥근 직사각형 4">
            <a:extLst>
              <a:ext uri="{FF2B5EF4-FFF2-40B4-BE49-F238E27FC236}">
                <a16:creationId xmlns:a16="http://schemas.microsoft.com/office/drawing/2014/main" id="{09D7B6A4-B2D4-4976-A5E2-017347E31F9A}"/>
              </a:ext>
            </a:extLst>
          </p:cNvPr>
          <p:cNvSpPr/>
          <p:nvPr/>
        </p:nvSpPr>
        <p:spPr>
          <a:xfrm>
            <a:off x="9264650" y="5661025"/>
            <a:ext cx="647700" cy="2159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latinLnBrk="1" hangingPunct="1">
              <a:defRPr/>
            </a:pPr>
            <a:endParaRPr lang="ko-KR" altLang="en-US"/>
          </a:p>
        </p:txBody>
      </p:sp>
      <p:sp>
        <p:nvSpPr>
          <p:cNvPr id="38918" name="슬라이드 번호 개체 틀 2">
            <a:extLst>
              <a:ext uri="{FF2B5EF4-FFF2-40B4-BE49-F238E27FC236}">
                <a16:creationId xmlns:a16="http://schemas.microsoft.com/office/drawing/2014/main" id="{A4E653ED-B3FB-4E01-8738-73E77C11B11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b="1">
                <a:solidFill>
                  <a:schemeClr val="tx1"/>
                </a:solidFill>
                <a:latin typeface="Trebuchet MS" panose="020B0603020202020204" pitchFamily="34" charset="0"/>
                <a:ea typeface="굴림" panose="020B0600000101010101" pitchFamily="50" charset="-127"/>
              </a:defRPr>
            </a:lvl1pPr>
            <a:lvl2pPr marL="742950" indent="-285750">
              <a:defRPr kumimoji="1" sz="1400" b="1">
                <a:solidFill>
                  <a:schemeClr val="tx1"/>
                </a:solidFill>
                <a:latin typeface="Trebuchet MS" panose="020B0603020202020204" pitchFamily="34" charset="0"/>
                <a:ea typeface="굴림" panose="020B0600000101010101" pitchFamily="50" charset="-127"/>
              </a:defRPr>
            </a:lvl2pPr>
            <a:lvl3pPr marL="1143000" indent="-228600">
              <a:defRPr kumimoji="1" sz="1400" b="1">
                <a:solidFill>
                  <a:schemeClr val="tx1"/>
                </a:solidFill>
                <a:latin typeface="Trebuchet MS" panose="020B0603020202020204" pitchFamily="34" charset="0"/>
                <a:ea typeface="굴림" panose="020B0600000101010101" pitchFamily="50" charset="-127"/>
              </a:defRPr>
            </a:lvl3pPr>
            <a:lvl4pPr marL="1600200" indent="-228600">
              <a:defRPr kumimoji="1" sz="1400" b="1">
                <a:solidFill>
                  <a:schemeClr val="tx1"/>
                </a:solidFill>
                <a:latin typeface="Trebuchet MS" panose="020B0603020202020204" pitchFamily="34" charset="0"/>
                <a:ea typeface="굴림" panose="020B0600000101010101" pitchFamily="50" charset="-127"/>
              </a:defRPr>
            </a:lvl4pPr>
            <a:lvl5pPr marL="2057400" indent="-228600">
              <a:defRPr kumimoji="1" sz="1400" b="1">
                <a:solidFill>
                  <a:schemeClr val="tx1"/>
                </a:solidFill>
                <a:latin typeface="Trebuchet MS" panose="020B0603020202020204" pitchFamily="34" charset="0"/>
                <a:ea typeface="굴림" panose="020B0600000101010101" pitchFamily="50" charset="-127"/>
              </a:defRPr>
            </a:lvl5pPr>
            <a:lvl6pPr marL="25146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6pPr>
            <a:lvl7pPr marL="29718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7pPr>
            <a:lvl8pPr marL="34290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8pPr>
            <a:lvl9pPr marL="3886200" indent="-228600" eaLnBrk="0" fontAlgn="base" hangingPunct="0">
              <a:spcBef>
                <a:spcPct val="0"/>
              </a:spcBef>
              <a:spcAft>
                <a:spcPct val="0"/>
              </a:spcAft>
              <a:defRPr kumimoji="1" sz="1400" b="1">
                <a:solidFill>
                  <a:schemeClr val="tx1"/>
                </a:solidFill>
                <a:latin typeface="Trebuchet MS" panose="020B0603020202020204" pitchFamily="34" charset="0"/>
                <a:ea typeface="굴림" panose="020B0600000101010101" pitchFamily="50" charset="-127"/>
              </a:defRPr>
            </a:lvl9pPr>
          </a:lstStyle>
          <a:p>
            <a:fld id="{70B211D2-3A5D-4906-A6AC-A5F9AFC2DFFB}" type="slidenum">
              <a:rPr kumimoji="0" lang="ko-KR" altLang="en-US" smtClean="0">
                <a:solidFill>
                  <a:schemeClr val="tx2"/>
                </a:solidFill>
              </a:rPr>
              <a:pPr/>
              <a:t>8</a:t>
            </a:fld>
            <a:endParaRPr kumimoji="0" lang="en-US" altLang="ko-KR">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22E536DC-43EE-4E87-91A7-F0D50262FF1C}"/>
              </a:ext>
            </a:extLst>
          </p:cNvPr>
          <p:cNvPicPr>
            <a:picLocks noChangeAspect="1"/>
          </p:cNvPicPr>
          <p:nvPr/>
        </p:nvPicPr>
        <p:blipFill>
          <a:blip r:embed="rId2"/>
          <a:stretch>
            <a:fillRect/>
          </a:stretch>
        </p:blipFill>
        <p:spPr>
          <a:xfrm>
            <a:off x="0" y="1696752"/>
            <a:ext cx="12192000" cy="5065846"/>
          </a:xfrm>
          <a:prstGeom prst="rect">
            <a:avLst/>
          </a:prstGeom>
        </p:spPr>
      </p:pic>
      <p:sp>
        <p:nvSpPr>
          <p:cNvPr id="2" name="제목 1">
            <a:extLst>
              <a:ext uri="{FF2B5EF4-FFF2-40B4-BE49-F238E27FC236}">
                <a16:creationId xmlns:a16="http://schemas.microsoft.com/office/drawing/2014/main" id="{B4B2B3CB-AF0C-4A3B-8902-BCE4CDC3AF8E}"/>
              </a:ext>
            </a:extLst>
          </p:cNvPr>
          <p:cNvSpPr>
            <a:spLocks noGrp="1"/>
          </p:cNvSpPr>
          <p:nvPr>
            <p:ph type="title"/>
          </p:nvPr>
        </p:nvSpPr>
        <p:spPr>
          <a:xfrm>
            <a:off x="640875" y="95402"/>
            <a:ext cx="9960864" cy="987552"/>
          </a:xfrm>
        </p:spPr>
        <p:txBody>
          <a:bodyPr>
            <a:noAutofit/>
          </a:bodyPr>
          <a:lstStyle/>
          <a:p>
            <a:r>
              <a:rPr lang="en-US" altLang="ko-KR" sz="2000" dirty="0">
                <a:solidFill>
                  <a:schemeClr val="accent5">
                    <a:lumMod val="40000"/>
                    <a:lumOff val="60000"/>
                  </a:schemeClr>
                </a:solidFill>
              </a:rPr>
              <a:t>1. What is the sequence number of the TCP SYN segment that is used to initiate the TCP connection between the client computer and gaia.cs.umass.edu?  What is it in the segment that identifies the segment as a SYN segment? </a:t>
            </a:r>
            <a:br>
              <a:rPr lang="ko-KR" altLang="ko-KR" sz="2000" dirty="0">
                <a:solidFill>
                  <a:schemeClr val="accent5">
                    <a:lumMod val="40000"/>
                    <a:lumOff val="60000"/>
                  </a:schemeClr>
                </a:solidFill>
              </a:rPr>
            </a:br>
            <a:endParaRPr lang="ko-KR" altLang="en-US" sz="2000" dirty="0">
              <a:solidFill>
                <a:schemeClr val="accent5">
                  <a:lumMod val="40000"/>
                  <a:lumOff val="60000"/>
                </a:schemeClr>
              </a:solidFill>
            </a:endParaRPr>
          </a:p>
        </p:txBody>
      </p:sp>
      <p:sp>
        <p:nvSpPr>
          <p:cNvPr id="6" name="액자 5">
            <a:extLst>
              <a:ext uri="{FF2B5EF4-FFF2-40B4-BE49-F238E27FC236}">
                <a16:creationId xmlns:a16="http://schemas.microsoft.com/office/drawing/2014/main" id="{B019A3FB-4EC2-4594-B9A6-EBC02523B041}"/>
              </a:ext>
            </a:extLst>
          </p:cNvPr>
          <p:cNvSpPr/>
          <p:nvPr/>
        </p:nvSpPr>
        <p:spPr>
          <a:xfrm>
            <a:off x="5803922" y="1673323"/>
            <a:ext cx="1161422" cy="306551"/>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액자 6">
            <a:extLst>
              <a:ext uri="{FF2B5EF4-FFF2-40B4-BE49-F238E27FC236}">
                <a16:creationId xmlns:a16="http://schemas.microsoft.com/office/drawing/2014/main" id="{FFE9538D-6AB4-4ADA-A6AA-FC214D9F499B}"/>
              </a:ext>
            </a:extLst>
          </p:cNvPr>
          <p:cNvSpPr/>
          <p:nvPr/>
        </p:nvSpPr>
        <p:spPr>
          <a:xfrm>
            <a:off x="325474" y="2743200"/>
            <a:ext cx="1551034" cy="230587"/>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액자 9">
            <a:extLst>
              <a:ext uri="{FF2B5EF4-FFF2-40B4-BE49-F238E27FC236}">
                <a16:creationId xmlns:a16="http://schemas.microsoft.com/office/drawing/2014/main" id="{A4EEC79A-7A8B-4AF4-A575-4B3AFB2AADD3}"/>
              </a:ext>
            </a:extLst>
          </p:cNvPr>
          <p:cNvSpPr/>
          <p:nvPr/>
        </p:nvSpPr>
        <p:spPr>
          <a:xfrm>
            <a:off x="325474" y="3761954"/>
            <a:ext cx="1439716" cy="258282"/>
          </a:xfrm>
          <a:prstGeom prst="frame">
            <a:avLst>
              <a:gd name="adj1" fmla="val 131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2" name="액자 11">
            <a:extLst>
              <a:ext uri="{FF2B5EF4-FFF2-40B4-BE49-F238E27FC236}">
                <a16:creationId xmlns:a16="http://schemas.microsoft.com/office/drawing/2014/main" id="{69E834A3-2080-45B5-B271-45809B38F1C2}"/>
              </a:ext>
            </a:extLst>
          </p:cNvPr>
          <p:cNvSpPr/>
          <p:nvPr/>
        </p:nvSpPr>
        <p:spPr>
          <a:xfrm>
            <a:off x="436791" y="5352215"/>
            <a:ext cx="2179187" cy="258282"/>
          </a:xfrm>
          <a:prstGeom prst="frame">
            <a:avLst>
              <a:gd name="adj1" fmla="val 1311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2102714885"/>
      </p:ext>
    </p:extLst>
  </p:cSld>
  <p:clrMapOvr>
    <a:masterClrMapping/>
  </p:clrMapOvr>
</p:sld>
</file>

<file path=ppt/theme/theme1.xml><?xml version="1.0" encoding="utf-8"?>
<a:theme xmlns:a="http://schemas.openxmlformats.org/drawingml/2006/main" name="New_Korea03">
  <a:themeElements>
    <a:clrScheme name="Korea03">
      <a:dk1>
        <a:srgbClr val="000000"/>
      </a:dk1>
      <a:lt1>
        <a:srgbClr val="FFFFFF"/>
      </a:lt1>
      <a:dk2>
        <a:srgbClr val="0362B9"/>
      </a:dk2>
      <a:lt2>
        <a:srgbClr val="BCE7FA"/>
      </a:lt2>
      <a:accent1>
        <a:srgbClr val="3DB5DB"/>
      </a:accent1>
      <a:accent2>
        <a:srgbClr val="DF9B29"/>
      </a:accent2>
      <a:accent3>
        <a:srgbClr val="6699FF"/>
      </a:accent3>
      <a:accent4>
        <a:srgbClr val="D361AA"/>
      </a:accent4>
      <a:accent5>
        <a:srgbClr val="A3D75D"/>
      </a:accent5>
      <a:accent6>
        <a:srgbClr val="D36161"/>
      </a:accent6>
      <a:hlink>
        <a:srgbClr val="FF9933"/>
      </a:hlink>
      <a:folHlink>
        <a:srgbClr val="FF3399"/>
      </a:folHlink>
    </a:clrScheme>
    <a:fontScheme name="Korea03">
      <a:majorFont>
        <a:latin typeface="Corbel"/>
        <a:ea typeface=""/>
        <a:cs typeface=""/>
        <a:font script="Jpan" typeface="HG創英角ｺﾞｼｯｸUB"/>
        <a:font script="Hang" typeface="맑은 고딕"/>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w Cen MT"/>
        <a:ea typeface=""/>
        <a:cs typeface=""/>
        <a:font script="Jpan" typeface="HGｺﾞｼｯｸE"/>
        <a:font script="Hang" typeface="휴먼모음T"/>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Korea03">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hade val="100000"/>
                <a:satMod val="115000"/>
              </a:schemeClr>
            </a:gs>
            <a:gs pos="100000">
              <a:schemeClr val="phClr">
                <a:tint val="50000"/>
                <a:shade val="10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rgbClr val="000000">
                <a:alpha val="48000"/>
              </a:srgbClr>
            </a:outerShdw>
          </a:effectLst>
        </a:effectStyle>
        <a:effectStyle>
          <a:effectLst>
            <a:outerShdw blurRad="57150" dist="38100" dir="5400000" algn="ctr" rotWithShape="0">
              <a:srgbClr val="000000">
                <a:alpha val="48000"/>
              </a:srgbClr>
            </a:outerShdw>
          </a:effectLst>
        </a:effectStyle>
        <a:effectStyle>
          <a:effectLst>
            <a:outerShdw blurRad="57150" dist="38100" dir="5400000" algn="ctr" rotWithShape="0">
              <a:srgbClr val="000000">
                <a:alpha val="48000"/>
              </a:srgb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TM10237563[[fn=우주 테마]]</Template>
  <TotalTime>2750</TotalTime>
  <Words>3234</Words>
  <Application>Microsoft Office PowerPoint</Application>
  <PresentationFormat>와이드스크린</PresentationFormat>
  <Paragraphs>226</Paragraphs>
  <Slides>39</Slides>
  <Notes>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39</vt:i4>
      </vt:variant>
    </vt:vector>
  </HeadingPairs>
  <TitlesOfParts>
    <vt:vector size="48" baseType="lpstr">
      <vt:lpstr>맑은 고딕</vt:lpstr>
      <vt:lpstr>Arial</vt:lpstr>
      <vt:lpstr>Corbel</vt:lpstr>
      <vt:lpstr>Trebuchet MS</vt:lpstr>
      <vt:lpstr>Tw Cen MT</vt:lpstr>
      <vt:lpstr>Wingdings</vt:lpstr>
      <vt:lpstr>Wingdings 2</vt:lpstr>
      <vt:lpstr>Wingdings 3</vt:lpstr>
      <vt:lpstr>New_Korea03</vt:lpstr>
      <vt:lpstr>Lab 05 TCP</vt:lpstr>
      <vt:lpstr>Instructions</vt:lpstr>
      <vt:lpstr>Question part 1</vt:lpstr>
      <vt:lpstr>Questions (Part 1/5)</vt:lpstr>
      <vt:lpstr>1. What is the IP address and TCP port number used by the client computer (source) that is transferring the file to gaia.cs.umass.edu?   </vt:lpstr>
      <vt:lpstr>PowerPoint 프레젠테이션</vt:lpstr>
      <vt:lpstr>Question part 2</vt:lpstr>
      <vt:lpstr>Questions (Part 2/5)</vt:lpstr>
      <vt:lpstr>1. What is the sequence number of the TCP SYN segment that is used to initiate the TCP connection between the client computer and gaia.cs.umass.edu?  What is it in the segment that identifies the segment as a SYN segment?  </vt:lpstr>
      <vt:lpstr>PowerPoint 프레젠테이션</vt:lpstr>
      <vt:lpstr>PowerPoint 프레젠테이션</vt:lpstr>
      <vt:lpstr>PowerPoint 프레젠테이션</vt:lpstr>
      <vt:lpstr>Question part 3</vt:lpstr>
      <vt:lpstr>Questions (Part 3/5)</vt:lpstr>
      <vt:lpstr>PowerPoint 프레젠테이션</vt:lpstr>
      <vt:lpstr>PowerPoint 프레젠테이션</vt:lpstr>
      <vt:lpstr>PowerPoint 프레젠테이션</vt:lpstr>
      <vt:lpstr>3. Given the difference between when each TCP segment was sent, and when its acknowledgement was received, what is the RTT value for each of the six segments?   Note: Wireshark has a nice feature that allows you to plot the RTT for each of the TCP segments sent.  Select a TCP segment in the “listing of captured packets” window that is being sent from the client to the gaia.cs.umass.edu server.  Then select: Statistics-&gt;TCP Stream Graph-&gt;Round Trip Time Graph. </vt:lpstr>
      <vt:lpstr>Question part 4</vt:lpstr>
      <vt:lpstr>Questions (Part 4/5)</vt:lpstr>
      <vt:lpstr>1. What is the length of each of the first six TCP segments?  </vt:lpstr>
      <vt:lpstr>PowerPoint 프레젠테이션</vt:lpstr>
      <vt:lpstr>PowerPoint 프레젠테이션</vt:lpstr>
      <vt:lpstr>PowerPoint 프레젠테이션</vt:lpstr>
      <vt:lpstr>PowerPoint 프레젠테이션</vt:lpstr>
      <vt:lpstr>PowerPoint 프레젠테이션</vt:lpstr>
      <vt:lpstr>2. What is the minimum amount of available buffer space advertised at the received for the entire trace?  Does the lack of receiver buffer space ever throttle(차단 혹은 전송 rate 감소) the sender?  </vt:lpstr>
      <vt:lpstr>2. What is the minimum amount of available buffer space advertised at the received for the entire trace?  Does the lack of receiver buffer space ever throttle(차단 혹은 전송 rate 감소) the sender?  </vt:lpstr>
      <vt:lpstr>3. Are there any retransmitted segments in the trace file? What did you check for (in the trace) in order to answer this question?  </vt:lpstr>
      <vt:lpstr>4. How much data does the receiver typically acknowledge in an ACK?  Can you identify cases where the receiver is ACKing every other received segment (see the table on next page).  </vt:lpstr>
      <vt:lpstr>PowerPoint 프레젠테이션</vt:lpstr>
      <vt:lpstr>5. What is the throughput (bytes transferred per unit time) for the TCP connection? Explain how you calculated this value.  </vt:lpstr>
      <vt:lpstr>Question part 5</vt:lpstr>
      <vt:lpstr>Lab activities &amp; Question for TCP congestion control</vt:lpstr>
      <vt:lpstr>* Can you identify where TCP’s slowstart phase begins and ends, and where congestion avoidance takes over?  Comment on ways in which the measured data differs from the idealized behavior of TCP that we’ve studied in the text.  </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05 TCP</dc:title>
  <dc:creator>user</dc:creator>
  <cp:lastModifiedBy>김성현</cp:lastModifiedBy>
  <cp:revision>97</cp:revision>
  <dcterms:created xsi:type="dcterms:W3CDTF">2020-11-11T07:45:30Z</dcterms:created>
  <dcterms:modified xsi:type="dcterms:W3CDTF">2020-11-25T10:36:00Z</dcterms:modified>
</cp:coreProperties>
</file>