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259" r:id="rId2"/>
    <p:sldId id="503" r:id="rId3"/>
    <p:sldId id="559" r:id="rId4"/>
    <p:sldId id="560" r:id="rId5"/>
    <p:sldId id="260" r:id="rId6"/>
    <p:sldId id="561" r:id="rId7"/>
    <p:sldId id="562" r:id="rId8"/>
    <p:sldId id="563" r:id="rId9"/>
    <p:sldId id="565" r:id="rId10"/>
    <p:sldId id="564" r:id="rId11"/>
    <p:sldId id="566" r:id="rId12"/>
    <p:sldId id="567" r:id="rId13"/>
    <p:sldId id="568" r:id="rId14"/>
    <p:sldId id="569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2020-12-01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2020-12-01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03FB65F-A068-40C2-A5B9-B0D9283C0C60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29E7106-0249-4561-8B9A-6D3F87A3DB07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02227B3E-0B5D-4A4E-A1D5-C5A318589AE5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5DD60D-C61B-40E7-975A-28844FBB2D45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321AE99-9C34-4E99-A9FF-6D7F5041DBC9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B802EC46-0824-45EE-B260-50ED0B85D11E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3600" dirty="0">
                <a:latin typeface="Batang" panose="02030600000101010101" pitchFamily="18" charset="-127"/>
                <a:ea typeface="Batang" panose="02030600000101010101" pitchFamily="18" charset="-127"/>
              </a:rPr>
              <a:t>Lab 06 – Windows Socket programming</a:t>
            </a:r>
            <a:endParaRPr lang="ko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altLang="ko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Sangmyung</a:t>
            </a:r>
            <a:r>
              <a:rPr lang="en-US" altLang="ko" sz="2800" dirty="0"/>
              <a:t> Univ. Human-centered AI</a:t>
            </a:r>
          </a:p>
          <a:p>
            <a:pPr rtl="0"/>
            <a:r>
              <a:rPr lang="en-US" altLang="ko" sz="2800" dirty="0">
                <a:latin typeface="Batang" panose="02030600000101010101" pitchFamily="18" charset="-127"/>
                <a:ea typeface="Batang" panose="02030600000101010101" pitchFamily="18" charset="-127"/>
              </a:rPr>
              <a:t>201910783</a:t>
            </a:r>
          </a:p>
          <a:p>
            <a:pPr rtl="0"/>
            <a:r>
              <a:rPr lang="en-US" altLang="ko" sz="2800" dirty="0"/>
              <a:t>Kim </a:t>
            </a:r>
            <a:r>
              <a:rPr lang="en-US" altLang="ko" sz="2800" dirty="0" err="1"/>
              <a:t>Seong</a:t>
            </a:r>
            <a:r>
              <a:rPr lang="en-US" altLang="ko" sz="2800" dirty="0"/>
              <a:t> Hyun</a:t>
            </a:r>
            <a:endParaRPr lang="ko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829183-4C3F-4DDF-B5CC-1883C000F29B}"/>
              </a:ext>
            </a:extLst>
          </p:cNvPr>
          <p:cNvSpPr txBox="1"/>
          <p:nvPr/>
        </p:nvSpPr>
        <p:spPr>
          <a:xfrm>
            <a:off x="40669" y="5777163"/>
            <a:ext cx="12100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이렇게 </a:t>
            </a:r>
            <a:r>
              <a:rPr lang="en-US" altLang="ko-KR" dirty="0"/>
              <a:t>connection</a:t>
            </a:r>
            <a:r>
              <a:rPr lang="ko-KR" altLang="en-US" dirty="0"/>
              <a:t>의 시작인 </a:t>
            </a:r>
            <a:r>
              <a:rPr lang="en-US" altLang="ko-KR" dirty="0"/>
              <a:t>SYN</a:t>
            </a:r>
            <a:r>
              <a:rPr lang="ko-KR" altLang="en-US" dirty="0"/>
              <a:t> 다음이자 본격적인 </a:t>
            </a:r>
            <a:r>
              <a:rPr lang="en-US" altLang="ko-KR" dirty="0"/>
              <a:t>data</a:t>
            </a:r>
            <a:r>
              <a:rPr lang="ko-KR" altLang="en-US" dirty="0"/>
              <a:t>전달부터</a:t>
            </a:r>
            <a:r>
              <a:rPr lang="en-US" altLang="ko-KR" dirty="0"/>
              <a:t> </a:t>
            </a:r>
            <a:r>
              <a:rPr lang="ko-KR" altLang="en-US" dirty="0"/>
              <a:t>마지막인 </a:t>
            </a:r>
            <a:r>
              <a:rPr lang="en-US" altLang="ko-KR" dirty="0"/>
              <a:t>FIN</a:t>
            </a:r>
            <a:r>
              <a:rPr lang="ko-KR" altLang="en-US" dirty="0"/>
              <a:t>까지 </a:t>
            </a:r>
            <a:r>
              <a:rPr lang="en-US" altLang="ko-KR" dirty="0" err="1"/>
              <a:t>Client</a:t>
            </a:r>
            <a:r>
              <a:rPr lang="en-US" altLang="ko-KR" dirty="0" err="1">
                <a:sym typeface="Wingdings" panose="05000000000000000000" pitchFamily="2" charset="2"/>
              </a:rPr>
              <a:t>server</a:t>
            </a:r>
            <a:r>
              <a:rPr lang="ko-KR" altLang="en-US" dirty="0">
                <a:sym typeface="Wingdings" panose="05000000000000000000" pitchFamily="2" charset="2"/>
              </a:rPr>
              <a:t>로 메시지가 가면 </a:t>
            </a:r>
            <a:r>
              <a:rPr lang="en-US" altLang="ko-KR" dirty="0">
                <a:sym typeface="Wingdings" panose="05000000000000000000" pitchFamily="2" charset="2"/>
              </a:rPr>
              <a:t>server</a:t>
            </a:r>
            <a:r>
              <a:rPr lang="ko-KR" altLang="en-US" dirty="0">
                <a:sym typeface="Wingdings" panose="05000000000000000000" pitchFamily="2" charset="2"/>
              </a:rPr>
              <a:t>가 응답</a:t>
            </a:r>
            <a:r>
              <a:rPr lang="en-US" altLang="ko-KR" dirty="0">
                <a:sym typeface="Wingdings" panose="05000000000000000000" pitchFamily="2" charset="2"/>
              </a:rPr>
              <a:t>(ACK)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 Server</a:t>
            </a:r>
            <a:r>
              <a:rPr lang="ko-KR" altLang="en-US" dirty="0">
                <a:sym typeface="Wingdings" panose="05000000000000000000" pitchFamily="2" charset="2"/>
              </a:rPr>
              <a:t>가 마치 나 이거 제대로 </a:t>
            </a:r>
            <a:r>
              <a:rPr lang="ko-KR" altLang="en-US" dirty="0" err="1">
                <a:sym typeface="Wingdings" panose="05000000000000000000" pitchFamily="2" charset="2"/>
              </a:rPr>
              <a:t>받았어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하는 듯이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같은걸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serverclient</a:t>
            </a:r>
            <a:r>
              <a:rPr lang="ko-KR" altLang="en-US" dirty="0">
                <a:sym typeface="Wingdings" panose="05000000000000000000" pitchFamily="2" charset="2"/>
              </a:rPr>
              <a:t>로 보내 </a:t>
            </a:r>
            <a:r>
              <a:rPr lang="en-US" altLang="ko-KR" dirty="0">
                <a:sym typeface="Wingdings" panose="05000000000000000000" pitchFamily="2" charset="2"/>
              </a:rPr>
              <a:t>client</a:t>
            </a:r>
            <a:r>
              <a:rPr lang="ko-KR" altLang="en-US" dirty="0">
                <a:sym typeface="Wingdings" panose="05000000000000000000" pitchFamily="2" charset="2"/>
              </a:rPr>
              <a:t>가 응답</a:t>
            </a:r>
            <a:r>
              <a:rPr lang="en-US" altLang="ko-KR" dirty="0">
                <a:sym typeface="Wingdings" panose="05000000000000000000" pitchFamily="2" charset="2"/>
              </a:rPr>
              <a:t>(ACK)</a:t>
            </a:r>
            <a:r>
              <a:rPr lang="ko-KR" altLang="en-US" dirty="0">
                <a:sym typeface="Wingdings" panose="05000000000000000000" pitchFamily="2" charset="2"/>
              </a:rPr>
              <a:t>하는 형태를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전체적인 규칙으로 하여 이러한 형식으로 모든 </a:t>
            </a:r>
            <a:r>
              <a:rPr lang="en-US" altLang="ko-KR" dirty="0">
                <a:sym typeface="Wingdings" panose="05000000000000000000" pitchFamily="2" charset="2"/>
              </a:rPr>
              <a:t>client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server</a:t>
            </a:r>
            <a:r>
              <a:rPr lang="ko-KR" altLang="en-US" dirty="0">
                <a:sym typeface="Wingdings" panose="05000000000000000000" pitchFamily="2" charset="2"/>
              </a:rPr>
              <a:t>가 현재 통신하고 있다는 걸을 우리는 추측할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F404F84-EDBB-4997-B3A3-CF3E7CC6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2" cy="62189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 Analyze with Wireshark &amp; Discuss the results</a:t>
            </a:r>
            <a:endParaRPr lang="ko-KR" altLang="en-US" sz="28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5DBED54-E9B7-4A4F-B2B1-88B553657F02}"/>
              </a:ext>
            </a:extLst>
          </p:cNvPr>
          <p:cNvGrpSpPr/>
          <p:nvPr/>
        </p:nvGrpSpPr>
        <p:grpSpPr>
          <a:xfrm>
            <a:off x="40669" y="510251"/>
            <a:ext cx="12155992" cy="4264144"/>
            <a:chOff x="36008" y="1015577"/>
            <a:chExt cx="12155992" cy="426414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DAEE422-9077-4623-9793-353F7B626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9" y="1015577"/>
              <a:ext cx="7897515" cy="35687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39C6AEE-E8AF-4387-8D8F-E60F4BAB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046" y="1578278"/>
              <a:ext cx="6071954" cy="370144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41786-F0D2-43ED-A27B-4A2966C06698}"/>
                </a:ext>
              </a:extLst>
            </p:cNvPr>
            <p:cNvSpPr txBox="1"/>
            <p:nvPr/>
          </p:nvSpPr>
          <p:spPr>
            <a:xfrm>
              <a:off x="10396460" y="2081259"/>
              <a:ext cx="1650580" cy="276999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 err="1"/>
                <a:t>Echo_client</a:t>
              </a:r>
              <a:r>
                <a:rPr lang="en-US" altLang="ko-KR" sz="1200" dirty="0"/>
                <a:t>(50576)</a:t>
              </a: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D3B57726-43E0-4701-A079-3160DE0384C4}"/>
                </a:ext>
              </a:extLst>
            </p:cNvPr>
            <p:cNvSpPr/>
            <p:nvPr/>
          </p:nvSpPr>
          <p:spPr>
            <a:xfrm>
              <a:off x="6120046" y="2109537"/>
              <a:ext cx="1724543" cy="296779"/>
            </a:xfrm>
            <a:prstGeom prst="frame">
              <a:avLst>
                <a:gd name="adj1" fmla="val 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액자 18">
              <a:extLst>
                <a:ext uri="{FF2B5EF4-FFF2-40B4-BE49-F238E27FC236}">
                  <a16:creationId xmlns:a16="http://schemas.microsoft.com/office/drawing/2014/main" id="{DC7E5C8B-FFCE-4091-80D5-359319B589EA}"/>
                </a:ext>
              </a:extLst>
            </p:cNvPr>
            <p:cNvSpPr/>
            <p:nvPr/>
          </p:nvSpPr>
          <p:spPr>
            <a:xfrm>
              <a:off x="6120046" y="2358258"/>
              <a:ext cx="1724543" cy="256606"/>
            </a:xfrm>
            <a:prstGeom prst="frame">
              <a:avLst>
                <a:gd name="adj1" fmla="val 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66FC34D0-B778-4031-8C3B-DD4A50A60EC7}"/>
                </a:ext>
              </a:extLst>
            </p:cNvPr>
            <p:cNvSpPr/>
            <p:nvPr/>
          </p:nvSpPr>
          <p:spPr>
            <a:xfrm>
              <a:off x="6120046" y="2597498"/>
              <a:ext cx="1724543" cy="256606"/>
            </a:xfrm>
            <a:prstGeom prst="frame">
              <a:avLst>
                <a:gd name="adj1" fmla="val 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84DFE442-5AE7-4682-98D6-BDE995746993}"/>
                </a:ext>
              </a:extLst>
            </p:cNvPr>
            <p:cNvSpPr/>
            <p:nvPr/>
          </p:nvSpPr>
          <p:spPr>
            <a:xfrm>
              <a:off x="6120046" y="2819740"/>
              <a:ext cx="1724543" cy="256606"/>
            </a:xfrm>
            <a:prstGeom prst="frame">
              <a:avLst>
                <a:gd name="adj1" fmla="val 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76198BE7-9F15-472D-8018-04BCBFA6336D}"/>
                </a:ext>
              </a:extLst>
            </p:cNvPr>
            <p:cNvSpPr/>
            <p:nvPr/>
          </p:nvSpPr>
          <p:spPr>
            <a:xfrm>
              <a:off x="6120046" y="3068461"/>
              <a:ext cx="1724543" cy="256606"/>
            </a:xfrm>
            <a:prstGeom prst="frame">
              <a:avLst>
                <a:gd name="adj1" fmla="val 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7B818C95-39EA-457C-8B0C-4EE662701ADF}"/>
                </a:ext>
              </a:extLst>
            </p:cNvPr>
            <p:cNvSpPr/>
            <p:nvPr/>
          </p:nvSpPr>
          <p:spPr>
            <a:xfrm>
              <a:off x="6120045" y="3290703"/>
              <a:ext cx="1724543" cy="177215"/>
            </a:xfrm>
            <a:prstGeom prst="frame">
              <a:avLst>
                <a:gd name="adj1" fmla="val 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63E2E9A8-9396-4B94-9061-0350078AE4F1}"/>
                </a:ext>
              </a:extLst>
            </p:cNvPr>
            <p:cNvSpPr/>
            <p:nvPr/>
          </p:nvSpPr>
          <p:spPr>
            <a:xfrm>
              <a:off x="40669" y="1158428"/>
              <a:ext cx="5926994" cy="598183"/>
            </a:xfrm>
            <a:prstGeom prst="frame">
              <a:avLst>
                <a:gd name="adj1" fmla="val 639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A9A86E9F-C340-49D6-9AF5-A7CB7D870D12}"/>
                </a:ext>
              </a:extLst>
            </p:cNvPr>
            <p:cNvSpPr/>
            <p:nvPr/>
          </p:nvSpPr>
          <p:spPr>
            <a:xfrm>
              <a:off x="40669" y="1736648"/>
              <a:ext cx="5926994" cy="598183"/>
            </a:xfrm>
            <a:prstGeom prst="frame">
              <a:avLst>
                <a:gd name="adj1" fmla="val 639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액자 26">
              <a:extLst>
                <a:ext uri="{FF2B5EF4-FFF2-40B4-BE49-F238E27FC236}">
                  <a16:creationId xmlns:a16="http://schemas.microsoft.com/office/drawing/2014/main" id="{20277B19-1EBA-454C-909A-BDE758206DA7}"/>
                </a:ext>
              </a:extLst>
            </p:cNvPr>
            <p:cNvSpPr/>
            <p:nvPr/>
          </p:nvSpPr>
          <p:spPr>
            <a:xfrm>
              <a:off x="40669" y="2302884"/>
              <a:ext cx="5926994" cy="598183"/>
            </a:xfrm>
            <a:prstGeom prst="frame">
              <a:avLst>
                <a:gd name="adj1" fmla="val 639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액자 27">
              <a:extLst>
                <a:ext uri="{FF2B5EF4-FFF2-40B4-BE49-F238E27FC236}">
                  <a16:creationId xmlns:a16="http://schemas.microsoft.com/office/drawing/2014/main" id="{F1ECBA1F-D31B-4DF8-B6F4-5873F34C5648}"/>
                </a:ext>
              </a:extLst>
            </p:cNvPr>
            <p:cNvSpPr/>
            <p:nvPr/>
          </p:nvSpPr>
          <p:spPr>
            <a:xfrm>
              <a:off x="36008" y="2913051"/>
              <a:ext cx="5926994" cy="598183"/>
            </a:xfrm>
            <a:prstGeom prst="frame">
              <a:avLst>
                <a:gd name="adj1" fmla="val 639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액자 28">
              <a:extLst>
                <a:ext uri="{FF2B5EF4-FFF2-40B4-BE49-F238E27FC236}">
                  <a16:creationId xmlns:a16="http://schemas.microsoft.com/office/drawing/2014/main" id="{744A021F-2D99-433A-AF1C-1AC9D2DFBFED}"/>
                </a:ext>
              </a:extLst>
            </p:cNvPr>
            <p:cNvSpPr/>
            <p:nvPr/>
          </p:nvSpPr>
          <p:spPr>
            <a:xfrm>
              <a:off x="36008" y="3438135"/>
              <a:ext cx="5926994" cy="598183"/>
            </a:xfrm>
            <a:prstGeom prst="frame">
              <a:avLst>
                <a:gd name="adj1" fmla="val 639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액자 29">
              <a:extLst>
                <a:ext uri="{FF2B5EF4-FFF2-40B4-BE49-F238E27FC236}">
                  <a16:creationId xmlns:a16="http://schemas.microsoft.com/office/drawing/2014/main" id="{A7202A4A-F829-4320-87FC-D74FF071257F}"/>
                </a:ext>
              </a:extLst>
            </p:cNvPr>
            <p:cNvSpPr/>
            <p:nvPr/>
          </p:nvSpPr>
          <p:spPr>
            <a:xfrm>
              <a:off x="36008" y="3998105"/>
              <a:ext cx="5926994" cy="598183"/>
            </a:xfrm>
            <a:prstGeom prst="frame">
              <a:avLst>
                <a:gd name="adj1" fmla="val 639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D840BE5-732A-454C-9642-26A16BC16197}"/>
                </a:ext>
              </a:extLst>
            </p:cNvPr>
            <p:cNvCxnSpPr>
              <a:stCxn id="24" idx="3"/>
              <a:endCxn id="17" idx="1"/>
            </p:cNvCxnSpPr>
            <p:nvPr/>
          </p:nvCxnSpPr>
          <p:spPr>
            <a:xfrm>
              <a:off x="5967663" y="1457520"/>
              <a:ext cx="152383" cy="8004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76C0A6A-D606-48DC-B58D-187DD97B2F76}"/>
                </a:ext>
              </a:extLst>
            </p:cNvPr>
            <p:cNvCxnSpPr>
              <a:stCxn id="26" idx="3"/>
              <a:endCxn id="19" idx="1"/>
            </p:cNvCxnSpPr>
            <p:nvPr/>
          </p:nvCxnSpPr>
          <p:spPr>
            <a:xfrm>
              <a:off x="5967663" y="2035740"/>
              <a:ext cx="152383" cy="4508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0880075-825D-4023-BDC0-5354076CC7E4}"/>
                </a:ext>
              </a:extLst>
            </p:cNvPr>
            <p:cNvCxnSpPr>
              <a:stCxn id="27" idx="3"/>
              <a:endCxn id="20" idx="1"/>
            </p:cNvCxnSpPr>
            <p:nvPr/>
          </p:nvCxnSpPr>
          <p:spPr>
            <a:xfrm>
              <a:off x="5967663" y="2601976"/>
              <a:ext cx="152383" cy="1238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E3673CB-0D4D-4461-B778-3A265E7FBD5D}"/>
                </a:ext>
              </a:extLst>
            </p:cNvPr>
            <p:cNvCxnSpPr>
              <a:stCxn id="28" idx="3"/>
              <a:endCxn id="21" idx="1"/>
            </p:cNvCxnSpPr>
            <p:nvPr/>
          </p:nvCxnSpPr>
          <p:spPr>
            <a:xfrm flipV="1">
              <a:off x="5963002" y="2948043"/>
              <a:ext cx="157044" cy="264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78E61EE-CF2E-45DD-96AD-439207BB8B16}"/>
                </a:ext>
              </a:extLst>
            </p:cNvPr>
            <p:cNvCxnSpPr>
              <a:endCxn id="22" idx="1"/>
            </p:cNvCxnSpPr>
            <p:nvPr/>
          </p:nvCxnSpPr>
          <p:spPr>
            <a:xfrm flipV="1">
              <a:off x="5963002" y="3196764"/>
              <a:ext cx="157044" cy="5694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294E584-32F0-4C60-AB15-3B8DE52CC333}"/>
                </a:ext>
              </a:extLst>
            </p:cNvPr>
            <p:cNvCxnSpPr>
              <a:stCxn id="30" idx="3"/>
              <a:endCxn id="23" idx="1"/>
            </p:cNvCxnSpPr>
            <p:nvPr/>
          </p:nvCxnSpPr>
          <p:spPr>
            <a:xfrm flipV="1">
              <a:off x="5963002" y="3379311"/>
              <a:ext cx="157043" cy="9178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FFE87C13-FA40-447A-A488-A59671B03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0748"/>
            <a:ext cx="3494004" cy="87503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65FE335-2EC7-4FD0-A72F-00A1E432A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796" y="4739964"/>
            <a:ext cx="3892983" cy="98378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AC9060E-521A-4047-8A75-66F7CB7F69BE}"/>
              </a:ext>
            </a:extLst>
          </p:cNvPr>
          <p:cNvSpPr txBox="1"/>
          <p:nvPr/>
        </p:nvSpPr>
        <p:spPr>
          <a:xfrm>
            <a:off x="40669" y="4078978"/>
            <a:ext cx="426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번 </a:t>
            </a:r>
            <a:r>
              <a:rPr lang="en-US" altLang="ko-KR" dirty="0"/>
              <a:t>packet: 2nd try message client </a:t>
            </a:r>
            <a:r>
              <a:rPr lang="en-US" altLang="ko-KR" dirty="0">
                <a:sym typeface="Wingdings" panose="05000000000000000000" pitchFamily="2" charset="2"/>
              </a:rPr>
              <a:t> server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47306B-C466-4753-9FBF-F691E867F750}"/>
              </a:ext>
            </a:extLst>
          </p:cNvPr>
          <p:cNvSpPr txBox="1"/>
          <p:nvPr/>
        </p:nvSpPr>
        <p:spPr>
          <a:xfrm>
            <a:off x="6357122" y="5047191"/>
            <a:ext cx="422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r>
              <a:rPr lang="ko-KR" altLang="en-US" dirty="0"/>
              <a:t>번 </a:t>
            </a:r>
            <a:r>
              <a:rPr lang="en-US" altLang="ko-KR" dirty="0"/>
              <a:t>packet: 5th try message client </a:t>
            </a:r>
            <a:r>
              <a:rPr lang="en-US" altLang="ko-KR" dirty="0">
                <a:sym typeface="Wingdings" panose="05000000000000000000" pitchFamily="2" charset="2"/>
              </a:rPr>
              <a:t> server</a:t>
            </a:r>
            <a:endParaRPr lang="ko-KR" altLang="en-US" dirty="0"/>
          </a:p>
        </p:txBody>
      </p:sp>
      <p:sp>
        <p:nvSpPr>
          <p:cNvPr id="49" name="액자 48">
            <a:extLst>
              <a:ext uri="{FF2B5EF4-FFF2-40B4-BE49-F238E27FC236}">
                <a16:creationId xmlns:a16="http://schemas.microsoft.com/office/drawing/2014/main" id="{C8899F16-7D0E-4E68-A5A5-4EB5EC12D610}"/>
              </a:ext>
            </a:extLst>
          </p:cNvPr>
          <p:cNvSpPr/>
          <p:nvPr/>
        </p:nvSpPr>
        <p:spPr>
          <a:xfrm>
            <a:off x="1747001" y="5043630"/>
            <a:ext cx="595145" cy="18822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C8383D71-3641-4CDB-97A1-D6EA8136DFFC}"/>
              </a:ext>
            </a:extLst>
          </p:cNvPr>
          <p:cNvSpPr/>
          <p:nvPr/>
        </p:nvSpPr>
        <p:spPr>
          <a:xfrm>
            <a:off x="4483769" y="5502730"/>
            <a:ext cx="673768" cy="2210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9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59B214-7DBB-42DB-A60E-C302A825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2" cy="62189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 Analyze with Wireshark &amp; Discuss the results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92673-2367-4379-8F60-7867853D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26" y="705419"/>
            <a:ext cx="9625346" cy="2723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8BEF0C-7C54-46A8-BF8F-F4DD75EF0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21" y="3581401"/>
            <a:ext cx="6809916" cy="1904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0733C7-1BA0-4C37-B81B-815211E06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382" y="3429000"/>
            <a:ext cx="5214584" cy="317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EA0AA-873D-4032-82D9-38182460B419}"/>
              </a:ext>
            </a:extLst>
          </p:cNvPr>
          <p:cNvSpPr txBox="1"/>
          <p:nvPr/>
        </p:nvSpPr>
        <p:spPr>
          <a:xfrm>
            <a:off x="10139193" y="4533687"/>
            <a:ext cx="1792773" cy="27699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Echo_client</a:t>
            </a:r>
            <a:r>
              <a:rPr lang="en-US" altLang="ko-KR" sz="1200" dirty="0"/>
              <a:t>(50576)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67E2AC5E-BA6E-466A-9851-AC05EB15669F}"/>
              </a:ext>
            </a:extLst>
          </p:cNvPr>
          <p:cNvSpPr/>
          <p:nvPr/>
        </p:nvSpPr>
        <p:spPr>
          <a:xfrm>
            <a:off x="1283326" y="705526"/>
            <a:ext cx="9625346" cy="489611"/>
          </a:xfrm>
          <a:prstGeom prst="frame">
            <a:avLst>
              <a:gd name="adj1" fmla="val 7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40162F92-F765-414E-9759-0E40EB492C71}"/>
              </a:ext>
            </a:extLst>
          </p:cNvPr>
          <p:cNvSpPr/>
          <p:nvPr/>
        </p:nvSpPr>
        <p:spPr>
          <a:xfrm>
            <a:off x="1283326" y="2272878"/>
            <a:ext cx="9625346" cy="621893"/>
          </a:xfrm>
          <a:prstGeom prst="frame">
            <a:avLst>
              <a:gd name="adj1" fmla="val 7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F143CE7D-1D0B-4C5A-AA42-E934B6E2AF44}"/>
              </a:ext>
            </a:extLst>
          </p:cNvPr>
          <p:cNvSpPr/>
          <p:nvPr/>
        </p:nvSpPr>
        <p:spPr>
          <a:xfrm>
            <a:off x="1283326" y="2850940"/>
            <a:ext cx="9625346" cy="621892"/>
          </a:xfrm>
          <a:prstGeom prst="frame">
            <a:avLst>
              <a:gd name="adj1" fmla="val 7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D7A9BBCF-19CC-4098-A82B-28BAB38BFB42}"/>
              </a:ext>
            </a:extLst>
          </p:cNvPr>
          <p:cNvSpPr/>
          <p:nvPr/>
        </p:nvSpPr>
        <p:spPr>
          <a:xfrm>
            <a:off x="962506" y="1151058"/>
            <a:ext cx="10266988" cy="1013251"/>
          </a:xfrm>
          <a:prstGeom prst="donut">
            <a:avLst>
              <a:gd name="adj" fmla="val 4244"/>
            </a:avLst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E3FE0-7F12-4DE0-A829-2A0129606567}"/>
              </a:ext>
            </a:extLst>
          </p:cNvPr>
          <p:cNvSpPr txBox="1"/>
          <p:nvPr/>
        </p:nvSpPr>
        <p:spPr>
          <a:xfrm>
            <a:off x="2879558" y="1334517"/>
            <a:ext cx="595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중간에 원래 주기적으로 </a:t>
            </a:r>
            <a:r>
              <a:rPr lang="en-US" altLang="ko-KR" b="1" dirty="0">
                <a:solidFill>
                  <a:srgbClr val="00B050"/>
                </a:solidFill>
              </a:rPr>
              <a:t>loopback</a:t>
            </a:r>
            <a:r>
              <a:rPr lang="ko-KR" altLang="en-US" b="1" dirty="0">
                <a:solidFill>
                  <a:srgbClr val="00B050"/>
                </a:solidFill>
              </a:rPr>
              <a:t>으로 네트워크 연결 가능상태를 체크하는 흐름이 여기서 관측되었다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C33B4B9F-CAAE-4D38-B0EA-810084C8B9D0}"/>
              </a:ext>
            </a:extLst>
          </p:cNvPr>
          <p:cNvSpPr/>
          <p:nvPr/>
        </p:nvSpPr>
        <p:spPr>
          <a:xfrm>
            <a:off x="6645193" y="5018396"/>
            <a:ext cx="3260807" cy="683482"/>
          </a:xfrm>
          <a:prstGeom prst="frame">
            <a:avLst>
              <a:gd name="adj1" fmla="val 4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8FC30-E69D-444C-97EA-28E44F56A1D7}"/>
              </a:ext>
            </a:extLst>
          </p:cNvPr>
          <p:cNvSpPr txBox="1"/>
          <p:nvPr/>
        </p:nvSpPr>
        <p:spPr>
          <a:xfrm>
            <a:off x="224589" y="5701878"/>
            <a:ext cx="631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연결 후 이상하게 </a:t>
            </a:r>
            <a:r>
              <a:rPr lang="ko-KR" altLang="en-US" dirty="0" err="1"/>
              <a:t>막쳐서</a:t>
            </a:r>
            <a:r>
              <a:rPr lang="ko-KR" altLang="en-US" dirty="0"/>
              <a:t> 보낸 </a:t>
            </a:r>
            <a:r>
              <a:rPr lang="en-US" altLang="ko-KR" dirty="0"/>
              <a:t>message</a:t>
            </a:r>
            <a:r>
              <a:rPr lang="ko-KR" altLang="en-US" dirty="0"/>
              <a:t>도 같은 형식으로 </a:t>
            </a:r>
            <a:r>
              <a:rPr lang="en-US" altLang="ko-KR" dirty="0"/>
              <a:t>client-server </a:t>
            </a:r>
            <a:r>
              <a:rPr lang="ko-KR" altLang="en-US" dirty="0"/>
              <a:t>통신 되었다는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01584-2E02-4B7B-8859-962D3B2D621B}"/>
              </a:ext>
            </a:extLst>
          </p:cNvPr>
          <p:cNvSpPr txBox="1"/>
          <p:nvPr/>
        </p:nvSpPr>
        <p:spPr>
          <a:xfrm>
            <a:off x="404813" y="4350175"/>
            <a:ext cx="1475832" cy="367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47</a:t>
            </a:r>
            <a:r>
              <a:rPr lang="ko-KR" altLang="en-US" dirty="0"/>
              <a:t>번 </a:t>
            </a:r>
            <a:r>
              <a:rPr lang="en-US" altLang="ko-KR" dirty="0"/>
              <a:t>packet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90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1E2CCD-B479-4476-ACB2-8C0DF2DE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2" y="621893"/>
            <a:ext cx="9376612" cy="332532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4C27C88-4AC4-4756-BB49-300A8B73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2" cy="62189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 Analyze with Wireshark &amp; Discuss the results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CF7841-23E9-45E8-A3C3-CEFE6DD3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4" y="3428999"/>
            <a:ext cx="5214584" cy="317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CB0852-CAF6-4DE3-9008-37ABC47DAAE7}"/>
              </a:ext>
            </a:extLst>
          </p:cNvPr>
          <p:cNvSpPr txBox="1"/>
          <p:nvPr/>
        </p:nvSpPr>
        <p:spPr>
          <a:xfrm>
            <a:off x="10139193" y="4533687"/>
            <a:ext cx="1792773" cy="27699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Echo_client</a:t>
            </a:r>
            <a:r>
              <a:rPr lang="en-US" altLang="ko-KR" sz="1200" dirty="0"/>
              <a:t>(50576)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7170AB8F-1C28-41E2-9785-E3FF6BD0F40C}"/>
              </a:ext>
            </a:extLst>
          </p:cNvPr>
          <p:cNvSpPr/>
          <p:nvPr/>
        </p:nvSpPr>
        <p:spPr>
          <a:xfrm>
            <a:off x="6733425" y="5644037"/>
            <a:ext cx="3260807" cy="828951"/>
          </a:xfrm>
          <a:prstGeom prst="frame">
            <a:avLst>
              <a:gd name="adj1" fmla="val 428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D5F0BB-15CF-4238-947E-B772D6C58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20" y="3947219"/>
            <a:ext cx="5506705" cy="13791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3E2C55-7E9A-4751-B717-E74DD0B36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82" y="5397152"/>
            <a:ext cx="5593743" cy="1418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E6604B-8BB1-4181-857A-D9DAC6746861}"/>
              </a:ext>
            </a:extLst>
          </p:cNvPr>
          <p:cNvSpPr txBox="1"/>
          <p:nvPr/>
        </p:nvSpPr>
        <p:spPr>
          <a:xfrm>
            <a:off x="179823" y="4372064"/>
            <a:ext cx="81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58</a:t>
            </a:r>
            <a:r>
              <a:rPr lang="ko-KR" altLang="en-US" dirty="0"/>
              <a:t>번 </a:t>
            </a:r>
            <a:r>
              <a:rPr lang="en-US" altLang="ko-KR" dirty="0"/>
              <a:t>packet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769EE-5E95-4F3F-98DD-1362A89FF929}"/>
              </a:ext>
            </a:extLst>
          </p:cNvPr>
          <p:cNvSpPr txBox="1"/>
          <p:nvPr/>
        </p:nvSpPr>
        <p:spPr>
          <a:xfrm>
            <a:off x="90838" y="5642638"/>
            <a:ext cx="81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71</a:t>
            </a:r>
            <a:r>
              <a:rPr lang="ko-KR" altLang="en-US" dirty="0"/>
              <a:t>번 </a:t>
            </a:r>
            <a:r>
              <a:rPr lang="en-US" altLang="ko-KR" dirty="0"/>
              <a:t>packet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79999-4A37-487F-BB52-FE6CD9E32C06}"/>
              </a:ext>
            </a:extLst>
          </p:cNvPr>
          <p:cNvSpPr txBox="1"/>
          <p:nvPr/>
        </p:nvSpPr>
        <p:spPr>
          <a:xfrm>
            <a:off x="9930063" y="866274"/>
            <a:ext cx="2001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 연결하여 </a:t>
            </a:r>
            <a:r>
              <a:rPr lang="en-US" altLang="ko-KR" dirty="0"/>
              <a:t>2</a:t>
            </a:r>
            <a:r>
              <a:rPr lang="ko-KR" altLang="en-US" dirty="0"/>
              <a:t>개의 메시지를 통신한 것도 같은 형식의 통신을 하고 있다는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3DF96673-9BB2-4CC3-9E3E-661AABBC737F}"/>
              </a:ext>
            </a:extLst>
          </p:cNvPr>
          <p:cNvSpPr/>
          <p:nvPr/>
        </p:nvSpPr>
        <p:spPr>
          <a:xfrm>
            <a:off x="411658" y="590873"/>
            <a:ext cx="9376612" cy="452650"/>
          </a:xfrm>
          <a:prstGeom prst="frame">
            <a:avLst>
              <a:gd name="adj1" fmla="val 758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A88155AB-2D99-458D-AE29-2DAEFB3356D0}"/>
              </a:ext>
            </a:extLst>
          </p:cNvPr>
          <p:cNvSpPr/>
          <p:nvPr/>
        </p:nvSpPr>
        <p:spPr>
          <a:xfrm>
            <a:off x="411658" y="1043523"/>
            <a:ext cx="9376612" cy="592255"/>
          </a:xfrm>
          <a:prstGeom prst="frame">
            <a:avLst>
              <a:gd name="adj1" fmla="val 500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7F17567F-A6F4-425C-8A56-6CCA8853DF3F}"/>
              </a:ext>
            </a:extLst>
          </p:cNvPr>
          <p:cNvSpPr/>
          <p:nvPr/>
        </p:nvSpPr>
        <p:spPr>
          <a:xfrm>
            <a:off x="368886" y="2751712"/>
            <a:ext cx="9496357" cy="1239305"/>
          </a:xfrm>
          <a:prstGeom prst="frame">
            <a:avLst>
              <a:gd name="adj1" fmla="val 434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C6E082F-A1F7-4CA9-BAEA-40822B535109}"/>
              </a:ext>
            </a:extLst>
          </p:cNvPr>
          <p:cNvGrpSpPr/>
          <p:nvPr/>
        </p:nvGrpSpPr>
        <p:grpSpPr>
          <a:xfrm>
            <a:off x="115484" y="1674751"/>
            <a:ext cx="10266988" cy="1013251"/>
            <a:chOff x="90838" y="1036405"/>
            <a:chExt cx="10266988" cy="1013251"/>
          </a:xfrm>
        </p:grpSpPr>
        <p:sp>
          <p:nvSpPr>
            <p:cNvPr id="19" name="원형: 비어 있음 18">
              <a:extLst>
                <a:ext uri="{FF2B5EF4-FFF2-40B4-BE49-F238E27FC236}">
                  <a16:creationId xmlns:a16="http://schemas.microsoft.com/office/drawing/2014/main" id="{498F1ED0-2ADB-4601-B902-03F98B844CAE}"/>
                </a:ext>
              </a:extLst>
            </p:cNvPr>
            <p:cNvSpPr/>
            <p:nvPr/>
          </p:nvSpPr>
          <p:spPr>
            <a:xfrm>
              <a:off x="90838" y="1036405"/>
              <a:ext cx="10266988" cy="1013251"/>
            </a:xfrm>
            <a:prstGeom prst="donut">
              <a:avLst>
                <a:gd name="adj" fmla="val 4244"/>
              </a:avLst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AC5864-FEEA-4465-909F-5DFF3EB58DE5}"/>
                </a:ext>
              </a:extLst>
            </p:cNvPr>
            <p:cNvSpPr txBox="1"/>
            <p:nvPr/>
          </p:nvSpPr>
          <p:spPr>
            <a:xfrm>
              <a:off x="2007890" y="1219864"/>
              <a:ext cx="5951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중간에 원래 주기적으로 </a:t>
              </a:r>
              <a:r>
                <a:rPr lang="en-US" altLang="ko-KR" b="1" dirty="0">
                  <a:solidFill>
                    <a:srgbClr val="00B050"/>
                  </a:solidFill>
                </a:rPr>
                <a:t>loopback</a:t>
              </a:r>
              <a:r>
                <a:rPr lang="ko-KR" altLang="en-US" b="1" dirty="0">
                  <a:solidFill>
                    <a:srgbClr val="00B050"/>
                  </a:solidFill>
                </a:rPr>
                <a:t>으로 네트워크 연결 가능상태를 체크하는 흐름이 여기서 관측되었다</a:t>
              </a:r>
              <a:r>
                <a:rPr lang="en-US" altLang="ko-KR" b="1" dirty="0">
                  <a:solidFill>
                    <a:srgbClr val="00B050"/>
                  </a:solidFill>
                </a:rPr>
                <a:t>.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1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1FE6F-E05A-44AB-8592-C62F78D3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추가사항 및 정리하자면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echo_client</a:t>
            </a:r>
            <a:r>
              <a:rPr lang="ko-KR" altLang="en-US" dirty="0"/>
              <a:t>를 </a:t>
            </a:r>
            <a:r>
              <a:rPr lang="en-US" altLang="ko-KR" dirty="0"/>
              <a:t>server</a:t>
            </a:r>
            <a:r>
              <a:rPr lang="ko-KR" altLang="en-US" dirty="0"/>
              <a:t>에 연결하면 </a:t>
            </a:r>
            <a:r>
              <a:rPr lang="en-US" altLang="ko-KR" dirty="0"/>
              <a:t>SYN</a:t>
            </a:r>
            <a:r>
              <a:rPr lang="ko-KR" altLang="en-US" dirty="0"/>
              <a:t>이 가서 </a:t>
            </a:r>
            <a:r>
              <a:rPr lang="en-US" altLang="ko-KR" dirty="0"/>
              <a:t>SYN, ACK</a:t>
            </a:r>
            <a:r>
              <a:rPr lang="ko-KR" altLang="en-US" dirty="0"/>
              <a:t>가  돌아오고 그에 대한 </a:t>
            </a:r>
            <a:r>
              <a:rPr lang="en-US" altLang="ko-KR" dirty="0"/>
              <a:t>ACK</a:t>
            </a:r>
            <a:r>
              <a:rPr lang="ko-KR" altLang="en-US" dirty="0"/>
              <a:t>를 보내면서 초기 연결을 완료한다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이후 </a:t>
            </a:r>
            <a:r>
              <a:rPr lang="en-US" altLang="ko-KR" dirty="0"/>
              <a:t>data </a:t>
            </a:r>
            <a:r>
              <a:rPr lang="en-US" altLang="ko-KR" dirty="0" err="1"/>
              <a:t>messag</a:t>
            </a:r>
            <a:r>
              <a:rPr lang="ko-KR" altLang="en-US" dirty="0"/>
              <a:t>의 전달과 연결의 종료인 </a:t>
            </a:r>
            <a:r>
              <a:rPr lang="en-US" altLang="ko-KR" dirty="0"/>
              <a:t>FIN</a:t>
            </a:r>
            <a:r>
              <a:rPr lang="ko-KR" altLang="en-US" dirty="0"/>
              <a:t>은 </a:t>
            </a:r>
            <a:r>
              <a:rPr lang="en-US" altLang="ko-KR" dirty="0" err="1"/>
              <a:t>client</a:t>
            </a:r>
            <a:r>
              <a:rPr lang="en-US" altLang="ko-KR" dirty="0" err="1">
                <a:sym typeface="Wingdings" panose="05000000000000000000" pitchFamily="2" charset="2"/>
              </a:rPr>
              <a:t>server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serverclient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serverclient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clientserve</a:t>
            </a:r>
            <a:r>
              <a:rPr lang="ko-KR" altLang="en-US" dirty="0">
                <a:sym typeface="Wingdings" panose="05000000000000000000" pitchFamily="2" charset="2"/>
              </a:rPr>
              <a:t>의 형식으로 </a:t>
            </a:r>
            <a:r>
              <a:rPr lang="en-US" altLang="ko-KR" dirty="0">
                <a:sym typeface="Wingdings" panose="05000000000000000000" pitchFamily="2" charset="2"/>
              </a:rPr>
              <a:t>TCP</a:t>
            </a:r>
            <a:r>
              <a:rPr lang="ko-KR" altLang="en-US" dirty="0">
                <a:sym typeface="Wingdings" panose="05000000000000000000" pitchFamily="2" charset="2"/>
              </a:rPr>
              <a:t>통신을 주고 받아 서로 간의 통신을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Loopback</a:t>
            </a:r>
            <a:r>
              <a:rPr lang="ko-KR" altLang="en-US" dirty="0">
                <a:sym typeface="Wingdings" panose="05000000000000000000" pitchFamily="2" charset="2"/>
              </a:rPr>
              <a:t>통신이기에 하나의 컴퓨터 안에서 </a:t>
            </a:r>
            <a:r>
              <a:rPr lang="en-US" altLang="ko-KR" dirty="0">
                <a:sym typeface="Wingdings" panose="05000000000000000000" pitchFamily="2" charset="2"/>
              </a:rPr>
              <a:t>client-serve</a:t>
            </a:r>
            <a:r>
              <a:rPr lang="ko-KR" altLang="en-US" dirty="0">
                <a:sym typeface="Wingdings" panose="05000000000000000000" pitchFamily="2" charset="2"/>
              </a:rPr>
              <a:t>통신을 모방한 것이기에 </a:t>
            </a:r>
            <a:r>
              <a:rPr lang="en-US" altLang="ko-KR" dirty="0">
                <a:sym typeface="Wingdings" panose="05000000000000000000" pitchFamily="2" charset="2"/>
              </a:rPr>
              <a:t>127.0.0.1</a:t>
            </a:r>
            <a:r>
              <a:rPr lang="ko-KR" altLang="en-US" dirty="0">
                <a:sym typeface="Wingdings" panose="05000000000000000000" pitchFamily="2" charset="2"/>
              </a:rPr>
              <a:t>이라는 </a:t>
            </a:r>
            <a:r>
              <a:rPr lang="en-US" altLang="ko-KR" dirty="0">
                <a:sym typeface="Wingdings" panose="05000000000000000000" pitchFamily="2" charset="2"/>
              </a:rPr>
              <a:t>special</a:t>
            </a:r>
            <a:r>
              <a:rPr lang="ko-KR" altLang="en-US" dirty="0">
                <a:sym typeface="Wingdings" panose="05000000000000000000" pitchFamily="2" charset="2"/>
              </a:rPr>
              <a:t>하게 </a:t>
            </a:r>
            <a:r>
              <a:rPr lang="en-US" altLang="ko-KR" dirty="0">
                <a:sym typeface="Wingdings" panose="05000000000000000000" pitchFamily="2" charset="2"/>
              </a:rPr>
              <a:t>host</a:t>
            </a:r>
            <a:r>
              <a:rPr lang="ko-KR" altLang="en-US" dirty="0">
                <a:sym typeface="Wingdings" panose="05000000000000000000" pitchFamily="2" charset="2"/>
              </a:rPr>
              <a:t>안에서 돌게 하는 </a:t>
            </a:r>
            <a:r>
              <a:rPr lang="en-US" altLang="ko-KR" dirty="0"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ym typeface="Wingdings" panose="05000000000000000000" pitchFamily="2" charset="2"/>
              </a:rPr>
              <a:t>를 사용하였고 서버의 </a:t>
            </a:r>
            <a:r>
              <a:rPr lang="ko-KR" altLang="en-US" dirty="0" err="1">
                <a:sym typeface="Wingdings" panose="05000000000000000000" pitchFamily="2" charset="2"/>
              </a:rPr>
              <a:t>가동명령어에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5000</a:t>
            </a:r>
            <a:r>
              <a:rPr lang="ko-KR" altLang="en-US" dirty="0">
                <a:sym typeface="Wingdings" panose="05000000000000000000" pitchFamily="2" charset="2"/>
              </a:rPr>
              <a:t>이라는 숫자를 주어 임의로 </a:t>
            </a:r>
            <a:r>
              <a:rPr lang="en-US" altLang="ko-KR" dirty="0">
                <a:sym typeface="Wingdings" panose="05000000000000000000" pitchFamily="2" charset="2"/>
              </a:rPr>
              <a:t>port</a:t>
            </a:r>
            <a:r>
              <a:rPr lang="ko-KR" altLang="en-US" dirty="0">
                <a:sym typeface="Wingdings" panose="05000000000000000000" pitchFamily="2" charset="2"/>
              </a:rPr>
              <a:t>번호를 부여하였다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3D28A-2655-4E08-8949-EF63C129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799A637-07B7-4559-BD1A-8D51E264447C}"/>
              </a:ext>
            </a:extLst>
          </p:cNvPr>
          <p:cNvSpPr txBox="1">
            <a:spLocks/>
          </p:cNvSpPr>
          <p:nvPr/>
        </p:nvSpPr>
        <p:spPr>
          <a:xfrm>
            <a:off x="919118" y="0"/>
            <a:ext cx="10353762" cy="6218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/>
              <a:t>3. Analyze with Wireshark &amp; Discuss the results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056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5F99F-95AB-4472-93CE-DA3D53B0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2020-12-01</a:t>
            </a:fld>
            <a:r>
              <a:rPr lang="ko-KR" altLang="en-US" dirty="0"/>
              <a:t> </a:t>
            </a:r>
            <a:r>
              <a:rPr lang="en-US" altLang="ko-KR" dirty="0"/>
              <a:t>Fin.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15484-98AD-498B-B0BB-977F293F49BD}"/>
              </a:ext>
            </a:extLst>
          </p:cNvPr>
          <p:cNvSpPr txBox="1"/>
          <p:nvPr/>
        </p:nvSpPr>
        <p:spPr>
          <a:xfrm>
            <a:off x="4700337" y="2703096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감사합니다</a:t>
            </a:r>
            <a:r>
              <a:rPr lang="en-US" altLang="ko-KR" sz="3200" dirty="0"/>
              <a:t>,</a:t>
            </a:r>
          </a:p>
          <a:p>
            <a:r>
              <a:rPr lang="en-US" altLang="ko-KR" sz="3200" dirty="0"/>
              <a:t>Thank</a:t>
            </a:r>
            <a:r>
              <a:rPr lang="ko-KR" altLang="en-US" sz="3200" dirty="0"/>
              <a:t> </a:t>
            </a:r>
            <a:r>
              <a:rPr lang="en-US" altLang="ko-KR" sz="3200" dirty="0"/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100256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3">
            <a:extLst>
              <a:ext uri="{FF2B5EF4-FFF2-40B4-BE49-F238E27FC236}">
                <a16:creationId xmlns:a16="http://schemas.microsoft.com/office/drawing/2014/main" id="{D8088EC1-5147-4FBC-808C-6341B80B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8912"/>
            <a:ext cx="10353762" cy="1257300"/>
          </a:xfrm>
        </p:spPr>
        <p:txBody>
          <a:bodyPr/>
          <a:lstStyle/>
          <a:p>
            <a:r>
              <a:rPr lang="en-US" altLang="ko-KR" dirty="0"/>
              <a:t>Lab activities</a:t>
            </a:r>
            <a:endParaRPr lang="ko-KR" altLang="en-US" dirty="0"/>
          </a:p>
        </p:txBody>
      </p:sp>
      <p:sp>
        <p:nvSpPr>
          <p:cNvPr id="39939" name="내용 개체 틀 4">
            <a:extLst>
              <a:ext uri="{FF2B5EF4-FFF2-40B4-BE49-F238E27FC236}">
                <a16:creationId xmlns:a16="http://schemas.microsoft.com/office/drawing/2014/main" id="{EC85F1DA-89E8-4D39-9FEA-01AE7061A2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19224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Create projects for </a:t>
            </a:r>
            <a:r>
              <a:rPr lang="en-US" altLang="ko-KR" dirty="0" err="1"/>
              <a:t>echo_server</a:t>
            </a:r>
            <a:r>
              <a:rPr lang="en-US" altLang="ko-KR" dirty="0"/>
              <a:t> &amp; </a:t>
            </a:r>
            <a:r>
              <a:rPr lang="en-US" altLang="ko-KR" dirty="0" err="1"/>
              <a:t>echo_client</a:t>
            </a:r>
            <a:r>
              <a:rPr lang="en-US" altLang="ko-KR" dirty="0"/>
              <a:t> at Visual Studio 2019 with the codes given in this PPT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다음을 추가해야 함 </a:t>
            </a:r>
            <a:r>
              <a:rPr lang="en-US" altLang="ko-KR" dirty="0"/>
              <a:t>(</a:t>
            </a:r>
            <a:r>
              <a:rPr lang="ko-KR" altLang="en-US" dirty="0"/>
              <a:t>필요한 경우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#pragma warning(disable : 4996)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#pragma comment(lib, "ws2_32.lib")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_WINSOCK_DEPRECATED_NO_WARNINGS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</p:txBody>
      </p:sp>
      <p:sp>
        <p:nvSpPr>
          <p:cNvPr id="49156" name="슬라이드 번호 개체 틀 1">
            <a:extLst>
              <a:ext uri="{FF2B5EF4-FFF2-40B4-BE49-F238E27FC236}">
                <a16:creationId xmlns:a16="http://schemas.microsoft.com/office/drawing/2014/main" id="{C8906EBA-416E-4FE7-B49E-B82090BD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fld id="{06EC75E9-863F-4DAD-ADE5-250D1C3E1A9E}" type="slidenum">
              <a:rPr kumimoji="0" lang="ko-KR" altLang="en-US">
                <a:solidFill>
                  <a:schemeClr val="tx2"/>
                </a:solidFill>
              </a:rPr>
              <a:pPr/>
              <a:t>2</a:t>
            </a:fld>
            <a:endParaRPr kumimoji="0" lang="en-US" altLang="ko-KR">
              <a:solidFill>
                <a:schemeClr val="tx2"/>
              </a:solidFill>
            </a:endParaRPr>
          </a:p>
        </p:txBody>
      </p:sp>
      <p:pic>
        <p:nvPicPr>
          <p:cNvPr id="49157" name="그림 2">
            <a:extLst>
              <a:ext uri="{FF2B5EF4-FFF2-40B4-BE49-F238E27FC236}">
                <a16:creationId xmlns:a16="http://schemas.microsoft.com/office/drawing/2014/main" id="{A6A77381-5F6A-47AB-8157-02A229E6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357563"/>
            <a:ext cx="7554912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3">
            <a:extLst>
              <a:ext uri="{FF2B5EF4-FFF2-40B4-BE49-F238E27FC236}">
                <a16:creationId xmlns:a16="http://schemas.microsoft.com/office/drawing/2014/main" id="{0AD109E4-842D-497F-8C8A-E3318FA2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32" y="150811"/>
            <a:ext cx="10353762" cy="1257300"/>
          </a:xfrm>
        </p:spPr>
        <p:txBody>
          <a:bodyPr/>
          <a:lstStyle/>
          <a:p>
            <a:r>
              <a:rPr lang="en-US" altLang="ko-KR" dirty="0"/>
              <a:t>Lab activities</a:t>
            </a:r>
            <a:endParaRPr lang="ko-KR" altLang="en-US" dirty="0"/>
          </a:p>
        </p:txBody>
      </p:sp>
      <p:sp>
        <p:nvSpPr>
          <p:cNvPr id="39939" name="내용 개체 틀 4">
            <a:extLst>
              <a:ext uri="{FF2B5EF4-FFF2-40B4-BE49-F238E27FC236}">
                <a16:creationId xmlns:a16="http://schemas.microsoft.com/office/drawing/2014/main" id="{3AA44B53-4C6A-4D6A-9005-56BCE5E6FE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8413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run the executables with CMD prompt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127.0.0.1 is the special IP address (loopback address) that indicates the host itself</a:t>
            </a:r>
          </a:p>
        </p:txBody>
      </p:sp>
      <p:sp>
        <p:nvSpPr>
          <p:cNvPr id="50180" name="슬라이드 번호 개체 틀 1">
            <a:extLst>
              <a:ext uri="{FF2B5EF4-FFF2-40B4-BE49-F238E27FC236}">
                <a16:creationId xmlns:a16="http://schemas.microsoft.com/office/drawing/2014/main" id="{020CB763-5CFB-4EE2-BAEF-2D0D1C11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fld id="{75BE48EC-74D3-47B1-A0F9-6FACE28F9903}" type="slidenum">
              <a:rPr kumimoji="0" lang="ko-KR" altLang="en-US">
                <a:solidFill>
                  <a:schemeClr val="tx2"/>
                </a:solidFill>
              </a:rPr>
              <a:pPr/>
              <a:t>3</a:t>
            </a:fld>
            <a:endParaRPr kumimoji="0" lang="en-US" altLang="ko-KR">
              <a:solidFill>
                <a:schemeClr val="tx2"/>
              </a:solidFill>
            </a:endParaRPr>
          </a:p>
        </p:txBody>
      </p:sp>
      <p:pic>
        <p:nvPicPr>
          <p:cNvPr id="50181" name="그림 3">
            <a:extLst>
              <a:ext uri="{FF2B5EF4-FFF2-40B4-BE49-F238E27FC236}">
                <a16:creationId xmlns:a16="http://schemas.microsoft.com/office/drawing/2014/main" id="{EE17D3D7-653D-42EE-BD88-8D361EF42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9" y="2565401"/>
            <a:ext cx="49942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그림 4">
            <a:extLst>
              <a:ext uri="{FF2B5EF4-FFF2-40B4-BE49-F238E27FC236}">
                <a16:creationId xmlns:a16="http://schemas.microsoft.com/office/drawing/2014/main" id="{24F8A783-7AF2-416C-8AAE-22E623FE4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2143126"/>
            <a:ext cx="4335462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3">
            <a:extLst>
              <a:ext uri="{FF2B5EF4-FFF2-40B4-BE49-F238E27FC236}">
                <a16:creationId xmlns:a16="http://schemas.microsoft.com/office/drawing/2014/main" id="{6A2FB0A9-DCF7-4212-A599-37EF66EF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35745"/>
            <a:ext cx="10353762" cy="1257300"/>
          </a:xfrm>
        </p:spPr>
        <p:txBody>
          <a:bodyPr/>
          <a:lstStyle/>
          <a:p>
            <a:r>
              <a:rPr lang="en-US" altLang="ko-KR"/>
              <a:t>Lab activities</a:t>
            </a:r>
            <a:endParaRPr lang="ko-KR" altLang="en-US"/>
          </a:p>
        </p:txBody>
      </p:sp>
      <p:sp>
        <p:nvSpPr>
          <p:cNvPr id="39939" name="내용 개체 틀 4">
            <a:extLst>
              <a:ext uri="{FF2B5EF4-FFF2-40B4-BE49-F238E27FC236}">
                <a16:creationId xmlns:a16="http://schemas.microsoft.com/office/drawing/2014/main" id="{ADC20012-30C9-4130-82CB-BB761C4C51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7096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Analyze with Wireshark &amp; Discuss the results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Select the Loopback Adapter interface in Wireshark</a:t>
            </a:r>
          </a:p>
        </p:txBody>
      </p:sp>
      <p:sp>
        <p:nvSpPr>
          <p:cNvPr id="51204" name="슬라이드 번호 개체 틀 1">
            <a:extLst>
              <a:ext uri="{FF2B5EF4-FFF2-40B4-BE49-F238E27FC236}">
                <a16:creationId xmlns:a16="http://schemas.microsoft.com/office/drawing/2014/main" id="{B4C7AC87-27D6-4C69-8546-90C520BA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fld id="{F8A33A59-7CDA-4E15-8CAB-7FC5C3293279}" type="slidenum">
              <a:rPr kumimoji="0" lang="ko-KR" altLang="en-US">
                <a:solidFill>
                  <a:schemeClr val="tx2"/>
                </a:solidFill>
              </a:rPr>
              <a:pPr/>
              <a:t>4</a:t>
            </a:fld>
            <a:endParaRPr kumimoji="0" lang="en-US" altLang="ko-KR">
              <a:solidFill>
                <a:schemeClr val="tx2"/>
              </a:solidFill>
            </a:endParaRPr>
          </a:p>
        </p:txBody>
      </p:sp>
      <p:pic>
        <p:nvPicPr>
          <p:cNvPr id="51205" name="그림 3">
            <a:extLst>
              <a:ext uri="{FF2B5EF4-FFF2-40B4-BE49-F238E27FC236}">
                <a16:creationId xmlns:a16="http://schemas.microsoft.com/office/drawing/2014/main" id="{6B879BD0-2843-4D7C-837B-FF30EFD98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928814"/>
            <a:ext cx="6286500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150AA-26FC-46E0-9789-39B5279A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3840"/>
            <a:ext cx="10353762" cy="1076077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1. Create projects for </a:t>
            </a:r>
            <a:r>
              <a:rPr lang="en-US" altLang="ko-KR" sz="2800" dirty="0" err="1"/>
              <a:t>echo_server</a:t>
            </a:r>
            <a:r>
              <a:rPr lang="en-US" altLang="ko-KR" sz="2800" dirty="0"/>
              <a:t> &amp; </a:t>
            </a:r>
            <a:r>
              <a:rPr lang="en-US" altLang="ko-KR" sz="2800" dirty="0" err="1"/>
              <a:t>echo_client</a:t>
            </a:r>
            <a:r>
              <a:rPr lang="en-US" altLang="ko-KR" sz="2800" dirty="0"/>
              <a:t> at Visual Studio 2019 with the codes given in this PPT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D4385-32B0-4479-97AE-3E38FAEB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2020-12-01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EF5EF-8CBC-4718-BA38-C4086594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514"/>
            <a:ext cx="5992633" cy="35414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59FF4B-74C7-481D-8904-2715D1ED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60" y="2454316"/>
            <a:ext cx="6345140" cy="3298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D262E-F658-4BB0-8DBD-7345E5A2A4CA}"/>
              </a:ext>
            </a:extLst>
          </p:cNvPr>
          <p:cNvSpPr txBox="1"/>
          <p:nvPr/>
        </p:nvSpPr>
        <p:spPr>
          <a:xfrm>
            <a:off x="139737" y="1366333"/>
            <a:ext cx="449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echo_server</a:t>
            </a:r>
            <a:r>
              <a:rPr lang="en-US" altLang="ko-KR" dirty="0"/>
              <a:t>&gt; project in Visual Studio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9C3A9-4D61-4232-AEA9-2A9F833F3C9E}"/>
              </a:ext>
            </a:extLst>
          </p:cNvPr>
          <p:cNvSpPr txBox="1"/>
          <p:nvPr/>
        </p:nvSpPr>
        <p:spPr>
          <a:xfrm>
            <a:off x="6620050" y="2008719"/>
            <a:ext cx="446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echo_client</a:t>
            </a:r>
            <a:r>
              <a:rPr lang="en-US" altLang="ko-KR" dirty="0"/>
              <a:t>&gt; project in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96443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5809A58-3DCE-4EC1-B639-AC6A4309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68" y="1223917"/>
            <a:ext cx="9464263" cy="5077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050685-06F6-4B1A-8B34-458A8F36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974"/>
            <a:ext cx="10353762" cy="104882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 run the executables with CMD prompt &amp; capture loopback with Wireshark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91AC0-B287-4D78-AF12-E13EF5A9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06819" y="6356759"/>
            <a:ext cx="2743200" cy="365125"/>
          </a:xfrm>
        </p:spPr>
        <p:txBody>
          <a:bodyPr/>
          <a:lstStyle/>
          <a:p>
            <a:fld id="{903FB65F-A068-40C2-A5B9-B0D9283C0C60}" type="datetime1">
              <a:rPr lang="ko-KR" altLang="en-US" smtClean="0"/>
              <a:t>2020-12-01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A3AFD-7AF6-4BB3-8D4C-9A9D79686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2010"/>
            <a:ext cx="7120907" cy="3714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277006-D80C-42F4-99A8-35F5A4C78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408" y="2597617"/>
            <a:ext cx="7177611" cy="375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122D82-EAB9-45F4-BFEC-941A611D295D}"/>
              </a:ext>
            </a:extLst>
          </p:cNvPr>
          <p:cNvSpPr txBox="1"/>
          <p:nvPr/>
        </p:nvSpPr>
        <p:spPr>
          <a:xfrm>
            <a:off x="913795" y="909965"/>
            <a:ext cx="4978863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Adapter for loopback traffic capture in Wireshark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52B2E-0B68-4457-B90C-1057455293CC}"/>
              </a:ext>
            </a:extLst>
          </p:cNvPr>
          <p:cNvSpPr txBox="1"/>
          <p:nvPr/>
        </p:nvSpPr>
        <p:spPr>
          <a:xfrm>
            <a:off x="326003" y="4761436"/>
            <a:ext cx="2037033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Echo_server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E1BCD-A23F-417A-91C2-8230C4EF4CC5}"/>
              </a:ext>
            </a:extLst>
          </p:cNvPr>
          <p:cNvSpPr txBox="1"/>
          <p:nvPr/>
        </p:nvSpPr>
        <p:spPr>
          <a:xfrm>
            <a:off x="9406819" y="4761436"/>
            <a:ext cx="2007024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Echo_client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94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640D87C-CB4E-424D-A7FC-333EF78F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" y="816963"/>
            <a:ext cx="10676021" cy="38312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454E24-13DA-4FF8-8F95-8406E923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1430"/>
            <a:ext cx="10353762" cy="86139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 Analyze with Wireshark &amp; Discuss the results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086AF-3169-4BCC-9209-965A1514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2020-12-01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57D51B-8BFC-43FC-9521-BC8A6FC3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71" y="2955030"/>
            <a:ext cx="6071954" cy="3180074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191ADA83-9829-40FD-8754-F7E75BCE6303}"/>
              </a:ext>
            </a:extLst>
          </p:cNvPr>
          <p:cNvSpPr/>
          <p:nvPr/>
        </p:nvSpPr>
        <p:spPr>
          <a:xfrm>
            <a:off x="1860886" y="928187"/>
            <a:ext cx="1989220" cy="3720019"/>
          </a:xfrm>
          <a:prstGeom prst="frame">
            <a:avLst>
              <a:gd name="adj1" fmla="val 164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7FB5F-C24F-42C1-BBDE-EF983FF5F832}"/>
              </a:ext>
            </a:extLst>
          </p:cNvPr>
          <p:cNvSpPr txBox="1"/>
          <p:nvPr/>
        </p:nvSpPr>
        <p:spPr>
          <a:xfrm>
            <a:off x="9899799" y="4278875"/>
            <a:ext cx="2007024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Echo_client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endParaRPr lang="en-US" altLang="ko-KR" dirty="0"/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C4627D5C-69D7-4DF5-93BA-B95F39B4E21A}"/>
              </a:ext>
            </a:extLst>
          </p:cNvPr>
          <p:cNvSpPr/>
          <p:nvPr/>
        </p:nvSpPr>
        <p:spPr>
          <a:xfrm>
            <a:off x="6096000" y="3167619"/>
            <a:ext cx="3709291" cy="1480588"/>
          </a:xfrm>
          <a:prstGeom prst="frame">
            <a:avLst>
              <a:gd name="adj1" fmla="val 36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8F2847-F84B-495E-ACA3-D85072EA2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52" y="3155379"/>
            <a:ext cx="5612304" cy="2927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6C4A7-45AA-47AB-B260-6775283FB6D9}"/>
              </a:ext>
            </a:extLst>
          </p:cNvPr>
          <p:cNvSpPr txBox="1"/>
          <p:nvPr/>
        </p:nvSpPr>
        <p:spPr>
          <a:xfrm>
            <a:off x="2901496" y="3984666"/>
            <a:ext cx="2037033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Echo_server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endParaRPr lang="en-US" altLang="ko-KR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95892838-3EDC-499F-ADA6-0843C8A28497}"/>
              </a:ext>
            </a:extLst>
          </p:cNvPr>
          <p:cNvSpPr/>
          <p:nvPr/>
        </p:nvSpPr>
        <p:spPr>
          <a:xfrm>
            <a:off x="52414" y="61430"/>
            <a:ext cx="1733410" cy="1116278"/>
          </a:xfrm>
          <a:prstGeom prst="wedgeRoundRectCallout">
            <a:avLst>
              <a:gd name="adj1" fmla="val 54016"/>
              <a:gd name="adj2" fmla="val 79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Source</a:t>
            </a:r>
            <a:r>
              <a:rPr lang="ko-KR" altLang="en-US" sz="1400" dirty="0"/>
              <a:t>와 </a:t>
            </a:r>
            <a:r>
              <a:rPr lang="en-US" altLang="ko-KR" sz="1400" dirty="0"/>
              <a:t>Destination</a:t>
            </a:r>
            <a:r>
              <a:rPr lang="ko-KR" altLang="en-US" sz="1400" dirty="0"/>
              <a:t>이 </a:t>
            </a:r>
            <a:r>
              <a:rPr lang="en-US" altLang="ko-KR" sz="1400" dirty="0"/>
              <a:t>loopback address</a:t>
            </a:r>
            <a:r>
              <a:rPr lang="ko-KR" altLang="en-US" sz="1400" dirty="0"/>
              <a:t>인 </a:t>
            </a:r>
            <a:r>
              <a:rPr lang="en-US" altLang="ko-KR" sz="1400" dirty="0"/>
              <a:t>127.0.0.1</a:t>
            </a:r>
            <a:r>
              <a:rPr lang="ko-KR" altLang="en-US" sz="1400" dirty="0"/>
              <a:t>로 같다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E8809A-D463-4C4D-96C0-23775A8615B3}"/>
              </a:ext>
            </a:extLst>
          </p:cNvPr>
          <p:cNvCxnSpPr>
            <a:stCxn id="24" idx="3"/>
            <a:endCxn id="18" idx="1"/>
          </p:cNvCxnSpPr>
          <p:nvPr/>
        </p:nvCxnSpPr>
        <p:spPr>
          <a:xfrm>
            <a:off x="3850106" y="2788197"/>
            <a:ext cx="2245894" cy="111971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1AE473-089B-43F1-8018-E07BD8328BD9}"/>
              </a:ext>
            </a:extLst>
          </p:cNvPr>
          <p:cNvSpPr txBox="1"/>
          <p:nvPr/>
        </p:nvSpPr>
        <p:spPr>
          <a:xfrm>
            <a:off x="1995518" y="6229067"/>
            <a:ext cx="820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컴퓨터 내에서 </a:t>
            </a:r>
            <a:r>
              <a:rPr lang="en-US" altLang="ko-KR" dirty="0"/>
              <a:t>loopback</a:t>
            </a:r>
            <a:r>
              <a:rPr lang="ko-KR" altLang="en-US" dirty="0"/>
              <a:t>으로 </a:t>
            </a:r>
            <a:r>
              <a:rPr lang="en-US" altLang="ko-KR" dirty="0"/>
              <a:t>server-client </a:t>
            </a:r>
            <a:r>
              <a:rPr lang="ko-KR" altLang="en-US" dirty="0"/>
              <a:t>통신하는 모습을 관찰할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통신 </a:t>
            </a:r>
            <a:r>
              <a:rPr lang="en-US" altLang="ko-KR" dirty="0"/>
              <a:t>protocol</a:t>
            </a:r>
            <a:r>
              <a:rPr lang="ko-KR" altLang="en-US" dirty="0"/>
              <a:t>은 </a:t>
            </a:r>
            <a:r>
              <a:rPr lang="en-US" altLang="ko-KR" dirty="0"/>
              <a:t>TCP</a:t>
            </a:r>
            <a:r>
              <a:rPr lang="ko-KR" altLang="en-US" dirty="0"/>
              <a:t>임을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84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0331202-D253-43DA-B06B-1F82FD34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70" y="653682"/>
            <a:ext cx="12192000" cy="3590236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47ACF-9810-42F0-9B90-BA821B62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2020-12-01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002036C-7EB3-4607-AB7A-DBFCF63A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1430"/>
            <a:ext cx="10353762" cy="86139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 Analyze with Wireshark &amp; Discuss the results</a:t>
            </a:r>
            <a:endParaRPr lang="ko-KR" altLang="en-US" sz="2800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83C6482-541B-4C19-8B90-6AA16C5C2CBC}"/>
              </a:ext>
            </a:extLst>
          </p:cNvPr>
          <p:cNvSpPr/>
          <p:nvPr/>
        </p:nvSpPr>
        <p:spPr>
          <a:xfrm>
            <a:off x="5831305" y="653682"/>
            <a:ext cx="943073" cy="163650"/>
          </a:xfrm>
          <a:prstGeom prst="frame">
            <a:avLst>
              <a:gd name="adj1" fmla="val 50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A492EBC3-0562-4900-8B8D-90A038641B8F}"/>
              </a:ext>
            </a:extLst>
          </p:cNvPr>
          <p:cNvSpPr/>
          <p:nvPr/>
        </p:nvSpPr>
        <p:spPr>
          <a:xfrm>
            <a:off x="5831305" y="811808"/>
            <a:ext cx="943073" cy="196550"/>
          </a:xfrm>
          <a:prstGeom prst="frame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27FC238-D46F-4FF4-B21A-7FE0B682985D}"/>
              </a:ext>
            </a:extLst>
          </p:cNvPr>
          <p:cNvSpPr/>
          <p:nvPr/>
        </p:nvSpPr>
        <p:spPr>
          <a:xfrm>
            <a:off x="6806049" y="653682"/>
            <a:ext cx="428940" cy="196550"/>
          </a:xfrm>
          <a:prstGeom prst="frame">
            <a:avLst>
              <a:gd name="adj1" fmla="val 923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035EEFC0-EE61-44CF-A3C0-567BA4C5AB4E}"/>
              </a:ext>
            </a:extLst>
          </p:cNvPr>
          <p:cNvSpPr/>
          <p:nvPr/>
        </p:nvSpPr>
        <p:spPr>
          <a:xfrm>
            <a:off x="6806049" y="817332"/>
            <a:ext cx="773846" cy="196550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B66503-C6C5-4CF6-B8C6-667C9E90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69" y="3532296"/>
            <a:ext cx="6071954" cy="3180074"/>
          </a:xfrm>
          <a:prstGeom prst="rect">
            <a:avLst/>
          </a:prstGeom>
        </p:spPr>
      </p:pic>
      <p:sp>
        <p:nvSpPr>
          <p:cNvPr id="18" name="액자 17">
            <a:extLst>
              <a:ext uri="{FF2B5EF4-FFF2-40B4-BE49-F238E27FC236}">
                <a16:creationId xmlns:a16="http://schemas.microsoft.com/office/drawing/2014/main" id="{079C388E-D792-4BF9-B10A-FE075017C4AB}"/>
              </a:ext>
            </a:extLst>
          </p:cNvPr>
          <p:cNvSpPr/>
          <p:nvPr/>
        </p:nvSpPr>
        <p:spPr>
          <a:xfrm>
            <a:off x="6209969" y="3801435"/>
            <a:ext cx="3697705" cy="256981"/>
          </a:xfrm>
          <a:prstGeom prst="frame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51E127-4133-44D8-A043-9D9A1E2CF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8454"/>
            <a:ext cx="5612304" cy="29277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E9780C-525C-4B40-9B0D-4DB23523647F}"/>
              </a:ext>
            </a:extLst>
          </p:cNvPr>
          <p:cNvSpPr txBox="1"/>
          <p:nvPr/>
        </p:nvSpPr>
        <p:spPr>
          <a:xfrm>
            <a:off x="9907674" y="5122333"/>
            <a:ext cx="2007024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Echo_client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9AEB4-C0B9-4DB5-AD47-D6E8044FBF06}"/>
              </a:ext>
            </a:extLst>
          </p:cNvPr>
          <p:cNvSpPr txBox="1"/>
          <p:nvPr/>
        </p:nvSpPr>
        <p:spPr>
          <a:xfrm>
            <a:off x="1537656" y="5122333"/>
            <a:ext cx="2037033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Echo_server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endParaRPr lang="en-US" altLang="ko-KR" dirty="0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F2E4FE2C-59ED-4285-8FFA-D173E48BE24C}"/>
              </a:ext>
            </a:extLst>
          </p:cNvPr>
          <p:cNvSpPr/>
          <p:nvPr/>
        </p:nvSpPr>
        <p:spPr>
          <a:xfrm>
            <a:off x="5694947" y="505326"/>
            <a:ext cx="2069432" cy="684675"/>
          </a:xfrm>
          <a:prstGeom prst="frame">
            <a:avLst>
              <a:gd name="adj1" fmla="val 3128"/>
            </a:avLst>
          </a:prstGeom>
          <a:solidFill>
            <a:schemeClr val="accent1">
              <a:alpha val="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878987-E189-4C81-AA62-270CF374941A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>
            <a:off x="6729663" y="1190001"/>
            <a:ext cx="1329159" cy="2611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3D5EEF-C7BD-4873-86D2-B441C4D93B59}"/>
              </a:ext>
            </a:extLst>
          </p:cNvPr>
          <p:cNvSpPr txBox="1"/>
          <p:nvPr/>
        </p:nvSpPr>
        <p:spPr>
          <a:xfrm>
            <a:off x="7579894" y="2374576"/>
            <a:ext cx="4577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Client(50576)</a:t>
            </a:r>
            <a:r>
              <a:rPr lang="ko-KR" altLang="en-US" dirty="0">
                <a:solidFill>
                  <a:schemeClr val="bg1"/>
                </a:solidFill>
              </a:rPr>
              <a:t>가 처음 </a:t>
            </a:r>
            <a:r>
              <a:rPr lang="en-US" altLang="ko-KR" dirty="0">
                <a:solidFill>
                  <a:schemeClr val="bg1"/>
                </a:solidFill>
              </a:rPr>
              <a:t>connection</a:t>
            </a:r>
            <a:r>
              <a:rPr lang="ko-KR" altLang="en-US" dirty="0">
                <a:solidFill>
                  <a:schemeClr val="bg1"/>
                </a:solidFill>
              </a:rPr>
              <a:t>하는 </a:t>
            </a:r>
            <a:r>
              <a:rPr lang="en-US" altLang="ko-KR" dirty="0">
                <a:solidFill>
                  <a:schemeClr val="bg1"/>
                </a:solidFill>
              </a:rPr>
              <a:t>SYN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en-US" altLang="ko-KR" dirty="0">
                <a:solidFill>
                  <a:schemeClr val="bg1"/>
                </a:solidFill>
              </a:rPr>
              <a:t>server(5000)</a:t>
            </a:r>
            <a:r>
              <a:rPr lang="ko-KR" altLang="en-US" dirty="0">
                <a:solidFill>
                  <a:schemeClr val="bg1"/>
                </a:solidFill>
              </a:rPr>
              <a:t>에 보내고 </a:t>
            </a:r>
            <a:r>
              <a:rPr lang="en-US" altLang="ko-KR" dirty="0">
                <a:solidFill>
                  <a:schemeClr val="bg1"/>
                </a:solidFill>
              </a:rPr>
              <a:t>server</a:t>
            </a:r>
            <a:r>
              <a:rPr lang="ko-KR" altLang="en-US" dirty="0">
                <a:solidFill>
                  <a:schemeClr val="bg1"/>
                </a:solidFill>
              </a:rPr>
              <a:t>에서 이를 받고 </a:t>
            </a:r>
            <a:r>
              <a:rPr lang="en-US" altLang="ko-KR" dirty="0">
                <a:solidFill>
                  <a:schemeClr val="bg1"/>
                </a:solidFill>
              </a:rPr>
              <a:t>SYN,ACK</a:t>
            </a:r>
            <a:r>
              <a:rPr lang="ko-KR" altLang="en-US" dirty="0">
                <a:solidFill>
                  <a:schemeClr val="bg1"/>
                </a:solidFill>
              </a:rPr>
              <a:t>를 보내와 서로가 </a:t>
            </a:r>
            <a:r>
              <a:rPr lang="en-US" altLang="ko-KR" dirty="0">
                <a:solidFill>
                  <a:schemeClr val="bg1"/>
                </a:solidFill>
              </a:rPr>
              <a:t>connected</a:t>
            </a:r>
            <a:r>
              <a:rPr lang="ko-KR" altLang="en-US" dirty="0" err="1">
                <a:solidFill>
                  <a:schemeClr val="bg1"/>
                </a:solidFill>
              </a:rPr>
              <a:t>됬다라는</a:t>
            </a:r>
            <a:r>
              <a:rPr lang="ko-KR" altLang="en-US" dirty="0">
                <a:solidFill>
                  <a:schemeClr val="bg1"/>
                </a:solidFill>
              </a:rPr>
              <a:t> 걸 볼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CAD96-8AF0-4F29-9DC3-8A3C32DD4084}"/>
              </a:ext>
            </a:extLst>
          </p:cNvPr>
          <p:cNvSpPr txBox="1"/>
          <p:nvPr/>
        </p:nvSpPr>
        <p:spPr>
          <a:xfrm>
            <a:off x="9907674" y="4436314"/>
            <a:ext cx="183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 port number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50576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ED85F-E3F5-4705-93F2-6698EB4DD392}"/>
              </a:ext>
            </a:extLst>
          </p:cNvPr>
          <p:cNvSpPr txBox="1"/>
          <p:nvPr/>
        </p:nvSpPr>
        <p:spPr>
          <a:xfrm>
            <a:off x="1639222" y="5557987"/>
            <a:ext cx="183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 port number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5000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F7F68D-3097-4B3A-91A4-E6CE5A036B8E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302842" y="1008358"/>
            <a:ext cx="4521782" cy="34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929D6D8-446E-406C-AF75-028E08DA9E3B}"/>
              </a:ext>
            </a:extLst>
          </p:cNvPr>
          <p:cNvCxnSpPr>
            <a:endCxn id="28" idx="0"/>
          </p:cNvCxnSpPr>
          <p:nvPr/>
        </p:nvCxnSpPr>
        <p:spPr>
          <a:xfrm flipH="1">
            <a:off x="2556172" y="1008358"/>
            <a:ext cx="3746669" cy="4549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액자 33">
            <a:extLst>
              <a:ext uri="{FF2B5EF4-FFF2-40B4-BE49-F238E27FC236}">
                <a16:creationId xmlns:a16="http://schemas.microsoft.com/office/drawing/2014/main" id="{8802668C-87B9-44B5-88E2-ADA85BC1D79C}"/>
              </a:ext>
            </a:extLst>
          </p:cNvPr>
          <p:cNvSpPr/>
          <p:nvPr/>
        </p:nvSpPr>
        <p:spPr>
          <a:xfrm>
            <a:off x="335013" y="2974740"/>
            <a:ext cx="1485766" cy="224806"/>
          </a:xfrm>
          <a:prstGeom prst="frame">
            <a:avLst>
              <a:gd name="adj1" fmla="val 36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F28F6C-DA42-4765-8A4E-1A8B0F2E0080}"/>
              </a:ext>
            </a:extLst>
          </p:cNvPr>
          <p:cNvCxnSpPr>
            <a:stCxn id="34" idx="3"/>
            <a:endCxn id="27" idx="1"/>
          </p:cNvCxnSpPr>
          <p:nvPr/>
        </p:nvCxnSpPr>
        <p:spPr>
          <a:xfrm>
            <a:off x="1820779" y="3087143"/>
            <a:ext cx="8086895" cy="167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2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24CA00-09F6-40D0-85D9-1549525E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288" y="2137747"/>
            <a:ext cx="6071954" cy="31800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64F06F-0B24-4EED-B997-8B51A1A0D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" y="1791352"/>
            <a:ext cx="5612304" cy="2927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9E622C-402E-4461-A238-37D8C23C058D}"/>
              </a:ext>
            </a:extLst>
          </p:cNvPr>
          <p:cNvSpPr txBox="1"/>
          <p:nvPr/>
        </p:nvSpPr>
        <p:spPr>
          <a:xfrm>
            <a:off x="10279592" y="3037670"/>
            <a:ext cx="1650580" cy="27699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Echo_client</a:t>
            </a:r>
            <a:r>
              <a:rPr lang="en-US" altLang="ko-KR" sz="1200" dirty="0"/>
              <a:t>(50576)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C5229-DDD7-4A76-9725-DEAA46E93F0F}"/>
              </a:ext>
            </a:extLst>
          </p:cNvPr>
          <p:cNvSpPr txBox="1"/>
          <p:nvPr/>
        </p:nvSpPr>
        <p:spPr>
          <a:xfrm>
            <a:off x="-32827" y="3139929"/>
            <a:ext cx="1799275" cy="30777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Echo_server</a:t>
            </a:r>
            <a:r>
              <a:rPr lang="en-US" altLang="ko-KR" sz="1400" dirty="0"/>
              <a:t>(5000)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21601-1FD0-48AF-B250-0D415DF5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2020-12-01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F7D5BB-C042-41AC-9F55-869507A03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071" y="550424"/>
            <a:ext cx="4865042" cy="1979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8EA5848-9BAF-4827-985B-33CFE71A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2" cy="62189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 Analyze with Wireshark &amp; Discuss the results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2BCD16-8FF0-4000-B5AF-3E1F2478F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434" y="2113558"/>
            <a:ext cx="5055344" cy="1780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629683-08A7-4AB7-8EF3-5D11A3F7D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669" y="3027603"/>
            <a:ext cx="5055344" cy="1946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24EAAF-D874-402D-9259-2737175C7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5071" y="4688064"/>
            <a:ext cx="4865042" cy="1905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71DAB9-D735-4779-A9BA-F623E57B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086570" y="506084"/>
            <a:ext cx="10018857" cy="70524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66273C-4983-4EC2-BC83-A9B669E8EA16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 flipV="1">
            <a:off x="9480113" y="1540179"/>
            <a:ext cx="799479" cy="163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DC1BAC-B54B-4485-AF7A-CC17AD26F02E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flipH="1">
            <a:off x="1766448" y="1540179"/>
            <a:ext cx="2848623" cy="175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A3AF70-F3AE-4D78-8AE4-AE015282CA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766448" y="2871398"/>
            <a:ext cx="463127" cy="42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362BEA4-5C10-4509-BD63-3270DB93907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302778" y="3003808"/>
            <a:ext cx="2976814" cy="17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0220EF-1D00-4692-A12E-AA5543ADF010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1766448" y="3293818"/>
            <a:ext cx="503221" cy="70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4DA601-5BB7-49FD-900E-ABAAD09CACA4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7325013" y="3176170"/>
            <a:ext cx="2954579" cy="82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E06902-7970-4190-A99D-64D8D561AC45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9480113" y="3176170"/>
            <a:ext cx="799479" cy="246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9BE39C-FEAA-451D-A03F-B7553ACFD905}"/>
              </a:ext>
            </a:extLst>
          </p:cNvPr>
          <p:cNvCxnSpPr>
            <a:stCxn id="10" idx="1"/>
            <a:endCxn id="14" idx="3"/>
          </p:cNvCxnSpPr>
          <p:nvPr/>
        </p:nvCxnSpPr>
        <p:spPr>
          <a:xfrm flipH="1" flipV="1">
            <a:off x="1766448" y="3293818"/>
            <a:ext cx="2848623" cy="234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F017B9-6E57-4B29-A707-14F793DCB8B1}"/>
              </a:ext>
            </a:extLst>
          </p:cNvPr>
          <p:cNvSpPr txBox="1"/>
          <p:nvPr/>
        </p:nvSpPr>
        <p:spPr>
          <a:xfrm>
            <a:off x="7459027" y="1207093"/>
            <a:ext cx="417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en-US" altLang="ko-KR" dirty="0">
                <a:solidFill>
                  <a:srgbClr val="FF0000"/>
                </a:solidFill>
              </a:rPr>
              <a:t> packet: 1</a:t>
            </a:r>
            <a:r>
              <a:rPr lang="en-US" altLang="ko-KR" baseline="30000" dirty="0">
                <a:solidFill>
                  <a:srgbClr val="FF0000"/>
                </a:solidFill>
              </a:rPr>
              <a:t>st</a:t>
            </a:r>
            <a:r>
              <a:rPr lang="en-US" altLang="ko-KR" dirty="0">
                <a:solidFill>
                  <a:srgbClr val="FF0000"/>
                </a:solidFill>
              </a:rPr>
              <a:t> try message, client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FF3A6F-A7FC-4EAE-B176-1EA571051505}"/>
              </a:ext>
            </a:extLst>
          </p:cNvPr>
          <p:cNvSpPr txBox="1"/>
          <p:nvPr/>
        </p:nvSpPr>
        <p:spPr>
          <a:xfrm>
            <a:off x="4686098" y="2507288"/>
            <a:ext cx="399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en-US" altLang="ko-KR" dirty="0">
                <a:solidFill>
                  <a:srgbClr val="FF0000"/>
                </a:solidFill>
              </a:rPr>
              <a:t> packet: client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baseline="30000" dirty="0">
                <a:solidFill>
                  <a:srgbClr val="FF0000"/>
                </a:solidFill>
              </a:rPr>
              <a:t>st</a:t>
            </a:r>
            <a:r>
              <a:rPr lang="en-US" altLang="ko-KR" dirty="0">
                <a:solidFill>
                  <a:srgbClr val="FF0000"/>
                </a:solidFill>
              </a:rPr>
              <a:t> try message ACK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A562A8-78F2-462F-905E-B7779D508D36}"/>
              </a:ext>
            </a:extLst>
          </p:cNvPr>
          <p:cNvSpPr txBox="1"/>
          <p:nvPr/>
        </p:nvSpPr>
        <p:spPr>
          <a:xfrm>
            <a:off x="4686098" y="3565419"/>
            <a:ext cx="399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14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en-US" altLang="ko-KR" dirty="0">
                <a:solidFill>
                  <a:srgbClr val="FF0000"/>
                </a:solidFill>
              </a:rPr>
              <a:t> packet: 1</a:t>
            </a:r>
            <a:r>
              <a:rPr lang="en-US" altLang="ko-KR" baseline="30000" dirty="0">
                <a:solidFill>
                  <a:srgbClr val="FF0000"/>
                </a:solidFill>
              </a:rPr>
              <a:t>st</a:t>
            </a:r>
            <a:r>
              <a:rPr lang="en-US" altLang="ko-KR" dirty="0">
                <a:solidFill>
                  <a:srgbClr val="FF0000"/>
                </a:solidFill>
              </a:rPr>
              <a:t> try message </a:t>
            </a:r>
            <a:r>
              <a:rPr lang="en-US" altLang="ko-KR" dirty="0" err="1">
                <a:solidFill>
                  <a:srgbClr val="FF0000"/>
                </a:solidFill>
              </a:rPr>
              <a:t>server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client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454CD5-3816-479D-9D47-44A6583D1699}"/>
              </a:ext>
            </a:extLst>
          </p:cNvPr>
          <p:cNvSpPr txBox="1"/>
          <p:nvPr/>
        </p:nvSpPr>
        <p:spPr>
          <a:xfrm>
            <a:off x="7459027" y="5636113"/>
            <a:ext cx="407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en-US" altLang="ko-KR" dirty="0">
                <a:solidFill>
                  <a:srgbClr val="FF0000"/>
                </a:solidFill>
              </a:rPr>
              <a:t> packet: server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1st try message ACK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액자 55">
            <a:extLst>
              <a:ext uri="{FF2B5EF4-FFF2-40B4-BE49-F238E27FC236}">
                <a16:creationId xmlns:a16="http://schemas.microsoft.com/office/drawing/2014/main" id="{A22BF0FF-CF92-47CA-8FA1-3FF65DBD7936}"/>
              </a:ext>
            </a:extLst>
          </p:cNvPr>
          <p:cNvSpPr/>
          <p:nvPr/>
        </p:nvSpPr>
        <p:spPr>
          <a:xfrm>
            <a:off x="7047592" y="1910069"/>
            <a:ext cx="810968" cy="2367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액자 56">
            <a:extLst>
              <a:ext uri="{FF2B5EF4-FFF2-40B4-BE49-F238E27FC236}">
                <a16:creationId xmlns:a16="http://schemas.microsoft.com/office/drawing/2014/main" id="{AE6DDE29-37AB-44CD-8F31-EB2BCBEE5F19}"/>
              </a:ext>
            </a:extLst>
          </p:cNvPr>
          <p:cNvSpPr/>
          <p:nvPr/>
        </p:nvSpPr>
        <p:spPr>
          <a:xfrm>
            <a:off x="4803290" y="4428784"/>
            <a:ext cx="810968" cy="2367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3C5E6B-0BBB-4656-83D9-99B8EC709775}"/>
              </a:ext>
            </a:extLst>
          </p:cNvPr>
          <p:cNvSpPr txBox="1"/>
          <p:nvPr/>
        </p:nvSpPr>
        <p:spPr>
          <a:xfrm>
            <a:off x="192505" y="5125453"/>
            <a:ext cx="4015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Message </a:t>
            </a:r>
            <a:r>
              <a:rPr lang="ko-KR" altLang="en-US" dirty="0"/>
              <a:t>전달 흐름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Client </a:t>
            </a:r>
            <a:r>
              <a:rPr lang="en-US" altLang="ko-KR" dirty="0">
                <a:sym typeface="Wingdings" panose="05000000000000000000" pitchFamily="2" charset="2"/>
              </a:rPr>
              <a:t> server</a:t>
            </a:r>
            <a:r>
              <a:rPr lang="ko-KR" altLang="en-US" dirty="0">
                <a:sym typeface="Wingdings" panose="05000000000000000000" pitchFamily="2" charset="2"/>
              </a:rPr>
              <a:t>로 전달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Server</a:t>
            </a:r>
            <a:r>
              <a:rPr lang="ko-KR" altLang="en-US" dirty="0">
                <a:sym typeface="Wingdings" panose="05000000000000000000" pitchFamily="2" charset="2"/>
              </a:rPr>
              <a:t>가 응답 후 </a:t>
            </a:r>
            <a:r>
              <a:rPr lang="ko-KR" altLang="en-US" dirty="0" err="1">
                <a:sym typeface="Wingdings" panose="05000000000000000000" pitchFamily="2" charset="2"/>
              </a:rPr>
              <a:t>잘받았다는</a:t>
            </a:r>
            <a:r>
              <a:rPr lang="ko-KR" altLang="en-US" dirty="0">
                <a:sym typeface="Wingdings" panose="05000000000000000000" pitchFamily="2" charset="2"/>
              </a:rPr>
              <a:t> 것처럼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Serverclient</a:t>
            </a:r>
            <a:r>
              <a:rPr lang="ko-KR" altLang="en-US" dirty="0">
                <a:sym typeface="Wingdings" panose="05000000000000000000" pitchFamily="2" charset="2"/>
              </a:rPr>
              <a:t>로 다시 </a:t>
            </a:r>
            <a:r>
              <a:rPr lang="ko-KR" altLang="en-US" dirty="0" err="1">
                <a:sym typeface="Wingdings" panose="05000000000000000000" pitchFamily="2" charset="2"/>
              </a:rPr>
              <a:t>같은걸</a:t>
            </a:r>
            <a:r>
              <a:rPr lang="ko-KR" altLang="en-US" dirty="0">
                <a:sym typeface="Wingdings" panose="05000000000000000000" pitchFamily="2" charset="2"/>
              </a:rPr>
              <a:t> 전달해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Client</a:t>
            </a:r>
            <a:r>
              <a:rPr lang="ko-KR" altLang="en-US" dirty="0">
                <a:sym typeface="Wingdings" panose="05000000000000000000" pitchFamily="2" charset="2"/>
              </a:rPr>
              <a:t>가 응답하도록 하는 흐름을 보여주고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5560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{E7B5EEF8-8838-4658-8F1E-714FF7A4C56D}tf12214701_win32</Template>
  <TotalTime>227</TotalTime>
  <Words>708</Words>
  <Application>Microsoft Office PowerPoint</Application>
  <PresentationFormat>와이드스크린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Batang</vt:lpstr>
      <vt:lpstr>Arial</vt:lpstr>
      <vt:lpstr>Calibri</vt:lpstr>
      <vt:lpstr>Goudy Old Style</vt:lpstr>
      <vt:lpstr>Trebuchet MS</vt:lpstr>
      <vt:lpstr>Wingdings 2</vt:lpstr>
      <vt:lpstr>SlateVTI</vt:lpstr>
      <vt:lpstr>Lab 06 – Windows Socket programming</vt:lpstr>
      <vt:lpstr>Lab activities</vt:lpstr>
      <vt:lpstr>Lab activities</vt:lpstr>
      <vt:lpstr>Lab activities</vt:lpstr>
      <vt:lpstr>1. Create projects for echo_server &amp; echo_client at Visual Studio 2019 with the codes given in this PPT </vt:lpstr>
      <vt:lpstr>2. run the executables with CMD prompt &amp; capture loopback with Wireshark</vt:lpstr>
      <vt:lpstr>3. Analyze with Wireshark &amp; Discuss the results</vt:lpstr>
      <vt:lpstr>3. Analyze with Wireshark &amp; Discuss the results</vt:lpstr>
      <vt:lpstr>3. Analyze with Wireshark &amp; Discuss the results</vt:lpstr>
      <vt:lpstr>3. Analyze with Wireshark &amp; Discuss the results</vt:lpstr>
      <vt:lpstr>3. Analyze with Wireshark &amp; Discuss the results</vt:lpstr>
      <vt:lpstr>3. Analyze with Wireshark &amp; Discuss the results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 – Windows Socket programming</dc:title>
  <dc:creator>김성현</dc:creator>
  <cp:lastModifiedBy>김성현</cp:lastModifiedBy>
  <cp:revision>62</cp:revision>
  <dcterms:created xsi:type="dcterms:W3CDTF">2020-12-01T02:43:09Z</dcterms:created>
  <dcterms:modified xsi:type="dcterms:W3CDTF">2020-12-01T07:50:35Z</dcterms:modified>
</cp:coreProperties>
</file>