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173" r:id="rId1"/>
  </p:sldMasterIdLst>
  <p:notesMasterIdLst>
    <p:notesMasterId r:id="rId60"/>
  </p:notesMasterIdLst>
  <p:handoutMasterIdLst>
    <p:handoutMasterId r:id="rId61"/>
  </p:handoutMasterIdLst>
  <p:sldIdLst>
    <p:sldId id="360" r:id="rId2"/>
    <p:sldId id="588" r:id="rId3"/>
    <p:sldId id="609" r:id="rId4"/>
    <p:sldId id="610" r:id="rId5"/>
    <p:sldId id="611" r:id="rId6"/>
    <p:sldId id="627" r:id="rId7"/>
    <p:sldId id="626" r:id="rId8"/>
    <p:sldId id="629" r:id="rId9"/>
    <p:sldId id="630" r:id="rId10"/>
    <p:sldId id="631" r:id="rId11"/>
    <p:sldId id="632" r:id="rId12"/>
    <p:sldId id="634" r:id="rId13"/>
    <p:sldId id="628" r:id="rId14"/>
    <p:sldId id="614" r:id="rId15"/>
    <p:sldId id="550" r:id="rId16"/>
    <p:sldId id="575" r:id="rId17"/>
    <p:sldId id="576" r:id="rId18"/>
    <p:sldId id="579" r:id="rId19"/>
    <p:sldId id="551" r:id="rId20"/>
    <p:sldId id="578" r:id="rId21"/>
    <p:sldId id="580" r:id="rId22"/>
    <p:sldId id="581" r:id="rId23"/>
    <p:sldId id="582" r:id="rId24"/>
    <p:sldId id="583" r:id="rId25"/>
    <p:sldId id="552" r:id="rId26"/>
    <p:sldId id="584" r:id="rId27"/>
    <p:sldId id="585" r:id="rId28"/>
    <p:sldId id="615" r:id="rId29"/>
    <p:sldId id="554" r:id="rId30"/>
    <p:sldId id="602" r:id="rId31"/>
    <p:sldId id="555" r:id="rId32"/>
    <p:sldId id="623" r:id="rId33"/>
    <p:sldId id="556" r:id="rId34"/>
    <p:sldId id="557" r:id="rId35"/>
    <p:sldId id="559" r:id="rId36"/>
    <p:sldId id="607" r:id="rId37"/>
    <p:sldId id="560" r:id="rId38"/>
    <p:sldId id="558" r:id="rId39"/>
    <p:sldId id="563" r:id="rId40"/>
    <p:sldId id="564" r:id="rId41"/>
    <p:sldId id="565" r:id="rId42"/>
    <p:sldId id="625" r:id="rId43"/>
    <p:sldId id="595" r:id="rId44"/>
    <p:sldId id="596" r:id="rId45"/>
    <p:sldId id="597" r:id="rId46"/>
    <p:sldId id="599" r:id="rId47"/>
    <p:sldId id="598" r:id="rId48"/>
    <p:sldId id="591" r:id="rId49"/>
    <p:sldId id="593" r:id="rId50"/>
    <p:sldId id="601" r:id="rId51"/>
    <p:sldId id="600" r:id="rId52"/>
    <p:sldId id="594" r:id="rId53"/>
    <p:sldId id="573" r:id="rId54"/>
    <p:sldId id="635" r:id="rId55"/>
    <p:sldId id="636" r:id="rId56"/>
    <p:sldId id="637" r:id="rId57"/>
    <p:sldId id="638" r:id="rId58"/>
    <p:sldId id="549" r:id="rId59"/>
  </p:sldIdLst>
  <p:sldSz cx="9144000" cy="6858000" type="screen4x3"/>
  <p:notesSz cx="6337300" cy="9472613"/>
  <p:embeddedFontLst>
    <p:embeddedFont>
      <p:font typeface="Trebuchet MS" panose="020B0603020202020204" pitchFamily="34" charset="0"/>
      <p:regular r:id="rId62"/>
      <p:bold r:id="rId63"/>
      <p:italic r:id="rId64"/>
      <p:boldItalic r:id="rId65"/>
    </p:embeddedFont>
    <p:embeddedFont>
      <p:font typeface="Gill Sans MT" panose="020B0502020104020203" pitchFamily="34" charset="0"/>
      <p:regular r:id="rId66"/>
      <p:bold r:id="rId67"/>
      <p:italic r:id="rId68"/>
      <p:boldItalic r:id="rId69"/>
    </p:embeddedFont>
    <p:embeddedFont>
      <p:font typeface="Bookman Old Style" panose="02050604050505020204" pitchFamily="18" charset="0"/>
      <p:regular r:id="rId70"/>
      <p:bold r:id="rId71"/>
      <p:italic r:id="rId72"/>
      <p:boldItalic r:id="rId73"/>
    </p:embeddedFont>
    <p:embeddedFont>
      <p:font typeface="맑은 고딕" panose="020B0503020000020004" pitchFamily="50" charset="-127"/>
      <p:regular r:id="rId74"/>
      <p:bold r:id="rId75"/>
    </p:embeddedFont>
    <p:embeddedFont>
      <p:font typeface="Wingdings 3" panose="05040102010807070707" pitchFamily="18" charset="2"/>
      <p:regular r:id="rId76"/>
    </p:embeddedFont>
    <p:embeddedFont>
      <p:font typeface="Comic Sans MS" panose="030F0702030302020204" pitchFamily="66" charset="0"/>
      <p:regular r:id="rId77"/>
      <p:bold r:id="rId78"/>
      <p:italic r:id="rId79"/>
      <p:boldItalic r:id="rId80"/>
    </p:embeddedFont>
    <p:embeddedFont>
      <p:font typeface="ＭＳ Ｐゴシック" panose="020B0600070205080204" pitchFamily="34" charset="-128"/>
      <p:regular r:id="rId81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Trebuchet MS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Trebuchet MS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Trebuchet MS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Trebuchet MS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Trebuchet MS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Trebuchet MS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Trebuchet MS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Trebuchet MS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Trebuchet MS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84">
          <p15:clr>
            <a:srgbClr val="A4A3A4"/>
          </p15:clr>
        </p15:guide>
        <p15:guide id="2" pos="199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33CC33"/>
    <a:srgbClr val="000000"/>
    <a:srgbClr val="99FF33"/>
    <a:srgbClr val="99FF99"/>
    <a:srgbClr val="6699FF"/>
    <a:srgbClr val="5F5F5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717" autoAdjust="0"/>
    <p:restoredTop sz="96094" autoAdjust="0"/>
  </p:normalViewPr>
  <p:slideViewPr>
    <p:cSldViewPr>
      <p:cViewPr varScale="1">
        <p:scale>
          <a:sx n="108" d="100"/>
          <a:sy n="108" d="100"/>
        </p:scale>
        <p:origin x="124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10" y="-96"/>
      </p:cViewPr>
      <p:guideLst>
        <p:guide orient="horz" pos="2984"/>
        <p:guide pos="199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76" Type="http://schemas.openxmlformats.org/officeDocument/2006/relationships/font" Target="fonts/font15.fntdata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74" Type="http://schemas.openxmlformats.org/officeDocument/2006/relationships/font" Target="fonts/font13.fntdata"/><Relationship Id="rId79" Type="http://schemas.openxmlformats.org/officeDocument/2006/relationships/font" Target="fonts/font18.fntdata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77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1.fntdata"/><Relationship Id="rId80" Type="http://schemas.openxmlformats.org/officeDocument/2006/relationships/font" Target="fonts/font19.fntdata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font" Target="fonts/font9.fntdata"/><Relationship Id="rId75" Type="http://schemas.openxmlformats.org/officeDocument/2006/relationships/font" Target="fonts/font14.fntdata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4.fntdata"/><Relationship Id="rId73" Type="http://schemas.openxmlformats.org/officeDocument/2006/relationships/font" Target="fonts/font12.fntdata"/><Relationship Id="rId78" Type="http://schemas.openxmlformats.org/officeDocument/2006/relationships/font" Target="fonts/font17.fntdata"/><Relationship Id="rId81" Type="http://schemas.openxmlformats.org/officeDocument/2006/relationships/font" Target="fonts/font20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463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89338" y="0"/>
            <a:ext cx="27463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97950"/>
            <a:ext cx="27463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89338" y="8997950"/>
            <a:ext cx="27463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itchFamily="50" charset="-127"/>
              </a:defRPr>
            </a:lvl1pPr>
          </a:lstStyle>
          <a:p>
            <a:pPr>
              <a:defRPr/>
            </a:pPr>
            <a:fld id="{74F973C5-0635-4155-AA46-09436287D84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7050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11-24T11:38:43.3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14358 10089 0,'35'0'141,"1"-17"-126,-1 17-15,35 0 16,-17 0-16,88 0 15,-17 0-15,17 17 16,35-17-16,18 53 16,1-53-16,-19 0 15,283 36 1,-318-19 0,0-17-16,-35 0 15,-18 0 1,159-35-16,-141 17 15,140 1 1,-104 17-16,-1-53 16,-35 35-1,-1 1-15,36 17 16,-70 0-16,0 0 0,-18 0 16,-18 0-16,-18 0 15,54 0 1,0-18-1,-36 0 1,35 18 0,1 0-16,52 0 15,-34 0 1,-1 0-16,53 0 16,-35 0-16,35 0 31,-88 0-31,0 0 0,0 0 15,-18 0 1,18 0-16,0 0 0,17-17 16,36 17-16,0 0 15,17 0-15,-17 0 16,35 0-16,-17 0 16,70 0-1,18 0 1,-142 0-16,36-18 15,-36 18-15,19-18 16,-36 18 0,-1 0-16,54-17 15,-53 17 1,0 0-16,0 0 0,53 0 16,17 0-16,18 0 15,-17 0-15,-18 0 16,-36 0-1,-17 0-15,71 0 16,-89 0 0,0 0-1,-17 0-15,35 0 16,-18 0-16,36 0 0,-18 0 16,-18 0-1,0 0-15,0 0 16,-17 0-16,17 0 0,18 0 15,35 0 1,18 0 0,-35 0-1</inkml:trace>
  <inkml:trace contextRef="#ctx0" brushRef="#br0" timeOffset="2715.0425">2081 8819 0,'18'-17'94,"35"17"-94,0 0 15,-18-18-15,0 1 16,18 17-1,18 0 1,-36-18-16,18 18 16,-18-18-16,18 18 0,-17-17 15,52 17 1,-18-18 0,54 18-1,-18-18 1,-18 18-1,53 0-15,-71-17 16,1-1-16,-18 0 16,0 18-1,53-17 1,-71-1-16,36 18 0,-19 0 16,37-17-1,52 17 1,-71 0-16,107 0 15,-107 0-15,36 0 16,70 0 0,-52 0-1,-18 35 1,-71-35-16,36 0 16,-36 0-16,18 17 15,-18-17-15,71 36 16,-53-36-1,-18 17-15,18-17 32,18 0-32,-1 0 15,-17 0 1,-18 0 0,1 0-16,-1 18 15,106-18 1,53 0-1,88 18 1,-141-1 0,-52-17-1,-54 0-15,35 0 16,-34 0 0,17 0-16,211 0 15,-52 0 1,-36 0-1,-35 0 1,-105 0 0,69 0-1,-52 0-15,36 0 16,158 36 0,-18-36-1,-35 0 1,-71 17-1,18 18 1,-70-17-16,105 0 16,-70-1-16,0 19 15,0-36 1,0 17-16,17-17 16,-70 18-16,0-18 15,35 0 1,-53 0-1,-17 0 1,0 0-16,17 0 16,-17 0-1,-1 0-15,1 0 32,0 0-32,-1 0 15,19 0 1,34 0-1</inkml:trace>
  <inkml:trace contextRef="#ctx0" brushRef="#br0" timeOffset="9378.3118">3528 16069 0,'0'-18'31,"17"18"31,1-17-46,17 17-16,1-18 16,34-17-1,-35 17-15,18 18 16,0-17-16,-17 17 16,52-18-1,-53 18 1,-17 0-16,17 0 31,0 0-15,1-18-16,-1 18 0,18 0 15,-36 0 1,19 0-16,-19 0 16,1 0 15,52 0-16,36 0 1,-35 0-16,-36 0 16,-17 0-16,-1 0 0,19 0 15,-1-17 1,0 17-16,-17 0 16,17 0-16,0 0 0,1 0 15,52-18 1,-70 18-16,17 0 15,0 0 1,0-18-16,1 18 0,-1 0 16,-17 0-16,17 0 15,18 0 1,106 0 0,-124 0-16,18 0 0,35-17 31,-18-1-31,-34 18 31,-19 0-31,19 0 16,-1 0-16,0 0 0,18 0 15,18 0 1,-1 0-16,89 0 16,-88 0-16,-36 0 15,-18 0-15,19 0 16,-1 0-1,0 18-15,1-18 0,-19 0 16,18 0-16,71 0 16,-35 0-16,70 0 15,-53 0 1,18 17 0,-88-17-16,52 18 15,1 0 16,-36-18-31,-17 0 16,17 17-16,0-17 0,1 0 16,16 0-1,19 0 1,-36 18-16,36 0 16,-54-18-1,72 0-15,-19 0 16,-17 0-16,35 0 15,-70 0 1,0 0-16,-1 0 16,19 0 15,52 0-15,18 0-16,35 17 15,70 1-15,-140-1 16,-18-17-1,35 36 1,18-1 0,0-17-1,-1-1-15,178 36 16,-142-35-16,0 35 16,-18-36-1,-34 1 1,-19-18-1,18 18 1,-17-1-16,176 1 16,-124 17-1,18-35-15,1 0 32,-1 18-32,53-18 0,-124 18 15,18-1-15,1 1 31,-19-1-15,71 1 0,-88 0-16,18-18 15,35 17-15,-1 19 0,19-36 16,88 17 0,-71 1-1,-35 0 1,-1-18-1,36 17 1,-70 1-16,105-1 16,-70-17-1,-35 0 1,88 0-16,-54 0 16,-16 0-1,-72 0 1,18 0-1,1 0-15,-1 0 0,0 0 16,18-17 0,53-1-1,35 1 1,-88-1 0,18 0-1,17-17 1,-53 35-16,36-35 15,-54 35-15,19-18 16,34 0 0,18 1-1,1-18 1,-19-1 0,1 19-1,-36-1 16,18-17-15,0-1 0,53-16-1,-71 34 1,35-35 0,1 18-1,-36 17-15,-17 0 16,0 1-16,-1-1 15,18-17 1,1 0 0,-1 17-16,0 0 15,-35 1 1,18 17 0,-18-18 30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463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589338" y="0"/>
            <a:ext cx="27463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01688" y="711200"/>
            <a:ext cx="4735512" cy="3551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3413" y="4498975"/>
            <a:ext cx="5070475" cy="426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97950"/>
            <a:ext cx="27463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589338" y="8997950"/>
            <a:ext cx="27463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itchFamily="50" charset="-127"/>
              </a:defRPr>
            </a:lvl1pPr>
          </a:lstStyle>
          <a:p>
            <a:pPr>
              <a:defRPr/>
            </a:pPr>
            <a:fld id="{0C2DC73B-75E9-4A86-BF71-D2160E2C63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894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직사각형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10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FCD79-2A05-45EC-BA3F-3CB1B12EBB5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3D77B-B1B1-4551-8127-A507FB5E5A1B}" type="slidenum">
              <a:rPr lang="ko-KR" altLang="en-US"/>
              <a:pPr>
                <a:defRPr/>
              </a:pPr>
              <a:t>‹#›</a:t>
            </a:fld>
            <a:fld id="{70704A91-65D3-4D50-9FA2-869754928D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이등변 삼각형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직선 연결선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5155F-A644-47BA-9141-E1981E42323F}" type="slidenum">
              <a:rPr lang="ko-KR" altLang="en-US"/>
              <a:pPr>
                <a:defRPr/>
              </a:pPr>
              <a:t>‹#›</a:t>
            </a:fld>
            <a:fld id="{BE0BB7D4-EF4E-440F-980E-A5FB3A9227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52400" y="1371600"/>
            <a:ext cx="43815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371600"/>
            <a:ext cx="43815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70866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66F9E-7D17-4C50-B90D-FAAABF6EF1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87FC2-43DC-465E-A331-694886C0BA6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873A7-4327-41F8-B3E6-60591291C1B1}" type="slidenum">
              <a:rPr lang="ko-KR" altLang="en-US"/>
              <a:pPr>
                <a:defRPr/>
              </a:pPr>
              <a:t>‹#›</a:t>
            </a:fld>
            <a:fld id="{3160059B-03F2-401F-A885-0159D47454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65111-D582-4B4F-A630-FD4C80EAB156}" type="slidenum">
              <a:rPr lang="ko-KR" altLang="en-US"/>
              <a:pPr>
                <a:defRPr/>
              </a:pPr>
              <a:t>‹#›</a:t>
            </a:fld>
            <a:fld id="{A7F7B383-F228-4C66-841D-4FD24F403B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65B41-0550-487A-9C1A-B6871B33DE13}" type="slidenum">
              <a:rPr lang="ko-KR" altLang="en-US"/>
              <a:pPr>
                <a:defRPr/>
              </a:pPr>
              <a:t>‹#›</a:t>
            </a:fld>
            <a:fld id="{499128E4-87C6-4127-99D6-55F8CB2CFD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E1916-EDAD-4B97-8ED5-1A0D58BAA586}" type="slidenum">
              <a:rPr lang="ko-KR" altLang="en-US"/>
              <a:pPr>
                <a:defRPr/>
              </a:pPr>
              <a:t>‹#›</a:t>
            </a:fld>
            <a:fld id="{5D30A365-0F2E-4DB1-A857-08D0721860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43831-F5B3-485C-9C10-13D3C743209E}" type="slidenum">
              <a:rPr lang="ko-KR" altLang="en-US"/>
              <a:pPr>
                <a:defRPr/>
              </a:pPr>
              <a:t>‹#›</a:t>
            </a:fld>
            <a:fld id="{30D8127E-51FA-44CD-BFAC-4035CE541D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직선 연결선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이등변 삼각형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DB1E7-0F9B-49DE-A910-93EA2A6DA819}" type="slidenum">
              <a:rPr lang="ko-KR" altLang="en-US"/>
              <a:pPr>
                <a:defRPr/>
              </a:pPr>
              <a:t>‹#›</a:t>
            </a:fld>
            <a:fld id="{843E0D72-1B33-4266-8DBB-9FB5DAB08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9B729-BA90-4576-9A49-196548B94F6E}" type="slidenum">
              <a:rPr lang="ko-KR" altLang="en-US"/>
              <a:pPr>
                <a:defRPr/>
              </a:pPr>
              <a:t>‹#›</a:t>
            </a:fld>
            <a:fld id="{8A384D91-3DCA-4784-A065-E7F54EEF26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9219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D9D5CEC-4061-4C2F-AE9D-399E41F3411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2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97" r:id="rId1"/>
    <p:sldLayoutId id="2147485298" r:id="rId2"/>
    <p:sldLayoutId id="2147485299" r:id="rId3"/>
    <p:sldLayoutId id="2147485300" r:id="rId4"/>
    <p:sldLayoutId id="2147485301" r:id="rId5"/>
    <p:sldLayoutId id="2147485302" r:id="rId6"/>
    <p:sldLayoutId id="2147485303" r:id="rId7"/>
    <p:sldLayoutId id="2147485304" r:id="rId8"/>
    <p:sldLayoutId id="2147485305" r:id="rId9"/>
    <p:sldLayoutId id="2147485306" r:id="rId10"/>
    <p:sldLayoutId id="2147485307" r:id="rId11"/>
    <p:sldLayoutId id="2147485308" r:id="rId12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4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6.emf"/><Relationship Id="rId4" Type="http://schemas.openxmlformats.org/officeDocument/2006/relationships/oleObject" Target="../embeddings/oleObject5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9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4.wmf"/><Relationship Id="rId4" Type="http://schemas.openxmlformats.org/officeDocument/2006/relationships/oleObject" Target="../embeddings/oleObject8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Network Layer </a:t>
            </a:r>
            <a:br>
              <a:rPr lang="en-US" altLang="ko-KR" dirty="0" smtClean="0"/>
            </a:br>
            <a:r>
              <a:rPr lang="en-US" altLang="ko-KR" sz="2400" dirty="0" smtClean="0"/>
              <a:t>Internet Protocol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 smtClean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dirty="0" err="1" smtClean="0"/>
              <a:t>Sangmyung</a:t>
            </a:r>
            <a:r>
              <a:rPr lang="en-US" altLang="ko-KR" dirty="0" smtClean="0"/>
              <a:t> Univ., Fall 2020</a:t>
            </a:r>
          </a:p>
          <a:p>
            <a:pPr eaLnBrk="1" hangingPunct="1">
              <a:defRPr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A distance-vector algorithm</a:t>
            </a:r>
            <a:endParaRPr lang="ko-KR" altLang="en-US" dirty="0" smtClean="0"/>
          </a:p>
        </p:txBody>
      </p:sp>
      <p:sp>
        <p:nvSpPr>
          <p:cNvPr id="28675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Bellman-ford equation: calculate the short path from neighbor information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node achieving minimum is the next hop in shortest path (this information will be used in forwarding table).</a:t>
            </a:r>
          </a:p>
          <a:p>
            <a:endParaRPr lang="ko-KR" altLang="en-US" dirty="0" smtClean="0"/>
          </a:p>
        </p:txBody>
      </p:sp>
      <p:grpSp>
        <p:nvGrpSpPr>
          <p:cNvPr id="30724" name="Group 3"/>
          <p:cNvGrpSpPr>
            <a:grpSpLocks/>
          </p:cNvGrpSpPr>
          <p:nvPr/>
        </p:nvGrpSpPr>
        <p:grpSpPr bwMode="auto">
          <a:xfrm>
            <a:off x="228601" y="2307431"/>
            <a:ext cx="3571875" cy="2236788"/>
            <a:chOff x="3162" y="1071"/>
            <a:chExt cx="2250" cy="1409"/>
          </a:xfrm>
        </p:grpSpPr>
        <p:sp>
          <p:nvSpPr>
            <p:cNvPr id="30728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29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30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31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32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33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34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35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36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37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38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39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40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41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42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43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44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45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46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47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48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49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50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51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52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53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54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55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56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57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58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59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60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61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62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2147483646 h 174"/>
                <a:gd name="T2" fmla="*/ 66829603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63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64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65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66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67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68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0769" name="Group 45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30795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0796" name="Text Box 47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u</a:t>
                </a:r>
                <a:endPara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30770" name="Group 48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30793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1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0794" name="Text Box 50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y</a:t>
                </a:r>
                <a:endPara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30771" name="Group 51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30791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0792" name="Text Box 53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x</a:t>
                </a:r>
              </a:p>
            </p:txBody>
          </p:sp>
        </p:grpSp>
        <p:grpSp>
          <p:nvGrpSpPr>
            <p:cNvPr id="30772" name="Group 54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30789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55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0790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w</a:t>
                </a:r>
                <a:endPara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30773" name="Group 57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30787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1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0788" name="Text Box 5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v</a:t>
                </a:r>
                <a:endPara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30774" name="Group 60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30785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31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0786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z</a:t>
                </a:r>
              </a:p>
            </p:txBody>
          </p:sp>
        </p:grpSp>
        <p:sp>
          <p:nvSpPr>
            <p:cNvPr id="30775" name="Text Box 63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76" name="Text Box 64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77" name="Text Box 65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78" name="Text Box 66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3</a:t>
              </a: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79" name="Text Box 67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80" name="Text Box 68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81" name="Text Box 69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82" name="Text Box 70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5</a:t>
              </a: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83" name="Text Box 71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3</a:t>
              </a: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84" name="Text Box 72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5</a:t>
              </a: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74" name="Text Box 73"/>
          <p:cNvSpPr txBox="1">
            <a:spLocks noChangeArrowheads="1"/>
          </p:cNvSpPr>
          <p:nvPr/>
        </p:nvSpPr>
        <p:spPr bwMode="auto">
          <a:xfrm>
            <a:off x="4232528" y="2148552"/>
            <a:ext cx="454024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Neighbors say three ways to z from u: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(v, x, y, z) =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(x, y, z) =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(w, z) =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U knows the cost to the neighbors: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(u, v) =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(u, x) =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(u, w) = 5</a:t>
            </a:r>
            <a:endParaRPr lang="en-US" altLang="en-US" sz="2000" b="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085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5987008" cy="990600"/>
          </a:xfrm>
        </p:spPr>
        <p:txBody>
          <a:bodyPr/>
          <a:lstStyle/>
          <a:p>
            <a:r>
              <a:rPr lang="en-US" altLang="ko-KR" dirty="0" smtClean="0"/>
              <a:t>3) Path-Vector algorithm at initial state</a:t>
            </a:r>
            <a:endParaRPr lang="ko-KR" altLang="en-US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2241550"/>
            <a:ext cx="6797675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0" y="1752600"/>
            <a:ext cx="8699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50" y="685800"/>
            <a:ext cx="86995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25" y="1828800"/>
            <a:ext cx="803275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475288"/>
            <a:ext cx="803275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80327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986088"/>
            <a:ext cx="5286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00" y="2992438"/>
            <a:ext cx="52863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3005138"/>
            <a:ext cx="52863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064125"/>
            <a:ext cx="5286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74838"/>
            <a:ext cx="52863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82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Path-Vector algorithm </a:t>
            </a:r>
            <a:r>
              <a:rPr lang="en-US" altLang="ko-KR" dirty="0" smtClean="0"/>
              <a:t>updating path vectors</a:t>
            </a:r>
            <a:endParaRPr lang="ko-KR" altLang="en-US" dirty="0" smtClean="0"/>
          </a:p>
        </p:txBody>
      </p:sp>
      <p:sp>
        <p:nvSpPr>
          <p:cNvPr id="4608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endParaRPr lang="ko-KR" altLang="en-US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1125538"/>
            <a:ext cx="4614863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44938"/>
            <a:ext cx="4605338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58938"/>
            <a:ext cx="1881188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22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Internet structure</a:t>
            </a:r>
            <a:endParaRPr lang="ko-KR" altLang="en-US" smtClean="0"/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77875"/>
            <a:ext cx="7510463" cy="444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모서리가 둥근 사각형 설명선 1"/>
          <p:cNvSpPr/>
          <p:nvPr/>
        </p:nvSpPr>
        <p:spPr>
          <a:xfrm>
            <a:off x="5580112" y="441225"/>
            <a:ext cx="2736304" cy="882352"/>
          </a:xfrm>
          <a:prstGeom prst="wedgeRoundRectCallout">
            <a:avLst>
              <a:gd name="adj1" fmla="val -35462"/>
              <a:gd name="adj2" fmla="val 7960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single network with a single administrative entity is called an Autonomous system, or a Domain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51520" y="1343544"/>
            <a:ext cx="1584176" cy="1509391"/>
          </a:xfrm>
          <a:prstGeom prst="wedgeRoundRectCallout">
            <a:avLst>
              <a:gd name="adj1" fmla="val 68772"/>
              <a:gd name="adj2" fmla="val 3372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Intra-AS routing uses 1) and 2). Inter-AS routing uses 3)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58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 smtClean="0"/>
          </a:p>
        </p:txBody>
      </p:sp>
      <p:sp>
        <p:nvSpPr>
          <p:cNvPr id="2355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solidFill>
            <a:srgbClr val="CCFFFF"/>
          </a:solidFill>
        </p:spPr>
        <p:txBody>
          <a:bodyPr/>
          <a:lstStyle/>
          <a:p>
            <a:r>
              <a:rPr lang="en-US" altLang="ko-KR" dirty="0" smtClean="0"/>
              <a:t>Network Layer functions</a:t>
            </a:r>
          </a:p>
          <a:p>
            <a:r>
              <a:rPr lang="en-US" altLang="ko-KR" dirty="0"/>
              <a:t>Routing algorithms overview</a:t>
            </a:r>
          </a:p>
          <a:p>
            <a:r>
              <a:rPr lang="en-US" altLang="ko-KR" dirty="0" smtClean="0"/>
              <a:t>IP protocol overview</a:t>
            </a:r>
          </a:p>
          <a:p>
            <a:r>
              <a:rPr lang="en-US" altLang="ko-KR" dirty="0" smtClean="0"/>
              <a:t>IP header fields</a:t>
            </a:r>
          </a:p>
          <a:p>
            <a:r>
              <a:rPr lang="en-US" altLang="ko-KR" dirty="0" smtClean="0"/>
              <a:t>IP address configuration (DHCP)</a:t>
            </a:r>
          </a:p>
          <a:p>
            <a:r>
              <a:rPr lang="en-US" altLang="ko-KR" dirty="0" smtClean="0"/>
              <a:t>ICMP</a:t>
            </a:r>
          </a:p>
          <a:p>
            <a:endParaRPr lang="ko-KR" altLang="en-US" dirty="0" smtClean="0"/>
          </a:p>
        </p:txBody>
      </p:sp>
      <p:sp>
        <p:nvSpPr>
          <p:cNvPr id="4" name="오른쪽 화살표 3"/>
          <p:cNvSpPr/>
          <p:nvPr/>
        </p:nvSpPr>
        <p:spPr>
          <a:xfrm>
            <a:off x="205172" y="2204864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Network layer in the Internet</a:t>
            </a:r>
            <a:endParaRPr lang="ko-KR" altLang="en-US" smtClean="0"/>
          </a:p>
        </p:txBody>
      </p:sp>
      <p:sp>
        <p:nvSpPr>
          <p:cNvPr id="2457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endParaRPr lang="ko-KR" altLang="en-US" smtClean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628775"/>
            <a:ext cx="801687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IP (Internet Protocol) : </a:t>
            </a:r>
            <a:br>
              <a:rPr lang="en-US" altLang="ko-KR" dirty="0" smtClean="0">
                <a:ea typeface="굴림" pitchFamily="50" charset="-127"/>
              </a:rPr>
            </a:br>
            <a:r>
              <a:rPr lang="en-US" altLang="ko-KR" sz="2800" dirty="0" smtClean="0">
                <a:ea typeface="굴림" pitchFamily="50" charset="-127"/>
              </a:rPr>
              <a:t>The waist of the hourglass 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4419600" cy="4876800"/>
          </a:xfrm>
        </p:spPr>
        <p:txBody>
          <a:bodyPr/>
          <a:lstStyle/>
          <a:p>
            <a:pPr>
              <a:tabLst>
                <a:tab pos="2063750" algn="l"/>
                <a:tab pos="3651250" algn="l"/>
                <a:tab pos="5661025" algn="l"/>
              </a:tabLst>
            </a:pPr>
            <a:r>
              <a:rPr lang="en-US" altLang="ko-KR" sz="2400" smtClean="0"/>
              <a:t>IP is the waist of the hourglass of the Internet protocol architecture</a:t>
            </a:r>
          </a:p>
          <a:p>
            <a:pPr>
              <a:tabLst>
                <a:tab pos="2063750" algn="l"/>
                <a:tab pos="3651250" algn="l"/>
                <a:tab pos="5661025" algn="l"/>
              </a:tabLst>
            </a:pPr>
            <a:endParaRPr lang="en-US" altLang="ko-KR" sz="2400" smtClean="0"/>
          </a:p>
          <a:p>
            <a:pPr>
              <a:tabLst>
                <a:tab pos="2063750" algn="l"/>
                <a:tab pos="3651250" algn="l"/>
                <a:tab pos="5661025" algn="l"/>
              </a:tabLst>
            </a:pPr>
            <a:r>
              <a:rPr lang="en-US" altLang="ko-KR" sz="2400" smtClean="0"/>
              <a:t>Multiple higher-layer protocols</a:t>
            </a:r>
          </a:p>
          <a:p>
            <a:pPr>
              <a:tabLst>
                <a:tab pos="2063750" algn="l"/>
                <a:tab pos="3651250" algn="l"/>
                <a:tab pos="5661025" algn="l"/>
              </a:tabLst>
            </a:pPr>
            <a:r>
              <a:rPr lang="en-US" altLang="ko-KR" sz="2400" smtClean="0"/>
              <a:t>Multiple lower-layer protocols</a:t>
            </a:r>
          </a:p>
          <a:p>
            <a:pPr>
              <a:tabLst>
                <a:tab pos="2063750" algn="l"/>
                <a:tab pos="3651250" algn="l"/>
                <a:tab pos="5661025" algn="l"/>
              </a:tabLst>
            </a:pPr>
            <a:endParaRPr lang="en-US" altLang="ko-KR" sz="2400" smtClean="0"/>
          </a:p>
          <a:p>
            <a:pPr>
              <a:tabLst>
                <a:tab pos="2063750" algn="l"/>
                <a:tab pos="3651250" algn="l"/>
                <a:tab pos="5661025" algn="l"/>
              </a:tabLst>
            </a:pPr>
            <a:r>
              <a:rPr lang="en-US" altLang="ko-KR" sz="2400" smtClean="0"/>
              <a:t>Only one protocol at the network layer.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0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576763" y="1447800"/>
          <a:ext cx="3957637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Picture" r:id="rId3" imgW="3066288" imgH="3666744" progId="Word.Picture.8">
                  <p:embed/>
                </p:oleObj>
              </mc:Choice>
              <mc:Fallback>
                <p:oleObj name="Picture" r:id="rId3" imgW="3066288" imgH="3666744" progId="Word.Pictur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763" y="1447800"/>
                        <a:ext cx="3957637" cy="474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IP Service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dirty="0" smtClean="0"/>
              <a:t>Delivery service of IP is minimal 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dirty="0" smtClean="0"/>
              <a:t>IP provides an unreliable, connectionless, “best effort” service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Unreliable</a:t>
            </a:r>
            <a:r>
              <a:rPr lang="en-US" altLang="ko-KR" dirty="0" smtClean="0"/>
              <a:t>: IP does not make an attempt to recover lost packets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Connectionless</a:t>
            </a:r>
            <a:r>
              <a:rPr lang="en-US" altLang="ko-KR" dirty="0" smtClean="0"/>
              <a:t>: Each packet (“datagram”) is handled independently. IP is not aware that packets between hosts may be sent in a logical sequence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Best effort</a:t>
            </a:r>
            <a:r>
              <a:rPr lang="en-US" altLang="ko-KR" dirty="0" smtClean="0"/>
              <a:t>: IP does not make guarantees on the service (no throughput guarantee, no delay guarantee,…) 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dirty="0" smtClean="0"/>
              <a:t>Consequences: 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ko-KR" dirty="0" smtClean="0"/>
              <a:t>Higher layer protocols have to deal with losses or with duplicate packets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ko-KR" dirty="0" smtClean="0"/>
              <a:t>Packets may be delivered out-of-sequence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tabLst>
                <a:tab pos="4114800" algn="l"/>
              </a:tabLst>
            </a:pPr>
            <a:r>
              <a:rPr lang="en-US" altLang="ko-KR" dirty="0" smtClean="0">
                <a:ea typeface="굴림" pitchFamily="50" charset="-127"/>
              </a:rPr>
              <a:t>IP supports the following services:</a:t>
            </a:r>
          </a:p>
          <a:p>
            <a:pPr lvl="2">
              <a:tabLst>
                <a:tab pos="4114800" algn="l"/>
              </a:tabLst>
            </a:pPr>
            <a:r>
              <a:rPr lang="en-US" altLang="ko-KR" dirty="0" smtClean="0">
                <a:ea typeface="굴림" pitchFamily="50" charset="-127"/>
              </a:rPr>
              <a:t>one-to-one (</a:t>
            </a:r>
            <a:r>
              <a:rPr lang="en-US" altLang="ko-KR" dirty="0" smtClean="0">
                <a:solidFill>
                  <a:srgbClr val="FF0000"/>
                </a:solidFill>
                <a:ea typeface="굴림" pitchFamily="50" charset="-127"/>
              </a:rPr>
              <a:t>unicast</a:t>
            </a:r>
            <a:r>
              <a:rPr lang="en-US" altLang="ko-KR" dirty="0" smtClean="0">
                <a:ea typeface="굴림" pitchFamily="50" charset="-127"/>
              </a:rPr>
              <a:t>)</a:t>
            </a:r>
          </a:p>
          <a:p>
            <a:pPr lvl="2">
              <a:tabLst>
                <a:tab pos="4114800" algn="l"/>
              </a:tabLst>
            </a:pPr>
            <a:r>
              <a:rPr lang="en-US" altLang="ko-KR" dirty="0" smtClean="0">
                <a:ea typeface="굴림" pitchFamily="50" charset="-127"/>
              </a:rPr>
              <a:t>one-to-all (</a:t>
            </a:r>
            <a:r>
              <a:rPr lang="en-US" altLang="ko-KR" dirty="0" smtClean="0">
                <a:solidFill>
                  <a:srgbClr val="FF0000"/>
                </a:solidFill>
                <a:ea typeface="굴림" pitchFamily="50" charset="-127"/>
              </a:rPr>
              <a:t>broadcast</a:t>
            </a:r>
            <a:r>
              <a:rPr lang="en-US" altLang="ko-KR" dirty="0" smtClean="0">
                <a:ea typeface="굴림" pitchFamily="50" charset="-127"/>
              </a:rPr>
              <a:t>)</a:t>
            </a:r>
          </a:p>
          <a:p>
            <a:pPr lvl="2">
              <a:tabLst>
                <a:tab pos="4114800" algn="l"/>
              </a:tabLst>
            </a:pPr>
            <a:r>
              <a:rPr lang="en-US" altLang="ko-KR" dirty="0" smtClean="0">
                <a:ea typeface="굴림" pitchFamily="50" charset="-127"/>
              </a:rPr>
              <a:t>one-to-several (</a:t>
            </a:r>
            <a:r>
              <a:rPr lang="en-US" altLang="ko-KR" dirty="0" smtClean="0">
                <a:solidFill>
                  <a:srgbClr val="FF0000"/>
                </a:solidFill>
                <a:ea typeface="굴림" pitchFamily="50" charset="-127"/>
              </a:rPr>
              <a:t>multicast</a:t>
            </a:r>
            <a:r>
              <a:rPr lang="en-US" altLang="ko-KR" dirty="0" smtClean="0">
                <a:ea typeface="굴림" pitchFamily="50" charset="-127"/>
              </a:rPr>
              <a:t>)</a:t>
            </a:r>
          </a:p>
          <a:p>
            <a:pPr>
              <a:tabLst>
                <a:tab pos="4114800" algn="l"/>
              </a:tabLst>
            </a:pPr>
            <a:endParaRPr lang="en-US" altLang="ko-KR" dirty="0" smtClean="0">
              <a:solidFill>
                <a:srgbClr val="FF00FF"/>
              </a:solidFill>
              <a:ea typeface="굴림" pitchFamily="50" charset="-127"/>
            </a:endParaRPr>
          </a:p>
          <a:p>
            <a:pPr>
              <a:tabLst>
                <a:tab pos="4114800" algn="l"/>
              </a:tabLst>
            </a:pPr>
            <a:endParaRPr lang="en-US" altLang="ko-KR" dirty="0" smtClean="0">
              <a:solidFill>
                <a:srgbClr val="FF00FF"/>
              </a:solidFill>
              <a:ea typeface="굴림" pitchFamily="50" charset="-127"/>
            </a:endParaRPr>
          </a:p>
          <a:p>
            <a:pPr>
              <a:tabLst>
                <a:tab pos="4114800" algn="l"/>
              </a:tabLst>
            </a:pPr>
            <a:endParaRPr lang="en-US" altLang="ko-KR" dirty="0" smtClean="0">
              <a:solidFill>
                <a:srgbClr val="FF00FF"/>
              </a:solidFill>
              <a:ea typeface="굴림" pitchFamily="50" charset="-127"/>
            </a:endParaRPr>
          </a:p>
          <a:p>
            <a:pPr>
              <a:tabLst>
                <a:tab pos="4114800" algn="l"/>
              </a:tabLst>
            </a:pPr>
            <a:endParaRPr lang="en-US" altLang="ko-KR" dirty="0" smtClean="0">
              <a:solidFill>
                <a:srgbClr val="FF00FF"/>
              </a:solidFill>
              <a:ea typeface="굴림" pitchFamily="50" charset="-127"/>
            </a:endParaRPr>
          </a:p>
          <a:p>
            <a:pPr>
              <a:tabLst>
                <a:tab pos="4114800" algn="l"/>
              </a:tabLst>
            </a:pPr>
            <a:endParaRPr lang="en-US" altLang="ko-KR" dirty="0" smtClean="0">
              <a:solidFill>
                <a:srgbClr val="FF00FF"/>
              </a:solidFill>
              <a:ea typeface="굴림" pitchFamily="50" charset="-127"/>
            </a:endParaRPr>
          </a:p>
          <a:p>
            <a:pPr>
              <a:tabLst>
                <a:tab pos="4114800" algn="l"/>
              </a:tabLst>
            </a:pPr>
            <a:r>
              <a:rPr lang="en-US" altLang="ko-KR" sz="2000" dirty="0" smtClean="0">
                <a:ea typeface="굴림" pitchFamily="50" charset="-127"/>
              </a:rPr>
              <a:t>IP multicast also supports a many-to-many service. </a:t>
            </a:r>
          </a:p>
          <a:p>
            <a:pPr>
              <a:tabLst>
                <a:tab pos="4114800" algn="l"/>
              </a:tabLst>
            </a:pPr>
            <a:r>
              <a:rPr lang="en-US" altLang="ko-KR" sz="2000" dirty="0" smtClean="0">
                <a:ea typeface="굴림" pitchFamily="50" charset="-127"/>
              </a:rPr>
              <a:t>IP multicast requires support of other protocols (IGMP, multicast routing)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IP Service</a:t>
            </a:r>
          </a:p>
        </p:txBody>
      </p:sp>
      <p:sp>
        <p:nvSpPr>
          <p:cNvPr id="26628" name="Freeform 87"/>
          <p:cNvSpPr>
            <a:spLocks/>
          </p:cNvSpPr>
          <p:nvPr/>
        </p:nvSpPr>
        <p:spPr bwMode="auto">
          <a:xfrm>
            <a:off x="7726363" y="3822700"/>
            <a:ext cx="7937" cy="1588"/>
          </a:xfrm>
          <a:custGeom>
            <a:avLst/>
            <a:gdLst>
              <a:gd name="T0" fmla="*/ 0 w 7"/>
              <a:gd name="T1" fmla="*/ 0 h 1588"/>
              <a:gd name="T2" fmla="*/ 0 w 7"/>
              <a:gd name="T3" fmla="*/ 0 h 1588"/>
              <a:gd name="T4" fmla="*/ 0 w 7"/>
              <a:gd name="T5" fmla="*/ 0 h 1588"/>
              <a:gd name="T6" fmla="*/ 2147483647 w 7"/>
              <a:gd name="T7" fmla="*/ 0 h 1588"/>
              <a:gd name="T8" fmla="*/ 2147483647 w 7"/>
              <a:gd name="T9" fmla="*/ 0 h 1588"/>
              <a:gd name="T10" fmla="*/ 2147483647 w 7"/>
              <a:gd name="T11" fmla="*/ 0 h 1588"/>
              <a:gd name="T12" fmla="*/ 0 w 7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8"/>
              <a:gd name="T23" fmla="*/ 7 w 7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8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629" name="Oval 133"/>
          <p:cNvSpPr>
            <a:spLocks noChangeArrowheads="1"/>
          </p:cNvSpPr>
          <p:nvPr/>
        </p:nvSpPr>
        <p:spPr bwMode="auto">
          <a:xfrm>
            <a:off x="685800" y="40386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/>
            <a:endParaRPr lang="ko-KR" altLang="en-US"/>
          </a:p>
        </p:txBody>
      </p:sp>
      <p:sp>
        <p:nvSpPr>
          <p:cNvPr id="26630" name="Oval 134"/>
          <p:cNvSpPr>
            <a:spLocks noChangeArrowheads="1"/>
          </p:cNvSpPr>
          <p:nvPr/>
        </p:nvSpPr>
        <p:spPr bwMode="auto">
          <a:xfrm>
            <a:off x="1981200" y="32766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/>
            <a:endParaRPr lang="ko-KR" altLang="en-US"/>
          </a:p>
        </p:txBody>
      </p:sp>
      <p:sp>
        <p:nvSpPr>
          <p:cNvPr id="26631" name="Oval 135"/>
          <p:cNvSpPr>
            <a:spLocks noChangeArrowheads="1"/>
          </p:cNvSpPr>
          <p:nvPr/>
        </p:nvSpPr>
        <p:spPr bwMode="auto">
          <a:xfrm>
            <a:off x="19812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/>
            <a:endParaRPr lang="ko-KR" altLang="en-US"/>
          </a:p>
        </p:txBody>
      </p:sp>
      <p:sp>
        <p:nvSpPr>
          <p:cNvPr id="26632" name="Oval 136"/>
          <p:cNvSpPr>
            <a:spLocks noChangeArrowheads="1"/>
          </p:cNvSpPr>
          <p:nvPr/>
        </p:nvSpPr>
        <p:spPr bwMode="auto">
          <a:xfrm>
            <a:off x="1981200" y="40386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/>
            <a:endParaRPr lang="ko-KR" altLang="en-US"/>
          </a:p>
        </p:txBody>
      </p:sp>
      <p:sp>
        <p:nvSpPr>
          <p:cNvPr id="26633" name="Oval 137"/>
          <p:cNvSpPr>
            <a:spLocks noChangeArrowheads="1"/>
          </p:cNvSpPr>
          <p:nvPr/>
        </p:nvSpPr>
        <p:spPr bwMode="auto">
          <a:xfrm>
            <a:off x="1981200" y="44196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/>
            <a:endParaRPr lang="ko-KR" altLang="en-US"/>
          </a:p>
        </p:txBody>
      </p:sp>
      <p:sp>
        <p:nvSpPr>
          <p:cNvPr id="26634" name="Oval 138"/>
          <p:cNvSpPr>
            <a:spLocks noChangeArrowheads="1"/>
          </p:cNvSpPr>
          <p:nvPr/>
        </p:nvSpPr>
        <p:spPr bwMode="auto">
          <a:xfrm>
            <a:off x="1981200" y="48006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/>
            <a:endParaRPr lang="ko-KR" altLang="en-US"/>
          </a:p>
        </p:txBody>
      </p:sp>
      <p:sp>
        <p:nvSpPr>
          <p:cNvPr id="26635" name="Line 139"/>
          <p:cNvSpPr>
            <a:spLocks noChangeShapeType="1"/>
          </p:cNvSpPr>
          <p:nvPr/>
        </p:nvSpPr>
        <p:spPr bwMode="auto">
          <a:xfrm flipV="1">
            <a:off x="990600" y="3886200"/>
            <a:ext cx="838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6" name="Oval 142"/>
          <p:cNvSpPr>
            <a:spLocks noChangeArrowheads="1"/>
          </p:cNvSpPr>
          <p:nvPr/>
        </p:nvSpPr>
        <p:spPr bwMode="auto">
          <a:xfrm>
            <a:off x="3657600" y="40386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/>
            <a:endParaRPr lang="ko-KR" altLang="en-US"/>
          </a:p>
        </p:txBody>
      </p:sp>
      <p:sp>
        <p:nvSpPr>
          <p:cNvPr id="26637" name="Oval 143"/>
          <p:cNvSpPr>
            <a:spLocks noChangeArrowheads="1"/>
          </p:cNvSpPr>
          <p:nvPr/>
        </p:nvSpPr>
        <p:spPr bwMode="auto">
          <a:xfrm>
            <a:off x="4953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/>
            <a:endParaRPr lang="ko-KR" altLang="en-US"/>
          </a:p>
        </p:txBody>
      </p:sp>
      <p:sp>
        <p:nvSpPr>
          <p:cNvPr id="26638" name="Oval 144"/>
          <p:cNvSpPr>
            <a:spLocks noChangeArrowheads="1"/>
          </p:cNvSpPr>
          <p:nvPr/>
        </p:nvSpPr>
        <p:spPr bwMode="auto">
          <a:xfrm>
            <a:off x="49530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/>
            <a:endParaRPr lang="ko-KR" altLang="en-US"/>
          </a:p>
        </p:txBody>
      </p:sp>
      <p:sp>
        <p:nvSpPr>
          <p:cNvPr id="26639" name="Oval 145"/>
          <p:cNvSpPr>
            <a:spLocks noChangeArrowheads="1"/>
          </p:cNvSpPr>
          <p:nvPr/>
        </p:nvSpPr>
        <p:spPr bwMode="auto">
          <a:xfrm>
            <a:off x="4953000" y="4038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/>
            <a:endParaRPr lang="ko-KR" altLang="en-US"/>
          </a:p>
        </p:txBody>
      </p:sp>
      <p:sp>
        <p:nvSpPr>
          <p:cNvPr id="26640" name="Oval 146"/>
          <p:cNvSpPr>
            <a:spLocks noChangeArrowheads="1"/>
          </p:cNvSpPr>
          <p:nvPr/>
        </p:nvSpPr>
        <p:spPr bwMode="auto">
          <a:xfrm>
            <a:off x="4953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/>
            <a:endParaRPr lang="ko-KR" altLang="en-US"/>
          </a:p>
        </p:txBody>
      </p:sp>
      <p:sp>
        <p:nvSpPr>
          <p:cNvPr id="26641" name="Oval 147"/>
          <p:cNvSpPr>
            <a:spLocks noChangeArrowheads="1"/>
          </p:cNvSpPr>
          <p:nvPr/>
        </p:nvSpPr>
        <p:spPr bwMode="auto">
          <a:xfrm>
            <a:off x="4953000" y="4800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/>
            <a:endParaRPr lang="ko-KR" altLang="en-US"/>
          </a:p>
        </p:txBody>
      </p:sp>
      <p:sp>
        <p:nvSpPr>
          <p:cNvPr id="26642" name="Line 148"/>
          <p:cNvSpPr>
            <a:spLocks noChangeShapeType="1"/>
          </p:cNvSpPr>
          <p:nvPr/>
        </p:nvSpPr>
        <p:spPr bwMode="auto">
          <a:xfrm flipV="1">
            <a:off x="3962400" y="3886200"/>
            <a:ext cx="914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3" name="Oval 150"/>
          <p:cNvSpPr>
            <a:spLocks noChangeArrowheads="1"/>
          </p:cNvSpPr>
          <p:nvPr/>
        </p:nvSpPr>
        <p:spPr bwMode="auto">
          <a:xfrm>
            <a:off x="6858000" y="40386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/>
            <a:endParaRPr lang="ko-KR" altLang="en-US"/>
          </a:p>
        </p:txBody>
      </p:sp>
      <p:sp>
        <p:nvSpPr>
          <p:cNvPr id="26644" name="Oval 151"/>
          <p:cNvSpPr>
            <a:spLocks noChangeArrowheads="1"/>
          </p:cNvSpPr>
          <p:nvPr/>
        </p:nvSpPr>
        <p:spPr bwMode="auto">
          <a:xfrm>
            <a:off x="8153400" y="32766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/>
            <a:endParaRPr lang="ko-KR" altLang="en-US"/>
          </a:p>
        </p:txBody>
      </p:sp>
      <p:sp>
        <p:nvSpPr>
          <p:cNvPr id="26645" name="Oval 152"/>
          <p:cNvSpPr>
            <a:spLocks noChangeArrowheads="1"/>
          </p:cNvSpPr>
          <p:nvPr/>
        </p:nvSpPr>
        <p:spPr bwMode="auto">
          <a:xfrm>
            <a:off x="8153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/>
            <a:endParaRPr lang="ko-KR" altLang="en-US"/>
          </a:p>
        </p:txBody>
      </p:sp>
      <p:sp>
        <p:nvSpPr>
          <p:cNvPr id="26646" name="Oval 153"/>
          <p:cNvSpPr>
            <a:spLocks noChangeArrowheads="1"/>
          </p:cNvSpPr>
          <p:nvPr/>
        </p:nvSpPr>
        <p:spPr bwMode="auto">
          <a:xfrm>
            <a:off x="8153400" y="40386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/>
            <a:endParaRPr lang="ko-KR" altLang="en-US"/>
          </a:p>
        </p:txBody>
      </p:sp>
      <p:sp>
        <p:nvSpPr>
          <p:cNvPr id="26647" name="Oval 154"/>
          <p:cNvSpPr>
            <a:spLocks noChangeArrowheads="1"/>
          </p:cNvSpPr>
          <p:nvPr/>
        </p:nvSpPr>
        <p:spPr bwMode="auto">
          <a:xfrm>
            <a:off x="81534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/>
            <a:endParaRPr lang="ko-KR" altLang="en-US"/>
          </a:p>
        </p:txBody>
      </p:sp>
      <p:sp>
        <p:nvSpPr>
          <p:cNvPr id="26648" name="Oval 155"/>
          <p:cNvSpPr>
            <a:spLocks noChangeArrowheads="1"/>
          </p:cNvSpPr>
          <p:nvPr/>
        </p:nvSpPr>
        <p:spPr bwMode="auto">
          <a:xfrm>
            <a:off x="8153400" y="4800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/>
            <a:endParaRPr lang="ko-KR" altLang="en-US"/>
          </a:p>
        </p:txBody>
      </p:sp>
      <p:sp>
        <p:nvSpPr>
          <p:cNvPr id="26649" name="Line 156"/>
          <p:cNvSpPr>
            <a:spLocks noChangeShapeType="1"/>
          </p:cNvSpPr>
          <p:nvPr/>
        </p:nvSpPr>
        <p:spPr bwMode="auto">
          <a:xfrm flipV="1">
            <a:off x="7162800" y="3886200"/>
            <a:ext cx="914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0" name="Text Box 157"/>
          <p:cNvSpPr txBox="1">
            <a:spLocks noChangeArrowheads="1"/>
          </p:cNvSpPr>
          <p:nvPr/>
        </p:nvSpPr>
        <p:spPr bwMode="auto">
          <a:xfrm>
            <a:off x="685800" y="4495800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2000">
                <a:solidFill>
                  <a:srgbClr val="0000FF"/>
                </a:solidFill>
                <a:latin typeface="Arial" charset="0"/>
              </a:rPr>
              <a:t>unicast</a:t>
            </a:r>
            <a:endParaRPr lang="en-US" altLang="ko-KR"/>
          </a:p>
        </p:txBody>
      </p:sp>
      <p:sp>
        <p:nvSpPr>
          <p:cNvPr id="26651" name="Line 158"/>
          <p:cNvSpPr>
            <a:spLocks noChangeShapeType="1"/>
          </p:cNvSpPr>
          <p:nvPr/>
        </p:nvSpPr>
        <p:spPr bwMode="auto">
          <a:xfrm flipV="1">
            <a:off x="3986213" y="3581400"/>
            <a:ext cx="890587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2" name="Line 160"/>
          <p:cNvSpPr>
            <a:spLocks noChangeShapeType="1"/>
          </p:cNvSpPr>
          <p:nvPr/>
        </p:nvSpPr>
        <p:spPr bwMode="auto">
          <a:xfrm flipV="1">
            <a:off x="3962400" y="4191000"/>
            <a:ext cx="9477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3" name="Line 161"/>
          <p:cNvSpPr>
            <a:spLocks noChangeShapeType="1"/>
          </p:cNvSpPr>
          <p:nvPr/>
        </p:nvSpPr>
        <p:spPr bwMode="auto">
          <a:xfrm>
            <a:off x="3962400" y="4191000"/>
            <a:ext cx="914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4" name="Line 162"/>
          <p:cNvSpPr>
            <a:spLocks noChangeShapeType="1"/>
          </p:cNvSpPr>
          <p:nvPr/>
        </p:nvSpPr>
        <p:spPr bwMode="auto">
          <a:xfrm>
            <a:off x="3962400" y="4191000"/>
            <a:ext cx="914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5" name="Line 163"/>
          <p:cNvSpPr>
            <a:spLocks noChangeShapeType="1"/>
          </p:cNvSpPr>
          <p:nvPr/>
        </p:nvSpPr>
        <p:spPr bwMode="auto">
          <a:xfrm>
            <a:off x="7162800" y="4191000"/>
            <a:ext cx="914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6" name="Line 164"/>
          <p:cNvSpPr>
            <a:spLocks noChangeShapeType="1"/>
          </p:cNvSpPr>
          <p:nvPr/>
        </p:nvSpPr>
        <p:spPr bwMode="auto">
          <a:xfrm>
            <a:off x="7162800" y="4191000"/>
            <a:ext cx="914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7" name="Text Box 165"/>
          <p:cNvSpPr txBox="1">
            <a:spLocks noChangeArrowheads="1"/>
          </p:cNvSpPr>
          <p:nvPr/>
        </p:nvSpPr>
        <p:spPr bwMode="auto">
          <a:xfrm>
            <a:off x="2895600" y="46482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2000">
                <a:solidFill>
                  <a:srgbClr val="0000FF"/>
                </a:solidFill>
                <a:latin typeface="Arial" charset="0"/>
              </a:rPr>
              <a:t>broadcast</a:t>
            </a:r>
            <a:endParaRPr lang="en-US" altLang="ko-KR"/>
          </a:p>
        </p:txBody>
      </p:sp>
      <p:sp>
        <p:nvSpPr>
          <p:cNvPr id="26658" name="Text Box 166"/>
          <p:cNvSpPr txBox="1">
            <a:spLocks noChangeArrowheads="1"/>
          </p:cNvSpPr>
          <p:nvPr/>
        </p:nvSpPr>
        <p:spPr bwMode="auto">
          <a:xfrm>
            <a:off x="6172200" y="47244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2000">
                <a:solidFill>
                  <a:srgbClr val="0000FF"/>
                </a:solidFill>
                <a:latin typeface="Arial" charset="0"/>
              </a:rPr>
              <a:t>multicast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6438"/>
          </a:xfrm>
        </p:spPr>
        <p:txBody>
          <a:bodyPr/>
          <a:lstStyle/>
          <a:p>
            <a:r>
              <a:rPr lang="en-US" altLang="ko-KR" smtClean="0"/>
              <a:t>IP packet format</a:t>
            </a:r>
            <a:endParaRPr lang="ko-KR" altLang="en-US" smtClean="0"/>
          </a:p>
        </p:txBody>
      </p:sp>
      <p:grpSp>
        <p:nvGrpSpPr>
          <p:cNvPr id="27651" name="Group 55"/>
          <p:cNvGrpSpPr>
            <a:grpSpLocks/>
          </p:cNvGrpSpPr>
          <p:nvPr/>
        </p:nvGrpSpPr>
        <p:grpSpPr bwMode="auto">
          <a:xfrm>
            <a:off x="3062288" y="1198563"/>
            <a:ext cx="4127500" cy="5326062"/>
            <a:chOff x="1929" y="607"/>
            <a:chExt cx="2600" cy="3355"/>
          </a:xfrm>
        </p:grpSpPr>
        <p:sp>
          <p:nvSpPr>
            <p:cNvPr id="27679" name="Rectangle 4"/>
            <p:cNvSpPr>
              <a:spLocks noChangeArrowheads="1"/>
            </p:cNvSpPr>
            <p:nvPr/>
          </p:nvSpPr>
          <p:spPr bwMode="auto">
            <a:xfrm>
              <a:off x="2040" y="868"/>
              <a:ext cx="2489" cy="3039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 sz="1800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80" name="Rectangle 5"/>
            <p:cNvSpPr>
              <a:spLocks noChangeArrowheads="1"/>
            </p:cNvSpPr>
            <p:nvPr/>
          </p:nvSpPr>
          <p:spPr bwMode="auto">
            <a:xfrm>
              <a:off x="1980" y="935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endParaRPr lang="en-US" altLang="en-US" sz="2400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81" name="Text Box 6"/>
            <p:cNvSpPr txBox="1">
              <a:spLocks noChangeArrowheads="1"/>
            </p:cNvSpPr>
            <p:nvPr/>
          </p:nvSpPr>
          <p:spPr bwMode="auto">
            <a:xfrm>
              <a:off x="1953" y="973"/>
              <a:ext cx="3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ver</a:t>
              </a:r>
              <a:endParaRPr lang="en-US" altLang="en-US" sz="2400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82" name="Text Box 7"/>
            <p:cNvSpPr txBox="1">
              <a:spLocks noChangeArrowheads="1"/>
            </p:cNvSpPr>
            <p:nvPr/>
          </p:nvSpPr>
          <p:spPr bwMode="auto">
            <a:xfrm>
              <a:off x="3529" y="1012"/>
              <a:ext cx="5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length</a:t>
              </a:r>
            </a:p>
          </p:txBody>
        </p:sp>
        <p:sp>
          <p:nvSpPr>
            <p:cNvPr id="27683" name="Line 8"/>
            <p:cNvSpPr>
              <a:spLocks noChangeShapeType="1"/>
            </p:cNvSpPr>
            <p:nvPr/>
          </p:nvSpPr>
          <p:spPr bwMode="auto">
            <a:xfrm>
              <a:off x="1988" y="1261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84" name="Line 9"/>
            <p:cNvSpPr>
              <a:spLocks noChangeShapeType="1"/>
            </p:cNvSpPr>
            <p:nvPr/>
          </p:nvSpPr>
          <p:spPr bwMode="auto">
            <a:xfrm flipH="1" flipV="1">
              <a:off x="3210" y="941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85" name="Text Box 10"/>
            <p:cNvSpPr txBox="1">
              <a:spLocks noChangeArrowheads="1"/>
            </p:cNvSpPr>
            <p:nvPr/>
          </p:nvSpPr>
          <p:spPr bwMode="auto">
            <a:xfrm>
              <a:off x="2920" y="607"/>
              <a:ext cx="54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32 bits</a:t>
              </a:r>
              <a:endParaRPr lang="en-US" altLang="en-US" sz="2400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86" name="Line 11"/>
            <p:cNvSpPr>
              <a:spLocks noChangeShapeType="1"/>
            </p:cNvSpPr>
            <p:nvPr/>
          </p:nvSpPr>
          <p:spPr bwMode="auto">
            <a:xfrm>
              <a:off x="3552" y="762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87" name="Line 12"/>
            <p:cNvSpPr>
              <a:spLocks noChangeShapeType="1"/>
            </p:cNvSpPr>
            <p:nvPr/>
          </p:nvSpPr>
          <p:spPr bwMode="auto">
            <a:xfrm rot="10800000">
              <a:off x="1972" y="769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88" name="Text Box 13"/>
            <p:cNvSpPr txBox="1">
              <a:spLocks noChangeArrowheads="1"/>
            </p:cNvSpPr>
            <p:nvPr/>
          </p:nvSpPr>
          <p:spPr bwMode="auto">
            <a:xfrm>
              <a:off x="2606" y="2792"/>
              <a:ext cx="1351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latinLnBrk="1" hangingPunct="1"/>
              <a:r>
                <a:rPr lang="en-US" altLang="en-US" sz="2000">
                  <a:latin typeface="Arial" charset="0"/>
                  <a:ea typeface="ＭＳ Ｐゴシック" pitchFamily="34" charset="-128"/>
                </a:rPr>
                <a:t>data </a:t>
              </a:r>
            </a:p>
            <a:p>
              <a:pPr algn="ctr" eaLnBrk="1" latinLnBrk="1" hangingPunct="1"/>
              <a:r>
                <a:rPr lang="en-US" altLang="en-US" sz="2000">
                  <a:latin typeface="Arial" charset="0"/>
                  <a:ea typeface="ＭＳ Ｐゴシック" pitchFamily="34" charset="-128"/>
                </a:rPr>
                <a:t>(variable length,</a:t>
              </a:r>
            </a:p>
            <a:p>
              <a:pPr algn="ctr" eaLnBrk="1" latinLnBrk="1" hangingPunct="1"/>
              <a:r>
                <a:rPr lang="en-US" altLang="en-US" sz="2000">
                  <a:latin typeface="Arial" charset="0"/>
                  <a:ea typeface="ＭＳ Ｐゴシック" pitchFamily="34" charset="-128"/>
                </a:rPr>
                <a:t>typically a TCP </a:t>
              </a:r>
            </a:p>
            <a:p>
              <a:pPr algn="ctr" eaLnBrk="1" latinLnBrk="1" hangingPunct="1"/>
              <a:r>
                <a:rPr lang="en-US" altLang="en-US" sz="2000">
                  <a:latin typeface="Arial" charset="0"/>
                  <a:ea typeface="ＭＳ Ｐゴシック" pitchFamily="34" charset="-128"/>
                </a:rPr>
                <a:t>or UDP segment)</a:t>
              </a:r>
              <a:endParaRPr lang="en-US" altLang="en-US" sz="2400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89" name="Text Box 14"/>
            <p:cNvSpPr txBox="1">
              <a:spLocks noChangeArrowheads="1"/>
            </p:cNvSpPr>
            <p:nvPr/>
          </p:nvSpPr>
          <p:spPr bwMode="auto">
            <a:xfrm>
              <a:off x="1929" y="1320"/>
              <a:ext cx="135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16-bit identifier</a:t>
              </a:r>
              <a:endParaRPr lang="en-US" altLang="en-US" sz="2000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90" name="Line 15"/>
            <p:cNvSpPr>
              <a:spLocks noChangeShapeType="1"/>
            </p:cNvSpPr>
            <p:nvPr/>
          </p:nvSpPr>
          <p:spPr bwMode="auto">
            <a:xfrm flipV="1">
              <a:off x="1984" y="22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91" name="Line 16"/>
            <p:cNvSpPr>
              <a:spLocks noChangeShapeType="1"/>
            </p:cNvSpPr>
            <p:nvPr/>
          </p:nvSpPr>
          <p:spPr bwMode="auto">
            <a:xfrm flipV="1">
              <a:off x="1984" y="25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92" name="Text Box 17"/>
            <p:cNvSpPr txBox="1">
              <a:spLocks noChangeArrowheads="1"/>
            </p:cNvSpPr>
            <p:nvPr/>
          </p:nvSpPr>
          <p:spPr bwMode="auto">
            <a:xfrm>
              <a:off x="3464" y="1549"/>
              <a:ext cx="8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header</a:t>
              </a:r>
            </a:p>
            <a:p>
              <a:pPr algn="ctr"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 checksum</a:t>
              </a:r>
            </a:p>
          </p:txBody>
        </p:sp>
        <p:sp>
          <p:nvSpPr>
            <p:cNvPr id="27693" name="Text Box 18"/>
            <p:cNvSpPr txBox="1">
              <a:spLocks noChangeArrowheads="1"/>
            </p:cNvSpPr>
            <p:nvPr/>
          </p:nvSpPr>
          <p:spPr bwMode="auto">
            <a:xfrm>
              <a:off x="2008" y="1531"/>
              <a:ext cx="54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time to</a:t>
              </a:r>
            </a:p>
            <a:p>
              <a:pPr algn="ctr"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live</a:t>
              </a:r>
            </a:p>
          </p:txBody>
        </p:sp>
        <p:sp>
          <p:nvSpPr>
            <p:cNvPr id="27694" name="Text Box 19"/>
            <p:cNvSpPr txBox="1">
              <a:spLocks noChangeArrowheads="1"/>
            </p:cNvSpPr>
            <p:nvPr/>
          </p:nvSpPr>
          <p:spPr bwMode="auto">
            <a:xfrm>
              <a:off x="2363" y="1959"/>
              <a:ext cx="16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32 bit source IP address</a:t>
              </a:r>
              <a:endParaRPr lang="en-US" altLang="en-US" sz="2400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95" name="Text Box 31"/>
            <p:cNvSpPr txBox="1">
              <a:spLocks noChangeArrowheads="1"/>
            </p:cNvSpPr>
            <p:nvPr/>
          </p:nvSpPr>
          <p:spPr bwMode="auto">
            <a:xfrm>
              <a:off x="2220" y="907"/>
              <a:ext cx="480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head.</a:t>
              </a:r>
            </a:p>
            <a:p>
              <a:pPr algn="ctr"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len</a:t>
              </a:r>
              <a:endParaRPr lang="en-US" altLang="en-US" sz="2400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96" name="Text Box 32"/>
            <p:cNvSpPr txBox="1">
              <a:spLocks noChangeArrowheads="1"/>
            </p:cNvSpPr>
            <p:nvPr/>
          </p:nvSpPr>
          <p:spPr bwMode="auto">
            <a:xfrm>
              <a:off x="2644" y="901"/>
              <a:ext cx="577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type of</a:t>
              </a:r>
            </a:p>
            <a:p>
              <a:pPr algn="ctr"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service</a:t>
              </a:r>
              <a:endParaRPr lang="en-US" altLang="en-US" sz="2400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97" name="Line 33"/>
            <p:cNvSpPr>
              <a:spLocks noChangeShapeType="1"/>
            </p:cNvSpPr>
            <p:nvPr/>
          </p:nvSpPr>
          <p:spPr bwMode="auto">
            <a:xfrm flipH="1" flipV="1">
              <a:off x="2646" y="938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98" name="Line 34"/>
            <p:cNvSpPr>
              <a:spLocks noChangeShapeType="1"/>
            </p:cNvSpPr>
            <p:nvPr/>
          </p:nvSpPr>
          <p:spPr bwMode="auto">
            <a:xfrm flipH="1" flipV="1">
              <a:off x="2259" y="94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99" name="Line 37"/>
            <p:cNvSpPr>
              <a:spLocks noChangeShapeType="1"/>
            </p:cNvSpPr>
            <p:nvPr/>
          </p:nvSpPr>
          <p:spPr bwMode="auto">
            <a:xfrm flipH="1" flipV="1">
              <a:off x="3210" y="1265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00" name="Text Box 38"/>
            <p:cNvSpPr txBox="1">
              <a:spLocks noChangeArrowheads="1"/>
            </p:cNvSpPr>
            <p:nvPr/>
          </p:nvSpPr>
          <p:spPr bwMode="auto">
            <a:xfrm>
              <a:off x="3117" y="1314"/>
              <a:ext cx="48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flgs</a:t>
              </a:r>
              <a:endParaRPr lang="en-US" altLang="en-US" sz="2000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701" name="Line 39"/>
            <p:cNvSpPr>
              <a:spLocks noChangeShapeType="1"/>
            </p:cNvSpPr>
            <p:nvPr/>
          </p:nvSpPr>
          <p:spPr bwMode="auto">
            <a:xfrm flipH="1" flipV="1">
              <a:off x="3504" y="125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02" name="Text Box 40"/>
            <p:cNvSpPr txBox="1">
              <a:spLocks noChangeArrowheads="1"/>
            </p:cNvSpPr>
            <p:nvPr/>
          </p:nvSpPr>
          <p:spPr bwMode="auto">
            <a:xfrm>
              <a:off x="3531" y="1230"/>
              <a:ext cx="900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fragment</a:t>
              </a:r>
            </a:p>
            <a:p>
              <a:pPr algn="ctr"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 offset</a:t>
              </a:r>
              <a:endParaRPr lang="en-US" altLang="en-US" sz="2000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703" name="Line 43"/>
            <p:cNvSpPr>
              <a:spLocks noChangeShapeType="1"/>
            </p:cNvSpPr>
            <p:nvPr/>
          </p:nvSpPr>
          <p:spPr bwMode="auto">
            <a:xfrm flipV="1">
              <a:off x="1984" y="1581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04" name="Line 44"/>
            <p:cNvSpPr>
              <a:spLocks noChangeShapeType="1"/>
            </p:cNvSpPr>
            <p:nvPr/>
          </p:nvSpPr>
          <p:spPr bwMode="auto">
            <a:xfrm flipH="1" flipV="1">
              <a:off x="3210" y="1583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05" name="Line 45"/>
            <p:cNvSpPr>
              <a:spLocks noChangeShapeType="1"/>
            </p:cNvSpPr>
            <p:nvPr/>
          </p:nvSpPr>
          <p:spPr bwMode="auto">
            <a:xfrm flipV="1">
              <a:off x="1972" y="19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06" name="Text Box 46"/>
            <p:cNvSpPr txBox="1">
              <a:spLocks noChangeArrowheads="1"/>
            </p:cNvSpPr>
            <p:nvPr/>
          </p:nvSpPr>
          <p:spPr bwMode="auto">
            <a:xfrm>
              <a:off x="2668" y="1525"/>
              <a:ext cx="48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upper</a:t>
              </a:r>
            </a:p>
            <a:p>
              <a:pPr algn="ctr"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 layer</a:t>
              </a:r>
            </a:p>
          </p:txBody>
        </p:sp>
        <p:sp>
          <p:nvSpPr>
            <p:cNvPr id="27707" name="Line 47"/>
            <p:cNvSpPr>
              <a:spLocks noChangeShapeType="1"/>
            </p:cNvSpPr>
            <p:nvPr/>
          </p:nvSpPr>
          <p:spPr bwMode="auto">
            <a:xfrm flipH="1" flipV="1">
              <a:off x="2610" y="158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08" name="Text Box 49"/>
            <p:cNvSpPr txBox="1">
              <a:spLocks noChangeArrowheads="1"/>
            </p:cNvSpPr>
            <p:nvPr/>
          </p:nvSpPr>
          <p:spPr bwMode="auto">
            <a:xfrm>
              <a:off x="2254" y="2235"/>
              <a:ext cx="194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32 bit destination IP address</a:t>
              </a:r>
              <a:endParaRPr lang="en-US" altLang="en-US" sz="2400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709" name="Line 50"/>
            <p:cNvSpPr>
              <a:spLocks noChangeShapeType="1"/>
            </p:cNvSpPr>
            <p:nvPr/>
          </p:nvSpPr>
          <p:spPr bwMode="auto">
            <a:xfrm flipV="1">
              <a:off x="1984" y="2787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10" name="Text Box 51"/>
            <p:cNvSpPr txBox="1">
              <a:spLocks noChangeArrowheads="1"/>
            </p:cNvSpPr>
            <p:nvPr/>
          </p:nvSpPr>
          <p:spPr bwMode="auto">
            <a:xfrm>
              <a:off x="2668" y="2529"/>
              <a:ext cx="10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options (if any)</a:t>
              </a:r>
              <a:endParaRPr lang="en-US" altLang="en-US" sz="2400"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768350" y="1093788"/>
            <a:ext cx="2501900" cy="792162"/>
            <a:chOff x="484" y="541"/>
            <a:chExt cx="1576" cy="499"/>
          </a:xfrm>
        </p:grpSpPr>
        <p:sp>
          <p:nvSpPr>
            <p:cNvPr id="27677" name="Text Box 20"/>
            <p:cNvSpPr txBox="1">
              <a:spLocks noChangeArrowheads="1"/>
            </p:cNvSpPr>
            <p:nvPr/>
          </p:nvSpPr>
          <p:spPr bwMode="auto">
            <a:xfrm>
              <a:off x="484" y="541"/>
              <a:ext cx="13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IP protocol version</a:t>
              </a:r>
            </a:p>
            <a:p>
              <a:pPr algn="r"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number</a:t>
              </a:r>
              <a:endParaRPr lang="en-US" altLang="en-US" sz="1000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78" name="Line 23"/>
            <p:cNvSpPr>
              <a:spLocks noChangeShapeType="1"/>
            </p:cNvSpPr>
            <p:nvPr/>
          </p:nvSpPr>
          <p:spPr bwMode="auto">
            <a:xfrm>
              <a:off x="1727" y="749"/>
              <a:ext cx="333" cy="2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1258888" y="1641475"/>
            <a:ext cx="2416175" cy="641350"/>
            <a:chOff x="793" y="886"/>
            <a:chExt cx="1522" cy="404"/>
          </a:xfrm>
        </p:grpSpPr>
        <p:sp>
          <p:nvSpPr>
            <p:cNvPr id="27675" name="Text Box 21"/>
            <p:cNvSpPr txBox="1">
              <a:spLocks noChangeArrowheads="1"/>
            </p:cNvSpPr>
            <p:nvPr/>
          </p:nvSpPr>
          <p:spPr bwMode="auto">
            <a:xfrm>
              <a:off x="793" y="886"/>
              <a:ext cx="99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header length</a:t>
              </a:r>
            </a:p>
            <a:p>
              <a:pPr algn="r"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 (bytes)</a:t>
              </a:r>
              <a:endParaRPr lang="en-US" altLang="en-US" sz="1000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76" name="Line 24"/>
            <p:cNvSpPr>
              <a:spLocks noChangeShapeType="1"/>
            </p:cNvSpPr>
            <p:nvPr/>
          </p:nvSpPr>
          <p:spPr bwMode="auto">
            <a:xfrm>
              <a:off x="1745" y="1100"/>
              <a:ext cx="570" cy="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727075" y="2967038"/>
            <a:ext cx="3624263" cy="1592262"/>
            <a:chOff x="458" y="1721"/>
            <a:chExt cx="2283" cy="1003"/>
          </a:xfrm>
        </p:grpSpPr>
        <p:sp>
          <p:nvSpPr>
            <p:cNvPr id="27673" name="Text Box 27"/>
            <p:cNvSpPr txBox="1">
              <a:spLocks noChangeArrowheads="1"/>
            </p:cNvSpPr>
            <p:nvPr/>
          </p:nvSpPr>
          <p:spPr bwMode="auto">
            <a:xfrm>
              <a:off x="458" y="2320"/>
              <a:ext cx="14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upper layer protocol</a:t>
              </a:r>
            </a:p>
            <a:p>
              <a:pPr algn="r"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to deliver payload to</a:t>
              </a:r>
            </a:p>
          </p:txBody>
        </p:sp>
        <p:sp>
          <p:nvSpPr>
            <p:cNvPr id="27674" name="Line 28"/>
            <p:cNvSpPr>
              <a:spLocks noChangeShapeType="1"/>
            </p:cNvSpPr>
            <p:nvPr/>
          </p:nvSpPr>
          <p:spPr bwMode="auto">
            <a:xfrm flipV="1">
              <a:off x="1817" y="1721"/>
              <a:ext cx="924" cy="7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6846888" y="1289050"/>
            <a:ext cx="2230437" cy="735013"/>
            <a:chOff x="4313" y="664"/>
            <a:chExt cx="1405" cy="463"/>
          </a:xfrm>
        </p:grpSpPr>
        <p:sp>
          <p:nvSpPr>
            <p:cNvPr id="27671" name="Text Box 26"/>
            <p:cNvSpPr txBox="1">
              <a:spLocks noChangeArrowheads="1"/>
            </p:cNvSpPr>
            <p:nvPr/>
          </p:nvSpPr>
          <p:spPr bwMode="auto">
            <a:xfrm>
              <a:off x="4648" y="664"/>
              <a:ext cx="107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total packet</a:t>
              </a:r>
            </a:p>
            <a:p>
              <a:pPr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length (bytes)</a:t>
              </a:r>
            </a:p>
          </p:txBody>
        </p:sp>
        <p:sp>
          <p:nvSpPr>
            <p:cNvPr id="27672" name="Line 30"/>
            <p:cNvSpPr>
              <a:spLocks noChangeShapeType="1"/>
            </p:cNvSpPr>
            <p:nvPr/>
          </p:nvSpPr>
          <p:spPr bwMode="auto">
            <a:xfrm flipH="1">
              <a:off x="4313" y="869"/>
              <a:ext cx="402" cy="2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1203325" y="1995488"/>
            <a:ext cx="3119438" cy="568325"/>
            <a:chOff x="758" y="1109"/>
            <a:chExt cx="1965" cy="358"/>
          </a:xfrm>
        </p:grpSpPr>
        <p:sp>
          <p:nvSpPr>
            <p:cNvPr id="27669" name="Text Box 35"/>
            <p:cNvSpPr txBox="1">
              <a:spLocks noChangeArrowheads="1"/>
            </p:cNvSpPr>
            <p:nvPr/>
          </p:nvSpPr>
          <p:spPr bwMode="auto">
            <a:xfrm>
              <a:off x="758" y="1234"/>
              <a:ext cx="106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1" latinLnBrk="1" hangingPunct="1"/>
              <a:r>
                <a:rPr lang="ja-JP" altLang="en-US" sz="1800">
                  <a:latin typeface="Arial" charset="0"/>
                  <a:ea typeface="ＭＳ Ｐゴシック" pitchFamily="34" charset="-128"/>
                </a:rPr>
                <a:t>“</a:t>
              </a:r>
              <a:r>
                <a:rPr lang="en-US" altLang="ja-JP" sz="1800">
                  <a:latin typeface="Arial" charset="0"/>
                  <a:ea typeface="ＭＳ Ｐゴシック" pitchFamily="34" charset="-128"/>
                </a:rPr>
                <a:t>type</a:t>
              </a:r>
              <a:r>
                <a:rPr lang="ja-JP" altLang="en-US" sz="1800">
                  <a:latin typeface="Arial" charset="0"/>
                  <a:ea typeface="ＭＳ Ｐゴシック" pitchFamily="34" charset="-128"/>
                </a:rPr>
                <a:t>”</a:t>
              </a:r>
              <a:r>
                <a:rPr lang="en-US" altLang="ja-JP" sz="1800">
                  <a:latin typeface="Arial" charset="0"/>
                  <a:ea typeface="ＭＳ Ｐゴシック" pitchFamily="34" charset="-128"/>
                </a:rPr>
                <a:t> of data </a:t>
              </a:r>
              <a:endParaRPr lang="en-US" altLang="en-US" sz="1000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70" name="Line 36"/>
            <p:cNvSpPr>
              <a:spLocks noChangeShapeType="1"/>
            </p:cNvSpPr>
            <p:nvPr/>
          </p:nvSpPr>
          <p:spPr bwMode="auto">
            <a:xfrm flipV="1">
              <a:off x="1757" y="1109"/>
              <a:ext cx="966" cy="26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4951413" y="2022475"/>
            <a:ext cx="4102100" cy="915988"/>
            <a:chOff x="3119" y="1126"/>
            <a:chExt cx="2584" cy="577"/>
          </a:xfrm>
        </p:grpSpPr>
        <p:sp>
          <p:nvSpPr>
            <p:cNvPr id="27665" name="Text Box 25"/>
            <p:cNvSpPr txBox="1">
              <a:spLocks noChangeArrowheads="1"/>
            </p:cNvSpPr>
            <p:nvPr/>
          </p:nvSpPr>
          <p:spPr bwMode="auto">
            <a:xfrm>
              <a:off x="4667" y="1126"/>
              <a:ext cx="103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for</a:t>
              </a:r>
            </a:p>
            <a:p>
              <a:pPr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fragmentation/</a:t>
              </a:r>
            </a:p>
            <a:p>
              <a:pPr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reassembly</a:t>
              </a:r>
            </a:p>
          </p:txBody>
        </p:sp>
        <p:sp>
          <p:nvSpPr>
            <p:cNvPr id="27666" name="Line 29"/>
            <p:cNvSpPr>
              <a:spLocks noChangeShapeType="1"/>
            </p:cNvSpPr>
            <p:nvPr/>
          </p:nvSpPr>
          <p:spPr bwMode="auto">
            <a:xfrm flipH="1">
              <a:off x="3443" y="1415"/>
              <a:ext cx="1284" cy="1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67" name="Line 41"/>
            <p:cNvSpPr>
              <a:spLocks noChangeShapeType="1"/>
            </p:cNvSpPr>
            <p:nvPr/>
          </p:nvSpPr>
          <p:spPr bwMode="auto">
            <a:xfrm flipH="1" flipV="1">
              <a:off x="4301" y="1349"/>
              <a:ext cx="414" cy="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68" name="Line 42"/>
            <p:cNvSpPr>
              <a:spLocks noChangeShapeType="1"/>
            </p:cNvSpPr>
            <p:nvPr/>
          </p:nvSpPr>
          <p:spPr bwMode="auto">
            <a:xfrm flipH="1">
              <a:off x="3119" y="1421"/>
              <a:ext cx="1584" cy="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1019175" y="2641600"/>
            <a:ext cx="2398713" cy="1190625"/>
            <a:chOff x="642" y="1516"/>
            <a:chExt cx="1511" cy="750"/>
          </a:xfrm>
        </p:grpSpPr>
        <p:sp>
          <p:nvSpPr>
            <p:cNvPr id="27663" name="Text Box 22"/>
            <p:cNvSpPr txBox="1">
              <a:spLocks noChangeArrowheads="1"/>
            </p:cNvSpPr>
            <p:nvPr/>
          </p:nvSpPr>
          <p:spPr bwMode="auto">
            <a:xfrm>
              <a:off x="642" y="1516"/>
              <a:ext cx="1204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max number</a:t>
              </a:r>
            </a:p>
            <a:p>
              <a:pPr algn="r"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remaining hops</a:t>
              </a:r>
            </a:p>
            <a:p>
              <a:pPr algn="r"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(decremented at </a:t>
              </a:r>
            </a:p>
            <a:p>
              <a:pPr algn="r"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each router)</a:t>
              </a:r>
            </a:p>
          </p:txBody>
        </p:sp>
        <p:sp>
          <p:nvSpPr>
            <p:cNvPr id="27664" name="Line 48"/>
            <p:cNvSpPr>
              <a:spLocks noChangeShapeType="1"/>
            </p:cNvSpPr>
            <p:nvPr/>
          </p:nvSpPr>
          <p:spPr bwMode="auto">
            <a:xfrm>
              <a:off x="1805" y="1700"/>
              <a:ext cx="348" cy="5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" name="Group 63"/>
          <p:cNvGrpSpPr>
            <a:grpSpLocks/>
          </p:cNvGrpSpPr>
          <p:nvPr/>
        </p:nvGrpSpPr>
        <p:grpSpPr bwMode="auto">
          <a:xfrm>
            <a:off x="6532563" y="4222750"/>
            <a:ext cx="2508250" cy="1465263"/>
            <a:chOff x="4115" y="2512"/>
            <a:chExt cx="1580" cy="923"/>
          </a:xfrm>
        </p:grpSpPr>
        <p:sp>
          <p:nvSpPr>
            <p:cNvPr id="27661" name="Text Box 52"/>
            <p:cNvSpPr txBox="1">
              <a:spLocks noChangeArrowheads="1"/>
            </p:cNvSpPr>
            <p:nvPr/>
          </p:nvSpPr>
          <p:spPr bwMode="auto">
            <a:xfrm>
              <a:off x="4595" y="2512"/>
              <a:ext cx="1100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e.g. timestamp,</a:t>
              </a:r>
            </a:p>
            <a:p>
              <a:pPr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record route</a:t>
              </a:r>
            </a:p>
            <a:p>
              <a:pPr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taken, specify</a:t>
              </a:r>
            </a:p>
            <a:p>
              <a:pPr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list of routers </a:t>
              </a:r>
            </a:p>
            <a:p>
              <a:pPr eaLnBrk="1" latinLnBrk="1" hangingPunct="1"/>
              <a:r>
                <a:rPr lang="en-US" altLang="en-US" sz="1800">
                  <a:latin typeface="Arial" charset="0"/>
                  <a:ea typeface="ＭＳ Ｐゴシック" pitchFamily="34" charset="-128"/>
                </a:rPr>
                <a:t>to visit.</a:t>
              </a:r>
            </a:p>
          </p:txBody>
        </p:sp>
        <p:sp>
          <p:nvSpPr>
            <p:cNvPr id="27662" name="Line 53"/>
            <p:cNvSpPr>
              <a:spLocks noChangeShapeType="1"/>
            </p:cNvSpPr>
            <p:nvPr/>
          </p:nvSpPr>
          <p:spPr bwMode="auto">
            <a:xfrm flipH="1">
              <a:off x="4115" y="2651"/>
              <a:ext cx="516" cy="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4510088"/>
            <a:ext cx="27305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 smtClean="0"/>
          </a:p>
        </p:txBody>
      </p:sp>
      <p:sp>
        <p:nvSpPr>
          <p:cNvPr id="2355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solidFill>
            <a:srgbClr val="CCFFFF"/>
          </a:solidFill>
        </p:spPr>
        <p:txBody>
          <a:bodyPr/>
          <a:lstStyle/>
          <a:p>
            <a:r>
              <a:rPr lang="en-US" altLang="ko-KR" dirty="0" smtClean="0"/>
              <a:t>Network Layer functions</a:t>
            </a:r>
          </a:p>
          <a:p>
            <a:r>
              <a:rPr lang="en-US" altLang="ko-KR" dirty="0"/>
              <a:t>Routing algorithms </a:t>
            </a:r>
            <a:r>
              <a:rPr lang="en-US" altLang="ko-KR" dirty="0" smtClean="0"/>
              <a:t>overview</a:t>
            </a:r>
          </a:p>
          <a:p>
            <a:r>
              <a:rPr lang="en-US" altLang="ko-KR" dirty="0" smtClean="0"/>
              <a:t>IP protocol overview</a:t>
            </a:r>
          </a:p>
          <a:p>
            <a:r>
              <a:rPr lang="en-US" altLang="ko-KR" dirty="0" smtClean="0"/>
              <a:t>IP header fields</a:t>
            </a:r>
          </a:p>
          <a:p>
            <a:r>
              <a:rPr lang="en-US" altLang="ko-KR" dirty="0" smtClean="0"/>
              <a:t>IP address configuration (DHCP)</a:t>
            </a:r>
          </a:p>
          <a:p>
            <a:r>
              <a:rPr lang="en-US" altLang="ko-KR" dirty="0" smtClean="0"/>
              <a:t>ICMP</a:t>
            </a:r>
          </a:p>
          <a:p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Fields of the IP Header</a:t>
            </a:r>
            <a:endParaRPr lang="ko-KR" altLang="en-US" smtClean="0"/>
          </a:p>
        </p:txBody>
      </p:sp>
      <p:sp>
        <p:nvSpPr>
          <p:cNvPr id="2867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/>
              <a:t>Version (4 bits): current version is 4, next version is 6.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Header length (4 bits): length of IP header, in multiples of 4 bytes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DS/ECN field (1 byte)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This field was previously called as Type-of-Service (TOS) field. The role of this field has been re-defined, but is “backwards compatible” to TOS interpretation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Differentiated Service (DS) (6 bits):</a:t>
            </a:r>
          </a:p>
          <a:p>
            <a:pPr lvl="2">
              <a:lnSpc>
                <a:spcPct val="110000"/>
              </a:lnSpc>
            </a:pPr>
            <a:r>
              <a:rPr lang="en-US" altLang="ko-KR" dirty="0" smtClean="0"/>
              <a:t>Used to specify service level (currently not supported in the Internet)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Explicit Congestion Notification (ECN) (2 bits):</a:t>
            </a:r>
          </a:p>
          <a:p>
            <a:pPr lvl="2">
              <a:lnSpc>
                <a:spcPct val="110000"/>
              </a:lnSpc>
            </a:pPr>
            <a:r>
              <a:rPr lang="en-US" altLang="ko-KR" dirty="0" smtClean="0"/>
              <a:t>New feedback mechanism used by TCP (RFC3168, 2001)</a:t>
            </a:r>
          </a:p>
          <a:p>
            <a:pPr>
              <a:lnSpc>
                <a:spcPct val="110000"/>
              </a:lnSpc>
            </a:pPr>
            <a:endParaRPr lang="ko-KR" altLang="en-US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749160" y="3086280"/>
              <a:ext cx="7518960" cy="290196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9800" y="3076920"/>
                <a:ext cx="7537680" cy="2920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Fields of the IP Header</a:t>
            </a:r>
            <a:endParaRPr lang="ko-KR" altLang="en-US" smtClean="0"/>
          </a:p>
        </p:txBody>
      </p:sp>
      <p:sp>
        <p:nvSpPr>
          <p:cNvPr id="2969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 smtClean="0"/>
              <a:t>Time To Live (TTL) (1 byte): </a:t>
            </a:r>
          </a:p>
          <a:p>
            <a:pPr lvl="1"/>
            <a:r>
              <a:rPr lang="en-US" altLang="ko-KR" smtClean="0"/>
              <a:t>Specifies longest paths before packet is dropped</a:t>
            </a:r>
          </a:p>
          <a:p>
            <a:pPr lvl="1"/>
            <a:r>
              <a:rPr lang="en-US" altLang="ko-KR" smtClean="0"/>
              <a:t>Role of TTL field: Ensure that packet is eventually dropped when a routing loop occurs</a:t>
            </a:r>
          </a:p>
          <a:p>
            <a:pPr lvl="1"/>
            <a:r>
              <a:rPr lang="en-US" altLang="ko-KR" smtClean="0"/>
              <a:t>Used as follows:</a:t>
            </a:r>
          </a:p>
          <a:p>
            <a:pPr lvl="2"/>
            <a:r>
              <a:rPr lang="en-US" altLang="ko-KR" smtClean="0"/>
              <a:t>Sender sets the value (e.g., 64)</a:t>
            </a:r>
          </a:p>
          <a:p>
            <a:pPr lvl="2"/>
            <a:r>
              <a:rPr lang="en-US" altLang="ko-KR" smtClean="0"/>
              <a:t>Each router decrements the value by 1</a:t>
            </a:r>
          </a:p>
          <a:p>
            <a:pPr lvl="2"/>
            <a:r>
              <a:rPr lang="en-US" altLang="ko-KR" smtClean="0"/>
              <a:t>When the value reaches 0, the packet is dropped</a:t>
            </a:r>
          </a:p>
          <a:p>
            <a:endParaRPr lang="en-US" altLang="ko-KR" smtClean="0"/>
          </a:p>
          <a:p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Fields of the IP Header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/>
          </a:bodyPr>
          <a:lstStyle/>
          <a:p>
            <a:pPr>
              <a:tabLst>
                <a:tab pos="914400" algn="l"/>
                <a:tab pos="1828800" algn="l"/>
                <a:tab pos="5661025" algn="l"/>
              </a:tabLst>
              <a:defRPr/>
            </a:pPr>
            <a:r>
              <a:rPr lang="en-US" altLang="ko-KR" dirty="0"/>
              <a:t>Protocol (1 byte): </a:t>
            </a:r>
          </a:p>
          <a:p>
            <a:pPr marL="708025" indent="-342900">
              <a:tabLst>
                <a:tab pos="914400" algn="l"/>
                <a:tab pos="1828800" algn="l"/>
                <a:tab pos="5661025" algn="l"/>
              </a:tabLst>
              <a:defRPr/>
            </a:pPr>
            <a:r>
              <a:rPr lang="en-US" altLang="ko-KR" sz="2200" dirty="0"/>
              <a:t>Specifies the higher-layer protocol.</a:t>
            </a:r>
          </a:p>
          <a:p>
            <a:pPr marL="708025" indent="-342900">
              <a:tabLst>
                <a:tab pos="914400" algn="l"/>
                <a:tab pos="1828800" algn="l"/>
                <a:tab pos="5661025" algn="l"/>
              </a:tabLst>
              <a:defRPr/>
            </a:pPr>
            <a:r>
              <a:rPr lang="en-US" altLang="ko-KR" sz="2200" dirty="0"/>
              <a:t>Used for </a:t>
            </a:r>
            <a:r>
              <a:rPr lang="en-US" altLang="ko-KR" sz="2200" dirty="0" err="1"/>
              <a:t>demultiplexing</a:t>
            </a:r>
            <a:r>
              <a:rPr lang="en-US" altLang="ko-KR" sz="2200" dirty="0"/>
              <a:t> to higher layers.</a:t>
            </a:r>
          </a:p>
          <a:p>
            <a:pPr>
              <a:tabLst>
                <a:tab pos="914400" algn="l"/>
                <a:tab pos="1828800" algn="l"/>
                <a:tab pos="5661025" algn="l"/>
              </a:tabLst>
              <a:defRPr/>
            </a:pPr>
            <a:endParaRPr lang="en-US" altLang="ko-KR" dirty="0"/>
          </a:p>
          <a:p>
            <a:pPr>
              <a:tabLst>
                <a:tab pos="914400" algn="l"/>
                <a:tab pos="1828800" algn="l"/>
                <a:tab pos="5661025" algn="l"/>
              </a:tabLst>
              <a:defRPr/>
            </a:pPr>
            <a:endParaRPr lang="en-US" altLang="ko-KR" dirty="0"/>
          </a:p>
          <a:p>
            <a:pPr>
              <a:tabLst>
                <a:tab pos="914400" algn="l"/>
                <a:tab pos="1828800" algn="l"/>
                <a:tab pos="5661025" algn="l"/>
              </a:tabLst>
              <a:defRPr/>
            </a:pPr>
            <a:endParaRPr lang="en-US" altLang="ko-KR" dirty="0"/>
          </a:p>
          <a:p>
            <a:pPr>
              <a:tabLst>
                <a:tab pos="914400" algn="l"/>
                <a:tab pos="1828800" algn="l"/>
                <a:tab pos="5661025" algn="l"/>
              </a:tabLst>
              <a:defRPr/>
            </a:pPr>
            <a:endParaRPr lang="en-US" altLang="ko-KR" dirty="0"/>
          </a:p>
          <a:p>
            <a:pPr>
              <a:tabLst>
                <a:tab pos="914400" algn="l"/>
                <a:tab pos="1828800" algn="l"/>
                <a:tab pos="5661025" algn="l"/>
              </a:tabLst>
              <a:defRPr/>
            </a:pPr>
            <a:endParaRPr lang="en-US" altLang="ko-KR" dirty="0"/>
          </a:p>
          <a:p>
            <a:pPr>
              <a:tabLst>
                <a:tab pos="914400" algn="l"/>
                <a:tab pos="1828800" algn="l"/>
                <a:tab pos="5661025" algn="l"/>
              </a:tabLst>
              <a:defRPr/>
            </a:pPr>
            <a:endParaRPr lang="en-US" altLang="ko-KR" dirty="0"/>
          </a:p>
          <a:p>
            <a:pPr>
              <a:tabLst>
                <a:tab pos="914400" algn="l"/>
                <a:tab pos="1828800" algn="l"/>
                <a:tab pos="5661025" algn="l"/>
              </a:tabLst>
              <a:defRPr/>
            </a:pPr>
            <a:r>
              <a:rPr lang="en-US" altLang="ko-KR" dirty="0"/>
              <a:t>Header checksum (2 bytes): A simple 16-bit long checksum which is computed for the header of the </a:t>
            </a:r>
            <a:r>
              <a:rPr lang="en-US" altLang="ko-KR" dirty="0" smtClean="0"/>
              <a:t>packet.</a:t>
            </a:r>
            <a:endParaRPr lang="en-US" altLang="ko-KR" dirty="0"/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914400" y="4953000"/>
            <a:ext cx="167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 anchor="ctr"/>
          <a:lstStyle/>
          <a:p>
            <a:pPr eaLnBrk="1" latinLnBrk="1" hangingPunct="1"/>
            <a:endParaRPr lang="ko-KR" altLang="en-US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1600200" y="53340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 anchor="ctr"/>
          <a:lstStyle/>
          <a:p>
            <a:pPr eaLnBrk="1" latinLnBrk="1" hangingPunct="1"/>
            <a:endParaRPr lang="ko-KR" altLang="en-US"/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3352800" y="1772816"/>
          <a:ext cx="57912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Visio" r:id="rId3" imgW="7216445" imgH="3490570" progId="">
                  <p:embed/>
                </p:oleObj>
              </mc:Choice>
              <mc:Fallback>
                <p:oleObj name="Visio" r:id="rId3" imgW="7216445" imgH="349057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772816"/>
                        <a:ext cx="5791200" cy="282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Fields of the IP Header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>
              <a:tabLst>
                <a:tab pos="914400" algn="l"/>
                <a:tab pos="1828800" algn="l"/>
                <a:tab pos="5661025" algn="l"/>
              </a:tabLst>
              <a:defRPr/>
            </a:pPr>
            <a:r>
              <a:rPr lang="en-US" altLang="ko-KR" dirty="0"/>
              <a:t>Options: </a:t>
            </a:r>
          </a:p>
          <a:p>
            <a:pPr marL="708025" indent="-342900">
              <a:tabLst>
                <a:tab pos="914400" algn="l"/>
                <a:tab pos="1828800" algn="l"/>
                <a:tab pos="5661025" algn="l"/>
              </a:tabLst>
              <a:defRPr/>
            </a:pPr>
            <a:r>
              <a:rPr lang="en-US" altLang="ko-KR" sz="2200" dirty="0"/>
              <a:t>Security restrictions</a:t>
            </a:r>
          </a:p>
          <a:p>
            <a:pPr marL="708025" indent="-342900">
              <a:tabLst>
                <a:tab pos="914400" algn="l"/>
                <a:tab pos="1828800" algn="l"/>
                <a:tab pos="5661025" algn="l"/>
              </a:tabLst>
              <a:defRPr/>
            </a:pPr>
            <a:r>
              <a:rPr lang="en-US" altLang="ko-KR" sz="2200" dirty="0"/>
              <a:t>Record Route: each router that processes the packet adds its IP address to the header. </a:t>
            </a:r>
          </a:p>
          <a:p>
            <a:pPr marL="708025" indent="-342900">
              <a:tabLst>
                <a:tab pos="914400" algn="l"/>
                <a:tab pos="1828800" algn="l"/>
                <a:tab pos="5661025" algn="l"/>
              </a:tabLst>
              <a:defRPr/>
            </a:pPr>
            <a:r>
              <a:rPr lang="en-US" altLang="ko-KR" sz="2200" dirty="0"/>
              <a:t>Timestamp: each router that processes the packet adds its IP address and time to the header. </a:t>
            </a:r>
          </a:p>
          <a:p>
            <a:pPr marL="708025" indent="-342900">
              <a:tabLst>
                <a:tab pos="914400" algn="l"/>
                <a:tab pos="1828800" algn="l"/>
                <a:tab pos="5661025" algn="l"/>
              </a:tabLst>
              <a:defRPr/>
            </a:pPr>
            <a:r>
              <a:rPr lang="en-US" altLang="ko-KR" sz="2200" dirty="0"/>
              <a:t>(loose) Source Routing: specifies a list of routers that must be traversed.</a:t>
            </a:r>
          </a:p>
          <a:p>
            <a:pPr marL="708025" indent="-342900">
              <a:tabLst>
                <a:tab pos="914400" algn="l"/>
                <a:tab pos="1828800" algn="l"/>
                <a:tab pos="5661025" algn="l"/>
              </a:tabLst>
              <a:defRPr/>
            </a:pPr>
            <a:r>
              <a:rPr lang="en-US" altLang="ko-KR" sz="2200" dirty="0"/>
              <a:t>(strict) Source Routing: specifies a list of the only routers that can </a:t>
            </a:r>
            <a:r>
              <a:rPr lang="en-US" altLang="ko-KR" sz="2200" dirty="0" smtClean="0"/>
              <a:t>be </a:t>
            </a:r>
            <a:r>
              <a:rPr lang="en-US" altLang="ko-KR" sz="2200" dirty="0"/>
              <a:t>traversed.</a:t>
            </a:r>
          </a:p>
          <a:p>
            <a:pPr>
              <a:tabLst>
                <a:tab pos="914400" algn="l"/>
                <a:tab pos="1828800" algn="l"/>
                <a:tab pos="5661025" algn="l"/>
              </a:tabLst>
              <a:defRPr/>
            </a:pPr>
            <a:r>
              <a:rPr lang="en-US" altLang="ko-KR" dirty="0"/>
              <a:t>Padding: Padding bytes are added to ensure that header ends on a 4-byte boundary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600200" y="53340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 anchor="ctr"/>
          <a:lstStyle/>
          <a:p>
            <a:pPr eaLnBrk="1" latin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Maximum Transmission Unit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35888" cy="3581400"/>
          </a:xfrm>
        </p:spPr>
        <p:txBody>
          <a:bodyPr/>
          <a:lstStyle/>
          <a:p>
            <a:pPr>
              <a:tabLst>
                <a:tab pos="2222500" algn="l"/>
                <a:tab pos="4921250" algn="l"/>
                <a:tab pos="6508750" algn="l"/>
              </a:tabLst>
            </a:pPr>
            <a:r>
              <a:rPr lang="en-US" altLang="ko-KR" sz="2000" dirty="0" smtClean="0">
                <a:ea typeface="굴림" pitchFamily="50" charset="-127"/>
              </a:rPr>
              <a:t>Theoretical maximum size of IP packet is 65535, but the data link layer protocol generally imposes a limit that is much smaller</a:t>
            </a:r>
          </a:p>
          <a:p>
            <a:pPr>
              <a:tabLst>
                <a:tab pos="2222500" algn="l"/>
                <a:tab pos="4921250" algn="l"/>
                <a:tab pos="6508750" algn="l"/>
              </a:tabLst>
            </a:pPr>
            <a:endParaRPr lang="en-US" altLang="ko-KR" sz="2000" dirty="0" smtClean="0">
              <a:ea typeface="굴림" pitchFamily="50" charset="-127"/>
            </a:endParaRPr>
          </a:p>
          <a:p>
            <a:pPr>
              <a:tabLst>
                <a:tab pos="2222500" algn="l"/>
                <a:tab pos="4921250" algn="l"/>
                <a:tab pos="6508750" algn="l"/>
              </a:tabLst>
            </a:pPr>
            <a:r>
              <a:rPr lang="en-US" altLang="ko-KR" sz="2000" dirty="0" smtClean="0">
                <a:ea typeface="굴림" pitchFamily="50" charset="-127"/>
              </a:rPr>
              <a:t>Example: </a:t>
            </a:r>
          </a:p>
          <a:p>
            <a:pPr lvl="1">
              <a:tabLst>
                <a:tab pos="2222500" algn="l"/>
                <a:tab pos="4921250" algn="l"/>
                <a:tab pos="6508750" algn="l"/>
              </a:tabLst>
            </a:pPr>
            <a:r>
              <a:rPr lang="en-US" altLang="ko-KR" sz="2000" dirty="0" smtClean="0">
                <a:ea typeface="굴림" pitchFamily="50" charset="-127"/>
              </a:rPr>
              <a:t>Ethernet frames have a maximum payload of 1500 bytes</a:t>
            </a:r>
          </a:p>
          <a:p>
            <a:pPr lvl="1">
              <a:buFontTx/>
              <a:buNone/>
              <a:tabLst>
                <a:tab pos="2222500" algn="l"/>
                <a:tab pos="4921250" algn="l"/>
                <a:tab pos="6508750" algn="l"/>
              </a:tabLst>
            </a:pPr>
            <a:r>
              <a:rPr lang="en-US" altLang="ko-KR" sz="2000" dirty="0" smtClean="0">
                <a:ea typeface="굴림" pitchFamily="50" charset="-127"/>
                <a:sym typeface="Wingdings" pitchFamily="2" charset="2"/>
              </a:rPr>
              <a:t>	 </a:t>
            </a:r>
            <a:r>
              <a:rPr lang="en-US" altLang="ko-KR" sz="2000" dirty="0" smtClean="0">
                <a:ea typeface="굴림" pitchFamily="50" charset="-127"/>
              </a:rPr>
              <a:t>IP packets encapsulated in Ethernet frame cannot be longer than 1500 bytes</a:t>
            </a:r>
          </a:p>
          <a:p>
            <a:pPr lvl="1">
              <a:buFontTx/>
              <a:buNone/>
              <a:tabLst>
                <a:tab pos="2222500" algn="l"/>
                <a:tab pos="4921250" algn="l"/>
                <a:tab pos="6508750" algn="l"/>
              </a:tabLst>
            </a:pPr>
            <a:endParaRPr lang="en-US" altLang="ko-KR" sz="2000" dirty="0" smtClean="0">
              <a:ea typeface="굴림" pitchFamily="50" charset="-127"/>
            </a:endParaRPr>
          </a:p>
          <a:p>
            <a:pPr>
              <a:tabLst>
                <a:tab pos="2222500" algn="l"/>
                <a:tab pos="4921250" algn="l"/>
                <a:tab pos="6508750" algn="l"/>
              </a:tabLst>
            </a:pPr>
            <a:r>
              <a:rPr lang="en-US" altLang="ko-KR" sz="2000" dirty="0" smtClean="0">
                <a:ea typeface="굴림" pitchFamily="50" charset="-127"/>
              </a:rPr>
              <a:t>The limit on the maximum IP packet size, imposed by the data link protocol is called </a:t>
            </a:r>
            <a:r>
              <a:rPr lang="en-US" altLang="ko-KR" sz="2000" b="1" dirty="0" smtClean="0">
                <a:solidFill>
                  <a:srgbClr val="FF0000"/>
                </a:solidFill>
                <a:ea typeface="굴림" pitchFamily="50" charset="-127"/>
              </a:rPr>
              <a:t>maximum transmission unit  (MTU)</a:t>
            </a:r>
            <a:endParaRPr lang="en-US" altLang="ko-KR" sz="2000" dirty="0" smtClean="0">
              <a:ea typeface="굴림" pitchFamily="50" charset="-127"/>
            </a:endParaRP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228600" y="4953000"/>
            <a:ext cx="8915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/>
          <a:lstStyle/>
          <a:p>
            <a:pPr marL="342900" indent="-342900" eaLnBrk="1" latinLnBrk="1" hangingPunct="1">
              <a:spcBef>
                <a:spcPct val="20000"/>
              </a:spcBef>
              <a:buFontTx/>
              <a:buChar char="•"/>
              <a:tabLst>
                <a:tab pos="2222500" algn="l"/>
                <a:tab pos="4921250" algn="l"/>
                <a:tab pos="6508750" algn="l"/>
              </a:tabLst>
            </a:pPr>
            <a:r>
              <a:rPr lang="en-US" altLang="ko-KR" sz="2000" b="0">
                <a:latin typeface="Arial" charset="0"/>
              </a:rPr>
              <a:t>MTUs for various data link protocols:</a:t>
            </a:r>
            <a:r>
              <a:rPr lang="en-US" altLang="ko-KR" sz="2000" b="0">
                <a:solidFill>
                  <a:srgbClr val="FF0000"/>
                </a:solidFill>
                <a:latin typeface="Arial" charset="0"/>
              </a:rPr>
              <a:t> 	</a:t>
            </a:r>
          </a:p>
          <a:p>
            <a:pPr marL="742950" lvl="1" indent="-285750" eaLnBrk="1" latinLnBrk="1" hangingPunct="1">
              <a:lnSpc>
                <a:spcPct val="70000"/>
              </a:lnSpc>
              <a:spcBef>
                <a:spcPct val="20000"/>
              </a:spcBef>
              <a:tabLst>
                <a:tab pos="2222500" algn="l"/>
                <a:tab pos="4921250" algn="l"/>
                <a:tab pos="6508750" algn="l"/>
              </a:tabLst>
            </a:pPr>
            <a:r>
              <a:rPr lang="en-US" altLang="ko-KR" sz="2000" b="0">
                <a:solidFill>
                  <a:srgbClr val="0000FF"/>
                </a:solidFill>
                <a:latin typeface="Arial" charset="0"/>
              </a:rPr>
              <a:t>Ethernet: 	1500	FDDI:	4352</a:t>
            </a:r>
          </a:p>
          <a:p>
            <a:pPr marL="742950" lvl="1" indent="-285750" eaLnBrk="1" latinLnBrk="1" hangingPunct="1">
              <a:lnSpc>
                <a:spcPct val="70000"/>
              </a:lnSpc>
              <a:spcBef>
                <a:spcPct val="20000"/>
              </a:spcBef>
              <a:tabLst>
                <a:tab pos="2222500" algn="l"/>
                <a:tab pos="4921250" algn="l"/>
                <a:tab pos="6508750" algn="l"/>
              </a:tabLst>
            </a:pPr>
            <a:r>
              <a:rPr lang="en-US" altLang="ko-KR" sz="2000" b="0">
                <a:solidFill>
                  <a:srgbClr val="0000FF"/>
                </a:solidFill>
                <a:latin typeface="Arial" charset="0"/>
              </a:rPr>
              <a:t>802.3:	1492	ATM AAL5: 	9180</a:t>
            </a:r>
          </a:p>
          <a:p>
            <a:pPr marL="742950" lvl="1" indent="-285750" eaLnBrk="1" latinLnBrk="1" hangingPunct="1">
              <a:lnSpc>
                <a:spcPct val="70000"/>
              </a:lnSpc>
              <a:spcBef>
                <a:spcPct val="20000"/>
              </a:spcBef>
              <a:tabLst>
                <a:tab pos="2222500" algn="l"/>
                <a:tab pos="4921250" algn="l"/>
                <a:tab pos="6508750" algn="l"/>
              </a:tabLst>
            </a:pPr>
            <a:r>
              <a:rPr lang="en-US" altLang="ko-KR" sz="2000" b="0">
                <a:solidFill>
                  <a:srgbClr val="0000FF"/>
                </a:solidFill>
                <a:latin typeface="Arial" charset="0"/>
              </a:rPr>
              <a:t>802.5: 	4464	PPP: 	negotiated</a:t>
            </a:r>
            <a:endParaRPr lang="en-US" altLang="ko-KR" sz="2000" b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IP fragmentation, reassembly</a:t>
            </a:r>
            <a:endParaRPr lang="ko-KR" altLang="en-US" smtClean="0"/>
          </a:p>
        </p:txBody>
      </p:sp>
      <p:sp>
        <p:nvSpPr>
          <p:cNvPr id="32771" name="내용 개체 틀 2"/>
          <p:cNvSpPr>
            <a:spLocks noGrp="1"/>
          </p:cNvSpPr>
          <p:nvPr>
            <p:ph sz="quarter" idx="1"/>
          </p:nvPr>
        </p:nvSpPr>
        <p:spPr>
          <a:xfrm>
            <a:off x="107950" y="1219200"/>
            <a:ext cx="4114800" cy="49371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/>
              <a:t>networks have different link types, different MTUs 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large IP packet divided (“fragmented”) within net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one packet becomes several packets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“reassembled” only at final destination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IP header bits used to identify, order related fragments</a:t>
            </a:r>
          </a:p>
          <a:p>
            <a:pPr>
              <a:lnSpc>
                <a:spcPct val="110000"/>
              </a:lnSpc>
            </a:pPr>
            <a:endParaRPr lang="ko-KR" altLang="en-US" dirty="0" smtClean="0"/>
          </a:p>
        </p:txBody>
      </p:sp>
      <p:sp>
        <p:nvSpPr>
          <p:cNvPr id="32772" name="Freeform 4"/>
          <p:cNvSpPr>
            <a:spLocks/>
          </p:cNvSpPr>
          <p:nvPr/>
        </p:nvSpPr>
        <p:spPr bwMode="auto">
          <a:xfrm>
            <a:off x="4749229" y="1628775"/>
            <a:ext cx="2436813" cy="2255838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3" name="Freeform 5"/>
          <p:cNvSpPr>
            <a:spLocks/>
          </p:cNvSpPr>
          <p:nvPr/>
        </p:nvSpPr>
        <p:spPr bwMode="auto">
          <a:xfrm>
            <a:off x="4749229" y="4030663"/>
            <a:ext cx="1976438" cy="1987550"/>
          </a:xfrm>
          <a:custGeom>
            <a:avLst/>
            <a:gdLst>
              <a:gd name="T0" fmla="*/ 2147483647 w 873"/>
              <a:gd name="T1" fmla="*/ 2147483647 h 940"/>
              <a:gd name="T2" fmla="*/ 2147483647 w 873"/>
              <a:gd name="T3" fmla="*/ 2147483647 h 940"/>
              <a:gd name="T4" fmla="*/ 2147483647 w 873"/>
              <a:gd name="T5" fmla="*/ 2147483647 h 940"/>
              <a:gd name="T6" fmla="*/ 2147483647 w 873"/>
              <a:gd name="T7" fmla="*/ 2147483647 h 940"/>
              <a:gd name="T8" fmla="*/ 2147483647 w 873"/>
              <a:gd name="T9" fmla="*/ 2147483647 h 940"/>
              <a:gd name="T10" fmla="*/ 2147483647 w 873"/>
              <a:gd name="T11" fmla="*/ 2147483647 h 940"/>
              <a:gd name="T12" fmla="*/ 2147483647 w 873"/>
              <a:gd name="T13" fmla="*/ 2147483647 h 940"/>
              <a:gd name="T14" fmla="*/ 2147483647 w 873"/>
              <a:gd name="T15" fmla="*/ 2147483647 h 940"/>
              <a:gd name="T16" fmla="*/ 2147483647 w 873"/>
              <a:gd name="T17" fmla="*/ 2147483647 h 940"/>
              <a:gd name="T18" fmla="*/ 2147483647 w 873"/>
              <a:gd name="T19" fmla="*/ 2147483647 h 940"/>
              <a:gd name="T20" fmla="*/ 2147483647 w 873"/>
              <a:gd name="T21" fmla="*/ 2147483647 h 9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3"/>
              <a:gd name="T34" fmla="*/ 0 h 940"/>
              <a:gd name="T35" fmla="*/ 873 w 873"/>
              <a:gd name="T36" fmla="*/ 940 h 9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3" h="940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4" name="Line 16"/>
          <p:cNvSpPr>
            <a:spLocks noChangeShapeType="1"/>
          </p:cNvSpPr>
          <p:nvPr/>
        </p:nvSpPr>
        <p:spPr bwMode="auto">
          <a:xfrm flipV="1">
            <a:off x="4822254" y="2584450"/>
            <a:ext cx="1270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5" name="Line 17"/>
          <p:cNvSpPr>
            <a:spLocks noChangeShapeType="1"/>
          </p:cNvSpPr>
          <p:nvPr/>
        </p:nvSpPr>
        <p:spPr bwMode="auto">
          <a:xfrm>
            <a:off x="5398517" y="1909763"/>
            <a:ext cx="658812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6" name="Line 18"/>
          <p:cNvSpPr>
            <a:spLocks noChangeShapeType="1"/>
          </p:cNvSpPr>
          <p:nvPr/>
        </p:nvSpPr>
        <p:spPr bwMode="auto">
          <a:xfrm>
            <a:off x="6244654" y="2246313"/>
            <a:ext cx="19685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7" name="Line 19"/>
          <p:cNvSpPr>
            <a:spLocks noChangeShapeType="1"/>
          </p:cNvSpPr>
          <p:nvPr/>
        </p:nvSpPr>
        <p:spPr bwMode="auto">
          <a:xfrm>
            <a:off x="5147692" y="2022475"/>
            <a:ext cx="1587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8" name="Line 20"/>
          <p:cNvSpPr>
            <a:spLocks noChangeShapeType="1"/>
          </p:cNvSpPr>
          <p:nvPr/>
        </p:nvSpPr>
        <p:spPr bwMode="auto">
          <a:xfrm>
            <a:off x="5382642" y="2676525"/>
            <a:ext cx="971550" cy="401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9" name="Line 21"/>
          <p:cNvSpPr>
            <a:spLocks noChangeShapeType="1"/>
          </p:cNvSpPr>
          <p:nvPr/>
        </p:nvSpPr>
        <p:spPr bwMode="auto">
          <a:xfrm flipH="1" flipV="1">
            <a:off x="6655817" y="3206750"/>
            <a:ext cx="476250" cy="68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0" name="Line 22"/>
          <p:cNvSpPr>
            <a:spLocks noChangeShapeType="1"/>
          </p:cNvSpPr>
          <p:nvPr/>
        </p:nvSpPr>
        <p:spPr bwMode="auto">
          <a:xfrm flipH="1">
            <a:off x="5406454" y="2214563"/>
            <a:ext cx="758825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1" name="Line 23"/>
          <p:cNvSpPr>
            <a:spLocks noChangeShapeType="1"/>
          </p:cNvSpPr>
          <p:nvPr/>
        </p:nvSpPr>
        <p:spPr bwMode="auto">
          <a:xfrm flipH="1">
            <a:off x="5415979" y="1654175"/>
            <a:ext cx="4762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2" name="Line 24"/>
          <p:cNvSpPr>
            <a:spLocks noChangeShapeType="1"/>
          </p:cNvSpPr>
          <p:nvPr/>
        </p:nvSpPr>
        <p:spPr bwMode="auto">
          <a:xfrm flipH="1">
            <a:off x="6133529" y="1830388"/>
            <a:ext cx="273050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3" name="Line 119"/>
          <p:cNvSpPr>
            <a:spLocks noChangeShapeType="1"/>
          </p:cNvSpPr>
          <p:nvPr/>
        </p:nvSpPr>
        <p:spPr bwMode="auto">
          <a:xfrm flipH="1">
            <a:off x="6612954" y="4206875"/>
            <a:ext cx="636588" cy="87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99"/>
          <p:cNvGrpSpPr>
            <a:grpSpLocks/>
          </p:cNvGrpSpPr>
          <p:nvPr/>
        </p:nvGrpSpPr>
        <p:grpSpPr bwMode="auto">
          <a:xfrm>
            <a:off x="5155629" y="2955925"/>
            <a:ext cx="1222375" cy="403225"/>
            <a:chOff x="3152" y="1862"/>
            <a:chExt cx="770" cy="254"/>
          </a:xfrm>
        </p:grpSpPr>
        <p:grpSp>
          <p:nvGrpSpPr>
            <p:cNvPr id="32896" name="Group 120"/>
            <p:cNvGrpSpPr>
              <a:grpSpLocks/>
            </p:cNvGrpSpPr>
            <p:nvPr/>
          </p:nvGrpSpPr>
          <p:grpSpPr bwMode="auto">
            <a:xfrm rot="1433392">
              <a:off x="3152" y="1862"/>
              <a:ext cx="648" cy="108"/>
              <a:chOff x="4712" y="1742"/>
              <a:chExt cx="648" cy="108"/>
            </a:xfrm>
          </p:grpSpPr>
          <p:sp>
            <p:nvSpPr>
              <p:cNvPr id="32898" name="Rectangle 121"/>
              <p:cNvSpPr>
                <a:spLocks noChangeArrowheads="1"/>
              </p:cNvSpPr>
              <p:nvPr/>
            </p:nvSpPr>
            <p:spPr bwMode="auto">
              <a:xfrm>
                <a:off x="4712" y="1742"/>
                <a:ext cx="648" cy="10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/>
                <a:endParaRPr lang="en-US" altLang="en-US" sz="1800"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32899" name="Rectangle 122"/>
              <p:cNvSpPr>
                <a:spLocks noChangeArrowheads="1"/>
              </p:cNvSpPr>
              <p:nvPr/>
            </p:nvSpPr>
            <p:spPr bwMode="auto">
              <a:xfrm>
                <a:off x="4710" y="1742"/>
                <a:ext cx="534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/>
                <a:endParaRPr lang="en-US" altLang="en-US" sz="1800"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2897" name="Line 132"/>
            <p:cNvSpPr>
              <a:spLocks noChangeShapeType="1"/>
            </p:cNvSpPr>
            <p:nvPr/>
          </p:nvSpPr>
          <p:spPr bwMode="auto">
            <a:xfrm>
              <a:off x="3784" y="2060"/>
              <a:ext cx="138" cy="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38" name="Text Box 136"/>
          <p:cNvSpPr txBox="1">
            <a:spLocks noChangeArrowheads="1"/>
          </p:cNvSpPr>
          <p:nvPr/>
        </p:nvSpPr>
        <p:spPr bwMode="auto">
          <a:xfrm>
            <a:off x="6766942" y="2241550"/>
            <a:ext cx="234156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en-US" sz="1600" i="1">
                <a:solidFill>
                  <a:srgbClr val="CC0000"/>
                </a:solidFill>
                <a:latin typeface="Arial" charset="0"/>
                <a:ea typeface="ＭＳ Ｐゴシック" pitchFamily="34" charset="-128"/>
              </a:rPr>
              <a:t>fragmentation:</a:t>
            </a:r>
            <a:r>
              <a:rPr lang="en-US" altLang="en-US" sz="1600">
                <a:latin typeface="Arial" charset="0"/>
                <a:ea typeface="ＭＳ Ｐゴシック" pitchFamily="34" charset="-128"/>
              </a:rPr>
              <a:t> </a:t>
            </a:r>
          </a:p>
          <a:p>
            <a:pPr eaLnBrk="1" latinLnBrk="1" hangingPunct="1"/>
            <a:r>
              <a:rPr lang="en-US" altLang="en-US" sz="1600" i="1">
                <a:solidFill>
                  <a:srgbClr val="000099"/>
                </a:solidFill>
                <a:latin typeface="Arial" charset="0"/>
                <a:ea typeface="ＭＳ Ｐゴシック" pitchFamily="34" charset="-128"/>
              </a:rPr>
              <a:t>in:</a:t>
            </a:r>
            <a:r>
              <a:rPr lang="en-US" altLang="en-US" sz="1600">
                <a:latin typeface="Arial" charset="0"/>
                <a:ea typeface="ＭＳ Ｐゴシック" pitchFamily="34" charset="-128"/>
              </a:rPr>
              <a:t> one large packet</a:t>
            </a:r>
          </a:p>
          <a:p>
            <a:pPr eaLnBrk="1" latinLnBrk="1" hangingPunct="1"/>
            <a:r>
              <a:rPr lang="en-US" altLang="en-US" sz="1600" i="1">
                <a:solidFill>
                  <a:srgbClr val="000099"/>
                </a:solidFill>
                <a:latin typeface="Arial" charset="0"/>
                <a:ea typeface="ＭＳ Ｐゴシック" pitchFamily="34" charset="-128"/>
              </a:rPr>
              <a:t>out:</a:t>
            </a:r>
            <a:r>
              <a:rPr lang="en-US" altLang="en-US" sz="1600">
                <a:latin typeface="Arial" charset="0"/>
                <a:ea typeface="ＭＳ Ｐゴシック" pitchFamily="34" charset="-128"/>
              </a:rPr>
              <a:t> 3 smaller packets</a:t>
            </a:r>
            <a:endParaRPr lang="en-US" altLang="en-US" sz="180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32786" name="Line 118"/>
          <p:cNvSpPr>
            <a:spLocks noChangeShapeType="1"/>
          </p:cNvSpPr>
          <p:nvPr/>
        </p:nvSpPr>
        <p:spPr bwMode="auto">
          <a:xfrm>
            <a:off x="5636642" y="5178425"/>
            <a:ext cx="287337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5558854" y="4352925"/>
            <a:ext cx="708025" cy="558800"/>
            <a:chOff x="3406" y="2742"/>
            <a:chExt cx="446" cy="352"/>
          </a:xfrm>
        </p:grpSpPr>
        <p:grpSp>
          <p:nvGrpSpPr>
            <p:cNvPr id="32884" name="Group 137"/>
            <p:cNvGrpSpPr>
              <a:grpSpLocks/>
            </p:cNvGrpSpPr>
            <p:nvPr/>
          </p:nvGrpSpPr>
          <p:grpSpPr bwMode="auto">
            <a:xfrm rot="-10773343">
              <a:off x="3566" y="2742"/>
              <a:ext cx="282" cy="108"/>
              <a:chOff x="5078" y="1860"/>
              <a:chExt cx="282" cy="108"/>
            </a:xfrm>
          </p:grpSpPr>
          <p:sp>
            <p:nvSpPr>
              <p:cNvPr id="32894" name="Rectangle 138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/>
                <a:endParaRPr lang="en-US" altLang="en-US" sz="1800"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32895" name="Rectangle 139"/>
              <p:cNvSpPr>
                <a:spLocks noChangeArrowheads="1"/>
              </p:cNvSpPr>
              <p:nvPr/>
            </p:nvSpPr>
            <p:spPr bwMode="auto">
              <a:xfrm>
                <a:off x="5091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/>
                <a:endParaRPr lang="en-US" altLang="en-US" sz="1800"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32885" name="Group 140"/>
            <p:cNvGrpSpPr>
              <a:grpSpLocks/>
            </p:cNvGrpSpPr>
            <p:nvPr/>
          </p:nvGrpSpPr>
          <p:grpSpPr bwMode="auto">
            <a:xfrm rot="-10773343">
              <a:off x="3568" y="2864"/>
              <a:ext cx="282" cy="108"/>
              <a:chOff x="5078" y="1860"/>
              <a:chExt cx="282" cy="108"/>
            </a:xfrm>
          </p:grpSpPr>
          <p:sp>
            <p:nvSpPr>
              <p:cNvPr id="32892" name="Rectangle 141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/>
                <a:endParaRPr lang="en-US" altLang="en-US" sz="1800"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32893" name="Rectangle 142"/>
              <p:cNvSpPr>
                <a:spLocks noChangeArrowheads="1"/>
              </p:cNvSpPr>
              <p:nvPr/>
            </p:nvSpPr>
            <p:spPr bwMode="auto">
              <a:xfrm>
                <a:off x="5091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/>
                <a:endParaRPr lang="en-US" altLang="en-US" sz="1800"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32886" name="Group 143"/>
            <p:cNvGrpSpPr>
              <a:grpSpLocks/>
            </p:cNvGrpSpPr>
            <p:nvPr/>
          </p:nvGrpSpPr>
          <p:grpSpPr bwMode="auto">
            <a:xfrm rot="-10773343">
              <a:off x="3570" y="2986"/>
              <a:ext cx="282" cy="108"/>
              <a:chOff x="5078" y="1860"/>
              <a:chExt cx="282" cy="108"/>
            </a:xfrm>
          </p:grpSpPr>
          <p:sp>
            <p:nvSpPr>
              <p:cNvPr id="32890" name="Rectangle 144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/>
                <a:endParaRPr lang="en-US" altLang="en-US" sz="1800"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32891" name="Rectangle 145"/>
              <p:cNvSpPr>
                <a:spLocks noChangeArrowheads="1"/>
              </p:cNvSpPr>
              <p:nvPr/>
            </p:nvSpPr>
            <p:spPr bwMode="auto">
              <a:xfrm>
                <a:off x="5091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/>
                <a:endParaRPr lang="en-US" altLang="en-US" sz="1800"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2887" name="Line 146"/>
            <p:cNvSpPr>
              <a:spLocks noChangeShapeType="1"/>
            </p:cNvSpPr>
            <p:nvPr/>
          </p:nvSpPr>
          <p:spPr bwMode="auto">
            <a:xfrm rot="9691848">
              <a:off x="3412" y="277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88" name="Line 147"/>
            <p:cNvSpPr>
              <a:spLocks noChangeShapeType="1"/>
            </p:cNvSpPr>
            <p:nvPr/>
          </p:nvSpPr>
          <p:spPr bwMode="auto">
            <a:xfrm rot="9691848">
              <a:off x="3406" y="288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89" name="Line 148"/>
            <p:cNvSpPr>
              <a:spLocks noChangeShapeType="1"/>
            </p:cNvSpPr>
            <p:nvPr/>
          </p:nvSpPr>
          <p:spPr bwMode="auto">
            <a:xfrm rot="9691848">
              <a:off x="3408" y="301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" name="Group 233"/>
          <p:cNvGrpSpPr>
            <a:grpSpLocks/>
          </p:cNvGrpSpPr>
          <p:nvPr/>
        </p:nvGrpSpPr>
        <p:grpSpPr bwMode="auto">
          <a:xfrm>
            <a:off x="4439667" y="3871913"/>
            <a:ext cx="1395412" cy="490537"/>
            <a:chOff x="2701" y="2439"/>
            <a:chExt cx="879" cy="309"/>
          </a:xfrm>
        </p:grpSpPr>
        <p:grpSp>
          <p:nvGrpSpPr>
            <p:cNvPr id="32878" name="Group 232"/>
            <p:cNvGrpSpPr>
              <a:grpSpLocks/>
            </p:cNvGrpSpPr>
            <p:nvPr/>
          </p:nvGrpSpPr>
          <p:grpSpPr bwMode="auto">
            <a:xfrm>
              <a:off x="2701" y="2639"/>
              <a:ext cx="806" cy="109"/>
              <a:chOff x="2540" y="2639"/>
              <a:chExt cx="806" cy="109"/>
            </a:xfrm>
          </p:grpSpPr>
          <p:grpSp>
            <p:nvGrpSpPr>
              <p:cNvPr id="32880" name="Group 149"/>
              <p:cNvGrpSpPr>
                <a:grpSpLocks/>
              </p:cNvGrpSpPr>
              <p:nvPr/>
            </p:nvGrpSpPr>
            <p:grpSpPr bwMode="auto">
              <a:xfrm rot="10793026">
                <a:off x="2697" y="2639"/>
                <a:ext cx="649" cy="109"/>
                <a:chOff x="4712" y="1742"/>
                <a:chExt cx="648" cy="108"/>
              </a:xfrm>
            </p:grpSpPr>
            <p:sp>
              <p:nvSpPr>
                <p:cNvPr id="32882" name="Rectangle 150"/>
                <p:cNvSpPr>
                  <a:spLocks noChangeArrowheads="1"/>
                </p:cNvSpPr>
                <p:nvPr/>
              </p:nvSpPr>
              <p:spPr bwMode="auto">
                <a:xfrm>
                  <a:off x="4712" y="1742"/>
                  <a:ext cx="648" cy="10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latinLnBrk="1" hangingPunct="1"/>
                  <a:endParaRPr lang="en-US" altLang="en-US" sz="1800"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32883" name="Rectangle 151"/>
                <p:cNvSpPr>
                  <a:spLocks noChangeArrowheads="1"/>
                </p:cNvSpPr>
                <p:nvPr/>
              </p:nvSpPr>
              <p:spPr bwMode="auto">
                <a:xfrm>
                  <a:off x="4725" y="1755"/>
                  <a:ext cx="534" cy="108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latinLnBrk="1" hangingPunct="1"/>
                  <a:endParaRPr lang="en-US" altLang="en-US" sz="1800"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2881" name="Line 152"/>
              <p:cNvSpPr>
                <a:spLocks noChangeShapeType="1"/>
              </p:cNvSpPr>
              <p:nvPr/>
            </p:nvSpPr>
            <p:spPr bwMode="auto">
              <a:xfrm rot="9691848">
                <a:off x="2540" y="2666"/>
                <a:ext cx="138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2879" name="Text Box 153"/>
            <p:cNvSpPr txBox="1">
              <a:spLocks noChangeArrowheads="1"/>
            </p:cNvSpPr>
            <p:nvPr/>
          </p:nvSpPr>
          <p:spPr bwMode="auto">
            <a:xfrm>
              <a:off x="2810" y="2439"/>
              <a:ext cx="7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en-US" altLang="en-US" sz="1600" i="1">
                  <a:solidFill>
                    <a:srgbClr val="CC0000"/>
                  </a:solidFill>
                  <a:latin typeface="Arial" charset="0"/>
                  <a:ea typeface="ＭＳ Ｐゴシック" pitchFamily="34" charset="-128"/>
                </a:rPr>
                <a:t>reassembly</a:t>
              </a:r>
              <a:endParaRPr lang="en-US" altLang="en-US" sz="1800" i="1">
                <a:solidFill>
                  <a:srgbClr val="CC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32789" name="Group 162"/>
          <p:cNvGrpSpPr>
            <a:grpSpLocks/>
          </p:cNvGrpSpPr>
          <p:nvPr/>
        </p:nvGrpSpPr>
        <p:grpSpPr bwMode="auto">
          <a:xfrm>
            <a:off x="4001517" y="1708150"/>
            <a:ext cx="838200" cy="1720850"/>
            <a:chOff x="2345" y="1140"/>
            <a:chExt cx="528" cy="1084"/>
          </a:xfrm>
        </p:grpSpPr>
        <p:sp>
          <p:nvSpPr>
            <p:cNvPr id="32868" name="Line 8"/>
            <p:cNvSpPr>
              <a:spLocks noChangeShapeType="1"/>
            </p:cNvSpPr>
            <p:nvPr/>
          </p:nvSpPr>
          <p:spPr bwMode="auto">
            <a:xfrm flipV="1">
              <a:off x="2811" y="1459"/>
              <a:ext cx="6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69" name="Line 10"/>
            <p:cNvSpPr>
              <a:spLocks noChangeShapeType="1"/>
            </p:cNvSpPr>
            <p:nvPr/>
          </p:nvSpPr>
          <p:spPr bwMode="auto">
            <a:xfrm flipV="1">
              <a:off x="2811" y="1967"/>
              <a:ext cx="6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70" name="Line 15"/>
            <p:cNvSpPr>
              <a:spLocks noChangeShapeType="1"/>
            </p:cNvSpPr>
            <p:nvPr/>
          </p:nvSpPr>
          <p:spPr bwMode="auto">
            <a:xfrm>
              <a:off x="2868" y="1456"/>
              <a:ext cx="0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2871" name="Group 155"/>
            <p:cNvGrpSpPr>
              <a:grpSpLocks/>
            </p:cNvGrpSpPr>
            <p:nvPr/>
          </p:nvGrpSpPr>
          <p:grpSpPr bwMode="auto">
            <a:xfrm>
              <a:off x="2345" y="1140"/>
              <a:ext cx="503" cy="444"/>
              <a:chOff x="-44" y="1473"/>
              <a:chExt cx="981" cy="1105"/>
            </a:xfrm>
          </p:grpSpPr>
          <p:pic>
            <p:nvPicPr>
              <p:cNvPr id="32876" name="Picture 15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2877" name="Freeform 15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65165874 w 356"/>
                  <a:gd name="T3" fmla="*/ 9098705 h 368"/>
                  <a:gd name="T4" fmla="*/ 77305338 w 356"/>
                  <a:gd name="T5" fmla="*/ 189554489 h 368"/>
                  <a:gd name="T6" fmla="*/ 17036982 w 356"/>
                  <a:gd name="T7" fmla="*/ 23706373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sp>
          <p:nvSpPr>
            <p:cNvPr id="32872" name="Text Box 158"/>
            <p:cNvSpPr txBox="1">
              <a:spLocks noChangeArrowheads="1"/>
            </p:cNvSpPr>
            <p:nvPr/>
          </p:nvSpPr>
          <p:spPr bwMode="auto">
            <a:xfrm rot="5400000">
              <a:off x="2526" y="150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en-US" altLang="en-US" sz="2800">
                  <a:latin typeface="Arial" charset="0"/>
                  <a:ea typeface="ＭＳ Ｐゴシック" pitchFamily="34" charset="-128"/>
                </a:rPr>
                <a:t>…</a:t>
              </a:r>
            </a:p>
          </p:txBody>
        </p:sp>
        <p:grpSp>
          <p:nvGrpSpPr>
            <p:cNvPr id="32873" name="Group 159"/>
            <p:cNvGrpSpPr>
              <a:grpSpLocks/>
            </p:cNvGrpSpPr>
            <p:nvPr/>
          </p:nvGrpSpPr>
          <p:grpSpPr bwMode="auto">
            <a:xfrm>
              <a:off x="2357" y="1780"/>
              <a:ext cx="503" cy="444"/>
              <a:chOff x="-44" y="1473"/>
              <a:chExt cx="981" cy="1105"/>
            </a:xfrm>
          </p:grpSpPr>
          <p:pic>
            <p:nvPicPr>
              <p:cNvPr id="32874" name="Picture 16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2875" name="Freeform 16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65165874 w 356"/>
                  <a:gd name="T3" fmla="*/ 9098705 h 368"/>
                  <a:gd name="T4" fmla="*/ 77305338 w 356"/>
                  <a:gd name="T5" fmla="*/ 189554489 h 368"/>
                  <a:gd name="T6" fmla="*/ 17036982 w 356"/>
                  <a:gd name="T7" fmla="*/ 23706373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</p:grpSp>
      <p:grpSp>
        <p:nvGrpSpPr>
          <p:cNvPr id="32790" name="Group 163"/>
          <p:cNvGrpSpPr>
            <a:grpSpLocks/>
          </p:cNvGrpSpPr>
          <p:nvPr/>
        </p:nvGrpSpPr>
        <p:grpSpPr bwMode="auto">
          <a:xfrm>
            <a:off x="6122417" y="2895600"/>
            <a:ext cx="698500" cy="355600"/>
            <a:chOff x="4396" y="1245"/>
            <a:chExt cx="672" cy="248"/>
          </a:xfrm>
        </p:grpSpPr>
        <p:sp>
          <p:nvSpPr>
            <p:cNvPr id="3286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286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286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grpSp>
          <p:nvGrpSpPr>
            <p:cNvPr id="32863" name="Group 16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2866" name="Freeform 16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867" name="Freeform 16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2864" name="Line 170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65" name="Line 17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2791" name="Group 172"/>
          <p:cNvGrpSpPr>
            <a:grpSpLocks/>
          </p:cNvGrpSpPr>
          <p:nvPr/>
        </p:nvGrpSpPr>
        <p:grpSpPr bwMode="auto">
          <a:xfrm>
            <a:off x="4909567" y="1790700"/>
            <a:ext cx="698500" cy="355600"/>
            <a:chOff x="4396" y="1245"/>
            <a:chExt cx="672" cy="248"/>
          </a:xfrm>
        </p:grpSpPr>
        <p:sp>
          <p:nvSpPr>
            <p:cNvPr id="3285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285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285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grpSp>
          <p:nvGrpSpPr>
            <p:cNvPr id="32855" name="Group 17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2858" name="Freeform 17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859" name="Freeform 17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2856" name="Line 179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57" name="Line 18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2792" name="Group 181"/>
          <p:cNvGrpSpPr>
            <a:grpSpLocks/>
          </p:cNvGrpSpPr>
          <p:nvPr/>
        </p:nvGrpSpPr>
        <p:grpSpPr bwMode="auto">
          <a:xfrm>
            <a:off x="4915917" y="2425700"/>
            <a:ext cx="698500" cy="355600"/>
            <a:chOff x="4396" y="1245"/>
            <a:chExt cx="672" cy="248"/>
          </a:xfrm>
        </p:grpSpPr>
        <p:sp>
          <p:nvSpPr>
            <p:cNvPr id="3284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284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284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grpSp>
          <p:nvGrpSpPr>
            <p:cNvPr id="32847" name="Group 18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2850" name="Freeform 18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851" name="Freeform 18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2848" name="Line 188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49" name="Line 18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2793" name="Group 190"/>
          <p:cNvGrpSpPr>
            <a:grpSpLocks/>
          </p:cNvGrpSpPr>
          <p:nvPr/>
        </p:nvGrpSpPr>
        <p:grpSpPr bwMode="auto">
          <a:xfrm>
            <a:off x="5747767" y="2000250"/>
            <a:ext cx="698500" cy="355600"/>
            <a:chOff x="4396" y="1245"/>
            <a:chExt cx="672" cy="248"/>
          </a:xfrm>
        </p:grpSpPr>
        <p:sp>
          <p:nvSpPr>
            <p:cNvPr id="3283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283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283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grpSp>
          <p:nvGrpSpPr>
            <p:cNvPr id="32839" name="Group 19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2842" name="Freeform 19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843" name="Freeform 19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2840" name="Line 19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41" name="Line 19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2" name="Group 200"/>
          <p:cNvGrpSpPr>
            <a:grpSpLocks/>
          </p:cNvGrpSpPr>
          <p:nvPr/>
        </p:nvGrpSpPr>
        <p:grpSpPr bwMode="auto">
          <a:xfrm>
            <a:off x="6573267" y="3103563"/>
            <a:ext cx="1033462" cy="801687"/>
            <a:chOff x="4045" y="1955"/>
            <a:chExt cx="651" cy="505"/>
          </a:xfrm>
        </p:grpSpPr>
        <p:grpSp>
          <p:nvGrpSpPr>
            <p:cNvPr id="32824" name="Group 123"/>
            <p:cNvGrpSpPr>
              <a:grpSpLocks/>
            </p:cNvGrpSpPr>
            <p:nvPr/>
          </p:nvGrpSpPr>
          <p:grpSpPr bwMode="auto">
            <a:xfrm rot="3346875">
              <a:off x="3958" y="2042"/>
              <a:ext cx="282" cy="108"/>
              <a:chOff x="5078" y="1860"/>
              <a:chExt cx="282" cy="108"/>
            </a:xfrm>
          </p:grpSpPr>
          <p:sp>
            <p:nvSpPr>
              <p:cNvPr id="32834" name="Rectangle 124"/>
              <p:cNvSpPr>
                <a:spLocks noChangeArrowheads="1"/>
              </p:cNvSpPr>
              <p:nvPr/>
            </p:nvSpPr>
            <p:spPr bwMode="auto">
              <a:xfrm>
                <a:off x="5213" y="1861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/>
                <a:endParaRPr lang="en-US" altLang="en-US" sz="1800"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32835" name="Rectangle 125"/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/>
                <a:endParaRPr lang="en-US" altLang="en-US" sz="1800"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32825" name="Group 126"/>
            <p:cNvGrpSpPr>
              <a:grpSpLocks/>
            </p:cNvGrpSpPr>
            <p:nvPr/>
          </p:nvGrpSpPr>
          <p:grpSpPr bwMode="auto">
            <a:xfrm rot="3215306">
              <a:off x="4158" y="2108"/>
              <a:ext cx="282" cy="108"/>
              <a:chOff x="5078" y="1860"/>
              <a:chExt cx="282" cy="108"/>
            </a:xfrm>
          </p:grpSpPr>
          <p:sp>
            <p:nvSpPr>
              <p:cNvPr id="32832" name="Rectangle 127"/>
              <p:cNvSpPr>
                <a:spLocks noChangeArrowheads="1"/>
              </p:cNvSpPr>
              <p:nvPr/>
            </p:nvSpPr>
            <p:spPr bwMode="auto">
              <a:xfrm>
                <a:off x="5213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/>
                <a:endParaRPr lang="en-US" altLang="en-US" sz="1800"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32833" name="Rectangle 128"/>
              <p:cNvSpPr>
                <a:spLocks noChangeArrowheads="1"/>
              </p:cNvSpPr>
              <p:nvPr/>
            </p:nvSpPr>
            <p:spPr bwMode="auto">
              <a:xfrm>
                <a:off x="5074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/>
                <a:endParaRPr lang="en-US" altLang="en-US" sz="1800"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32826" name="Group 129"/>
            <p:cNvGrpSpPr>
              <a:grpSpLocks/>
            </p:cNvGrpSpPr>
            <p:nvPr/>
          </p:nvGrpSpPr>
          <p:grpSpPr bwMode="auto">
            <a:xfrm rot="3051000">
              <a:off x="4380" y="2184"/>
              <a:ext cx="282" cy="108"/>
              <a:chOff x="5078" y="1860"/>
              <a:chExt cx="282" cy="108"/>
            </a:xfrm>
          </p:grpSpPr>
          <p:sp>
            <p:nvSpPr>
              <p:cNvPr id="32830" name="Rectangle 130"/>
              <p:cNvSpPr>
                <a:spLocks noChangeArrowheads="1"/>
              </p:cNvSpPr>
              <p:nvPr/>
            </p:nvSpPr>
            <p:spPr bwMode="auto">
              <a:xfrm>
                <a:off x="5212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/>
                <a:endParaRPr lang="en-US" altLang="en-US" sz="1800"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32831" name="Rectangle 131"/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/>
                <a:endParaRPr lang="en-US" altLang="en-US" sz="1800"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2827" name="Line 133"/>
            <p:cNvSpPr>
              <a:spLocks noChangeShapeType="1"/>
            </p:cNvSpPr>
            <p:nvPr/>
          </p:nvSpPr>
          <p:spPr bwMode="auto">
            <a:xfrm>
              <a:off x="4184" y="2216"/>
              <a:ext cx="84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28" name="Line 134"/>
            <p:cNvSpPr>
              <a:spLocks noChangeShapeType="1"/>
            </p:cNvSpPr>
            <p:nvPr/>
          </p:nvSpPr>
          <p:spPr bwMode="auto">
            <a:xfrm>
              <a:off x="4388" y="2278"/>
              <a:ext cx="8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29" name="Line 135"/>
            <p:cNvSpPr>
              <a:spLocks noChangeShapeType="1"/>
            </p:cNvSpPr>
            <p:nvPr/>
          </p:nvSpPr>
          <p:spPr bwMode="auto">
            <a:xfrm>
              <a:off x="4620" y="2350"/>
              <a:ext cx="76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2795" name="Group 201"/>
          <p:cNvGrpSpPr>
            <a:grpSpLocks/>
          </p:cNvGrpSpPr>
          <p:nvPr/>
        </p:nvGrpSpPr>
        <p:grpSpPr bwMode="auto">
          <a:xfrm>
            <a:off x="6846317" y="3886200"/>
            <a:ext cx="698500" cy="355600"/>
            <a:chOff x="4396" y="1245"/>
            <a:chExt cx="672" cy="248"/>
          </a:xfrm>
        </p:grpSpPr>
        <p:sp>
          <p:nvSpPr>
            <p:cNvPr id="3281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281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281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grpSp>
          <p:nvGrpSpPr>
            <p:cNvPr id="32819" name="Group 20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2822" name="Freeform 20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823" name="Freeform 20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2820" name="Line 208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21" name="Line 20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2796" name="Group 210"/>
          <p:cNvGrpSpPr>
            <a:grpSpLocks/>
          </p:cNvGrpSpPr>
          <p:nvPr/>
        </p:nvGrpSpPr>
        <p:grpSpPr bwMode="auto">
          <a:xfrm>
            <a:off x="5943029" y="4954588"/>
            <a:ext cx="698500" cy="355600"/>
            <a:chOff x="4396" y="1245"/>
            <a:chExt cx="672" cy="248"/>
          </a:xfrm>
        </p:grpSpPr>
        <p:sp>
          <p:nvSpPr>
            <p:cNvPr id="3280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280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281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grpSp>
          <p:nvGrpSpPr>
            <p:cNvPr id="32811" name="Group 21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2814" name="Freeform 21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815" name="Freeform 21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2812" name="Line 21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13" name="Line 21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2797" name="Group 221"/>
          <p:cNvGrpSpPr>
            <a:grpSpLocks/>
          </p:cNvGrpSpPr>
          <p:nvPr/>
        </p:nvGrpSpPr>
        <p:grpSpPr bwMode="auto">
          <a:xfrm>
            <a:off x="4904804" y="4400550"/>
            <a:ext cx="738188" cy="1385888"/>
            <a:chOff x="2345" y="1140"/>
            <a:chExt cx="528" cy="1084"/>
          </a:xfrm>
        </p:grpSpPr>
        <p:sp>
          <p:nvSpPr>
            <p:cNvPr id="32798" name="Line 222"/>
            <p:cNvSpPr>
              <a:spLocks noChangeShapeType="1"/>
            </p:cNvSpPr>
            <p:nvPr/>
          </p:nvSpPr>
          <p:spPr bwMode="auto">
            <a:xfrm flipV="1">
              <a:off x="2811" y="1459"/>
              <a:ext cx="6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99" name="Line 223"/>
            <p:cNvSpPr>
              <a:spLocks noChangeShapeType="1"/>
            </p:cNvSpPr>
            <p:nvPr/>
          </p:nvSpPr>
          <p:spPr bwMode="auto">
            <a:xfrm flipV="1">
              <a:off x="2811" y="1967"/>
              <a:ext cx="6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00" name="Line 224"/>
            <p:cNvSpPr>
              <a:spLocks noChangeShapeType="1"/>
            </p:cNvSpPr>
            <p:nvPr/>
          </p:nvSpPr>
          <p:spPr bwMode="auto">
            <a:xfrm>
              <a:off x="2868" y="1455"/>
              <a:ext cx="0" cy="5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2801" name="Group 225"/>
            <p:cNvGrpSpPr>
              <a:grpSpLocks/>
            </p:cNvGrpSpPr>
            <p:nvPr/>
          </p:nvGrpSpPr>
          <p:grpSpPr bwMode="auto">
            <a:xfrm>
              <a:off x="2345" y="1140"/>
              <a:ext cx="503" cy="444"/>
              <a:chOff x="-44" y="1473"/>
              <a:chExt cx="981" cy="1105"/>
            </a:xfrm>
          </p:grpSpPr>
          <p:pic>
            <p:nvPicPr>
              <p:cNvPr id="32806" name="Picture 22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2807" name="Freeform 22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65165874 w 356"/>
                  <a:gd name="T3" fmla="*/ 9098705 h 368"/>
                  <a:gd name="T4" fmla="*/ 77305338 w 356"/>
                  <a:gd name="T5" fmla="*/ 189554489 h 368"/>
                  <a:gd name="T6" fmla="*/ 17036982 w 356"/>
                  <a:gd name="T7" fmla="*/ 23706373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sp>
          <p:nvSpPr>
            <p:cNvPr id="32802" name="Text Box 228"/>
            <p:cNvSpPr txBox="1">
              <a:spLocks noChangeArrowheads="1"/>
            </p:cNvSpPr>
            <p:nvPr/>
          </p:nvSpPr>
          <p:spPr bwMode="auto">
            <a:xfrm rot="5400000">
              <a:off x="2463" y="1529"/>
              <a:ext cx="422" cy="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en-US" altLang="en-US" sz="2800">
                  <a:latin typeface="Arial" charset="0"/>
                  <a:ea typeface="ＭＳ Ｐゴシック" pitchFamily="34" charset="-128"/>
                </a:rPr>
                <a:t>…</a:t>
              </a:r>
            </a:p>
          </p:txBody>
        </p:sp>
        <p:grpSp>
          <p:nvGrpSpPr>
            <p:cNvPr id="32803" name="Group 229"/>
            <p:cNvGrpSpPr>
              <a:grpSpLocks/>
            </p:cNvGrpSpPr>
            <p:nvPr/>
          </p:nvGrpSpPr>
          <p:grpSpPr bwMode="auto">
            <a:xfrm>
              <a:off x="2357" y="1780"/>
              <a:ext cx="503" cy="444"/>
              <a:chOff x="-44" y="1473"/>
              <a:chExt cx="981" cy="1105"/>
            </a:xfrm>
          </p:grpSpPr>
          <p:pic>
            <p:nvPicPr>
              <p:cNvPr id="32804" name="Picture 23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2805" name="Freeform 23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65165874 w 356"/>
                  <a:gd name="T3" fmla="*/ 9098705 h 368"/>
                  <a:gd name="T4" fmla="*/ 77305338 w 356"/>
                  <a:gd name="T5" fmla="*/ 189554489 h 368"/>
                  <a:gd name="T6" fmla="*/ 17036982 w 356"/>
                  <a:gd name="T7" fmla="*/ 23706373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2898775" y="6356350"/>
            <a:ext cx="35052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algn="r"/>
            <a:fld id="{C09EDE62-D6EC-479F-83E2-81A1A67AF64F}" type="slidenum">
              <a:rPr lang="en-US" altLang="ko-KR" smtClean="0"/>
              <a:pPr algn="r"/>
              <a:t>26</a:t>
            </a:fld>
            <a:endParaRPr lang="en-US" altLang="ko-KR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Where is Fragmentation done?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Fragmentation can be done at the sender or at intermediate routers</a:t>
            </a:r>
          </a:p>
          <a:p>
            <a:r>
              <a:rPr lang="en-US" altLang="ko-KR" smtClean="0">
                <a:ea typeface="굴림" pitchFamily="50" charset="-127"/>
              </a:rPr>
              <a:t>The same packet can be fragmented several times.</a:t>
            </a:r>
          </a:p>
          <a:p>
            <a:r>
              <a:rPr lang="en-US" altLang="ko-KR" smtClean="0">
                <a:ea typeface="굴림" pitchFamily="50" charset="-127"/>
              </a:rPr>
              <a:t>Reassembly of original packet is only done at destination hosts</a:t>
            </a:r>
          </a:p>
          <a:p>
            <a:endParaRPr lang="en-US" altLang="ko-KR" smtClean="0">
              <a:ea typeface="굴림" pitchFamily="50" charset="-127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79388" y="3716338"/>
          <a:ext cx="871537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VISIO" r:id="rId3" imgW="8165592" imgH="1719072" progId="">
                  <p:embed/>
                </p:oleObj>
              </mc:Choice>
              <mc:Fallback>
                <p:oleObj name="VISIO" r:id="rId3" imgW="8165592" imgH="1719072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716338"/>
                        <a:ext cx="8715375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932E3B-1121-41C7-B93F-BFC21D625B60}" type="slidenum">
              <a:rPr lang="en-US" altLang="ko-KR" smtClean="0"/>
              <a:pPr/>
              <a:t>27</a:t>
            </a:fld>
            <a:endParaRPr lang="en-US" altLang="ko-KR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What’s involved in Fragmentation?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sz="2000" smtClean="0">
                <a:ea typeface="굴림" pitchFamily="50" charset="-127"/>
              </a:rPr>
              <a:t>The following fields in the IP header are involved:</a:t>
            </a:r>
          </a:p>
          <a:p>
            <a:endParaRPr lang="en-US" altLang="ko-KR" sz="2000" smtClean="0">
              <a:ea typeface="굴림" pitchFamily="50" charset="-127"/>
            </a:endParaRPr>
          </a:p>
          <a:p>
            <a:endParaRPr lang="en-US" altLang="ko-KR" sz="2000" smtClean="0">
              <a:ea typeface="굴림" pitchFamily="50" charset="-127"/>
            </a:endParaRPr>
          </a:p>
          <a:p>
            <a:endParaRPr lang="en-US" altLang="ko-KR" sz="2000" smtClean="0">
              <a:ea typeface="굴림" pitchFamily="50" charset="-127"/>
            </a:endParaRPr>
          </a:p>
          <a:p>
            <a:endParaRPr lang="en-US" altLang="ko-KR" sz="2000" smtClean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000" smtClean="0">
              <a:ea typeface="굴림" pitchFamily="50" charset="-127"/>
            </a:endParaRP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228600" y="3861048"/>
            <a:ext cx="8763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>
            <a:spAutoFit/>
          </a:bodyPr>
          <a:lstStyle/>
          <a:p>
            <a:pPr eaLnBrk="1" latinLnBrk="1" hangingPunct="1"/>
            <a:r>
              <a:rPr lang="en-US" altLang="ko-KR" dirty="0">
                <a:solidFill>
                  <a:srgbClr val="FF00FF"/>
                </a:solidFill>
                <a:latin typeface="Arial" charset="0"/>
              </a:rPr>
              <a:t>Identification</a:t>
            </a:r>
            <a:r>
              <a:rPr lang="en-US" altLang="ko-KR" dirty="0">
                <a:latin typeface="Arial" charset="0"/>
              </a:rPr>
              <a:t> 	When a packet is fragmented, the 						identification is the same in all fragments</a:t>
            </a:r>
          </a:p>
          <a:p>
            <a:pPr eaLnBrk="1" latinLnBrk="1" hangingPunct="1"/>
            <a:r>
              <a:rPr lang="en-US" altLang="ko-KR" dirty="0">
                <a:solidFill>
                  <a:srgbClr val="FF00FF"/>
                </a:solidFill>
                <a:latin typeface="Arial" charset="0"/>
              </a:rPr>
              <a:t>Flags</a:t>
            </a:r>
            <a:r>
              <a:rPr lang="en-US" altLang="ko-KR" dirty="0">
                <a:latin typeface="Arial" charset="0"/>
              </a:rPr>
              <a:t> 			</a:t>
            </a:r>
          </a:p>
          <a:p>
            <a:pPr eaLnBrk="1" latinLnBrk="1" hangingPunct="1"/>
            <a:r>
              <a:rPr lang="en-US" altLang="ko-KR" dirty="0">
                <a:latin typeface="Arial" charset="0"/>
              </a:rPr>
              <a:t>	DF bit is set: 	packet cannot be fragmented and must 			</a:t>
            </a:r>
          </a:p>
          <a:p>
            <a:pPr eaLnBrk="1" latinLnBrk="1" hangingPunct="1"/>
            <a:r>
              <a:rPr lang="en-US" altLang="ko-KR" dirty="0">
                <a:latin typeface="Arial" charset="0"/>
              </a:rPr>
              <a:t>			be discarded if MTU is too small (Don’t Fragment)</a:t>
            </a:r>
          </a:p>
          <a:p>
            <a:pPr eaLnBrk="1" latinLnBrk="1" hangingPunct="1"/>
            <a:r>
              <a:rPr lang="en-US" altLang="ko-KR" dirty="0">
                <a:latin typeface="Arial" charset="0"/>
              </a:rPr>
              <a:t>	MF bit set: 	This packet is part of a fragment and an 			</a:t>
            </a:r>
          </a:p>
          <a:p>
            <a:pPr eaLnBrk="1" latinLnBrk="1" hangingPunct="1"/>
            <a:r>
              <a:rPr lang="en-US" altLang="ko-KR" dirty="0">
                <a:latin typeface="Arial" charset="0"/>
              </a:rPr>
              <a:t>			additional fragment follows this one (More Fragments)</a:t>
            </a:r>
          </a:p>
        </p:txBody>
      </p:sp>
      <p:graphicFrame>
        <p:nvGraphicFramePr>
          <p:cNvPr id="4098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28600" y="1981200"/>
          <a:ext cx="8610600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Visio" r:id="rId3" imgW="6544666" imgH="1389888" progId="">
                  <p:embed/>
                </p:oleObj>
              </mc:Choice>
              <mc:Fallback>
                <p:oleObj name="Visio" r:id="rId3" imgW="6544666" imgH="1389888" progId="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981200"/>
                        <a:ext cx="8610600" cy="183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1488" y="5499124"/>
            <a:ext cx="87630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>
            <a:spAutoFit/>
          </a:bodyPr>
          <a:lstStyle/>
          <a:p>
            <a:pPr eaLnBrk="1" latinLnBrk="1" hangingPunct="1"/>
            <a:r>
              <a:rPr lang="en-US" altLang="ko-KR" i="1" dirty="0">
                <a:solidFill>
                  <a:srgbClr val="FF00FF"/>
                </a:solidFill>
                <a:latin typeface="Arial" charset="0"/>
              </a:rPr>
              <a:t>Fragment offset</a:t>
            </a:r>
            <a:r>
              <a:rPr lang="en-US" altLang="ko-KR" dirty="0">
                <a:latin typeface="Arial" charset="0"/>
              </a:rPr>
              <a:t> 	</a:t>
            </a:r>
            <a:r>
              <a:rPr lang="en-US" altLang="ko-KR" dirty="0" err="1">
                <a:latin typeface="Arial" charset="0"/>
              </a:rPr>
              <a:t>Offset</a:t>
            </a:r>
            <a:r>
              <a:rPr lang="en-US" altLang="ko-KR" dirty="0">
                <a:latin typeface="Arial" charset="0"/>
              </a:rPr>
              <a:t> of the payload of the current 						fragment in the original packet</a:t>
            </a:r>
          </a:p>
          <a:p>
            <a:pPr eaLnBrk="1" latinLnBrk="1" hangingPunct="1"/>
            <a:r>
              <a:rPr lang="en-US" altLang="ko-KR" dirty="0">
                <a:solidFill>
                  <a:srgbClr val="FF00FF"/>
                </a:solidFill>
                <a:latin typeface="Arial" charset="0"/>
              </a:rPr>
              <a:t>Total length</a:t>
            </a:r>
            <a:r>
              <a:rPr lang="en-US" altLang="ko-KR" dirty="0">
                <a:latin typeface="Arial" charset="0"/>
              </a:rPr>
              <a:t> 	Total length of the current fragment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 smtClean="0"/>
          </a:p>
        </p:txBody>
      </p:sp>
      <p:sp>
        <p:nvSpPr>
          <p:cNvPr id="2355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solidFill>
            <a:srgbClr val="CCFFFF"/>
          </a:solidFill>
        </p:spPr>
        <p:txBody>
          <a:bodyPr/>
          <a:lstStyle/>
          <a:p>
            <a:r>
              <a:rPr lang="en-US" altLang="ko-KR" dirty="0" smtClean="0"/>
              <a:t>Network Layer functions</a:t>
            </a:r>
          </a:p>
          <a:p>
            <a:r>
              <a:rPr lang="en-US" altLang="ko-KR" dirty="0"/>
              <a:t>Routing algorithms </a:t>
            </a:r>
            <a:r>
              <a:rPr lang="en-US" altLang="ko-KR" dirty="0" smtClean="0"/>
              <a:t>overview</a:t>
            </a:r>
          </a:p>
          <a:p>
            <a:r>
              <a:rPr lang="en-US" altLang="ko-KR" dirty="0" smtClean="0"/>
              <a:t>IP protocol overview</a:t>
            </a:r>
          </a:p>
          <a:p>
            <a:r>
              <a:rPr lang="en-US" altLang="ko-KR" dirty="0" smtClean="0"/>
              <a:t>IP header fields</a:t>
            </a:r>
          </a:p>
          <a:p>
            <a:r>
              <a:rPr lang="en-US" altLang="ko-KR" dirty="0" smtClean="0"/>
              <a:t>IP address configuration (DHCP)</a:t>
            </a:r>
          </a:p>
          <a:p>
            <a:r>
              <a:rPr lang="en-US" altLang="ko-KR" dirty="0" smtClean="0"/>
              <a:t>ICMP</a:t>
            </a:r>
          </a:p>
          <a:p>
            <a:endParaRPr lang="ko-KR" altLang="en-US" dirty="0" smtClean="0"/>
          </a:p>
        </p:txBody>
      </p:sp>
      <p:sp>
        <p:nvSpPr>
          <p:cNvPr id="5" name="오른쪽 화살표 4"/>
          <p:cNvSpPr/>
          <p:nvPr/>
        </p:nvSpPr>
        <p:spPr>
          <a:xfrm>
            <a:off x="323528" y="3140968"/>
            <a:ext cx="433388" cy="3603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How a host gets IP addresses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3970338" cy="53054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 smtClean="0"/>
              <a:t>Q: How does a host get IP address?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 smtClean="0"/>
          </a:p>
          <a:p>
            <a:pPr>
              <a:lnSpc>
                <a:spcPct val="120000"/>
              </a:lnSpc>
              <a:defRPr/>
            </a:pPr>
            <a:r>
              <a:rPr lang="en-US" altLang="ko-KR" dirty="0" smtClean="0"/>
              <a:t>Manual: hard-coded by system admin in a file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Windows: control-panel-&gt;network-&gt;configuration-&gt;</a:t>
            </a:r>
            <a:r>
              <a:rPr lang="en-US" altLang="ko-KR" dirty="0" err="1" smtClean="0"/>
              <a:t>tcp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-&gt;properties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UNIX: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rc.config</a:t>
            </a:r>
            <a:endParaRPr lang="en-US" altLang="ko-KR" dirty="0" smtClean="0"/>
          </a:p>
          <a:p>
            <a:pPr>
              <a:lnSpc>
                <a:spcPct val="120000"/>
              </a:lnSpc>
              <a:defRPr/>
            </a:pPr>
            <a:endParaRPr lang="en-US" altLang="ko-KR" dirty="0" smtClean="0"/>
          </a:p>
          <a:p>
            <a:pPr>
              <a:lnSpc>
                <a:spcPct val="120000"/>
              </a:lnSpc>
              <a:defRPr/>
            </a:pPr>
            <a:r>
              <a:rPr lang="en-US" altLang="ko-KR" dirty="0" smtClean="0"/>
              <a:t>Dynamic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DHCP: Dynamic Host Configuration Protocol: dynamically get address from a server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“plug-and-play” </a:t>
            </a: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75" y="1196975"/>
            <a:ext cx="461010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Network layer functions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 smtClean="0"/>
              <a:t>packetizing: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encapsulating the payload in a network-layer packet at the source and </a:t>
            </a:r>
            <a:r>
              <a:rPr lang="en-US" altLang="ko-KR" dirty="0" err="1" smtClean="0"/>
              <a:t>decapsulating</a:t>
            </a:r>
            <a:r>
              <a:rPr lang="en-US" altLang="ko-KR" dirty="0" smtClean="0"/>
              <a:t> the payload from the network-layer packet at the destination.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to carry a payload from the source to the destination without changing it or using it. 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ko-KR" dirty="0" smtClean="0"/>
              <a:t>i.e. such as the postal office, which is responsible for delivery of packages from a sender to a receiver without changing or using the contents.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 smtClean="0"/>
              <a:t>routing and forwarding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forwarding: move packets from router’s input to appropriate router output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routing: determine route taken by packets from source to </a:t>
            </a:r>
            <a:r>
              <a:rPr lang="en-US" altLang="ko-KR" dirty="0" err="1" smtClean="0"/>
              <a:t>dest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20000"/>
              </a:lnSpc>
              <a:defRPr/>
            </a:pPr>
            <a:endParaRPr lang="en-US" altLang="ko-KR" dirty="0" smtClean="0"/>
          </a:p>
          <a:p>
            <a:pPr>
              <a:lnSpc>
                <a:spcPct val="120000"/>
              </a:lnSpc>
              <a:defRPr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3686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Dynamic assignment of IP addresses is desirable for several reasons: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IP addresses are assigned on-demand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Avoid manual IP configuration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Support mobility of laptops</a:t>
            </a:r>
          </a:p>
          <a:p>
            <a:pPr lvl="1"/>
            <a:endParaRPr lang="en-US" altLang="ko-KR" dirty="0" smtClean="0">
              <a:ea typeface="굴림" pitchFamily="50" charset="-127"/>
            </a:endParaRPr>
          </a:p>
          <a:p>
            <a:endParaRPr lang="en-US" altLang="ko-KR" dirty="0" smtClean="0">
              <a:ea typeface="굴림" pitchFamily="50" charset="-127"/>
            </a:endParaRPr>
          </a:p>
          <a:p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DHCP: </a:t>
            </a:r>
            <a:r>
              <a:rPr lang="en-US" altLang="ko-KR" sz="2800" smtClean="0"/>
              <a:t>Dynamic Host Configuration Protocol</a:t>
            </a:r>
            <a:endParaRPr lang="ko-KR" altLang="en-US" sz="2800" smtClean="0"/>
          </a:p>
        </p:txBody>
      </p:sp>
      <p:sp>
        <p:nvSpPr>
          <p:cNvPr id="3584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 smtClean="0"/>
              <a:t>From 1993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 smtClean="0"/>
              <a:t>An extension of BOOTP (Bootstrap protocol)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Sent as UDP messages (UDP Port 67 (server) and 68 </a:t>
            </a:r>
            <a:r>
              <a:rPr lang="en-US" altLang="ko-KR" dirty="0" smtClean="0"/>
              <a:t>(</a:t>
            </a:r>
            <a:r>
              <a:rPr lang="en-US" altLang="ko-KR" dirty="0" smtClean="0"/>
              <a:t>client</a:t>
            </a:r>
            <a:r>
              <a:rPr lang="en-US" altLang="ko-KR" dirty="0" smtClean="0"/>
              <a:t>))</a:t>
            </a:r>
            <a:endParaRPr lang="en-US" altLang="ko-KR" dirty="0" smtClean="0"/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Use limited broadcast address (255.255.255.255)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assigns </a:t>
            </a:r>
            <a:r>
              <a:rPr lang="en-US" altLang="ko-KR" dirty="0" smtClean="0"/>
              <a:t>IP address; </a:t>
            </a:r>
            <a:r>
              <a:rPr lang="en-US" altLang="ko-KR" dirty="0" smtClean="0"/>
              <a:t>also tells </a:t>
            </a:r>
            <a:r>
              <a:rPr lang="en-US" altLang="ko-KR" dirty="0" smtClean="0"/>
              <a:t>default router’s IP address, network mask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 smtClean="0"/>
              <a:t>goal: allow host to dynamically obtain its IP address from network server when it joins network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can renew its lease on address in use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allows reuse of addresses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only hold address while connected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support for mobile users who want to join network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 smtClean="0"/>
          </a:p>
          <a:p>
            <a:pPr>
              <a:lnSpc>
                <a:spcPct val="120000"/>
              </a:lnSpc>
              <a:defRPr/>
            </a:pPr>
            <a:r>
              <a:rPr lang="en-US" altLang="ko-KR" dirty="0" smtClean="0"/>
              <a:t>DHCP overview: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host broadcasts “DHCP discover”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 [optional]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DHCP server responds with “DHCP offer”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 [optional]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host requests IP address: “DHCP request” </a:t>
            </a:r>
            <a:r>
              <a:rPr lang="en-US" altLang="ko-KR" dirty="0" err="1" smtClean="0"/>
              <a:t>msg</a:t>
            </a:r>
            <a:endParaRPr lang="en-US" altLang="ko-KR" dirty="0" smtClean="0"/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DHCP server sends address: “DHCP </a:t>
            </a:r>
            <a:r>
              <a:rPr lang="en-US" altLang="ko-KR" dirty="0" err="1" smtClean="0"/>
              <a:t>ack</a:t>
            </a:r>
            <a:r>
              <a:rPr lang="en-US" altLang="ko-KR" dirty="0" smtClean="0"/>
              <a:t>”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 </a:t>
            </a:r>
          </a:p>
          <a:p>
            <a:pPr>
              <a:lnSpc>
                <a:spcPct val="120000"/>
              </a:lnSpc>
              <a:buNone/>
              <a:defRPr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Two types of Broadcast address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/>
              <a:t>The local (limited) broadcast 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address is 255.255.255.255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The traffic sent to that address will be sent to all the hosts on the local network 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it is not a routable address, so a router would not route it anywhere. 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The directed broadcast address 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is sent to all hosts on a specific subnet 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for example the directed broadcast address for the subnet 10.0.0.0/8 is 10.255.255.255 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This address is routable, so a router would forward it to the end destination gateway if the router is configured to do 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DHCP client-server scenario</a:t>
            </a:r>
            <a:endParaRPr lang="ko-KR" altLang="en-US" smtClean="0"/>
          </a:p>
        </p:txBody>
      </p:sp>
      <p:sp>
        <p:nvSpPr>
          <p:cNvPr id="3993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endParaRPr lang="ko-KR" altLang="en-US" smtClean="0"/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2408238" y="5689600"/>
            <a:ext cx="4978400" cy="3190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endParaRPr lang="en-US" altLang="en-US" sz="180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39941" name="Text Box 97"/>
          <p:cNvSpPr txBox="1">
            <a:spLocks noChangeArrowheads="1"/>
          </p:cNvSpPr>
          <p:nvPr/>
        </p:nvSpPr>
        <p:spPr bwMode="auto">
          <a:xfrm>
            <a:off x="869950" y="1555750"/>
            <a:ext cx="1314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en-US" sz="1600" i="1">
                <a:latin typeface="Arial" charset="0"/>
                <a:ea typeface="ＭＳ Ｐゴシック" pitchFamily="34" charset="-128"/>
              </a:rPr>
              <a:t>223.1.1.0/24</a:t>
            </a:r>
          </a:p>
        </p:txBody>
      </p:sp>
      <p:sp>
        <p:nvSpPr>
          <p:cNvPr id="39942" name="Text Box 98"/>
          <p:cNvSpPr txBox="1">
            <a:spLocks noChangeArrowheads="1"/>
          </p:cNvSpPr>
          <p:nvPr/>
        </p:nvSpPr>
        <p:spPr bwMode="auto">
          <a:xfrm>
            <a:off x="4348163" y="4051300"/>
            <a:ext cx="1314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en-US" sz="1600" i="1">
                <a:latin typeface="Arial" charset="0"/>
                <a:ea typeface="ＭＳ Ｐゴシック" pitchFamily="34" charset="-128"/>
              </a:rPr>
              <a:t>223.1.2.0/24</a:t>
            </a:r>
          </a:p>
        </p:txBody>
      </p:sp>
      <p:sp>
        <p:nvSpPr>
          <p:cNvPr id="39943" name="Text Box 99"/>
          <p:cNvSpPr txBox="1">
            <a:spLocks noChangeArrowheads="1"/>
          </p:cNvSpPr>
          <p:nvPr/>
        </p:nvSpPr>
        <p:spPr bwMode="auto">
          <a:xfrm>
            <a:off x="2651125" y="5645150"/>
            <a:ext cx="1314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en-US" sz="1600" i="1">
                <a:latin typeface="Arial" charset="0"/>
                <a:ea typeface="ＭＳ Ｐゴシック" pitchFamily="34" charset="-128"/>
              </a:rPr>
              <a:t>223.1.3.0/24</a:t>
            </a:r>
          </a:p>
        </p:txBody>
      </p:sp>
      <p:sp>
        <p:nvSpPr>
          <p:cNvPr id="39944" name="Rectangle 100"/>
          <p:cNvSpPr>
            <a:spLocks noChangeArrowheads="1"/>
          </p:cNvSpPr>
          <p:nvPr/>
        </p:nvSpPr>
        <p:spPr bwMode="auto">
          <a:xfrm>
            <a:off x="1663700" y="3886200"/>
            <a:ext cx="847725" cy="180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endParaRPr lang="en-US" altLang="en-US" sz="180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39945" name="Freeform 101"/>
          <p:cNvSpPr>
            <a:spLocks/>
          </p:cNvSpPr>
          <p:nvPr/>
        </p:nvSpPr>
        <p:spPr bwMode="auto">
          <a:xfrm>
            <a:off x="1076325" y="1825625"/>
            <a:ext cx="1941513" cy="2049463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6" name="Freeform 102"/>
          <p:cNvSpPr>
            <a:spLocks/>
          </p:cNvSpPr>
          <p:nvPr/>
        </p:nvSpPr>
        <p:spPr bwMode="auto">
          <a:xfrm>
            <a:off x="3603625" y="2135188"/>
            <a:ext cx="1906588" cy="1958975"/>
          </a:xfrm>
          <a:custGeom>
            <a:avLst/>
            <a:gdLst>
              <a:gd name="T0" fmla="*/ 2147483647 w 1201"/>
              <a:gd name="T1" fmla="*/ 2147483647 h 1234"/>
              <a:gd name="T2" fmla="*/ 2147483647 w 1201"/>
              <a:gd name="T3" fmla="*/ 2147483647 h 1234"/>
              <a:gd name="T4" fmla="*/ 2147483647 w 1201"/>
              <a:gd name="T5" fmla="*/ 2147483647 h 1234"/>
              <a:gd name="T6" fmla="*/ 2147483647 w 1201"/>
              <a:gd name="T7" fmla="*/ 2147483647 h 1234"/>
              <a:gd name="T8" fmla="*/ 2147483647 w 1201"/>
              <a:gd name="T9" fmla="*/ 2147483647 h 1234"/>
              <a:gd name="T10" fmla="*/ 2147483647 w 1201"/>
              <a:gd name="T11" fmla="*/ 2147483647 h 1234"/>
              <a:gd name="T12" fmla="*/ 2147483647 w 1201"/>
              <a:gd name="T13" fmla="*/ 2147483647 h 1234"/>
              <a:gd name="T14" fmla="*/ 2147483647 w 1201"/>
              <a:gd name="T15" fmla="*/ 2147483647 h 1234"/>
              <a:gd name="T16" fmla="*/ 2147483647 w 1201"/>
              <a:gd name="T17" fmla="*/ 2147483647 h 1234"/>
              <a:gd name="T18" fmla="*/ 2147483647 w 1201"/>
              <a:gd name="T19" fmla="*/ 2147483647 h 1234"/>
              <a:gd name="T20" fmla="*/ 2147483647 w 1201"/>
              <a:gd name="T21" fmla="*/ 2147483647 h 1234"/>
              <a:gd name="T22" fmla="*/ 2147483647 w 1201"/>
              <a:gd name="T23" fmla="*/ 2147483647 h 1234"/>
              <a:gd name="T24" fmla="*/ 2147483647 w 1201"/>
              <a:gd name="T25" fmla="*/ 2147483647 h 1234"/>
              <a:gd name="T26" fmla="*/ 2147483647 w 1201"/>
              <a:gd name="T27" fmla="*/ 2147483647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1"/>
              <a:gd name="T43" fmla="*/ 0 h 1234"/>
              <a:gd name="T44" fmla="*/ 1201 w 1201"/>
              <a:gd name="T45" fmla="*/ 1234 h 123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7" name="Freeform 103"/>
          <p:cNvSpPr>
            <a:spLocks/>
          </p:cNvSpPr>
          <p:nvPr/>
        </p:nvSpPr>
        <p:spPr bwMode="auto">
          <a:xfrm>
            <a:off x="2276475" y="3568700"/>
            <a:ext cx="2041525" cy="1979613"/>
          </a:xfrm>
          <a:custGeom>
            <a:avLst/>
            <a:gdLst>
              <a:gd name="T0" fmla="*/ 2147483647 w 1286"/>
              <a:gd name="T1" fmla="*/ 2147483647 h 1247"/>
              <a:gd name="T2" fmla="*/ 2147483647 w 1286"/>
              <a:gd name="T3" fmla="*/ 2147483647 h 1247"/>
              <a:gd name="T4" fmla="*/ 2147483647 w 1286"/>
              <a:gd name="T5" fmla="*/ 2147483647 h 1247"/>
              <a:gd name="T6" fmla="*/ 2147483647 w 1286"/>
              <a:gd name="T7" fmla="*/ 2147483647 h 1247"/>
              <a:gd name="T8" fmla="*/ 2147483647 w 1286"/>
              <a:gd name="T9" fmla="*/ 2147483647 h 1247"/>
              <a:gd name="T10" fmla="*/ 2147483647 w 1286"/>
              <a:gd name="T11" fmla="*/ 2147483647 h 1247"/>
              <a:gd name="T12" fmla="*/ 2147483647 w 1286"/>
              <a:gd name="T13" fmla="*/ 2147483647 h 1247"/>
              <a:gd name="T14" fmla="*/ 2147483647 w 1286"/>
              <a:gd name="T15" fmla="*/ 2147483647 h 1247"/>
              <a:gd name="T16" fmla="*/ 2147483647 w 1286"/>
              <a:gd name="T17" fmla="*/ 2147483647 h 1247"/>
              <a:gd name="T18" fmla="*/ 2147483647 w 1286"/>
              <a:gd name="T19" fmla="*/ 2147483647 h 1247"/>
              <a:gd name="T20" fmla="*/ 2147483647 w 1286"/>
              <a:gd name="T21" fmla="*/ 2147483647 h 1247"/>
              <a:gd name="T22" fmla="*/ 2147483647 w 1286"/>
              <a:gd name="T23" fmla="*/ 2147483647 h 1247"/>
              <a:gd name="T24" fmla="*/ 2147483647 w 1286"/>
              <a:gd name="T25" fmla="*/ 2147483647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86"/>
              <a:gd name="T40" fmla="*/ 0 h 1247"/>
              <a:gd name="T41" fmla="*/ 1286 w 1286"/>
              <a:gd name="T42" fmla="*/ 1247 h 124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8" name="Line 104"/>
          <p:cNvSpPr>
            <a:spLocks noChangeShapeType="1"/>
          </p:cNvSpPr>
          <p:nvPr/>
        </p:nvSpPr>
        <p:spPr bwMode="auto">
          <a:xfrm>
            <a:off x="1625600" y="2347913"/>
            <a:ext cx="27781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9" name="Line 106"/>
          <p:cNvSpPr>
            <a:spLocks noChangeShapeType="1"/>
          </p:cNvSpPr>
          <p:nvPr/>
        </p:nvSpPr>
        <p:spPr bwMode="auto">
          <a:xfrm flipV="1">
            <a:off x="1674813" y="3068638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50" name="Line 107"/>
          <p:cNvSpPr>
            <a:spLocks noChangeShapeType="1"/>
          </p:cNvSpPr>
          <p:nvPr/>
        </p:nvSpPr>
        <p:spPr bwMode="auto">
          <a:xfrm>
            <a:off x="1635125" y="3619500"/>
            <a:ext cx="27305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51" name="Line 108"/>
          <p:cNvSpPr>
            <a:spLocks noChangeShapeType="1"/>
          </p:cNvSpPr>
          <p:nvPr/>
        </p:nvSpPr>
        <p:spPr bwMode="auto">
          <a:xfrm flipV="1">
            <a:off x="2478088" y="3197225"/>
            <a:ext cx="5619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52" name="Text Box 109"/>
          <p:cNvSpPr txBox="1">
            <a:spLocks noChangeArrowheads="1"/>
          </p:cNvSpPr>
          <p:nvPr/>
        </p:nvSpPr>
        <p:spPr bwMode="auto">
          <a:xfrm>
            <a:off x="1673225" y="2022475"/>
            <a:ext cx="933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en-US">
                <a:latin typeface="Arial" charset="0"/>
                <a:ea typeface="ＭＳ Ｐゴシック" pitchFamily="34" charset="-128"/>
              </a:rPr>
              <a:t>223.1.1.1</a:t>
            </a:r>
            <a:endParaRPr lang="en-US" altLang="en-US"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39953" name="Text Box 111"/>
          <p:cNvSpPr txBox="1">
            <a:spLocks noChangeArrowheads="1"/>
          </p:cNvSpPr>
          <p:nvPr/>
        </p:nvSpPr>
        <p:spPr bwMode="auto">
          <a:xfrm>
            <a:off x="1558925" y="3648075"/>
            <a:ext cx="933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en-US">
                <a:latin typeface="Arial" charset="0"/>
                <a:ea typeface="ＭＳ Ｐゴシック" pitchFamily="34" charset="-128"/>
              </a:rPr>
              <a:t>223.1.1.3</a:t>
            </a:r>
            <a:endParaRPr lang="en-US" altLang="en-US"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39954" name="Text Box 112"/>
          <p:cNvSpPr txBox="1">
            <a:spLocks noChangeArrowheads="1"/>
          </p:cNvSpPr>
          <p:nvPr/>
        </p:nvSpPr>
        <p:spPr bwMode="auto">
          <a:xfrm>
            <a:off x="2305050" y="2887663"/>
            <a:ext cx="933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en-US">
                <a:latin typeface="Arial" charset="0"/>
                <a:ea typeface="ＭＳ Ｐゴシック" pitchFamily="34" charset="-128"/>
              </a:rPr>
              <a:t>223.1.1.4</a:t>
            </a:r>
            <a:endParaRPr lang="en-US" altLang="en-US"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39955" name="Line 113"/>
          <p:cNvSpPr>
            <a:spLocks noChangeShapeType="1"/>
          </p:cNvSpPr>
          <p:nvPr/>
        </p:nvSpPr>
        <p:spPr bwMode="auto">
          <a:xfrm flipV="1">
            <a:off x="3552825" y="3198813"/>
            <a:ext cx="5334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56" name="Text Box 114"/>
          <p:cNvSpPr txBox="1">
            <a:spLocks noChangeArrowheads="1"/>
          </p:cNvSpPr>
          <p:nvPr/>
        </p:nvSpPr>
        <p:spPr bwMode="auto">
          <a:xfrm>
            <a:off x="3425825" y="2889250"/>
            <a:ext cx="933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en-US">
                <a:latin typeface="Arial" charset="0"/>
                <a:ea typeface="ＭＳ Ｐゴシック" pitchFamily="34" charset="-128"/>
              </a:rPr>
              <a:t>223.1.2.9</a:t>
            </a:r>
            <a:endParaRPr lang="en-US" altLang="en-US"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39957" name="Line 116"/>
          <p:cNvSpPr>
            <a:spLocks noChangeShapeType="1"/>
          </p:cNvSpPr>
          <p:nvPr/>
        </p:nvSpPr>
        <p:spPr bwMode="auto">
          <a:xfrm>
            <a:off x="4745038" y="2509838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58" name="Line 117"/>
          <p:cNvSpPr>
            <a:spLocks noChangeShapeType="1"/>
          </p:cNvSpPr>
          <p:nvPr/>
        </p:nvSpPr>
        <p:spPr bwMode="auto">
          <a:xfrm>
            <a:off x="4799013" y="3786188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59" name="Line 120"/>
          <p:cNvSpPr>
            <a:spLocks noChangeShapeType="1"/>
          </p:cNvSpPr>
          <p:nvPr/>
        </p:nvSpPr>
        <p:spPr bwMode="auto">
          <a:xfrm flipH="1">
            <a:off x="3311525" y="3538538"/>
            <a:ext cx="3175" cy="708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60" name="Line 122"/>
          <p:cNvSpPr>
            <a:spLocks noChangeShapeType="1"/>
          </p:cNvSpPr>
          <p:nvPr/>
        </p:nvSpPr>
        <p:spPr bwMode="auto">
          <a:xfrm flipH="1" flipV="1">
            <a:off x="2736850" y="488315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61" name="Line 123"/>
          <p:cNvSpPr>
            <a:spLocks noChangeShapeType="1"/>
          </p:cNvSpPr>
          <p:nvPr/>
        </p:nvSpPr>
        <p:spPr bwMode="auto">
          <a:xfrm flipH="1" flipV="1">
            <a:off x="3878263" y="4816475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62" name="Text Box 124"/>
          <p:cNvSpPr txBox="1">
            <a:spLocks noChangeArrowheads="1"/>
          </p:cNvSpPr>
          <p:nvPr/>
        </p:nvSpPr>
        <p:spPr bwMode="auto">
          <a:xfrm>
            <a:off x="3849688" y="4694238"/>
            <a:ext cx="933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en-US">
                <a:latin typeface="Arial" charset="0"/>
                <a:ea typeface="ＭＳ Ｐゴシック" pitchFamily="34" charset="-128"/>
              </a:rPr>
              <a:t>223.1.3.2</a:t>
            </a:r>
            <a:endParaRPr lang="en-US" altLang="en-US"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39963" name="Text Box 127"/>
          <p:cNvSpPr txBox="1">
            <a:spLocks noChangeArrowheads="1"/>
          </p:cNvSpPr>
          <p:nvPr/>
        </p:nvSpPr>
        <p:spPr bwMode="auto">
          <a:xfrm>
            <a:off x="1701800" y="4705350"/>
            <a:ext cx="933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en-US">
                <a:latin typeface="Arial" charset="0"/>
                <a:ea typeface="ＭＳ Ｐゴシック" pitchFamily="34" charset="-128"/>
              </a:rPr>
              <a:t>223.1.3.1</a:t>
            </a:r>
            <a:endParaRPr lang="en-US" altLang="en-US">
              <a:latin typeface="Comic Sans MS" pitchFamily="66" charset="0"/>
              <a:ea typeface="ＭＳ Ｐゴシック" pitchFamily="34" charset="-128"/>
            </a:endParaRPr>
          </a:p>
        </p:txBody>
      </p:sp>
      <p:grpSp>
        <p:nvGrpSpPr>
          <p:cNvPr id="39964" name="Group 129"/>
          <p:cNvGrpSpPr>
            <a:grpSpLocks/>
          </p:cNvGrpSpPr>
          <p:nvPr/>
        </p:nvGrpSpPr>
        <p:grpSpPr bwMode="auto">
          <a:xfrm>
            <a:off x="1071563" y="2049463"/>
            <a:ext cx="641350" cy="558800"/>
            <a:chOff x="-44" y="1473"/>
            <a:chExt cx="981" cy="1105"/>
          </a:xfrm>
        </p:grpSpPr>
        <p:pic>
          <p:nvPicPr>
            <p:cNvPr id="40062" name="Picture 130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063" name="Freeform 13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65165874 w 356"/>
                <a:gd name="T3" fmla="*/ 9098705 h 368"/>
                <a:gd name="T4" fmla="*/ 77305338 w 356"/>
                <a:gd name="T5" fmla="*/ 189554489 h 368"/>
                <a:gd name="T6" fmla="*/ 17036982 w 356"/>
                <a:gd name="T7" fmla="*/ 23706373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39965" name="Group 132"/>
          <p:cNvGrpSpPr>
            <a:grpSpLocks/>
          </p:cNvGrpSpPr>
          <p:nvPr/>
        </p:nvGrpSpPr>
        <p:grpSpPr bwMode="auto">
          <a:xfrm>
            <a:off x="1066800" y="2659063"/>
            <a:ext cx="641350" cy="558800"/>
            <a:chOff x="-44" y="1473"/>
            <a:chExt cx="981" cy="1105"/>
          </a:xfrm>
        </p:grpSpPr>
        <p:pic>
          <p:nvPicPr>
            <p:cNvPr id="40060" name="Picture 133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061" name="Freeform 13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65165874 w 356"/>
                <a:gd name="T3" fmla="*/ 9098705 h 368"/>
                <a:gd name="T4" fmla="*/ 77305338 w 356"/>
                <a:gd name="T5" fmla="*/ 189554489 h 368"/>
                <a:gd name="T6" fmla="*/ 17036982 w 356"/>
                <a:gd name="T7" fmla="*/ 23706373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39966" name="Group 135"/>
          <p:cNvGrpSpPr>
            <a:grpSpLocks/>
          </p:cNvGrpSpPr>
          <p:nvPr/>
        </p:nvGrpSpPr>
        <p:grpSpPr bwMode="auto">
          <a:xfrm>
            <a:off x="1095375" y="3268663"/>
            <a:ext cx="641350" cy="558800"/>
            <a:chOff x="-44" y="1473"/>
            <a:chExt cx="981" cy="1105"/>
          </a:xfrm>
        </p:grpSpPr>
        <p:pic>
          <p:nvPicPr>
            <p:cNvPr id="40058" name="Picture 136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059" name="Freeform 13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65165874 w 356"/>
                <a:gd name="T3" fmla="*/ 9098705 h 368"/>
                <a:gd name="T4" fmla="*/ 77305338 w 356"/>
                <a:gd name="T5" fmla="*/ 189554489 h 368"/>
                <a:gd name="T6" fmla="*/ 17036982 w 356"/>
                <a:gd name="T7" fmla="*/ 23706373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39967" name="Group 138"/>
          <p:cNvGrpSpPr>
            <a:grpSpLocks/>
          </p:cNvGrpSpPr>
          <p:nvPr/>
        </p:nvGrpSpPr>
        <p:grpSpPr bwMode="auto">
          <a:xfrm flipH="1">
            <a:off x="4803775" y="2217738"/>
            <a:ext cx="641350" cy="558800"/>
            <a:chOff x="-44" y="1473"/>
            <a:chExt cx="981" cy="1105"/>
          </a:xfrm>
        </p:grpSpPr>
        <p:pic>
          <p:nvPicPr>
            <p:cNvPr id="40056" name="Picture 139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057" name="Freeform 14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65165874 w 356"/>
                <a:gd name="T3" fmla="*/ 9098705 h 368"/>
                <a:gd name="T4" fmla="*/ 77305338 w 356"/>
                <a:gd name="T5" fmla="*/ 189554489 h 368"/>
                <a:gd name="T6" fmla="*/ 17036982 w 356"/>
                <a:gd name="T7" fmla="*/ 23706373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39968" name="Group 141"/>
          <p:cNvGrpSpPr>
            <a:grpSpLocks/>
          </p:cNvGrpSpPr>
          <p:nvPr/>
        </p:nvGrpSpPr>
        <p:grpSpPr bwMode="auto">
          <a:xfrm flipH="1">
            <a:off x="4878388" y="3497263"/>
            <a:ext cx="641350" cy="558800"/>
            <a:chOff x="-44" y="1473"/>
            <a:chExt cx="981" cy="1105"/>
          </a:xfrm>
        </p:grpSpPr>
        <p:pic>
          <p:nvPicPr>
            <p:cNvPr id="40054" name="Picture 142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055" name="Freeform 14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65165874 w 356"/>
                <a:gd name="T3" fmla="*/ 9098705 h 368"/>
                <a:gd name="T4" fmla="*/ 77305338 w 356"/>
                <a:gd name="T5" fmla="*/ 189554489 h 368"/>
                <a:gd name="T6" fmla="*/ 17036982 w 356"/>
                <a:gd name="T7" fmla="*/ 23706373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39969" name="Group 144"/>
          <p:cNvGrpSpPr>
            <a:grpSpLocks/>
          </p:cNvGrpSpPr>
          <p:nvPr/>
        </p:nvGrpSpPr>
        <p:grpSpPr bwMode="auto">
          <a:xfrm flipH="1">
            <a:off x="3670300" y="5021263"/>
            <a:ext cx="641350" cy="558800"/>
            <a:chOff x="-44" y="1473"/>
            <a:chExt cx="981" cy="1105"/>
          </a:xfrm>
        </p:grpSpPr>
        <p:pic>
          <p:nvPicPr>
            <p:cNvPr id="40052" name="Picture 14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053" name="Freeform 1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65165874 w 356"/>
                <a:gd name="T3" fmla="*/ 9098705 h 368"/>
                <a:gd name="T4" fmla="*/ 77305338 w 356"/>
                <a:gd name="T5" fmla="*/ 189554489 h 368"/>
                <a:gd name="T6" fmla="*/ 17036982 w 356"/>
                <a:gd name="T7" fmla="*/ 23706373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39970" name="Group 147"/>
          <p:cNvGrpSpPr>
            <a:grpSpLocks/>
          </p:cNvGrpSpPr>
          <p:nvPr/>
        </p:nvGrpSpPr>
        <p:grpSpPr bwMode="auto">
          <a:xfrm flipH="1">
            <a:off x="2506663" y="5062538"/>
            <a:ext cx="641350" cy="558800"/>
            <a:chOff x="-44" y="1473"/>
            <a:chExt cx="981" cy="1105"/>
          </a:xfrm>
        </p:grpSpPr>
        <p:pic>
          <p:nvPicPr>
            <p:cNvPr id="40050" name="Picture 148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051" name="Freeform 14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65165874 w 356"/>
                <a:gd name="T3" fmla="*/ 9098705 h 368"/>
                <a:gd name="T4" fmla="*/ 77305338 w 356"/>
                <a:gd name="T5" fmla="*/ 189554489 h 368"/>
                <a:gd name="T6" fmla="*/ 17036982 w 356"/>
                <a:gd name="T7" fmla="*/ 23706373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39971" name="Group 150"/>
          <p:cNvGrpSpPr>
            <a:grpSpLocks/>
          </p:cNvGrpSpPr>
          <p:nvPr/>
        </p:nvGrpSpPr>
        <p:grpSpPr bwMode="auto">
          <a:xfrm>
            <a:off x="2935288" y="3155950"/>
            <a:ext cx="698500" cy="355600"/>
            <a:chOff x="4396" y="1245"/>
            <a:chExt cx="672" cy="248"/>
          </a:xfrm>
        </p:grpSpPr>
        <p:sp>
          <p:nvSpPr>
            <p:cNvPr id="4004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4004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endParaRPr lang="en-US" altLang="en-US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4004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grpSp>
          <p:nvGrpSpPr>
            <p:cNvPr id="40045" name="Group 15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40048" name="Freeform 15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049" name="Freeform 15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40046" name="Line 15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047" name="Line 15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9972" name="Rectangle 162"/>
          <p:cNvSpPr>
            <a:spLocks noChangeArrowheads="1"/>
          </p:cNvSpPr>
          <p:nvPr/>
        </p:nvSpPr>
        <p:spPr bwMode="auto">
          <a:xfrm>
            <a:off x="1789113" y="2771775"/>
            <a:ext cx="288925" cy="233363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endParaRPr lang="en-US" altLang="en-US">
              <a:latin typeface="Arial" charset="0"/>
              <a:ea typeface="ＭＳ Ｐゴシック" pitchFamily="34" charset="-128"/>
            </a:endParaRPr>
          </a:p>
        </p:txBody>
      </p:sp>
      <p:sp>
        <p:nvSpPr>
          <p:cNvPr id="39973" name="Text Box 110"/>
          <p:cNvSpPr txBox="1">
            <a:spLocks noChangeArrowheads="1"/>
          </p:cNvSpPr>
          <p:nvPr/>
        </p:nvSpPr>
        <p:spPr bwMode="auto">
          <a:xfrm>
            <a:off x="1624013" y="2678113"/>
            <a:ext cx="933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en-US">
                <a:latin typeface="Arial" charset="0"/>
                <a:ea typeface="ＭＳ Ｐゴシック" pitchFamily="34" charset="-128"/>
              </a:rPr>
              <a:t>223.1.1.2</a:t>
            </a:r>
            <a:endParaRPr lang="en-US" altLang="en-US"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39974" name="Rectangle 165"/>
          <p:cNvSpPr>
            <a:spLocks noChangeArrowheads="1"/>
          </p:cNvSpPr>
          <p:nvPr/>
        </p:nvSpPr>
        <p:spPr bwMode="auto">
          <a:xfrm>
            <a:off x="4530725" y="3481388"/>
            <a:ext cx="288925" cy="233362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endParaRPr lang="en-US" altLang="en-US">
              <a:latin typeface="Arial" charset="0"/>
              <a:ea typeface="ＭＳ Ｐゴシック" pitchFamily="34" charset="-128"/>
            </a:endParaRPr>
          </a:p>
        </p:txBody>
      </p:sp>
      <p:sp>
        <p:nvSpPr>
          <p:cNvPr id="39975" name="Rectangle 166"/>
          <p:cNvSpPr>
            <a:spLocks noChangeArrowheads="1"/>
          </p:cNvSpPr>
          <p:nvPr/>
        </p:nvSpPr>
        <p:spPr bwMode="auto">
          <a:xfrm>
            <a:off x="3178175" y="3667125"/>
            <a:ext cx="288925" cy="233363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endParaRPr lang="en-US" altLang="en-US">
              <a:latin typeface="Arial" charset="0"/>
              <a:ea typeface="ＭＳ Ｐゴシック" pitchFamily="34" charset="-128"/>
            </a:endParaRPr>
          </a:p>
        </p:txBody>
      </p:sp>
      <p:sp>
        <p:nvSpPr>
          <p:cNvPr id="39976" name="Text Box 128"/>
          <p:cNvSpPr txBox="1">
            <a:spLocks noChangeArrowheads="1"/>
          </p:cNvSpPr>
          <p:nvPr/>
        </p:nvSpPr>
        <p:spPr bwMode="auto">
          <a:xfrm>
            <a:off x="2801938" y="3629025"/>
            <a:ext cx="10334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en-US">
                <a:latin typeface="Arial" charset="0"/>
                <a:ea typeface="ＭＳ Ｐゴシック" pitchFamily="34" charset="-128"/>
              </a:rPr>
              <a:t>223.1.3.27</a:t>
            </a:r>
            <a:endParaRPr lang="en-US" altLang="en-US"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39977" name="Text Box 118"/>
          <p:cNvSpPr txBox="1">
            <a:spLocks noChangeArrowheads="1"/>
          </p:cNvSpPr>
          <p:nvPr/>
        </p:nvSpPr>
        <p:spPr bwMode="auto">
          <a:xfrm>
            <a:off x="3900488" y="3495675"/>
            <a:ext cx="933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en-US">
                <a:latin typeface="Arial" charset="0"/>
                <a:ea typeface="ＭＳ Ｐゴシック" pitchFamily="34" charset="-128"/>
              </a:rPr>
              <a:t>223.1.2.2</a:t>
            </a:r>
            <a:endParaRPr lang="en-US" altLang="en-US"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39978" name="Text Box 119"/>
          <p:cNvSpPr txBox="1">
            <a:spLocks noChangeArrowheads="1"/>
          </p:cNvSpPr>
          <p:nvPr/>
        </p:nvSpPr>
        <p:spPr bwMode="auto">
          <a:xfrm>
            <a:off x="4730750" y="1979613"/>
            <a:ext cx="933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en-US">
                <a:latin typeface="Arial" charset="0"/>
                <a:ea typeface="ＭＳ Ｐゴシック" pitchFamily="34" charset="-128"/>
              </a:rPr>
              <a:t>223.1.2.1</a:t>
            </a:r>
            <a:endParaRPr lang="en-US" altLang="en-US"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39979" name="Text Box 168"/>
          <p:cNvSpPr txBox="1">
            <a:spLocks noChangeArrowheads="1"/>
          </p:cNvSpPr>
          <p:nvPr/>
        </p:nvSpPr>
        <p:spPr bwMode="auto">
          <a:xfrm>
            <a:off x="3465513" y="1412875"/>
            <a:ext cx="9064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85000"/>
              </a:lnSpc>
            </a:pPr>
            <a:r>
              <a:rPr lang="en-US" altLang="en-US" sz="2000" i="1">
                <a:solidFill>
                  <a:srgbClr val="CC0000"/>
                </a:solidFill>
                <a:latin typeface="Arial" charset="0"/>
                <a:ea typeface="ＭＳ Ｐゴシック" pitchFamily="34" charset="-128"/>
              </a:rPr>
              <a:t>DHCP</a:t>
            </a:r>
          </a:p>
          <a:p>
            <a:pPr eaLnBrk="1" latinLnBrk="1" hangingPunct="1">
              <a:lnSpc>
                <a:spcPct val="85000"/>
              </a:lnSpc>
            </a:pPr>
            <a:r>
              <a:rPr lang="en-US" altLang="en-US" sz="2000" i="1">
                <a:solidFill>
                  <a:srgbClr val="CC0000"/>
                </a:solidFill>
                <a:latin typeface="Arial" charset="0"/>
                <a:ea typeface="ＭＳ Ｐゴシック" pitchFamily="34" charset="-128"/>
              </a:rPr>
              <a:t>server</a:t>
            </a:r>
          </a:p>
        </p:txBody>
      </p:sp>
      <p:sp>
        <p:nvSpPr>
          <p:cNvPr id="39980" name="Text Box 170"/>
          <p:cNvSpPr txBox="1">
            <a:spLocks noChangeArrowheads="1"/>
          </p:cNvSpPr>
          <p:nvPr/>
        </p:nvSpPr>
        <p:spPr bwMode="auto">
          <a:xfrm>
            <a:off x="6627813" y="2711450"/>
            <a:ext cx="1820862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85000"/>
              </a:lnSpc>
            </a:pPr>
            <a:r>
              <a:rPr lang="en-US" altLang="en-US" sz="2000" i="1">
                <a:latin typeface="Arial" charset="0"/>
                <a:ea typeface="ＭＳ Ｐゴシック" pitchFamily="34" charset="-128"/>
              </a:rPr>
              <a:t>arriving </a:t>
            </a:r>
            <a:r>
              <a:rPr lang="en-US" altLang="en-US" sz="2000" i="1">
                <a:solidFill>
                  <a:srgbClr val="CC0000"/>
                </a:solidFill>
                <a:latin typeface="Arial" charset="0"/>
                <a:ea typeface="ＭＳ Ｐゴシック" pitchFamily="34" charset="-128"/>
              </a:rPr>
              <a:t>DHCP</a:t>
            </a:r>
          </a:p>
          <a:p>
            <a:pPr eaLnBrk="1" latinLnBrk="1" hangingPunct="1">
              <a:lnSpc>
                <a:spcPct val="85000"/>
              </a:lnSpc>
            </a:pPr>
            <a:r>
              <a:rPr lang="en-US" altLang="en-US" sz="2000" i="1">
                <a:solidFill>
                  <a:srgbClr val="CC0000"/>
                </a:solidFill>
                <a:latin typeface="Arial" charset="0"/>
                <a:ea typeface="ＭＳ Ｐゴシック" pitchFamily="34" charset="-128"/>
              </a:rPr>
              <a:t>client</a:t>
            </a:r>
            <a:r>
              <a:rPr lang="en-US" altLang="en-US" sz="2000" i="1">
                <a:latin typeface="Arial" charset="0"/>
                <a:ea typeface="ＭＳ Ｐゴシック" pitchFamily="34" charset="-128"/>
              </a:rPr>
              <a:t> needs </a:t>
            </a:r>
          </a:p>
          <a:p>
            <a:pPr eaLnBrk="1" latinLnBrk="1" hangingPunct="1">
              <a:lnSpc>
                <a:spcPct val="85000"/>
              </a:lnSpc>
            </a:pPr>
            <a:r>
              <a:rPr lang="en-US" altLang="en-US" sz="2000" i="1">
                <a:latin typeface="Arial" charset="0"/>
                <a:ea typeface="ＭＳ Ｐゴシック" pitchFamily="34" charset="-128"/>
              </a:rPr>
              <a:t>address in this</a:t>
            </a:r>
          </a:p>
          <a:p>
            <a:pPr eaLnBrk="1" latinLnBrk="1" hangingPunct="1">
              <a:lnSpc>
                <a:spcPct val="85000"/>
              </a:lnSpc>
            </a:pPr>
            <a:r>
              <a:rPr lang="en-US" altLang="en-US" sz="2000" i="1">
                <a:latin typeface="Arial" charset="0"/>
                <a:ea typeface="ＭＳ Ｐゴシック" pitchFamily="34" charset="-128"/>
              </a:rPr>
              <a:t>network</a:t>
            </a:r>
          </a:p>
        </p:txBody>
      </p:sp>
      <p:grpSp>
        <p:nvGrpSpPr>
          <p:cNvPr id="39981" name="Group 195"/>
          <p:cNvGrpSpPr>
            <a:grpSpLocks/>
          </p:cNvGrpSpPr>
          <p:nvPr/>
        </p:nvGrpSpPr>
        <p:grpSpPr bwMode="auto">
          <a:xfrm>
            <a:off x="3873500" y="2047875"/>
            <a:ext cx="401638" cy="681038"/>
            <a:chOff x="4140" y="429"/>
            <a:chExt cx="1425" cy="2396"/>
          </a:xfrm>
        </p:grpSpPr>
        <p:sp>
          <p:nvSpPr>
            <p:cNvPr id="40010" name="Freeform 19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3 h 2742"/>
                <a:gd name="T6" fmla="*/ 0 w 354"/>
                <a:gd name="T7" fmla="*/ 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011" name="Rectangle 197"/>
            <p:cNvSpPr>
              <a:spLocks noChangeArrowheads="1"/>
            </p:cNvSpPr>
            <p:nvPr/>
          </p:nvSpPr>
          <p:spPr bwMode="auto">
            <a:xfrm>
              <a:off x="4208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0012" name="Freeform 19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013" name="Freeform 19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014" name="Rectangle 200"/>
            <p:cNvSpPr>
              <a:spLocks noChangeArrowheads="1"/>
            </p:cNvSpPr>
            <p:nvPr/>
          </p:nvSpPr>
          <p:spPr bwMode="auto">
            <a:xfrm>
              <a:off x="4213" y="691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40015" name="Group 20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0040" name="AutoShape 202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/>
                <a:endParaRPr lang="en-US" altLang="en-US"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40041" name="AutoShape 203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9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/>
                <a:endParaRPr lang="en-US" altLang="en-US"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0016" name="Rectangle 204"/>
            <p:cNvSpPr>
              <a:spLocks noChangeArrowheads="1"/>
            </p:cNvSpPr>
            <p:nvPr/>
          </p:nvSpPr>
          <p:spPr bwMode="auto">
            <a:xfrm>
              <a:off x="4224" y="1021"/>
              <a:ext cx="597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40017" name="Group 20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0038" name="AutoShape 206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/>
                <a:endParaRPr lang="en-US" altLang="en-US"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40039" name="AutoShape 207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/>
                <a:endParaRPr lang="en-US" altLang="en-US"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0018" name="Rectangle 208"/>
            <p:cNvSpPr>
              <a:spLocks noChangeArrowheads="1"/>
            </p:cNvSpPr>
            <p:nvPr/>
          </p:nvSpPr>
          <p:spPr bwMode="auto">
            <a:xfrm>
              <a:off x="4219" y="1356"/>
              <a:ext cx="59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0019" name="Rectangle 209"/>
            <p:cNvSpPr>
              <a:spLocks noChangeArrowheads="1"/>
            </p:cNvSpPr>
            <p:nvPr/>
          </p:nvSpPr>
          <p:spPr bwMode="auto">
            <a:xfrm>
              <a:off x="4230" y="1658"/>
              <a:ext cx="591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40020" name="Group 21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0036" name="AutoShape 211"/>
              <p:cNvSpPr>
                <a:spLocks noChangeArrowheads="1"/>
              </p:cNvSpPr>
              <p:nvPr/>
            </p:nvSpPr>
            <p:spPr bwMode="auto">
              <a:xfrm>
                <a:off x="617" y="2586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/>
                <a:endParaRPr lang="en-US" altLang="en-US"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40037" name="AutoShape 212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/>
                <a:endParaRPr lang="en-US" altLang="en-US"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0021" name="Freeform 21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0022" name="Group 21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0034" name="AutoShape 215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3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/>
                <a:endParaRPr lang="en-US" altLang="en-US"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40035" name="AutoShape 216"/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/>
                <a:endParaRPr lang="en-US" altLang="en-US"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0023" name="Rectangle 217"/>
            <p:cNvSpPr>
              <a:spLocks noChangeArrowheads="1"/>
            </p:cNvSpPr>
            <p:nvPr/>
          </p:nvSpPr>
          <p:spPr bwMode="auto">
            <a:xfrm>
              <a:off x="5250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0024" name="Freeform 21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025" name="Freeform 21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2 h 288"/>
                <a:gd name="T4" fmla="*/ 2 w 304"/>
                <a:gd name="T5" fmla="*/ 2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026" name="Oval 220"/>
            <p:cNvSpPr>
              <a:spLocks noChangeArrowheads="1"/>
            </p:cNvSpPr>
            <p:nvPr/>
          </p:nvSpPr>
          <p:spPr bwMode="auto">
            <a:xfrm>
              <a:off x="5514" y="2613"/>
              <a:ext cx="51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0027" name="Freeform 22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028" name="AutoShape 222"/>
            <p:cNvSpPr>
              <a:spLocks noChangeArrowheads="1"/>
            </p:cNvSpPr>
            <p:nvPr/>
          </p:nvSpPr>
          <p:spPr bwMode="auto">
            <a:xfrm>
              <a:off x="4140" y="2680"/>
              <a:ext cx="1200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0029" name="AutoShape 223"/>
            <p:cNvSpPr>
              <a:spLocks noChangeArrowheads="1"/>
            </p:cNvSpPr>
            <p:nvPr/>
          </p:nvSpPr>
          <p:spPr bwMode="auto">
            <a:xfrm>
              <a:off x="4208" y="2713"/>
              <a:ext cx="107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0030" name="Oval 224"/>
            <p:cNvSpPr>
              <a:spLocks noChangeArrowheads="1"/>
            </p:cNvSpPr>
            <p:nvPr/>
          </p:nvSpPr>
          <p:spPr bwMode="auto">
            <a:xfrm>
              <a:off x="4309" y="2384"/>
              <a:ext cx="158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0031" name="Oval 225"/>
            <p:cNvSpPr>
              <a:spLocks noChangeArrowheads="1"/>
            </p:cNvSpPr>
            <p:nvPr/>
          </p:nvSpPr>
          <p:spPr bwMode="auto">
            <a:xfrm>
              <a:off x="4484" y="2384"/>
              <a:ext cx="163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endParaRPr lang="en-US" altLang="en-US">
                <a:solidFill>
                  <a:srgbClr val="FF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40032" name="Oval 226"/>
            <p:cNvSpPr>
              <a:spLocks noChangeArrowheads="1"/>
            </p:cNvSpPr>
            <p:nvPr/>
          </p:nvSpPr>
          <p:spPr bwMode="auto">
            <a:xfrm>
              <a:off x="4664" y="2384"/>
              <a:ext cx="158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0033" name="Rectangle 227"/>
            <p:cNvSpPr>
              <a:spLocks noChangeArrowheads="1"/>
            </p:cNvSpPr>
            <p:nvPr/>
          </p:nvSpPr>
          <p:spPr bwMode="auto">
            <a:xfrm>
              <a:off x="5064" y="1836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39982" name="Group 231"/>
          <p:cNvGrpSpPr>
            <a:grpSpLocks/>
          </p:cNvGrpSpPr>
          <p:nvPr/>
        </p:nvGrpSpPr>
        <p:grpSpPr bwMode="auto">
          <a:xfrm>
            <a:off x="5486400" y="2794000"/>
            <a:ext cx="1101725" cy="549275"/>
            <a:chOff x="3428" y="1798"/>
            <a:chExt cx="694" cy="346"/>
          </a:xfrm>
        </p:grpSpPr>
        <p:grpSp>
          <p:nvGrpSpPr>
            <p:cNvPr id="39986" name="Group 229"/>
            <p:cNvGrpSpPr>
              <a:grpSpLocks/>
            </p:cNvGrpSpPr>
            <p:nvPr/>
          </p:nvGrpSpPr>
          <p:grpSpPr bwMode="auto">
            <a:xfrm>
              <a:off x="3628" y="1798"/>
              <a:ext cx="494" cy="346"/>
              <a:chOff x="4420" y="878"/>
              <a:chExt cx="614" cy="458"/>
            </a:xfrm>
          </p:grpSpPr>
          <p:pic>
            <p:nvPicPr>
              <p:cNvPr id="39988" name="Picture 173" descr="laptop_keybo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109064" flipH="1">
                <a:off x="4420" y="1108"/>
                <a:ext cx="527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9989" name="Freeform 174"/>
              <p:cNvSpPr>
                <a:spLocks/>
              </p:cNvSpPr>
              <p:nvPr/>
            </p:nvSpPr>
            <p:spPr bwMode="auto">
              <a:xfrm>
                <a:off x="4595" y="888"/>
                <a:ext cx="424" cy="297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pic>
            <p:nvPicPr>
              <p:cNvPr id="39990" name="Picture 175" descr="screen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616" y="895"/>
                <a:ext cx="385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9991" name="Freeform 176"/>
              <p:cNvSpPr>
                <a:spLocks/>
              </p:cNvSpPr>
              <p:nvPr/>
            </p:nvSpPr>
            <p:spPr bwMode="auto">
              <a:xfrm>
                <a:off x="4672" y="879"/>
                <a:ext cx="359" cy="5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992" name="Freeform 177"/>
              <p:cNvSpPr>
                <a:spLocks/>
              </p:cNvSpPr>
              <p:nvPr/>
            </p:nvSpPr>
            <p:spPr bwMode="auto">
              <a:xfrm>
                <a:off x="4591" y="878"/>
                <a:ext cx="100" cy="230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993" name="Freeform 178"/>
              <p:cNvSpPr>
                <a:spLocks/>
              </p:cNvSpPr>
              <p:nvPr/>
            </p:nvSpPr>
            <p:spPr bwMode="auto">
              <a:xfrm>
                <a:off x="4921" y="920"/>
                <a:ext cx="108" cy="265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994" name="Freeform 179"/>
              <p:cNvSpPr>
                <a:spLocks/>
              </p:cNvSpPr>
              <p:nvPr/>
            </p:nvSpPr>
            <p:spPr bwMode="auto">
              <a:xfrm>
                <a:off x="4590" y="1097"/>
                <a:ext cx="394" cy="89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995" name="Freeform 180"/>
              <p:cNvSpPr>
                <a:spLocks/>
              </p:cNvSpPr>
              <p:nvPr/>
            </p:nvSpPr>
            <p:spPr bwMode="auto">
              <a:xfrm>
                <a:off x="4933" y="922"/>
                <a:ext cx="101" cy="266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996" name="Freeform 181"/>
              <p:cNvSpPr>
                <a:spLocks/>
              </p:cNvSpPr>
              <p:nvPr/>
            </p:nvSpPr>
            <p:spPr bwMode="auto">
              <a:xfrm>
                <a:off x="4590" y="1109"/>
                <a:ext cx="351" cy="88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39997" name="Group 182"/>
              <p:cNvGrpSpPr>
                <a:grpSpLocks/>
              </p:cNvGrpSpPr>
              <p:nvPr/>
            </p:nvGrpSpPr>
            <p:grpSpPr bwMode="auto">
              <a:xfrm>
                <a:off x="4584" y="1203"/>
                <a:ext cx="119" cy="53"/>
                <a:chOff x="1740" y="2642"/>
                <a:chExt cx="752" cy="327"/>
              </a:xfrm>
            </p:grpSpPr>
            <p:sp>
              <p:nvSpPr>
                <p:cNvPr id="40004" name="Freeform 1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0005" name="Freeform 1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0006" name="Freeform 1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0007" name="Freeform 1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0008" name="Freeform 1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0009" name="Freeform 1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39998" name="Freeform 189"/>
              <p:cNvSpPr>
                <a:spLocks/>
              </p:cNvSpPr>
              <p:nvPr/>
            </p:nvSpPr>
            <p:spPr bwMode="auto">
              <a:xfrm>
                <a:off x="4788" y="1211"/>
                <a:ext cx="144" cy="116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999" name="Freeform 190"/>
              <p:cNvSpPr>
                <a:spLocks/>
              </p:cNvSpPr>
              <p:nvPr/>
            </p:nvSpPr>
            <p:spPr bwMode="auto">
              <a:xfrm>
                <a:off x="4420" y="1220"/>
                <a:ext cx="369" cy="10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000" name="Freeform 191"/>
              <p:cNvSpPr>
                <a:spLocks/>
              </p:cNvSpPr>
              <p:nvPr/>
            </p:nvSpPr>
            <p:spPr bwMode="auto">
              <a:xfrm>
                <a:off x="4420" y="1201"/>
                <a:ext cx="4" cy="21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001" name="Freeform 192"/>
              <p:cNvSpPr>
                <a:spLocks/>
              </p:cNvSpPr>
              <p:nvPr/>
            </p:nvSpPr>
            <p:spPr bwMode="auto">
              <a:xfrm>
                <a:off x="4421" y="1114"/>
                <a:ext cx="171" cy="88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002" name="Freeform 193"/>
              <p:cNvSpPr>
                <a:spLocks/>
              </p:cNvSpPr>
              <p:nvPr/>
            </p:nvSpPr>
            <p:spPr bwMode="auto">
              <a:xfrm>
                <a:off x="4432" y="1205"/>
                <a:ext cx="350" cy="102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003" name="Freeform 194"/>
              <p:cNvSpPr>
                <a:spLocks/>
              </p:cNvSpPr>
              <p:nvPr/>
            </p:nvSpPr>
            <p:spPr bwMode="auto">
              <a:xfrm flipV="1">
                <a:off x="4782" y="1198"/>
                <a:ext cx="142" cy="10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9987" name="Line 230"/>
            <p:cNvSpPr>
              <a:spLocks noChangeShapeType="1"/>
            </p:cNvSpPr>
            <p:nvPr/>
          </p:nvSpPr>
          <p:spPr bwMode="auto">
            <a:xfrm flipH="1">
              <a:off x="3428" y="2002"/>
              <a:ext cx="2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ko-KR" altLang="en-US"/>
            </a:p>
          </p:txBody>
        </p:sp>
      </p:grpSp>
      <p:sp>
        <p:nvSpPr>
          <p:cNvPr id="39983" name="AutoShape 232"/>
          <p:cNvSpPr>
            <a:spLocks noChangeArrowheads="1"/>
          </p:cNvSpPr>
          <p:nvPr/>
        </p:nvSpPr>
        <p:spPr bwMode="auto">
          <a:xfrm>
            <a:off x="5754688" y="3351213"/>
            <a:ext cx="976312" cy="374650"/>
          </a:xfrm>
          <a:prstGeom prst="leftArrow">
            <a:avLst>
              <a:gd name="adj1" fmla="val 50000"/>
              <a:gd name="adj2" fmla="val 65148"/>
            </a:avLst>
          </a:prstGeom>
          <a:gradFill rotWithShape="1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endParaRPr lang="en-US" altLang="en-US" sz="180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39984" name="Line 233"/>
          <p:cNvSpPr>
            <a:spLocks noChangeShapeType="1"/>
          </p:cNvSpPr>
          <p:nvPr/>
        </p:nvSpPr>
        <p:spPr bwMode="auto">
          <a:xfrm flipH="1">
            <a:off x="4268788" y="2606675"/>
            <a:ext cx="3143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127" name="모서리가 둥근 사각형 설명선 126"/>
          <p:cNvSpPr/>
          <p:nvPr/>
        </p:nvSpPr>
        <p:spPr>
          <a:xfrm>
            <a:off x="6156325" y="4868863"/>
            <a:ext cx="2232025" cy="1512887"/>
          </a:xfrm>
          <a:prstGeom prst="wedgeRoundRectCallout">
            <a:avLst>
              <a:gd name="adj1" fmla="val -66791"/>
              <a:gd name="adj2" fmla="val -731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/>
              <a:t>If DHCP server is not in a subnet, the router works as a DHCP relay agency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7945" y="560388"/>
            <a:ext cx="471487" cy="581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8220" y="458788"/>
            <a:ext cx="455612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11982" y="909638"/>
            <a:ext cx="100488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82095" y="927100"/>
            <a:ext cx="201453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645" y="1296988"/>
            <a:ext cx="4664075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645" y="2592388"/>
            <a:ext cx="4670425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645" y="3887788"/>
            <a:ext cx="4648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9" name="Picture 1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92895" y="5183188"/>
            <a:ext cx="4670425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0" name="Picture 1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65032" y="1454150"/>
            <a:ext cx="1295400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1" name="Picture 1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292032" y="3409950"/>
            <a:ext cx="10414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사각형 설명선 11"/>
          <p:cNvSpPr/>
          <p:nvPr/>
        </p:nvSpPr>
        <p:spPr>
          <a:xfrm>
            <a:off x="323478" y="4293096"/>
            <a:ext cx="1086867" cy="960379"/>
          </a:xfrm>
          <a:prstGeom prst="wedgeRoundRectCallout">
            <a:avLst>
              <a:gd name="adj1" fmla="val 73262"/>
              <a:gd name="adj2" fmla="val -58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 smtClean="0"/>
              <a:t>Check with Wireshark!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DHCP message format</a:t>
            </a:r>
            <a:endParaRPr lang="ko-KR" altLang="en-US" smtClean="0"/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268413"/>
            <a:ext cx="3760787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4300" y="1568450"/>
            <a:ext cx="5151438" cy="337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DHCP message format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 err="1" smtClean="0"/>
              <a:t>OpCode</a:t>
            </a:r>
            <a:r>
              <a:rPr lang="en-US" altLang="ko-KR" dirty="0" smtClean="0"/>
              <a:t>: 1 (Request), 2(Reply)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Note: DHCP message type is sent in an option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 smtClean="0"/>
              <a:t>Hardware Type: 1 (for Ethernet)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 smtClean="0"/>
              <a:t>Hardware address length: 6 (for Ethernet)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 smtClean="0"/>
              <a:t>Hop count: set to 0 by client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 smtClean="0"/>
              <a:t>Transaction ID: Integer (used to match reply to response)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 smtClean="0"/>
              <a:t>Seconds: number of seconds since the client started to boot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 smtClean="0"/>
              <a:t>Client IP address, Your IP address, server IP address, Gateway IP address, client hardware address, server host name, boot file name: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client fills in the information that it has, leaves rest blank </a:t>
            </a:r>
          </a:p>
          <a:p>
            <a:pPr>
              <a:lnSpc>
                <a:spcPct val="120000"/>
              </a:lnSpc>
              <a:defRPr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Option format</a:t>
            </a:r>
            <a:endParaRPr lang="ko-KR" altLang="en-US" smtClean="0"/>
          </a:p>
        </p:txBody>
      </p:sp>
      <p:sp>
        <p:nvSpPr>
          <p:cNvPr id="4403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 dirty="0" smtClean="0"/>
              <a:t>Type-length-value (TLV) format</a:t>
            </a:r>
            <a:endParaRPr lang="ko-KR" altLang="en-US" dirty="0" smtClean="0"/>
          </a:p>
        </p:txBody>
      </p:sp>
      <p:pic>
        <p:nvPicPr>
          <p:cNvPr id="4403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4013" y="4226024"/>
            <a:ext cx="42703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4037" name="Group 1"/>
          <p:cNvGrpSpPr>
            <a:grpSpLocks/>
          </p:cNvGrpSpPr>
          <p:nvPr/>
        </p:nvGrpSpPr>
        <p:grpSpPr bwMode="auto">
          <a:xfrm>
            <a:off x="1763713" y="2108299"/>
            <a:ext cx="5756275" cy="2422525"/>
            <a:chOff x="1905000" y="1386514"/>
            <a:chExt cx="5756442" cy="2423486"/>
          </a:xfrm>
        </p:grpSpPr>
        <p:pic>
          <p:nvPicPr>
            <p:cNvPr id="4403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5000" y="1386514"/>
              <a:ext cx="5756442" cy="1432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39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78999" y="2819400"/>
              <a:ext cx="5464801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모서리가 둥근 사각형 설명선 1"/>
          <p:cNvSpPr/>
          <p:nvPr/>
        </p:nvSpPr>
        <p:spPr>
          <a:xfrm>
            <a:off x="5894388" y="666043"/>
            <a:ext cx="2448272" cy="936104"/>
          </a:xfrm>
          <a:prstGeom prst="wedgeRoundRectCallout">
            <a:avLst>
              <a:gd name="adj1" fmla="val -37513"/>
              <a:gd name="adj2" fmla="val 9664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0" dirty="0">
                <a:solidFill>
                  <a:schemeClr val="tx1"/>
                </a:solidFill>
              </a:rPr>
              <a:t>Message type is sent as an option.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DHCP: more than IP addresses</a:t>
            </a:r>
            <a:endParaRPr lang="ko-KR" altLang="en-US" smtClean="0"/>
          </a:p>
        </p:txBody>
      </p:sp>
      <p:sp>
        <p:nvSpPr>
          <p:cNvPr id="4710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 dirty="0" smtClean="0">
                <a:ea typeface="ＭＳ Ｐゴシック" pitchFamily="34" charset="-128"/>
              </a:rPr>
              <a:t>DHCP is an application-layer program, using the client-server paradigm, that actually helps TCP/IP at the network layer.</a:t>
            </a:r>
          </a:p>
          <a:p>
            <a:endParaRPr lang="en-US" altLang="ko-KR" dirty="0" smtClean="0">
              <a:ea typeface="ＭＳ Ｐゴシック" pitchFamily="34" charset="-128"/>
            </a:endParaRPr>
          </a:p>
          <a:p>
            <a:r>
              <a:rPr lang="en-US" altLang="ko-KR" dirty="0" smtClean="0">
                <a:ea typeface="ＭＳ Ｐゴシック" pitchFamily="34" charset="-128"/>
              </a:rPr>
              <a:t>DHCP can return more than just allocated IP address on subnet: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>
                <a:ea typeface="ＭＳ Ｐゴシック" pitchFamily="34" charset="-128"/>
              </a:rPr>
              <a:t>address of first-hop router for client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>
                <a:ea typeface="ＭＳ Ｐゴシック" pitchFamily="34" charset="-128"/>
              </a:rPr>
              <a:t>name and IP address of DNS sever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>
                <a:ea typeface="ＭＳ Ｐゴシック" pitchFamily="34" charset="-128"/>
              </a:rPr>
              <a:t>network mask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dirty="0" smtClean="0">
                <a:ea typeface="ＭＳ Ｐゴシック" pitchFamily="34" charset="-128"/>
              </a:rPr>
              <a:t>indicating network id &amp; host id of the IP address</a:t>
            </a:r>
          </a:p>
          <a:p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How a </a:t>
            </a:r>
            <a:r>
              <a:rPr lang="en-US" altLang="ko-KR" smtClean="0">
                <a:solidFill>
                  <a:srgbClr val="FF0000"/>
                </a:solidFill>
              </a:rPr>
              <a:t>network</a:t>
            </a:r>
            <a:r>
              <a:rPr lang="en-US" altLang="ko-KR" smtClean="0"/>
              <a:t> gets IP addresses</a:t>
            </a:r>
            <a:endParaRPr lang="ko-KR" altLang="en-US" smtClean="0"/>
          </a:p>
        </p:txBody>
      </p:sp>
      <p:sp>
        <p:nvSpPr>
          <p:cNvPr id="4813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 dirty="0" smtClean="0"/>
              <a:t>Q: how does network get subnet part of IP </a:t>
            </a:r>
            <a:r>
              <a:rPr lang="en-US" altLang="ko-KR" dirty="0" err="1" smtClean="0"/>
              <a:t>addr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A: </a:t>
            </a:r>
            <a:r>
              <a:rPr lang="en-US" altLang="ko-KR" dirty="0" smtClean="0"/>
              <a:t>Network </a:t>
            </a:r>
            <a:r>
              <a:rPr lang="en-US" altLang="ko-KR" dirty="0" smtClean="0"/>
              <a:t>gets </a:t>
            </a:r>
            <a:r>
              <a:rPr lang="en-US" altLang="ko-KR" dirty="0" smtClean="0"/>
              <a:t>allocated portion of its provider ISP’s address space</a:t>
            </a:r>
          </a:p>
          <a:p>
            <a:endParaRPr lang="ko-KR" alt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3850" y="2636838"/>
            <a:ext cx="8551863" cy="237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en-US" altLang="en-US" sz="1800">
                <a:solidFill>
                  <a:srgbClr val="000099"/>
                </a:solidFill>
                <a:latin typeface="Arial" charset="0"/>
                <a:ea typeface="ＭＳ Ｐゴシック" pitchFamily="34" charset="-128"/>
              </a:rPr>
              <a:t>ISP's block          </a:t>
            </a:r>
            <a:r>
              <a:rPr lang="en-US" altLang="en-US" sz="1800" u="sng">
                <a:solidFill>
                  <a:srgbClr val="000099"/>
                </a:solidFill>
                <a:latin typeface="Arial" charset="0"/>
                <a:ea typeface="ＭＳ Ｐゴシック" pitchFamily="34" charset="-128"/>
              </a:rPr>
              <a:t>11001000  00010111  0001</a:t>
            </a:r>
            <a:r>
              <a:rPr lang="en-US" altLang="en-US" sz="1800">
                <a:solidFill>
                  <a:srgbClr val="000099"/>
                </a:solidFill>
                <a:latin typeface="Arial" charset="0"/>
                <a:ea typeface="ＭＳ Ｐゴシック" pitchFamily="34" charset="-128"/>
              </a:rPr>
              <a:t>0000  00000000    200.23.16.0/20</a:t>
            </a:r>
            <a:r>
              <a:rPr lang="en-US" altLang="en-US" sz="1800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 </a:t>
            </a:r>
          </a:p>
          <a:p>
            <a:pPr eaLnBrk="1" latinLnBrk="1" hangingPunct="1"/>
            <a:endParaRPr lang="en-US" altLang="en-US" sz="1800">
              <a:latin typeface="Arial" charset="0"/>
              <a:ea typeface="ＭＳ Ｐゴシック" pitchFamily="34" charset="-128"/>
            </a:endParaRPr>
          </a:p>
          <a:p>
            <a:pPr eaLnBrk="1" latinLnBrk="1" hangingPunct="1"/>
            <a:r>
              <a:rPr lang="en-US" altLang="en-US" sz="1800">
                <a:latin typeface="Arial" charset="0"/>
                <a:ea typeface="ＭＳ Ｐゴシック" pitchFamily="34" charset="-128"/>
              </a:rPr>
              <a:t>Organization 0    </a:t>
            </a:r>
            <a:r>
              <a:rPr lang="en-US" altLang="en-US" sz="1800" u="sng">
                <a:latin typeface="Arial" charset="0"/>
                <a:ea typeface="ＭＳ Ｐゴシック" pitchFamily="34" charset="-128"/>
              </a:rPr>
              <a:t>11001000  00010111  0001000</a:t>
            </a:r>
            <a:r>
              <a:rPr lang="en-US" altLang="en-US" sz="1800">
                <a:latin typeface="Arial" charset="0"/>
                <a:ea typeface="ＭＳ Ｐゴシック" pitchFamily="34" charset="-128"/>
              </a:rPr>
              <a:t>0  00000000    200.23.16.0/23 </a:t>
            </a:r>
          </a:p>
          <a:p>
            <a:pPr eaLnBrk="1" latinLnBrk="1" hangingPunct="1"/>
            <a:r>
              <a:rPr lang="en-US" altLang="en-US" sz="1800">
                <a:latin typeface="Arial" charset="0"/>
                <a:ea typeface="ＭＳ Ｐゴシック" pitchFamily="34" charset="-128"/>
              </a:rPr>
              <a:t>Organization 1    </a:t>
            </a:r>
            <a:r>
              <a:rPr lang="en-US" altLang="en-US" sz="1800" u="sng">
                <a:latin typeface="Arial" charset="0"/>
                <a:ea typeface="ＭＳ Ｐゴシック" pitchFamily="34" charset="-128"/>
              </a:rPr>
              <a:t>11001000  00010111  0001001</a:t>
            </a:r>
            <a:r>
              <a:rPr lang="en-US" altLang="en-US" sz="1800">
                <a:latin typeface="Arial" charset="0"/>
                <a:ea typeface="ＭＳ Ｐゴシック" pitchFamily="34" charset="-128"/>
              </a:rPr>
              <a:t>0  00000000    200.23.18.0/23 </a:t>
            </a:r>
          </a:p>
          <a:p>
            <a:pPr eaLnBrk="1" latinLnBrk="1" hangingPunct="1"/>
            <a:r>
              <a:rPr lang="en-US" altLang="en-US" sz="1800">
                <a:latin typeface="Arial" charset="0"/>
                <a:ea typeface="ＭＳ Ｐゴシック" pitchFamily="34" charset="-128"/>
              </a:rPr>
              <a:t>Organization 2    </a:t>
            </a:r>
            <a:r>
              <a:rPr lang="en-US" altLang="en-US" sz="1800" u="sng">
                <a:latin typeface="Arial" charset="0"/>
                <a:ea typeface="ＭＳ Ｐゴシック" pitchFamily="34" charset="-128"/>
              </a:rPr>
              <a:t>11001000  00010111  0001010</a:t>
            </a:r>
            <a:r>
              <a:rPr lang="en-US" altLang="en-US" sz="1800">
                <a:latin typeface="Arial" charset="0"/>
                <a:ea typeface="ＭＳ Ｐゴシック" pitchFamily="34" charset="-128"/>
              </a:rPr>
              <a:t>0  00000000    200.23.20.0/23 </a:t>
            </a:r>
          </a:p>
          <a:p>
            <a:pPr eaLnBrk="1" latinLnBrk="1" hangingPunct="1"/>
            <a:r>
              <a:rPr lang="en-US" altLang="en-US" sz="1800">
                <a:latin typeface="Arial" charset="0"/>
                <a:ea typeface="ＭＳ Ｐゴシック" pitchFamily="34" charset="-128"/>
              </a:rPr>
              <a:t>   ...                                          …..                                   ….                ….</a:t>
            </a:r>
          </a:p>
          <a:p>
            <a:pPr eaLnBrk="1" latinLnBrk="1" hangingPunct="1"/>
            <a:r>
              <a:rPr lang="en-US" altLang="en-US" sz="1800">
                <a:latin typeface="Arial" charset="0"/>
                <a:ea typeface="ＭＳ Ｐゴシック" pitchFamily="34" charset="-128"/>
              </a:rPr>
              <a:t>Organization 7    </a:t>
            </a:r>
            <a:r>
              <a:rPr lang="en-US" altLang="en-US" sz="1800" u="sng">
                <a:latin typeface="Arial" charset="0"/>
                <a:ea typeface="ＭＳ Ｐゴシック" pitchFamily="34" charset="-128"/>
              </a:rPr>
              <a:t>11001000  00010111  0001111</a:t>
            </a:r>
            <a:r>
              <a:rPr lang="en-US" altLang="en-US" sz="1800">
                <a:latin typeface="Arial" charset="0"/>
                <a:ea typeface="ＭＳ Ｐゴシック" pitchFamily="34" charset="-128"/>
              </a:rPr>
              <a:t>0  00000000    200.23.30.0/23</a:t>
            </a:r>
            <a:r>
              <a:rPr lang="en-US" altLang="en-US" sz="2400">
                <a:latin typeface="Times New Roman" pitchFamily="18" charset="0"/>
                <a:ea typeface="ＭＳ Ｐゴシック" pitchFamily="34" charset="-128"/>
              </a:rPr>
              <a:t> </a:t>
            </a:r>
          </a:p>
          <a:p>
            <a:pPr eaLnBrk="1" latinLnBrk="1" hangingPunct="1"/>
            <a:endParaRPr lang="en-US" altLang="en-US" sz="1800">
              <a:latin typeface="Comic Sans MS" pitchFamily="66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7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1268413"/>
            <a:ext cx="5761038" cy="539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Routing &amp; Forwarding</a:t>
            </a:r>
            <a:endParaRPr lang="ko-KR" altLang="en-US" smtClean="0"/>
          </a:p>
        </p:txBody>
      </p:sp>
      <p:grpSp>
        <p:nvGrpSpPr>
          <p:cNvPr id="2" name="Group 170"/>
          <p:cNvGrpSpPr>
            <a:grpSpLocks/>
          </p:cNvGrpSpPr>
          <p:nvPr/>
        </p:nvGrpSpPr>
        <p:grpSpPr bwMode="auto">
          <a:xfrm>
            <a:off x="4775200" y="1292225"/>
            <a:ext cx="4021138" cy="641350"/>
            <a:chOff x="3043" y="912"/>
            <a:chExt cx="2533" cy="404"/>
          </a:xfrm>
        </p:grpSpPr>
        <p:sp>
          <p:nvSpPr>
            <p:cNvPr id="37896" name="Line 171"/>
            <p:cNvSpPr>
              <a:spLocks noChangeShapeType="1"/>
            </p:cNvSpPr>
            <p:nvPr/>
          </p:nvSpPr>
          <p:spPr bwMode="auto">
            <a:xfrm>
              <a:off x="3043" y="1114"/>
              <a:ext cx="503" cy="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7897" name="Text Box 172"/>
            <p:cNvSpPr txBox="1">
              <a:spLocks noChangeArrowheads="1"/>
            </p:cNvSpPr>
            <p:nvPr/>
          </p:nvSpPr>
          <p:spPr bwMode="auto">
            <a:xfrm>
              <a:off x="3532" y="912"/>
              <a:ext cx="204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CC0000"/>
                  </a:solidFill>
                  <a:latin typeface="Arial" pitchFamily="34" charset="0"/>
                  <a:ea typeface="ＭＳ Ｐゴシック" pitchFamily="34" charset="-128"/>
                </a:rPr>
                <a:t>routing algorithm determines</a:t>
              </a:r>
            </a:p>
            <a:p>
              <a:r>
                <a:rPr lang="en-US" altLang="en-US" sz="1800">
                  <a:solidFill>
                    <a:srgbClr val="CC0000"/>
                  </a:solidFill>
                  <a:latin typeface="Arial" pitchFamily="34" charset="0"/>
                  <a:ea typeface="ＭＳ Ｐゴシック" pitchFamily="34" charset="-128"/>
                </a:rPr>
                <a:t>end-end-path through network</a:t>
              </a:r>
            </a:p>
          </p:txBody>
        </p:sp>
      </p:grpSp>
      <p:grpSp>
        <p:nvGrpSpPr>
          <p:cNvPr id="3" name="Group 173"/>
          <p:cNvGrpSpPr>
            <a:grpSpLocks/>
          </p:cNvGrpSpPr>
          <p:nvPr/>
        </p:nvGrpSpPr>
        <p:grpSpPr bwMode="auto">
          <a:xfrm>
            <a:off x="4718050" y="1979613"/>
            <a:ext cx="4171950" cy="923925"/>
            <a:chOff x="2967" y="912"/>
            <a:chExt cx="2628" cy="582"/>
          </a:xfrm>
        </p:grpSpPr>
        <p:sp>
          <p:nvSpPr>
            <p:cNvPr id="37894" name="Line 174"/>
            <p:cNvSpPr>
              <a:spLocks noChangeShapeType="1"/>
            </p:cNvSpPr>
            <p:nvPr/>
          </p:nvSpPr>
          <p:spPr bwMode="auto">
            <a:xfrm>
              <a:off x="2967" y="1117"/>
              <a:ext cx="573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7895" name="Text Box 175"/>
            <p:cNvSpPr txBox="1">
              <a:spLocks noChangeArrowheads="1"/>
            </p:cNvSpPr>
            <p:nvPr/>
          </p:nvSpPr>
          <p:spPr bwMode="auto">
            <a:xfrm>
              <a:off x="3532" y="912"/>
              <a:ext cx="2063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CC0000"/>
                  </a:solidFill>
                  <a:latin typeface="Arial" pitchFamily="34" charset="0"/>
                  <a:ea typeface="ＭＳ Ｐゴシック" pitchFamily="34" charset="-128"/>
                </a:rPr>
                <a:t>forwarding table determines</a:t>
              </a:r>
            </a:p>
            <a:p>
              <a:r>
                <a:rPr lang="en-US" altLang="en-US" sz="1800">
                  <a:solidFill>
                    <a:srgbClr val="CC0000"/>
                  </a:solidFill>
                  <a:latin typeface="Arial" pitchFamily="34" charset="0"/>
                  <a:ea typeface="ＭＳ Ｐゴシック" pitchFamily="34" charset="-128"/>
                </a:rPr>
                <a:t>local forwarding </a:t>
              </a:r>
            </a:p>
            <a:p>
              <a:r>
                <a:rPr lang="en-US" altLang="en-US" sz="1800">
                  <a:solidFill>
                    <a:srgbClr val="CC0000"/>
                  </a:solidFill>
                  <a:latin typeface="Arial" pitchFamily="34" charset="0"/>
                  <a:ea typeface="ＭＳ Ｐゴシック" pitchFamily="34" charset="-128"/>
                </a:rPr>
                <a:t>to an output port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Hierarchical addressing: route aggregation</a:t>
            </a:r>
            <a:endParaRPr lang="ko-KR" altLang="en-US" smtClean="0"/>
          </a:p>
        </p:txBody>
      </p:sp>
      <p:sp>
        <p:nvSpPr>
          <p:cNvPr id="4915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 dirty="0" smtClean="0"/>
              <a:t>hierarchical addressing allows efficient advertisement of routing information:</a:t>
            </a:r>
          </a:p>
          <a:p>
            <a:endParaRPr lang="ko-KR" altLang="en-US" dirty="0" smtClean="0"/>
          </a:p>
        </p:txBody>
      </p:sp>
      <p:sp>
        <p:nvSpPr>
          <p:cNvPr id="49156" name="Text Box 43"/>
          <p:cNvSpPr txBox="1">
            <a:spLocks noChangeArrowheads="1"/>
          </p:cNvSpPr>
          <p:nvPr/>
        </p:nvSpPr>
        <p:spPr bwMode="auto">
          <a:xfrm>
            <a:off x="566738" y="1357313"/>
            <a:ext cx="184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endParaRPr lang="en-US" altLang="en-US" sz="2400" b="0">
              <a:latin typeface="Gill Sans MT" pitchFamily="34" charset="0"/>
              <a:ea typeface="ＭＳ Ｐゴシック" pitchFamily="34" charset="-128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79388" y="2205038"/>
            <a:ext cx="8736012" cy="2674937"/>
            <a:chOff x="179388" y="2205038"/>
            <a:chExt cx="8736012" cy="2674937"/>
          </a:xfrm>
        </p:grpSpPr>
        <p:pic>
          <p:nvPicPr>
            <p:cNvPr id="49157" name="Picture 4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0563" y="2349500"/>
              <a:ext cx="4414837" cy="2530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158" name="Picture 4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9388" y="2205038"/>
              <a:ext cx="4024312" cy="2638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TextBox 1"/>
            <p:cNvSpPr txBox="1"/>
            <p:nvPr/>
          </p:nvSpPr>
          <p:spPr>
            <a:xfrm>
              <a:off x="1651268" y="2996952"/>
              <a:ext cx="832500" cy="3077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ISP1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51268" y="4406968"/>
              <a:ext cx="832500" cy="3077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ISP2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00438" y="3216473"/>
              <a:ext cx="832500" cy="3077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ISP1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00438" y="4421570"/>
              <a:ext cx="832500" cy="3077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ISP2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an </a:t>
            </a:r>
            <a:r>
              <a:rPr lang="en-US" altLang="ko-KR" dirty="0" smtClean="0"/>
              <a:t>ISP </a:t>
            </a:r>
            <a:r>
              <a:rPr lang="en-US" altLang="ko-KR" dirty="0" smtClean="0"/>
              <a:t>gets block of addresses</a:t>
            </a:r>
            <a:endParaRPr lang="ko-KR" altLang="en-US" dirty="0" smtClean="0"/>
          </a:p>
        </p:txBody>
      </p:sp>
      <p:sp>
        <p:nvSpPr>
          <p:cNvPr id="5017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 smtClean="0"/>
              <a:t>Q: how does an ISP get block of addresses?</a:t>
            </a:r>
          </a:p>
          <a:p>
            <a:endParaRPr lang="en-US" altLang="ko-KR" smtClean="0"/>
          </a:p>
          <a:p>
            <a:r>
              <a:rPr lang="en-US" altLang="ko-KR" smtClean="0"/>
              <a:t>A: ICANN: Internet Corporation for Assigned Names and Numbers http://www.icann.org/ </a:t>
            </a:r>
          </a:p>
          <a:p>
            <a:pPr lvl="1"/>
            <a:r>
              <a:rPr lang="en-US" altLang="ko-KR" smtClean="0"/>
              <a:t>allocates addresses</a:t>
            </a:r>
          </a:p>
          <a:p>
            <a:pPr lvl="1"/>
            <a:r>
              <a:rPr lang="en-US" altLang="ko-KR" smtClean="0"/>
              <a:t>manages DNS</a:t>
            </a:r>
          </a:p>
          <a:p>
            <a:pPr lvl="1"/>
            <a:r>
              <a:rPr lang="en-US" altLang="ko-KR" smtClean="0"/>
              <a:t>assigns domain names, resolves disputes</a:t>
            </a:r>
          </a:p>
          <a:p>
            <a:endParaRPr lang="en-US" altLang="ko-KR" smtClean="0"/>
          </a:p>
          <a:p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 smtClean="0"/>
          </a:p>
        </p:txBody>
      </p:sp>
      <p:sp>
        <p:nvSpPr>
          <p:cNvPr id="2355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solidFill>
            <a:srgbClr val="CCFFFF"/>
          </a:solidFill>
        </p:spPr>
        <p:txBody>
          <a:bodyPr/>
          <a:lstStyle/>
          <a:p>
            <a:r>
              <a:rPr lang="en-US" altLang="ko-KR" dirty="0" smtClean="0"/>
              <a:t>Network Layer functions</a:t>
            </a:r>
          </a:p>
          <a:p>
            <a:r>
              <a:rPr lang="en-US" altLang="ko-KR" dirty="0"/>
              <a:t>Routing algorithms </a:t>
            </a:r>
            <a:r>
              <a:rPr lang="en-US" altLang="ko-KR" dirty="0" smtClean="0"/>
              <a:t>overview</a:t>
            </a:r>
          </a:p>
          <a:p>
            <a:r>
              <a:rPr lang="en-US" altLang="ko-KR" dirty="0" smtClean="0"/>
              <a:t>IP protocol overview</a:t>
            </a:r>
          </a:p>
          <a:p>
            <a:r>
              <a:rPr lang="en-US" altLang="ko-KR" dirty="0" smtClean="0"/>
              <a:t>IP header fields</a:t>
            </a:r>
          </a:p>
          <a:p>
            <a:r>
              <a:rPr lang="en-US" altLang="ko-KR" dirty="0" smtClean="0"/>
              <a:t>IP address configuration (DHCP)</a:t>
            </a:r>
          </a:p>
          <a:p>
            <a:r>
              <a:rPr lang="en-US" altLang="ko-KR" dirty="0" smtClean="0"/>
              <a:t>ICMP</a:t>
            </a:r>
          </a:p>
          <a:p>
            <a:endParaRPr lang="ko-KR" altLang="en-US" dirty="0" smtClean="0"/>
          </a:p>
        </p:txBody>
      </p:sp>
      <p:sp>
        <p:nvSpPr>
          <p:cNvPr id="5" name="오른쪽 화살표 4"/>
          <p:cNvSpPr/>
          <p:nvPr/>
        </p:nvSpPr>
        <p:spPr>
          <a:xfrm>
            <a:off x="323528" y="3645024"/>
            <a:ext cx="433388" cy="3603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89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Internet Control Message Protocol (ICMP)</a:t>
            </a:r>
            <a:endParaRPr lang="ko-KR" altLang="en-US" smtClean="0"/>
          </a:p>
        </p:txBody>
      </p:sp>
      <p:sp>
        <p:nvSpPr>
          <p:cNvPr id="5734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 sz="2000" dirty="0" smtClean="0">
                <a:ea typeface="굴림" pitchFamily="50" charset="-127"/>
              </a:rPr>
              <a:t>IP provides unreliable and connectionless delivery</a:t>
            </a:r>
          </a:p>
          <a:p>
            <a:pPr lvl="1"/>
            <a:r>
              <a:rPr lang="en-US" altLang="ko-KR" sz="1800" dirty="0" smtClean="0">
                <a:ea typeface="굴림" pitchFamily="50" charset="-127"/>
              </a:rPr>
              <a:t>Need to make efficient use of network resources</a:t>
            </a:r>
          </a:p>
          <a:p>
            <a:r>
              <a:rPr lang="en-US" altLang="ko-KR" sz="2000" dirty="0" smtClean="0">
                <a:ea typeface="굴림" pitchFamily="50" charset="-127"/>
              </a:rPr>
              <a:t>No error reporting, or correcting mechanism</a:t>
            </a: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Need error reporting, and in some case basic correcting methods</a:t>
            </a:r>
          </a:p>
          <a:p>
            <a:r>
              <a:rPr lang="en-US" altLang="ko-KR" sz="2300" dirty="0" smtClean="0">
                <a:ea typeface="굴림" pitchFamily="50" charset="-127"/>
              </a:rPr>
              <a:t>No management of queries</a:t>
            </a:r>
          </a:p>
          <a:p>
            <a:pPr lvl="1"/>
            <a:r>
              <a:rPr lang="en-US" altLang="ko-KR" sz="1800" dirty="0" smtClean="0">
                <a:ea typeface="굴림" pitchFamily="50" charset="-127"/>
              </a:rPr>
              <a:t>Network manager might need information about a host/router</a:t>
            </a:r>
          </a:p>
          <a:p>
            <a:r>
              <a:rPr lang="en-US" altLang="ko-KR" sz="2000" dirty="0" smtClean="0">
                <a:ea typeface="굴림" pitchFamily="50" charset="-127"/>
              </a:rPr>
              <a:t>What happens if </a:t>
            </a:r>
          </a:p>
          <a:p>
            <a:pPr lvl="1"/>
            <a:r>
              <a:rPr lang="en-US" altLang="ko-KR" sz="1800" dirty="0" smtClean="0">
                <a:ea typeface="굴림" pitchFamily="50" charset="-127"/>
              </a:rPr>
              <a:t>Router discards a packet ?</a:t>
            </a:r>
          </a:p>
          <a:p>
            <a:pPr lvl="1"/>
            <a:r>
              <a:rPr lang="en-US" altLang="ko-KR" sz="1800" dirty="0" smtClean="0">
                <a:ea typeface="굴림" pitchFamily="50" charset="-127"/>
              </a:rPr>
              <a:t>TTL expires ?</a:t>
            </a:r>
          </a:p>
          <a:p>
            <a:pPr lvl="1"/>
            <a:r>
              <a:rPr lang="en-US" altLang="ko-KR" sz="1800" dirty="0" smtClean="0">
                <a:ea typeface="굴림" pitchFamily="50" charset="-127"/>
              </a:rPr>
              <a:t>Host didn’t receive all packet’s fragments ?</a:t>
            </a:r>
          </a:p>
          <a:p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Position of ICMP in the network layer</a:t>
            </a:r>
            <a:br>
              <a:rPr lang="en-US" altLang="ko-KR" smtClean="0"/>
            </a:br>
            <a:r>
              <a:rPr lang="en-US" altLang="ko-KR" smtClean="0"/>
              <a:t>And Encapsulation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3573463"/>
            <a:ext cx="8229600" cy="258286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dirty="0" smtClean="0"/>
              <a:t>Special purpose message mechanism added to the TCP/IP protocols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dirty="0" smtClean="0"/>
              <a:t>Destination of an ICMP message is the ICMP software module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dirty="0" smtClean="0"/>
              <a:t>ICMP is a network layer protocol, but its messages are first encapsulated into IP packets.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989138"/>
            <a:ext cx="3733800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557338"/>
            <a:ext cx="4419600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ICMP messages types</a:t>
            </a:r>
            <a:endParaRPr lang="ko-KR" altLang="en-US" smtClean="0"/>
          </a:p>
        </p:txBody>
      </p:sp>
      <p:sp>
        <p:nvSpPr>
          <p:cNvPr id="717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endParaRPr lang="ko-KR" altLang="en-US" smtClean="0"/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447800"/>
            <a:ext cx="5562600" cy="177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219200" y="3657600"/>
          <a:ext cx="2971800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" name="Worksheet" r:id="rId4" imgW="1683000" imgH="1123200" progId="">
                  <p:embed/>
                </p:oleObj>
              </mc:Choice>
              <mc:Fallback>
                <p:oleObj name="Worksheet" r:id="rId4" imgW="1683000" imgH="11232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657600"/>
                        <a:ext cx="2971800" cy="165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5029200" y="3657600"/>
          <a:ext cx="3124200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" name="Worksheet" r:id="rId6" imgW="1782000" imgH="939600" progId="">
                  <p:embed/>
                </p:oleObj>
              </mc:Choice>
              <mc:Fallback>
                <p:oleObj name="Worksheet" r:id="rId6" imgW="1782000" imgH="9396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657600"/>
                        <a:ext cx="3124200" cy="137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Destination-unreachable (Type 3)</a:t>
            </a:r>
            <a:endParaRPr lang="ko-KR" altLang="en-US" smtClean="0"/>
          </a:p>
        </p:txBody>
      </p:sp>
      <p:sp>
        <p:nvSpPr>
          <p:cNvPr id="819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3860800"/>
            <a:ext cx="8229600" cy="2295525"/>
          </a:xfrm>
        </p:spPr>
        <p:txBody>
          <a:bodyPr/>
          <a:lstStyle/>
          <a:p>
            <a:r>
              <a:rPr lang="en-US" altLang="ko-KR" dirty="0" smtClean="0"/>
              <a:t>ICMP destination unreachable </a:t>
            </a:r>
            <a:r>
              <a:rPr lang="en-US" altLang="ko-KR" dirty="0" smtClean="0"/>
              <a:t>messages with code= 2 </a:t>
            </a:r>
            <a:r>
              <a:rPr lang="en-US" altLang="ko-KR" dirty="0" smtClean="0"/>
              <a:t>&amp; </a:t>
            </a:r>
            <a:r>
              <a:rPr lang="en-US" altLang="ko-KR" dirty="0" smtClean="0"/>
              <a:t>3 </a:t>
            </a:r>
            <a:r>
              <a:rPr lang="en-US" altLang="ko-KR" dirty="0" smtClean="0"/>
              <a:t>only created by a host</a:t>
            </a:r>
          </a:p>
          <a:p>
            <a:r>
              <a:rPr lang="en-US" altLang="ko-KR" dirty="0" smtClean="0"/>
              <a:t>All others are created by a routers</a:t>
            </a:r>
          </a:p>
          <a:p>
            <a:pPr lvl="1"/>
            <a:r>
              <a:rPr lang="en-US" altLang="ko-KR" dirty="0" smtClean="0"/>
              <a:t>Note: Routers cannot detect all </a:t>
            </a:r>
            <a:r>
              <a:rPr lang="en-US" altLang="ko-KR" dirty="0" smtClean="0"/>
              <a:t>the problems </a:t>
            </a:r>
            <a:r>
              <a:rPr lang="en-US" altLang="ko-KR" dirty="0" smtClean="0"/>
              <a:t>that prevent the delivery of a packet.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143000" y="1341438"/>
          <a:ext cx="6858000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Worksheet" r:id="rId3" imgW="3978000" imgH="1490400" progId="">
                  <p:embed/>
                </p:oleObj>
              </mc:Choice>
              <mc:Fallback>
                <p:oleObj name="Worksheet" r:id="rId3" imgW="3978000" imgH="14904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41438"/>
                        <a:ext cx="6858000" cy="242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모서리가 둥근 사각형 설명선 4"/>
          <p:cNvSpPr/>
          <p:nvPr/>
        </p:nvSpPr>
        <p:spPr>
          <a:xfrm>
            <a:off x="179512" y="1628800"/>
            <a:ext cx="720080" cy="377849"/>
          </a:xfrm>
          <a:prstGeom prst="wedgeRoundRectCallout">
            <a:avLst>
              <a:gd name="adj1" fmla="val 83393"/>
              <a:gd name="adj2" fmla="val -673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0" dirty="0" smtClean="0">
                <a:solidFill>
                  <a:schemeClr val="tx1"/>
                </a:solidFill>
              </a:rPr>
              <a:t>code</a:t>
            </a:r>
            <a:endParaRPr lang="en-US" altLang="ko-KR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 of data field for error messages</a:t>
            </a:r>
            <a:endParaRPr lang="ko-KR" altLang="en-US" smtClean="0"/>
          </a:p>
        </p:txBody>
      </p:sp>
      <p:sp>
        <p:nvSpPr>
          <p:cNvPr id="5939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149725"/>
            <a:ext cx="8229600" cy="2006600"/>
          </a:xfrm>
        </p:spPr>
        <p:txBody>
          <a:bodyPr/>
          <a:lstStyle/>
          <a:p>
            <a:r>
              <a:rPr lang="en-US" altLang="ko-KR" smtClean="0"/>
              <a:t>In ICMP error messages</a:t>
            </a:r>
          </a:p>
          <a:p>
            <a:pPr lvl="1"/>
            <a:r>
              <a:rPr lang="en-US" altLang="ko-KR" smtClean="0"/>
              <a:t>The first 8 bytes of the Transport layer header is included</a:t>
            </a:r>
          </a:p>
          <a:p>
            <a:pPr lvl="1"/>
            <a:r>
              <a:rPr lang="en-US" altLang="ko-KR" smtClean="0"/>
              <a:t>Provides Information about the port numbers (TCP or UDP) and sequence number (TCP)</a:t>
            </a:r>
          </a:p>
          <a:p>
            <a:endParaRPr lang="ko-KR" altLang="en-US" smtClean="0"/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219200"/>
            <a:ext cx="5791200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ICMP message format</a:t>
            </a:r>
            <a:endParaRPr lang="ko-KR" altLang="en-US" smtClean="0"/>
          </a:p>
        </p:txBody>
      </p:sp>
      <p:sp>
        <p:nvSpPr>
          <p:cNvPr id="6041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z="1800" smtClean="0"/>
              <a:t>Example ICMP packet (Destination-unreachable)</a:t>
            </a:r>
          </a:p>
          <a:p>
            <a:endParaRPr lang="en-US" altLang="ko-KR" sz="1800" smtClean="0"/>
          </a:p>
          <a:p>
            <a:endParaRPr lang="en-US" altLang="ko-KR" sz="1800" smtClean="0"/>
          </a:p>
          <a:p>
            <a:endParaRPr lang="en-US" altLang="ko-KR" sz="1800" smtClean="0"/>
          </a:p>
          <a:p>
            <a:r>
              <a:rPr lang="en-US" altLang="ko-KR" sz="1800" smtClean="0"/>
              <a:t>Example ICMP packet (Redirection message format)</a:t>
            </a:r>
            <a:endParaRPr lang="ko-KR" altLang="en-US" sz="1800" smtClean="0"/>
          </a:p>
          <a:p>
            <a:endParaRPr lang="ko-KR" altLang="en-US" sz="1800" smtClean="0"/>
          </a:p>
        </p:txBody>
      </p:sp>
      <p:pic>
        <p:nvPicPr>
          <p:cNvPr id="60420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8175" y="3500438"/>
            <a:ext cx="54149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1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1500" y="1196975"/>
            <a:ext cx="5538788" cy="149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2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9913" y="4941888"/>
            <a:ext cx="5607050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Echo-request and echo-reply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4257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 smtClean="0"/>
              <a:t>Designed for diagnosis purposes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Host or router can send a echo-request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Receivers echoes back the message with an echo-reply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 smtClean="0"/>
              <a:t>Echo-request/reply used by network admin to test the </a:t>
            </a:r>
            <a:r>
              <a:rPr lang="en-US" altLang="ko-KR" dirty="0" err="1" smtClean="0"/>
              <a:t>reachability</a:t>
            </a:r>
            <a:r>
              <a:rPr lang="en-US" altLang="ko-KR" dirty="0" smtClean="0"/>
              <a:t> of a specific host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 smtClean="0"/>
              <a:t>Identifier &amp; Sequence Number are not formally used by the protocol,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Can be set to anything by the sender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 smtClean="0"/>
              <a:t>Example : Ping program : a statistical tool 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Does not use Transport protocols (TCP or UDP)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 smtClean="0"/>
          </a:p>
          <a:p>
            <a:pPr>
              <a:lnSpc>
                <a:spcPct val="120000"/>
              </a:lnSpc>
              <a:defRPr/>
            </a:pPr>
            <a:endParaRPr lang="ko-KR" altLang="en-US" dirty="0"/>
          </a:p>
        </p:txBody>
      </p:sp>
      <p:pic>
        <p:nvPicPr>
          <p:cNvPr id="6144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3860800"/>
            <a:ext cx="7742237" cy="194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Other functions at Network layer</a:t>
            </a:r>
            <a:endParaRPr lang="ko-KR" altLang="en-US" smtClean="0"/>
          </a:p>
        </p:txBody>
      </p:sp>
      <p:sp>
        <p:nvSpPr>
          <p:cNvPr id="3891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 dirty="0" smtClean="0"/>
              <a:t>Connection setup</a:t>
            </a:r>
          </a:p>
          <a:p>
            <a:pPr lvl="1"/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 important function in </a:t>
            </a:r>
            <a:r>
              <a:rPr lang="en-US" altLang="ko-KR" i="1" dirty="0" smtClean="0"/>
              <a:t>some</a:t>
            </a:r>
            <a:r>
              <a:rPr lang="en-US" altLang="ko-KR" dirty="0" smtClean="0"/>
              <a:t> network architectures:</a:t>
            </a:r>
          </a:p>
          <a:p>
            <a:pPr lvl="2"/>
            <a:r>
              <a:rPr lang="en-US" altLang="ko-KR" dirty="0" smtClean="0"/>
              <a:t>ATM, frame relay, X.25</a:t>
            </a:r>
          </a:p>
          <a:p>
            <a:pPr lvl="1"/>
            <a:r>
              <a:rPr lang="en-US" altLang="ko-KR" dirty="0" smtClean="0"/>
              <a:t>before packets flow, two end hosts and intervening routers establish virtual connection</a:t>
            </a:r>
          </a:p>
          <a:p>
            <a:pPr lvl="1"/>
            <a:r>
              <a:rPr lang="en-US" altLang="ko-KR" dirty="0" smtClean="0"/>
              <a:t>routers get involved</a:t>
            </a:r>
          </a:p>
          <a:p>
            <a:r>
              <a:rPr lang="en-US" altLang="ko-KR" dirty="0" smtClean="0"/>
              <a:t>Packet switching</a:t>
            </a:r>
          </a:p>
          <a:p>
            <a:pPr lvl="1"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smtClean="0"/>
              <a:t>Source-quench (type =4, code =0)</a:t>
            </a:r>
            <a:endParaRPr lang="ko-KR" altLang="en-US" smtClean="0"/>
          </a:p>
        </p:txBody>
      </p:sp>
      <p:sp>
        <p:nvSpPr>
          <p:cNvPr id="6246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ea typeface="굴림" pitchFamily="50" charset="-127"/>
              </a:rPr>
              <a:t>IP do not provide a flow-control mechanism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 smtClean="0">
                <a:ea typeface="굴림" pitchFamily="50" charset="-127"/>
              </a:rPr>
              <a:t>Source never knows if routers or destination is congested</a:t>
            </a:r>
          </a:p>
          <a:p>
            <a:pPr lvl="1">
              <a:lnSpc>
                <a:spcPct val="90000"/>
              </a:lnSpc>
            </a:pPr>
            <a:endParaRPr lang="en-US" altLang="ko-KR" sz="1800" dirty="0" smtClean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 smtClean="0">
                <a:ea typeface="굴림" pitchFamily="50" charset="-127"/>
              </a:rPr>
              <a:t>A source-quench message informs the source that a datagram has been discarded due to congestion in a router or the destination host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 smtClean="0">
                <a:ea typeface="굴림" pitchFamily="50" charset="-127"/>
              </a:rPr>
              <a:t>Two purposes: </a:t>
            </a:r>
            <a:r>
              <a:rPr lang="en-US" altLang="ko-KR" sz="1800" b="1" dirty="0" smtClean="0">
                <a:ea typeface="굴림" pitchFamily="50" charset="-127"/>
              </a:rPr>
              <a:t>(1)</a:t>
            </a:r>
            <a:r>
              <a:rPr lang="en-US" altLang="ko-KR" sz="1800" dirty="0" smtClean="0">
                <a:ea typeface="굴림" pitchFamily="50" charset="-127"/>
              </a:rPr>
              <a:t> informs the source of dropped packet </a:t>
            </a:r>
            <a:r>
              <a:rPr lang="en-US" altLang="ko-KR" sz="1800" b="1" dirty="0" smtClean="0">
                <a:ea typeface="굴림" pitchFamily="50" charset="-127"/>
              </a:rPr>
              <a:t>(2)</a:t>
            </a:r>
            <a:r>
              <a:rPr lang="en-US" altLang="ko-KR" sz="1800" dirty="0" smtClean="0">
                <a:ea typeface="굴림" pitchFamily="50" charset="-127"/>
              </a:rPr>
              <a:t> inform of congestion along the path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 smtClean="0">
                <a:ea typeface="굴림" pitchFamily="50" charset="-127"/>
              </a:rPr>
              <a:t>Source must slow down (quench) the sending of datagrams until the congestion is relieved.</a:t>
            </a:r>
          </a:p>
          <a:p>
            <a:pPr lvl="1">
              <a:lnSpc>
                <a:spcPct val="90000"/>
              </a:lnSpc>
            </a:pPr>
            <a:endParaRPr lang="en-US" altLang="ko-KR" sz="1800" dirty="0" smtClean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 smtClean="0">
                <a:ea typeface="굴림" pitchFamily="50" charset="-127"/>
              </a:rPr>
              <a:t>One source-quench message should be sent to each datagram that has been discarded due to congestion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 smtClean="0">
                <a:ea typeface="굴림" pitchFamily="50" charset="-127"/>
              </a:rPr>
              <a:t>One-to-one congestion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 smtClean="0">
                <a:ea typeface="굴림" pitchFamily="50" charset="-127"/>
              </a:rPr>
              <a:t>Many-to-one congestion (congested router has no idea which source is sending datagrams faster)</a:t>
            </a:r>
          </a:p>
          <a:p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Redirection with ICMP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281238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dirty="0" smtClean="0"/>
              <a:t>A host usually starts with a small routing table that is gradually augmented and updated. 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dirty="0" smtClean="0"/>
              <a:t>One of the tools to accomplish this is the redirection message.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dirty="0" smtClean="0"/>
              <a:t>A redirection message is sent from a router to a host on the same local network.</a:t>
            </a:r>
          </a:p>
          <a:p>
            <a:pPr>
              <a:lnSpc>
                <a:spcPct val="110000"/>
              </a:lnSpc>
              <a:defRPr/>
            </a:pPr>
            <a:endParaRPr lang="ko-KR" altLang="en-US" dirty="0"/>
          </a:p>
        </p:txBody>
      </p:sp>
      <p:pic>
        <p:nvPicPr>
          <p:cNvPr id="63492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113" y="3716338"/>
            <a:ext cx="8574087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760788"/>
            <a:ext cx="1909763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0575" y="4160838"/>
            <a:ext cx="1571625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5151438"/>
            <a:ext cx="35925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1263" y="5143500"/>
            <a:ext cx="34369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Ping and ICMP</a:t>
            </a:r>
            <a:endParaRPr lang="ko-KR" altLang="en-US" smtClean="0"/>
          </a:p>
        </p:txBody>
      </p:sp>
      <p:sp>
        <p:nvSpPr>
          <p:cNvPr id="6451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 sz="2000" smtClean="0">
                <a:ea typeface="굴림" pitchFamily="50" charset="-127"/>
              </a:rPr>
              <a:t>Ping programs uses Echo-request/reply to test reachability of a host</a:t>
            </a:r>
          </a:p>
          <a:p>
            <a:r>
              <a:rPr lang="en-US" altLang="ko-KR" sz="2000" b="1" smtClean="0">
                <a:ea typeface="굴림" pitchFamily="50" charset="-127"/>
              </a:rPr>
              <a:t>Identifiers :</a:t>
            </a:r>
            <a:r>
              <a:rPr lang="en-US" altLang="ko-KR" sz="2000" smtClean="0">
                <a:ea typeface="굴림" pitchFamily="50" charset="-127"/>
              </a:rPr>
              <a:t> Process ID </a:t>
            </a:r>
          </a:p>
          <a:p>
            <a:pPr lvl="1"/>
            <a:r>
              <a:rPr lang="en-US" altLang="ko-KR" sz="2000" smtClean="0">
                <a:ea typeface="굴림" pitchFamily="50" charset="-127"/>
              </a:rPr>
              <a:t>If many ping programs are running</a:t>
            </a:r>
          </a:p>
          <a:p>
            <a:r>
              <a:rPr lang="en-US" altLang="ko-KR" sz="2000" b="1" smtClean="0">
                <a:ea typeface="굴림" pitchFamily="50" charset="-127"/>
              </a:rPr>
              <a:t>Sequence Number :</a:t>
            </a:r>
            <a:r>
              <a:rPr lang="en-US" altLang="ko-KR" sz="2000" smtClean="0">
                <a:ea typeface="굴림" pitchFamily="50" charset="-127"/>
              </a:rPr>
              <a:t> increment for each echo-request</a:t>
            </a:r>
          </a:p>
          <a:p>
            <a:r>
              <a:rPr lang="en-US" altLang="ko-KR" sz="2000" b="1" smtClean="0">
                <a:ea typeface="굴림" pitchFamily="50" charset="-127"/>
              </a:rPr>
              <a:t>RTT</a:t>
            </a:r>
            <a:r>
              <a:rPr lang="en-US" altLang="ko-KR" sz="2000" smtClean="0">
                <a:ea typeface="굴림" pitchFamily="50" charset="-127"/>
              </a:rPr>
              <a:t> = received_reply_time – requested_time (stored in ICMP data packet)</a:t>
            </a:r>
          </a:p>
          <a:p>
            <a:endParaRPr lang="en-US" altLang="ko-KR" sz="2000" smtClean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ＭＳ Ｐゴシック" pitchFamily="34" charset="-128"/>
              </a:rPr>
              <a:t>Traceroute and ICMP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22592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 smtClean="0"/>
              <a:t>source sends series of UDP segments to </a:t>
            </a:r>
            <a:r>
              <a:rPr lang="en-US" altLang="ko-KR" dirty="0" err="1" smtClean="0"/>
              <a:t>dest</a:t>
            </a:r>
            <a:endParaRPr lang="en-US" altLang="ko-KR" dirty="0" smtClean="0"/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first set has TTL =1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second set has TTL=2, etc.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unlikely port number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 smtClean="0"/>
              <a:t>when n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set of packets arrives to n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router: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router discards packets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and sends source ICMP messages (type 11, code 0:  “TTL Expired”)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ICMP messages includes name of router &amp; IP address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 smtClean="0"/>
              <a:t>when ICMP messages arrives, source records RTTs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 smtClean="0"/>
              <a:t>stopping criteria: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UDP segment eventually arrives at destination host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destination returns ICMP “port unreachable” message (type 3, code 3)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source stops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 smtClean="0"/>
          </a:p>
          <a:p>
            <a:pPr>
              <a:lnSpc>
                <a:spcPct val="120000"/>
              </a:lnSpc>
              <a:defRPr/>
            </a:pPr>
            <a:endParaRPr lang="ko-KR" altLang="en-US" dirty="0"/>
          </a:p>
        </p:txBody>
      </p:sp>
      <p:sp>
        <p:nvSpPr>
          <p:cNvPr id="65540" name="Line 38"/>
          <p:cNvSpPr>
            <a:spLocks noChangeShapeType="1"/>
          </p:cNvSpPr>
          <p:nvPr/>
        </p:nvSpPr>
        <p:spPr bwMode="auto">
          <a:xfrm>
            <a:off x="1285875" y="5886450"/>
            <a:ext cx="288925" cy="26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1" name="Line 105"/>
          <p:cNvSpPr>
            <a:spLocks noChangeShapeType="1"/>
          </p:cNvSpPr>
          <p:nvPr/>
        </p:nvSpPr>
        <p:spPr bwMode="auto">
          <a:xfrm flipV="1">
            <a:off x="2079625" y="5937250"/>
            <a:ext cx="458788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2" name="Line 106"/>
          <p:cNvSpPr>
            <a:spLocks noChangeShapeType="1"/>
          </p:cNvSpPr>
          <p:nvPr/>
        </p:nvSpPr>
        <p:spPr bwMode="auto">
          <a:xfrm>
            <a:off x="3014663" y="5921375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3" name="Line 108"/>
          <p:cNvSpPr>
            <a:spLocks noChangeShapeType="1"/>
          </p:cNvSpPr>
          <p:nvPr/>
        </p:nvSpPr>
        <p:spPr bwMode="auto">
          <a:xfrm flipH="1">
            <a:off x="2776538" y="5653088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4" name="Line 113"/>
          <p:cNvSpPr>
            <a:spLocks noChangeShapeType="1"/>
          </p:cNvSpPr>
          <p:nvPr/>
        </p:nvSpPr>
        <p:spPr bwMode="auto">
          <a:xfrm flipH="1">
            <a:off x="3990975" y="5981700"/>
            <a:ext cx="620713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5" name="Line 260"/>
          <p:cNvSpPr>
            <a:spLocks noChangeShapeType="1"/>
          </p:cNvSpPr>
          <p:nvPr/>
        </p:nvSpPr>
        <p:spPr bwMode="auto">
          <a:xfrm>
            <a:off x="5110163" y="5946775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6" name="Line 261"/>
          <p:cNvSpPr>
            <a:spLocks noChangeShapeType="1"/>
          </p:cNvSpPr>
          <p:nvPr/>
        </p:nvSpPr>
        <p:spPr bwMode="auto">
          <a:xfrm flipH="1">
            <a:off x="6048375" y="5892800"/>
            <a:ext cx="557213" cy="277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7" name="Line 291"/>
          <p:cNvSpPr>
            <a:spLocks noChangeShapeType="1"/>
          </p:cNvSpPr>
          <p:nvPr/>
        </p:nvSpPr>
        <p:spPr bwMode="auto">
          <a:xfrm>
            <a:off x="2744788" y="6053138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8" name="Line 292"/>
          <p:cNvSpPr>
            <a:spLocks noChangeShapeType="1"/>
          </p:cNvSpPr>
          <p:nvPr/>
        </p:nvSpPr>
        <p:spPr bwMode="auto">
          <a:xfrm>
            <a:off x="4668838" y="5640388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9" name="Line 294"/>
          <p:cNvSpPr>
            <a:spLocks noChangeShapeType="1"/>
          </p:cNvSpPr>
          <p:nvPr/>
        </p:nvSpPr>
        <p:spPr bwMode="auto">
          <a:xfrm flipH="1">
            <a:off x="3386138" y="6243638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50" name="Line 295"/>
          <p:cNvSpPr>
            <a:spLocks noChangeShapeType="1"/>
          </p:cNvSpPr>
          <p:nvPr/>
        </p:nvSpPr>
        <p:spPr bwMode="auto">
          <a:xfrm>
            <a:off x="3741738" y="5748338"/>
            <a:ext cx="6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Text Box 300"/>
          <p:cNvSpPr txBox="1">
            <a:spLocks noChangeArrowheads="1"/>
          </p:cNvSpPr>
          <p:nvPr/>
        </p:nvSpPr>
        <p:spPr bwMode="auto">
          <a:xfrm>
            <a:off x="1387475" y="5605463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en-US" sz="1800">
                <a:solidFill>
                  <a:srgbClr val="CC0000"/>
                </a:solidFill>
                <a:latin typeface="Arial" charset="0"/>
                <a:ea typeface="ＭＳ Ｐゴシック" pitchFamily="34" charset="-128"/>
              </a:rPr>
              <a:t>3 probes</a:t>
            </a:r>
          </a:p>
        </p:txBody>
      </p:sp>
      <p:sp>
        <p:nvSpPr>
          <p:cNvPr id="16" name="Text Box 302"/>
          <p:cNvSpPr txBox="1">
            <a:spLocks noChangeArrowheads="1"/>
          </p:cNvSpPr>
          <p:nvPr/>
        </p:nvSpPr>
        <p:spPr bwMode="auto">
          <a:xfrm>
            <a:off x="2001838" y="6165850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en-US" sz="1800">
                <a:solidFill>
                  <a:srgbClr val="CC0000"/>
                </a:solidFill>
                <a:latin typeface="Arial" charset="0"/>
                <a:ea typeface="ＭＳ Ｐゴシック" pitchFamily="34" charset="-128"/>
              </a:rPr>
              <a:t>3 probes</a:t>
            </a:r>
          </a:p>
        </p:txBody>
      </p:sp>
      <p:sp>
        <p:nvSpPr>
          <p:cNvPr id="17" name="Text Box 304"/>
          <p:cNvSpPr txBox="1">
            <a:spLocks noChangeArrowheads="1"/>
          </p:cNvSpPr>
          <p:nvPr/>
        </p:nvSpPr>
        <p:spPr bwMode="auto">
          <a:xfrm>
            <a:off x="3025775" y="5580063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en-US" sz="1800">
                <a:solidFill>
                  <a:srgbClr val="CC0000"/>
                </a:solidFill>
                <a:latin typeface="Arial" charset="0"/>
                <a:ea typeface="ＭＳ Ｐゴシック" pitchFamily="34" charset="-128"/>
              </a:rPr>
              <a:t>3 probes</a:t>
            </a:r>
          </a:p>
        </p:txBody>
      </p:sp>
      <p:grpSp>
        <p:nvGrpSpPr>
          <p:cNvPr id="65554" name="Group 21"/>
          <p:cNvGrpSpPr>
            <a:grpSpLocks/>
          </p:cNvGrpSpPr>
          <p:nvPr/>
        </p:nvGrpSpPr>
        <p:grpSpPr bwMode="auto">
          <a:xfrm>
            <a:off x="517525" y="5541963"/>
            <a:ext cx="820738" cy="688975"/>
            <a:chOff x="-44" y="1473"/>
            <a:chExt cx="981" cy="1105"/>
          </a:xfrm>
        </p:grpSpPr>
        <p:pic>
          <p:nvPicPr>
            <p:cNvPr id="65607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608" name="Freeform 2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8635354 w 356"/>
                <a:gd name="T3" fmla="*/ 6617243 h 368"/>
                <a:gd name="T4" fmla="*/ 57695349 w 356"/>
                <a:gd name="T5" fmla="*/ 137857894 h 368"/>
                <a:gd name="T6" fmla="*/ 12715235 w 356"/>
                <a:gd name="T7" fmla="*/ 17240985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65555" name="Group 24"/>
          <p:cNvGrpSpPr>
            <a:grpSpLocks/>
          </p:cNvGrpSpPr>
          <p:nvPr/>
        </p:nvGrpSpPr>
        <p:grpSpPr bwMode="auto">
          <a:xfrm flipH="1">
            <a:off x="6565900" y="5580063"/>
            <a:ext cx="754063" cy="669925"/>
            <a:chOff x="-44" y="1473"/>
            <a:chExt cx="981" cy="1105"/>
          </a:xfrm>
        </p:grpSpPr>
        <p:pic>
          <p:nvPicPr>
            <p:cNvPr id="65605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606" name="Freeform 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8635354 w 356"/>
                <a:gd name="T3" fmla="*/ 6617243 h 368"/>
                <a:gd name="T4" fmla="*/ 57695349 w 356"/>
                <a:gd name="T5" fmla="*/ 137857894 h 368"/>
                <a:gd name="T6" fmla="*/ 12715235 w 356"/>
                <a:gd name="T7" fmla="*/ 17240985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65556" name="Group 27"/>
          <p:cNvGrpSpPr>
            <a:grpSpLocks/>
          </p:cNvGrpSpPr>
          <p:nvPr/>
        </p:nvGrpSpPr>
        <p:grpSpPr bwMode="auto">
          <a:xfrm>
            <a:off x="5513388" y="6080125"/>
            <a:ext cx="617537" cy="250825"/>
            <a:chOff x="2356" y="1300"/>
            <a:chExt cx="555" cy="194"/>
          </a:xfrm>
        </p:grpSpPr>
        <p:sp>
          <p:nvSpPr>
            <p:cNvPr id="6559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559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559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grpSp>
          <p:nvGrpSpPr>
            <p:cNvPr id="65600" name="Group 31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65603" name="Freeform 3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5604" name="Freeform 3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5601" name="Line 34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602" name="Line 35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5557" name="Group 36"/>
          <p:cNvGrpSpPr>
            <a:grpSpLocks/>
          </p:cNvGrpSpPr>
          <p:nvPr/>
        </p:nvGrpSpPr>
        <p:grpSpPr bwMode="auto">
          <a:xfrm>
            <a:off x="4545013" y="5808663"/>
            <a:ext cx="617537" cy="250825"/>
            <a:chOff x="2356" y="1300"/>
            <a:chExt cx="555" cy="194"/>
          </a:xfrm>
        </p:grpSpPr>
        <p:sp>
          <p:nvSpPr>
            <p:cNvPr id="65589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5590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5591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grpSp>
          <p:nvGrpSpPr>
            <p:cNvPr id="65592" name="Group 40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65595" name="Freeform 4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5596" name="Freeform 4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5593" name="Line 43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594" name="Line 44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5558" name="Group 45"/>
          <p:cNvGrpSpPr>
            <a:grpSpLocks/>
          </p:cNvGrpSpPr>
          <p:nvPr/>
        </p:nvGrpSpPr>
        <p:grpSpPr bwMode="auto">
          <a:xfrm>
            <a:off x="3394075" y="6018213"/>
            <a:ext cx="617538" cy="250825"/>
            <a:chOff x="2356" y="1300"/>
            <a:chExt cx="555" cy="194"/>
          </a:xfrm>
        </p:grpSpPr>
        <p:sp>
          <p:nvSpPr>
            <p:cNvPr id="65581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5582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5583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grpSp>
          <p:nvGrpSpPr>
            <p:cNvPr id="65584" name="Group 4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65587" name="Freeform 5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5588" name="Freeform 5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5585" name="Line 52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586" name="Line 53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5559" name="Group 54"/>
          <p:cNvGrpSpPr>
            <a:grpSpLocks/>
          </p:cNvGrpSpPr>
          <p:nvPr/>
        </p:nvGrpSpPr>
        <p:grpSpPr bwMode="auto">
          <a:xfrm>
            <a:off x="2392363" y="5772150"/>
            <a:ext cx="617537" cy="250825"/>
            <a:chOff x="2356" y="1300"/>
            <a:chExt cx="555" cy="194"/>
          </a:xfrm>
        </p:grpSpPr>
        <p:sp>
          <p:nvSpPr>
            <p:cNvPr id="6557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557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557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grpSp>
          <p:nvGrpSpPr>
            <p:cNvPr id="65576" name="Group 58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65579" name="Freeform 5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5580" name="Freeform 6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5577" name="Line 61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578" name="Line 62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5560" name="Group 63"/>
          <p:cNvGrpSpPr>
            <a:grpSpLocks/>
          </p:cNvGrpSpPr>
          <p:nvPr/>
        </p:nvGrpSpPr>
        <p:grpSpPr bwMode="auto">
          <a:xfrm>
            <a:off x="1517650" y="6038850"/>
            <a:ext cx="617538" cy="250825"/>
            <a:chOff x="2356" y="1300"/>
            <a:chExt cx="555" cy="194"/>
          </a:xfrm>
        </p:grpSpPr>
        <p:sp>
          <p:nvSpPr>
            <p:cNvPr id="6556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556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556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grpSp>
          <p:nvGrpSpPr>
            <p:cNvPr id="65568" name="Group 6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65571" name="Freeform 6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5572" name="Freeform 6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5569" name="Line 7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570" name="Line 7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9" name="Freeform 303"/>
          <p:cNvSpPr>
            <a:spLocks/>
          </p:cNvSpPr>
          <p:nvPr/>
        </p:nvSpPr>
        <p:spPr bwMode="auto">
          <a:xfrm>
            <a:off x="1257300" y="5826125"/>
            <a:ext cx="2247900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0" name="Freeform 299"/>
          <p:cNvSpPr>
            <a:spLocks/>
          </p:cNvSpPr>
          <p:nvPr/>
        </p:nvSpPr>
        <p:spPr bwMode="auto">
          <a:xfrm>
            <a:off x="1289050" y="5862638"/>
            <a:ext cx="419100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" name="Freeform 301"/>
          <p:cNvSpPr>
            <a:spLocks/>
          </p:cNvSpPr>
          <p:nvPr/>
        </p:nvSpPr>
        <p:spPr bwMode="auto">
          <a:xfrm>
            <a:off x="1282700" y="5776913"/>
            <a:ext cx="1346200" cy="474662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084888" y="1484313"/>
            <a:ext cx="2879725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Recent Windows’ “</a:t>
            </a:r>
            <a:r>
              <a:rPr lang="en-US" altLang="ko-KR" dirty="0" err="1"/>
              <a:t>TraceRT</a:t>
            </a:r>
            <a:r>
              <a:rPr lang="en-US" altLang="ko-KR" dirty="0"/>
              <a:t>” command uses Ping Echo requests with small TTLs. Destination returns Ping Echo-reply.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69" grpId="0" animBg="1"/>
      <p:bldP spid="70" grpId="0" animBg="1"/>
      <p:bldP spid="71" grpId="0" animBg="1"/>
      <p:bldP spid="7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altLang="ko-KR" dirty="0" smtClean="0"/>
              <a:t>Lab 07-1. </a:t>
            </a:r>
            <a:r>
              <a:rPr lang="en-US" altLang="ko-KR" dirty="0" smtClean="0"/>
              <a:t>DHCP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dirty="0" smtClean="0"/>
              <a:t>로컬 영역 연결 속성 </a:t>
            </a:r>
            <a:r>
              <a:rPr lang="en-US" altLang="ko-KR" sz="1800" dirty="0" smtClean="0">
                <a:sym typeface="Wingdings" pitchFamily="2" charset="2"/>
              </a:rPr>
              <a:t> </a:t>
            </a:r>
            <a:r>
              <a:rPr lang="ko-KR" altLang="en-US" sz="1800" dirty="0" smtClean="0">
                <a:sym typeface="Wingdings" pitchFamily="2" charset="2"/>
              </a:rPr>
              <a:t>인터넷 프로토콜 버전</a:t>
            </a:r>
            <a:r>
              <a:rPr lang="en-US" altLang="ko-KR" sz="1800" dirty="0" smtClean="0">
                <a:sym typeface="Wingdings" pitchFamily="2" charset="2"/>
              </a:rPr>
              <a:t>4 </a:t>
            </a:r>
            <a:r>
              <a:rPr lang="ko-KR" altLang="en-US" sz="1800" dirty="0" smtClean="0">
                <a:sym typeface="Wingdings" pitchFamily="2" charset="2"/>
              </a:rPr>
              <a:t>속성 </a:t>
            </a:r>
            <a:r>
              <a:rPr lang="en-US" altLang="ko-KR" sz="1800" dirty="0" smtClean="0">
                <a:sym typeface="Wingdings" pitchFamily="2" charset="2"/>
              </a:rPr>
              <a:t> </a:t>
            </a:r>
            <a:r>
              <a:rPr lang="ko-KR" altLang="en-US" sz="1800" dirty="0" smtClean="0">
                <a:sym typeface="Wingdings" pitchFamily="2" charset="2"/>
              </a:rPr>
              <a:t>할당된 주소 모두 </a:t>
            </a:r>
            <a:r>
              <a:rPr lang="en-US" altLang="ko-KR" sz="1800" dirty="0" smtClean="0">
                <a:sym typeface="Wingdings" pitchFamily="2" charset="2"/>
              </a:rPr>
              <a:t>copy (</a:t>
            </a:r>
            <a:r>
              <a:rPr lang="ko-KR" altLang="en-US" sz="1800" dirty="0" smtClean="0">
                <a:sym typeface="Wingdings" pitchFamily="2" charset="2"/>
              </a:rPr>
              <a:t>향후 다시 입력에 필요</a:t>
            </a:r>
            <a:r>
              <a:rPr lang="en-US" altLang="ko-KR" sz="1800" dirty="0" smtClean="0">
                <a:sym typeface="Wingdings" pitchFamily="2" charset="2"/>
              </a:rPr>
              <a:t>)</a:t>
            </a:r>
            <a:endParaRPr lang="en-US" altLang="ko-KR" sz="18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00225"/>
            <a:ext cx="395287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2025" y="1772816"/>
            <a:ext cx="43719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오른쪽 화살표 7"/>
          <p:cNvSpPr/>
          <p:nvPr/>
        </p:nvSpPr>
        <p:spPr>
          <a:xfrm>
            <a:off x="4355976" y="4005064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876256" y="2924944"/>
            <a:ext cx="1728192" cy="504056"/>
          </a:xfrm>
          <a:prstGeom prst="wedgeRoundRectCallout">
            <a:avLst>
              <a:gd name="adj1" fmla="val -69964"/>
              <a:gd name="adj2" fmla="val 85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자동으로 받도록 설정되어 있는 경우는 </a:t>
            </a:r>
            <a:r>
              <a:rPr lang="en-US" altLang="ko-KR" sz="1050" dirty="0" smtClean="0"/>
              <a:t>copy </a:t>
            </a:r>
            <a:r>
              <a:rPr lang="ko-KR" altLang="en-US" sz="1050" dirty="0" smtClean="0"/>
              <a:t>불필요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26344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altLang="ko-KR" dirty="0" smtClean="0"/>
              <a:t>Lab. DHCP 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1800" dirty="0" err="1" smtClean="0"/>
              <a:t>ipconfig</a:t>
            </a:r>
            <a:r>
              <a:rPr lang="en-US" altLang="ko-KR" sz="1800" dirty="0" smtClean="0"/>
              <a:t> /release</a:t>
            </a:r>
            <a:r>
              <a:rPr lang="ko-KR" altLang="en-US" sz="1800" dirty="0" smtClean="0"/>
              <a:t>로 </a:t>
            </a:r>
            <a:r>
              <a:rPr lang="en-US" altLang="ko-KR" sz="1800" dirty="0" smtClean="0"/>
              <a:t>IP </a:t>
            </a:r>
            <a:r>
              <a:rPr lang="ko-KR" altLang="en-US" sz="1800" dirty="0" smtClean="0"/>
              <a:t>주소 반납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 err="1" smtClean="0"/>
              <a:t>ipconfig</a:t>
            </a:r>
            <a:r>
              <a:rPr lang="en-US" altLang="ko-KR" sz="1800" dirty="0" smtClean="0"/>
              <a:t>/ renew</a:t>
            </a:r>
            <a:r>
              <a:rPr lang="ko-KR" altLang="en-US" sz="1800" dirty="0" smtClean="0"/>
              <a:t>로 </a:t>
            </a:r>
            <a:r>
              <a:rPr lang="en-US" altLang="ko-KR" sz="1800" dirty="0" smtClean="0"/>
              <a:t>DHCP </a:t>
            </a:r>
            <a:r>
              <a:rPr lang="ko-KR" altLang="en-US" sz="1800" dirty="0" smtClean="0"/>
              <a:t>서버 접근</a:t>
            </a:r>
            <a:r>
              <a:rPr lang="en-US" altLang="ko-KR" sz="1800" dirty="0" smtClean="0"/>
              <a:t>, IP </a:t>
            </a:r>
            <a:r>
              <a:rPr lang="ko-KR" altLang="en-US" sz="1800" dirty="0" smtClean="0"/>
              <a:t>주소 획득 </a:t>
            </a:r>
            <a:r>
              <a:rPr lang="en-US" altLang="ko-KR" sz="1800" dirty="0" smtClean="0">
                <a:sym typeface="Wingdings" pitchFamily="2" charset="2"/>
              </a:rPr>
              <a:t> </a:t>
            </a:r>
            <a:r>
              <a:rPr lang="ko-KR" altLang="en-US" sz="1800" dirty="0" smtClean="0">
                <a:sym typeface="Wingdings" pitchFamily="2" charset="2"/>
              </a:rPr>
              <a:t>이 과정을 </a:t>
            </a:r>
            <a:r>
              <a:rPr lang="en-US" altLang="ko-KR" sz="1800" dirty="0" err="1" smtClean="0">
                <a:sym typeface="Wingdings" pitchFamily="2" charset="2"/>
              </a:rPr>
              <a:t>wireshark</a:t>
            </a:r>
            <a:r>
              <a:rPr lang="ko-KR" altLang="en-US" sz="1800" dirty="0" smtClean="0">
                <a:sym typeface="Wingdings" pitchFamily="2" charset="2"/>
              </a:rPr>
              <a:t>으로 </a:t>
            </a:r>
            <a:r>
              <a:rPr lang="en-US" altLang="ko-KR" sz="1800" dirty="0" smtClean="0">
                <a:sym typeface="Wingdings" pitchFamily="2" charset="2"/>
              </a:rPr>
              <a:t>capture</a:t>
            </a:r>
            <a:endParaRPr lang="ko-KR" altLang="en-US" sz="1800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1" y="1556792"/>
            <a:ext cx="5762717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4293096"/>
            <a:ext cx="6153105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84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altLang="ko-KR" dirty="0" smtClean="0"/>
              <a:t>Lab. DHCP 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400" dirty="0" smtClean="0"/>
              <a:t>다음 사항을 중점적으로 관찰하고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파악한 사항들을 기록하라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2000" dirty="0" smtClean="0"/>
              <a:t>Transport layer protocol</a:t>
            </a:r>
          </a:p>
          <a:p>
            <a:pPr lvl="1"/>
            <a:r>
              <a:rPr lang="en-US" altLang="ko-KR" sz="2000" dirty="0" smtClean="0"/>
              <a:t>Port number</a:t>
            </a:r>
          </a:p>
          <a:p>
            <a:pPr lvl="1"/>
            <a:r>
              <a:rPr lang="en-US" altLang="ko-KR" sz="2000" dirty="0" smtClean="0"/>
              <a:t>Physical address (</a:t>
            </a:r>
            <a:r>
              <a:rPr lang="ko-KR" altLang="en-US" sz="2000" dirty="0" smtClean="0"/>
              <a:t>내 컴퓨터와 같은지 확인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en-US" altLang="ko-KR" sz="2000" dirty="0" smtClean="0"/>
              <a:t>Discover message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Request message</a:t>
            </a:r>
            <a:r>
              <a:rPr lang="ko-KR" altLang="en-US" sz="2000" dirty="0" smtClean="0"/>
              <a:t>를 </a:t>
            </a:r>
            <a:r>
              <a:rPr lang="en-US" altLang="ko-KR" sz="2000" dirty="0" err="1" smtClean="0"/>
              <a:t>Wireshark</a:t>
            </a:r>
            <a:r>
              <a:rPr lang="ko-KR" altLang="en-US" sz="2000" dirty="0" smtClean="0"/>
              <a:t>이 어떻게 구별하는지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Transaction ID</a:t>
            </a:r>
          </a:p>
          <a:p>
            <a:pPr lvl="1"/>
            <a:r>
              <a:rPr lang="en-US" altLang="ko-KR" sz="2000" dirty="0" smtClean="0"/>
              <a:t>Packet</a:t>
            </a:r>
            <a:r>
              <a:rPr lang="ko-KR" altLang="en-US" sz="2000" dirty="0" smtClean="0"/>
              <a:t>들의 </a:t>
            </a:r>
            <a:r>
              <a:rPr lang="en-US" altLang="ko-KR" sz="2000" dirty="0" smtClean="0"/>
              <a:t>IP source address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destination address</a:t>
            </a:r>
          </a:p>
          <a:p>
            <a:pPr lvl="2"/>
            <a:r>
              <a:rPr lang="en-US" altLang="ko-KR" sz="1700" dirty="0" smtClean="0"/>
              <a:t>DHCP server</a:t>
            </a:r>
            <a:r>
              <a:rPr lang="ko-KR" altLang="en-US" sz="1700" dirty="0" smtClean="0"/>
              <a:t>의 </a:t>
            </a:r>
            <a:r>
              <a:rPr lang="en-US" altLang="ko-KR" sz="1700" dirty="0" smtClean="0"/>
              <a:t>IP</a:t>
            </a:r>
            <a:r>
              <a:rPr lang="ko-KR" altLang="en-US" sz="1700" dirty="0" smtClean="0"/>
              <a:t>주소 확인</a:t>
            </a:r>
            <a:endParaRPr lang="en-US" altLang="ko-KR" sz="1700" dirty="0" smtClean="0"/>
          </a:p>
          <a:p>
            <a:pPr lvl="1"/>
            <a:r>
              <a:rPr lang="ko-KR" altLang="en-US" sz="2000" dirty="0" smtClean="0"/>
              <a:t>사용하도록 제시된 </a:t>
            </a:r>
            <a:r>
              <a:rPr lang="en-US" altLang="ko-KR" sz="2000" dirty="0" smtClean="0"/>
              <a:t>IP </a:t>
            </a:r>
            <a:r>
              <a:rPr lang="ko-KR" altLang="en-US" sz="2000" dirty="0" smtClean="0"/>
              <a:t>주소</a:t>
            </a:r>
            <a:endParaRPr lang="en-US" altLang="ko-KR" sz="2000" dirty="0" smtClean="0"/>
          </a:p>
          <a:p>
            <a:pPr lvl="2"/>
            <a:endParaRPr lang="en-US" altLang="ko-KR" sz="1700" dirty="0" smtClean="0"/>
          </a:p>
          <a:p>
            <a:pPr lvl="1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2798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0"/>
            <a:ext cx="701842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내용 개체 틀 5"/>
          <p:cNvGraphicFramePr>
            <a:graphicFrameLocks noGrp="1" noChangeAspect="1"/>
          </p:cNvGraphicFramePr>
          <p:nvPr>
            <p:ph sz="quarter" idx="1"/>
            <p:extLst/>
          </p:nvPr>
        </p:nvGraphicFramePr>
        <p:xfrm>
          <a:off x="6229350" y="4521200"/>
          <a:ext cx="1344613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1" name="포장기 셸 개체" showAsIcon="1" r:id="rId4" imgW="1344240" imgH="313200" progId="Package">
                  <p:embed/>
                </p:oleObj>
              </mc:Choice>
              <mc:Fallback>
                <p:oleObj name="포장기 셸 개체" showAsIcon="1" r:id="rId4" imgW="1344240" imgH="313200" progId="Package">
                  <p:embed/>
                  <p:pic>
                    <p:nvPicPr>
                      <p:cNvPr id="6" name="내용 개체 틀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4521200"/>
                        <a:ext cx="1344613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043608" y="594054"/>
            <a:ext cx="576064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3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Lab 07-2. </a:t>
            </a:r>
            <a:r>
              <a:rPr lang="en-US" altLang="ko-KR" dirty="0" smtClean="0">
                <a:solidFill>
                  <a:schemeClr val="bg1"/>
                </a:solidFill>
              </a:rPr>
              <a:t>ICMP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34819" name="내용 개체 틀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defRPr/>
            </a:pPr>
            <a:endParaRPr lang="en-US" altLang="ko-KR" dirty="0" smtClean="0"/>
          </a:p>
          <a:p>
            <a:pPr>
              <a:lnSpc>
                <a:spcPct val="110000"/>
              </a:lnSpc>
              <a:defRPr/>
            </a:pPr>
            <a:r>
              <a:rPr lang="en-US" altLang="ko-KR" dirty="0" smtClean="0"/>
              <a:t>Questions with Ping activities</a:t>
            </a:r>
          </a:p>
          <a:p>
            <a:pPr marL="731838" lvl="1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ko-KR" dirty="0" smtClean="0"/>
              <a:t>Examine </a:t>
            </a:r>
            <a:r>
              <a:rPr lang="en-US" altLang="ko-KR" dirty="0"/>
              <a:t>one of the ping request packets sent by your host. What are the ICMP type and code numbers? What other fields does this ICMP packet have? </a:t>
            </a:r>
          </a:p>
          <a:p>
            <a:pPr marL="731838" lvl="1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ko-KR" dirty="0" smtClean="0"/>
              <a:t>Examine </a:t>
            </a:r>
            <a:r>
              <a:rPr lang="en-US" altLang="ko-KR" dirty="0"/>
              <a:t>the corresponding ping reply packet. What are the ICMP type and code numbers? What other fields does this ICMP packet have? </a:t>
            </a:r>
            <a:endParaRPr lang="en-US" altLang="ko-KR" dirty="0" smtClean="0"/>
          </a:p>
          <a:p>
            <a:pPr>
              <a:lnSpc>
                <a:spcPct val="110000"/>
              </a:lnSpc>
              <a:defRPr/>
            </a:pPr>
            <a:r>
              <a:rPr lang="en-US" altLang="ko-KR" dirty="0"/>
              <a:t>Questions with </a:t>
            </a:r>
            <a:r>
              <a:rPr lang="en-US" altLang="ko-KR" dirty="0" err="1" smtClean="0"/>
              <a:t>Traceroute</a:t>
            </a:r>
            <a:r>
              <a:rPr lang="en-US" altLang="ko-KR" dirty="0" smtClean="0"/>
              <a:t> activities</a:t>
            </a:r>
            <a:endParaRPr lang="en-US" altLang="ko-KR" dirty="0"/>
          </a:p>
          <a:p>
            <a:pPr marL="731838" lvl="1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ko-KR" dirty="0" smtClean="0"/>
              <a:t>Examine </a:t>
            </a:r>
            <a:r>
              <a:rPr lang="en-US" altLang="ko-KR" dirty="0"/>
              <a:t>the ICMP echo packet in your screenshot. Is this different from the ICMP ping query packets in the first half of this lab? If yes, how so? </a:t>
            </a:r>
          </a:p>
          <a:p>
            <a:pPr marL="731838" lvl="1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ko-KR" dirty="0" smtClean="0"/>
              <a:t>Examine </a:t>
            </a:r>
            <a:r>
              <a:rPr lang="en-US" altLang="ko-KR" dirty="0"/>
              <a:t>the ICMP error packet in your screenshot. It has more fields than the ICMP echo packet. What is included in those fields? </a:t>
            </a:r>
          </a:p>
          <a:p>
            <a:pPr marL="731838" lvl="1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ko-KR" dirty="0" smtClean="0"/>
              <a:t>Examine </a:t>
            </a:r>
            <a:r>
              <a:rPr lang="en-US" altLang="ko-KR" dirty="0"/>
              <a:t>the last three ICMP packets received by the source host. How are these packets different from the ICMP error packets? Why are they different</a:t>
            </a:r>
            <a:r>
              <a:rPr lang="en-US" altLang="ko-KR" dirty="0" smtClean="0"/>
              <a:t>?</a:t>
            </a:r>
          </a:p>
          <a:p>
            <a:pPr marL="731838" lvl="1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ko-KR" altLang="en-US" dirty="0" smtClean="0"/>
              <a:t>강의노트에서 배운 내용과 다른 점을 찾아라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1">
              <a:lnSpc>
                <a:spcPct val="110000"/>
              </a:lnSpc>
              <a:defRPr/>
            </a:pP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 smtClean="0"/>
          </a:p>
        </p:txBody>
      </p:sp>
      <p:sp>
        <p:nvSpPr>
          <p:cNvPr id="2355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solidFill>
            <a:srgbClr val="CCFFFF"/>
          </a:solidFill>
        </p:spPr>
        <p:txBody>
          <a:bodyPr/>
          <a:lstStyle/>
          <a:p>
            <a:r>
              <a:rPr lang="en-US" altLang="ko-KR" dirty="0" smtClean="0"/>
              <a:t>Network Layer functions</a:t>
            </a:r>
          </a:p>
          <a:p>
            <a:r>
              <a:rPr lang="en-US" altLang="ko-KR" dirty="0" smtClean="0"/>
              <a:t>Routing algorithms overview</a:t>
            </a:r>
          </a:p>
          <a:p>
            <a:r>
              <a:rPr lang="en-US" altLang="ko-KR" dirty="0" smtClean="0"/>
              <a:t>IP protocol overview</a:t>
            </a:r>
          </a:p>
          <a:p>
            <a:r>
              <a:rPr lang="en-US" altLang="ko-KR" dirty="0" smtClean="0"/>
              <a:t>IP header fields</a:t>
            </a:r>
          </a:p>
          <a:p>
            <a:r>
              <a:rPr lang="en-US" altLang="ko-KR" dirty="0" smtClean="0"/>
              <a:t>IP address configuration (DHCP)</a:t>
            </a:r>
          </a:p>
          <a:p>
            <a:r>
              <a:rPr lang="en-US" altLang="ko-KR" dirty="0" smtClean="0"/>
              <a:t>ICMP</a:t>
            </a:r>
          </a:p>
          <a:p>
            <a:endParaRPr lang="ko-KR" altLang="en-US" dirty="0" smtClean="0"/>
          </a:p>
        </p:txBody>
      </p:sp>
      <p:sp>
        <p:nvSpPr>
          <p:cNvPr id="4" name="오른쪽 화살표 3"/>
          <p:cNvSpPr/>
          <p:nvPr/>
        </p:nvSpPr>
        <p:spPr>
          <a:xfrm>
            <a:off x="179512" y="1772816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8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Routing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920750" y="1495425"/>
            <a:ext cx="3571875" cy="2236788"/>
            <a:chOff x="3162" y="1071"/>
            <a:chExt cx="2250" cy="1409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2147483646 h 174"/>
                <a:gd name="T2" fmla="*/ 66829603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6" name="Group 45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72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73" name="Text Box 47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u</a:t>
                </a:r>
                <a:endPara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47" name="Group 48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70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1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71" name="Text Box 50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y</a:t>
                </a:r>
                <a:endPara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48" name="Group 51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68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9" name="Text Box 53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x</a:t>
                </a:r>
              </a:p>
            </p:txBody>
          </p:sp>
        </p:grpSp>
        <p:grpSp>
          <p:nvGrpSpPr>
            <p:cNvPr id="49" name="Group 54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66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55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7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w</a:t>
                </a:r>
                <a:endPara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50" name="Group 57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64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1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5" name="Text Box 5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v</a:t>
                </a:r>
                <a:endPara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51" name="Group 60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62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31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3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z</a:t>
                </a:r>
              </a:p>
            </p:txBody>
          </p:sp>
        </p:grpSp>
        <p:sp>
          <p:nvSpPr>
            <p:cNvPr id="52" name="Text Box 63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3" name="Text Box 64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4" name="Text Box 65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5" name="Text Box 66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3</a:t>
              </a: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6" name="Text Box 67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7" name="Text Box 68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8" name="Text Box 69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9" name="Text Box 70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5</a:t>
              </a: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0" name="Text Box 71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3</a:t>
              </a: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1" name="Text Box 72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5</a:t>
              </a: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74" name="Text Box 75"/>
          <p:cNvSpPr txBox="1">
            <a:spLocks noChangeArrowheads="1"/>
          </p:cNvSpPr>
          <p:nvPr/>
        </p:nvSpPr>
        <p:spPr bwMode="auto">
          <a:xfrm>
            <a:off x="792163" y="4981575"/>
            <a:ext cx="7416800" cy="830263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CC0000"/>
                </a:solidFill>
                <a:ea typeface="ＭＳ Ｐゴシック" panose="020B0600070205080204" pitchFamily="34" charset="-128"/>
              </a:rPr>
              <a:t>key question:</a:t>
            </a:r>
            <a:r>
              <a:rPr lang="en-US" altLang="en-US" sz="2000">
                <a:ea typeface="ＭＳ Ｐゴシック" panose="020B0600070205080204" pitchFamily="34" charset="-128"/>
              </a:rPr>
              <a:t> what is the least-cost path between u and z 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CC0000"/>
                </a:solidFill>
                <a:ea typeface="ＭＳ Ｐゴシック" panose="020B0600070205080204" pitchFamily="34" charset="-128"/>
              </a:rPr>
              <a:t>routing algorithm:</a:t>
            </a:r>
            <a:r>
              <a:rPr lang="en-US" altLang="en-US" sz="2000">
                <a:ea typeface="ＭＳ Ｐゴシック" panose="020B0600070205080204" pitchFamily="34" charset="-128"/>
              </a:rPr>
              <a:t> algorithm that finds that least cost path</a:t>
            </a:r>
          </a:p>
        </p:txBody>
      </p:sp>
      <p:sp>
        <p:nvSpPr>
          <p:cNvPr id="75" name="Text Box 73"/>
          <p:cNvSpPr txBox="1">
            <a:spLocks noChangeArrowheads="1"/>
          </p:cNvSpPr>
          <p:nvPr/>
        </p:nvSpPr>
        <p:spPr bwMode="auto">
          <a:xfrm>
            <a:off x="5067300" y="1656080"/>
            <a:ext cx="344963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c(</a:t>
            </a:r>
            <a:r>
              <a:rPr lang="en-US" altLang="en-US" sz="1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x,x</a:t>
            </a:r>
            <a:r>
              <a:rPr lang="ja-JP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’</a:t>
            </a:r>
            <a:r>
              <a:rPr lang="en-US" altLang="ja-JP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) = cost of link (</a:t>
            </a:r>
            <a:r>
              <a:rPr lang="en-US" altLang="ja-JP" sz="1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x,x</a:t>
            </a:r>
            <a:r>
              <a:rPr lang="ja-JP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’</a:t>
            </a:r>
            <a:r>
              <a:rPr lang="en-US" altLang="ja-JP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   e.g., c(</a:t>
            </a:r>
            <a:r>
              <a:rPr lang="en-US" altLang="en-US" sz="1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w,z</a:t>
            </a:r>
            <a:r>
              <a:rPr lang="en-US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) =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cost could always be 1, or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inversely related to bandwidth, 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related to congestion</a:t>
            </a:r>
          </a:p>
        </p:txBody>
      </p:sp>
      <p:sp>
        <p:nvSpPr>
          <p:cNvPr id="76" name="Text Box 74"/>
          <p:cNvSpPr txBox="1">
            <a:spLocks noChangeArrowheads="1"/>
          </p:cNvSpPr>
          <p:nvPr/>
        </p:nvSpPr>
        <p:spPr bwMode="auto">
          <a:xfrm>
            <a:off x="925513" y="4227513"/>
            <a:ext cx="6761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cost of path (x</a:t>
            </a:r>
            <a:r>
              <a:rPr lang="en-US" altLang="en-US" sz="1800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, x</a:t>
            </a:r>
            <a:r>
              <a:rPr lang="en-US" altLang="en-US" sz="1800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, x</a:t>
            </a:r>
            <a:r>
              <a:rPr lang="en-US" altLang="en-US" sz="1800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3</a:t>
            </a: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,…, x</a:t>
            </a:r>
            <a:r>
              <a:rPr lang="en-US" altLang="en-US" sz="1800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p</a:t>
            </a: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) = c(x</a:t>
            </a:r>
            <a:r>
              <a:rPr lang="en-US" altLang="en-US" sz="1800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,x</a:t>
            </a:r>
            <a:r>
              <a:rPr lang="en-US" altLang="en-US" sz="1800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) + c(x</a:t>
            </a:r>
            <a:r>
              <a:rPr lang="en-US" altLang="en-US" sz="1800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,x</a:t>
            </a:r>
            <a:r>
              <a:rPr lang="en-US" altLang="en-US" sz="1800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3</a:t>
            </a: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) + … + c(x</a:t>
            </a:r>
            <a:r>
              <a:rPr lang="en-US" altLang="en-US" sz="1800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p-1</a:t>
            </a: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,x</a:t>
            </a:r>
            <a:r>
              <a:rPr lang="en-US" altLang="en-US" sz="1800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p</a:t>
            </a: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175253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Routing algorithm classification</a:t>
            </a:r>
            <a:endParaRPr lang="ko-KR" altLang="en-US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775" cy="49371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 dirty="0" smtClean="0"/>
              <a:t>Q: global or decentralized information?</a:t>
            </a:r>
          </a:p>
          <a:p>
            <a:pPr>
              <a:defRPr/>
            </a:pPr>
            <a:r>
              <a:rPr lang="en-US" altLang="ko-KR" dirty="0" smtClean="0"/>
              <a:t>global:</a:t>
            </a:r>
          </a:p>
          <a:p>
            <a:pPr lvl="1">
              <a:defRPr/>
            </a:pPr>
            <a:r>
              <a:rPr lang="en-US" altLang="ko-KR" dirty="0" smtClean="0"/>
              <a:t>all routers have complete topology, link cost info</a:t>
            </a:r>
          </a:p>
          <a:p>
            <a:pPr lvl="1">
              <a:defRPr/>
            </a:pPr>
            <a:r>
              <a:rPr lang="en-US" altLang="ko-KR" dirty="0" smtClean="0"/>
              <a:t>“link state” algorithms</a:t>
            </a:r>
          </a:p>
          <a:p>
            <a:pPr>
              <a:defRPr/>
            </a:pPr>
            <a:r>
              <a:rPr lang="en-US" altLang="ko-KR" dirty="0" smtClean="0"/>
              <a:t>decentralized: </a:t>
            </a:r>
          </a:p>
          <a:p>
            <a:pPr lvl="1">
              <a:defRPr/>
            </a:pPr>
            <a:r>
              <a:rPr lang="en-US" altLang="ko-KR" dirty="0" smtClean="0"/>
              <a:t>router knows physically-connected neighbors, link costs to neighbors</a:t>
            </a:r>
          </a:p>
          <a:p>
            <a:pPr lvl="1">
              <a:defRPr/>
            </a:pPr>
            <a:r>
              <a:rPr lang="en-US" altLang="ko-KR" dirty="0" smtClean="0"/>
              <a:t>iterative process of computation, exchange of info with neighbors</a:t>
            </a:r>
          </a:p>
          <a:p>
            <a:pPr lvl="1">
              <a:defRPr/>
            </a:pPr>
            <a:r>
              <a:rPr lang="en-US" altLang="ko-KR" dirty="0" smtClean="0"/>
              <a:t>“distance vector” algorithms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20484" name="내용 개체 틀 5"/>
          <p:cNvSpPr>
            <a:spLocks noGrp="1"/>
          </p:cNvSpPr>
          <p:nvPr>
            <p:ph sz="quarter" idx="2"/>
          </p:nvPr>
        </p:nvSpPr>
        <p:spPr>
          <a:xfrm>
            <a:off x="4632325" y="1216025"/>
            <a:ext cx="4041775" cy="4937125"/>
          </a:xfrm>
        </p:spPr>
        <p:txBody>
          <a:bodyPr/>
          <a:lstStyle/>
          <a:p>
            <a:r>
              <a:rPr lang="en-US" altLang="ko-KR" smtClean="0"/>
              <a:t>Q: static or dynamic?</a:t>
            </a:r>
          </a:p>
          <a:p>
            <a:r>
              <a:rPr lang="en-US" altLang="ko-KR" smtClean="0"/>
              <a:t>static: </a:t>
            </a:r>
          </a:p>
          <a:p>
            <a:pPr lvl="1"/>
            <a:r>
              <a:rPr lang="en-US" altLang="ko-KR" smtClean="0"/>
              <a:t>routes change slowly over time</a:t>
            </a:r>
          </a:p>
          <a:p>
            <a:r>
              <a:rPr lang="en-US" altLang="ko-KR" smtClean="0"/>
              <a:t>dynamic: </a:t>
            </a:r>
          </a:p>
          <a:p>
            <a:pPr lvl="1"/>
            <a:r>
              <a:rPr lang="en-US" altLang="ko-KR" smtClean="0"/>
              <a:t>routes change more quickly</a:t>
            </a:r>
          </a:p>
          <a:p>
            <a:pPr lvl="1"/>
            <a:r>
              <a:rPr lang="en-US" altLang="ko-KR" smtClean="0"/>
              <a:t>periodic update</a:t>
            </a:r>
          </a:p>
          <a:p>
            <a:pPr lvl="1"/>
            <a:r>
              <a:rPr lang="en-US" altLang="ko-KR" smtClean="0"/>
              <a:t>in response to link cost changes</a:t>
            </a:r>
          </a:p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65575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A Link-State Routing Algorithm</a:t>
            </a:r>
            <a:endParaRPr lang="ko-KR" altLang="en-US" dirty="0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8229600" cy="430583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Font typeface="Wingdings 3" panose="05040102010807070707" pitchFamily="18" charset="2"/>
              <a:buNone/>
              <a:defRPr/>
            </a:pPr>
            <a:r>
              <a:rPr lang="en-US" altLang="ko-KR" dirty="0" err="1" smtClean="0"/>
              <a:t>Dijkstra’s</a:t>
            </a:r>
            <a:r>
              <a:rPr lang="en-US" altLang="ko-KR" dirty="0" smtClean="0"/>
              <a:t> algorithm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 smtClean="0"/>
              <a:t>net topology</a:t>
            </a:r>
            <a:r>
              <a:rPr lang="en-US" altLang="ko-KR" dirty="0"/>
              <a:t> </a:t>
            </a:r>
            <a:r>
              <a:rPr lang="en-US" altLang="ko-KR" dirty="0" smtClean="0"/>
              <a:t>&amp; link costs are known to all nodes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accomplished via “link state broadcast”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all nodes have same info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 smtClean="0"/>
              <a:t>computes least cost paths from one node (‘source”) to all other nodes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gives forwarding table for that node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 smtClean="0"/>
              <a:t>iterative calculations for shortest path nodes: after </a:t>
            </a:r>
            <a:r>
              <a:rPr lang="en-US" altLang="ko-KR" i="1" dirty="0" smtClean="0"/>
              <a:t>k</a:t>
            </a:r>
            <a:r>
              <a:rPr lang="en-US" altLang="ko-KR" dirty="0" smtClean="0"/>
              <a:t> iterations, know least cost path to </a:t>
            </a:r>
            <a:r>
              <a:rPr lang="en-US" altLang="ko-KR" i="1" dirty="0" smtClean="0"/>
              <a:t>k</a:t>
            </a:r>
            <a:r>
              <a:rPr lang="en-US" altLang="ko-KR" dirty="0" smtClean="0"/>
              <a:t> destinations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u determines (</a:t>
            </a:r>
            <a:r>
              <a:rPr lang="en-US" altLang="ko-KR" dirty="0" err="1" smtClean="0"/>
              <a:t>u,x</a:t>
            </a:r>
            <a:r>
              <a:rPr lang="en-US" altLang="ko-KR" dirty="0" smtClean="0"/>
              <a:t>) to x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(u, x, y) to y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(u, v) to v .. and so on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 smtClean="0"/>
          </a:p>
          <a:p>
            <a:pPr>
              <a:lnSpc>
                <a:spcPct val="120000"/>
              </a:lnSpc>
              <a:defRPr/>
            </a:pPr>
            <a:endParaRPr lang="ko-KR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114925" y="4013738"/>
            <a:ext cx="3571875" cy="2236788"/>
            <a:chOff x="3162" y="1071"/>
            <a:chExt cx="2250" cy="1409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2147483646 h 174"/>
                <a:gd name="T2" fmla="*/ 66829603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7" name="Group 45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73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74" name="Text Box 47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u</a:t>
                </a:r>
                <a:endPara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48" name="Group 48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71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1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72" name="Text Box 50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y</a:t>
                </a:r>
                <a:endPara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49" name="Group 51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69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70" name="Text Box 53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x</a:t>
                </a:r>
              </a:p>
            </p:txBody>
          </p:sp>
        </p:grpSp>
        <p:grpSp>
          <p:nvGrpSpPr>
            <p:cNvPr id="50" name="Group 54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67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55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8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w</a:t>
                </a:r>
                <a:endPara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51" name="Group 57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65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1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6" name="Text Box 5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v</a:t>
                </a:r>
                <a:endPara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52" name="Group 60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63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31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4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latinLnBrk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 latinLnBrk="1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latinLnBrk="1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latinLnBrk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z</a:t>
                </a:r>
              </a:p>
            </p:txBody>
          </p:sp>
        </p:grpSp>
        <p:sp>
          <p:nvSpPr>
            <p:cNvPr id="53" name="Text Box 63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4" name="Text Box 64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5" name="Text Box 65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6" name="Text Box 66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3</a:t>
              </a: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7" name="Text Box 67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8" name="Text Box 68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9" name="Text Box 69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0" name="Text Box 70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5</a:t>
              </a: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1" name="Text Box 71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3</a:t>
              </a: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2" name="Text Box 72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latinLnBrk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 latinLnBrk="1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latinLnBrk="1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latinLnBrk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ea typeface="ＭＳ Ｐゴシック" panose="020B0600070205080204" pitchFamily="34" charset="-128"/>
                </a:rPr>
                <a:t>5</a:t>
              </a:r>
              <a:endPara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804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19675</TotalTime>
  <Words>3071</Words>
  <Application>Microsoft Office PowerPoint</Application>
  <PresentationFormat>화면 슬라이드 쇼(4:3)</PresentationFormat>
  <Paragraphs>547</Paragraphs>
  <Slides>58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5</vt:i4>
      </vt:variant>
      <vt:variant>
        <vt:lpstr>슬라이드 제목</vt:lpstr>
      </vt:variant>
      <vt:variant>
        <vt:i4>58</vt:i4>
      </vt:variant>
    </vt:vector>
  </HeadingPairs>
  <TitlesOfParts>
    <vt:vector size="76" baseType="lpstr">
      <vt:lpstr>Trebuchet MS</vt:lpstr>
      <vt:lpstr>Gill Sans MT</vt:lpstr>
      <vt:lpstr>Bookman Old Style</vt:lpstr>
      <vt:lpstr>굴림</vt:lpstr>
      <vt:lpstr>맑은 고딕</vt:lpstr>
      <vt:lpstr>Wingdings</vt:lpstr>
      <vt:lpstr>Wingdings 3</vt:lpstr>
      <vt:lpstr>Arial</vt:lpstr>
      <vt:lpstr>Times New Roman</vt:lpstr>
      <vt:lpstr>돋움</vt:lpstr>
      <vt:lpstr>Comic Sans MS</vt:lpstr>
      <vt:lpstr>ＭＳ Ｐゴシック</vt:lpstr>
      <vt:lpstr>원본</vt:lpstr>
      <vt:lpstr>Picture</vt:lpstr>
      <vt:lpstr>Visio</vt:lpstr>
      <vt:lpstr>VISIO</vt:lpstr>
      <vt:lpstr>Worksheet</vt:lpstr>
      <vt:lpstr>패키지</vt:lpstr>
      <vt:lpstr>Network Layer  Internet Protocol </vt:lpstr>
      <vt:lpstr>Contents</vt:lpstr>
      <vt:lpstr>Network layer functions</vt:lpstr>
      <vt:lpstr>Routing &amp; Forwarding</vt:lpstr>
      <vt:lpstr>Other functions at Network layer</vt:lpstr>
      <vt:lpstr>Contents</vt:lpstr>
      <vt:lpstr>Routing</vt:lpstr>
      <vt:lpstr>Routing algorithm classification</vt:lpstr>
      <vt:lpstr>1) A Link-State Routing Algorithm</vt:lpstr>
      <vt:lpstr>2) A distance-vector algorithm</vt:lpstr>
      <vt:lpstr>3) Path-Vector algorithm at initial state</vt:lpstr>
      <vt:lpstr>3) Path-Vector algorithm updating path vectors</vt:lpstr>
      <vt:lpstr>Internet structure</vt:lpstr>
      <vt:lpstr>Contents</vt:lpstr>
      <vt:lpstr>Network layer in the Internet</vt:lpstr>
      <vt:lpstr>IP (Internet Protocol) :  The waist of the hourglass </vt:lpstr>
      <vt:lpstr>IP Service</vt:lpstr>
      <vt:lpstr>IP Service</vt:lpstr>
      <vt:lpstr>IP packet format</vt:lpstr>
      <vt:lpstr>Fields of the IP Header</vt:lpstr>
      <vt:lpstr>Fields of the IP Header</vt:lpstr>
      <vt:lpstr>Fields of the IP Header</vt:lpstr>
      <vt:lpstr>Fields of the IP Header</vt:lpstr>
      <vt:lpstr>Maximum Transmission Unit</vt:lpstr>
      <vt:lpstr>IP fragmentation, reassembly</vt:lpstr>
      <vt:lpstr>Where is Fragmentation done?</vt:lpstr>
      <vt:lpstr>What’s involved in Fragmentation?</vt:lpstr>
      <vt:lpstr>Contents</vt:lpstr>
      <vt:lpstr>How a host gets IP addresses</vt:lpstr>
      <vt:lpstr>PowerPoint 프레젠테이션</vt:lpstr>
      <vt:lpstr>DHCP: Dynamic Host Configuration Protocol</vt:lpstr>
      <vt:lpstr>Two types of Broadcast address</vt:lpstr>
      <vt:lpstr>DHCP client-server scenario</vt:lpstr>
      <vt:lpstr>PowerPoint 프레젠테이션</vt:lpstr>
      <vt:lpstr>DHCP message format</vt:lpstr>
      <vt:lpstr>DHCP message format</vt:lpstr>
      <vt:lpstr>Option format</vt:lpstr>
      <vt:lpstr>DHCP: more than IP addresses</vt:lpstr>
      <vt:lpstr>How a network gets IP addresses</vt:lpstr>
      <vt:lpstr>Hierarchical addressing: route aggregation</vt:lpstr>
      <vt:lpstr>How an ISP gets block of addresses</vt:lpstr>
      <vt:lpstr>Contents</vt:lpstr>
      <vt:lpstr>Internet Control Message Protocol (ICMP)</vt:lpstr>
      <vt:lpstr>Position of ICMP in the network layer And Encapsulation</vt:lpstr>
      <vt:lpstr>ICMP messages types</vt:lpstr>
      <vt:lpstr>Destination-unreachable (Type 3)</vt:lpstr>
      <vt:lpstr>Contents of data field for error messages</vt:lpstr>
      <vt:lpstr>ICMP message format</vt:lpstr>
      <vt:lpstr>Echo-request and echo-reply</vt:lpstr>
      <vt:lpstr>Source-quench (type =4, code =0)</vt:lpstr>
      <vt:lpstr>Redirection with ICMP</vt:lpstr>
      <vt:lpstr>Ping and ICMP</vt:lpstr>
      <vt:lpstr>Traceroute and ICMP</vt:lpstr>
      <vt:lpstr>Lab 07-1. DHCP (1/3)</vt:lpstr>
      <vt:lpstr>Lab. DHCP (2/3)</vt:lpstr>
      <vt:lpstr>Lab. DHCP (3/3)</vt:lpstr>
      <vt:lpstr>PowerPoint 프레젠테이션</vt:lpstr>
      <vt:lpstr>Lab 07-2. ICMP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Jinoo Joung</dc:creator>
  <cp:lastModifiedBy>Joung Jinoo</cp:lastModifiedBy>
  <cp:revision>1615</cp:revision>
  <dcterms:created xsi:type="dcterms:W3CDTF">1601-01-01T00:00:00Z</dcterms:created>
  <dcterms:modified xsi:type="dcterms:W3CDTF">2020-11-25T05:23:45Z</dcterms:modified>
</cp:coreProperties>
</file>