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2" r:id="rId1"/>
  </p:sldMasterIdLst>
  <p:notesMasterIdLst>
    <p:notesMasterId r:id="rId41"/>
  </p:notesMasterIdLst>
  <p:sldIdLst>
    <p:sldId id="256" r:id="rId2"/>
    <p:sldId id="315" r:id="rId3"/>
    <p:sldId id="257" r:id="rId4"/>
    <p:sldId id="324" r:id="rId5"/>
    <p:sldId id="258" r:id="rId6"/>
    <p:sldId id="260" r:id="rId7"/>
    <p:sldId id="316" r:id="rId8"/>
    <p:sldId id="261" r:id="rId9"/>
    <p:sldId id="314" r:id="rId10"/>
    <p:sldId id="306" r:id="rId11"/>
    <p:sldId id="333" r:id="rId12"/>
    <p:sldId id="334" r:id="rId13"/>
    <p:sldId id="335" r:id="rId14"/>
    <p:sldId id="336" r:id="rId15"/>
    <p:sldId id="317" r:id="rId16"/>
    <p:sldId id="325" r:id="rId17"/>
    <p:sldId id="326" r:id="rId18"/>
    <p:sldId id="327" r:id="rId19"/>
    <p:sldId id="328" r:id="rId20"/>
    <p:sldId id="329" r:id="rId21"/>
    <p:sldId id="330" r:id="rId22"/>
    <p:sldId id="332" r:id="rId23"/>
    <p:sldId id="285" r:id="rId24"/>
    <p:sldId id="286" r:id="rId25"/>
    <p:sldId id="287" r:id="rId26"/>
    <p:sldId id="321" r:id="rId27"/>
    <p:sldId id="290" r:id="rId28"/>
    <p:sldId id="289" r:id="rId29"/>
    <p:sldId id="291" r:id="rId30"/>
    <p:sldId id="292" r:id="rId31"/>
    <p:sldId id="303" r:id="rId32"/>
    <p:sldId id="322" r:id="rId33"/>
    <p:sldId id="293" r:id="rId34"/>
    <p:sldId id="294" r:id="rId35"/>
    <p:sldId id="295" r:id="rId36"/>
    <p:sldId id="296" r:id="rId37"/>
    <p:sldId id="298" r:id="rId38"/>
    <p:sldId id="299" r:id="rId39"/>
    <p:sldId id="300" r:id="rId40"/>
  </p:sldIdLst>
  <p:sldSz cx="9144000" cy="6858000" type="screen4x3"/>
  <p:notesSz cx="6858000" cy="9144000"/>
  <p:embeddedFontLst>
    <p:embeddedFont>
      <p:font typeface="Wingdings 3" panose="05040102010807070707" pitchFamily="18" charset="2"/>
      <p:regular r:id="rId42"/>
    </p:embeddedFont>
    <p:embeddedFont>
      <p:font typeface="Trebuchet MS" panose="020B0603020202020204" pitchFamily="34" charset="0"/>
      <p:regular r:id="rId43"/>
      <p:bold r:id="rId44"/>
      <p:italic r:id="rId45"/>
      <p:boldItalic r:id="rId46"/>
    </p:embeddedFont>
    <p:embeddedFont>
      <p:font typeface="Gill Sans MT" panose="020B0502020104020203" pitchFamily="34" charset="0"/>
      <p:regular r:id="rId47"/>
      <p:bold r:id="rId48"/>
      <p:italic r:id="rId49"/>
      <p:boldItalic r:id="rId50"/>
    </p:embeddedFont>
    <p:embeddedFont>
      <p:font typeface="Bookman Old Style" panose="02050604050505020204" pitchFamily="18" charset="0"/>
      <p:regular r:id="rId51"/>
      <p:bold r:id="rId52"/>
      <p:italic r:id="rId53"/>
      <p:boldItalic r:id="rId54"/>
    </p:embeddedFont>
    <p:embeddedFont>
      <p:font typeface="맑은 고딕" panose="020B0503020000020004" pitchFamily="50" charset="-127"/>
      <p:regular r:id="rId55"/>
      <p:bold r:id="rId56"/>
    </p:embeddedFont>
    <p:embeddedFont>
      <p:font typeface="Comic Sans MS" panose="030F0702030302020204" pitchFamily="66" charset="0"/>
      <p:regular r:id="rId57"/>
      <p:bold r:id="rId58"/>
      <p:italic r:id="rId59"/>
      <p:boldItalic r:id="rId6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150" autoAdjust="0"/>
    <p:restoredTop sz="93063" autoAdjust="0"/>
  </p:normalViewPr>
  <p:slideViewPr>
    <p:cSldViewPr>
      <p:cViewPr varScale="1">
        <p:scale>
          <a:sx n="104" d="100"/>
          <a:sy n="104" d="100"/>
        </p:scale>
        <p:origin x="1368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1.fntdata"/><Relationship Id="rId47" Type="http://schemas.openxmlformats.org/officeDocument/2006/relationships/font" Target="fonts/font6.fntdata"/><Relationship Id="rId50" Type="http://schemas.openxmlformats.org/officeDocument/2006/relationships/font" Target="fonts/font9.fntdata"/><Relationship Id="rId55" Type="http://schemas.openxmlformats.org/officeDocument/2006/relationships/font" Target="fonts/font14.fntdata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54" Type="http://schemas.openxmlformats.org/officeDocument/2006/relationships/font" Target="fonts/font13.fntdata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4.fntdata"/><Relationship Id="rId53" Type="http://schemas.openxmlformats.org/officeDocument/2006/relationships/font" Target="fonts/font12.fntdata"/><Relationship Id="rId58" Type="http://schemas.openxmlformats.org/officeDocument/2006/relationships/font" Target="fonts/font1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8.fntdata"/><Relationship Id="rId57" Type="http://schemas.openxmlformats.org/officeDocument/2006/relationships/font" Target="fonts/font16.fntdata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3.fntdata"/><Relationship Id="rId52" Type="http://schemas.openxmlformats.org/officeDocument/2006/relationships/font" Target="fonts/font11.fntdata"/><Relationship Id="rId60" Type="http://schemas.openxmlformats.org/officeDocument/2006/relationships/font" Target="fonts/font1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2.fntdata"/><Relationship Id="rId48" Type="http://schemas.openxmlformats.org/officeDocument/2006/relationships/font" Target="fonts/font7.fntdata"/><Relationship Id="rId56" Type="http://schemas.openxmlformats.org/officeDocument/2006/relationships/font" Target="fonts/font15.fntdata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font" Target="fonts/font10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5.fntdata"/><Relationship Id="rId59" Type="http://schemas.openxmlformats.org/officeDocument/2006/relationships/font" Target="fonts/font18.fntdata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E864C7-9327-4C83-9619-FA08D670C3AE}" type="datetimeFigureOut">
              <a:rPr lang="ko-KR" altLang="en-US" smtClean="0"/>
              <a:pPr/>
              <a:t>2020-12-01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15FC8B-11C6-479B-9A4F-83C25DF651B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92169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08AF6A6E-0925-4DA0-8BF2-9C29C9893C4D}" type="datetimeFigureOut">
              <a:rPr lang="ko-KR" altLang="en-US" smtClean="0"/>
              <a:pPr/>
              <a:t>2020-12-01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B7E1029F-5252-48BB-A7B0-0AF9C2B4CD0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직사각형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직사각형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직사각형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F6A6E-0925-4DA0-8BF2-9C29C9893C4D}" type="datetimeFigureOut">
              <a:rPr lang="ko-KR" altLang="en-US" smtClean="0"/>
              <a:pPr/>
              <a:t>2020-12-01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1029F-5252-48BB-A7B0-0AF9C2B4CD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F6A6E-0925-4DA0-8BF2-9C29C9893C4D}" type="datetimeFigureOut">
              <a:rPr lang="ko-KR" altLang="en-US" smtClean="0"/>
              <a:pPr/>
              <a:t>2020-12-01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1029F-5252-48BB-A7B0-0AF9C2B4CD0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이등변 삼각형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F6A6E-0925-4DA0-8BF2-9C29C9893C4D}" type="datetimeFigureOut">
              <a:rPr lang="ko-KR" altLang="en-US" smtClean="0"/>
              <a:pPr/>
              <a:t>2020-12-01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1029F-5252-48BB-A7B0-0AF9C2B4CD0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08AF6A6E-0925-4DA0-8BF2-9C29C9893C4D}" type="datetimeFigureOut">
              <a:rPr lang="ko-KR" altLang="en-US" smtClean="0"/>
              <a:pPr/>
              <a:t>2020-12-01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B7E1029F-5252-48BB-A7B0-0AF9C2B4CD0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F6A6E-0925-4DA0-8BF2-9C29C9893C4D}" type="datetimeFigureOut">
              <a:rPr lang="ko-KR" altLang="en-US" smtClean="0"/>
              <a:pPr/>
              <a:t>2020-12-01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1029F-5252-48BB-A7B0-0AF9C2B4CD0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F6A6E-0925-4DA0-8BF2-9C29C9893C4D}" type="datetimeFigureOut">
              <a:rPr lang="ko-KR" altLang="en-US" smtClean="0"/>
              <a:pPr/>
              <a:t>2020-12-01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1029F-5252-48BB-A7B0-0AF9C2B4CD0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F6A6E-0925-4DA0-8BF2-9C29C9893C4D}" type="datetimeFigureOut">
              <a:rPr lang="ko-KR" altLang="en-US" smtClean="0"/>
              <a:pPr/>
              <a:t>2020-12-01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1029F-5252-48BB-A7B0-0AF9C2B4CD0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F6A6E-0925-4DA0-8BF2-9C29C9893C4D}" type="datetimeFigureOut">
              <a:rPr lang="ko-KR" altLang="en-US" smtClean="0"/>
              <a:pPr/>
              <a:t>2020-12-01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1029F-5252-48BB-A7B0-0AF9C2B4CD0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F6A6E-0925-4DA0-8BF2-9C29C9893C4D}" type="datetimeFigureOut">
              <a:rPr lang="ko-KR" altLang="en-US" smtClean="0"/>
              <a:pPr/>
              <a:t>2020-12-01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1029F-5252-48BB-A7B0-0AF9C2B4CD0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F6A6E-0925-4DA0-8BF2-9C29C9893C4D}" type="datetimeFigureOut">
              <a:rPr lang="ko-KR" altLang="en-US" smtClean="0"/>
              <a:pPr/>
              <a:t>2020-12-01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1029F-5252-48BB-A7B0-0AF9C2B4CD0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8AF6A6E-0925-4DA0-8BF2-9C29C9893C4D}" type="datetimeFigureOut">
              <a:rPr lang="ko-KR" altLang="en-US" smtClean="0"/>
              <a:pPr/>
              <a:t>2020-12-01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7E1029F-5252-48BB-A7B0-0AF9C2B4CD0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oleObject" Target="../embeddings/oleObject9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2.bin"/><Relationship Id="rId1" Type="http://schemas.openxmlformats.org/officeDocument/2006/relationships/vmlDrawing" Target="../drawings/vmlDrawing1.vml"/><Relationship Id="rId6" Type="http://schemas.openxmlformats.org/officeDocument/2006/relationships/image" Target="../media/image11.wmf"/><Relationship Id="rId11" Type="http://schemas.openxmlformats.org/officeDocument/2006/relationships/oleObject" Target="../embeddings/oleObject7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11.bin"/><Relationship Id="rId10" Type="http://schemas.openxmlformats.org/officeDocument/2006/relationships/oleObject" Target="../embeddings/oleObject6.bin"/><Relationship Id="rId4" Type="http://schemas.openxmlformats.org/officeDocument/2006/relationships/image" Target="../media/image10.wmf"/><Relationship Id="rId9" Type="http://schemas.openxmlformats.org/officeDocument/2006/relationships/oleObject" Target="../embeddings/oleObject5.bin"/><Relationship Id="rId14" Type="http://schemas.openxmlformats.org/officeDocument/2006/relationships/oleObject" Target="../embeddings/oleObject10.bin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19200" y="3645024"/>
            <a:ext cx="6858000" cy="1231776"/>
          </a:xfrm>
        </p:spPr>
        <p:txBody>
          <a:bodyPr anchor="ctr">
            <a:normAutofit/>
          </a:bodyPr>
          <a:lstStyle/>
          <a:p>
            <a:r>
              <a:rPr lang="en-US" altLang="ko-KR" sz="2800" b="1" dirty="0" smtClean="0"/>
              <a:t>Medium Access Control </a:t>
            </a:r>
            <a:br>
              <a:rPr lang="en-US" altLang="ko-KR" sz="2800" b="1" dirty="0" smtClean="0"/>
            </a:br>
            <a:r>
              <a:rPr lang="en-US" altLang="ko-KR" sz="2800" b="1" dirty="0" smtClean="0"/>
              <a:t>in Data Link Layer</a:t>
            </a:r>
            <a:endParaRPr lang="ko-KR" altLang="en-US" sz="2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SMU, </a:t>
            </a:r>
            <a:r>
              <a:rPr lang="ko-KR" altLang="en-US" dirty="0" smtClean="0"/>
              <a:t>휴먼지능정보공학과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4690" name="Picture 2"/>
          <p:cNvPicPr>
            <a:picLocks noChangeAspect="1" noChangeArrowheads="1"/>
          </p:cNvPicPr>
          <p:nvPr/>
        </p:nvPicPr>
        <p:blipFill>
          <a:blip r:embed="rId2" cstate="print"/>
          <a:srcRect b="7401"/>
          <a:stretch>
            <a:fillRect/>
          </a:stretch>
        </p:blipFill>
        <p:spPr bwMode="auto">
          <a:xfrm>
            <a:off x="179388" y="690711"/>
            <a:ext cx="8713787" cy="576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54691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44450"/>
            <a:ext cx="8229600" cy="576263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Electromagnetic Spectrum for wireless</a:t>
            </a:r>
          </a:p>
        </p:txBody>
      </p:sp>
    </p:spTree>
    <p:extLst>
      <p:ext uri="{BB962C8B-B14F-4D97-AF65-F5344CB8AC3E}">
        <p14:creationId xmlns:p14="http://schemas.microsoft.com/office/powerpoint/2010/main" val="4058602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>
          <a:xfrm>
            <a:off x="206375" y="44450"/>
            <a:ext cx="8686800" cy="1080294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Wireless Link </a:t>
            </a:r>
            <a:r>
              <a:rPr lang="en-US" altLang="ko-KR" sz="3600" dirty="0" smtClean="0"/>
              <a:t>Characteristics</a:t>
            </a:r>
            <a:endParaRPr lang="en-US" altLang="ko-KR" sz="3600" dirty="0"/>
          </a:p>
        </p:txBody>
      </p:sp>
      <p:sp>
        <p:nvSpPr>
          <p:cNvPr id="429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4975" y="1215586"/>
            <a:ext cx="8240713" cy="5165742"/>
          </a:xfrm>
        </p:spPr>
        <p:txBody>
          <a:bodyPr/>
          <a:lstStyle/>
          <a:p>
            <a:r>
              <a:rPr lang="en-US" altLang="ko-KR" sz="2400" dirty="0"/>
              <a:t>Differences from wired link:</a:t>
            </a:r>
          </a:p>
          <a:p>
            <a:pPr marL="630238" lvl="1" indent="-184150"/>
            <a:r>
              <a:rPr lang="en-US" altLang="ko-KR" sz="2400" dirty="0">
                <a:solidFill>
                  <a:srgbClr val="FF0000"/>
                </a:solidFill>
              </a:rPr>
              <a:t>decreased signal strength:</a:t>
            </a:r>
            <a:r>
              <a:rPr lang="en-US" altLang="ko-KR" sz="2400" dirty="0"/>
              <a:t> radio signal attenuates as it propagates through matter (path loss)</a:t>
            </a:r>
          </a:p>
          <a:p>
            <a:pPr marL="630238" lvl="1" indent="-184150"/>
            <a:r>
              <a:rPr lang="en-US" altLang="ko-KR" sz="2400" dirty="0">
                <a:solidFill>
                  <a:srgbClr val="FF0000"/>
                </a:solidFill>
              </a:rPr>
              <a:t>interference from other sources:</a:t>
            </a:r>
            <a:r>
              <a:rPr lang="en-US" altLang="ko-KR" sz="2400" dirty="0"/>
              <a:t> standardized wireless network frequencies (e.g., 2.4 GHz) shared by other </a:t>
            </a:r>
            <a:r>
              <a:rPr lang="en-US" altLang="ko-KR" sz="2400" dirty="0" smtClean="0"/>
              <a:t>communication devices </a:t>
            </a:r>
            <a:r>
              <a:rPr lang="en-US" altLang="ko-KR" sz="2400" dirty="0"/>
              <a:t>(e.g., phone); </a:t>
            </a:r>
            <a:r>
              <a:rPr lang="en-US" altLang="ko-KR" sz="2400" dirty="0" smtClean="0"/>
              <a:t>other devices (microwave oven, motors</a:t>
            </a:r>
            <a:r>
              <a:rPr lang="en-US" altLang="ko-KR" sz="2400" dirty="0"/>
              <a:t>) interfere as well</a:t>
            </a:r>
          </a:p>
          <a:p>
            <a:pPr marL="630238" lvl="1" indent="-184150"/>
            <a:r>
              <a:rPr lang="en-US" altLang="ko-KR" sz="2400" dirty="0">
                <a:solidFill>
                  <a:srgbClr val="FF0000"/>
                </a:solidFill>
              </a:rPr>
              <a:t>multipath propagation:</a:t>
            </a:r>
            <a:r>
              <a:rPr lang="en-US" altLang="ko-KR" sz="2400" dirty="0"/>
              <a:t> radio signal reflects off objects ground, arriving ad destination at slightly different times</a:t>
            </a:r>
          </a:p>
          <a:p>
            <a:r>
              <a:rPr lang="en-US" altLang="ko-KR" sz="2400" dirty="0"/>
              <a:t>make communication across (even a point to point) wireless link much more </a:t>
            </a:r>
            <a:r>
              <a:rPr lang="en-US" altLang="ko-KR" sz="2400" dirty="0">
                <a:latin typeface="Comic Sans MS"/>
              </a:rPr>
              <a:t>“</a:t>
            </a:r>
            <a:r>
              <a:rPr lang="en-US" altLang="ko-KR" sz="2400" dirty="0"/>
              <a:t>difficult</a:t>
            </a:r>
            <a:r>
              <a:rPr lang="en-US" altLang="ko-KR" sz="2400" dirty="0">
                <a:latin typeface="Comic Sans MS"/>
              </a:rPr>
              <a:t>”</a:t>
            </a:r>
            <a:r>
              <a:rPr lang="en-US" altLang="ko-KR" sz="2400" dirty="0"/>
              <a:t> </a:t>
            </a:r>
          </a:p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71271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4450"/>
            <a:ext cx="8229600" cy="1080294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Wireless Signal Attenuation</a:t>
            </a:r>
            <a:endParaRPr lang="en-US" altLang="ko-KR" dirty="0"/>
          </a:p>
        </p:txBody>
      </p:sp>
      <p:sp>
        <p:nvSpPr>
          <p:cNvPr id="348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340768"/>
            <a:ext cx="8458200" cy="4320479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Signal attenuates logarithmically with the distance</a:t>
            </a:r>
          </a:p>
          <a:p>
            <a:pPr marL="630238" lvl="1" indent="-184150">
              <a:buFont typeface="Trebuchet MS" pitchFamily="34" charset="0"/>
              <a:buNone/>
            </a:pPr>
            <a:r>
              <a:rPr lang="en-US" altLang="ko-KR" sz="2400" dirty="0" err="1"/>
              <a:t>P</a:t>
            </a:r>
            <a:r>
              <a:rPr lang="en-US" altLang="ko-KR" sz="2400" baseline="-25000" dirty="0" err="1"/>
              <a:t>recv</a:t>
            </a:r>
            <a:r>
              <a:rPr lang="en-US" altLang="ko-KR" sz="2400" dirty="0"/>
              <a:t> </a:t>
            </a:r>
            <a:r>
              <a:rPr lang="en-US" altLang="ko-KR" sz="2400" dirty="0">
                <a:sym typeface="Symbol" pitchFamily="18" charset="2"/>
              </a:rPr>
              <a:t></a:t>
            </a:r>
            <a:r>
              <a:rPr lang="en-US" altLang="ko-KR" sz="2400" dirty="0"/>
              <a:t> </a:t>
            </a:r>
            <a:r>
              <a:rPr lang="en-US" altLang="ko-KR" sz="2400" dirty="0" err="1"/>
              <a:t>P</a:t>
            </a:r>
            <a:r>
              <a:rPr lang="en-US" altLang="ko-KR" sz="2400" baseline="-25000" dirty="0" err="1"/>
              <a:t>send</a:t>
            </a:r>
            <a:r>
              <a:rPr lang="en-US" altLang="ko-KR" sz="2400" dirty="0"/>
              <a:t> * (1/r)</a:t>
            </a:r>
            <a:r>
              <a:rPr lang="en-US" altLang="ko-KR" sz="2400" baseline="30000" dirty="0"/>
              <a:t>n</a:t>
            </a:r>
          </a:p>
          <a:p>
            <a:pPr marL="2057400" lvl="4" indent="-228600">
              <a:buFontTx/>
              <a:buNone/>
            </a:pPr>
            <a:endParaRPr lang="en-US" altLang="ko-KR" sz="1800" baseline="30000" dirty="0"/>
          </a:p>
          <a:p>
            <a:pPr marL="630238" lvl="1" indent="-184150"/>
            <a:r>
              <a:rPr lang="en-US" altLang="ko-KR" sz="2400" i="1" dirty="0" smtClean="0"/>
              <a:t>r</a:t>
            </a:r>
            <a:r>
              <a:rPr lang="en-US" altLang="ko-KR" sz="2400" dirty="0" smtClean="0"/>
              <a:t> </a:t>
            </a:r>
            <a:r>
              <a:rPr lang="en-US" altLang="ko-KR" sz="2400" dirty="0"/>
              <a:t>is the distance between sender and receiver</a:t>
            </a:r>
          </a:p>
          <a:p>
            <a:pPr marL="630238" lvl="1" indent="-184150"/>
            <a:r>
              <a:rPr lang="en-US" altLang="ko-KR" sz="2400" i="1" dirty="0" smtClean="0"/>
              <a:t>n</a:t>
            </a:r>
            <a:r>
              <a:rPr lang="en-US" altLang="ko-KR" sz="2400" dirty="0" smtClean="0"/>
              <a:t> </a:t>
            </a:r>
            <a:r>
              <a:rPr lang="en-US" altLang="ko-KR" sz="2400" dirty="0"/>
              <a:t>is the path loss exponent which is characteristic of the environment. Usually, between 2 in free space, to up to 6 indoors</a:t>
            </a:r>
          </a:p>
          <a:p>
            <a:r>
              <a:rPr lang="en-US" altLang="ko-KR" sz="2800" dirty="0"/>
              <a:t>To receive correctly, the received </a:t>
            </a:r>
            <a:r>
              <a:rPr lang="en-US" altLang="ko-KR" sz="2800" dirty="0" smtClean="0"/>
              <a:t>signal power </a:t>
            </a:r>
            <a:r>
              <a:rPr lang="en-US" altLang="ko-KR" sz="2800" dirty="0"/>
              <a:t>should be </a:t>
            </a:r>
            <a:r>
              <a:rPr lang="en-US" altLang="ko-KR" sz="2800" dirty="0" smtClean="0"/>
              <a:t>high enough, compared to the noise level (Signal to Noise ratio, SNR)</a:t>
            </a:r>
            <a:r>
              <a:rPr lang="ko-KR" altLang="en-US" sz="2800" dirty="0" smtClean="0"/>
              <a:t> </a:t>
            </a:r>
            <a:endParaRPr lang="en-US" altLang="ko-KR" sz="2800" dirty="0" smtClean="0"/>
          </a:p>
        </p:txBody>
      </p:sp>
    </p:spTree>
    <p:extLst>
      <p:ext uri="{BB962C8B-B14F-4D97-AF65-F5344CB8AC3E}">
        <p14:creationId xmlns:p14="http://schemas.microsoft.com/office/powerpoint/2010/main" val="1890312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6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9" name="Rectangle 3"/>
          <p:cNvSpPr>
            <a:spLocks noGrp="1" noChangeArrowheads="1"/>
          </p:cNvSpPr>
          <p:nvPr>
            <p:ph type="title"/>
          </p:nvPr>
        </p:nvSpPr>
        <p:spPr>
          <a:xfrm>
            <a:off x="684213" y="0"/>
            <a:ext cx="7772400" cy="1052736"/>
          </a:xfrm>
        </p:spPr>
        <p:txBody>
          <a:bodyPr/>
          <a:lstStyle/>
          <a:p>
            <a:r>
              <a:rPr lang="en-US" altLang="ko-KR" sz="3600" dirty="0"/>
              <a:t>Effect </a:t>
            </a:r>
            <a:r>
              <a:rPr lang="en-US" altLang="ko-KR" sz="3600" dirty="0" smtClean="0"/>
              <a:t>of signal attenuation</a:t>
            </a:r>
            <a:endParaRPr lang="en-US" altLang="ko-KR" sz="3600" dirty="0"/>
          </a:p>
        </p:txBody>
      </p:sp>
      <p:sp>
        <p:nvSpPr>
          <p:cNvPr id="434189" name="Rectangle 13"/>
          <p:cNvSpPr>
            <a:spLocks noGrp="1" noChangeArrowheads="1"/>
          </p:cNvSpPr>
          <p:nvPr>
            <p:ph type="body" idx="1"/>
          </p:nvPr>
        </p:nvSpPr>
        <p:spPr>
          <a:xfrm>
            <a:off x="551407" y="1196752"/>
            <a:ext cx="7772400" cy="4969295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US" altLang="ko-KR" sz="2800" dirty="0"/>
              <a:t>Transmission range</a:t>
            </a:r>
          </a:p>
          <a:p>
            <a:pPr marL="630238" lvl="1" indent="-184150">
              <a:lnSpc>
                <a:spcPct val="110000"/>
              </a:lnSpc>
            </a:pPr>
            <a:r>
              <a:rPr lang="en-US" altLang="ko-KR" sz="2400" dirty="0"/>
              <a:t>communication possible</a:t>
            </a:r>
          </a:p>
          <a:p>
            <a:pPr marL="630238" lvl="1" indent="-184150">
              <a:lnSpc>
                <a:spcPct val="110000"/>
              </a:lnSpc>
            </a:pPr>
            <a:r>
              <a:rPr lang="en-US" altLang="ko-KR" sz="2400" dirty="0"/>
              <a:t>low error rate</a:t>
            </a:r>
          </a:p>
          <a:p>
            <a:pPr>
              <a:lnSpc>
                <a:spcPct val="110000"/>
              </a:lnSpc>
            </a:pPr>
            <a:r>
              <a:rPr lang="en-US" altLang="ko-KR" sz="2800" dirty="0"/>
              <a:t>Detection range</a:t>
            </a:r>
          </a:p>
          <a:p>
            <a:pPr marL="630238" lvl="1" indent="-184150">
              <a:lnSpc>
                <a:spcPct val="110000"/>
              </a:lnSpc>
            </a:pPr>
            <a:r>
              <a:rPr lang="en-US" altLang="ko-KR" sz="2400" dirty="0"/>
              <a:t>detection of the signal </a:t>
            </a:r>
            <a:br>
              <a:rPr lang="en-US" altLang="ko-KR" sz="2400" dirty="0"/>
            </a:br>
            <a:r>
              <a:rPr lang="en-US" altLang="ko-KR" sz="2400" dirty="0"/>
              <a:t>possible</a:t>
            </a:r>
          </a:p>
          <a:p>
            <a:pPr marL="630238" lvl="1" indent="-184150">
              <a:lnSpc>
                <a:spcPct val="110000"/>
              </a:lnSpc>
            </a:pPr>
            <a:r>
              <a:rPr lang="en-US" altLang="ko-KR" sz="2400" dirty="0"/>
              <a:t>no communication </a:t>
            </a:r>
            <a:br>
              <a:rPr lang="en-US" altLang="ko-KR" sz="2400" dirty="0"/>
            </a:br>
            <a:r>
              <a:rPr lang="en-US" altLang="ko-KR" sz="2400" dirty="0"/>
              <a:t>possible</a:t>
            </a:r>
          </a:p>
          <a:p>
            <a:pPr>
              <a:lnSpc>
                <a:spcPct val="110000"/>
              </a:lnSpc>
            </a:pPr>
            <a:r>
              <a:rPr lang="en-US" altLang="ko-KR" sz="2800" dirty="0"/>
              <a:t>Interference range</a:t>
            </a:r>
          </a:p>
          <a:p>
            <a:pPr marL="630238" lvl="1" indent="-184150">
              <a:lnSpc>
                <a:spcPct val="110000"/>
              </a:lnSpc>
            </a:pPr>
            <a:r>
              <a:rPr lang="en-US" altLang="ko-KR" sz="2400" dirty="0"/>
              <a:t>signal may not be </a:t>
            </a:r>
            <a:br>
              <a:rPr lang="en-US" altLang="ko-KR" sz="2400" dirty="0"/>
            </a:br>
            <a:r>
              <a:rPr lang="en-US" altLang="ko-KR" sz="2400" dirty="0"/>
              <a:t>detected </a:t>
            </a:r>
          </a:p>
          <a:p>
            <a:pPr marL="630238" lvl="1" indent="-184150">
              <a:lnSpc>
                <a:spcPct val="110000"/>
              </a:lnSpc>
            </a:pPr>
            <a:r>
              <a:rPr lang="en-US" altLang="ko-KR" sz="2400" dirty="0"/>
              <a:t>signal adds to the </a:t>
            </a:r>
            <a:br>
              <a:rPr lang="en-US" altLang="ko-KR" sz="2400" dirty="0"/>
            </a:br>
            <a:r>
              <a:rPr lang="en-US" altLang="ko-KR" sz="2400" dirty="0"/>
              <a:t>background noise</a:t>
            </a:r>
          </a:p>
          <a:p>
            <a:pPr marL="630238" lvl="1" indent="-184150">
              <a:lnSpc>
                <a:spcPct val="110000"/>
              </a:lnSpc>
            </a:pPr>
            <a:endParaRPr lang="ko-KR" altLang="en-US" sz="2400" dirty="0"/>
          </a:p>
        </p:txBody>
      </p:sp>
      <p:grpSp>
        <p:nvGrpSpPr>
          <p:cNvPr id="15" name="그룹 14"/>
          <p:cNvGrpSpPr/>
          <p:nvPr/>
        </p:nvGrpSpPr>
        <p:grpSpPr>
          <a:xfrm>
            <a:off x="4546351" y="1347192"/>
            <a:ext cx="4202113" cy="3810000"/>
            <a:chOff x="4546351" y="1347192"/>
            <a:chExt cx="4202113" cy="3810000"/>
          </a:xfrm>
        </p:grpSpPr>
        <p:sp>
          <p:nvSpPr>
            <p:cNvPr id="434178" name="Oval 2"/>
            <p:cNvSpPr>
              <a:spLocks noChangeArrowheads="1"/>
            </p:cNvSpPr>
            <p:nvPr/>
          </p:nvSpPr>
          <p:spPr bwMode="auto">
            <a:xfrm>
              <a:off x="4546351" y="1347192"/>
              <a:ext cx="3352800" cy="3352800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34180" name="Oval 4"/>
            <p:cNvSpPr>
              <a:spLocks noChangeArrowheads="1"/>
            </p:cNvSpPr>
            <p:nvPr/>
          </p:nvSpPr>
          <p:spPr bwMode="auto">
            <a:xfrm>
              <a:off x="5003551" y="1804392"/>
              <a:ext cx="2438400" cy="2438400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34181" name="Oval 5"/>
            <p:cNvSpPr>
              <a:spLocks noChangeArrowheads="1"/>
            </p:cNvSpPr>
            <p:nvPr/>
          </p:nvSpPr>
          <p:spPr bwMode="auto">
            <a:xfrm>
              <a:off x="5536951" y="2337792"/>
              <a:ext cx="1371600" cy="1371600"/>
            </a:xfrm>
            <a:prstGeom prst="ellipse">
              <a:avLst/>
            </a:prstGeom>
            <a:solidFill>
              <a:srgbClr val="80808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34182" name="Oval 6"/>
            <p:cNvSpPr>
              <a:spLocks noChangeArrowheads="1"/>
            </p:cNvSpPr>
            <p:nvPr/>
          </p:nvSpPr>
          <p:spPr bwMode="auto">
            <a:xfrm>
              <a:off x="6146551" y="2947392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34183" name="Text Box 7"/>
            <p:cNvSpPr txBox="1">
              <a:spLocks noChangeArrowheads="1"/>
            </p:cNvSpPr>
            <p:nvPr/>
          </p:nvSpPr>
          <p:spPr bwMode="auto">
            <a:xfrm>
              <a:off x="7899151" y="3633192"/>
              <a:ext cx="849313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latinLnBrk="0" hangingPunct="0"/>
              <a:r>
                <a:rPr kumimoji="0" lang="en-US" altLang="ko-KR"/>
                <a:t>distance</a:t>
              </a:r>
            </a:p>
          </p:txBody>
        </p:sp>
        <p:sp>
          <p:nvSpPr>
            <p:cNvPr id="434184" name="Text Box 8"/>
            <p:cNvSpPr txBox="1">
              <a:spLocks noChangeArrowheads="1"/>
            </p:cNvSpPr>
            <p:nvPr/>
          </p:nvSpPr>
          <p:spPr bwMode="auto">
            <a:xfrm>
              <a:off x="5841751" y="2642592"/>
              <a:ext cx="71437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latinLnBrk="0" hangingPunct="0"/>
              <a:r>
                <a:rPr kumimoji="0" lang="en-US" altLang="ko-KR"/>
                <a:t>sender</a:t>
              </a:r>
            </a:p>
          </p:txBody>
        </p:sp>
        <p:sp>
          <p:nvSpPr>
            <p:cNvPr id="434185" name="Line 9"/>
            <p:cNvSpPr>
              <a:spLocks noChangeShapeType="1"/>
            </p:cNvSpPr>
            <p:nvPr/>
          </p:nvSpPr>
          <p:spPr bwMode="auto">
            <a:xfrm>
              <a:off x="6222751" y="3023592"/>
              <a:ext cx="1905000" cy="990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34186" name="Text Box 10"/>
            <p:cNvSpPr txBox="1">
              <a:spLocks noChangeArrowheads="1"/>
            </p:cNvSpPr>
            <p:nvPr/>
          </p:nvSpPr>
          <p:spPr bwMode="auto">
            <a:xfrm>
              <a:off x="5613151" y="3252192"/>
              <a:ext cx="1169988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latinLnBrk="0" hangingPunct="0"/>
              <a:r>
                <a:rPr kumimoji="0" lang="en-US" altLang="ko-KR"/>
                <a:t>transmission</a:t>
              </a:r>
            </a:p>
          </p:txBody>
        </p:sp>
        <p:sp>
          <p:nvSpPr>
            <p:cNvPr id="434187" name="Text Box 11"/>
            <p:cNvSpPr txBox="1">
              <a:spLocks noChangeArrowheads="1"/>
            </p:cNvSpPr>
            <p:nvPr/>
          </p:nvSpPr>
          <p:spPr bwMode="auto">
            <a:xfrm>
              <a:off x="5765551" y="3861792"/>
              <a:ext cx="94615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latinLnBrk="0" hangingPunct="0"/>
              <a:r>
                <a:rPr kumimoji="0" lang="en-US" altLang="ko-KR"/>
                <a:t>detection</a:t>
              </a:r>
            </a:p>
          </p:txBody>
        </p:sp>
        <p:sp>
          <p:nvSpPr>
            <p:cNvPr id="434188" name="Text Box 12"/>
            <p:cNvSpPr txBox="1">
              <a:spLocks noChangeArrowheads="1"/>
            </p:cNvSpPr>
            <p:nvPr/>
          </p:nvSpPr>
          <p:spPr bwMode="auto">
            <a:xfrm>
              <a:off x="5613151" y="4318992"/>
              <a:ext cx="117792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latinLnBrk="0" hangingPunct="0"/>
              <a:r>
                <a:rPr kumimoji="0" lang="en-US" altLang="ko-KR"/>
                <a:t>interference</a:t>
              </a:r>
            </a:p>
          </p:txBody>
        </p:sp>
        <p:sp>
          <p:nvSpPr>
            <p:cNvPr id="434190" name="Text Box 14"/>
            <p:cNvSpPr txBox="1">
              <a:spLocks noChangeArrowheads="1"/>
            </p:cNvSpPr>
            <p:nvPr/>
          </p:nvSpPr>
          <p:spPr bwMode="auto">
            <a:xfrm>
              <a:off x="5765551" y="4852392"/>
              <a:ext cx="9271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latinLnBrk="0" hangingPunct="0"/>
              <a:r>
                <a:rPr kumimoji="0" lang="en-US" altLang="ko-KR"/>
                <a:t>No effect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40821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44450"/>
            <a:ext cx="8699500" cy="1008286"/>
          </a:xfrm>
        </p:spPr>
        <p:txBody>
          <a:bodyPr/>
          <a:lstStyle/>
          <a:p>
            <a:r>
              <a:rPr lang="en-US" altLang="ko-KR" dirty="0"/>
              <a:t>Multiple node case</a:t>
            </a:r>
          </a:p>
        </p:txBody>
      </p:sp>
      <p:sp>
        <p:nvSpPr>
          <p:cNvPr id="430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124744"/>
            <a:ext cx="7772400" cy="1117600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Multiple wireless senders and receivers create additional problems (beyond multiple access):</a:t>
            </a:r>
          </a:p>
        </p:txBody>
      </p:sp>
      <p:grpSp>
        <p:nvGrpSpPr>
          <p:cNvPr id="430084" name="Group 4"/>
          <p:cNvGrpSpPr>
            <a:grpSpLocks/>
          </p:cNvGrpSpPr>
          <p:nvPr/>
        </p:nvGrpSpPr>
        <p:grpSpPr bwMode="auto">
          <a:xfrm>
            <a:off x="558800" y="2386807"/>
            <a:ext cx="3194050" cy="1616075"/>
            <a:chOff x="759" y="2008"/>
            <a:chExt cx="2012" cy="1018"/>
          </a:xfrm>
        </p:grpSpPr>
        <p:grpSp>
          <p:nvGrpSpPr>
            <p:cNvPr id="430085" name="Group 5"/>
            <p:cNvGrpSpPr>
              <a:grpSpLocks/>
            </p:cNvGrpSpPr>
            <p:nvPr/>
          </p:nvGrpSpPr>
          <p:grpSpPr bwMode="auto">
            <a:xfrm>
              <a:off x="1529" y="2018"/>
              <a:ext cx="535" cy="466"/>
              <a:chOff x="2870" y="1518"/>
              <a:chExt cx="292" cy="320"/>
            </a:xfrm>
          </p:grpSpPr>
          <p:graphicFrame>
            <p:nvGraphicFramePr>
              <p:cNvPr id="430086" name="Object 6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26" name="Clip" r:id="rId3" imgW="826829" imgH="840406" progId="">
                      <p:embed/>
                    </p:oleObj>
                  </mc:Choice>
                  <mc:Fallback>
                    <p:oleObj name="Clip" r:id="rId3" imgW="826829" imgH="840406" progId="">
                      <p:embed/>
                      <p:pic>
                        <p:nvPicPr>
                          <p:cNvPr id="430086" name="Object 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30087" name="Object 7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27" name="Clip" r:id="rId5" imgW="1268295" imgH="1199426" progId="">
                      <p:embed/>
                    </p:oleObj>
                  </mc:Choice>
                  <mc:Fallback>
                    <p:oleObj name="Clip" r:id="rId5" imgW="1268295" imgH="1199426" progId="">
                      <p:embed/>
                      <p:pic>
                        <p:nvPicPr>
                          <p:cNvPr id="430087" name="Object 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430088" name="Freeform 8"/>
            <p:cNvSpPr>
              <a:spLocks/>
            </p:cNvSpPr>
            <p:nvPr/>
          </p:nvSpPr>
          <p:spPr bwMode="auto">
            <a:xfrm>
              <a:off x="759" y="2008"/>
              <a:ext cx="1273" cy="684"/>
            </a:xfrm>
            <a:custGeom>
              <a:avLst/>
              <a:gdLst/>
              <a:ahLst/>
              <a:cxnLst>
                <a:cxn ang="0">
                  <a:pos x="9" y="675"/>
                </a:cxn>
                <a:cxn ang="0">
                  <a:pos x="316" y="0"/>
                </a:cxn>
                <a:cxn ang="0">
                  <a:pos x="461" y="228"/>
                </a:cxn>
                <a:cxn ang="0">
                  <a:pos x="510" y="119"/>
                </a:cxn>
                <a:cxn ang="0">
                  <a:pos x="631" y="467"/>
                </a:cxn>
                <a:cxn ang="0">
                  <a:pos x="667" y="391"/>
                </a:cxn>
                <a:cxn ang="0">
                  <a:pos x="739" y="464"/>
                </a:cxn>
                <a:cxn ang="0">
                  <a:pos x="1058" y="57"/>
                </a:cxn>
                <a:cxn ang="0">
                  <a:pos x="1273" y="684"/>
                </a:cxn>
                <a:cxn ang="0">
                  <a:pos x="0" y="674"/>
                </a:cxn>
              </a:cxnLst>
              <a:rect l="0" t="0" r="r" b="b"/>
              <a:pathLst>
                <a:path w="1273" h="684">
                  <a:moveTo>
                    <a:pt x="9" y="675"/>
                  </a:moveTo>
                  <a:lnTo>
                    <a:pt x="316" y="0"/>
                  </a:lnTo>
                  <a:lnTo>
                    <a:pt x="461" y="228"/>
                  </a:lnTo>
                  <a:lnTo>
                    <a:pt x="510" y="119"/>
                  </a:lnTo>
                  <a:lnTo>
                    <a:pt x="631" y="467"/>
                  </a:lnTo>
                  <a:lnTo>
                    <a:pt x="667" y="391"/>
                  </a:lnTo>
                  <a:lnTo>
                    <a:pt x="739" y="464"/>
                  </a:lnTo>
                  <a:lnTo>
                    <a:pt x="1058" y="57"/>
                  </a:lnTo>
                  <a:lnTo>
                    <a:pt x="1273" y="684"/>
                  </a:lnTo>
                  <a:lnTo>
                    <a:pt x="0" y="674"/>
                  </a:lnTo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00CC66"/>
                </a:gs>
              </a:gsLst>
              <a:lin ang="5400000" scaled="1"/>
            </a:gra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ko-KR" altLang="en-US"/>
            </a:p>
          </p:txBody>
        </p:sp>
        <p:grpSp>
          <p:nvGrpSpPr>
            <p:cNvPr id="430089" name="Group 9"/>
            <p:cNvGrpSpPr>
              <a:grpSpLocks/>
            </p:cNvGrpSpPr>
            <p:nvPr/>
          </p:nvGrpSpPr>
          <p:grpSpPr bwMode="auto">
            <a:xfrm>
              <a:off x="1053" y="2587"/>
              <a:ext cx="482" cy="439"/>
              <a:chOff x="2870" y="1518"/>
              <a:chExt cx="292" cy="320"/>
            </a:xfrm>
          </p:grpSpPr>
          <p:graphicFrame>
            <p:nvGraphicFramePr>
              <p:cNvPr id="430090" name="Object 10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28" name="Clip" r:id="rId7" imgW="826829" imgH="840406" progId="">
                      <p:embed/>
                    </p:oleObj>
                  </mc:Choice>
                  <mc:Fallback>
                    <p:oleObj name="Clip" r:id="rId7" imgW="826829" imgH="840406" progId="">
                      <p:embed/>
                      <p:pic>
                        <p:nvPicPr>
                          <p:cNvPr id="430090" name="Object 1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30091" name="Object 11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29" name="Clip" r:id="rId8" imgW="1268295" imgH="1199426" progId="">
                      <p:embed/>
                    </p:oleObj>
                  </mc:Choice>
                  <mc:Fallback>
                    <p:oleObj name="Clip" r:id="rId8" imgW="1268295" imgH="1199426" progId="">
                      <p:embed/>
                      <p:pic>
                        <p:nvPicPr>
                          <p:cNvPr id="430091" name="Object 1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430092" name="Group 12"/>
            <p:cNvGrpSpPr>
              <a:grpSpLocks/>
            </p:cNvGrpSpPr>
            <p:nvPr/>
          </p:nvGrpSpPr>
          <p:grpSpPr bwMode="auto">
            <a:xfrm>
              <a:off x="2124" y="2391"/>
              <a:ext cx="482" cy="439"/>
              <a:chOff x="2870" y="1518"/>
              <a:chExt cx="292" cy="320"/>
            </a:xfrm>
          </p:grpSpPr>
          <p:graphicFrame>
            <p:nvGraphicFramePr>
              <p:cNvPr id="430093" name="Object 13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30" name="Clip" r:id="rId9" imgW="826829" imgH="840406" progId="">
                      <p:embed/>
                    </p:oleObj>
                  </mc:Choice>
                  <mc:Fallback>
                    <p:oleObj name="Clip" r:id="rId9" imgW="826829" imgH="840406" progId="">
                      <p:embed/>
                      <p:pic>
                        <p:nvPicPr>
                          <p:cNvPr id="430093" name="Object 1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30094" name="Object 14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31" name="Clip" r:id="rId10" imgW="1268295" imgH="1199426" progId="">
                      <p:embed/>
                    </p:oleObj>
                  </mc:Choice>
                  <mc:Fallback>
                    <p:oleObj name="Clip" r:id="rId10" imgW="1268295" imgH="1199426" progId="">
                      <p:embed/>
                      <p:pic>
                        <p:nvPicPr>
                          <p:cNvPr id="430094" name="Object 1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430095" name="Line 15"/>
            <p:cNvSpPr>
              <a:spLocks noChangeShapeType="1"/>
            </p:cNvSpPr>
            <p:nvPr/>
          </p:nvSpPr>
          <p:spPr bwMode="auto">
            <a:xfrm flipV="1">
              <a:off x="1561" y="2773"/>
              <a:ext cx="629" cy="10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430096" name="Line 16"/>
            <p:cNvSpPr>
              <a:spLocks noChangeShapeType="1"/>
            </p:cNvSpPr>
            <p:nvPr/>
          </p:nvSpPr>
          <p:spPr bwMode="auto">
            <a:xfrm>
              <a:off x="1985" y="2471"/>
              <a:ext cx="257" cy="20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430097" name="Text Box 17"/>
            <p:cNvSpPr txBox="1">
              <a:spLocks noChangeArrowheads="1"/>
            </p:cNvSpPr>
            <p:nvPr/>
          </p:nvSpPr>
          <p:spPr bwMode="auto">
            <a:xfrm>
              <a:off x="1006" y="2705"/>
              <a:ext cx="22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latinLnBrk="0" hangingPunct="0"/>
              <a:r>
                <a:rPr kumimoji="0" lang="en-US" altLang="ko-KR" sz="1800">
                  <a:latin typeface="Comic Sans MS" pitchFamily="66" charset="0"/>
                </a:rPr>
                <a:t>A</a:t>
              </a:r>
            </a:p>
          </p:txBody>
        </p:sp>
        <p:sp>
          <p:nvSpPr>
            <p:cNvPr id="430098" name="Text Box 18"/>
            <p:cNvSpPr txBox="1">
              <a:spLocks noChangeArrowheads="1"/>
            </p:cNvSpPr>
            <p:nvPr/>
          </p:nvSpPr>
          <p:spPr bwMode="auto">
            <a:xfrm>
              <a:off x="2564" y="2562"/>
              <a:ext cx="20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latinLnBrk="0" hangingPunct="0"/>
              <a:r>
                <a:rPr kumimoji="0" lang="en-US" altLang="ko-KR" sz="1800">
                  <a:latin typeface="Comic Sans MS" pitchFamily="66" charset="0"/>
                </a:rPr>
                <a:t>B</a:t>
              </a:r>
            </a:p>
          </p:txBody>
        </p:sp>
        <p:sp>
          <p:nvSpPr>
            <p:cNvPr id="430099" name="Text Box 19"/>
            <p:cNvSpPr txBox="1">
              <a:spLocks noChangeArrowheads="1"/>
            </p:cNvSpPr>
            <p:nvPr/>
          </p:nvSpPr>
          <p:spPr bwMode="auto">
            <a:xfrm>
              <a:off x="2014" y="2118"/>
              <a:ext cx="20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latinLnBrk="0" hangingPunct="0"/>
              <a:r>
                <a:rPr kumimoji="0" lang="en-US" altLang="ko-KR" sz="1800">
                  <a:latin typeface="Comic Sans MS" pitchFamily="66" charset="0"/>
                </a:rPr>
                <a:t>C</a:t>
              </a:r>
            </a:p>
          </p:txBody>
        </p:sp>
      </p:grpSp>
      <p:sp>
        <p:nvSpPr>
          <p:cNvPr id="430100" name="Rectangle 20"/>
          <p:cNvSpPr>
            <a:spLocks noChangeArrowheads="1"/>
          </p:cNvSpPr>
          <p:nvPr/>
        </p:nvSpPr>
        <p:spPr bwMode="auto">
          <a:xfrm>
            <a:off x="331788" y="4148932"/>
            <a:ext cx="4148137" cy="224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ko-KR" sz="2400" dirty="0"/>
              <a:t>Hidden terminal problem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altLang="ko-KR" sz="2000" dirty="0"/>
              <a:t>B, A hear each other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altLang="ko-KR" sz="2000" dirty="0"/>
              <a:t>B, C hear each other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altLang="ko-KR" sz="2000" dirty="0"/>
              <a:t>A, C can not hear each other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ko-KR" sz="2000" dirty="0"/>
              <a:t>means A, C unaware of their interference at B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ko-KR" altLang="en-US" sz="2000" dirty="0"/>
          </a:p>
        </p:txBody>
      </p:sp>
      <p:grpSp>
        <p:nvGrpSpPr>
          <p:cNvPr id="430101" name="Group 21"/>
          <p:cNvGrpSpPr>
            <a:grpSpLocks/>
          </p:cNvGrpSpPr>
          <p:nvPr/>
        </p:nvGrpSpPr>
        <p:grpSpPr bwMode="auto">
          <a:xfrm>
            <a:off x="4803775" y="2078832"/>
            <a:ext cx="3625850" cy="2281237"/>
            <a:chOff x="3264" y="1698"/>
            <a:chExt cx="2284" cy="1437"/>
          </a:xfrm>
        </p:grpSpPr>
        <p:grpSp>
          <p:nvGrpSpPr>
            <p:cNvPr id="430102" name="Group 22"/>
            <p:cNvGrpSpPr>
              <a:grpSpLocks/>
            </p:cNvGrpSpPr>
            <p:nvPr/>
          </p:nvGrpSpPr>
          <p:grpSpPr bwMode="auto">
            <a:xfrm>
              <a:off x="3264" y="1698"/>
              <a:ext cx="2150" cy="455"/>
              <a:chOff x="3256" y="1911"/>
              <a:chExt cx="2150" cy="455"/>
            </a:xfrm>
          </p:grpSpPr>
          <p:grpSp>
            <p:nvGrpSpPr>
              <p:cNvPr id="430103" name="Group 23"/>
              <p:cNvGrpSpPr>
                <a:grpSpLocks/>
              </p:cNvGrpSpPr>
              <p:nvPr/>
            </p:nvGrpSpPr>
            <p:grpSpPr bwMode="auto">
              <a:xfrm>
                <a:off x="3303" y="1911"/>
                <a:ext cx="482" cy="439"/>
                <a:chOff x="2870" y="1518"/>
                <a:chExt cx="292" cy="320"/>
              </a:xfrm>
            </p:grpSpPr>
            <p:graphicFrame>
              <p:nvGraphicFramePr>
                <p:cNvPr id="430104" name="Object 24"/>
                <p:cNvGraphicFramePr>
                  <a:graphicFrameLocks noChangeAspect="1"/>
                </p:cNvGraphicFramePr>
                <p:nvPr/>
              </p:nvGraphicFramePr>
              <p:xfrm>
                <a:off x="2870" y="1518"/>
                <a:ext cx="272" cy="28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032" name="Clip" r:id="rId11" imgW="826829" imgH="840406" progId="">
                        <p:embed/>
                      </p:oleObj>
                    </mc:Choice>
                    <mc:Fallback>
                      <p:oleObj name="Clip" r:id="rId11" imgW="826829" imgH="840406" progId="">
                        <p:embed/>
                        <p:pic>
                          <p:nvPicPr>
                            <p:cNvPr id="430104" name="Object 24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870" y="1518"/>
                              <a:ext cx="272" cy="282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430105" name="Object 25"/>
                <p:cNvGraphicFramePr>
                  <a:graphicFrameLocks noChangeAspect="1"/>
                </p:cNvGraphicFramePr>
                <p:nvPr/>
              </p:nvGraphicFramePr>
              <p:xfrm>
                <a:off x="2913" y="1602"/>
                <a:ext cx="249" cy="23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033" name="Clip" r:id="rId12" imgW="1268295" imgH="1199426" progId="">
                        <p:embed/>
                      </p:oleObj>
                    </mc:Choice>
                    <mc:Fallback>
                      <p:oleObj name="Clip" r:id="rId12" imgW="1268295" imgH="1199426" progId="">
                        <p:embed/>
                        <p:pic>
                          <p:nvPicPr>
                            <p:cNvPr id="430105" name="Object 25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913" y="1602"/>
                              <a:ext cx="249" cy="236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pSp>
            <p:nvGrpSpPr>
              <p:cNvPr id="430106" name="Group 26"/>
              <p:cNvGrpSpPr>
                <a:grpSpLocks/>
              </p:cNvGrpSpPr>
              <p:nvPr/>
            </p:nvGrpSpPr>
            <p:grpSpPr bwMode="auto">
              <a:xfrm>
                <a:off x="4037" y="1919"/>
                <a:ext cx="482" cy="439"/>
                <a:chOff x="2870" y="1518"/>
                <a:chExt cx="292" cy="320"/>
              </a:xfrm>
            </p:grpSpPr>
            <p:graphicFrame>
              <p:nvGraphicFramePr>
                <p:cNvPr id="430107" name="Object 27"/>
                <p:cNvGraphicFramePr>
                  <a:graphicFrameLocks noChangeAspect="1"/>
                </p:cNvGraphicFramePr>
                <p:nvPr/>
              </p:nvGraphicFramePr>
              <p:xfrm>
                <a:off x="2870" y="1518"/>
                <a:ext cx="272" cy="28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034" name="Clip" r:id="rId13" imgW="826829" imgH="840406" progId="">
                        <p:embed/>
                      </p:oleObj>
                    </mc:Choice>
                    <mc:Fallback>
                      <p:oleObj name="Clip" r:id="rId13" imgW="826829" imgH="840406" progId="">
                        <p:embed/>
                        <p:pic>
                          <p:nvPicPr>
                            <p:cNvPr id="430107" name="Object 27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870" y="1518"/>
                              <a:ext cx="272" cy="282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430108" name="Object 28"/>
                <p:cNvGraphicFramePr>
                  <a:graphicFrameLocks noChangeAspect="1"/>
                </p:cNvGraphicFramePr>
                <p:nvPr/>
              </p:nvGraphicFramePr>
              <p:xfrm>
                <a:off x="2913" y="1602"/>
                <a:ext cx="249" cy="23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035" name="Clip" r:id="rId14" imgW="1268295" imgH="1199426" progId="">
                        <p:embed/>
                      </p:oleObj>
                    </mc:Choice>
                    <mc:Fallback>
                      <p:oleObj name="Clip" r:id="rId14" imgW="1268295" imgH="1199426" progId="">
                        <p:embed/>
                        <p:pic>
                          <p:nvPicPr>
                            <p:cNvPr id="430108" name="Object 28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913" y="1602"/>
                              <a:ext cx="249" cy="236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sp>
            <p:nvSpPr>
              <p:cNvPr id="430109" name="Text Box 29"/>
              <p:cNvSpPr txBox="1">
                <a:spLocks noChangeArrowheads="1"/>
              </p:cNvSpPr>
              <p:nvPr/>
            </p:nvSpPr>
            <p:spPr bwMode="auto">
              <a:xfrm>
                <a:off x="3256" y="2029"/>
                <a:ext cx="221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0" latinLnBrk="0" hangingPunct="0"/>
                <a:r>
                  <a:rPr kumimoji="0" lang="en-US" altLang="ko-KR" sz="1800">
                    <a:solidFill>
                      <a:srgbClr val="FF0000"/>
                    </a:solidFill>
                    <a:latin typeface="Comic Sans MS" pitchFamily="66" charset="0"/>
                  </a:rPr>
                  <a:t>A</a:t>
                </a:r>
              </a:p>
            </p:txBody>
          </p:sp>
          <p:sp>
            <p:nvSpPr>
              <p:cNvPr id="430110" name="Text Box 30"/>
              <p:cNvSpPr txBox="1">
                <a:spLocks noChangeArrowheads="1"/>
              </p:cNvSpPr>
              <p:nvPr/>
            </p:nvSpPr>
            <p:spPr bwMode="auto">
              <a:xfrm>
                <a:off x="4459" y="2027"/>
                <a:ext cx="207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0" latinLnBrk="0" hangingPunct="0"/>
                <a:r>
                  <a:rPr kumimoji="0" lang="en-US" altLang="ko-KR" sz="1800">
                    <a:latin typeface="Comic Sans MS" pitchFamily="66" charset="0"/>
                  </a:rPr>
                  <a:t>B</a:t>
                </a:r>
              </a:p>
            </p:txBody>
          </p:sp>
          <p:sp>
            <p:nvSpPr>
              <p:cNvPr id="430111" name="Text Box 31"/>
              <p:cNvSpPr txBox="1">
                <a:spLocks noChangeArrowheads="1"/>
              </p:cNvSpPr>
              <p:nvPr/>
            </p:nvSpPr>
            <p:spPr bwMode="auto">
              <a:xfrm>
                <a:off x="5203" y="2054"/>
                <a:ext cx="203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0" latinLnBrk="0" hangingPunct="0"/>
                <a:r>
                  <a:rPr kumimoji="0" lang="en-US" altLang="ko-KR" sz="1800">
                    <a:latin typeface="Comic Sans MS" pitchFamily="66" charset="0"/>
                  </a:rPr>
                  <a:t>C</a:t>
                </a:r>
              </a:p>
            </p:txBody>
          </p:sp>
          <p:grpSp>
            <p:nvGrpSpPr>
              <p:cNvPr id="430112" name="Group 32"/>
              <p:cNvGrpSpPr>
                <a:grpSpLocks/>
              </p:cNvGrpSpPr>
              <p:nvPr/>
            </p:nvGrpSpPr>
            <p:grpSpPr bwMode="auto">
              <a:xfrm>
                <a:off x="4726" y="1927"/>
                <a:ext cx="482" cy="439"/>
                <a:chOff x="2870" y="1518"/>
                <a:chExt cx="292" cy="320"/>
              </a:xfrm>
            </p:grpSpPr>
            <p:graphicFrame>
              <p:nvGraphicFramePr>
                <p:cNvPr id="430113" name="Object 33"/>
                <p:cNvGraphicFramePr>
                  <a:graphicFrameLocks noChangeAspect="1"/>
                </p:cNvGraphicFramePr>
                <p:nvPr/>
              </p:nvGraphicFramePr>
              <p:xfrm>
                <a:off x="2870" y="1518"/>
                <a:ext cx="272" cy="28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036" name="Clip" r:id="rId15" imgW="826829" imgH="840406" progId="">
                        <p:embed/>
                      </p:oleObj>
                    </mc:Choice>
                    <mc:Fallback>
                      <p:oleObj name="Clip" r:id="rId15" imgW="826829" imgH="840406" progId="">
                        <p:embed/>
                        <p:pic>
                          <p:nvPicPr>
                            <p:cNvPr id="430113" name="Object 33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870" y="1518"/>
                              <a:ext cx="272" cy="282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430114" name="Object 34"/>
                <p:cNvGraphicFramePr>
                  <a:graphicFrameLocks noChangeAspect="1"/>
                </p:cNvGraphicFramePr>
                <p:nvPr/>
              </p:nvGraphicFramePr>
              <p:xfrm>
                <a:off x="2913" y="1602"/>
                <a:ext cx="249" cy="23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037" name="Clip" r:id="rId16" imgW="1268295" imgH="1199426" progId="">
                        <p:embed/>
                      </p:oleObj>
                    </mc:Choice>
                    <mc:Fallback>
                      <p:oleObj name="Clip" r:id="rId16" imgW="1268295" imgH="1199426" progId="">
                        <p:embed/>
                        <p:pic>
                          <p:nvPicPr>
                            <p:cNvPr id="430114" name="Object 34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913" y="1602"/>
                              <a:ext cx="249" cy="236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  <p:sp>
          <p:nvSpPr>
            <p:cNvPr id="430115" name="Text Box 35"/>
            <p:cNvSpPr txBox="1">
              <a:spLocks noChangeArrowheads="1"/>
            </p:cNvSpPr>
            <p:nvPr/>
          </p:nvSpPr>
          <p:spPr bwMode="auto">
            <a:xfrm>
              <a:off x="3310" y="2337"/>
              <a:ext cx="598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latinLnBrk="0" hangingPunct="0"/>
              <a:r>
                <a:rPr kumimoji="0" lang="en-US" altLang="ko-KR">
                  <a:solidFill>
                    <a:srgbClr val="FF0000"/>
                  </a:solidFill>
                  <a:latin typeface="Comic Sans MS" pitchFamily="66" charset="0"/>
                </a:rPr>
                <a:t>A’s signal</a:t>
              </a:r>
            </a:p>
            <a:p>
              <a:pPr eaLnBrk="0" latinLnBrk="0" hangingPunct="0"/>
              <a:r>
                <a:rPr kumimoji="0" lang="en-US" altLang="ko-KR">
                  <a:solidFill>
                    <a:srgbClr val="FF0000"/>
                  </a:solidFill>
                  <a:latin typeface="Comic Sans MS" pitchFamily="66" charset="0"/>
                </a:rPr>
                <a:t>strength</a:t>
              </a:r>
            </a:p>
          </p:txBody>
        </p:sp>
        <p:sp>
          <p:nvSpPr>
            <p:cNvPr id="430116" name="Line 36"/>
            <p:cNvSpPr>
              <a:spLocks noChangeShapeType="1"/>
            </p:cNvSpPr>
            <p:nvPr/>
          </p:nvSpPr>
          <p:spPr bwMode="auto">
            <a:xfrm>
              <a:off x="3349" y="2985"/>
              <a:ext cx="20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430117" name="Line 37"/>
            <p:cNvSpPr>
              <a:spLocks noChangeShapeType="1"/>
            </p:cNvSpPr>
            <p:nvPr/>
          </p:nvSpPr>
          <p:spPr bwMode="auto">
            <a:xfrm>
              <a:off x="3315" y="2242"/>
              <a:ext cx="0" cy="7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430118" name="Freeform 38"/>
            <p:cNvSpPr>
              <a:spLocks/>
            </p:cNvSpPr>
            <p:nvPr/>
          </p:nvSpPr>
          <p:spPr bwMode="auto">
            <a:xfrm>
              <a:off x="3367" y="2277"/>
              <a:ext cx="1887" cy="68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66" y="151"/>
                </a:cxn>
                <a:cxn ang="0">
                  <a:pos x="1373" y="594"/>
                </a:cxn>
                <a:cxn ang="0">
                  <a:pos x="1887" y="673"/>
                </a:cxn>
              </a:cxnLst>
              <a:rect l="0" t="0" r="r" b="b"/>
              <a:pathLst>
                <a:path w="1887" h="681">
                  <a:moveTo>
                    <a:pt x="0" y="0"/>
                  </a:moveTo>
                  <a:cubicBezTo>
                    <a:pt x="161" y="25"/>
                    <a:pt x="737" y="52"/>
                    <a:pt x="966" y="151"/>
                  </a:cubicBezTo>
                  <a:cubicBezTo>
                    <a:pt x="1195" y="250"/>
                    <a:pt x="1220" y="507"/>
                    <a:pt x="1373" y="594"/>
                  </a:cubicBezTo>
                  <a:cubicBezTo>
                    <a:pt x="1526" y="681"/>
                    <a:pt x="1780" y="657"/>
                    <a:pt x="1887" y="673"/>
                  </a:cubicBezTo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olid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430119" name="Text Box 39"/>
            <p:cNvSpPr txBox="1">
              <a:spLocks noChangeArrowheads="1"/>
            </p:cNvSpPr>
            <p:nvPr/>
          </p:nvSpPr>
          <p:spPr bwMode="auto">
            <a:xfrm>
              <a:off x="4158" y="2962"/>
              <a:ext cx="365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latinLnBrk="0" hangingPunct="0"/>
              <a:r>
                <a:rPr kumimoji="0" lang="en-US" altLang="ko-KR" sz="1200">
                  <a:latin typeface="Comic Sans MS" pitchFamily="66" charset="0"/>
                </a:rPr>
                <a:t>space</a:t>
              </a:r>
            </a:p>
          </p:txBody>
        </p:sp>
        <p:sp>
          <p:nvSpPr>
            <p:cNvPr id="430120" name="Freeform 40"/>
            <p:cNvSpPr>
              <a:spLocks/>
            </p:cNvSpPr>
            <p:nvPr/>
          </p:nvSpPr>
          <p:spPr bwMode="auto">
            <a:xfrm flipH="1">
              <a:off x="3427" y="2258"/>
              <a:ext cx="1887" cy="68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66" y="151"/>
                </a:cxn>
                <a:cxn ang="0">
                  <a:pos x="1373" y="594"/>
                </a:cxn>
                <a:cxn ang="0">
                  <a:pos x="1887" y="673"/>
                </a:cxn>
              </a:cxnLst>
              <a:rect l="0" t="0" r="r" b="b"/>
              <a:pathLst>
                <a:path w="1887" h="681">
                  <a:moveTo>
                    <a:pt x="0" y="0"/>
                  </a:moveTo>
                  <a:cubicBezTo>
                    <a:pt x="161" y="25"/>
                    <a:pt x="737" y="52"/>
                    <a:pt x="966" y="151"/>
                  </a:cubicBezTo>
                  <a:cubicBezTo>
                    <a:pt x="1195" y="250"/>
                    <a:pt x="1220" y="507"/>
                    <a:pt x="1373" y="594"/>
                  </a:cubicBezTo>
                  <a:cubicBezTo>
                    <a:pt x="1526" y="681"/>
                    <a:pt x="1780" y="657"/>
                    <a:pt x="1887" y="673"/>
                  </a:cubicBezTo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430121" name="Text Box 41"/>
            <p:cNvSpPr txBox="1">
              <a:spLocks noChangeArrowheads="1"/>
            </p:cNvSpPr>
            <p:nvPr/>
          </p:nvSpPr>
          <p:spPr bwMode="auto">
            <a:xfrm>
              <a:off x="4965" y="2292"/>
              <a:ext cx="583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latinLnBrk="0" hangingPunct="0"/>
              <a:r>
                <a:rPr kumimoji="0" lang="en-US" altLang="ko-KR">
                  <a:solidFill>
                    <a:schemeClr val="accent2"/>
                  </a:solidFill>
                  <a:latin typeface="Comic Sans MS" pitchFamily="66" charset="0"/>
                </a:rPr>
                <a:t>C’s signal</a:t>
              </a:r>
            </a:p>
            <a:p>
              <a:pPr eaLnBrk="0" latinLnBrk="0" hangingPunct="0"/>
              <a:r>
                <a:rPr kumimoji="0" lang="en-US" altLang="ko-KR">
                  <a:solidFill>
                    <a:schemeClr val="accent2"/>
                  </a:solidFill>
                  <a:latin typeface="Comic Sans MS" pitchFamily="66" charset="0"/>
                </a:rPr>
                <a:t>strength</a:t>
              </a:r>
            </a:p>
          </p:txBody>
        </p:sp>
        <p:sp>
          <p:nvSpPr>
            <p:cNvPr id="430122" name="Line 42"/>
            <p:cNvSpPr>
              <a:spLocks noChangeShapeType="1"/>
            </p:cNvSpPr>
            <p:nvPr/>
          </p:nvSpPr>
          <p:spPr bwMode="auto">
            <a:xfrm flipH="1">
              <a:off x="3554" y="2171"/>
              <a:ext cx="17" cy="7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430123" name="Line 43"/>
            <p:cNvSpPr>
              <a:spLocks noChangeShapeType="1"/>
            </p:cNvSpPr>
            <p:nvPr/>
          </p:nvSpPr>
          <p:spPr bwMode="auto">
            <a:xfrm>
              <a:off x="4323" y="2214"/>
              <a:ext cx="0" cy="7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430124" name="Line 44"/>
            <p:cNvSpPr>
              <a:spLocks noChangeShapeType="1"/>
            </p:cNvSpPr>
            <p:nvPr/>
          </p:nvSpPr>
          <p:spPr bwMode="auto">
            <a:xfrm>
              <a:off x="5004" y="2204"/>
              <a:ext cx="0" cy="7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ko-KR" altLang="en-US"/>
            </a:p>
          </p:txBody>
        </p:sp>
      </p:grpSp>
      <p:sp>
        <p:nvSpPr>
          <p:cNvPr id="430125" name="Rectangle 45"/>
          <p:cNvSpPr>
            <a:spLocks noChangeArrowheads="1"/>
          </p:cNvSpPr>
          <p:nvPr/>
        </p:nvSpPr>
        <p:spPr bwMode="auto">
          <a:xfrm>
            <a:off x="4856163" y="4406107"/>
            <a:ext cx="4148137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ko-KR" sz="2400" dirty="0"/>
              <a:t>Signal </a:t>
            </a:r>
            <a:r>
              <a:rPr lang="en-US" altLang="ko-KR" sz="2400" dirty="0" smtClean="0"/>
              <a:t>fading (Another hidden terminal problem):</a:t>
            </a:r>
            <a:endParaRPr lang="en-US" altLang="ko-KR" sz="2400" dirty="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altLang="ko-KR" sz="2000" dirty="0"/>
              <a:t>B, A hear each other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altLang="ko-KR" sz="2000" dirty="0"/>
              <a:t>B, C hear each other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altLang="ko-KR" sz="2000" dirty="0"/>
              <a:t>A, C can not hear each other interfering at B</a:t>
            </a:r>
          </a:p>
        </p:txBody>
      </p:sp>
    </p:spTree>
    <p:extLst>
      <p:ext uri="{BB962C8B-B14F-4D97-AF65-F5344CB8AC3E}">
        <p14:creationId xmlns:p14="http://schemas.microsoft.com/office/powerpoint/2010/main" val="2177719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00" grpId="0"/>
      <p:bldP spid="43012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Contents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solidFill>
            <a:schemeClr val="accent3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altLang="ko-KR" dirty="0" smtClean="0"/>
              <a:t>Data Link Layer Overview</a:t>
            </a:r>
          </a:p>
          <a:p>
            <a:r>
              <a:rPr lang="en-US" altLang="ko-KR" dirty="0" smtClean="0"/>
              <a:t>Medium Access Control</a:t>
            </a:r>
          </a:p>
          <a:p>
            <a:pPr lvl="1"/>
            <a:r>
              <a:rPr lang="en-US" altLang="ko-KR" dirty="0" smtClean="0"/>
              <a:t>Brief Introduction to Wireless Medium </a:t>
            </a:r>
          </a:p>
          <a:p>
            <a:pPr lvl="1"/>
            <a:r>
              <a:rPr lang="en-US" altLang="ko-KR" dirty="0" smtClean="0"/>
              <a:t>Random Access</a:t>
            </a:r>
          </a:p>
          <a:p>
            <a:pPr lvl="2"/>
            <a:r>
              <a:rPr lang="en-US" altLang="ko-KR" dirty="0" smtClean="0"/>
              <a:t>ALOHA</a:t>
            </a:r>
          </a:p>
          <a:p>
            <a:pPr lvl="2"/>
            <a:r>
              <a:rPr lang="en-US" altLang="ko-KR" dirty="0" smtClean="0"/>
              <a:t>CSMA</a:t>
            </a:r>
          </a:p>
          <a:p>
            <a:pPr lvl="2"/>
            <a:r>
              <a:rPr lang="en-US" altLang="ko-KR" dirty="0" smtClean="0"/>
              <a:t>CSMA/CD</a:t>
            </a:r>
          </a:p>
          <a:p>
            <a:pPr lvl="2"/>
            <a:r>
              <a:rPr lang="en-US" altLang="ko-KR" dirty="0" smtClean="0"/>
              <a:t>CSMA/CA</a:t>
            </a:r>
          </a:p>
          <a:p>
            <a:pPr lvl="1"/>
            <a:r>
              <a:rPr lang="en-US" altLang="ko-KR" dirty="0" smtClean="0"/>
              <a:t>Controlled Access</a:t>
            </a:r>
          </a:p>
          <a:p>
            <a:pPr lvl="1"/>
            <a:r>
              <a:rPr lang="en-US" altLang="ko-KR" dirty="0" smtClean="0"/>
              <a:t>Channelized Access</a:t>
            </a:r>
          </a:p>
          <a:p>
            <a:endParaRPr lang="ko-KR" altLang="en-US" dirty="0"/>
          </a:p>
        </p:txBody>
      </p:sp>
      <p:sp>
        <p:nvSpPr>
          <p:cNvPr id="4" name="오른쪽 화살표 3"/>
          <p:cNvSpPr/>
          <p:nvPr/>
        </p:nvSpPr>
        <p:spPr>
          <a:xfrm>
            <a:off x="611560" y="2636912"/>
            <a:ext cx="360040" cy="36004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Random Access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2706876"/>
          </a:xfrm>
        </p:spPr>
        <p:txBody>
          <a:bodyPr/>
          <a:lstStyle/>
          <a:p>
            <a:r>
              <a:rPr lang="en-US" altLang="ko-KR" dirty="0"/>
              <a:t>Each station has the right to </a:t>
            </a:r>
            <a:r>
              <a:rPr lang="en-US" altLang="ko-KR" dirty="0" smtClean="0"/>
              <a:t>access the </a:t>
            </a:r>
            <a:r>
              <a:rPr lang="en-US" altLang="ko-KR" dirty="0"/>
              <a:t>medium without being controlled by any other station</a:t>
            </a:r>
          </a:p>
          <a:p>
            <a:r>
              <a:rPr lang="en-US" altLang="ko-KR" dirty="0"/>
              <a:t>Collision, </a:t>
            </a:r>
            <a:r>
              <a:rPr lang="en-US" altLang="ko-KR" dirty="0" smtClean="0"/>
              <a:t>an </a:t>
            </a:r>
            <a:r>
              <a:rPr lang="en-US" altLang="ko-KR" dirty="0"/>
              <a:t>access conflict, if more than one station tries to </a:t>
            </a:r>
            <a:r>
              <a:rPr lang="en-US" altLang="ko-KR" dirty="0" smtClean="0"/>
              <a:t>send</a:t>
            </a:r>
            <a:endParaRPr lang="en-US" altLang="ko-KR" dirty="0"/>
          </a:p>
        </p:txBody>
      </p:sp>
      <p:grpSp>
        <p:nvGrpSpPr>
          <p:cNvPr id="9" name="그룹 8"/>
          <p:cNvGrpSpPr/>
          <p:nvPr/>
        </p:nvGrpSpPr>
        <p:grpSpPr>
          <a:xfrm>
            <a:off x="683568" y="3140968"/>
            <a:ext cx="7921555" cy="2599268"/>
            <a:chOff x="683568" y="2988231"/>
            <a:chExt cx="7921555" cy="2599268"/>
          </a:xfrm>
        </p:grpSpPr>
        <p:pic>
          <p:nvPicPr>
            <p:cNvPr id="4" name="Picture 4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827088" y="3357563"/>
              <a:ext cx="7199312" cy="1870075"/>
            </a:xfrm>
            <a:prstGeom prst="rect">
              <a:avLst/>
            </a:prstGeom>
            <a:noFill/>
            <a:ln/>
          </p:spPr>
        </p:pic>
        <p:sp>
          <p:nvSpPr>
            <p:cNvPr id="5" name="TextBox 4"/>
            <p:cNvSpPr txBox="1"/>
            <p:nvPr/>
          </p:nvSpPr>
          <p:spPr>
            <a:xfrm>
              <a:off x="683568" y="4756502"/>
              <a:ext cx="16203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Multiple Access</a:t>
              </a:r>
              <a:endParaRPr lang="ko-KR" alt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563888" y="4756502"/>
              <a:ext cx="162031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Carrier Sense</a:t>
              </a:r>
            </a:p>
            <a:p>
              <a:r>
                <a:rPr lang="en-US" altLang="ko-KR" dirty="0" smtClean="0"/>
                <a:t>Multiple Access</a:t>
              </a:r>
              <a:endParaRPr lang="ko-KR" alt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588224" y="2988231"/>
              <a:ext cx="20168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Collision Detection</a:t>
              </a:r>
              <a:endParaRPr lang="ko-KR" alt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588224" y="5218167"/>
              <a:ext cx="20154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Collision Avoidance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2164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ALOHA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1921768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ko-KR" dirty="0"/>
              <a:t>The earliest random access method developed at the Univ. of Hawaii in the early 1970s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Designed for a radio (wireless) LAN</a:t>
            </a:r>
          </a:p>
          <a:p>
            <a:pPr>
              <a:lnSpc>
                <a:spcPct val="120000"/>
              </a:lnSpc>
            </a:pPr>
            <a:r>
              <a:rPr lang="en-US" altLang="ko-KR" dirty="0" smtClean="0"/>
              <a:t>ALOHA </a:t>
            </a:r>
            <a:r>
              <a:rPr lang="en-US" altLang="ko-KR" dirty="0"/>
              <a:t>and Slotted ALOHA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Frames in </a:t>
            </a:r>
            <a:r>
              <a:rPr lang="en-US" altLang="ko-KR" dirty="0" smtClean="0"/>
              <a:t>an ALOHA network:</a:t>
            </a:r>
            <a:endParaRPr lang="en-US" altLang="ko-KR" dirty="0"/>
          </a:p>
          <a:p>
            <a:pPr>
              <a:lnSpc>
                <a:spcPct val="120000"/>
              </a:lnSpc>
            </a:pPr>
            <a:endParaRPr lang="ko-KR" alt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212976"/>
            <a:ext cx="7160996" cy="33737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모서리가 둥근 사각형 설명선 4"/>
          <p:cNvSpPr/>
          <p:nvPr/>
        </p:nvSpPr>
        <p:spPr>
          <a:xfrm>
            <a:off x="4644008" y="1700808"/>
            <a:ext cx="1872208" cy="1008112"/>
          </a:xfrm>
          <a:prstGeom prst="wedgeRoundRectCallout">
            <a:avLst>
              <a:gd name="adj1" fmla="val -54599"/>
              <a:gd name="adj2" fmla="val 10505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How do we detect a collision?</a:t>
            </a:r>
            <a:endParaRPr lang="ko-KR" altLang="en-US" dirty="0"/>
          </a:p>
        </p:txBody>
      </p:sp>
      <p:sp>
        <p:nvSpPr>
          <p:cNvPr id="6" name="모서리가 둥근 사각형 설명선 5"/>
          <p:cNvSpPr/>
          <p:nvPr/>
        </p:nvSpPr>
        <p:spPr>
          <a:xfrm>
            <a:off x="6948264" y="1756839"/>
            <a:ext cx="1872208" cy="1008112"/>
          </a:xfrm>
          <a:prstGeom prst="wedgeRoundRectCallout">
            <a:avLst>
              <a:gd name="adj1" fmla="val -68467"/>
              <a:gd name="adj2" fmla="val -20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When do we resend a collided frame?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5199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ALOHA Basic Assumptions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379397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dirty="0" smtClean="0"/>
              <a:t>Station </a:t>
            </a:r>
            <a:r>
              <a:rPr lang="en-US" altLang="ko-KR" dirty="0"/>
              <a:t>model - </a:t>
            </a:r>
            <a:r>
              <a:rPr lang="en-US" altLang="ko-KR" i="1" dirty="0"/>
              <a:t>n</a:t>
            </a:r>
            <a:r>
              <a:rPr lang="en-US" altLang="ko-KR" dirty="0"/>
              <a:t> independent stations each generating frames for transmission. One frame is generated and </a:t>
            </a:r>
            <a:r>
              <a:rPr lang="en-US" altLang="ko-KR" dirty="0" smtClean="0"/>
              <a:t>transmitted </a:t>
            </a:r>
            <a:r>
              <a:rPr lang="en-US" altLang="ko-KR" dirty="0"/>
              <a:t>at a </a:t>
            </a:r>
            <a:r>
              <a:rPr lang="en-US" altLang="ko-KR" dirty="0" smtClean="0"/>
              <a:t>time per station.</a:t>
            </a:r>
            <a:endParaRPr lang="en-US" altLang="ko-KR" dirty="0"/>
          </a:p>
          <a:p>
            <a:pPr>
              <a:lnSpc>
                <a:spcPct val="110000"/>
              </a:lnSpc>
            </a:pPr>
            <a:r>
              <a:rPr lang="en-US" altLang="ko-KR" dirty="0" smtClean="0"/>
              <a:t>Single </a:t>
            </a:r>
            <a:r>
              <a:rPr lang="en-US" altLang="ko-KR" dirty="0"/>
              <a:t>channel - A single channel is shared with other stations.</a:t>
            </a:r>
          </a:p>
          <a:p>
            <a:pPr>
              <a:lnSpc>
                <a:spcPct val="110000"/>
              </a:lnSpc>
            </a:pPr>
            <a:r>
              <a:rPr lang="en-US" altLang="ko-KR" dirty="0" smtClean="0"/>
              <a:t>Collision </a:t>
            </a:r>
            <a:r>
              <a:rPr lang="en-US" altLang="ko-KR" dirty="0"/>
              <a:t>- Overlapping transmissions destroy the frames, can be </a:t>
            </a:r>
            <a:r>
              <a:rPr lang="en-US" altLang="ko-KR" dirty="0" smtClean="0"/>
              <a:t>detected later by some upper layer functions, </a:t>
            </a:r>
            <a:r>
              <a:rPr lang="en-US" altLang="ko-KR" dirty="0"/>
              <a:t>and require retransmission. Collisions are the only errors</a:t>
            </a:r>
            <a:r>
              <a:rPr lang="en-US" altLang="ko-KR" dirty="0" smtClean="0"/>
              <a:t>.</a:t>
            </a:r>
          </a:p>
          <a:p>
            <a:pPr>
              <a:lnSpc>
                <a:spcPct val="110000"/>
              </a:lnSpc>
            </a:pPr>
            <a:endParaRPr lang="en-US" altLang="ko-KR" dirty="0"/>
          </a:p>
          <a:p>
            <a:pPr>
              <a:lnSpc>
                <a:spcPct val="110000"/>
              </a:lnSpc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466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ALOHA protocol: Basics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When a station wants to transmit, it transmits</a:t>
            </a:r>
          </a:p>
          <a:p>
            <a:r>
              <a:rPr lang="en-US" altLang="ko-KR" dirty="0"/>
              <a:t>Collisions </a:t>
            </a:r>
            <a:r>
              <a:rPr lang="en-US" altLang="ko-KR" dirty="0" smtClean="0"/>
              <a:t>are detected </a:t>
            </a:r>
            <a:r>
              <a:rPr lang="en-US" altLang="ko-KR" dirty="0"/>
              <a:t>at a higher </a:t>
            </a:r>
            <a:r>
              <a:rPr lang="en-US" altLang="ko-KR" dirty="0" smtClean="0"/>
              <a:t>layer of the receiving station.</a:t>
            </a:r>
          </a:p>
          <a:p>
            <a:pPr lvl="1"/>
            <a:r>
              <a:rPr lang="en-US" altLang="ko-KR" dirty="0" smtClean="0"/>
              <a:t>If no collision, an Acknowledgement (ACK) frame is sent back to the transmitting station.</a:t>
            </a:r>
          </a:p>
          <a:p>
            <a:pPr lvl="1"/>
            <a:r>
              <a:rPr lang="en-US" altLang="ko-KR" dirty="0" smtClean="0"/>
              <a:t>If collision, ACK will not be sent. The transmitting station will retransmit later.</a:t>
            </a:r>
            <a:endParaRPr lang="en-US" altLang="ko-KR" dirty="0"/>
          </a:p>
          <a:p>
            <a:r>
              <a:rPr lang="en-US" altLang="ko-KR" dirty="0"/>
              <a:t>Simple logic</a:t>
            </a:r>
          </a:p>
          <a:p>
            <a:r>
              <a:rPr lang="en-US" altLang="ko-KR" dirty="0"/>
              <a:t>Highly inefficient at large loads. Maximum utilization of 18% at a mean load of 0.5 transmission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5152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Contents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solidFill>
            <a:schemeClr val="accent3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altLang="ko-KR" dirty="0" smtClean="0"/>
              <a:t>Data Link Layer Overview</a:t>
            </a:r>
          </a:p>
          <a:p>
            <a:r>
              <a:rPr lang="en-US" altLang="ko-KR" dirty="0" smtClean="0"/>
              <a:t>Medium Access Control</a:t>
            </a:r>
          </a:p>
          <a:p>
            <a:pPr lvl="1"/>
            <a:r>
              <a:rPr lang="en-US" altLang="ko-KR" dirty="0" smtClean="0"/>
              <a:t>Brief Introduction to Wireless Medium </a:t>
            </a:r>
          </a:p>
          <a:p>
            <a:pPr lvl="1"/>
            <a:r>
              <a:rPr lang="en-US" altLang="ko-KR" dirty="0" smtClean="0"/>
              <a:t>Random Access</a:t>
            </a:r>
          </a:p>
          <a:p>
            <a:pPr lvl="2"/>
            <a:r>
              <a:rPr lang="en-US" altLang="ko-KR" dirty="0" smtClean="0"/>
              <a:t>ALOHA</a:t>
            </a:r>
          </a:p>
          <a:p>
            <a:pPr lvl="2"/>
            <a:r>
              <a:rPr lang="en-US" altLang="ko-KR" dirty="0" smtClean="0"/>
              <a:t>CSMA</a:t>
            </a:r>
          </a:p>
          <a:p>
            <a:pPr lvl="2"/>
            <a:r>
              <a:rPr lang="en-US" altLang="ko-KR" dirty="0" smtClean="0"/>
              <a:t>CSMA/CD</a:t>
            </a:r>
          </a:p>
          <a:p>
            <a:pPr lvl="2"/>
            <a:r>
              <a:rPr lang="en-US" altLang="ko-KR" dirty="0" smtClean="0"/>
              <a:t>CSMA/CA</a:t>
            </a:r>
          </a:p>
          <a:p>
            <a:pPr lvl="1"/>
            <a:r>
              <a:rPr lang="en-US" altLang="ko-KR" dirty="0" smtClean="0"/>
              <a:t>Controlled Access</a:t>
            </a:r>
          </a:p>
          <a:p>
            <a:pPr lvl="1"/>
            <a:r>
              <a:rPr lang="en-US" altLang="ko-KR" dirty="0" smtClean="0"/>
              <a:t>Channelized Access</a:t>
            </a:r>
          </a:p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ALOHA </a:t>
            </a:r>
            <a:r>
              <a:rPr lang="en-US" altLang="ko-KR" dirty="0"/>
              <a:t>Protocol: </a:t>
            </a:r>
            <a:r>
              <a:rPr lang="en-US" altLang="ko-KR" dirty="0" smtClean="0"/>
              <a:t>Retransmission Procedure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Binary exponential back-off algorithm</a:t>
            </a:r>
          </a:p>
          <a:p>
            <a:endParaRPr lang="ko-KR" altLang="en-US" dirty="0"/>
          </a:p>
        </p:txBody>
      </p:sp>
      <p:pic>
        <p:nvPicPr>
          <p:cNvPr id="4" name="Picture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03648" y="1700808"/>
            <a:ext cx="6195598" cy="4820617"/>
          </a:xfrm>
          <a:prstGeom prst="rect">
            <a:avLst/>
          </a:prstGeom>
          <a:noFill/>
          <a:ln/>
        </p:spPr>
      </p:pic>
    </p:spTree>
    <p:extLst>
      <p:ext uri="{BB962C8B-B14F-4D97-AF65-F5344CB8AC3E}">
        <p14:creationId xmlns:p14="http://schemas.microsoft.com/office/powerpoint/2010/main" val="3593494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Carrier Sense Multiple Access (CSMA)</a:t>
            </a:r>
            <a:endParaRPr lang="ko-KR" alt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0422" y="3051377"/>
            <a:ext cx="5802058" cy="373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124744"/>
            <a:ext cx="8229600" cy="2353816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ko-KR" dirty="0" smtClean="0"/>
              <a:t>What if we can sense whether medium is busy?</a:t>
            </a:r>
          </a:p>
          <a:p>
            <a:pPr>
              <a:lnSpc>
                <a:spcPct val="120000"/>
              </a:lnSpc>
            </a:pPr>
            <a:r>
              <a:rPr lang="en-US" altLang="ko-KR" dirty="0" smtClean="0"/>
              <a:t>CSMA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en-US" altLang="ko-KR" dirty="0"/>
              <a:t>“Sense before transmit”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“Listen before talk”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CSMA can reduce the possibility of collision, but it can not eliminate </a:t>
            </a:r>
            <a:r>
              <a:rPr lang="en-US" altLang="ko-KR" dirty="0" smtClean="0"/>
              <a:t>it because of propagation delay</a:t>
            </a:r>
            <a:endParaRPr lang="en-US" altLang="ko-KR" dirty="0"/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pPr>
              <a:lnSpc>
                <a:spcPct val="120000"/>
              </a:lnSpc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599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CSMA/CD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Senders can detect collision. How can we improve the efficiency?</a:t>
            </a:r>
            <a:endParaRPr lang="ko-KR" altLang="en-US" sz="2800" dirty="0"/>
          </a:p>
          <a:p>
            <a:endParaRPr lang="en-US" altLang="ko-KR" sz="2800" dirty="0" smtClean="0"/>
          </a:p>
          <a:p>
            <a:r>
              <a:rPr lang="en-US" altLang="ko-KR" sz="2800" dirty="0" smtClean="0"/>
              <a:t>CSMA </a:t>
            </a:r>
            <a:r>
              <a:rPr lang="en-US" altLang="ko-KR" sz="2800" dirty="0"/>
              <a:t>with collision detection(CD):</a:t>
            </a:r>
          </a:p>
          <a:p>
            <a:pPr marL="630238" lvl="1" indent="-184150"/>
            <a:r>
              <a:rPr lang="en-US" altLang="ko-KR" sz="2400" dirty="0">
                <a:solidFill>
                  <a:srgbClr val="FF0000"/>
                </a:solidFill>
              </a:rPr>
              <a:t>Listen while you are sending </a:t>
            </a:r>
            <a:r>
              <a:rPr lang="en-US" altLang="ko-KR" sz="2400" dirty="0"/>
              <a:t>a packet (this is how you detect collision)</a:t>
            </a:r>
          </a:p>
          <a:p>
            <a:pPr marL="630238" lvl="1" indent="-184150"/>
            <a:r>
              <a:rPr lang="en-US" altLang="ko-KR" sz="2400" dirty="0"/>
              <a:t>Stop sending </a:t>
            </a:r>
            <a:r>
              <a:rPr lang="en-US" altLang="ko-KR" sz="2400" i="1" u="sng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when collision happens</a:t>
            </a:r>
            <a:r>
              <a:rPr lang="en-US" altLang="ko-KR" sz="2400" dirty="0"/>
              <a:t> </a:t>
            </a:r>
          </a:p>
          <a:p>
            <a:pPr marL="630238" lvl="1" indent="-184150"/>
            <a:r>
              <a:rPr lang="en-US" altLang="ko-KR" sz="2400" dirty="0"/>
              <a:t>Exponential </a:t>
            </a:r>
            <a:r>
              <a:rPr lang="en-US" altLang="ko-KR" sz="2400" dirty="0" smtClean="0"/>
              <a:t>back-off</a:t>
            </a:r>
            <a:r>
              <a:rPr lang="en-US" altLang="ko-KR" sz="2400" dirty="0"/>
              <a:t>: </a:t>
            </a:r>
            <a:r>
              <a:rPr lang="en-US" altLang="ko-KR" sz="2400" dirty="0" smtClean="0"/>
              <a:t> Wait </a:t>
            </a:r>
            <a:r>
              <a:rPr lang="en-US" altLang="ko-KR" sz="2400" dirty="0"/>
              <a:t>random time before you attempt to resend.</a:t>
            </a:r>
          </a:p>
          <a:p>
            <a:r>
              <a:rPr lang="en-US" altLang="ko-KR" sz="2800" dirty="0"/>
              <a:t>IEEE 802.3 standard, </a:t>
            </a:r>
            <a:r>
              <a:rPr lang="en-US" altLang="ko-KR" sz="2800" dirty="0" smtClean="0"/>
              <a:t> Ethernet</a:t>
            </a:r>
            <a:endParaRPr lang="en-US" altLang="ko-KR" sz="2800" dirty="0"/>
          </a:p>
          <a:p>
            <a:endParaRPr lang="en-US" altLang="ko-KR" sz="28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80833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Case in Wireless network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3505944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ko-KR" dirty="0" smtClean="0"/>
              <a:t>In wireless network, a sender cannot detect collision.</a:t>
            </a:r>
          </a:p>
          <a:p>
            <a:pPr lvl="1">
              <a:lnSpc>
                <a:spcPct val="120000"/>
              </a:lnSpc>
            </a:pPr>
            <a:r>
              <a:rPr lang="en-US" altLang="ko-KR" dirty="0" smtClean="0"/>
              <a:t>Signal level is variable and is a function of distance.</a:t>
            </a:r>
          </a:p>
          <a:p>
            <a:pPr lvl="1">
              <a:lnSpc>
                <a:spcPct val="120000"/>
              </a:lnSpc>
            </a:pPr>
            <a:r>
              <a:rPr lang="en-US" altLang="ko-KR" dirty="0" smtClean="0"/>
              <a:t>Sender’s transmission level can be much larger than a received signal level</a:t>
            </a:r>
          </a:p>
          <a:p>
            <a:pPr>
              <a:lnSpc>
                <a:spcPct val="120000"/>
              </a:lnSpc>
            </a:pPr>
            <a:r>
              <a:rPr lang="en-US" altLang="ko-KR" dirty="0" smtClean="0"/>
              <a:t>How can we improve the efficiency of CSMA?</a:t>
            </a:r>
          </a:p>
          <a:p>
            <a:pPr>
              <a:lnSpc>
                <a:spcPct val="120000"/>
              </a:lnSpc>
            </a:pPr>
            <a:r>
              <a:rPr lang="en-US" altLang="ko-KR" dirty="0" smtClean="0"/>
              <a:t>Three strategies</a:t>
            </a:r>
          </a:p>
          <a:p>
            <a:pPr lvl="1">
              <a:lnSpc>
                <a:spcPct val="120000"/>
              </a:lnSpc>
            </a:pPr>
            <a:r>
              <a:rPr lang="en-US" altLang="ko-KR" dirty="0" smtClean="0"/>
              <a:t>When idle found, wait for some time and then randomly choose when to transmit: </a:t>
            </a:r>
            <a:r>
              <a:rPr lang="en-US" altLang="ko-KR" u="sng" dirty="0" smtClean="0"/>
              <a:t>Inter frame space </a:t>
            </a:r>
            <a:r>
              <a:rPr lang="en-US" altLang="ko-KR" dirty="0" smtClean="0"/>
              <a:t>&amp; </a:t>
            </a:r>
            <a:r>
              <a:rPr lang="en-US" altLang="ko-KR" u="sng" dirty="0" smtClean="0"/>
              <a:t>Contention window</a:t>
            </a:r>
          </a:p>
          <a:p>
            <a:pPr lvl="1">
              <a:lnSpc>
                <a:spcPct val="120000"/>
              </a:lnSpc>
            </a:pPr>
            <a:r>
              <a:rPr lang="en-US" altLang="ko-KR" u="sng" dirty="0" smtClean="0"/>
              <a:t>Wait for ACK</a:t>
            </a:r>
          </a:p>
          <a:p>
            <a:pPr lvl="1">
              <a:lnSpc>
                <a:spcPct val="120000"/>
              </a:lnSpc>
            </a:pPr>
            <a:endParaRPr lang="ko-KR" altLang="en-US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581128"/>
            <a:ext cx="7878497" cy="18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81504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CSMA/CA (Collision Avoidance)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These strategies are called CSMA/CA collectively.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What if another station transmit during Contention window?</a:t>
            </a:r>
          </a:p>
          <a:p>
            <a:pPr lvl="1"/>
            <a:r>
              <a:rPr lang="en-US" altLang="ko-KR" dirty="0"/>
              <a:t>We do not reset the back-off counter. </a:t>
            </a:r>
            <a:r>
              <a:rPr lang="en-US" altLang="ko-KR" dirty="0" smtClean="0"/>
              <a:t> We </a:t>
            </a:r>
            <a:r>
              <a:rPr lang="en-US" altLang="ko-KR" dirty="0"/>
              <a:t>stops the timer and restarts it when the channel becomes idle</a:t>
            </a:r>
          </a:p>
          <a:p>
            <a:r>
              <a:rPr lang="en-US" altLang="ko-KR" dirty="0" smtClean="0"/>
              <a:t>IFS may be used for priority control.</a:t>
            </a:r>
            <a:endParaRPr lang="ko-KR" altLang="en-US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391" y="1844824"/>
            <a:ext cx="7878497" cy="18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55610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6483"/>
            <a:ext cx="4261968" cy="6832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CSMA/CA: Flow Diagram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0102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Contents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solidFill>
            <a:schemeClr val="accent3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altLang="ko-KR" dirty="0" smtClean="0"/>
              <a:t>Data Link Layer Overview</a:t>
            </a:r>
          </a:p>
          <a:p>
            <a:r>
              <a:rPr lang="en-US" altLang="ko-KR" dirty="0" smtClean="0"/>
              <a:t>Medium Access Control</a:t>
            </a:r>
          </a:p>
          <a:p>
            <a:pPr lvl="1"/>
            <a:r>
              <a:rPr lang="en-US" altLang="ko-KR" dirty="0" smtClean="0"/>
              <a:t>Brief Introduction to Wireless Medium </a:t>
            </a:r>
          </a:p>
          <a:p>
            <a:pPr lvl="1"/>
            <a:r>
              <a:rPr lang="en-US" altLang="ko-KR" dirty="0" smtClean="0"/>
              <a:t>Random Access</a:t>
            </a:r>
          </a:p>
          <a:p>
            <a:pPr lvl="1"/>
            <a:r>
              <a:rPr lang="en-US" altLang="ko-KR" dirty="0" smtClean="0"/>
              <a:t>Controlled Access</a:t>
            </a:r>
          </a:p>
          <a:p>
            <a:pPr lvl="1"/>
            <a:r>
              <a:rPr lang="en-US" altLang="ko-KR" dirty="0" smtClean="0"/>
              <a:t>Channelized Access</a:t>
            </a:r>
          </a:p>
          <a:p>
            <a:endParaRPr lang="ko-KR" altLang="en-US" dirty="0"/>
          </a:p>
        </p:txBody>
      </p:sp>
      <p:sp>
        <p:nvSpPr>
          <p:cNvPr id="4" name="오른쪽 화살표 3"/>
          <p:cNvSpPr/>
          <p:nvPr/>
        </p:nvSpPr>
        <p:spPr>
          <a:xfrm>
            <a:off x="683568" y="3020832"/>
            <a:ext cx="360040" cy="36004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Medium Access Protocols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Picture 1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95536" y="1268760"/>
            <a:ext cx="8337239" cy="4176613"/>
          </a:xfrm>
          <a:prstGeom prst="rect">
            <a:avLst/>
          </a:prstGeom>
          <a:noFill/>
          <a:ln/>
        </p:spPr>
      </p:pic>
      <p:sp>
        <p:nvSpPr>
          <p:cNvPr id="5" name="오른쪽 화살표 4"/>
          <p:cNvSpPr/>
          <p:nvPr/>
        </p:nvSpPr>
        <p:spPr>
          <a:xfrm>
            <a:off x="2843808" y="2708920"/>
            <a:ext cx="720080" cy="12961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600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Controlled Access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The stations consult one another to find which station has the right to send</a:t>
            </a:r>
          </a:p>
          <a:p>
            <a:r>
              <a:rPr lang="en-US" altLang="ko-KR" dirty="0"/>
              <a:t>Reservation/Polling/ Token passing</a:t>
            </a:r>
          </a:p>
          <a:p>
            <a:r>
              <a:rPr lang="en-US" altLang="ko-KR" u="sng" dirty="0"/>
              <a:t>Reservation</a:t>
            </a:r>
            <a:r>
              <a:rPr lang="en-US" altLang="ko-KR" dirty="0"/>
              <a:t> access </a:t>
            </a:r>
            <a:r>
              <a:rPr lang="en-US" altLang="ko-KR" dirty="0" smtClean="0"/>
              <a:t>method:</a:t>
            </a:r>
          </a:p>
          <a:p>
            <a:pPr lvl="1"/>
            <a:r>
              <a:rPr lang="en-US" altLang="ko-KR" dirty="0" smtClean="0"/>
              <a:t>Each station makes a reservation in its own mini-slot.</a:t>
            </a:r>
          </a:p>
          <a:p>
            <a:pPr lvl="1"/>
            <a:r>
              <a:rPr lang="en-US" altLang="ko-KR" dirty="0" smtClean="0"/>
              <a:t>It needs a sophisticated synchronization: </a:t>
            </a:r>
            <a:r>
              <a:rPr lang="en-US" altLang="ko-KR" dirty="0"/>
              <a:t>L</a:t>
            </a:r>
            <a:r>
              <a:rPr lang="en-US" altLang="ko-KR" dirty="0" smtClean="0"/>
              <a:t>ess flexible.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880" y="3939853"/>
            <a:ext cx="8639600" cy="2009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08226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Polling: Select and Poll Functions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One primary and other secondary stations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How to exchanges data between A &amp; B?</a:t>
            </a:r>
          </a:p>
          <a:p>
            <a:pPr lvl="1"/>
            <a:r>
              <a:rPr lang="en-US" altLang="ko-KR" dirty="0" smtClean="0"/>
              <a:t>Through primary station</a:t>
            </a:r>
          </a:p>
          <a:p>
            <a:r>
              <a:rPr lang="en-US" altLang="ko-KR" dirty="0" smtClean="0"/>
              <a:t>Can a secondary station ask for transmission without poll?</a:t>
            </a:r>
          </a:p>
          <a:p>
            <a:pPr lvl="1"/>
            <a:r>
              <a:rPr lang="en-US" altLang="ko-KR" dirty="0" smtClean="0"/>
              <a:t>No</a:t>
            </a:r>
            <a:endParaRPr lang="ko-KR" altLang="en-US" dirty="0"/>
          </a:p>
        </p:txBody>
      </p:sp>
      <p:pic>
        <p:nvPicPr>
          <p:cNvPr id="4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95536" y="1628800"/>
            <a:ext cx="7776864" cy="2820983"/>
          </a:xfrm>
          <a:prstGeom prst="rect">
            <a:avLst/>
          </a:prstGeom>
          <a:noFill/>
          <a:ln/>
        </p:spPr>
      </p:pic>
    </p:spTree>
    <p:extLst>
      <p:ext uri="{BB962C8B-B14F-4D97-AF65-F5344CB8AC3E}">
        <p14:creationId xmlns:p14="http://schemas.microsoft.com/office/powerpoint/2010/main" val="914930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/>
              <a:t>Data Link Layer</a:t>
            </a:r>
            <a:endParaRPr lang="ko-KR" altLang="en-US" dirty="0" smtClean="0"/>
          </a:p>
        </p:txBody>
      </p:sp>
      <p:sp>
        <p:nvSpPr>
          <p:cNvPr id="55299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1"/>
            <a:ext cx="8229600" cy="2353815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lnSpc>
                <a:spcPct val="120000"/>
              </a:lnSpc>
            </a:pPr>
            <a:r>
              <a:rPr lang="en-US" altLang="ko-KR" sz="2800" dirty="0" smtClean="0"/>
              <a:t>The data link layer provides a reliable (error-free) link</a:t>
            </a:r>
          </a:p>
          <a:p>
            <a:pPr marL="548640" lvl="2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</a:pPr>
            <a:r>
              <a:rPr lang="en-US" altLang="ko-KR" sz="2500" dirty="0"/>
              <a:t>Transfer data from the network layer of one machine to the network layer of another machine using hop by hop transmission over single links.</a:t>
            </a:r>
          </a:p>
          <a:p>
            <a:pPr lvl="1">
              <a:lnSpc>
                <a:spcPct val="120000"/>
              </a:lnSpc>
            </a:pPr>
            <a:r>
              <a:rPr lang="en-US" altLang="ko-KR" sz="2500" dirty="0"/>
              <a:t>Convert the raw bit stream of the physical layer into groups of bits (“frames”) and vice versa</a:t>
            </a:r>
            <a:endParaRPr lang="en-US" altLang="ko-KR" sz="2500" dirty="0" smtClean="0"/>
          </a:p>
          <a:p>
            <a:pPr eaLnBrk="1" hangingPunct="1">
              <a:lnSpc>
                <a:spcPct val="120000"/>
              </a:lnSpc>
            </a:pPr>
            <a:endParaRPr lang="ko-KR" altLang="en-US" dirty="0" smtClean="0"/>
          </a:p>
        </p:txBody>
      </p:sp>
      <p:sp>
        <p:nvSpPr>
          <p:cNvPr id="55300" name="슬라이드 번호 개체 틀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E4BDEF3C-0F92-41CF-8AD5-8470B64AEB67}" type="slidenum">
              <a:rPr lang="ko-KR" altLang="en-US" smtClean="0">
                <a:ea typeface="굴림" pitchFamily="50" charset="-127"/>
              </a:rPr>
              <a:pPr/>
              <a:t>3</a:t>
            </a:fld>
            <a:endParaRPr lang="en-US" altLang="ko-KR" smtClean="0">
              <a:ea typeface="굴림" pitchFamily="50" charset="-127"/>
            </a:endParaRPr>
          </a:p>
        </p:txBody>
      </p:sp>
      <p:pic>
        <p:nvPicPr>
          <p:cNvPr id="55301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03312" y="4005064"/>
            <a:ext cx="6937375" cy="2303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Token Passing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2137792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ko-KR" dirty="0" smtClean="0"/>
              <a:t>With token passing, network is organized in a Logical Ring.</a:t>
            </a:r>
          </a:p>
          <a:p>
            <a:pPr>
              <a:lnSpc>
                <a:spcPct val="120000"/>
              </a:lnSpc>
            </a:pPr>
            <a:r>
              <a:rPr lang="en-US" altLang="ko-KR" dirty="0" smtClean="0"/>
              <a:t>Special packet called a token circulates through the ring.</a:t>
            </a:r>
          </a:p>
          <a:p>
            <a:pPr>
              <a:lnSpc>
                <a:spcPct val="120000"/>
              </a:lnSpc>
            </a:pPr>
            <a:r>
              <a:rPr lang="en-US" altLang="ko-KR" dirty="0" smtClean="0"/>
              <a:t>Token is the right to access the network.</a:t>
            </a:r>
          </a:p>
          <a:p>
            <a:pPr>
              <a:lnSpc>
                <a:spcPct val="120000"/>
              </a:lnSpc>
            </a:pPr>
            <a:r>
              <a:rPr lang="en-US" altLang="ko-KR" dirty="0" smtClean="0"/>
              <a:t>Token should be managed e.g. from loss.</a:t>
            </a:r>
          </a:p>
          <a:p>
            <a:pPr>
              <a:lnSpc>
                <a:spcPct val="120000"/>
              </a:lnSpc>
            </a:pPr>
            <a:r>
              <a:rPr lang="en-US" altLang="ko-KR" dirty="0" smtClean="0"/>
              <a:t>Physical topologies:</a:t>
            </a:r>
            <a:endParaRPr lang="en-US" altLang="ko-KR" dirty="0"/>
          </a:p>
          <a:p>
            <a:pPr>
              <a:lnSpc>
                <a:spcPct val="120000"/>
              </a:lnSpc>
            </a:pPr>
            <a:endParaRPr lang="ko-KR" altLang="en-US" dirty="0"/>
          </a:p>
        </p:txBody>
      </p:sp>
      <p:pic>
        <p:nvPicPr>
          <p:cNvPr id="4" name="Picture 1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7745" y="3356992"/>
            <a:ext cx="4662230" cy="3305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모서리가 둥근 사각형 설명선 4"/>
          <p:cNvSpPr/>
          <p:nvPr/>
        </p:nvSpPr>
        <p:spPr>
          <a:xfrm>
            <a:off x="683568" y="3933056"/>
            <a:ext cx="2232248" cy="1440160"/>
          </a:xfrm>
          <a:prstGeom prst="wedgeRoundRectCallout">
            <a:avLst>
              <a:gd name="adj1" fmla="val 202119"/>
              <a:gd name="adj2" fmla="val 6496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/>
              <a:t>Hub is a multiport repeater </a:t>
            </a:r>
          </a:p>
          <a:p>
            <a:pPr algn="ctr"/>
            <a:r>
              <a:rPr lang="en-US" altLang="ko-KR" sz="2000" dirty="0" smtClean="0"/>
              <a:t>(Layer 1 device).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011691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Repeater &amp; Hub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306144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ko-KR" dirty="0"/>
              <a:t>Repeater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Operates at the Physical layer of the OSI model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Has basic functions </a:t>
            </a:r>
            <a:r>
              <a:rPr lang="en-US" altLang="ko-KR" dirty="0" smtClean="0"/>
              <a:t>of </a:t>
            </a:r>
          </a:p>
          <a:p>
            <a:pPr lvl="2">
              <a:lnSpc>
                <a:spcPct val="120000"/>
              </a:lnSpc>
            </a:pPr>
            <a:r>
              <a:rPr lang="en-US" altLang="ko-KR" dirty="0" smtClean="0"/>
              <a:t>Receiving signal</a:t>
            </a:r>
            <a:r>
              <a:rPr lang="en-US" altLang="ko-KR" dirty="0"/>
              <a:t>, </a:t>
            </a:r>
            <a:r>
              <a:rPr lang="en-US" altLang="ko-KR" dirty="0" smtClean="0"/>
              <a:t>cleaning </a:t>
            </a:r>
            <a:r>
              <a:rPr lang="en-US" altLang="ko-KR" dirty="0"/>
              <a:t>up</a:t>
            </a:r>
          </a:p>
          <a:p>
            <a:pPr lvl="2">
              <a:lnSpc>
                <a:spcPct val="120000"/>
              </a:lnSpc>
            </a:pPr>
            <a:r>
              <a:rPr lang="en-US" altLang="ko-KR" dirty="0" smtClean="0"/>
              <a:t>Transmitting </a:t>
            </a:r>
            <a:r>
              <a:rPr lang="en-US" altLang="ko-KR" dirty="0"/>
              <a:t>the signal on to the next </a:t>
            </a:r>
            <a:r>
              <a:rPr lang="en-US" altLang="ko-KR" dirty="0" smtClean="0"/>
              <a:t>link, </a:t>
            </a:r>
            <a:r>
              <a:rPr lang="en-US" altLang="ko-KR" dirty="0"/>
              <a:t>bit by bit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Extends the network beyond the maximum length of a single segment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Connects segments of the same network (e.g. Ethernet), even if they use different media</a:t>
            </a:r>
          </a:p>
          <a:p>
            <a:pPr>
              <a:lnSpc>
                <a:spcPct val="120000"/>
              </a:lnSpc>
            </a:pPr>
            <a:endParaRPr lang="en-US" altLang="ko-KR" dirty="0" smtClean="0"/>
          </a:p>
          <a:p>
            <a:pPr>
              <a:lnSpc>
                <a:spcPct val="120000"/>
              </a:lnSpc>
            </a:pPr>
            <a:r>
              <a:rPr lang="en-US" altLang="ko-KR" dirty="0" smtClean="0"/>
              <a:t>Hub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en-US" altLang="ko-KR" dirty="0"/>
              <a:t>Multi-port repeater</a:t>
            </a:r>
          </a:p>
          <a:p>
            <a:pPr>
              <a:lnSpc>
                <a:spcPct val="120000"/>
              </a:lnSpc>
            </a:pPr>
            <a:endParaRPr lang="en-US" altLang="ko-KR" dirty="0" smtClean="0"/>
          </a:p>
          <a:p>
            <a:pPr>
              <a:lnSpc>
                <a:spcPct val="120000"/>
              </a:lnSpc>
            </a:pPr>
            <a:r>
              <a:rPr lang="en-US" altLang="ko-KR" dirty="0" smtClean="0"/>
              <a:t>Bridge &amp; Switch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en-US" altLang="ko-KR" dirty="0"/>
              <a:t>Can perform basic CSMA/CD function of MAC layer</a:t>
            </a:r>
          </a:p>
          <a:p>
            <a:pPr lvl="1">
              <a:lnSpc>
                <a:spcPct val="120000"/>
              </a:lnSpc>
            </a:pPr>
            <a:r>
              <a:rPr lang="en-US" altLang="ko-KR" dirty="0" smtClean="0"/>
              <a:t>“L</a:t>
            </a:r>
            <a:r>
              <a:rPr lang="en-US" altLang="ko-KR" dirty="0" smtClean="0"/>
              <a:t>ayer</a:t>
            </a:r>
            <a:r>
              <a:rPr lang="ko-KR" altLang="en-US" dirty="0" smtClean="0"/>
              <a:t> </a:t>
            </a:r>
            <a:r>
              <a:rPr lang="en-US" altLang="ko-KR" dirty="0" smtClean="0"/>
              <a:t>2” device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9850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Contents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solidFill>
            <a:schemeClr val="accent3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altLang="ko-KR" dirty="0" smtClean="0"/>
              <a:t>Data Link Layer Overview</a:t>
            </a:r>
          </a:p>
          <a:p>
            <a:r>
              <a:rPr lang="en-US" altLang="ko-KR" dirty="0" smtClean="0"/>
              <a:t>Medium Access Control</a:t>
            </a:r>
          </a:p>
          <a:p>
            <a:pPr lvl="1"/>
            <a:r>
              <a:rPr lang="en-US" altLang="ko-KR" dirty="0" smtClean="0"/>
              <a:t>Brief Introduction to Wireless Medium </a:t>
            </a:r>
          </a:p>
          <a:p>
            <a:pPr lvl="1"/>
            <a:r>
              <a:rPr lang="en-US" altLang="ko-KR" dirty="0" smtClean="0"/>
              <a:t>Random Access</a:t>
            </a:r>
          </a:p>
          <a:p>
            <a:pPr lvl="1"/>
            <a:r>
              <a:rPr lang="en-US" altLang="ko-KR" dirty="0" smtClean="0"/>
              <a:t>Controlled Access</a:t>
            </a:r>
          </a:p>
          <a:p>
            <a:pPr lvl="1"/>
            <a:r>
              <a:rPr lang="en-US" altLang="ko-KR" dirty="0" smtClean="0"/>
              <a:t>Channelized Access</a:t>
            </a:r>
          </a:p>
          <a:p>
            <a:endParaRPr lang="ko-KR" altLang="en-US" dirty="0"/>
          </a:p>
        </p:txBody>
      </p:sp>
      <p:sp>
        <p:nvSpPr>
          <p:cNvPr id="4" name="오른쪽 화살표 3"/>
          <p:cNvSpPr/>
          <p:nvPr/>
        </p:nvSpPr>
        <p:spPr>
          <a:xfrm>
            <a:off x="659688" y="3429000"/>
            <a:ext cx="360040" cy="36004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Medium Access Protocols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Picture 1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95536" y="1268760"/>
            <a:ext cx="8337239" cy="4176613"/>
          </a:xfrm>
          <a:prstGeom prst="rect">
            <a:avLst/>
          </a:prstGeom>
          <a:noFill/>
          <a:ln/>
        </p:spPr>
      </p:pic>
      <p:sp>
        <p:nvSpPr>
          <p:cNvPr id="6" name="오른쪽 화살표 5"/>
          <p:cNvSpPr/>
          <p:nvPr/>
        </p:nvSpPr>
        <p:spPr>
          <a:xfrm>
            <a:off x="5724128" y="2636912"/>
            <a:ext cx="720080" cy="12961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3344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FDMA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148972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10000"/>
              </a:lnSpc>
            </a:pPr>
            <a:r>
              <a:rPr lang="en-US" altLang="ko-KR" dirty="0" smtClean="0"/>
              <a:t>Available </a:t>
            </a:r>
            <a:r>
              <a:rPr lang="en-US" altLang="ko-KR" dirty="0"/>
              <a:t>bandwidth of the common channel is divided into bands that are separated by guard bands</a:t>
            </a:r>
          </a:p>
          <a:p>
            <a:pPr>
              <a:lnSpc>
                <a:spcPct val="110000"/>
              </a:lnSpc>
            </a:pPr>
            <a:r>
              <a:rPr lang="en-US" altLang="ko-KR" dirty="0"/>
              <a:t>FDMA is an access method in data link layer protocol</a:t>
            </a:r>
            <a:r>
              <a:rPr lang="en-US" altLang="ko-KR" dirty="0" smtClean="0"/>
              <a:t>. </a:t>
            </a:r>
          </a:p>
          <a:p>
            <a:pPr>
              <a:lnSpc>
                <a:spcPct val="110000"/>
              </a:lnSpc>
            </a:pPr>
            <a:r>
              <a:rPr lang="en-US" altLang="ko-KR" dirty="0" smtClean="0"/>
              <a:t>FDM </a:t>
            </a:r>
            <a:r>
              <a:rPr lang="en-US" altLang="ko-KR" dirty="0"/>
              <a:t>is a physical layer </a:t>
            </a:r>
            <a:r>
              <a:rPr lang="en-US" altLang="ko-KR" dirty="0" smtClean="0"/>
              <a:t>technique that combines lower bandwidth channels into a higher bandwidth channel</a:t>
            </a:r>
            <a:endParaRPr lang="en-US" altLang="ko-KR" dirty="0"/>
          </a:p>
          <a:p>
            <a:pPr>
              <a:lnSpc>
                <a:spcPct val="110000"/>
              </a:lnSpc>
            </a:pPr>
            <a:endParaRPr lang="en-US" altLang="ko-KR" dirty="0"/>
          </a:p>
          <a:p>
            <a:pPr>
              <a:lnSpc>
                <a:spcPct val="110000"/>
              </a:lnSpc>
            </a:pPr>
            <a:endParaRPr lang="ko-KR" alt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3" y="2877737"/>
            <a:ext cx="5656658" cy="3755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52378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TDMA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199"/>
            <a:ext cx="8229600" cy="2065785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10000"/>
              </a:lnSpc>
            </a:pPr>
            <a:r>
              <a:rPr lang="en-US" altLang="ko-KR" dirty="0"/>
              <a:t>The bandwidth is just one channel that is timeshared between different </a:t>
            </a:r>
            <a:r>
              <a:rPr lang="en-US" altLang="ko-KR" dirty="0" smtClean="0"/>
              <a:t>stations</a:t>
            </a:r>
          </a:p>
          <a:p>
            <a:pPr>
              <a:lnSpc>
                <a:spcPct val="110000"/>
              </a:lnSpc>
            </a:pPr>
            <a:r>
              <a:rPr lang="en-US" altLang="ko-KR" dirty="0" smtClean="0"/>
              <a:t>Synch is needed, but maybe difficult because of propagation delay among stations.</a:t>
            </a:r>
          </a:p>
          <a:p>
            <a:pPr lvl="1">
              <a:lnSpc>
                <a:spcPct val="110000"/>
              </a:lnSpc>
            </a:pPr>
            <a:r>
              <a:rPr lang="en-US" altLang="ko-KR" dirty="0" smtClean="0"/>
              <a:t>This problem should be covered with </a:t>
            </a:r>
            <a:r>
              <a:rPr lang="en-US" altLang="ko-KR" dirty="0" smtClean="0">
                <a:solidFill>
                  <a:srgbClr val="FF0000"/>
                </a:solidFill>
              </a:rPr>
              <a:t>guard time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>
              <a:lnSpc>
                <a:spcPct val="110000"/>
              </a:lnSpc>
            </a:pPr>
            <a:r>
              <a:rPr lang="en-US" altLang="ko-KR" dirty="0"/>
              <a:t>TDMA is an access method</a:t>
            </a:r>
            <a:r>
              <a:rPr lang="en-US" altLang="ko-KR" dirty="0" smtClean="0"/>
              <a:t>. </a:t>
            </a:r>
            <a:r>
              <a:rPr lang="en-US" altLang="ko-KR" dirty="0"/>
              <a:t>TDM is a physical layer </a:t>
            </a:r>
            <a:r>
              <a:rPr lang="en-US" altLang="ko-KR" dirty="0" smtClean="0"/>
              <a:t>technique that combines slower input channels into faster output channels.</a:t>
            </a:r>
            <a:endParaRPr lang="en-US" altLang="ko-KR" dirty="0"/>
          </a:p>
          <a:p>
            <a:pPr>
              <a:lnSpc>
                <a:spcPct val="110000"/>
              </a:lnSpc>
            </a:pPr>
            <a:endParaRPr lang="ko-KR" alt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8685" y="2852937"/>
            <a:ext cx="5579718" cy="3695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91464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CDMA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sz="2000" dirty="0"/>
              <a:t>One channel carries all transmissions simultaneously</a:t>
            </a:r>
          </a:p>
          <a:p>
            <a:pPr>
              <a:lnSpc>
                <a:spcPct val="90000"/>
              </a:lnSpc>
            </a:pPr>
            <a:r>
              <a:rPr lang="en-US" altLang="ko-KR" sz="2000" dirty="0" smtClean="0"/>
              <a:t>Data from stations </a:t>
            </a:r>
            <a:r>
              <a:rPr lang="en-US" altLang="ko-KR" sz="2000" dirty="0"/>
              <a:t>(</a:t>
            </a:r>
            <a:r>
              <a:rPr lang="en-US" altLang="ko-KR" sz="2000" dirty="0" smtClean="0"/>
              <a:t>d</a:t>
            </a:r>
            <a:r>
              <a:rPr lang="en-US" altLang="ko-KR" sz="2000" baseline="-25000" dirty="0" smtClean="0"/>
              <a:t>1</a:t>
            </a:r>
            <a:r>
              <a:rPr lang="en-US" altLang="ko-KR" sz="2000" dirty="0" smtClean="0"/>
              <a:t>, d</a:t>
            </a:r>
            <a:r>
              <a:rPr lang="en-US" altLang="ko-KR" sz="2000" baseline="-25000" dirty="0" smtClean="0"/>
              <a:t>2</a:t>
            </a:r>
            <a:r>
              <a:rPr lang="en-US" altLang="ko-KR" sz="2000" dirty="0" smtClean="0"/>
              <a:t> , d</a:t>
            </a:r>
            <a:r>
              <a:rPr lang="en-US" altLang="ko-KR" sz="2000" baseline="-25000" dirty="0" smtClean="0"/>
              <a:t>3</a:t>
            </a:r>
            <a:r>
              <a:rPr lang="en-US" altLang="ko-KR" sz="2000" dirty="0" smtClean="0"/>
              <a:t> , d</a:t>
            </a:r>
            <a:r>
              <a:rPr lang="en-US" altLang="ko-KR" sz="2000" baseline="-25000" dirty="0" smtClean="0"/>
              <a:t>4</a:t>
            </a:r>
            <a:r>
              <a:rPr lang="en-US" altLang="ko-KR" sz="2000" dirty="0" smtClean="0"/>
              <a:t>) are multiplied by </a:t>
            </a:r>
            <a:r>
              <a:rPr lang="en-US" altLang="ko-KR" sz="2000" dirty="0"/>
              <a:t>codes </a:t>
            </a:r>
            <a:r>
              <a:rPr lang="en-US" altLang="ko-KR" sz="2000" dirty="0" smtClean="0"/>
              <a:t>(</a:t>
            </a:r>
            <a:r>
              <a:rPr lang="en-US" altLang="ko-KR" sz="2000" dirty="0" smtClean="0"/>
              <a:t>c</a:t>
            </a:r>
            <a:r>
              <a:rPr lang="en-US" altLang="ko-KR" sz="2000" baseline="-25000" dirty="0" smtClean="0"/>
              <a:t>1</a:t>
            </a:r>
            <a:r>
              <a:rPr lang="en-US" altLang="ko-KR" sz="2000" dirty="0" smtClean="0"/>
              <a:t>, </a:t>
            </a:r>
            <a:r>
              <a:rPr lang="en-US" altLang="ko-KR" sz="2000" dirty="0" smtClean="0"/>
              <a:t>c</a:t>
            </a:r>
            <a:r>
              <a:rPr lang="en-US" altLang="ko-KR" sz="2000" baseline="-25000" dirty="0" smtClean="0"/>
              <a:t>2</a:t>
            </a:r>
            <a:r>
              <a:rPr lang="en-US" altLang="ko-KR" sz="2000" dirty="0" smtClean="0"/>
              <a:t>, c</a:t>
            </a:r>
            <a:r>
              <a:rPr lang="en-US" altLang="ko-KR" sz="2000" baseline="-25000" dirty="0" smtClean="0"/>
              <a:t>3</a:t>
            </a:r>
            <a:r>
              <a:rPr lang="en-US" altLang="ko-KR" sz="2000" dirty="0" smtClean="0"/>
              <a:t>, c</a:t>
            </a:r>
            <a:r>
              <a:rPr lang="en-US" altLang="ko-KR" sz="2000" baseline="-25000" dirty="0" smtClean="0"/>
              <a:t>4</a:t>
            </a:r>
            <a:r>
              <a:rPr lang="en-US" altLang="ko-KR" sz="2000" dirty="0" smtClean="0"/>
              <a:t>) then sent.</a:t>
            </a:r>
          </a:p>
          <a:p>
            <a:pPr>
              <a:lnSpc>
                <a:spcPct val="90000"/>
              </a:lnSpc>
            </a:pPr>
            <a:r>
              <a:rPr lang="en-US" altLang="ko-KR" sz="2000" dirty="0" smtClean="0"/>
              <a:t>Codes have two </a:t>
            </a:r>
            <a:r>
              <a:rPr lang="en-US" altLang="ko-KR" sz="2000" dirty="0"/>
              <a:t>properties: </a:t>
            </a:r>
            <a:endParaRPr lang="en-US" altLang="ko-KR" sz="2000" dirty="0" smtClean="0"/>
          </a:p>
          <a:p>
            <a:pPr lvl="1">
              <a:lnSpc>
                <a:spcPct val="90000"/>
              </a:lnSpc>
            </a:pPr>
            <a:r>
              <a:rPr lang="en-US" altLang="ko-KR" sz="1700" dirty="0" smtClean="0"/>
              <a:t>If </a:t>
            </a:r>
            <a:r>
              <a:rPr lang="en-US" altLang="ko-KR" sz="1700" dirty="0"/>
              <a:t>we multiply each code by another, we get 0. </a:t>
            </a:r>
            <a:r>
              <a:rPr lang="en-US" altLang="ko-KR" sz="1700" dirty="0" smtClean="0"/>
              <a:t> (e.g. c2· c3 = 0)</a:t>
            </a:r>
          </a:p>
          <a:p>
            <a:pPr lvl="1">
              <a:lnSpc>
                <a:spcPct val="90000"/>
              </a:lnSpc>
            </a:pPr>
            <a:r>
              <a:rPr lang="en-US" altLang="ko-KR" sz="1700" dirty="0" smtClean="0"/>
              <a:t>If </a:t>
            </a:r>
            <a:r>
              <a:rPr lang="en-US" altLang="ko-KR" sz="1700" dirty="0"/>
              <a:t>we multiply each code by itself, we get </a:t>
            </a:r>
            <a:r>
              <a:rPr lang="en-US" altLang="ko-KR" sz="1700" dirty="0" smtClean="0"/>
              <a:t>4 (e.g</a:t>
            </a:r>
            <a:r>
              <a:rPr lang="en-US" altLang="ko-KR" sz="1700" dirty="0"/>
              <a:t>. c2 · c2 </a:t>
            </a:r>
            <a:r>
              <a:rPr lang="en-US" altLang="ko-KR" sz="1700" dirty="0" smtClean="0"/>
              <a:t>= 4)</a:t>
            </a:r>
            <a:endParaRPr lang="en-US" altLang="ko-KR" sz="1700" dirty="0"/>
          </a:p>
          <a:p>
            <a:pPr>
              <a:lnSpc>
                <a:spcPct val="90000"/>
              </a:lnSpc>
            </a:pPr>
            <a:r>
              <a:rPr lang="en-US" altLang="ko-KR" sz="2000" dirty="0"/>
              <a:t>Data </a:t>
            </a:r>
            <a:r>
              <a:rPr lang="en-US" altLang="ko-KR" sz="2000" dirty="0" smtClean="0"/>
              <a:t>decoded by c</a:t>
            </a:r>
            <a:r>
              <a:rPr lang="en-US" altLang="ko-KR" sz="2000" baseline="-25000" dirty="0" smtClean="0"/>
              <a:t>1</a:t>
            </a:r>
            <a:r>
              <a:rPr lang="en-US" altLang="ko-KR" sz="2000" dirty="0" smtClean="0"/>
              <a:t> = </a:t>
            </a:r>
            <a:r>
              <a:rPr lang="en-US" altLang="ko-KR" sz="2000" dirty="0"/>
              <a:t>(d</a:t>
            </a:r>
            <a:r>
              <a:rPr lang="en-US" altLang="ko-KR" sz="2000" baseline="-25000" dirty="0"/>
              <a:t>1</a:t>
            </a:r>
            <a:r>
              <a:rPr lang="en-US" altLang="ko-KR" sz="2000" baseline="30000" dirty="0"/>
              <a:t>.</a:t>
            </a:r>
            <a:r>
              <a:rPr lang="en-US" altLang="ko-KR" sz="2000" dirty="0"/>
              <a:t>c</a:t>
            </a:r>
            <a:r>
              <a:rPr lang="en-US" altLang="ko-KR" sz="2000" baseline="-25000" dirty="0"/>
              <a:t>1</a:t>
            </a:r>
            <a:r>
              <a:rPr lang="en-US" altLang="ko-KR" sz="2000" dirty="0"/>
              <a:t> + d</a:t>
            </a:r>
            <a:r>
              <a:rPr lang="en-US" altLang="ko-KR" sz="2000" baseline="-25000" dirty="0"/>
              <a:t>2</a:t>
            </a:r>
            <a:r>
              <a:rPr lang="en-US" altLang="ko-KR" sz="2000" baseline="30000" dirty="0"/>
              <a:t>.</a:t>
            </a:r>
            <a:r>
              <a:rPr lang="en-US" altLang="ko-KR" sz="2000" dirty="0"/>
              <a:t>c</a:t>
            </a:r>
            <a:r>
              <a:rPr lang="en-US" altLang="ko-KR" sz="2000" baseline="-25000" dirty="0"/>
              <a:t>2</a:t>
            </a:r>
            <a:r>
              <a:rPr lang="en-US" altLang="ko-KR" sz="2000" dirty="0"/>
              <a:t> + d</a:t>
            </a:r>
            <a:r>
              <a:rPr lang="en-US" altLang="ko-KR" sz="2000" baseline="-25000" dirty="0"/>
              <a:t>3</a:t>
            </a:r>
            <a:r>
              <a:rPr lang="en-US" altLang="ko-KR" sz="2000" baseline="30000" dirty="0"/>
              <a:t>.</a:t>
            </a:r>
            <a:r>
              <a:rPr lang="en-US" altLang="ko-KR" sz="2000" dirty="0"/>
              <a:t>c</a:t>
            </a:r>
            <a:r>
              <a:rPr lang="en-US" altLang="ko-KR" sz="2000" baseline="-25000" dirty="0"/>
              <a:t>3</a:t>
            </a:r>
            <a:r>
              <a:rPr lang="en-US" altLang="ko-KR" sz="2000" dirty="0"/>
              <a:t> + d</a:t>
            </a:r>
            <a:r>
              <a:rPr lang="en-US" altLang="ko-KR" sz="2000" baseline="-25000" dirty="0"/>
              <a:t>4</a:t>
            </a:r>
            <a:r>
              <a:rPr lang="en-US" altLang="ko-KR" sz="2000" baseline="30000" dirty="0"/>
              <a:t>.</a:t>
            </a:r>
            <a:r>
              <a:rPr lang="en-US" altLang="ko-KR" sz="2000" dirty="0"/>
              <a:t>c</a:t>
            </a:r>
            <a:r>
              <a:rPr lang="en-US" altLang="ko-KR" sz="2000" baseline="-25000" dirty="0"/>
              <a:t>4</a:t>
            </a:r>
            <a:r>
              <a:rPr lang="en-US" altLang="ko-KR" sz="2000" dirty="0"/>
              <a:t>) </a:t>
            </a:r>
            <a:r>
              <a:rPr lang="en-US" altLang="ko-KR" sz="2000" baseline="30000" dirty="0"/>
              <a:t>.</a:t>
            </a:r>
            <a:r>
              <a:rPr lang="en-US" altLang="ko-KR" sz="2000" dirty="0"/>
              <a:t>c</a:t>
            </a:r>
            <a:r>
              <a:rPr lang="en-US" altLang="ko-KR" sz="2000" baseline="-25000" dirty="0"/>
              <a:t>1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altLang="ko-KR" dirty="0"/>
              <a:t>=</a:t>
            </a:r>
            <a:r>
              <a:rPr lang="en-US" altLang="ko-KR" baseline="-25000" dirty="0"/>
              <a:t> </a:t>
            </a:r>
            <a:r>
              <a:rPr lang="en-US" altLang="ko-KR" dirty="0"/>
              <a:t>d</a:t>
            </a:r>
            <a:r>
              <a:rPr lang="en-US" altLang="ko-KR" baseline="-25000" dirty="0"/>
              <a:t>1</a:t>
            </a:r>
            <a:r>
              <a:rPr lang="en-US" altLang="ko-KR" baseline="30000" dirty="0"/>
              <a:t>.</a:t>
            </a:r>
            <a:r>
              <a:rPr lang="en-US" altLang="ko-KR" dirty="0"/>
              <a:t>c</a:t>
            </a:r>
            <a:r>
              <a:rPr lang="en-US" altLang="ko-KR" baseline="-25000" dirty="0"/>
              <a:t>1</a:t>
            </a:r>
            <a:r>
              <a:rPr lang="en-US" altLang="ko-KR" baseline="30000" dirty="0"/>
              <a:t>.</a:t>
            </a:r>
            <a:r>
              <a:rPr lang="en-US" altLang="ko-KR" dirty="0"/>
              <a:t>c</a:t>
            </a:r>
            <a:r>
              <a:rPr lang="en-US" altLang="ko-KR" baseline="-25000" dirty="0"/>
              <a:t>1</a:t>
            </a:r>
            <a:r>
              <a:rPr lang="en-US" altLang="ko-KR" dirty="0"/>
              <a:t> + d</a:t>
            </a:r>
            <a:r>
              <a:rPr lang="en-US" altLang="ko-KR" baseline="-25000" dirty="0"/>
              <a:t>2</a:t>
            </a:r>
            <a:r>
              <a:rPr lang="en-US" altLang="ko-KR" baseline="30000" dirty="0"/>
              <a:t>.</a:t>
            </a:r>
            <a:r>
              <a:rPr lang="en-US" altLang="ko-KR" dirty="0"/>
              <a:t>c</a:t>
            </a:r>
            <a:r>
              <a:rPr lang="en-US" altLang="ko-KR" baseline="-25000" dirty="0"/>
              <a:t>2</a:t>
            </a:r>
            <a:r>
              <a:rPr lang="en-US" altLang="ko-KR" baseline="30000" dirty="0"/>
              <a:t>.</a:t>
            </a:r>
            <a:r>
              <a:rPr lang="en-US" altLang="ko-KR" dirty="0"/>
              <a:t>c</a:t>
            </a:r>
            <a:r>
              <a:rPr lang="en-US" altLang="ko-KR" baseline="-25000" dirty="0"/>
              <a:t>1</a:t>
            </a:r>
            <a:r>
              <a:rPr lang="en-US" altLang="ko-KR" dirty="0"/>
              <a:t> + d</a:t>
            </a:r>
            <a:r>
              <a:rPr lang="en-US" altLang="ko-KR" baseline="-25000" dirty="0"/>
              <a:t>3</a:t>
            </a:r>
            <a:r>
              <a:rPr lang="en-US" altLang="ko-KR" baseline="30000" dirty="0"/>
              <a:t>.</a:t>
            </a:r>
            <a:r>
              <a:rPr lang="en-US" altLang="ko-KR" dirty="0"/>
              <a:t>c</a:t>
            </a:r>
            <a:r>
              <a:rPr lang="en-US" altLang="ko-KR" baseline="-25000" dirty="0"/>
              <a:t>3</a:t>
            </a:r>
            <a:r>
              <a:rPr lang="en-US" altLang="ko-KR" baseline="30000" dirty="0"/>
              <a:t>.</a:t>
            </a:r>
            <a:r>
              <a:rPr lang="en-US" altLang="ko-KR" dirty="0"/>
              <a:t>c</a:t>
            </a:r>
            <a:r>
              <a:rPr lang="en-US" altLang="ko-KR" baseline="-25000" dirty="0"/>
              <a:t>1</a:t>
            </a:r>
            <a:r>
              <a:rPr lang="en-US" altLang="ko-KR" dirty="0"/>
              <a:t> + d</a:t>
            </a:r>
            <a:r>
              <a:rPr lang="en-US" altLang="ko-KR" baseline="-25000" dirty="0"/>
              <a:t>4</a:t>
            </a:r>
            <a:r>
              <a:rPr lang="en-US" altLang="ko-KR" baseline="30000" dirty="0"/>
              <a:t>.</a:t>
            </a:r>
            <a:r>
              <a:rPr lang="en-US" altLang="ko-KR" dirty="0"/>
              <a:t>c</a:t>
            </a:r>
            <a:r>
              <a:rPr lang="en-US" altLang="ko-KR" baseline="-25000" dirty="0"/>
              <a:t>4</a:t>
            </a:r>
            <a:r>
              <a:rPr lang="en-US" altLang="ko-KR" baseline="30000" dirty="0"/>
              <a:t>.</a:t>
            </a:r>
            <a:r>
              <a:rPr lang="en-US" altLang="ko-KR" dirty="0"/>
              <a:t>c</a:t>
            </a:r>
            <a:r>
              <a:rPr lang="en-US" altLang="ko-KR" baseline="-25000" dirty="0"/>
              <a:t>1</a:t>
            </a:r>
            <a:r>
              <a:rPr lang="en-US" altLang="ko-KR" dirty="0"/>
              <a:t> = 4</a:t>
            </a:r>
            <a:r>
              <a:rPr lang="en-US" altLang="ko-KR" baseline="30000" dirty="0"/>
              <a:t>.</a:t>
            </a:r>
            <a:r>
              <a:rPr lang="en-US" altLang="ko-KR" dirty="0"/>
              <a:t>d</a:t>
            </a:r>
            <a:r>
              <a:rPr lang="en-US" altLang="ko-KR" baseline="-25000" dirty="0"/>
              <a:t>1</a:t>
            </a:r>
          </a:p>
          <a:p>
            <a:endParaRPr lang="ko-KR" altLang="en-US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3861048"/>
            <a:ext cx="4752528" cy="2815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3301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CDMA: Encoding and Decoding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How </a:t>
            </a:r>
            <a:r>
              <a:rPr lang="en-US" altLang="ko-KR" dirty="0"/>
              <a:t>four stations share the link during a </a:t>
            </a:r>
            <a:r>
              <a:rPr lang="en-US" altLang="ko-KR" dirty="0">
                <a:latin typeface="+mj-lt"/>
              </a:rPr>
              <a:t>1</a:t>
            </a:r>
            <a:r>
              <a:rPr lang="en-US" altLang="ko-KR" dirty="0"/>
              <a:t>-bit interval</a:t>
            </a:r>
          </a:p>
          <a:p>
            <a:endParaRPr lang="ko-KR" altLang="en-US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153819"/>
            <a:ext cx="8347651" cy="42995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621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CDMA: Signal Level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Digital signal created by four stations in CDMA using NRZ-L for simplicity</a:t>
            </a:r>
            <a:endParaRPr lang="en-US" altLang="ko-KR" sz="2400" b="1" dirty="0"/>
          </a:p>
          <a:p>
            <a:endParaRPr lang="ko-KR" altLang="en-US" sz="2400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348880"/>
            <a:ext cx="6966260" cy="3678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2556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CDMA: Decoding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112968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10000"/>
              </a:lnSpc>
            </a:pPr>
            <a:r>
              <a:rPr lang="en-US" altLang="ko-KR" sz="2800" dirty="0" smtClean="0"/>
              <a:t>How </a:t>
            </a:r>
            <a:r>
              <a:rPr lang="en-US" altLang="ko-KR" sz="2800" dirty="0"/>
              <a:t>station 3 can detect the data by station 2 by using the code for station 2</a:t>
            </a:r>
          </a:p>
          <a:p>
            <a:pPr>
              <a:lnSpc>
                <a:spcPct val="110000"/>
              </a:lnSpc>
            </a:pPr>
            <a:r>
              <a:rPr lang="en-US" altLang="ko-KR" sz="2800" dirty="0"/>
              <a:t>Decoding of the composite signal for one in CDMA</a:t>
            </a:r>
            <a:endParaRPr lang="en-US" altLang="ko-KR" sz="2800" b="1" dirty="0"/>
          </a:p>
          <a:p>
            <a:pPr>
              <a:lnSpc>
                <a:spcPct val="110000"/>
              </a:lnSpc>
            </a:pPr>
            <a:endParaRPr lang="ko-KR" altLang="en-US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765" y="2420888"/>
            <a:ext cx="6842346" cy="4032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19951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40296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IP address &amp; Data Link layer address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838200"/>
            <a:ext cx="7474471" cy="571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36720" cap="flat">
                <a:solidFill>
                  <a:srgbClr val="1C1C1C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00" y="2590800"/>
            <a:ext cx="720119" cy="2560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36720" cap="flat">
                <a:solidFill>
                  <a:srgbClr val="1C1C1C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10" name="그룹 9"/>
          <p:cNvGrpSpPr/>
          <p:nvPr/>
        </p:nvGrpSpPr>
        <p:grpSpPr>
          <a:xfrm>
            <a:off x="2195736" y="1628800"/>
            <a:ext cx="2669026" cy="722313"/>
            <a:chOff x="2195736" y="1628800"/>
            <a:chExt cx="2669026" cy="722313"/>
          </a:xfrm>
        </p:grpSpPr>
        <p:pic>
          <p:nvPicPr>
            <p:cNvPr id="7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95736" y="1628800"/>
              <a:ext cx="2669026" cy="7223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36720" cap="flat">
                  <a:solidFill>
                    <a:srgbClr val="1C1C1C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8" name="직사각형 7"/>
            <p:cNvSpPr/>
            <p:nvPr/>
          </p:nvSpPr>
          <p:spPr>
            <a:xfrm>
              <a:off x="2212792" y="1638325"/>
              <a:ext cx="434042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 smtClean="0">
                  <a:solidFill>
                    <a:schemeClr val="tx1"/>
                  </a:solidFill>
                </a:rPr>
                <a:t>L2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663890" y="1649016"/>
              <a:ext cx="434042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 smtClean="0">
                  <a:solidFill>
                    <a:schemeClr val="tx1"/>
                  </a:solidFill>
                </a:rPr>
                <a:t>L1</a:t>
              </a:r>
              <a:endParaRPr lang="ko-KR" altLang="en-US" sz="1600" b="1" baseline="-25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2193742" y="5151438"/>
            <a:ext cx="2671020" cy="681038"/>
            <a:chOff x="2193742" y="5151438"/>
            <a:chExt cx="2671020" cy="681038"/>
          </a:xfrm>
        </p:grpSpPr>
        <p:pic>
          <p:nvPicPr>
            <p:cNvPr id="5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93742" y="5151438"/>
              <a:ext cx="2671020" cy="6810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36720" cap="flat">
                  <a:solidFill>
                    <a:srgbClr val="1C1C1C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11" name="직사각형 10"/>
            <p:cNvSpPr/>
            <p:nvPr/>
          </p:nvSpPr>
          <p:spPr>
            <a:xfrm>
              <a:off x="2205261" y="5443446"/>
              <a:ext cx="434042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 smtClean="0">
                  <a:solidFill>
                    <a:schemeClr val="tx1"/>
                  </a:solidFill>
                </a:rPr>
                <a:t>L</a:t>
              </a:r>
              <a:r>
                <a:rPr lang="en-US" altLang="ko-KR" sz="1600" b="1" dirty="0">
                  <a:solidFill>
                    <a:schemeClr val="tx1"/>
                  </a:solidFill>
                </a:rPr>
                <a:t>8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2654365" y="5433921"/>
              <a:ext cx="434042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 smtClean="0">
                  <a:solidFill>
                    <a:schemeClr val="tx1"/>
                  </a:solidFill>
                </a:rPr>
                <a:t>L7</a:t>
              </a:r>
              <a:endParaRPr lang="ko-KR" altLang="en-US" sz="1600" b="1" baseline="-250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75319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/>
              <a:t>Data Link Layer: Duties</a:t>
            </a:r>
            <a:endParaRPr lang="ko-KR" altLang="en-US" dirty="0" smtClean="0"/>
          </a:p>
        </p:txBody>
      </p:sp>
      <p:sp>
        <p:nvSpPr>
          <p:cNvPr id="5632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r>
              <a:rPr lang="en-US" altLang="ko-KR" sz="2800" dirty="0" smtClean="0"/>
              <a:t>Framing</a:t>
            </a:r>
          </a:p>
          <a:p>
            <a:pPr eaLnBrk="1" hangingPunct="1"/>
            <a:r>
              <a:rPr lang="en-US" altLang="ko-KR" sz="2800" dirty="0" smtClean="0"/>
              <a:t>Physical addressing</a:t>
            </a:r>
          </a:p>
          <a:p>
            <a:pPr eaLnBrk="1" hangingPunct="1"/>
            <a:r>
              <a:rPr lang="en-US" altLang="ko-KR" sz="2800" dirty="0" smtClean="0"/>
              <a:t>Flow control</a:t>
            </a:r>
          </a:p>
          <a:p>
            <a:pPr eaLnBrk="1" hangingPunct="1"/>
            <a:r>
              <a:rPr lang="en-US" altLang="ko-KR" sz="2800" dirty="0" smtClean="0"/>
              <a:t>Error control</a:t>
            </a:r>
          </a:p>
          <a:p>
            <a:pPr eaLnBrk="1" hangingPunct="1"/>
            <a:r>
              <a:rPr lang="en-US" altLang="ko-KR" sz="2800" dirty="0" smtClean="0"/>
              <a:t>Medium Access control</a:t>
            </a:r>
          </a:p>
          <a:p>
            <a:pPr lvl="1"/>
            <a:r>
              <a:rPr lang="en-US" altLang="ko-KR" sz="2500" dirty="0" smtClean="0"/>
              <a:t>determines how to share a </a:t>
            </a:r>
            <a:r>
              <a:rPr lang="en-US" altLang="ko-KR" sz="2500" smtClean="0"/>
              <a:t>link by </a:t>
            </a:r>
            <a:r>
              <a:rPr lang="en-US" altLang="ko-KR" sz="2500" dirty="0" smtClean="0"/>
              <a:t>many hosts</a:t>
            </a:r>
          </a:p>
          <a:p>
            <a:pPr eaLnBrk="1" hangingPunct="1"/>
            <a:endParaRPr lang="ko-KR" altLang="en-US" dirty="0" smtClean="0"/>
          </a:p>
        </p:txBody>
      </p:sp>
      <p:sp>
        <p:nvSpPr>
          <p:cNvPr id="56324" name="슬라이드 번호 개체 틀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5987E5B7-1F39-497E-870E-02556E6D2576}" type="slidenum">
              <a:rPr lang="ko-KR" altLang="en-US" smtClean="0">
                <a:ea typeface="굴림" pitchFamily="50" charset="-127"/>
              </a:rPr>
              <a:pPr/>
              <a:t>5</a:t>
            </a:fld>
            <a:endParaRPr lang="en-US" altLang="ko-KR" smtClean="0">
              <a:ea typeface="굴림" pitchFamily="50" charset="-127"/>
            </a:endParaRPr>
          </a:p>
        </p:txBody>
      </p:sp>
      <p:sp>
        <p:nvSpPr>
          <p:cNvPr id="8" name="오른쪽 화살표 7"/>
          <p:cNvSpPr/>
          <p:nvPr/>
        </p:nvSpPr>
        <p:spPr>
          <a:xfrm>
            <a:off x="0" y="3284984"/>
            <a:ext cx="683568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오른쪽 중괄호 1"/>
          <p:cNvSpPr/>
          <p:nvPr/>
        </p:nvSpPr>
        <p:spPr>
          <a:xfrm>
            <a:off x="3779912" y="1412776"/>
            <a:ext cx="576064" cy="1728192"/>
          </a:xfrm>
          <a:prstGeom prst="rightBrace">
            <a:avLst>
              <a:gd name="adj1" fmla="val 43607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427984" y="1988840"/>
            <a:ext cx="44294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Logical </a:t>
            </a:r>
            <a:r>
              <a:rPr lang="en-US" altLang="ko-KR" sz="2800" dirty="0" smtClean="0"/>
              <a:t>Link </a:t>
            </a:r>
            <a:r>
              <a:rPr lang="en-US" altLang="ko-KR" sz="2800" dirty="0" smtClean="0"/>
              <a:t>Control </a:t>
            </a:r>
            <a:r>
              <a:rPr lang="en-US" altLang="ko-KR" sz="2800" dirty="0" smtClean="0"/>
              <a:t>sublayer</a:t>
            </a:r>
            <a:endParaRPr lang="ko-KR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 Link Layer: Two </a:t>
            </a:r>
            <a:r>
              <a:rPr lang="en-US" altLang="ko-KR" dirty="0" err="1"/>
              <a:t>sublayers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1633736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ko-KR" sz="2800" dirty="0"/>
              <a:t>Data link layer </a:t>
            </a:r>
            <a:r>
              <a:rPr lang="en-US" altLang="ko-KR" sz="2800" dirty="0" smtClean="0"/>
              <a:t>can be divided </a:t>
            </a:r>
            <a:r>
              <a:rPr lang="en-US" altLang="ko-KR" sz="2800" dirty="0"/>
              <a:t>into two functionality-oriented </a:t>
            </a:r>
            <a:r>
              <a:rPr lang="en-US" altLang="ko-KR" sz="2800" dirty="0" err="1"/>
              <a:t>sublayers</a:t>
            </a:r>
            <a:endParaRPr lang="en-US" altLang="ko-KR" sz="2800" dirty="0"/>
          </a:p>
          <a:p>
            <a:pPr>
              <a:lnSpc>
                <a:spcPct val="120000"/>
              </a:lnSpc>
            </a:pPr>
            <a:r>
              <a:rPr lang="en-US" altLang="ko-KR" sz="2800" dirty="0"/>
              <a:t>IEEE made this division for </a:t>
            </a:r>
            <a:r>
              <a:rPr lang="en-US" altLang="ko-KR" sz="2800" dirty="0" smtClean="0"/>
              <a:t>Data Link Layer in LAN(Local Area Network)s</a:t>
            </a:r>
            <a:endParaRPr lang="en-US" altLang="ko-KR" sz="2800" dirty="0"/>
          </a:p>
          <a:p>
            <a:pPr>
              <a:lnSpc>
                <a:spcPct val="120000"/>
              </a:lnSpc>
            </a:pPr>
            <a:endParaRPr lang="ko-KR" altLang="en-US" dirty="0"/>
          </a:p>
        </p:txBody>
      </p:sp>
      <p:pic>
        <p:nvPicPr>
          <p:cNvPr id="6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580" y="3068762"/>
            <a:ext cx="4890668" cy="23044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모서리가 둥근 사각형 설명선 6"/>
          <p:cNvSpPr/>
          <p:nvPr/>
        </p:nvSpPr>
        <p:spPr>
          <a:xfrm>
            <a:off x="5724128" y="5373216"/>
            <a:ext cx="1728192" cy="1008112"/>
          </a:xfrm>
          <a:prstGeom prst="wedgeRoundRectCallout">
            <a:avLst>
              <a:gd name="adj1" fmla="val -74397"/>
              <a:gd name="adj2" fmla="val -8979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Medium Access Control (MAC) </a:t>
            </a:r>
            <a:r>
              <a:rPr lang="en-US" altLang="ko-KR" dirty="0" err="1" smtClean="0"/>
              <a:t>sublayer</a:t>
            </a:r>
            <a:endParaRPr lang="ko-KR" altLang="en-US" dirty="0"/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6372200" y="3038710"/>
            <a:ext cx="1728192" cy="1008112"/>
          </a:xfrm>
          <a:prstGeom prst="wedgeRoundRectCallout">
            <a:avLst>
              <a:gd name="adj1" fmla="val -80929"/>
              <a:gd name="adj2" fmla="val 1322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Logical Link Control </a:t>
            </a:r>
            <a:r>
              <a:rPr lang="en-US" altLang="ko-KR" smtClean="0"/>
              <a:t>(LLC) </a:t>
            </a:r>
            <a:r>
              <a:rPr lang="en-US" altLang="ko-KR" dirty="0" err="1" smtClean="0"/>
              <a:t>sublayer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7072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Contents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solidFill>
            <a:schemeClr val="accent3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altLang="ko-KR" dirty="0" smtClean="0"/>
              <a:t>Data Link Layer Overview</a:t>
            </a:r>
          </a:p>
          <a:p>
            <a:r>
              <a:rPr lang="en-US" altLang="ko-KR" dirty="0" smtClean="0"/>
              <a:t>Medium Access Control</a:t>
            </a:r>
          </a:p>
          <a:p>
            <a:pPr lvl="1"/>
            <a:r>
              <a:rPr lang="en-US" altLang="ko-KR" dirty="0" smtClean="0"/>
              <a:t>Brief Introduction to Wireless Medium </a:t>
            </a:r>
          </a:p>
          <a:p>
            <a:pPr lvl="1"/>
            <a:r>
              <a:rPr lang="en-US" altLang="ko-KR" dirty="0" smtClean="0"/>
              <a:t>Random Access</a:t>
            </a:r>
          </a:p>
          <a:p>
            <a:pPr lvl="2"/>
            <a:r>
              <a:rPr lang="en-US" altLang="ko-KR" dirty="0" smtClean="0"/>
              <a:t>ALOHA</a:t>
            </a:r>
          </a:p>
          <a:p>
            <a:pPr lvl="2"/>
            <a:r>
              <a:rPr lang="en-US" altLang="ko-KR" dirty="0" smtClean="0"/>
              <a:t>CSMA</a:t>
            </a:r>
          </a:p>
          <a:p>
            <a:pPr lvl="2"/>
            <a:r>
              <a:rPr lang="en-US" altLang="ko-KR" dirty="0" smtClean="0"/>
              <a:t>CSMA/CD</a:t>
            </a:r>
          </a:p>
          <a:p>
            <a:pPr lvl="2"/>
            <a:r>
              <a:rPr lang="en-US" altLang="ko-KR" dirty="0" smtClean="0"/>
              <a:t>CSMA/CA</a:t>
            </a:r>
          </a:p>
          <a:p>
            <a:pPr lvl="1"/>
            <a:r>
              <a:rPr lang="en-US" altLang="ko-KR" dirty="0" smtClean="0"/>
              <a:t>Controlled Access</a:t>
            </a:r>
          </a:p>
          <a:p>
            <a:pPr lvl="1"/>
            <a:r>
              <a:rPr lang="en-US" altLang="ko-KR" dirty="0" smtClean="0"/>
              <a:t>Channelized Access</a:t>
            </a:r>
          </a:p>
          <a:p>
            <a:endParaRPr lang="ko-KR" altLang="en-US" dirty="0"/>
          </a:p>
        </p:txBody>
      </p:sp>
      <p:sp>
        <p:nvSpPr>
          <p:cNvPr id="4" name="오른쪽 화살표 3"/>
          <p:cNvSpPr/>
          <p:nvPr/>
        </p:nvSpPr>
        <p:spPr>
          <a:xfrm>
            <a:off x="395536" y="1748752"/>
            <a:ext cx="360040" cy="36004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Medium Access </a:t>
            </a:r>
            <a:r>
              <a:rPr lang="en-US" altLang="ko-KR" dirty="0" smtClean="0"/>
              <a:t>Control</a:t>
            </a:r>
            <a:br>
              <a:rPr lang="en-US" altLang="ko-KR" dirty="0" smtClean="0"/>
            </a:br>
            <a:r>
              <a:rPr lang="en-US" altLang="ko-KR" sz="2200" dirty="0" smtClean="0"/>
              <a:t>= Media Access Control</a:t>
            </a:r>
            <a:br>
              <a:rPr lang="en-US" altLang="ko-KR" sz="2200" dirty="0" smtClean="0"/>
            </a:br>
            <a:r>
              <a:rPr lang="en-US" altLang="ko-KR" sz="2200" dirty="0" smtClean="0"/>
              <a:t>= Multiple Access protocols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Picture 1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95536" y="1268760"/>
            <a:ext cx="8337239" cy="4176613"/>
          </a:xfrm>
          <a:prstGeom prst="rect">
            <a:avLst/>
          </a:prstGeom>
          <a:noFill/>
          <a:ln/>
        </p:spPr>
      </p:pic>
    </p:spTree>
    <p:extLst>
      <p:ext uri="{BB962C8B-B14F-4D97-AF65-F5344CB8AC3E}">
        <p14:creationId xmlns:p14="http://schemas.microsoft.com/office/powerpoint/2010/main" val="513987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Contents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solidFill>
            <a:schemeClr val="accent3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altLang="ko-KR" dirty="0" smtClean="0"/>
              <a:t>Data Link Layer Overview</a:t>
            </a:r>
          </a:p>
          <a:p>
            <a:r>
              <a:rPr lang="en-US" altLang="ko-KR" dirty="0" smtClean="0"/>
              <a:t>Medium Access Control</a:t>
            </a:r>
          </a:p>
          <a:p>
            <a:pPr lvl="1"/>
            <a:r>
              <a:rPr lang="en-US" altLang="ko-KR" dirty="0" smtClean="0"/>
              <a:t>Brief Introduction to Wireless Medium </a:t>
            </a:r>
          </a:p>
          <a:p>
            <a:pPr lvl="1"/>
            <a:r>
              <a:rPr lang="en-US" altLang="ko-KR" dirty="0" smtClean="0"/>
              <a:t>Random Access</a:t>
            </a:r>
          </a:p>
          <a:p>
            <a:pPr lvl="2"/>
            <a:r>
              <a:rPr lang="en-US" altLang="ko-KR" dirty="0" smtClean="0"/>
              <a:t>ALOHA</a:t>
            </a:r>
          </a:p>
          <a:p>
            <a:pPr lvl="2"/>
            <a:r>
              <a:rPr lang="en-US" altLang="ko-KR" dirty="0" smtClean="0"/>
              <a:t>CSMA</a:t>
            </a:r>
          </a:p>
          <a:p>
            <a:pPr lvl="2"/>
            <a:r>
              <a:rPr lang="en-US" altLang="ko-KR" dirty="0" smtClean="0"/>
              <a:t>CSMA/CD</a:t>
            </a:r>
          </a:p>
          <a:p>
            <a:pPr lvl="2"/>
            <a:r>
              <a:rPr lang="en-US" altLang="ko-KR" dirty="0" smtClean="0"/>
              <a:t>CSMA/CA</a:t>
            </a:r>
          </a:p>
          <a:p>
            <a:pPr lvl="1"/>
            <a:r>
              <a:rPr lang="en-US" altLang="ko-KR" dirty="0" smtClean="0"/>
              <a:t>Controlled Access</a:t>
            </a:r>
          </a:p>
          <a:p>
            <a:pPr lvl="1"/>
            <a:r>
              <a:rPr lang="en-US" altLang="ko-KR" dirty="0" smtClean="0"/>
              <a:t>Channelized Access</a:t>
            </a:r>
          </a:p>
          <a:p>
            <a:endParaRPr lang="ko-KR" altLang="en-US" dirty="0"/>
          </a:p>
        </p:txBody>
      </p:sp>
      <p:sp>
        <p:nvSpPr>
          <p:cNvPr id="4" name="오른쪽 화살표 3"/>
          <p:cNvSpPr/>
          <p:nvPr/>
        </p:nvSpPr>
        <p:spPr>
          <a:xfrm>
            <a:off x="611560" y="2204864"/>
            <a:ext cx="360040" cy="36004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3692</TotalTime>
  <Words>1533</Words>
  <Application>Microsoft Office PowerPoint</Application>
  <PresentationFormat>화면 슬라이드 쇼(4:3)</PresentationFormat>
  <Paragraphs>266</Paragraphs>
  <Slides>39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51" baseType="lpstr">
      <vt:lpstr>Wingdings 3</vt:lpstr>
      <vt:lpstr>Trebuchet MS</vt:lpstr>
      <vt:lpstr>Symbol</vt:lpstr>
      <vt:lpstr>Gill Sans MT</vt:lpstr>
      <vt:lpstr>굴림</vt:lpstr>
      <vt:lpstr>Bookman Old Style</vt:lpstr>
      <vt:lpstr>맑은 고딕</vt:lpstr>
      <vt:lpstr>돋움</vt:lpstr>
      <vt:lpstr>Wingdings</vt:lpstr>
      <vt:lpstr>Comic Sans MS</vt:lpstr>
      <vt:lpstr>원본</vt:lpstr>
      <vt:lpstr>Clip</vt:lpstr>
      <vt:lpstr>Medium Access Control  in Data Link Layer</vt:lpstr>
      <vt:lpstr>Contents</vt:lpstr>
      <vt:lpstr>Data Link Layer</vt:lpstr>
      <vt:lpstr>IP address &amp; Data Link layer address</vt:lpstr>
      <vt:lpstr>Data Link Layer: Duties</vt:lpstr>
      <vt:lpstr>Data Link Layer: Two sublayers</vt:lpstr>
      <vt:lpstr>Contents</vt:lpstr>
      <vt:lpstr>Medium Access Control = Media Access Control = Multiple Access protocols</vt:lpstr>
      <vt:lpstr>Contents</vt:lpstr>
      <vt:lpstr>Electromagnetic Spectrum for wireless</vt:lpstr>
      <vt:lpstr>Wireless Link Characteristics</vt:lpstr>
      <vt:lpstr>Wireless Signal Attenuation</vt:lpstr>
      <vt:lpstr>Effect of signal attenuation</vt:lpstr>
      <vt:lpstr>Multiple node case</vt:lpstr>
      <vt:lpstr>Contents</vt:lpstr>
      <vt:lpstr>Random Access</vt:lpstr>
      <vt:lpstr>ALOHA</vt:lpstr>
      <vt:lpstr>ALOHA Basic Assumptions</vt:lpstr>
      <vt:lpstr>ALOHA protocol: Basics</vt:lpstr>
      <vt:lpstr>ALOHA Protocol: Retransmission Procedure</vt:lpstr>
      <vt:lpstr>Carrier Sense Multiple Access (CSMA)</vt:lpstr>
      <vt:lpstr>CSMA/CD</vt:lpstr>
      <vt:lpstr>Case in Wireless network</vt:lpstr>
      <vt:lpstr>CSMA/CA (Collision Avoidance)</vt:lpstr>
      <vt:lpstr>CSMA/CA: Flow Diagram</vt:lpstr>
      <vt:lpstr>Contents</vt:lpstr>
      <vt:lpstr>Medium Access Protocols</vt:lpstr>
      <vt:lpstr>Controlled Access</vt:lpstr>
      <vt:lpstr>Polling: Select and Poll Functions</vt:lpstr>
      <vt:lpstr>Token Passing</vt:lpstr>
      <vt:lpstr>Repeater &amp; Hub</vt:lpstr>
      <vt:lpstr>Contents</vt:lpstr>
      <vt:lpstr>Medium Access Protocols</vt:lpstr>
      <vt:lpstr>FDMA</vt:lpstr>
      <vt:lpstr>TDMA</vt:lpstr>
      <vt:lpstr>CDMA</vt:lpstr>
      <vt:lpstr>CDMA: Encoding and Decoding</vt:lpstr>
      <vt:lpstr>CDMA: Signal Level</vt:lpstr>
      <vt:lpstr>CDMA: Decoding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Jinoo Joung</dc:creator>
  <cp:lastModifiedBy>Joung Jinoo</cp:lastModifiedBy>
  <cp:revision>618</cp:revision>
  <dcterms:created xsi:type="dcterms:W3CDTF">2013-09-13T07:32:06Z</dcterms:created>
  <dcterms:modified xsi:type="dcterms:W3CDTF">2020-12-01T04:36:45Z</dcterms:modified>
</cp:coreProperties>
</file>