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635" r:id="rId4"/>
    <p:sldId id="636" r:id="rId5"/>
    <p:sldId id="637" r:id="rId6"/>
    <p:sldId id="638" r:id="rId7"/>
    <p:sldId id="639" r:id="rId8"/>
    <p:sldId id="640" r:id="rId9"/>
    <p:sldId id="642" r:id="rId10"/>
    <p:sldId id="643" r:id="rId11"/>
    <p:sldId id="644" r:id="rId12"/>
    <p:sldId id="645" r:id="rId13"/>
    <p:sldId id="641" r:id="rId14"/>
    <p:sldId id="646" r:id="rId15"/>
    <p:sldId id="647" r:id="rId16"/>
    <p:sldId id="648" r:id="rId17"/>
    <p:sldId id="649" r:id="rId18"/>
    <p:sldId id="650" r:id="rId19"/>
    <p:sldId id="549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2020-12-08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2020-12-08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000" dirty="0">
                <a:latin typeface="Batang" panose="02030600000101010101" pitchFamily="18" charset="-127"/>
                <a:ea typeface="Batang" panose="02030600000101010101" pitchFamily="18" charset="-127"/>
              </a:rPr>
              <a:t>Lab 07 – DHCP &amp; ICMP</a:t>
            </a:r>
            <a:endParaRPr lang="ko" sz="4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n-US" altLang="ko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Sangmyung</a:t>
            </a:r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univ. human-centered ai</a:t>
            </a:r>
          </a:p>
          <a:p>
            <a:pPr rtl="0"/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201910783</a:t>
            </a:r>
          </a:p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Kim </a:t>
            </a:r>
            <a:r>
              <a:rPr lang="en-US" altLang="ko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seong</a:t>
            </a:r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hyun</a:t>
            </a:r>
            <a:endParaRPr lang="en-US" alt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7388F-E3AC-4937-860C-797281F8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14CEB-7803-4138-A8B6-EC43B236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96143"/>
            <a:ext cx="10058400" cy="359374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9540B29-839B-4DC3-B2C0-4AEB730B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82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65F69-D96F-4683-AD87-E94580FBADB9}"/>
              </a:ext>
            </a:extLst>
          </p:cNvPr>
          <p:cNvSpPr txBox="1"/>
          <p:nvPr/>
        </p:nvSpPr>
        <p:spPr>
          <a:xfrm>
            <a:off x="928487" y="4825006"/>
            <a:ext cx="55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Transport layer protocol: User Datagram Protocol, UDP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52701-28B7-4BD6-B34C-D3611D5BF78C}"/>
              </a:ext>
            </a:extLst>
          </p:cNvPr>
          <p:cNvSpPr txBox="1"/>
          <p:nvPr/>
        </p:nvSpPr>
        <p:spPr>
          <a:xfrm>
            <a:off x="928487" y="5199371"/>
            <a:ext cx="551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port(DHCP server port): 67</a:t>
            </a:r>
          </a:p>
          <a:p>
            <a:r>
              <a:rPr lang="en-US" altLang="ko-KR" dirty="0"/>
              <a:t>Destination port(DHCP client port): 68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0DBBFD9E-988A-4B85-9525-44C707E7AC08}"/>
              </a:ext>
            </a:extLst>
          </p:cNvPr>
          <p:cNvSpPr/>
          <p:nvPr/>
        </p:nvSpPr>
        <p:spPr>
          <a:xfrm>
            <a:off x="1340604" y="3069152"/>
            <a:ext cx="1580827" cy="334955"/>
          </a:xfrm>
          <a:prstGeom prst="frame">
            <a:avLst>
              <a:gd name="adj1" fmla="val 47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93321293-261C-4396-A862-45B061107621}"/>
              </a:ext>
            </a:extLst>
          </p:cNvPr>
          <p:cNvSpPr/>
          <p:nvPr/>
        </p:nvSpPr>
        <p:spPr>
          <a:xfrm>
            <a:off x="1252263" y="2830670"/>
            <a:ext cx="1580827" cy="238482"/>
          </a:xfrm>
          <a:prstGeom prst="frame">
            <a:avLst>
              <a:gd name="adj1" fmla="val 43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57956-1EA2-4E34-B021-5D1AA7D1B200}"/>
              </a:ext>
            </a:extLst>
          </p:cNvPr>
          <p:cNvSpPr txBox="1"/>
          <p:nvPr/>
        </p:nvSpPr>
        <p:spPr>
          <a:xfrm>
            <a:off x="8841783" y="836908"/>
            <a:ext cx="22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&lt;DHCP offer&gt;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74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6B46D-675D-4F85-9E93-6DCF19A4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377BC-CE69-408B-A134-49462CDB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56" y="1250336"/>
            <a:ext cx="10058400" cy="347509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1191B4E-B4F7-40D3-B0AD-665C0938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82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B1E3D-45D0-4125-B57E-900D5C4863F6}"/>
              </a:ext>
            </a:extLst>
          </p:cNvPr>
          <p:cNvSpPr txBox="1"/>
          <p:nvPr/>
        </p:nvSpPr>
        <p:spPr>
          <a:xfrm>
            <a:off x="8841783" y="836908"/>
            <a:ext cx="22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&lt;DHCP Request&gt;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A0990-4825-4708-9DBB-2A877BC8965C}"/>
              </a:ext>
            </a:extLst>
          </p:cNvPr>
          <p:cNvSpPr txBox="1"/>
          <p:nvPr/>
        </p:nvSpPr>
        <p:spPr>
          <a:xfrm>
            <a:off x="928487" y="4825006"/>
            <a:ext cx="55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Transport layer protocol: User Datagram Protocol, UDP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FEE1F-8ABC-4187-ADEA-218B1492D5DD}"/>
              </a:ext>
            </a:extLst>
          </p:cNvPr>
          <p:cNvSpPr txBox="1"/>
          <p:nvPr/>
        </p:nvSpPr>
        <p:spPr>
          <a:xfrm>
            <a:off x="928487" y="5199371"/>
            <a:ext cx="551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port(DHCP client port): 68</a:t>
            </a:r>
          </a:p>
          <a:p>
            <a:r>
              <a:rPr lang="en-US" altLang="ko-KR" dirty="0"/>
              <a:t>Destination port(DHCP server port): 67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97BBF46B-6254-42B8-BE4B-29277ED52AAA}"/>
              </a:ext>
            </a:extLst>
          </p:cNvPr>
          <p:cNvSpPr/>
          <p:nvPr/>
        </p:nvSpPr>
        <p:spPr>
          <a:xfrm>
            <a:off x="1402597" y="3113248"/>
            <a:ext cx="1580827" cy="334955"/>
          </a:xfrm>
          <a:prstGeom prst="frame">
            <a:avLst>
              <a:gd name="adj1" fmla="val 47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E874221-D2F5-48BE-8327-CAE5F1D9FAE1}"/>
              </a:ext>
            </a:extLst>
          </p:cNvPr>
          <p:cNvSpPr/>
          <p:nvPr/>
        </p:nvSpPr>
        <p:spPr>
          <a:xfrm>
            <a:off x="1329754" y="2869733"/>
            <a:ext cx="1580827" cy="238482"/>
          </a:xfrm>
          <a:prstGeom prst="frame">
            <a:avLst>
              <a:gd name="adj1" fmla="val 43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4BD40-838E-4F74-AEF6-69B9DCB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F7EDC-20AA-4741-9FCC-3D0A751C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61027"/>
            <a:ext cx="10058400" cy="36278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04CC3E1-DD5D-40E5-9DD7-41DE61B7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82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CC102-F4BE-411E-930E-2D6083E82D89}"/>
              </a:ext>
            </a:extLst>
          </p:cNvPr>
          <p:cNvSpPr txBox="1"/>
          <p:nvPr/>
        </p:nvSpPr>
        <p:spPr>
          <a:xfrm>
            <a:off x="8841783" y="836908"/>
            <a:ext cx="22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&lt;DHCP ACK&gt;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B01F-D7F7-4EAF-A054-AAD9D099D43D}"/>
              </a:ext>
            </a:extLst>
          </p:cNvPr>
          <p:cNvSpPr txBox="1"/>
          <p:nvPr/>
        </p:nvSpPr>
        <p:spPr>
          <a:xfrm>
            <a:off x="928487" y="4825006"/>
            <a:ext cx="55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Transport layer protocol: User Datagram Protocol, UDP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F801A-189E-40E7-986C-2DE0A33A5D0C}"/>
              </a:ext>
            </a:extLst>
          </p:cNvPr>
          <p:cNvSpPr txBox="1"/>
          <p:nvPr/>
        </p:nvSpPr>
        <p:spPr>
          <a:xfrm>
            <a:off x="928487" y="5199371"/>
            <a:ext cx="551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port(DHCP server port): 67</a:t>
            </a:r>
          </a:p>
          <a:p>
            <a:r>
              <a:rPr lang="en-US" altLang="ko-KR" dirty="0"/>
              <a:t>Destination port(DHCP client port): 68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B30B280-FBF4-4AFC-8D03-8DA8332B6329}"/>
              </a:ext>
            </a:extLst>
          </p:cNvPr>
          <p:cNvSpPr/>
          <p:nvPr/>
        </p:nvSpPr>
        <p:spPr>
          <a:xfrm>
            <a:off x="1348353" y="2982041"/>
            <a:ext cx="1580827" cy="334955"/>
          </a:xfrm>
          <a:prstGeom prst="frame">
            <a:avLst>
              <a:gd name="adj1" fmla="val 47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CF40DF7-E57A-482B-886A-4DE1CC941CFC}"/>
              </a:ext>
            </a:extLst>
          </p:cNvPr>
          <p:cNvSpPr/>
          <p:nvPr/>
        </p:nvSpPr>
        <p:spPr>
          <a:xfrm>
            <a:off x="1260012" y="2838630"/>
            <a:ext cx="1580827" cy="138378"/>
          </a:xfrm>
          <a:prstGeom prst="frame">
            <a:avLst>
              <a:gd name="adj1" fmla="val 43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F2F9C-FF39-4A18-BCCC-AAC9B554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3FBED3-AA8A-49ED-9760-E921BA39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8" y="1711651"/>
            <a:ext cx="8179862" cy="426717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869D69B-EAF4-404E-844C-52561E88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82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645B5E06-E759-4988-B190-879A22D86075}"/>
              </a:ext>
            </a:extLst>
          </p:cNvPr>
          <p:cNvSpPr/>
          <p:nvPr/>
        </p:nvSpPr>
        <p:spPr>
          <a:xfrm>
            <a:off x="278969" y="2456481"/>
            <a:ext cx="3285641" cy="2169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2897A-2402-47BC-8460-EDCE13BDDE70}"/>
              </a:ext>
            </a:extLst>
          </p:cNvPr>
          <p:cNvSpPr txBox="1"/>
          <p:nvPr/>
        </p:nvSpPr>
        <p:spPr>
          <a:xfrm>
            <a:off x="8285250" y="2564969"/>
            <a:ext cx="328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Ipconfig</a:t>
            </a:r>
            <a:r>
              <a:rPr lang="ko-KR" altLang="en-US" dirty="0"/>
              <a:t> </a:t>
            </a:r>
            <a:r>
              <a:rPr lang="en-US" altLang="ko-KR" dirty="0"/>
              <a:t>/all</a:t>
            </a:r>
            <a:r>
              <a:rPr lang="ko-KR" altLang="en-US" dirty="0"/>
              <a:t>을 통해 파악한</a:t>
            </a:r>
            <a:endParaRPr lang="en-US" altLang="ko-KR" dirty="0"/>
          </a:p>
          <a:p>
            <a:r>
              <a:rPr lang="ko-KR" altLang="en-US" dirty="0"/>
              <a:t>물리적 주소</a:t>
            </a:r>
            <a:r>
              <a:rPr lang="en-US" altLang="ko-KR" dirty="0"/>
              <a:t>(physical address): 70:66:55:5B:5F:73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57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54544-280A-4C3D-86A7-7FBE59A3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2BA82F-F029-4518-A428-AB23E7E5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67" y="846207"/>
            <a:ext cx="9373412" cy="123454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46C48B2-76D9-43BA-A9F9-6CDDD9D6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0420A9-D7F7-4581-8D10-BA33C1A1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9272"/>
            <a:ext cx="4511431" cy="251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140C1-D9A2-4AE9-ABC4-98FEE13D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67" y="2080754"/>
            <a:ext cx="9350550" cy="571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3C9D10-1E93-4676-B215-FB9275CC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3" y="2659839"/>
            <a:ext cx="4473328" cy="1905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12D6C0-08F9-4B2B-A5D1-9851EA2BE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067" y="2903786"/>
            <a:ext cx="9342930" cy="4191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C472AC-EF12-4EC8-AEAC-C50C1CFC4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196" y="3333741"/>
            <a:ext cx="4404742" cy="190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C11C87-9648-4DAD-BABC-C71E8D4D97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196" y="3524258"/>
            <a:ext cx="9228620" cy="175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18CEEC-010B-4EAF-B1CA-731A5299C5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7" y="3737217"/>
            <a:ext cx="4435224" cy="213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57A23F-5852-4119-AC05-D355C4C73191}"/>
              </a:ext>
            </a:extLst>
          </p:cNvPr>
          <p:cNvSpPr txBox="1"/>
          <p:nvPr/>
        </p:nvSpPr>
        <p:spPr>
          <a:xfrm>
            <a:off x="6758667" y="3970123"/>
            <a:ext cx="328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Ipconfig</a:t>
            </a:r>
            <a:r>
              <a:rPr lang="ko-KR" altLang="en-US" dirty="0"/>
              <a:t> </a:t>
            </a:r>
            <a:r>
              <a:rPr lang="en-US" altLang="ko-KR" dirty="0"/>
              <a:t>/all</a:t>
            </a:r>
            <a:r>
              <a:rPr lang="ko-KR" altLang="en-US" dirty="0"/>
              <a:t>을 통해 파악한</a:t>
            </a:r>
            <a:endParaRPr lang="en-US" altLang="ko-KR" dirty="0"/>
          </a:p>
          <a:p>
            <a:r>
              <a:rPr lang="ko-KR" altLang="en-US" dirty="0"/>
              <a:t>물리적 주소</a:t>
            </a:r>
            <a:r>
              <a:rPr lang="en-US" altLang="ko-KR" dirty="0"/>
              <a:t>(physical address): 70:66:55:5B:5F:73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183F5-779C-4F1F-ADE2-98391337297B}"/>
              </a:ext>
            </a:extLst>
          </p:cNvPr>
          <p:cNvSpPr txBox="1"/>
          <p:nvPr/>
        </p:nvSpPr>
        <p:spPr>
          <a:xfrm>
            <a:off x="206667" y="5365462"/>
            <a:ext cx="865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Wireshark</a:t>
            </a:r>
            <a:r>
              <a:rPr lang="ko-KR" altLang="en-US" dirty="0">
                <a:sym typeface="Wingdings" panose="05000000000000000000" pitchFamily="2" charset="2"/>
              </a:rPr>
              <a:t>에서 체크된 </a:t>
            </a:r>
            <a:r>
              <a:rPr lang="en-US" altLang="ko-KR" dirty="0">
                <a:sym typeface="Wingdings" panose="05000000000000000000" pitchFamily="2" charset="2"/>
              </a:rPr>
              <a:t>client, </a:t>
            </a:r>
            <a:r>
              <a:rPr lang="ko-KR" altLang="en-US" dirty="0">
                <a:sym typeface="Wingdings" panose="05000000000000000000" pitchFamily="2" charset="2"/>
              </a:rPr>
              <a:t>즉 내 </a:t>
            </a:r>
            <a:r>
              <a:rPr lang="en-US" altLang="ko-KR" dirty="0">
                <a:sym typeface="Wingdings" panose="05000000000000000000" pitchFamily="2" charset="2"/>
              </a:rPr>
              <a:t>pc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MAC </a:t>
            </a:r>
            <a:r>
              <a:rPr lang="en-US" altLang="ko-KR" dirty="0" err="1">
                <a:sym typeface="Wingdings" panose="05000000000000000000" pitchFamily="2" charset="2"/>
              </a:rPr>
              <a:t>addres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ipconfig</a:t>
            </a:r>
            <a:r>
              <a:rPr lang="ko-KR" altLang="en-US" dirty="0">
                <a:sym typeface="Wingdings" panose="05000000000000000000" pitchFamily="2" charset="2"/>
              </a:rPr>
              <a:t>를 통해 파악한 물리적 주소가 동일하다는 것을 볼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13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47A6-D1CB-427A-8A73-4A94DD30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01C54-0430-433B-AD4B-A389831C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57" y="2022296"/>
            <a:ext cx="9449619" cy="89161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B6BCAD3-B8ED-41B8-87CC-81932F5E6BD8}"/>
              </a:ext>
            </a:extLst>
          </p:cNvPr>
          <p:cNvSpPr txBox="1">
            <a:spLocks/>
          </p:cNvSpPr>
          <p:nvPr/>
        </p:nvSpPr>
        <p:spPr>
          <a:xfrm>
            <a:off x="1152041" y="922149"/>
            <a:ext cx="10058400" cy="846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Lab 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2623985B-AACA-4AC8-B267-CDAB3BC85132}"/>
              </a:ext>
            </a:extLst>
          </p:cNvPr>
          <p:cNvSpPr/>
          <p:nvPr/>
        </p:nvSpPr>
        <p:spPr>
          <a:xfrm>
            <a:off x="8485322" y="1945037"/>
            <a:ext cx="2162014" cy="968876"/>
          </a:xfrm>
          <a:prstGeom prst="frame">
            <a:avLst>
              <a:gd name="adj1" fmla="val 77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533E-C5E2-4525-BA1C-C1B82917C2BD}"/>
              </a:ext>
            </a:extLst>
          </p:cNvPr>
          <p:cNvSpPr txBox="1"/>
          <p:nvPr/>
        </p:nvSpPr>
        <p:spPr>
          <a:xfrm>
            <a:off x="1532988" y="4673293"/>
            <a:ext cx="9816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위처럼 </a:t>
            </a:r>
            <a:r>
              <a:rPr lang="en-US" altLang="ko-KR" dirty="0" err="1"/>
              <a:t>wireshark</a:t>
            </a:r>
            <a:r>
              <a:rPr lang="ko-KR" altLang="en-US" dirty="0"/>
              <a:t>에서는 </a:t>
            </a:r>
            <a:r>
              <a:rPr lang="en-US" altLang="ko-KR" dirty="0"/>
              <a:t>DHCP</a:t>
            </a:r>
            <a:r>
              <a:rPr lang="ko-KR" altLang="en-US" dirty="0"/>
              <a:t>의 </a:t>
            </a:r>
            <a:r>
              <a:rPr lang="en-US" altLang="ko-KR" dirty="0"/>
              <a:t>Discover</a:t>
            </a:r>
            <a:r>
              <a:rPr lang="ko-KR" altLang="en-US" dirty="0"/>
              <a:t>인지 </a:t>
            </a:r>
            <a:r>
              <a:rPr lang="en-US" altLang="ko-KR" dirty="0"/>
              <a:t>Request</a:t>
            </a:r>
            <a:r>
              <a:rPr lang="ko-KR" altLang="en-US" dirty="0"/>
              <a:t>인지 다 보여주고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transaction ID</a:t>
            </a:r>
            <a:r>
              <a:rPr lang="ko-KR" altLang="en-US" dirty="0"/>
              <a:t>가 전부 친절하게 나오는 것을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개가 전부 동일한 것은 </a:t>
            </a:r>
            <a:r>
              <a:rPr lang="en-US" altLang="ko-KR" dirty="0"/>
              <a:t>DHCP</a:t>
            </a:r>
            <a:r>
              <a:rPr lang="ko-KR" altLang="en-US" dirty="0"/>
              <a:t>가 </a:t>
            </a:r>
            <a:r>
              <a:rPr lang="en-US" altLang="ko-KR" dirty="0"/>
              <a:t>broadcast</a:t>
            </a:r>
            <a:r>
              <a:rPr lang="ko-KR" altLang="en-US" dirty="0"/>
              <a:t>를 이용해서 모든 컴퓨터와 통신하므로</a:t>
            </a:r>
            <a:endParaRPr lang="en-US" altLang="ko-KR" dirty="0"/>
          </a:p>
          <a:p>
            <a:r>
              <a:rPr lang="ko-KR" altLang="en-US" dirty="0"/>
              <a:t>어떤 컴퓨터와 통신하는지 알기 위해 </a:t>
            </a:r>
            <a:r>
              <a:rPr lang="en-US" altLang="ko-KR" dirty="0" err="1"/>
              <a:t>transactiob</a:t>
            </a:r>
            <a:r>
              <a:rPr lang="en-US" altLang="ko-KR" dirty="0"/>
              <a:t> ID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사용자</a:t>
            </a:r>
            <a:r>
              <a:rPr lang="en-US" altLang="ko-KR" dirty="0"/>
              <a:t>’</a:t>
            </a:r>
            <a:r>
              <a:rPr lang="ko-KR" altLang="en-US" dirty="0"/>
              <a:t>로 분류한다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5559E24A-91F0-48F3-8727-8DDC89CEB302}"/>
              </a:ext>
            </a:extLst>
          </p:cNvPr>
          <p:cNvSpPr/>
          <p:nvPr/>
        </p:nvSpPr>
        <p:spPr>
          <a:xfrm>
            <a:off x="7322949" y="1960302"/>
            <a:ext cx="1162372" cy="968876"/>
          </a:xfrm>
          <a:prstGeom prst="frame">
            <a:avLst>
              <a:gd name="adj1" fmla="val 21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7A245F-2309-4B8E-9990-23D56044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71" y="2952711"/>
            <a:ext cx="3939881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C0A8E-99F4-4BB2-B656-5D59FD46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EB883A-8103-4CF1-84DB-6AD1EB0C0954}"/>
              </a:ext>
            </a:extLst>
          </p:cNvPr>
          <p:cNvSpPr txBox="1">
            <a:spLocks/>
          </p:cNvSpPr>
          <p:nvPr/>
        </p:nvSpPr>
        <p:spPr>
          <a:xfrm>
            <a:off x="1152041" y="922149"/>
            <a:ext cx="10058400" cy="846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Lab 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0A9A92-7D31-4683-8350-BB7F22D2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22" y="2078467"/>
            <a:ext cx="9388654" cy="11202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0C2426-3613-4950-BA76-735FB83096F6}"/>
              </a:ext>
            </a:extLst>
          </p:cNvPr>
          <p:cNvSpPr/>
          <p:nvPr/>
        </p:nvSpPr>
        <p:spPr>
          <a:xfrm>
            <a:off x="1955370" y="3317733"/>
            <a:ext cx="6096000" cy="253178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76067"/>
                </a:solidFill>
              </a:rPr>
              <a:t> * 1</a:t>
            </a:r>
            <a:r>
              <a:rPr lang="ko-KR" altLang="en-US" b="1" dirty="0">
                <a:solidFill>
                  <a:srgbClr val="576067"/>
                </a:solidFill>
              </a:rPr>
              <a:t>번 </a:t>
            </a:r>
            <a:r>
              <a:rPr lang="en-US" altLang="ko-KR" b="1" dirty="0">
                <a:solidFill>
                  <a:srgbClr val="576067"/>
                </a:solidFill>
              </a:rPr>
              <a:t>Packet &amp; 3</a:t>
            </a:r>
            <a:r>
              <a:rPr lang="ko-KR" altLang="en-US" b="1" dirty="0">
                <a:solidFill>
                  <a:srgbClr val="576067"/>
                </a:solidFill>
              </a:rPr>
              <a:t>번 </a:t>
            </a:r>
            <a:r>
              <a:rPr lang="en-US" altLang="ko-KR" b="1" dirty="0">
                <a:solidFill>
                  <a:srgbClr val="576067"/>
                </a:solidFill>
              </a:rPr>
              <a:t>Packet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</a:rPr>
              <a:t>IP source address : 0.0.0.0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</a:rPr>
              <a:t>IP destination address : 255.255.255.255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76067"/>
                </a:solidFill>
              </a:rPr>
              <a:t> * 2</a:t>
            </a:r>
            <a:r>
              <a:rPr lang="ko-KR" altLang="en-US" b="1" dirty="0">
                <a:solidFill>
                  <a:srgbClr val="576067"/>
                </a:solidFill>
              </a:rPr>
              <a:t>번 </a:t>
            </a:r>
            <a:r>
              <a:rPr lang="en-US" altLang="ko-KR" b="1" dirty="0">
                <a:solidFill>
                  <a:srgbClr val="576067"/>
                </a:solidFill>
              </a:rPr>
              <a:t>Packet &amp; 4</a:t>
            </a:r>
            <a:r>
              <a:rPr lang="ko-KR" altLang="en-US" b="1" dirty="0">
                <a:solidFill>
                  <a:srgbClr val="576067"/>
                </a:solidFill>
              </a:rPr>
              <a:t>번 </a:t>
            </a:r>
            <a:r>
              <a:rPr lang="en-US" altLang="ko-KR" b="1" dirty="0">
                <a:solidFill>
                  <a:srgbClr val="576067"/>
                </a:solidFill>
              </a:rPr>
              <a:t>Packet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</a:rPr>
              <a:t>IP source address : 192.168.0.1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</a:rPr>
              <a:t>IP destination address : 192.168.0.12</a:t>
            </a:r>
          </a:p>
        </p:txBody>
      </p:sp>
    </p:spTree>
    <p:extLst>
      <p:ext uri="{BB962C8B-B14F-4D97-AF65-F5344CB8AC3E}">
        <p14:creationId xmlns:p14="http://schemas.microsoft.com/office/powerpoint/2010/main" val="379478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B34FD-B765-4114-9A34-FF1B19F8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A860B52-29EC-4ABE-B011-2C92B431DB7B}"/>
              </a:ext>
            </a:extLst>
          </p:cNvPr>
          <p:cNvSpPr txBox="1">
            <a:spLocks/>
          </p:cNvSpPr>
          <p:nvPr/>
        </p:nvSpPr>
        <p:spPr>
          <a:xfrm>
            <a:off x="1152041" y="922149"/>
            <a:ext cx="10058400" cy="846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Lab 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8F39E4-DA8E-4728-B03F-3F4AC03D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2" y="1921944"/>
            <a:ext cx="7634738" cy="770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AA135F-8352-4FA4-B1AA-A1283F18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" y="2692940"/>
            <a:ext cx="4359018" cy="289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FB2B47-BE3F-449C-9CDF-FE21DC85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057" y="3206101"/>
            <a:ext cx="7634738" cy="848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DCE9AC-920E-43C1-B345-9C7F75E55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519" y="3972636"/>
            <a:ext cx="4130398" cy="2057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99F1F-941C-4880-9D65-5B065D198B96}"/>
              </a:ext>
            </a:extLst>
          </p:cNvPr>
          <p:cNvSpPr/>
          <p:nvPr/>
        </p:nvSpPr>
        <p:spPr>
          <a:xfrm>
            <a:off x="663320" y="4796676"/>
            <a:ext cx="4991503" cy="454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DHCP server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IP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192.168.0.1</a:t>
            </a:r>
          </a:p>
        </p:txBody>
      </p:sp>
    </p:spTree>
    <p:extLst>
      <p:ext uri="{BB962C8B-B14F-4D97-AF65-F5344CB8AC3E}">
        <p14:creationId xmlns:p14="http://schemas.microsoft.com/office/powerpoint/2010/main" val="61080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14BA1-9553-49C8-846E-EAC70C3E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B96F3-3DBD-42B2-99F5-FA28DBC2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1973276"/>
            <a:ext cx="9754445" cy="1051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EA25D7-CFCE-4F90-8A16-2B908537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77" y="3066833"/>
            <a:ext cx="3124471" cy="236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C99F1F-941C-4880-9D65-5B065D198B96}"/>
              </a:ext>
            </a:extLst>
          </p:cNvPr>
          <p:cNvSpPr/>
          <p:nvPr/>
        </p:nvSpPr>
        <p:spPr>
          <a:xfrm>
            <a:off x="1097280" y="3778248"/>
            <a:ext cx="9355624" cy="1285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사용하도록 제시된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192.168.0.132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DHCP Offer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‘Your (client) IP address’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관찰해서 사용하도록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제시된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주소를 알 수 있다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803677C-D9A1-46AB-A226-765374EF5D41}"/>
              </a:ext>
            </a:extLst>
          </p:cNvPr>
          <p:cNvSpPr txBox="1">
            <a:spLocks/>
          </p:cNvSpPr>
          <p:nvPr/>
        </p:nvSpPr>
        <p:spPr>
          <a:xfrm>
            <a:off x="1152041" y="922149"/>
            <a:ext cx="10058400" cy="846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Lab 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3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3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Lab 07-2. ICMP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819" name="내용 개체 틀 4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 sz="1600" dirty="0"/>
          </a:p>
          <a:p>
            <a:pPr>
              <a:lnSpc>
                <a:spcPct val="110000"/>
              </a:lnSpc>
              <a:defRPr/>
            </a:pPr>
            <a:r>
              <a:rPr lang="en-US" altLang="ko-KR" sz="1600" dirty="0"/>
              <a:t>Questions with Ping activities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1600" dirty="0"/>
              <a:t>Examine one of the ping request packets sent by your host. What are the ICMP type and code numbers? What other fields does this ICMP packet have? 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1600" dirty="0"/>
              <a:t>Examine the corresponding ping reply packet. What are the ICMP type and code numbers? What other fields does this ICMP packet have?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dirty="0"/>
              <a:t>Questions with </a:t>
            </a:r>
            <a:r>
              <a:rPr lang="en-US" altLang="ko-KR" sz="1600" dirty="0" err="1"/>
              <a:t>Traceroute</a:t>
            </a:r>
            <a:r>
              <a:rPr lang="en-US" altLang="ko-KR" sz="1600" dirty="0"/>
              <a:t> activities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1600" dirty="0"/>
              <a:t>Examine the ICMP echo packet in your screenshot. Is this different from the ICMP ping query packets in the first half of this lab? If yes, how so? 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1600" dirty="0"/>
              <a:t>Examine the ICMP error packet in your screenshot. It has more fields than the ICMP echo packet. What is included in those fields? 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1600" dirty="0"/>
              <a:t>Examine the last three ICMP packets received by the source host. How are these packets different from the ICMP error packets? Why are they different?</a:t>
            </a:r>
          </a:p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sz="1600" dirty="0"/>
              <a:t>강의노트에서 배운 내용과 다른 점을 찾아라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10000"/>
              </a:lnSpc>
              <a:defRPr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000" dirty="0">
                <a:latin typeface="Batang" panose="02030600000101010101" pitchFamily="18" charset="-127"/>
                <a:ea typeface="Batang" panose="02030600000101010101" pitchFamily="18" charset="-127"/>
              </a:rPr>
              <a:t>Lab 07 – DHCP &amp; ICMP</a:t>
            </a:r>
            <a:endParaRPr lang="ko" sz="4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상명대학교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휴먼지능정보공학전공</a:t>
            </a:r>
            <a:endParaRPr lang="en-US" alt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201910783</a:t>
            </a:r>
          </a:p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김성현</a:t>
            </a:r>
            <a:endParaRPr lang="en-US" alt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17DD4-8352-4082-B3BC-AC0FD28F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5918"/>
            <a:ext cx="10058400" cy="748452"/>
          </a:xfrm>
        </p:spPr>
        <p:txBody>
          <a:bodyPr>
            <a:normAutofit/>
          </a:bodyPr>
          <a:lstStyle/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2000" dirty="0"/>
              <a:t>Examine one of the ping request packets sent by your host. What are the ICMP type and code numbers? What other fields does this ICMP packet have?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B16D3-4E84-4CFE-90E3-36F9F7AE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9F9A1-AEE7-4140-B28D-7A020621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55" y="2569407"/>
            <a:ext cx="8130756" cy="2405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F54C5-88F6-4DEE-B9F4-F8963891555E}"/>
              </a:ext>
            </a:extLst>
          </p:cNvPr>
          <p:cNvSpPr txBox="1"/>
          <p:nvPr/>
        </p:nvSpPr>
        <p:spPr>
          <a:xfrm>
            <a:off x="1234052" y="521969"/>
            <a:ext cx="609470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800" dirty="0"/>
              <a:t>Questions with Ping activities</a:t>
            </a:r>
          </a:p>
        </p:txBody>
      </p:sp>
    </p:spTree>
    <p:extLst>
      <p:ext uri="{BB962C8B-B14F-4D97-AF65-F5344CB8AC3E}">
        <p14:creationId xmlns:p14="http://schemas.microsoft.com/office/powerpoint/2010/main" val="37253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C62C1-6518-4B57-96C7-FAA5D94E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4831670-CB1F-485B-A3AB-34195E4D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5918"/>
            <a:ext cx="10058400" cy="748452"/>
          </a:xfrm>
        </p:spPr>
        <p:txBody>
          <a:bodyPr>
            <a:normAutofit/>
          </a:bodyPr>
          <a:lstStyle/>
          <a:p>
            <a:pPr marL="731838" lvl="1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ko-KR" sz="2000" dirty="0"/>
              <a:t>Examine one of the ping request packets sent by your host. What are the ICMP type and code numbers? What other fields does this ICMP packet have?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B934E-3A19-4025-9820-749B982F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84" y="1916744"/>
            <a:ext cx="8222167" cy="3213199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76A87072-A264-4EEA-9C48-F20985CA6385}"/>
              </a:ext>
            </a:extLst>
          </p:cNvPr>
          <p:cNvSpPr/>
          <p:nvPr/>
        </p:nvSpPr>
        <p:spPr>
          <a:xfrm>
            <a:off x="1472339" y="3673098"/>
            <a:ext cx="1759058" cy="3099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87589-F22C-4968-8866-B7E92BB80A3F}"/>
              </a:ext>
            </a:extLst>
          </p:cNvPr>
          <p:cNvSpPr txBox="1"/>
          <p:nvPr/>
        </p:nvSpPr>
        <p:spPr>
          <a:xfrm>
            <a:off x="3882325" y="3882325"/>
            <a:ext cx="348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ICMP type: 8 (Echo (ping) request)</a:t>
            </a:r>
          </a:p>
          <a:p>
            <a:r>
              <a:rPr lang="en-US" altLang="ko-KR" dirty="0"/>
              <a:t>Code number: 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214CF-6CF0-446E-BAF3-BC5249E4DF9B}"/>
              </a:ext>
            </a:extLst>
          </p:cNvPr>
          <p:cNvSpPr txBox="1"/>
          <p:nvPr/>
        </p:nvSpPr>
        <p:spPr>
          <a:xfrm>
            <a:off x="1288684" y="5279066"/>
            <a:ext cx="1084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외의 </a:t>
            </a:r>
            <a:r>
              <a:rPr lang="en-US" altLang="ko-KR" dirty="0"/>
              <a:t>field</a:t>
            </a:r>
            <a:r>
              <a:rPr lang="ko-KR" altLang="en-US" dirty="0"/>
              <a:t>로는 </a:t>
            </a:r>
            <a:r>
              <a:rPr lang="en-US" altLang="ko-KR" dirty="0"/>
              <a:t>checksum / Identifier (BE) / </a:t>
            </a:r>
            <a:r>
              <a:rPr lang="en-US" altLang="ko-KR" dirty="0" err="1"/>
              <a:t>Iendtifier</a:t>
            </a:r>
            <a:r>
              <a:rPr lang="en-US" altLang="ko-KR" dirty="0"/>
              <a:t> (LE) / Sequence number (BE) / Sequence number(LE)</a:t>
            </a:r>
          </a:p>
          <a:p>
            <a:r>
              <a:rPr lang="ko-KR" altLang="en-US" dirty="0"/>
              <a:t>등 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B07E4-C880-4FF2-B93C-D46E48723AA1}"/>
              </a:ext>
            </a:extLst>
          </p:cNvPr>
          <p:cNvSpPr txBox="1"/>
          <p:nvPr/>
        </p:nvSpPr>
        <p:spPr>
          <a:xfrm>
            <a:off x="1234052" y="521969"/>
            <a:ext cx="609470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800" dirty="0"/>
              <a:t>Questions with Ping activities</a:t>
            </a:r>
          </a:p>
        </p:txBody>
      </p:sp>
    </p:spTree>
    <p:extLst>
      <p:ext uri="{BB962C8B-B14F-4D97-AF65-F5344CB8AC3E}">
        <p14:creationId xmlns:p14="http://schemas.microsoft.com/office/powerpoint/2010/main" val="419106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6B3EF-24C9-4442-A580-2FDA7C42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55CC781-C4F4-4AF6-A0D1-8D776007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5918"/>
            <a:ext cx="10058400" cy="748452"/>
          </a:xfrm>
        </p:spPr>
        <p:txBody>
          <a:bodyPr>
            <a:normAutofit/>
          </a:bodyPr>
          <a:lstStyle/>
          <a:p>
            <a:pPr marL="274638" lvl="1">
              <a:lnSpc>
                <a:spcPct val="110000"/>
              </a:lnSpc>
              <a:defRPr/>
            </a:pPr>
            <a:r>
              <a:rPr lang="en-US" altLang="ko-KR" sz="2000" dirty="0"/>
              <a:t>2. Examine the corresponding ping reply packet. What are the ICMP type and code    numbers? What other fields does this ICMP packet have?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CD8507-BFD8-4E33-ACBF-D80A5BC2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941"/>
            <a:ext cx="8834093" cy="3711803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C3C57592-1AF3-427A-9E4C-C80BBFDB165F}"/>
              </a:ext>
            </a:extLst>
          </p:cNvPr>
          <p:cNvSpPr/>
          <p:nvPr/>
        </p:nvSpPr>
        <p:spPr>
          <a:xfrm>
            <a:off x="1309606" y="3770842"/>
            <a:ext cx="1759058" cy="4214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F4C8-9EF0-4E8C-8F98-DC28D2F0CD70}"/>
              </a:ext>
            </a:extLst>
          </p:cNvPr>
          <p:cNvSpPr txBox="1"/>
          <p:nvPr/>
        </p:nvSpPr>
        <p:spPr>
          <a:xfrm>
            <a:off x="3882325" y="3882325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ICMP type: 0 (Echo (ping) reply)</a:t>
            </a:r>
          </a:p>
          <a:p>
            <a:r>
              <a:rPr lang="en-US" altLang="ko-KR" dirty="0"/>
              <a:t>Code number: 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090C-1DB5-499F-83E8-3FD6CC3E4B24}"/>
              </a:ext>
            </a:extLst>
          </p:cNvPr>
          <p:cNvSpPr txBox="1"/>
          <p:nvPr/>
        </p:nvSpPr>
        <p:spPr>
          <a:xfrm>
            <a:off x="978718" y="5574149"/>
            <a:ext cx="1084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외의 </a:t>
            </a:r>
            <a:r>
              <a:rPr lang="en-US" altLang="ko-KR" dirty="0"/>
              <a:t>field</a:t>
            </a:r>
            <a:r>
              <a:rPr lang="ko-KR" altLang="en-US" dirty="0"/>
              <a:t>로는 </a:t>
            </a:r>
            <a:r>
              <a:rPr lang="en-US" altLang="ko-KR" dirty="0"/>
              <a:t>checksum / Identifier (BE) / </a:t>
            </a:r>
            <a:r>
              <a:rPr lang="en-US" altLang="ko-KR" dirty="0" err="1"/>
              <a:t>Iendtifier</a:t>
            </a:r>
            <a:r>
              <a:rPr lang="en-US" altLang="ko-KR" dirty="0"/>
              <a:t> (LE) / Sequence number (BE) / Sequence number(LE)</a:t>
            </a:r>
          </a:p>
          <a:p>
            <a:r>
              <a:rPr lang="ko-KR" altLang="en-US" dirty="0"/>
              <a:t>등 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44F94-5C00-4717-9D11-5E4DD700CD6C}"/>
              </a:ext>
            </a:extLst>
          </p:cNvPr>
          <p:cNvSpPr txBox="1"/>
          <p:nvPr/>
        </p:nvSpPr>
        <p:spPr>
          <a:xfrm>
            <a:off x="1234052" y="521969"/>
            <a:ext cx="609470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800" dirty="0"/>
              <a:t>Questions with Ping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26531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206FB-63FC-4346-8884-BEAC79E7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8902"/>
            <a:ext cx="10058400" cy="1022888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1. Examine the ICMP echo packet in your screenshot. Is this different from the ICMP ping query packets in the first half of this lab? If yes, how so?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3B017-0038-4AFA-88AA-4E4195A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7892C-9BDE-4A0B-801E-4CC0377D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184"/>
            <a:ext cx="8148016" cy="2240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855C0-0886-48B1-BD88-E34C5944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2766"/>
            <a:ext cx="8148016" cy="2183587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9397F5DF-2445-4CB6-97D7-CEC10043B50F}"/>
              </a:ext>
            </a:extLst>
          </p:cNvPr>
          <p:cNvSpPr txBox="1"/>
          <p:nvPr/>
        </p:nvSpPr>
        <p:spPr>
          <a:xfrm>
            <a:off x="4376306" y="300687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5"/>
                </a:solidFill>
              </a:rPr>
              <a:t>ICMP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b="1" dirty="0">
                <a:solidFill>
                  <a:schemeClr val="accent5"/>
                </a:solidFill>
              </a:rPr>
              <a:t>ping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b="1" dirty="0">
                <a:solidFill>
                  <a:schemeClr val="accent5"/>
                </a:solidFill>
              </a:rPr>
              <a:t>query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b="1" dirty="0">
                <a:solidFill>
                  <a:schemeClr val="accent5"/>
                </a:solidFill>
              </a:rPr>
              <a:t>packet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C3B304F-A31D-4BAD-A882-7FACDBA8E312}"/>
              </a:ext>
            </a:extLst>
          </p:cNvPr>
          <p:cNvSpPr txBox="1"/>
          <p:nvPr/>
        </p:nvSpPr>
        <p:spPr>
          <a:xfrm>
            <a:off x="4376305" y="5185654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5"/>
                </a:solidFill>
              </a:rPr>
              <a:t>ICMP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b="1" dirty="0">
                <a:solidFill>
                  <a:schemeClr val="accent5"/>
                </a:solidFill>
              </a:rPr>
              <a:t>echo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b="1" dirty="0">
                <a:solidFill>
                  <a:schemeClr val="accent5"/>
                </a:solidFill>
              </a:rPr>
              <a:t>query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b="1" dirty="0">
                <a:solidFill>
                  <a:schemeClr val="accent5"/>
                </a:solidFill>
              </a:rPr>
              <a:t>packet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0ACD2A-C1F2-4FA8-BEA7-5B0B0F1C2AD0}"/>
              </a:ext>
            </a:extLst>
          </p:cNvPr>
          <p:cNvSpPr/>
          <p:nvPr/>
        </p:nvSpPr>
        <p:spPr>
          <a:xfrm>
            <a:off x="5641514" y="4351545"/>
            <a:ext cx="6492176" cy="863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ICMP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echo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packet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은 앞에 있는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ICMP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ping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query packets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과 </a:t>
            </a:r>
            <a:r>
              <a:rPr lang="ko-KR" altLang="en-US" sz="1100" dirty="0">
                <a:solidFill>
                  <a:schemeClr val="accent5"/>
                </a:solidFill>
                <a:latin typeface="+mj-ea"/>
                <a:ea typeface="+mj-ea"/>
              </a:rPr>
              <a:t>동일한 </a:t>
            </a:r>
            <a:r>
              <a:rPr lang="en-US" altLang="ko-KR" sz="1100" dirty="0">
                <a:solidFill>
                  <a:schemeClr val="accent5"/>
                </a:solidFill>
                <a:latin typeface="+mj-ea"/>
                <a:ea typeface="+mj-ea"/>
              </a:rPr>
              <a:t>fields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를 가지고 있다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.</a:t>
            </a:r>
          </a:p>
          <a:p>
            <a:pPr lvl="0">
              <a:lnSpc>
                <a:spcPct val="250000"/>
              </a:lnSpc>
              <a:defRPr/>
            </a:pP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   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다만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ICMP echo packet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은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response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가 없어서 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[No response seen]</a:t>
            </a:r>
            <a:r>
              <a:rPr lang="ko-KR" altLang="en-US" sz="1100" dirty="0">
                <a:solidFill>
                  <a:srgbClr val="576067"/>
                </a:solidFill>
                <a:latin typeface="+mj-ea"/>
                <a:ea typeface="+mj-ea"/>
              </a:rPr>
              <a:t>이라고 나와있다</a:t>
            </a:r>
            <a:r>
              <a:rPr lang="en-US" altLang="ko-KR" sz="1100" dirty="0">
                <a:solidFill>
                  <a:srgbClr val="576067"/>
                </a:solidFill>
                <a:latin typeface="+mj-ea"/>
                <a:ea typeface="+mj-ea"/>
              </a:rPr>
              <a:t>.</a:t>
            </a:r>
            <a:endParaRPr kumimoji="0" lang="en-US" altLang="ko-KR" sz="1100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216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4DB830B-685A-4F16-81C9-882B54D8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" y="869354"/>
            <a:ext cx="8348343" cy="30788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405891-4561-46F8-B6EB-D35833DA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" y="3632903"/>
            <a:ext cx="7783292" cy="30560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E7833-4B79-4D64-AA74-769E9F5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5C93E8-08AC-466B-B3B4-3CFA0C2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92" y="46037"/>
            <a:ext cx="10058400" cy="1022888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2. Examine the ICMP error packet in your screenshot. It has more fields than the ICMP echo packet. What is included in those fields? 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14964FD-F6C6-4722-AAA3-19C0CA06C14E}"/>
              </a:ext>
            </a:extLst>
          </p:cNvPr>
          <p:cNvSpPr/>
          <p:nvPr/>
        </p:nvSpPr>
        <p:spPr>
          <a:xfrm>
            <a:off x="69740" y="1332854"/>
            <a:ext cx="3953517" cy="2300049"/>
          </a:xfrm>
          <a:prstGeom prst="frame">
            <a:avLst>
              <a:gd name="adj1" fmla="val 23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ECAAD9E-3B0C-46E4-A0B9-5DB63B4E437B}"/>
              </a:ext>
            </a:extLst>
          </p:cNvPr>
          <p:cNvSpPr/>
          <p:nvPr/>
        </p:nvSpPr>
        <p:spPr>
          <a:xfrm>
            <a:off x="61989" y="4086762"/>
            <a:ext cx="4635981" cy="2625001"/>
          </a:xfrm>
          <a:prstGeom prst="frame">
            <a:avLst>
              <a:gd name="adj1" fmla="val 14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6E32CD-51B0-4ED5-B579-ED2F2B0098DA}"/>
              </a:ext>
            </a:extLst>
          </p:cNvPr>
          <p:cNvSpPr/>
          <p:nvPr/>
        </p:nvSpPr>
        <p:spPr>
          <a:xfrm>
            <a:off x="6011391" y="4086763"/>
            <a:ext cx="6067737" cy="1020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ICMP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error packet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ICMP echo packet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와 다른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Type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checksum, 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그리고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IPv4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를 가지고 있다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, IP Header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와 오류가 있는 원래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ICMP 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패킷의 처음 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8byte</a:t>
            </a:r>
            <a:r>
              <a:rPr lang="ko-KR" altLang="en-US" sz="1400" dirty="0">
                <a:latin typeface="맑은 고딕" panose="020F0502020204030204"/>
                <a:ea typeface="맑은 고딕" panose="020B0503020000020004" pitchFamily="50" charset="-127"/>
              </a:rPr>
              <a:t>를 모두 포함한다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62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D3F69-80C3-46EC-AE0E-E2350665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3485EB5-34FB-437B-A708-9D939F22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96" y="106742"/>
            <a:ext cx="10058400" cy="1022888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3. Examine the last three ICMP packets received by the source host. How are these packets different from the ICMP error packets? Why are they different?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89080-CAB7-412C-9044-D5D777C1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945"/>
            <a:ext cx="7291285" cy="3552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D6B9FF-1BC6-4221-8444-5C607B16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1674"/>
            <a:ext cx="7291285" cy="2735449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E434B3E-C5B0-4357-93B8-6D7E8567D479}"/>
              </a:ext>
            </a:extLst>
          </p:cNvPr>
          <p:cNvSpPr/>
          <p:nvPr/>
        </p:nvSpPr>
        <p:spPr>
          <a:xfrm>
            <a:off x="77492" y="2224007"/>
            <a:ext cx="2309247" cy="364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AB712A89-6626-4A4F-A925-6E538DACBC1B}"/>
              </a:ext>
            </a:extLst>
          </p:cNvPr>
          <p:cNvSpPr/>
          <p:nvPr/>
        </p:nvSpPr>
        <p:spPr>
          <a:xfrm>
            <a:off x="108489" y="4354555"/>
            <a:ext cx="2309247" cy="3642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2B703-25E4-4280-A43C-E2BF9B51CD3A}"/>
              </a:ext>
            </a:extLst>
          </p:cNvPr>
          <p:cNvSpPr txBox="1"/>
          <p:nvPr/>
        </p:nvSpPr>
        <p:spPr>
          <a:xfrm>
            <a:off x="2719953" y="2224007"/>
            <a:ext cx="45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ICMP error packets </a:t>
            </a:r>
            <a:r>
              <a:rPr lang="en-US" altLang="ko-KR" dirty="0">
                <a:sym typeface="Wingdings" panose="05000000000000000000" pitchFamily="2" charset="2"/>
              </a:rPr>
              <a:t> type 11 time exceeded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132F7-03B2-49B2-A85B-E62365AA63B2}"/>
              </a:ext>
            </a:extLst>
          </p:cNvPr>
          <p:cNvSpPr txBox="1"/>
          <p:nvPr/>
        </p:nvSpPr>
        <p:spPr>
          <a:xfrm>
            <a:off x="2642461" y="4513558"/>
            <a:ext cx="45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Last ICMP packets type 0</a:t>
            </a:r>
            <a:endParaRPr lang="ko-KR" altLang="en-US" dirty="0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C4CCD11-5EE5-497D-AEF7-6E8CDC5F8223}"/>
              </a:ext>
            </a:extLst>
          </p:cNvPr>
          <p:cNvSpPr txBox="1"/>
          <p:nvPr/>
        </p:nvSpPr>
        <p:spPr>
          <a:xfrm>
            <a:off x="6411011" y="4006451"/>
            <a:ext cx="571365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olidFill>
                  <a:srgbClr val="576067"/>
                </a:solidFill>
              </a:rPr>
              <a:t>마지막 </a:t>
            </a:r>
            <a:r>
              <a:rPr lang="en-US" altLang="ko-KR" sz="1200" b="1" dirty="0">
                <a:solidFill>
                  <a:srgbClr val="576067"/>
                </a:solidFill>
              </a:rPr>
              <a:t>3</a:t>
            </a:r>
            <a:r>
              <a:rPr lang="ko-KR" altLang="en-US" sz="1200" b="1" dirty="0">
                <a:solidFill>
                  <a:srgbClr val="576067"/>
                </a:solidFill>
              </a:rPr>
              <a:t>쌍의 </a:t>
            </a:r>
            <a:r>
              <a:rPr lang="en-US" altLang="ko-KR" sz="1200" b="1" dirty="0">
                <a:solidFill>
                  <a:srgbClr val="576067"/>
                </a:solidFill>
              </a:rPr>
              <a:t>packet(</a:t>
            </a:r>
            <a:r>
              <a:rPr lang="ko-KR" altLang="en-US" sz="1200" b="1" dirty="0">
                <a:solidFill>
                  <a:srgbClr val="576067"/>
                </a:solidFill>
              </a:rPr>
              <a:t>총 </a:t>
            </a:r>
            <a:r>
              <a:rPr lang="en-US" altLang="ko-KR" sz="1200" b="1" dirty="0">
                <a:solidFill>
                  <a:srgbClr val="576067"/>
                </a:solidFill>
              </a:rPr>
              <a:t>6</a:t>
            </a:r>
            <a:r>
              <a:rPr lang="ko-KR" altLang="en-US" sz="1200" b="1" dirty="0">
                <a:solidFill>
                  <a:srgbClr val="576067"/>
                </a:solidFill>
              </a:rPr>
              <a:t>개</a:t>
            </a:r>
            <a:r>
              <a:rPr lang="en-US" altLang="ko-KR" sz="1200" b="1" dirty="0">
                <a:solidFill>
                  <a:srgbClr val="576067"/>
                </a:solidFill>
              </a:rPr>
              <a:t>)</a:t>
            </a:r>
            <a:r>
              <a:rPr lang="ko-KR" altLang="en-US" sz="1200" b="1" dirty="0">
                <a:solidFill>
                  <a:srgbClr val="576067"/>
                </a:solidFill>
              </a:rPr>
              <a:t>은 서로 연관되어 </a:t>
            </a:r>
            <a:r>
              <a:rPr lang="en-US" altLang="ko-KR" sz="1200" b="1" dirty="0">
                <a:solidFill>
                  <a:srgbClr val="576067"/>
                </a:solidFill>
              </a:rPr>
              <a:t>request – reply</a:t>
            </a:r>
            <a:r>
              <a:rPr lang="ko-KR" altLang="en-US" sz="1200" b="1" dirty="0">
                <a:solidFill>
                  <a:srgbClr val="576067"/>
                </a:solidFill>
              </a:rPr>
              <a:t>관계이기 때문에 </a:t>
            </a:r>
            <a:endParaRPr lang="en-US" altLang="ko-KR" sz="1200" b="1" dirty="0">
              <a:solidFill>
                <a:srgbClr val="576067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olidFill>
                  <a:srgbClr val="576067"/>
                </a:solidFill>
              </a:rPr>
              <a:t>마지막 </a:t>
            </a:r>
            <a:r>
              <a:rPr lang="en-US" altLang="ko-KR" sz="1200" b="1" dirty="0">
                <a:solidFill>
                  <a:srgbClr val="576067"/>
                </a:solidFill>
              </a:rPr>
              <a:t>3</a:t>
            </a:r>
            <a:r>
              <a:rPr lang="ko-KR" altLang="en-US" sz="1200" b="1" dirty="0">
                <a:solidFill>
                  <a:srgbClr val="576067"/>
                </a:solidFill>
              </a:rPr>
              <a:t>개의 </a:t>
            </a:r>
            <a:r>
              <a:rPr lang="en-US" altLang="ko-KR" sz="1200" b="1" dirty="0">
                <a:solidFill>
                  <a:srgbClr val="576067"/>
                </a:solidFill>
              </a:rPr>
              <a:t>replay packet</a:t>
            </a:r>
            <a:r>
              <a:rPr lang="ko-KR" altLang="en-US" sz="1200" b="1" dirty="0">
                <a:solidFill>
                  <a:srgbClr val="576067"/>
                </a:solidFill>
              </a:rPr>
              <a:t>의 </a:t>
            </a:r>
            <a:r>
              <a:rPr lang="en-US" altLang="ko-KR" sz="1200" b="1" dirty="0">
                <a:solidFill>
                  <a:srgbClr val="576067"/>
                </a:solidFill>
              </a:rPr>
              <a:t>type</a:t>
            </a:r>
            <a:r>
              <a:rPr lang="ko-KR" altLang="en-US" sz="1200" b="1" dirty="0">
                <a:solidFill>
                  <a:srgbClr val="576067"/>
                </a:solidFill>
              </a:rPr>
              <a:t>은 당연히 </a:t>
            </a:r>
            <a:r>
              <a:rPr lang="en-US" altLang="ko-KR" sz="1200" b="1" dirty="0">
                <a:solidFill>
                  <a:srgbClr val="576067"/>
                </a:solidFill>
              </a:rPr>
              <a:t>0</a:t>
            </a:r>
            <a:r>
              <a:rPr lang="ko-KR" altLang="en-US" sz="1200" b="1" dirty="0">
                <a:solidFill>
                  <a:srgbClr val="576067"/>
                </a:solidFill>
              </a:rPr>
              <a:t>이고</a:t>
            </a:r>
            <a:r>
              <a:rPr lang="en-US" altLang="ko-KR" sz="1200" b="1" dirty="0">
                <a:solidFill>
                  <a:srgbClr val="576067"/>
                </a:solidFill>
              </a:rPr>
              <a:t>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1200" b="1" dirty="0">
                <a:solidFill>
                  <a:srgbClr val="576067"/>
                </a:solidFill>
              </a:rPr>
              <a:t>Error </a:t>
            </a:r>
            <a:r>
              <a:rPr lang="en-US" altLang="ko-KR" sz="1200" b="1" dirty="0" err="1">
                <a:solidFill>
                  <a:srgbClr val="576067"/>
                </a:solidFill>
              </a:rPr>
              <a:t>packe</a:t>
            </a:r>
            <a:r>
              <a:rPr lang="ko-KR" altLang="en-US" sz="1200" b="1" dirty="0">
                <a:solidFill>
                  <a:srgbClr val="576067"/>
                </a:solidFill>
              </a:rPr>
              <a:t>들은 </a:t>
            </a:r>
            <a:r>
              <a:rPr lang="en-US" altLang="ko-KR" sz="1200" b="1" dirty="0">
                <a:solidFill>
                  <a:srgbClr val="576067"/>
                </a:solidFill>
              </a:rPr>
              <a:t>reply</a:t>
            </a:r>
            <a:r>
              <a:rPr lang="ko-KR" altLang="en-US" sz="1200" b="1" dirty="0" err="1">
                <a:solidFill>
                  <a:srgbClr val="576067"/>
                </a:solidFill>
              </a:rPr>
              <a:t>받은게</a:t>
            </a:r>
            <a:r>
              <a:rPr lang="ko-KR" altLang="en-US" sz="1200" b="1" dirty="0">
                <a:solidFill>
                  <a:srgbClr val="576067"/>
                </a:solidFill>
              </a:rPr>
              <a:t> 아닌 </a:t>
            </a:r>
            <a:r>
              <a:rPr lang="en-US" altLang="ko-KR" sz="1200" b="1" dirty="0">
                <a:solidFill>
                  <a:srgbClr val="576067"/>
                </a:solidFill>
              </a:rPr>
              <a:t>error</a:t>
            </a:r>
            <a:r>
              <a:rPr lang="ko-KR" altLang="en-US" sz="1200" b="1" dirty="0">
                <a:solidFill>
                  <a:srgbClr val="576067"/>
                </a:solidFill>
              </a:rPr>
              <a:t>로 </a:t>
            </a:r>
            <a:r>
              <a:rPr lang="en-US" altLang="ko-KR" sz="1200" b="1" dirty="0">
                <a:solidFill>
                  <a:srgbClr val="576067"/>
                </a:solidFill>
              </a:rPr>
              <a:t>time exceeded </a:t>
            </a:r>
            <a:r>
              <a:rPr lang="ko-KR" altLang="en-US" sz="1200" b="1" dirty="0">
                <a:solidFill>
                  <a:srgbClr val="576067"/>
                </a:solidFill>
              </a:rPr>
              <a:t>상황이라는 것으로 </a:t>
            </a:r>
            <a:r>
              <a:rPr lang="ko-KR" altLang="en-US" sz="1200" b="1" dirty="0" err="1">
                <a:solidFill>
                  <a:srgbClr val="576067"/>
                </a:solidFill>
              </a:rPr>
              <a:t>온것임이</a:t>
            </a:r>
            <a:endParaRPr lang="en-US" altLang="ko-KR" sz="1200" b="1" dirty="0">
              <a:solidFill>
                <a:srgbClr val="576067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olidFill>
                  <a:srgbClr val="576067"/>
                </a:solidFill>
              </a:rPr>
              <a:t>이 두 부류의 차이점이라 할 수 있다</a:t>
            </a:r>
            <a:r>
              <a:rPr lang="en-US" altLang="ko-KR" sz="1200" b="1" dirty="0">
                <a:solidFill>
                  <a:srgbClr val="57606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2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EC534-9691-4DA9-A9FF-76FF4735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62373"/>
            <a:ext cx="10058400" cy="57498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강의노트에서 배운 내용과 다른 점을 찾아라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52453-EA53-4BC0-A983-D197820D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38752A-1229-42A1-9751-762CBCBAC47D}"/>
              </a:ext>
            </a:extLst>
          </p:cNvPr>
          <p:cNvSpPr txBox="1">
            <a:spLocks/>
          </p:cNvSpPr>
          <p:nvPr/>
        </p:nvSpPr>
        <p:spPr>
          <a:xfrm>
            <a:off x="1981200" y="1643167"/>
            <a:ext cx="8229600" cy="422592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/>
              <a:t>source sends series of UDP segments to dest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first set has TTL =1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second set has TTL=2, etc.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unlikely port number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/>
              <a:t>when n</a:t>
            </a:r>
            <a:r>
              <a:rPr lang="en-US" altLang="ko-KR" baseline="30000"/>
              <a:t>th</a:t>
            </a:r>
            <a:r>
              <a:rPr lang="en-US" altLang="ko-KR"/>
              <a:t> set of packets arrives to n</a:t>
            </a:r>
            <a:r>
              <a:rPr lang="en-US" altLang="ko-KR" baseline="30000"/>
              <a:t>th</a:t>
            </a:r>
            <a:r>
              <a:rPr lang="en-US" altLang="ko-KR"/>
              <a:t> router: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router discards packets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and sends source ICMP messages (type 11, code 0:  “TTL Expired”)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ICMP messages includes name of router &amp; IP address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/>
              <a:t>when ICMP messages arrives, source records RTTs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/>
              <a:t>stopping criteria: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UDP segment eventually arrives at destination host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destination returns ICMP “port unreachable” message (type 3, code 3)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source stops</a:t>
            </a:r>
          </a:p>
          <a:p>
            <a:pPr>
              <a:lnSpc>
                <a:spcPct val="120000"/>
              </a:lnSpc>
              <a:defRPr/>
            </a:pPr>
            <a:endParaRPr lang="en-US" altLang="ko-KR"/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  <p:sp>
        <p:nvSpPr>
          <p:cNvPr id="6" name="Line 38">
            <a:extLst>
              <a:ext uri="{FF2B5EF4-FFF2-40B4-BE49-F238E27FC236}">
                <a16:creationId xmlns:a16="http://schemas.microsoft.com/office/drawing/2014/main" id="{F73787A5-B9FB-447E-9FA5-CD0BE7DF5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75" y="6310417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5">
            <a:extLst>
              <a:ext uri="{FF2B5EF4-FFF2-40B4-BE49-F238E27FC236}">
                <a16:creationId xmlns:a16="http://schemas.microsoft.com/office/drawing/2014/main" id="{00F3FD8C-2108-4F96-A85D-847523EB9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3625" y="6361217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06">
            <a:extLst>
              <a:ext uri="{FF2B5EF4-FFF2-40B4-BE49-F238E27FC236}">
                <a16:creationId xmlns:a16="http://schemas.microsoft.com/office/drawing/2014/main" id="{7DB37604-A994-4CE7-B17C-C9B41A33C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634534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108">
            <a:extLst>
              <a:ext uri="{FF2B5EF4-FFF2-40B4-BE49-F238E27FC236}">
                <a16:creationId xmlns:a16="http://schemas.microsoft.com/office/drawing/2014/main" id="{DB77B0D2-9CD5-4879-BD4B-CF2274319B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0538" y="6077055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13">
            <a:extLst>
              <a:ext uri="{FF2B5EF4-FFF2-40B4-BE49-F238E27FC236}">
                <a16:creationId xmlns:a16="http://schemas.microsoft.com/office/drawing/2014/main" id="{50649A1D-B647-43F3-AB6C-1870D12D14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975" y="6405667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260">
            <a:extLst>
              <a:ext uri="{FF2B5EF4-FFF2-40B4-BE49-F238E27FC236}">
                <a16:creationId xmlns:a16="http://schemas.microsoft.com/office/drawing/2014/main" id="{7BA4F23F-71B6-46AD-9A25-D711F333B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637074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261">
            <a:extLst>
              <a:ext uri="{FF2B5EF4-FFF2-40B4-BE49-F238E27FC236}">
                <a16:creationId xmlns:a16="http://schemas.microsoft.com/office/drawing/2014/main" id="{8CE2FDBD-89D7-416F-BF83-089BAE947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375" y="6316767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291">
            <a:extLst>
              <a:ext uri="{FF2B5EF4-FFF2-40B4-BE49-F238E27FC236}">
                <a16:creationId xmlns:a16="http://schemas.microsoft.com/office/drawing/2014/main" id="{688879CF-86D5-493D-9B58-7CCD1BDA7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788" y="6477105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292">
            <a:extLst>
              <a:ext uri="{FF2B5EF4-FFF2-40B4-BE49-F238E27FC236}">
                <a16:creationId xmlns:a16="http://schemas.microsoft.com/office/drawing/2014/main" id="{BED37AB0-0121-4E86-B8D7-0E16FBBEA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6064355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294">
            <a:extLst>
              <a:ext uri="{FF2B5EF4-FFF2-40B4-BE49-F238E27FC236}">
                <a16:creationId xmlns:a16="http://schemas.microsoft.com/office/drawing/2014/main" id="{7549726B-8114-4B27-9FB6-9221CE14A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0138" y="6667605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295">
            <a:extLst>
              <a:ext uri="{FF2B5EF4-FFF2-40B4-BE49-F238E27FC236}">
                <a16:creationId xmlns:a16="http://schemas.microsoft.com/office/drawing/2014/main" id="{63024647-7A70-4D26-B6C9-4C41E6736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6172305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300">
            <a:extLst>
              <a:ext uri="{FF2B5EF4-FFF2-40B4-BE49-F238E27FC236}">
                <a16:creationId xmlns:a16="http://schemas.microsoft.com/office/drawing/2014/main" id="{6CB44597-DF4C-423E-B41B-1DEF79F27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6029430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3 probes</a:t>
            </a:r>
          </a:p>
        </p:txBody>
      </p:sp>
      <p:sp>
        <p:nvSpPr>
          <p:cNvPr id="18" name="Text Box 302">
            <a:extLst>
              <a:ext uri="{FF2B5EF4-FFF2-40B4-BE49-F238E27FC236}">
                <a16:creationId xmlns:a16="http://schemas.microsoft.com/office/drawing/2014/main" id="{D1FCBD85-FF75-44D9-A83E-7F266CFE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6589817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3 probes</a:t>
            </a:r>
          </a:p>
        </p:txBody>
      </p:sp>
      <p:sp>
        <p:nvSpPr>
          <p:cNvPr id="19" name="Text Box 304">
            <a:extLst>
              <a:ext uri="{FF2B5EF4-FFF2-40B4-BE49-F238E27FC236}">
                <a16:creationId xmlns:a16="http://schemas.microsoft.com/office/drawing/2014/main" id="{37105029-12CC-4A7C-BE38-B516253E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6004030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solidFill>
                  <a:srgbClr val="CC0000"/>
                </a:solidFill>
                <a:latin typeface="Arial" charset="0"/>
                <a:ea typeface="ＭＳ Ｐゴシック" pitchFamily="34" charset="-128"/>
              </a:rPr>
              <a:t>3 probes</a:t>
            </a:r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id="{21A44D76-2EF3-462A-B807-C3F311FA732B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5965930"/>
            <a:ext cx="820738" cy="688975"/>
            <a:chOff x="-44" y="1473"/>
            <a:chExt cx="981" cy="1105"/>
          </a:xfrm>
        </p:grpSpPr>
        <p:pic>
          <p:nvPicPr>
            <p:cNvPr id="21" name="Picture 22" descr="desktop_computer_stylized_medium">
              <a:extLst>
                <a:ext uri="{FF2B5EF4-FFF2-40B4-BE49-F238E27FC236}">
                  <a16:creationId xmlns:a16="http://schemas.microsoft.com/office/drawing/2014/main" id="{1825CE14-F391-44BD-B7D8-765350F21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A02163CC-693B-42E8-A132-6478C458CE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354 w 356"/>
                <a:gd name="T3" fmla="*/ 6617243 h 368"/>
                <a:gd name="T4" fmla="*/ 57695349 w 356"/>
                <a:gd name="T5" fmla="*/ 137857894 h 368"/>
                <a:gd name="T6" fmla="*/ 12715235 w 356"/>
                <a:gd name="T7" fmla="*/ 17240985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ED95841F-BFBB-4A80-B198-6D0ACF5C7A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89900" y="6004030"/>
            <a:ext cx="754063" cy="669925"/>
            <a:chOff x="-44" y="1473"/>
            <a:chExt cx="981" cy="1105"/>
          </a:xfrm>
        </p:grpSpPr>
        <p:pic>
          <p:nvPicPr>
            <p:cNvPr id="24" name="Picture 25" descr="desktop_computer_stylized_medium">
              <a:extLst>
                <a:ext uri="{FF2B5EF4-FFF2-40B4-BE49-F238E27FC236}">
                  <a16:creationId xmlns:a16="http://schemas.microsoft.com/office/drawing/2014/main" id="{7EFDC5BD-EBFC-46C1-BCED-AF104332F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C74FEAA7-9839-4454-A467-69DBF46E5C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354 w 356"/>
                <a:gd name="T3" fmla="*/ 6617243 h 368"/>
                <a:gd name="T4" fmla="*/ 57695349 w 356"/>
                <a:gd name="T5" fmla="*/ 137857894 h 368"/>
                <a:gd name="T6" fmla="*/ 12715235 w 356"/>
                <a:gd name="T7" fmla="*/ 17240985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26" name="Group 27">
            <a:extLst>
              <a:ext uri="{FF2B5EF4-FFF2-40B4-BE49-F238E27FC236}">
                <a16:creationId xmlns:a16="http://schemas.microsoft.com/office/drawing/2014/main" id="{9E722FE8-A855-487C-B6D4-6072D56D34B9}"/>
              </a:ext>
            </a:extLst>
          </p:cNvPr>
          <p:cNvGrpSpPr>
            <a:grpSpLocks/>
          </p:cNvGrpSpPr>
          <p:nvPr/>
        </p:nvGrpSpPr>
        <p:grpSpPr bwMode="auto">
          <a:xfrm>
            <a:off x="7037388" y="6504092"/>
            <a:ext cx="617537" cy="250825"/>
            <a:chOff x="2356" y="1300"/>
            <a:chExt cx="555" cy="194"/>
          </a:xfrm>
        </p:grpSpPr>
        <p:sp>
          <p:nvSpPr>
            <p:cNvPr id="27" name="Oval 407">
              <a:extLst>
                <a:ext uri="{FF2B5EF4-FFF2-40B4-BE49-F238E27FC236}">
                  <a16:creationId xmlns:a16="http://schemas.microsoft.com/office/drawing/2014/main" id="{17199A65-594C-4D44-8C1E-01D341C39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8" name="Rectangle 410">
              <a:extLst>
                <a:ext uri="{FF2B5EF4-FFF2-40B4-BE49-F238E27FC236}">
                  <a16:creationId xmlns:a16="http://schemas.microsoft.com/office/drawing/2014/main" id="{400D9FF1-C70F-4D03-99C4-4B6CB108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9" name="Oval 411">
              <a:extLst>
                <a:ext uri="{FF2B5EF4-FFF2-40B4-BE49-F238E27FC236}">
                  <a16:creationId xmlns:a16="http://schemas.microsoft.com/office/drawing/2014/main" id="{51FCAF33-1F9E-4D50-A7C6-7E9500EEE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363289F7-C1A6-4D3B-AC6F-045153D7F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F985D95-6886-4FAF-BD5E-F11CDE19F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BCADAC2A-81AF-4FB1-A9EB-A308D2BF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02CE6C10-C46C-4B90-B176-A832898A2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233D6FFF-74FE-4731-91C2-58A8BE274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D2ADDE55-2093-40A7-AD95-B47029AC49C9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6232630"/>
            <a:ext cx="617537" cy="250825"/>
            <a:chOff x="2356" y="1300"/>
            <a:chExt cx="555" cy="194"/>
          </a:xfrm>
        </p:grpSpPr>
        <p:sp>
          <p:nvSpPr>
            <p:cNvPr id="36" name="Oval 407">
              <a:extLst>
                <a:ext uri="{FF2B5EF4-FFF2-40B4-BE49-F238E27FC236}">
                  <a16:creationId xmlns:a16="http://schemas.microsoft.com/office/drawing/2014/main" id="{08E2F9DD-617F-4441-855E-B1ED40DE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7" name="Rectangle 410">
              <a:extLst>
                <a:ext uri="{FF2B5EF4-FFF2-40B4-BE49-F238E27FC236}">
                  <a16:creationId xmlns:a16="http://schemas.microsoft.com/office/drawing/2014/main" id="{59997343-FD13-4A32-9F68-C66BC7D86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8" name="Oval 411">
              <a:extLst>
                <a:ext uri="{FF2B5EF4-FFF2-40B4-BE49-F238E27FC236}">
                  <a16:creationId xmlns:a16="http://schemas.microsoft.com/office/drawing/2014/main" id="{1D2B4F18-D3AC-436E-99AF-67107CCD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39" name="Group 40">
              <a:extLst>
                <a:ext uri="{FF2B5EF4-FFF2-40B4-BE49-F238E27FC236}">
                  <a16:creationId xmlns:a16="http://schemas.microsoft.com/office/drawing/2014/main" id="{B1E1574C-61F2-498B-AF90-D33DF504F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C88E894-3061-415E-81F0-A47DC93A5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74BE2687-79D7-4062-8312-845A57E27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0DC7805A-A92B-4538-97E7-9FC748EB4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96008A04-D679-49C2-9759-E11CF8A55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5D511F9-C692-4C36-AFDD-154B46108839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6442180"/>
            <a:ext cx="617538" cy="250825"/>
            <a:chOff x="2356" y="1300"/>
            <a:chExt cx="555" cy="194"/>
          </a:xfrm>
        </p:grpSpPr>
        <p:sp>
          <p:nvSpPr>
            <p:cNvPr id="45" name="Oval 407">
              <a:extLst>
                <a:ext uri="{FF2B5EF4-FFF2-40B4-BE49-F238E27FC236}">
                  <a16:creationId xmlns:a16="http://schemas.microsoft.com/office/drawing/2014/main" id="{5FDB4D36-3F6D-42A4-854E-F6F5C3C8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6" name="Rectangle 410">
              <a:extLst>
                <a:ext uri="{FF2B5EF4-FFF2-40B4-BE49-F238E27FC236}">
                  <a16:creationId xmlns:a16="http://schemas.microsoft.com/office/drawing/2014/main" id="{BC5912E6-3DB0-4D96-A0AE-AEBC926C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7" name="Oval 411">
              <a:extLst>
                <a:ext uri="{FF2B5EF4-FFF2-40B4-BE49-F238E27FC236}">
                  <a16:creationId xmlns:a16="http://schemas.microsoft.com/office/drawing/2014/main" id="{CBEB08CE-E827-49A2-85A9-1B4D9CC1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48" name="Group 49">
              <a:extLst>
                <a:ext uri="{FF2B5EF4-FFF2-40B4-BE49-F238E27FC236}">
                  <a16:creationId xmlns:a16="http://schemas.microsoft.com/office/drawing/2014/main" id="{1EAEFB2E-21EB-430A-B466-A784A32CB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8D7F256-7677-4844-925F-C9AFFA897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53F66E8-119B-46AA-90E4-2E3E4953E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DFB3DA2C-9EA6-4B14-A365-4977AEFCE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3AEFEE95-6A1C-4156-9AD0-27A2971AE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3" name="Group 54">
            <a:extLst>
              <a:ext uri="{FF2B5EF4-FFF2-40B4-BE49-F238E27FC236}">
                <a16:creationId xmlns:a16="http://schemas.microsoft.com/office/drawing/2014/main" id="{E518119A-B6C2-49A9-8155-6B42CCA708DA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6196117"/>
            <a:ext cx="617537" cy="250825"/>
            <a:chOff x="2356" y="1300"/>
            <a:chExt cx="555" cy="194"/>
          </a:xfrm>
        </p:grpSpPr>
        <p:sp>
          <p:nvSpPr>
            <p:cNvPr id="54" name="Oval 407">
              <a:extLst>
                <a:ext uri="{FF2B5EF4-FFF2-40B4-BE49-F238E27FC236}">
                  <a16:creationId xmlns:a16="http://schemas.microsoft.com/office/drawing/2014/main" id="{56E0980E-991C-404F-9A7D-605AB272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5" name="Rectangle 410">
              <a:extLst>
                <a:ext uri="{FF2B5EF4-FFF2-40B4-BE49-F238E27FC236}">
                  <a16:creationId xmlns:a16="http://schemas.microsoft.com/office/drawing/2014/main" id="{4F76B257-B7E1-480E-B803-E72941987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6" name="Oval 411">
              <a:extLst>
                <a:ext uri="{FF2B5EF4-FFF2-40B4-BE49-F238E27FC236}">
                  <a16:creationId xmlns:a16="http://schemas.microsoft.com/office/drawing/2014/main" id="{DBE5046B-3B8A-441A-8B9E-526860BD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57" name="Group 58">
              <a:extLst>
                <a:ext uri="{FF2B5EF4-FFF2-40B4-BE49-F238E27FC236}">
                  <a16:creationId xmlns:a16="http://schemas.microsoft.com/office/drawing/2014/main" id="{C2E1B758-B102-4D0D-ADEC-7CC48A316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453E65CC-E1EB-403A-97B0-82E62F976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CEEBF2D5-5051-490B-A4DA-DF742D7D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AE10C2A0-BC11-42D8-B766-8A4B1639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CAECA2BE-0DF3-4DD3-93E1-64E3749D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2" name="Group 63">
            <a:extLst>
              <a:ext uri="{FF2B5EF4-FFF2-40B4-BE49-F238E27FC236}">
                <a16:creationId xmlns:a16="http://schemas.microsoft.com/office/drawing/2014/main" id="{A372C203-88F9-490A-B63C-C1D0708F0145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6462817"/>
            <a:ext cx="617538" cy="250825"/>
            <a:chOff x="2356" y="1300"/>
            <a:chExt cx="555" cy="194"/>
          </a:xfrm>
        </p:grpSpPr>
        <p:sp>
          <p:nvSpPr>
            <p:cNvPr id="63" name="Oval 407">
              <a:extLst>
                <a:ext uri="{FF2B5EF4-FFF2-40B4-BE49-F238E27FC236}">
                  <a16:creationId xmlns:a16="http://schemas.microsoft.com/office/drawing/2014/main" id="{D174BE2E-CA58-49D5-9AC1-E41C899C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4" name="Rectangle 410">
              <a:extLst>
                <a:ext uri="{FF2B5EF4-FFF2-40B4-BE49-F238E27FC236}">
                  <a16:creationId xmlns:a16="http://schemas.microsoft.com/office/drawing/2014/main" id="{94D95B21-51E0-4526-80CD-62E84085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" name="Oval 411">
              <a:extLst>
                <a:ext uri="{FF2B5EF4-FFF2-40B4-BE49-F238E27FC236}">
                  <a16:creationId xmlns:a16="http://schemas.microsoft.com/office/drawing/2014/main" id="{668A8565-663D-4A8B-8FA6-B04D00AA6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2400">
                <a:latin typeface="Times New Roman" pitchFamily="18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66" name="Group 67">
              <a:extLst>
                <a:ext uri="{FF2B5EF4-FFF2-40B4-BE49-F238E27FC236}">
                  <a16:creationId xmlns:a16="http://schemas.microsoft.com/office/drawing/2014/main" id="{F185E8BC-2AB7-4823-BE9F-AC96ABB39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F4F06D01-2F5F-4A7C-997B-AC312E4D5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0D20343-D74F-4B79-A4DD-867A9B6CF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" name="Line 70">
              <a:extLst>
                <a:ext uri="{FF2B5EF4-FFF2-40B4-BE49-F238E27FC236}">
                  <a16:creationId xmlns:a16="http://schemas.microsoft.com/office/drawing/2014/main" id="{B5E24EBE-2CBC-4377-8213-CB290F8E8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71">
              <a:extLst>
                <a:ext uri="{FF2B5EF4-FFF2-40B4-BE49-F238E27FC236}">
                  <a16:creationId xmlns:a16="http://schemas.microsoft.com/office/drawing/2014/main" id="{6F45A666-8664-4199-9B10-BF5A16CC7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" name="Freeform 303">
            <a:extLst>
              <a:ext uri="{FF2B5EF4-FFF2-40B4-BE49-F238E27FC236}">
                <a16:creationId xmlns:a16="http://schemas.microsoft.com/office/drawing/2014/main" id="{B5CC118D-4438-4A69-A0DB-CDD852C650FE}"/>
              </a:ext>
            </a:extLst>
          </p:cNvPr>
          <p:cNvSpPr>
            <a:spLocks/>
          </p:cNvSpPr>
          <p:nvPr/>
        </p:nvSpPr>
        <p:spPr bwMode="auto">
          <a:xfrm>
            <a:off x="2781300" y="6250092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299">
            <a:extLst>
              <a:ext uri="{FF2B5EF4-FFF2-40B4-BE49-F238E27FC236}">
                <a16:creationId xmlns:a16="http://schemas.microsoft.com/office/drawing/2014/main" id="{A4D08C1A-97D7-493B-8776-563C343C0411}"/>
              </a:ext>
            </a:extLst>
          </p:cNvPr>
          <p:cNvSpPr>
            <a:spLocks/>
          </p:cNvSpPr>
          <p:nvPr/>
        </p:nvSpPr>
        <p:spPr bwMode="auto">
          <a:xfrm>
            <a:off x="2813050" y="6286605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301">
            <a:extLst>
              <a:ext uri="{FF2B5EF4-FFF2-40B4-BE49-F238E27FC236}">
                <a16:creationId xmlns:a16="http://schemas.microsoft.com/office/drawing/2014/main" id="{6671D8E5-A040-4739-A0FC-B29B1259AF07}"/>
              </a:ext>
            </a:extLst>
          </p:cNvPr>
          <p:cNvSpPr>
            <a:spLocks/>
          </p:cNvSpPr>
          <p:nvPr/>
        </p:nvSpPr>
        <p:spPr bwMode="auto">
          <a:xfrm>
            <a:off x="2806700" y="6200880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704787-8F91-4D3C-B47F-8A8EE316937A}"/>
              </a:ext>
            </a:extLst>
          </p:cNvPr>
          <p:cNvSpPr/>
          <p:nvPr/>
        </p:nvSpPr>
        <p:spPr>
          <a:xfrm>
            <a:off x="7608888" y="1908280"/>
            <a:ext cx="2879725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Recent Windows’ “</a:t>
            </a:r>
            <a:r>
              <a:rPr lang="en-US" altLang="ko-KR" dirty="0" err="1"/>
              <a:t>TraceRT</a:t>
            </a:r>
            <a:r>
              <a:rPr lang="en-US" altLang="ko-KR" dirty="0"/>
              <a:t>” command uses Ping Echo requests with small TTLs. Destination returns Ping Echo-reply. 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50DAD-3273-4FB2-B86F-74618AB7C0C7}"/>
              </a:ext>
            </a:extLst>
          </p:cNvPr>
          <p:cNvSpPr txBox="1"/>
          <p:nvPr/>
        </p:nvSpPr>
        <p:spPr>
          <a:xfrm>
            <a:off x="9624448" y="1250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강의노트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9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71" grpId="0" animBg="1"/>
      <p:bldP spid="72" grpId="0" animBg="1"/>
      <p:bldP spid="73" grpId="0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85420-5BEE-4C04-9007-68E3C2B8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2020-12-09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6643347-A32A-429B-B7D2-E7AA5B9D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62373"/>
            <a:ext cx="10058400" cy="57498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강의노트에서 배운 내용과 다른 점을 찾아라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2C247-3791-4881-84FA-89870196776C}"/>
              </a:ext>
            </a:extLst>
          </p:cNvPr>
          <p:cNvSpPr txBox="1"/>
          <p:nvPr/>
        </p:nvSpPr>
        <p:spPr>
          <a:xfrm>
            <a:off x="1384872" y="1629814"/>
            <a:ext cx="9418404" cy="4909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강의 노트에서는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</a:t>
            </a:r>
            <a:r>
              <a:rPr lang="ko-KR" altLang="en-US" sz="1600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600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destination host</a:t>
            </a:r>
            <a:r>
              <a:rPr lang="ko-KR" altLang="en-US" sz="1600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에 도착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하고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라우터에 도착하면 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TTL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을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1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씩 줄이는 방식</a:t>
            </a:r>
            <a:endParaRPr lang="en-US" altLang="ko-KR" sz="1600" b="1" dirty="0">
              <a:solidFill>
                <a:srgbClr val="576067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Unlikely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한 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port number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를 보내 </a:t>
            </a:r>
            <a:r>
              <a:rPr lang="en-US" altLang="ko-KR" sz="1600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600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최종적으로는 포트가 없다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는 것을 받아야 한다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.’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라고 되어있음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즉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destinatio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ICMP “port unreachable”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return</a:t>
            </a:r>
            <a:r>
              <a:rPr lang="ko-KR" altLang="en-US" sz="1600" b="1" dirty="0" err="1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해야한다는</a:t>
            </a:r>
            <a:r>
              <a:rPr lang="ko-KR" altLang="en-US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것임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rgbClr val="576067"/>
                </a:solidFill>
              </a:rPr>
              <a:t>하지만 여기서 </a:t>
            </a:r>
            <a:r>
              <a:rPr lang="en-US" altLang="ko-KR" sz="1600" b="1" dirty="0">
                <a:solidFill>
                  <a:srgbClr val="576067"/>
                </a:solidFill>
              </a:rPr>
              <a:t>capture</a:t>
            </a:r>
            <a:r>
              <a:rPr lang="ko-KR" altLang="en-US" sz="1600" b="1" dirty="0">
                <a:solidFill>
                  <a:srgbClr val="576067"/>
                </a:solidFill>
              </a:rPr>
              <a:t>된 </a:t>
            </a:r>
            <a:r>
              <a:rPr lang="en-US" altLang="ko-KR" sz="1600" b="1" dirty="0">
                <a:solidFill>
                  <a:srgbClr val="576067"/>
                </a:solidFill>
              </a:rPr>
              <a:t>Packet</a:t>
            </a:r>
            <a:r>
              <a:rPr lang="ko-KR" altLang="en-US" sz="1600" b="1" dirty="0">
                <a:solidFill>
                  <a:srgbClr val="576067"/>
                </a:solidFill>
              </a:rPr>
              <a:t>들은 </a:t>
            </a:r>
            <a:r>
              <a:rPr lang="en-US" altLang="ko-KR" sz="1600" b="1" dirty="0">
                <a:solidFill>
                  <a:srgbClr val="576067"/>
                </a:solidFill>
              </a:rPr>
              <a:t>ping</a:t>
            </a:r>
            <a:r>
              <a:rPr lang="ko-KR" altLang="en-US" sz="1600" b="1" dirty="0">
                <a:solidFill>
                  <a:srgbClr val="576067"/>
                </a:solidFill>
              </a:rPr>
              <a:t>을 이용하고 </a:t>
            </a:r>
            <a:r>
              <a:rPr lang="en-US" altLang="ko-KR" sz="1600" b="1" dirty="0">
                <a:solidFill>
                  <a:srgbClr val="576067"/>
                </a:solidFill>
              </a:rPr>
              <a:t>Unreachable</a:t>
            </a:r>
            <a:r>
              <a:rPr lang="ko-KR" altLang="en-US" sz="1600" b="1" dirty="0">
                <a:solidFill>
                  <a:srgbClr val="576067"/>
                </a:solidFill>
              </a:rPr>
              <a:t>이 아닌 </a:t>
            </a:r>
            <a:r>
              <a:rPr lang="en-US" altLang="ko-KR" sz="1600" b="1" dirty="0">
                <a:solidFill>
                  <a:srgbClr val="576067"/>
                </a:solidFill>
              </a:rPr>
              <a:t>TTL </a:t>
            </a:r>
            <a:r>
              <a:rPr lang="ko-KR" altLang="en-US" sz="1600" b="1" dirty="0">
                <a:solidFill>
                  <a:srgbClr val="576067"/>
                </a:solidFill>
              </a:rPr>
              <a:t>오류</a:t>
            </a:r>
            <a:r>
              <a:rPr lang="en-US" altLang="ko-KR" sz="1600" b="1" dirty="0">
                <a:solidFill>
                  <a:srgbClr val="576067"/>
                </a:solidFill>
              </a:rPr>
              <a:t>, time exceeded </a:t>
            </a:r>
            <a:r>
              <a:rPr lang="ko-KR" altLang="en-US" sz="1600" b="1" dirty="0">
                <a:solidFill>
                  <a:srgbClr val="576067"/>
                </a:solidFill>
              </a:rPr>
              <a:t>오류이다</a:t>
            </a:r>
            <a:r>
              <a:rPr lang="en-US" altLang="ko-KR" sz="1600" b="1" dirty="0">
                <a:solidFill>
                  <a:srgbClr val="576067"/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altLang="ko-KR" sz="1600" b="1" dirty="0">
                <a:solidFill>
                  <a:srgbClr val="576067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즉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옆에 박스에 나온 내용처럼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최신 </a:t>
            </a:r>
            <a:r>
              <a:rPr lang="en-US" altLang="ko-KR" sz="1600" b="1" dirty="0">
                <a:solidFill>
                  <a:srgbClr val="FF0000"/>
                </a:solidFill>
              </a:rPr>
              <a:t>window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en-US" altLang="ko-KR" sz="1600" b="1" dirty="0" err="1">
                <a:solidFill>
                  <a:srgbClr val="FF0000"/>
                </a:solidFill>
              </a:rPr>
              <a:t>TraceRT</a:t>
            </a:r>
            <a:r>
              <a:rPr lang="en-US" altLang="ko-KR" sz="1600" b="1" dirty="0">
                <a:solidFill>
                  <a:srgbClr val="FF0000"/>
                </a:solidFill>
              </a:rPr>
              <a:t>” </a:t>
            </a:r>
            <a:r>
              <a:rPr lang="ko-KR" altLang="en-US" sz="1600" b="1" dirty="0">
                <a:solidFill>
                  <a:srgbClr val="FF0000"/>
                </a:solidFill>
              </a:rPr>
              <a:t>명령은 작은 </a:t>
            </a:r>
            <a:r>
              <a:rPr lang="en-US" altLang="ko-KR" sz="1600" b="1" dirty="0">
                <a:solidFill>
                  <a:srgbClr val="FF0000"/>
                </a:solidFill>
              </a:rPr>
              <a:t>TTL</a:t>
            </a:r>
            <a:r>
              <a:rPr lang="ko-KR" altLang="en-US" sz="1600" b="1" dirty="0">
                <a:solidFill>
                  <a:srgbClr val="FF0000"/>
                </a:solidFill>
              </a:rPr>
              <a:t>이 있는 </a:t>
            </a:r>
            <a:r>
              <a:rPr lang="en-US" altLang="ko-KR" sz="1600" b="1" dirty="0">
                <a:solidFill>
                  <a:srgbClr val="FF0000"/>
                </a:solidFill>
              </a:rPr>
              <a:t>Ping Echo request</a:t>
            </a:r>
            <a:r>
              <a:rPr lang="ko-KR" altLang="en-US" sz="1600" b="1" dirty="0">
                <a:solidFill>
                  <a:srgbClr val="FF0000"/>
                </a:solidFill>
              </a:rPr>
              <a:t>를 사용한다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rgbClr val="FF0000"/>
                </a:solidFill>
              </a:rPr>
              <a:t>그리고 목적지는 </a:t>
            </a:r>
            <a:r>
              <a:rPr lang="en-US" altLang="ko-KR" sz="1600" b="1" dirty="0">
                <a:solidFill>
                  <a:srgbClr val="FF0000"/>
                </a:solidFill>
              </a:rPr>
              <a:t>Ping Echo reply</a:t>
            </a:r>
            <a:r>
              <a:rPr lang="ko-KR" altLang="en-US" sz="1600" b="1" dirty="0">
                <a:solidFill>
                  <a:srgbClr val="FF0000"/>
                </a:solidFill>
              </a:rPr>
              <a:t>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돌아온다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36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/>
              <a:t>Lab 07-1. DHCP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로컬 영역 연결 속성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인터넷 프로토콜 버전</a:t>
            </a:r>
            <a:r>
              <a:rPr lang="en-US" altLang="ko-KR" sz="1800" dirty="0">
                <a:sym typeface="Wingdings" pitchFamily="2" charset="2"/>
              </a:rPr>
              <a:t>4 </a:t>
            </a:r>
            <a:r>
              <a:rPr lang="ko-KR" altLang="en-US" sz="1800" dirty="0">
                <a:sym typeface="Wingdings" pitchFamily="2" charset="2"/>
              </a:rPr>
              <a:t>속성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할당된 주소 모두 </a:t>
            </a:r>
            <a:r>
              <a:rPr lang="en-US" altLang="ko-KR" sz="1800" dirty="0">
                <a:sym typeface="Wingdings" pitchFamily="2" charset="2"/>
              </a:rPr>
              <a:t>copy (</a:t>
            </a:r>
            <a:r>
              <a:rPr lang="ko-KR" altLang="en-US" sz="1800" dirty="0">
                <a:sym typeface="Wingdings" pitchFamily="2" charset="2"/>
              </a:rPr>
              <a:t>향후 다시 입력에 필요</a:t>
            </a:r>
            <a:r>
              <a:rPr lang="en-US" altLang="ko-KR" sz="1800" dirty="0">
                <a:sym typeface="Wingdings" pitchFamily="2" charset="2"/>
              </a:rPr>
              <a:t>)</a:t>
            </a:r>
            <a:endParaRPr lang="en-US" altLang="ko-KR" sz="18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1" y="1800226"/>
            <a:ext cx="39528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6026" y="1772817"/>
            <a:ext cx="43719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5879976" y="400506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00256" y="2924944"/>
            <a:ext cx="1728192" cy="504056"/>
          </a:xfrm>
          <a:prstGeom prst="wedgeRoundRectCallout">
            <a:avLst>
              <a:gd name="adj1" fmla="val -69964"/>
              <a:gd name="adj2" fmla="val 8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자동으로 받도록 설정되어 있는 경우는 </a:t>
            </a:r>
            <a:r>
              <a:rPr lang="en-US" altLang="ko-KR" sz="1050" dirty="0"/>
              <a:t>copy </a:t>
            </a:r>
            <a:r>
              <a:rPr lang="ko-KR" altLang="en-US" sz="1050" dirty="0"/>
              <a:t>불필요</a:t>
            </a:r>
          </a:p>
        </p:txBody>
      </p:sp>
    </p:spTree>
    <p:extLst>
      <p:ext uri="{BB962C8B-B14F-4D97-AF65-F5344CB8AC3E}">
        <p14:creationId xmlns:p14="http://schemas.microsoft.com/office/powerpoint/2010/main" val="326344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/>
              <a:t>Lab. DHCP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err="1"/>
              <a:t>ipconfig</a:t>
            </a:r>
            <a:r>
              <a:rPr lang="en-US" altLang="ko-KR" sz="1800" dirty="0"/>
              <a:t> /release</a:t>
            </a:r>
            <a:r>
              <a:rPr lang="ko-KR" altLang="en-US" sz="1800" dirty="0"/>
              <a:t>로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 반납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ipconfig</a:t>
            </a:r>
            <a:r>
              <a:rPr lang="en-US" altLang="ko-KR" sz="1800" dirty="0"/>
              <a:t>/ renew</a:t>
            </a:r>
            <a:r>
              <a:rPr lang="ko-KR" altLang="en-US" sz="1800" dirty="0"/>
              <a:t>로 </a:t>
            </a:r>
            <a:r>
              <a:rPr lang="en-US" altLang="ko-KR" sz="1800" dirty="0"/>
              <a:t>DHCP </a:t>
            </a:r>
            <a:r>
              <a:rPr lang="ko-KR" altLang="en-US" sz="1800" dirty="0"/>
              <a:t>서버 접근</a:t>
            </a:r>
            <a:r>
              <a:rPr lang="en-US" altLang="ko-KR" sz="1800" dirty="0"/>
              <a:t>, IP </a:t>
            </a:r>
            <a:r>
              <a:rPr lang="ko-KR" altLang="en-US" sz="1800" dirty="0"/>
              <a:t>주소 획득 </a:t>
            </a:r>
            <a:r>
              <a:rPr lang="en-US" altLang="ko-KR" sz="1800" dirty="0">
                <a:sym typeface="Wingdings" pitchFamily="2" charset="2"/>
              </a:rPr>
              <a:t> </a:t>
            </a:r>
            <a:r>
              <a:rPr lang="ko-KR" altLang="en-US" sz="1800" dirty="0">
                <a:sym typeface="Wingdings" pitchFamily="2" charset="2"/>
              </a:rPr>
              <a:t>이 과정을 </a:t>
            </a:r>
            <a:r>
              <a:rPr lang="en-US" altLang="ko-KR" sz="1800" dirty="0" err="1">
                <a:sym typeface="Wingdings" pitchFamily="2" charset="2"/>
              </a:rPr>
              <a:t>wireshark</a:t>
            </a:r>
            <a:r>
              <a:rPr lang="ko-KR" altLang="en-US" sz="1800" dirty="0">
                <a:sym typeface="Wingdings" pitchFamily="2" charset="2"/>
              </a:rPr>
              <a:t>으로 </a:t>
            </a:r>
            <a:r>
              <a:rPr lang="en-US" altLang="ko-KR" sz="1800" dirty="0">
                <a:sym typeface="Wingdings" pitchFamily="2" charset="2"/>
              </a:rPr>
              <a:t>capture</a:t>
            </a:r>
            <a:endParaRPr lang="ko-KR" altLang="en-US" sz="1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1556792"/>
            <a:ext cx="576271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665" y="4293096"/>
            <a:ext cx="615310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840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altLang="ko-KR" dirty="0"/>
              <a:t>Lab. DHCP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/>
              <a:t>다음 사항을 중점적으로 관찰하고</a:t>
            </a:r>
            <a:r>
              <a:rPr lang="en-US" altLang="ko-KR" sz="2400" dirty="0"/>
              <a:t>,</a:t>
            </a:r>
            <a:r>
              <a:rPr lang="ko-KR" altLang="en-US" sz="2400" dirty="0"/>
              <a:t> 파악한 사항들을 기록하라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Transport layer protocol</a:t>
            </a:r>
          </a:p>
          <a:p>
            <a:pPr lvl="1"/>
            <a:r>
              <a:rPr lang="en-US" altLang="ko-KR" sz="2000" dirty="0"/>
              <a:t>Port number</a:t>
            </a:r>
          </a:p>
          <a:p>
            <a:pPr lvl="1"/>
            <a:r>
              <a:rPr lang="en-US" altLang="ko-KR" sz="2000" dirty="0"/>
              <a:t>Physical address (</a:t>
            </a:r>
            <a:r>
              <a:rPr lang="ko-KR" altLang="en-US" sz="2000" dirty="0"/>
              <a:t>내 컴퓨터와 같은지 확인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Discover message</a:t>
            </a:r>
            <a:r>
              <a:rPr lang="ko-KR" altLang="en-US" sz="2000" dirty="0"/>
              <a:t>와 </a:t>
            </a:r>
            <a:r>
              <a:rPr lang="en-US" altLang="ko-KR" sz="2000" dirty="0"/>
              <a:t>Request message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Wireshark</a:t>
            </a:r>
            <a:r>
              <a:rPr lang="ko-KR" altLang="en-US" sz="2000" dirty="0"/>
              <a:t>이 어떻게 구별하는지</a:t>
            </a:r>
            <a:endParaRPr lang="en-US" altLang="ko-KR" sz="2000" dirty="0"/>
          </a:p>
          <a:p>
            <a:pPr lvl="1"/>
            <a:r>
              <a:rPr lang="en-US" altLang="ko-KR" sz="2000" dirty="0"/>
              <a:t>Transaction ID</a:t>
            </a:r>
          </a:p>
          <a:p>
            <a:pPr lvl="1"/>
            <a:r>
              <a:rPr lang="en-US" altLang="ko-KR" sz="2000" dirty="0"/>
              <a:t>Packet</a:t>
            </a:r>
            <a:r>
              <a:rPr lang="ko-KR" altLang="en-US" sz="2000" dirty="0"/>
              <a:t>들의 </a:t>
            </a:r>
            <a:r>
              <a:rPr lang="en-US" altLang="ko-KR" sz="2000" dirty="0"/>
              <a:t>IP source address</a:t>
            </a:r>
            <a:r>
              <a:rPr lang="ko-KR" altLang="en-US" sz="2000" dirty="0"/>
              <a:t>와 </a:t>
            </a:r>
            <a:r>
              <a:rPr lang="en-US" altLang="ko-KR" sz="2000" dirty="0"/>
              <a:t>destination address</a:t>
            </a:r>
          </a:p>
          <a:p>
            <a:pPr lvl="2"/>
            <a:r>
              <a:rPr lang="en-US" altLang="ko-KR" sz="1700" dirty="0"/>
              <a:t>DHCP server</a:t>
            </a:r>
            <a:r>
              <a:rPr lang="ko-KR" altLang="en-US" sz="1700" dirty="0"/>
              <a:t>의 </a:t>
            </a:r>
            <a:r>
              <a:rPr lang="en-US" altLang="ko-KR" sz="1700" dirty="0"/>
              <a:t>IP</a:t>
            </a:r>
            <a:r>
              <a:rPr lang="ko-KR" altLang="en-US" sz="1700" dirty="0"/>
              <a:t>주소 확인</a:t>
            </a:r>
            <a:endParaRPr lang="en-US" altLang="ko-KR" sz="1700" dirty="0"/>
          </a:p>
          <a:p>
            <a:pPr lvl="1"/>
            <a:r>
              <a:rPr lang="ko-KR" altLang="en-US" sz="2000" dirty="0"/>
              <a:t>사용하도록 제시된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</a:t>
            </a:r>
            <a:endParaRPr lang="en-US" altLang="ko-KR" sz="2000" dirty="0"/>
          </a:p>
          <a:p>
            <a:pPr lvl="2"/>
            <a:endParaRPr lang="en-US" altLang="ko-KR" sz="1700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79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72AD-5732-434B-8BAE-75484792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AC81B-08C5-40F0-A315-30F728C9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E6C6C-7846-4F15-BF56-78C1B018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5" y="2020187"/>
            <a:ext cx="3288874" cy="4164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530F93-9D65-4E42-916D-AD07AB92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25" y="1975348"/>
            <a:ext cx="3779049" cy="4209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E7C00-D0CB-4B59-9020-75981E9190AC}"/>
              </a:ext>
            </a:extLst>
          </p:cNvPr>
          <p:cNvSpPr txBox="1"/>
          <p:nvPr/>
        </p:nvSpPr>
        <p:spPr>
          <a:xfrm>
            <a:off x="7601447" y="2115047"/>
            <a:ext cx="4277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 노트북으로 관찰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인터넷 프로토콜 </a:t>
            </a:r>
            <a:r>
              <a:rPr lang="en-US" altLang="ko-KR" dirty="0"/>
              <a:t>ver.4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Dynamic</a:t>
            </a:r>
            <a:r>
              <a:rPr lang="ko-KR" altLang="en-US" dirty="0"/>
              <a:t>한 형태로 자동으로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ko-KR" altLang="en-US" dirty="0" err="1"/>
              <a:t>할당받음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필요하면 </a:t>
            </a:r>
            <a:r>
              <a:rPr lang="en-US" altLang="ko-KR" dirty="0"/>
              <a:t>IP</a:t>
            </a:r>
            <a:r>
              <a:rPr lang="ko-KR" altLang="en-US" dirty="0"/>
              <a:t>주소 자동으로 </a:t>
            </a:r>
            <a:r>
              <a:rPr lang="ko-KR" altLang="en-US" dirty="0" err="1"/>
              <a:t>할당받고</a:t>
            </a:r>
            <a:r>
              <a:rPr lang="en-US" altLang="ko-KR" dirty="0"/>
              <a:t>, </a:t>
            </a:r>
            <a:r>
              <a:rPr lang="ko-KR" altLang="en-US" dirty="0" err="1"/>
              <a:t>필요없으면</a:t>
            </a:r>
            <a:r>
              <a:rPr lang="ko-KR" altLang="en-US" dirty="0"/>
              <a:t> 반납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할당된 주소를 따로 </a:t>
            </a:r>
            <a:r>
              <a:rPr lang="ko-KR" altLang="en-US" dirty="0" err="1"/>
              <a:t>캡쳐안해도</a:t>
            </a:r>
            <a:r>
              <a:rPr lang="ko-KR" altLang="en-US" dirty="0"/>
              <a:t> 자동으로 </a:t>
            </a:r>
            <a:r>
              <a:rPr lang="en-US" altLang="ko-KR" dirty="0"/>
              <a:t>IP</a:t>
            </a:r>
            <a:r>
              <a:rPr lang="ko-KR" altLang="en-US" dirty="0"/>
              <a:t>주소를 할당 받기에 상관없음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8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2C952-F4BB-4EF3-B51C-A3BFB021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F8012-4B7E-49AC-BB4A-7D4DBA60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14F0E-E03C-4001-A34B-B91A199B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" y="1737360"/>
            <a:ext cx="5614342" cy="423964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E283C60-AB8C-4676-89D1-254F0B10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C1E78-4E90-4C14-8AAD-4BEB4D73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73" y="1392588"/>
            <a:ext cx="5188351" cy="468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53B31-5235-4642-8523-09EBB1592FF8}"/>
              </a:ext>
            </a:extLst>
          </p:cNvPr>
          <p:cNvSpPr txBox="1"/>
          <p:nvPr/>
        </p:nvSpPr>
        <p:spPr>
          <a:xfrm>
            <a:off x="88386" y="6080360"/>
            <a:ext cx="561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Ipconfig /release</a:t>
            </a:r>
            <a:r>
              <a:rPr lang="ko-KR" altLang="en-US" dirty="0">
                <a:sym typeface="Wingdings" panose="05000000000000000000" pitchFamily="2" charset="2"/>
              </a:rPr>
              <a:t>를 통한 현재 </a:t>
            </a:r>
            <a:r>
              <a:rPr lang="en-US" altLang="ko-KR" dirty="0">
                <a:sym typeface="Wingdings" panose="05000000000000000000" pitchFamily="2" charset="2"/>
              </a:rPr>
              <a:t>IP </a:t>
            </a:r>
            <a:r>
              <a:rPr lang="ko-KR" altLang="en-US" dirty="0">
                <a:sym typeface="Wingdings" panose="05000000000000000000" pitchFamily="2" charset="2"/>
              </a:rPr>
              <a:t>주소 반납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6BA40-7456-4126-9D2F-C06177579760}"/>
              </a:ext>
            </a:extLst>
          </p:cNvPr>
          <p:cNvSpPr txBox="1"/>
          <p:nvPr/>
        </p:nvSpPr>
        <p:spPr>
          <a:xfrm>
            <a:off x="6126480" y="6067200"/>
            <a:ext cx="617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Ipconfig /renew</a:t>
            </a:r>
            <a:r>
              <a:rPr lang="ko-KR" altLang="en-US" dirty="0">
                <a:sym typeface="Wingdings" panose="05000000000000000000" pitchFamily="2" charset="2"/>
              </a:rPr>
              <a:t>를 통한 </a:t>
            </a:r>
            <a:r>
              <a:rPr lang="en-US" altLang="ko-KR" dirty="0">
                <a:sym typeface="Wingdings" panose="05000000000000000000" pitchFamily="2" charset="2"/>
              </a:rPr>
              <a:t>DHCP </a:t>
            </a:r>
            <a:r>
              <a:rPr lang="ko-KR" altLang="en-US" dirty="0">
                <a:sym typeface="Wingdings" panose="05000000000000000000" pitchFamily="2" charset="2"/>
              </a:rPr>
              <a:t>서버에서의 </a:t>
            </a:r>
            <a:r>
              <a:rPr lang="en-US" altLang="ko-KR" dirty="0">
                <a:sym typeface="Wingdings" panose="05000000000000000000" pitchFamily="2" charset="2"/>
              </a:rPr>
              <a:t>IP</a:t>
            </a:r>
            <a:r>
              <a:rPr lang="ko-KR" altLang="en-US" dirty="0">
                <a:sym typeface="Wingdings" panose="05000000000000000000" pitchFamily="2" charset="2"/>
              </a:rPr>
              <a:t>주소 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91558-409D-4050-AEE4-F5B88FF2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3CE4C-8C63-4153-959B-0B85999C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667022-8D98-45E6-AE09-62D469CC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82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7D83B1-C4F9-43B2-B0DC-F0237263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058305"/>
            <a:ext cx="10224232" cy="548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D5AE6-8AD9-49F6-BFE0-A644D7A3EFF4}"/>
              </a:ext>
            </a:extLst>
          </p:cNvPr>
          <p:cNvSpPr txBox="1"/>
          <p:nvPr/>
        </p:nvSpPr>
        <p:spPr>
          <a:xfrm>
            <a:off x="3208149" y="2696705"/>
            <a:ext cx="1938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4-way hand shake</a:t>
            </a:r>
          </a:p>
          <a:p>
            <a:r>
              <a:rPr lang="en-US" altLang="ko-KR" dirty="0"/>
              <a:t>-DHCP Discover</a:t>
            </a:r>
          </a:p>
          <a:p>
            <a:r>
              <a:rPr lang="en-US" altLang="ko-KR" dirty="0"/>
              <a:t>-DHCP offer</a:t>
            </a:r>
          </a:p>
          <a:p>
            <a:r>
              <a:rPr lang="en-US" altLang="ko-KR" dirty="0"/>
              <a:t>-DHCP Request</a:t>
            </a:r>
          </a:p>
          <a:p>
            <a:r>
              <a:rPr lang="en-US" altLang="ko-KR" dirty="0"/>
              <a:t>-DHCP 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28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D1A49-FDCF-4A48-8BFF-3A1A5DC7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2020-12-08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CFA87-6644-4127-97EF-8753EF1C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7" y="1233665"/>
            <a:ext cx="10395986" cy="359134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48EE72B-A713-4F05-97AD-25A00790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4820"/>
            <a:ext cx="10058400" cy="846207"/>
          </a:xfrm>
        </p:spPr>
        <p:txBody>
          <a:bodyPr/>
          <a:lstStyle/>
          <a:p>
            <a:r>
              <a:rPr lang="en-US" altLang="ko-KR" dirty="0"/>
              <a:t>Lab07-1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12496-F183-4965-B6B4-BFE25B2B2E1F}"/>
              </a:ext>
            </a:extLst>
          </p:cNvPr>
          <p:cNvSpPr txBox="1"/>
          <p:nvPr/>
        </p:nvSpPr>
        <p:spPr>
          <a:xfrm>
            <a:off x="928487" y="4825006"/>
            <a:ext cx="55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Transport layer protocol: User Datagram Protocol, UDP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CB33B-B6E6-485C-9D74-12439AC7DB86}"/>
              </a:ext>
            </a:extLst>
          </p:cNvPr>
          <p:cNvSpPr txBox="1"/>
          <p:nvPr/>
        </p:nvSpPr>
        <p:spPr>
          <a:xfrm>
            <a:off x="928487" y="5199371"/>
            <a:ext cx="551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port(DHCP client port): 68</a:t>
            </a:r>
          </a:p>
          <a:p>
            <a:r>
              <a:rPr lang="en-US" altLang="ko-KR" dirty="0"/>
              <a:t>Destination port(DHCP server port): 67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548A6253-2582-42B4-A9B5-E9586B1238AD}"/>
              </a:ext>
            </a:extLst>
          </p:cNvPr>
          <p:cNvSpPr/>
          <p:nvPr/>
        </p:nvSpPr>
        <p:spPr>
          <a:xfrm>
            <a:off x="1247614" y="3115159"/>
            <a:ext cx="1580827" cy="37970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34189F9-BCAA-4164-A7C9-0695C18DF58E}"/>
              </a:ext>
            </a:extLst>
          </p:cNvPr>
          <p:cNvSpPr/>
          <p:nvPr/>
        </p:nvSpPr>
        <p:spPr>
          <a:xfrm>
            <a:off x="1097280" y="2952427"/>
            <a:ext cx="1580827" cy="238482"/>
          </a:xfrm>
          <a:prstGeom prst="frame">
            <a:avLst>
              <a:gd name="adj1" fmla="val 43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A6C78-99DF-4CFC-B9E5-D695C6F1D8AD}"/>
              </a:ext>
            </a:extLst>
          </p:cNvPr>
          <p:cNvSpPr txBox="1"/>
          <p:nvPr/>
        </p:nvSpPr>
        <p:spPr>
          <a:xfrm>
            <a:off x="8841783" y="836908"/>
            <a:ext cx="22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&lt;DHCP Discover&gt;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0847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{E4CBAFCC-9FCC-4960-AE47-E19BACA42702}tf56160789_win32</Template>
  <TotalTime>396</TotalTime>
  <Words>1403</Words>
  <Application>Microsoft Office PowerPoint</Application>
  <PresentationFormat>와이드스크린</PresentationFormat>
  <Paragraphs>178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Batang</vt:lpstr>
      <vt:lpstr>Arial</vt:lpstr>
      <vt:lpstr>Calibri</vt:lpstr>
      <vt:lpstr>Franklin Gothic Book</vt:lpstr>
      <vt:lpstr>Times New Roman</vt:lpstr>
      <vt:lpstr>Wingdings</vt:lpstr>
      <vt:lpstr>맑은 고딕</vt:lpstr>
      <vt:lpstr>맑은 고딕</vt:lpstr>
      <vt:lpstr>1_RetrospectVTI</vt:lpstr>
      <vt:lpstr>Lab 07 – DHCP &amp; ICMP</vt:lpstr>
      <vt:lpstr>Lab 07 – DHCP &amp; ICMP</vt:lpstr>
      <vt:lpstr>Lab 07-1. DHCP (1/3)</vt:lpstr>
      <vt:lpstr>Lab. DHCP (2/3)</vt:lpstr>
      <vt:lpstr>Lab. DHCP (3/3)</vt:lpstr>
      <vt:lpstr>Lab07-1 DHCP</vt:lpstr>
      <vt:lpstr>Lab07-1 DHCP</vt:lpstr>
      <vt:lpstr>Lab07-1 DHCP</vt:lpstr>
      <vt:lpstr>Lab07-1 DHCP</vt:lpstr>
      <vt:lpstr>Lab07-1 DHCP</vt:lpstr>
      <vt:lpstr>Lab07-1 DHCP</vt:lpstr>
      <vt:lpstr>Lab07-1 DHCP</vt:lpstr>
      <vt:lpstr>Lab07-1 DHCP</vt:lpstr>
      <vt:lpstr>Lab07-1 DHCP</vt:lpstr>
      <vt:lpstr>PowerPoint 프레젠테이션</vt:lpstr>
      <vt:lpstr>PowerPoint 프레젠테이션</vt:lpstr>
      <vt:lpstr>PowerPoint 프레젠테이션</vt:lpstr>
      <vt:lpstr>PowerPoint 프레젠테이션</vt:lpstr>
      <vt:lpstr>Lab 07-2. ICMP</vt:lpstr>
      <vt:lpstr>Examine one of the ping request packets sent by your host. What are the ICMP type and code numbers? What other fields does this ICMP packet have? </vt:lpstr>
      <vt:lpstr>Examine one of the ping request packets sent by your host. What are the ICMP type and code numbers? What other fields does this ICMP packet have? </vt:lpstr>
      <vt:lpstr>2. Examine the corresponding ping reply packet. What are the ICMP type and code    numbers? What other fields does this ICMP packet have? </vt:lpstr>
      <vt:lpstr>1. Examine the ICMP echo packet in your screenshot. Is this different from the ICMP ping query packets in the first half of this lab? If yes, how so? </vt:lpstr>
      <vt:lpstr>2. Examine the ICMP error packet in your screenshot. It has more fields than the ICMP echo packet. What is included in those fields?  </vt:lpstr>
      <vt:lpstr>3. Examine the last three ICMP packets received by the source host. How are these packets different from the ICMP error packets? Why are they different? </vt:lpstr>
      <vt:lpstr>4. 강의노트에서 배운 내용과 다른 점을 찾아라. </vt:lpstr>
      <vt:lpstr>4. 강의노트에서 배운 내용과 다른 점을 찾아라.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07 – DHCP &amp; ICMP</dc:title>
  <dc:creator>김성현</dc:creator>
  <cp:lastModifiedBy>김성현</cp:lastModifiedBy>
  <cp:revision>50</cp:revision>
  <dcterms:created xsi:type="dcterms:W3CDTF">2020-12-08T09:46:38Z</dcterms:created>
  <dcterms:modified xsi:type="dcterms:W3CDTF">2020-12-08T16:22:59Z</dcterms:modified>
</cp:coreProperties>
</file>