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5" r:id="rId3"/>
    <p:sldId id="329" r:id="rId4"/>
    <p:sldId id="299" r:id="rId5"/>
    <p:sldId id="300" r:id="rId6"/>
    <p:sldId id="301" r:id="rId7"/>
    <p:sldId id="302" r:id="rId8"/>
    <p:sldId id="330" r:id="rId9"/>
    <p:sldId id="303" r:id="rId10"/>
    <p:sldId id="304" r:id="rId11"/>
    <p:sldId id="305" r:id="rId12"/>
    <p:sldId id="314" r:id="rId13"/>
    <p:sldId id="312" r:id="rId14"/>
    <p:sldId id="315" r:id="rId15"/>
    <p:sldId id="332" r:id="rId16"/>
    <p:sldId id="306" r:id="rId17"/>
    <p:sldId id="331" r:id="rId18"/>
    <p:sldId id="307" r:id="rId19"/>
    <p:sldId id="308" r:id="rId20"/>
    <p:sldId id="310" r:id="rId21"/>
    <p:sldId id="316" r:id="rId22"/>
    <p:sldId id="318" r:id="rId23"/>
    <p:sldId id="319" r:id="rId24"/>
    <p:sldId id="320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33" r:id="rId33"/>
    <p:sldId id="309" r:id="rId34"/>
    <p:sldId id="31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067"/>
    <a:srgbClr val="4F403F"/>
    <a:srgbClr val="64504F"/>
    <a:srgbClr val="E3E1E1"/>
    <a:srgbClr val="F4CD42"/>
    <a:srgbClr val="CAA10C"/>
    <a:srgbClr val="D0AF90"/>
    <a:srgbClr val="EAEAEA"/>
    <a:srgbClr val="F8F8F8"/>
    <a:srgbClr val="F4B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7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8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3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1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13272" y="538277"/>
            <a:ext cx="4695618" cy="5746349"/>
            <a:chOff x="4784572" y="522731"/>
            <a:chExt cx="4695618" cy="5746349"/>
          </a:xfrm>
        </p:grpSpPr>
        <p:grpSp>
          <p:nvGrpSpPr>
            <p:cNvPr id="30" name="그룹 29"/>
            <p:cNvGrpSpPr/>
            <p:nvPr/>
          </p:nvGrpSpPr>
          <p:grpSpPr>
            <a:xfrm rot="21403890">
              <a:off x="4784572" y="522731"/>
              <a:ext cx="4695618" cy="5746349"/>
              <a:chOff x="6676455" y="533399"/>
              <a:chExt cx="4675932" cy="5722257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직사각형 30"/>
              <p:cNvSpPr/>
              <p:nvPr/>
            </p:nvSpPr>
            <p:spPr>
              <a:xfrm rot="21540000">
                <a:off x="6676455" y="638629"/>
                <a:ext cx="4617589" cy="554808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734798" y="533399"/>
                <a:ext cx="4617589" cy="5722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 rot="18834276">
              <a:off x="4816742" y="829797"/>
              <a:ext cx="327660" cy="45719"/>
            </a:xfrm>
            <a:prstGeom prst="roundRect">
              <a:avLst/>
            </a:prstGeom>
            <a:solidFill>
              <a:srgbClr val="64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54428" y="223899"/>
            <a:ext cx="4916661" cy="6204934"/>
            <a:chOff x="6676455" y="354528"/>
            <a:chExt cx="4675932" cy="5901128"/>
          </a:xfrm>
        </p:grpSpPr>
        <p:sp>
          <p:nvSpPr>
            <p:cNvPr id="10" name="직사각형 9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432989" y="1075576"/>
            <a:ext cx="4085832" cy="1935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네트워크 </a:t>
            </a:r>
            <a:endParaRPr lang="en-US" altLang="ko-KR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4000" b="1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프로그래밍</a:t>
            </a:r>
            <a:endParaRPr lang="en-US" altLang="ko-KR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endParaRPr lang="en-US" altLang="ko-KR" sz="10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2000" b="1" i="1" dirty="0"/>
              <a:t>01. Wireshark </a:t>
            </a:r>
            <a:r>
              <a:rPr lang="ko-KR" altLang="en-US" sz="2000" b="1" i="1" dirty="0"/>
              <a:t>이해</a:t>
            </a:r>
            <a:endParaRPr lang="en-US" altLang="ko-KR" sz="2000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44961" y="1200852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i="1" dirty="0">
                <a:solidFill>
                  <a:srgbClr val="64504F"/>
                </a:solidFill>
                <a:latin typeface="+mn-ea"/>
                <a:cs typeface="Aharoni" panose="02010803020104030203" pitchFamily="2" charset="-79"/>
              </a:rPr>
              <a:t>CONTENTS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891431" y="1579367"/>
            <a:ext cx="504000" cy="28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457082" y="4655402"/>
            <a:ext cx="3239321" cy="898579"/>
          </a:xfrm>
          <a:prstGeom prst="roundRect">
            <a:avLst>
              <a:gd name="adj" fmla="val 152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휴먼지능정보공학과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201810800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이혜인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 rot="5400000">
            <a:off x="-236805" y="1675976"/>
            <a:ext cx="2162714" cy="279384"/>
          </a:xfrm>
          <a:prstGeom prst="roundRect">
            <a:avLst>
              <a:gd name="adj" fmla="val 327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6C3F3-C7CE-45E9-89E1-F9500C5408AF}"/>
              </a:ext>
            </a:extLst>
          </p:cNvPr>
          <p:cNvSpPr/>
          <p:nvPr/>
        </p:nvSpPr>
        <p:spPr>
          <a:xfrm>
            <a:off x="7218314" y="2135694"/>
            <a:ext cx="40571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i="1" dirty="0">
                <a:solidFill>
                  <a:srgbClr val="64504F"/>
                </a:solidFill>
                <a:cs typeface="Aharoni" panose="02010803020104030203" pitchFamily="2" charset="-79"/>
              </a:rPr>
              <a:t>Wireshark </a:t>
            </a:r>
            <a:r>
              <a:rPr lang="ko-KR" altLang="en-US" b="1" i="1" dirty="0">
                <a:solidFill>
                  <a:srgbClr val="64504F"/>
                </a:solidFill>
                <a:cs typeface="Aharoni" panose="02010803020104030203" pitchFamily="2" charset="-79"/>
              </a:rPr>
              <a:t>화면을</a:t>
            </a:r>
            <a:r>
              <a:rPr lang="en-US" altLang="ko-KR" b="1" i="1" dirty="0">
                <a:solidFill>
                  <a:srgbClr val="64504F"/>
                </a:solidFill>
              </a:rPr>
              <a:t>capture</a:t>
            </a:r>
            <a:r>
              <a:rPr lang="ko-KR" altLang="en-US" b="1" i="1" dirty="0">
                <a:solidFill>
                  <a:srgbClr val="64504F"/>
                </a:solidFill>
              </a:rPr>
              <a:t>해서 </a:t>
            </a:r>
            <a:r>
              <a:rPr lang="en-US" altLang="ko-KR" b="1" i="1" dirty="0">
                <a:solidFill>
                  <a:srgbClr val="64504F"/>
                </a:solidFill>
              </a:rPr>
              <a:t>Packet list window, Packet details window, Packet byte window</a:t>
            </a:r>
            <a:r>
              <a:rPr lang="ko-KR" altLang="en-US" b="1" i="1" dirty="0">
                <a:solidFill>
                  <a:srgbClr val="64504F"/>
                </a:solidFill>
              </a:rPr>
              <a:t>를 명시한다</a:t>
            </a:r>
            <a:r>
              <a:rPr lang="en-US" altLang="ko-KR" b="1" i="1" dirty="0">
                <a:solidFill>
                  <a:srgbClr val="64504F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i="1" dirty="0">
              <a:solidFill>
                <a:srgbClr val="64504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i="1" dirty="0">
                <a:solidFill>
                  <a:srgbClr val="64504F"/>
                </a:solidFill>
                <a:cs typeface="Aharoni" panose="02010803020104030203" pitchFamily="2" charset="-79"/>
              </a:rPr>
              <a:t> </a:t>
            </a:r>
            <a:r>
              <a:rPr lang="en-US" altLang="ko-KR" b="1" i="1" dirty="0">
                <a:solidFill>
                  <a:srgbClr val="64504F"/>
                </a:solidFill>
              </a:rPr>
              <a:t>ARP packet</a:t>
            </a:r>
            <a:r>
              <a:rPr lang="ko-KR" altLang="en-US" b="1" i="1" dirty="0">
                <a:solidFill>
                  <a:srgbClr val="64504F"/>
                </a:solidFill>
              </a:rPr>
              <a:t>을 </a:t>
            </a:r>
            <a:r>
              <a:rPr lang="en-US" altLang="ko-KR" b="1" i="1" dirty="0">
                <a:solidFill>
                  <a:srgbClr val="64504F"/>
                </a:solidFill>
              </a:rPr>
              <a:t>capture</a:t>
            </a:r>
            <a:r>
              <a:rPr lang="ko-KR" altLang="en-US" b="1" i="1" dirty="0">
                <a:solidFill>
                  <a:srgbClr val="64504F"/>
                </a:solidFill>
              </a:rPr>
              <a:t>하고 강의노트에 명시된 방법을 참고해서 </a:t>
            </a:r>
            <a:r>
              <a:rPr lang="en-US" altLang="ko-KR" b="1" i="1" dirty="0">
                <a:solidFill>
                  <a:srgbClr val="64504F"/>
                </a:solidFill>
              </a:rPr>
              <a:t>Layer</a:t>
            </a:r>
            <a:r>
              <a:rPr lang="ko-KR" altLang="en-US" b="1" i="1" dirty="0">
                <a:solidFill>
                  <a:srgbClr val="64504F"/>
                </a:solidFill>
              </a:rPr>
              <a:t>구조를 설명하라</a:t>
            </a:r>
            <a:r>
              <a:rPr lang="en-US" altLang="ko-KR" b="1" i="1" dirty="0">
                <a:solidFill>
                  <a:srgbClr val="64504F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i="1" dirty="0">
              <a:solidFill>
                <a:srgbClr val="64504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i="1" dirty="0">
                <a:solidFill>
                  <a:srgbClr val="64504F"/>
                </a:solidFill>
              </a:rPr>
              <a:t>DNS packet</a:t>
            </a:r>
            <a:r>
              <a:rPr lang="ko-KR" altLang="en-US" b="1" i="1" dirty="0">
                <a:solidFill>
                  <a:srgbClr val="64504F"/>
                </a:solidFill>
              </a:rPr>
              <a:t>을 </a:t>
            </a:r>
            <a:r>
              <a:rPr lang="en-US" altLang="ko-KR" b="1" i="1" dirty="0">
                <a:solidFill>
                  <a:srgbClr val="64504F"/>
                </a:solidFill>
              </a:rPr>
              <a:t>capture</a:t>
            </a:r>
            <a:r>
              <a:rPr lang="ko-KR" altLang="en-US" b="1" i="1" dirty="0">
                <a:solidFill>
                  <a:srgbClr val="64504F"/>
                </a:solidFill>
              </a:rPr>
              <a:t>하고 </a:t>
            </a:r>
            <a:r>
              <a:rPr lang="en-US" altLang="ko-KR" b="1" i="1" dirty="0">
                <a:solidFill>
                  <a:srgbClr val="64504F"/>
                </a:solidFill>
              </a:rPr>
              <a:t>Layer </a:t>
            </a:r>
            <a:r>
              <a:rPr lang="ko-KR" altLang="en-US" b="1" i="1" dirty="0">
                <a:solidFill>
                  <a:srgbClr val="64504F"/>
                </a:solidFill>
              </a:rPr>
              <a:t>구조를 설명하라</a:t>
            </a:r>
            <a:r>
              <a:rPr lang="en-US" altLang="ko-KR" b="1" i="1" dirty="0">
                <a:solidFill>
                  <a:srgbClr val="64504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96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64504F"/>
                </a:solidFill>
              </a:rPr>
              <a:t>2.  ARP packet</a:t>
            </a:r>
            <a:r>
              <a:rPr lang="ko-KR" altLang="en-US" sz="2400" b="1" i="1" dirty="0">
                <a:solidFill>
                  <a:srgbClr val="64504F"/>
                </a:solidFill>
              </a:rPr>
              <a:t>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하고 강의노트에 명시된 방법을 참고해서 </a:t>
            </a:r>
            <a:r>
              <a:rPr lang="en-US" altLang="ko-KR" sz="2400" b="1" i="1" dirty="0">
                <a:solidFill>
                  <a:srgbClr val="64504F"/>
                </a:solidFill>
              </a:rPr>
              <a:t>Layer</a:t>
            </a:r>
            <a:r>
              <a:rPr lang="ko-KR" altLang="en-US" sz="2400" b="1" i="1" dirty="0">
                <a:solidFill>
                  <a:srgbClr val="64504F"/>
                </a:solidFill>
              </a:rPr>
              <a:t>구조를 설명하라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19539-F0B6-4430-9CFF-D07055F78482}"/>
              </a:ext>
            </a:extLst>
          </p:cNvPr>
          <p:cNvSpPr/>
          <p:nvPr/>
        </p:nvSpPr>
        <p:spPr>
          <a:xfrm>
            <a:off x="2107891" y="5081467"/>
            <a:ext cx="8463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프로토콜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Layer1(Physical Layer) + Layer2(Data Link Layer) :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Ethernet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Layer3(Network Layer) :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ARP(Address Resolution Protocol)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53628-58F0-4789-B1E2-683032C59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27" r="29291" b="15278"/>
          <a:stretch/>
        </p:blipFill>
        <p:spPr>
          <a:xfrm>
            <a:off x="1789320" y="1664357"/>
            <a:ext cx="9466616" cy="3252890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34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 ARP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강의노트에 명시된 방법을 참고해서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19539-F0B6-4430-9CFF-D07055F78482}"/>
              </a:ext>
            </a:extLst>
          </p:cNvPr>
          <p:cNvSpPr/>
          <p:nvPr/>
        </p:nvSpPr>
        <p:spPr>
          <a:xfrm>
            <a:off x="2107891" y="1455591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67A74-04DB-4408-BCAA-58A1874840B4}"/>
              </a:ext>
            </a:extLst>
          </p:cNvPr>
          <p:cNvSpPr/>
          <p:nvPr/>
        </p:nvSpPr>
        <p:spPr>
          <a:xfrm>
            <a:off x="2222943" y="1882034"/>
            <a:ext cx="443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Layer3(Network Layer) : APR Packet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D7416C-1F7A-4105-9AF4-D41882515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9" r="19998" b="9640"/>
          <a:stretch/>
        </p:blipFill>
        <p:spPr>
          <a:xfrm>
            <a:off x="1688872" y="2446332"/>
            <a:ext cx="9753847" cy="3332462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64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 ARP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강의노트에 명시된 방법을 참고해서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19539-F0B6-4430-9CFF-D07055F78482}"/>
              </a:ext>
            </a:extLst>
          </p:cNvPr>
          <p:cNvSpPr/>
          <p:nvPr/>
        </p:nvSpPr>
        <p:spPr>
          <a:xfrm>
            <a:off x="2107891" y="1455591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67A74-04DB-4408-BCAA-58A1874840B4}"/>
              </a:ext>
            </a:extLst>
          </p:cNvPr>
          <p:cNvSpPr/>
          <p:nvPr/>
        </p:nvSpPr>
        <p:spPr>
          <a:xfrm>
            <a:off x="2195564" y="1834056"/>
            <a:ext cx="443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Layer3(Network Layer) : APR Packet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EEFE70-4FC0-4995-AC86-BF2A97DABD72}"/>
              </a:ext>
            </a:extLst>
          </p:cNvPr>
          <p:cNvSpPr txBox="1"/>
          <p:nvPr/>
        </p:nvSpPr>
        <p:spPr>
          <a:xfrm>
            <a:off x="6203058" y="3763812"/>
            <a:ext cx="88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28 Byte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DA4343BC-8ABF-4308-B83F-F99EEF5461A4}"/>
              </a:ext>
            </a:extLst>
          </p:cNvPr>
          <p:cNvSpPr/>
          <p:nvPr/>
        </p:nvSpPr>
        <p:spPr>
          <a:xfrm rot="5400000">
            <a:off x="6408498" y="-940447"/>
            <a:ext cx="400109" cy="9062674"/>
          </a:xfrm>
          <a:prstGeom prst="rightBrace">
            <a:avLst/>
          </a:prstGeom>
          <a:ln w="1270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AE2B02-9CAE-41FF-AC65-E6915535E9D6}"/>
              </a:ext>
            </a:extLst>
          </p:cNvPr>
          <p:cNvSpPr/>
          <p:nvPr/>
        </p:nvSpPr>
        <p:spPr>
          <a:xfrm>
            <a:off x="1961077" y="4071589"/>
            <a:ext cx="7617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Hardware type 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Ethernet (1)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- 2byte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 type 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IPv4(0x0800)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2byte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Hardware size 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1byte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 size 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1byte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Opcode 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reply (2)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2byte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Sender MAC address: </a:t>
            </a:r>
            <a:r>
              <a:rPr kumimoji="0" lang="pt-B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IntelCor_e4:0a:b1 (8c:a9:82:e4:0a:b1) </a:t>
            </a:r>
            <a:r>
              <a:rPr kumimoji="0" lang="pt-BR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6byte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Sender IP address: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192.168.0.137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4byte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Target MAC address: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3a:68:d8:9e:49:31 (3a:68:d8:9e:49:31)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6byte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Target IP address: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192.168.0.1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4byte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16F43ECF-1253-457A-9213-31FB4D21C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70731"/>
              </p:ext>
            </p:extLst>
          </p:nvPr>
        </p:nvGraphicFramePr>
        <p:xfrm>
          <a:off x="2077215" y="2234189"/>
          <a:ext cx="9062676" cy="11331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7334">
                  <a:extLst>
                    <a:ext uri="{9D8B030D-6E8A-4147-A177-3AD203B41FA5}">
                      <a16:colId xmlns:a16="http://schemas.microsoft.com/office/drawing/2014/main" val="4025797339"/>
                    </a:ext>
                  </a:extLst>
                </a:gridCol>
                <a:gridCol w="647334">
                  <a:extLst>
                    <a:ext uri="{9D8B030D-6E8A-4147-A177-3AD203B41FA5}">
                      <a16:colId xmlns:a16="http://schemas.microsoft.com/office/drawing/2014/main" val="3586680927"/>
                    </a:ext>
                  </a:extLst>
                </a:gridCol>
                <a:gridCol w="323667">
                  <a:extLst>
                    <a:ext uri="{9D8B030D-6E8A-4147-A177-3AD203B41FA5}">
                      <a16:colId xmlns:a16="http://schemas.microsoft.com/office/drawing/2014/main" val="40785556"/>
                    </a:ext>
                  </a:extLst>
                </a:gridCol>
                <a:gridCol w="323667">
                  <a:extLst>
                    <a:ext uri="{9D8B030D-6E8A-4147-A177-3AD203B41FA5}">
                      <a16:colId xmlns:a16="http://schemas.microsoft.com/office/drawing/2014/main" val="3138454412"/>
                    </a:ext>
                  </a:extLst>
                </a:gridCol>
                <a:gridCol w="647334">
                  <a:extLst>
                    <a:ext uri="{9D8B030D-6E8A-4147-A177-3AD203B41FA5}">
                      <a16:colId xmlns:a16="http://schemas.microsoft.com/office/drawing/2014/main" val="442380560"/>
                    </a:ext>
                  </a:extLst>
                </a:gridCol>
                <a:gridCol w="1942002">
                  <a:extLst>
                    <a:ext uri="{9D8B030D-6E8A-4147-A177-3AD203B41FA5}">
                      <a16:colId xmlns:a16="http://schemas.microsoft.com/office/drawing/2014/main" val="1250469973"/>
                    </a:ext>
                  </a:extLst>
                </a:gridCol>
                <a:gridCol w="1294668">
                  <a:extLst>
                    <a:ext uri="{9D8B030D-6E8A-4147-A177-3AD203B41FA5}">
                      <a16:colId xmlns:a16="http://schemas.microsoft.com/office/drawing/2014/main" val="4066219084"/>
                    </a:ext>
                  </a:extLst>
                </a:gridCol>
                <a:gridCol w="1942002">
                  <a:extLst>
                    <a:ext uri="{9D8B030D-6E8A-4147-A177-3AD203B41FA5}">
                      <a16:colId xmlns:a16="http://schemas.microsoft.com/office/drawing/2014/main" val="2286097301"/>
                    </a:ext>
                  </a:extLst>
                </a:gridCol>
                <a:gridCol w="1294668">
                  <a:extLst>
                    <a:ext uri="{9D8B030D-6E8A-4147-A177-3AD203B41FA5}">
                      <a16:colId xmlns:a16="http://schemas.microsoft.com/office/drawing/2014/main" val="725365952"/>
                    </a:ext>
                  </a:extLst>
                </a:gridCol>
              </a:tblGrid>
              <a:tr h="11331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24410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B72683-4165-4E38-B5E1-F1811E93DF04}"/>
              </a:ext>
            </a:extLst>
          </p:cNvPr>
          <p:cNvSpPr txBox="1"/>
          <p:nvPr/>
        </p:nvSpPr>
        <p:spPr>
          <a:xfrm>
            <a:off x="2786492" y="2522773"/>
            <a:ext cx="541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 type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C2BCC0-D6EC-4F26-A470-CE1B5F5B5B37}"/>
              </a:ext>
            </a:extLst>
          </p:cNvPr>
          <p:cNvSpPr txBox="1"/>
          <p:nvPr/>
        </p:nvSpPr>
        <p:spPr>
          <a:xfrm>
            <a:off x="3356998" y="2602007"/>
            <a:ext cx="4037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Hardware size</a:t>
            </a:r>
          </a:p>
          <a:p>
            <a:pPr lvl="0">
              <a:defRPr/>
            </a:pP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rgbClr val="4F403F"/>
                </a:solidFill>
              </a:rPr>
              <a:t>(1)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DFF8E3-B7BE-4649-9486-AD7678C613A1}"/>
              </a:ext>
            </a:extLst>
          </p:cNvPr>
          <p:cNvSpPr txBox="1"/>
          <p:nvPr/>
        </p:nvSpPr>
        <p:spPr>
          <a:xfrm>
            <a:off x="3660121" y="2596849"/>
            <a:ext cx="4037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 size</a:t>
            </a:r>
          </a:p>
          <a:p>
            <a:pPr lvl="0">
              <a:defRPr/>
            </a:pP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rgbClr val="4F403F"/>
                </a:solidFill>
              </a:rPr>
              <a:t>(1)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782B71-9944-49CF-BF97-5C7D302B5579}"/>
              </a:ext>
            </a:extLst>
          </p:cNvPr>
          <p:cNvSpPr txBox="1"/>
          <p:nvPr/>
        </p:nvSpPr>
        <p:spPr>
          <a:xfrm>
            <a:off x="3962767" y="2643268"/>
            <a:ext cx="80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Opcode</a:t>
            </a:r>
          </a:p>
          <a:p>
            <a:pPr lvl="0" algn="ctr">
              <a:defRPr/>
            </a:pPr>
            <a:r>
              <a:rPr lang="en-US" altLang="ko-KR" sz="1200" b="1" dirty="0">
                <a:solidFill>
                  <a:srgbClr val="4F403F"/>
                </a:solidFill>
              </a:rPr>
              <a:t>(2)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3999-E3C8-4063-9082-47FCE8F35C5E}"/>
              </a:ext>
            </a:extLst>
          </p:cNvPr>
          <p:cNvSpPr txBox="1"/>
          <p:nvPr/>
        </p:nvSpPr>
        <p:spPr>
          <a:xfrm>
            <a:off x="4731263" y="2513432"/>
            <a:ext cx="18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Sender</a:t>
            </a:r>
            <a:r>
              <a:rPr lang="ko-KR" altLang="en-US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MAC address(6)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0C1DF1-49B3-4036-8F64-6893DC9A2FAC}"/>
              </a:ext>
            </a:extLst>
          </p:cNvPr>
          <p:cNvSpPr txBox="1"/>
          <p:nvPr/>
        </p:nvSpPr>
        <p:spPr>
          <a:xfrm>
            <a:off x="7931662" y="2506407"/>
            <a:ext cx="18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Target MAC address(6)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29F9F5-F38D-4401-B66F-1B803749E067}"/>
              </a:ext>
            </a:extLst>
          </p:cNvPr>
          <p:cNvSpPr txBox="1"/>
          <p:nvPr/>
        </p:nvSpPr>
        <p:spPr>
          <a:xfrm>
            <a:off x="6560593" y="2538347"/>
            <a:ext cx="147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Sender IP address(4)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47E5DD-CAC0-4E85-9806-72ED8F1CFB1C}"/>
              </a:ext>
            </a:extLst>
          </p:cNvPr>
          <p:cNvSpPr txBox="1"/>
          <p:nvPr/>
        </p:nvSpPr>
        <p:spPr>
          <a:xfrm>
            <a:off x="9784778" y="2538162"/>
            <a:ext cx="147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Target IP address(4)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74242-E174-46F2-8A58-F5E7A32E5D97}"/>
              </a:ext>
            </a:extLst>
          </p:cNvPr>
          <p:cNvSpPr txBox="1"/>
          <p:nvPr/>
        </p:nvSpPr>
        <p:spPr>
          <a:xfrm>
            <a:off x="2161200" y="2513432"/>
            <a:ext cx="541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Hardware type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9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 ARP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강의노트에 명시된 방법을 참고해서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19539-F0B6-4430-9CFF-D07055F78482}"/>
              </a:ext>
            </a:extLst>
          </p:cNvPr>
          <p:cNvSpPr/>
          <p:nvPr/>
        </p:nvSpPr>
        <p:spPr>
          <a:xfrm>
            <a:off x="2107891" y="1455591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FE506A-0D98-4937-8B44-281F380A12B3}"/>
              </a:ext>
            </a:extLst>
          </p:cNvPr>
          <p:cNvSpPr/>
          <p:nvPr/>
        </p:nvSpPr>
        <p:spPr>
          <a:xfrm>
            <a:off x="2222943" y="1882034"/>
            <a:ext cx="773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Layer1(Physical Layer) + Layer2(Data Link Layer) : Ethernet Frame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68C84-1C7D-4DE3-80E7-C4EF15D55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40" r="33435" b="9967"/>
          <a:stretch/>
        </p:blipFill>
        <p:spPr>
          <a:xfrm>
            <a:off x="2035903" y="2361596"/>
            <a:ext cx="8822023" cy="3585274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62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 ARP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강의노트에 명시된 방법을 참고해서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19539-F0B6-4430-9CFF-D07055F78482}"/>
              </a:ext>
            </a:extLst>
          </p:cNvPr>
          <p:cNvSpPr/>
          <p:nvPr/>
        </p:nvSpPr>
        <p:spPr>
          <a:xfrm>
            <a:off x="2107891" y="1455591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FE506A-0D98-4937-8B44-281F380A12B3}"/>
              </a:ext>
            </a:extLst>
          </p:cNvPr>
          <p:cNvSpPr/>
          <p:nvPr/>
        </p:nvSpPr>
        <p:spPr>
          <a:xfrm>
            <a:off x="2222943" y="1882034"/>
            <a:ext cx="773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Layer1(Physical Layer) + Layer2(Data Link Layer) :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Ethernet Frame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447D6-388E-4DA6-9747-F9F7BC25989B}"/>
              </a:ext>
            </a:extLst>
          </p:cNvPr>
          <p:cNvSpPr txBox="1"/>
          <p:nvPr/>
        </p:nvSpPr>
        <p:spPr>
          <a:xfrm>
            <a:off x="5302279" y="4166148"/>
            <a:ext cx="228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Ethernet Frame(42 Byte)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BB663D55-92A0-44CB-BBE7-E39ECE668177}"/>
              </a:ext>
            </a:extLst>
          </p:cNvPr>
          <p:cNvSpPr/>
          <p:nvPr/>
        </p:nvSpPr>
        <p:spPr>
          <a:xfrm rot="5400000">
            <a:off x="6246859" y="-632563"/>
            <a:ext cx="400109" cy="9268684"/>
          </a:xfrm>
          <a:prstGeom prst="rightBrace">
            <a:avLst/>
          </a:prstGeom>
          <a:ln w="1270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B5B0792-800F-4431-9E99-B8EAE4B2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5654"/>
              </p:ext>
            </p:extLst>
          </p:nvPr>
        </p:nvGraphicFramePr>
        <p:xfrm>
          <a:off x="1812571" y="2893257"/>
          <a:ext cx="9268686" cy="830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098">
                  <a:extLst>
                    <a:ext uri="{9D8B030D-6E8A-4147-A177-3AD203B41FA5}">
                      <a16:colId xmlns:a16="http://schemas.microsoft.com/office/drawing/2014/main" val="1207276635"/>
                    </a:ext>
                  </a:extLst>
                </a:gridCol>
                <a:gridCol w="1324098">
                  <a:extLst>
                    <a:ext uri="{9D8B030D-6E8A-4147-A177-3AD203B41FA5}">
                      <a16:colId xmlns:a16="http://schemas.microsoft.com/office/drawing/2014/main" val="3563837227"/>
                    </a:ext>
                  </a:extLst>
                </a:gridCol>
                <a:gridCol w="441366">
                  <a:extLst>
                    <a:ext uri="{9D8B030D-6E8A-4147-A177-3AD203B41FA5}">
                      <a16:colId xmlns:a16="http://schemas.microsoft.com/office/drawing/2014/main" val="3867028768"/>
                    </a:ext>
                  </a:extLst>
                </a:gridCol>
                <a:gridCol w="6179124">
                  <a:extLst>
                    <a:ext uri="{9D8B030D-6E8A-4147-A177-3AD203B41FA5}">
                      <a16:colId xmlns:a16="http://schemas.microsoft.com/office/drawing/2014/main" val="3112691392"/>
                    </a:ext>
                  </a:extLst>
                </a:gridCol>
              </a:tblGrid>
              <a:tr h="8309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2472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2DAF51-293D-4B15-86CE-4A0ACC38EC03}"/>
              </a:ext>
            </a:extLst>
          </p:cNvPr>
          <p:cNvSpPr/>
          <p:nvPr/>
        </p:nvSpPr>
        <p:spPr>
          <a:xfrm>
            <a:off x="1744671" y="4914395"/>
            <a:ext cx="76178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it-IT" altLang="ko-KR" sz="1600" b="1" dirty="0">
                <a:solidFill>
                  <a:srgbClr val="576067"/>
                </a:solidFill>
              </a:rPr>
              <a:t>Destination: </a:t>
            </a:r>
            <a:r>
              <a:rPr lang="it-IT" altLang="ko-KR" sz="1600" b="1" dirty="0">
                <a:solidFill>
                  <a:srgbClr val="4472C4"/>
                </a:solidFill>
              </a:rPr>
              <a:t>3a:68:d8:9e:49:31 (3a:68:d8:9e:49:31) </a:t>
            </a:r>
            <a:r>
              <a:rPr lang="it-IT" altLang="ko-KR" sz="1600" b="1" dirty="0">
                <a:solidFill>
                  <a:srgbClr val="576067"/>
                </a:solidFill>
              </a:rPr>
              <a:t>– 6byte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Source: </a:t>
            </a:r>
            <a:r>
              <a:rPr lang="en-US" altLang="ko-KR" sz="1600" b="1" dirty="0">
                <a:solidFill>
                  <a:srgbClr val="4472C4"/>
                </a:solidFill>
              </a:rPr>
              <a:t>IntelCor_e4:0a:b1 (8c:a9:82:e4:0a:b1) </a:t>
            </a:r>
            <a:r>
              <a:rPr lang="en-US" altLang="ko-KR" sz="1600" b="1" dirty="0">
                <a:solidFill>
                  <a:srgbClr val="576067"/>
                </a:solidFill>
              </a:rPr>
              <a:t>– 6byte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Type: </a:t>
            </a:r>
            <a:r>
              <a:rPr lang="en-US" altLang="ko-KR" sz="1600" b="1" dirty="0">
                <a:solidFill>
                  <a:srgbClr val="4472C4"/>
                </a:solidFill>
              </a:rPr>
              <a:t>ARP (0x0806)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ARP Packet 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– 28byte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7B8B86-7185-49DC-BA00-6451E5898263}"/>
              </a:ext>
            </a:extLst>
          </p:cNvPr>
          <p:cNvSpPr txBox="1"/>
          <p:nvPr/>
        </p:nvSpPr>
        <p:spPr>
          <a:xfrm>
            <a:off x="3193288" y="3044452"/>
            <a:ext cx="119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Address(6)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5B04A0-45BB-4136-928A-CE0DB7C1AABE}"/>
              </a:ext>
            </a:extLst>
          </p:cNvPr>
          <p:cNvSpPr txBox="1"/>
          <p:nvPr/>
        </p:nvSpPr>
        <p:spPr>
          <a:xfrm>
            <a:off x="4085450" y="3156840"/>
            <a:ext cx="1196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80999F-45EF-41DF-BE68-3CF8F6906DB9}"/>
              </a:ext>
            </a:extLst>
          </p:cNvPr>
          <p:cNvSpPr txBox="1"/>
          <p:nvPr/>
        </p:nvSpPr>
        <p:spPr>
          <a:xfrm>
            <a:off x="6553631" y="3112723"/>
            <a:ext cx="2778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ARP Packet(28byte)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95B81-2D3D-4FD8-A1AB-31DC1EADD4D7}"/>
              </a:ext>
            </a:extLst>
          </p:cNvPr>
          <p:cNvSpPr txBox="1"/>
          <p:nvPr/>
        </p:nvSpPr>
        <p:spPr>
          <a:xfrm>
            <a:off x="1885331" y="3044452"/>
            <a:ext cx="119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Destination Address(6)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035949BE-6960-4D90-98FA-0229C32986E7}"/>
              </a:ext>
            </a:extLst>
          </p:cNvPr>
          <p:cNvSpPr/>
          <p:nvPr/>
        </p:nvSpPr>
        <p:spPr>
          <a:xfrm rot="16200000">
            <a:off x="3249815" y="1197080"/>
            <a:ext cx="217779" cy="3083698"/>
          </a:xfrm>
          <a:prstGeom prst="rightBrace">
            <a:avLst/>
          </a:prstGeom>
          <a:ln w="1270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2DF822-DE63-4CBE-BFFD-550A9A0E0CBD}"/>
              </a:ext>
            </a:extLst>
          </p:cNvPr>
          <p:cNvSpPr txBox="1"/>
          <p:nvPr/>
        </p:nvSpPr>
        <p:spPr>
          <a:xfrm>
            <a:off x="2348874" y="2322262"/>
            <a:ext cx="228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Ethernet Header(14 Byte)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3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 ARP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강의노트에 명시된 방법을 참고해서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" name="표 24">
            <a:extLst>
              <a:ext uri="{FF2B5EF4-FFF2-40B4-BE49-F238E27FC236}">
                <a16:creationId xmlns:a16="http://schemas.microsoft.com/office/drawing/2014/main" id="{14BFF259-4F0B-4F0F-A2F9-BE0A804D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60235"/>
              </p:ext>
            </p:extLst>
          </p:nvPr>
        </p:nvGraphicFramePr>
        <p:xfrm>
          <a:off x="1852627" y="2072814"/>
          <a:ext cx="9062676" cy="11331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7334">
                  <a:extLst>
                    <a:ext uri="{9D8B030D-6E8A-4147-A177-3AD203B41FA5}">
                      <a16:colId xmlns:a16="http://schemas.microsoft.com/office/drawing/2014/main" val="4025797339"/>
                    </a:ext>
                  </a:extLst>
                </a:gridCol>
                <a:gridCol w="647334">
                  <a:extLst>
                    <a:ext uri="{9D8B030D-6E8A-4147-A177-3AD203B41FA5}">
                      <a16:colId xmlns:a16="http://schemas.microsoft.com/office/drawing/2014/main" val="3586680927"/>
                    </a:ext>
                  </a:extLst>
                </a:gridCol>
                <a:gridCol w="323667">
                  <a:extLst>
                    <a:ext uri="{9D8B030D-6E8A-4147-A177-3AD203B41FA5}">
                      <a16:colId xmlns:a16="http://schemas.microsoft.com/office/drawing/2014/main" val="40785556"/>
                    </a:ext>
                  </a:extLst>
                </a:gridCol>
                <a:gridCol w="323667">
                  <a:extLst>
                    <a:ext uri="{9D8B030D-6E8A-4147-A177-3AD203B41FA5}">
                      <a16:colId xmlns:a16="http://schemas.microsoft.com/office/drawing/2014/main" val="3138454412"/>
                    </a:ext>
                  </a:extLst>
                </a:gridCol>
                <a:gridCol w="647334">
                  <a:extLst>
                    <a:ext uri="{9D8B030D-6E8A-4147-A177-3AD203B41FA5}">
                      <a16:colId xmlns:a16="http://schemas.microsoft.com/office/drawing/2014/main" val="442380560"/>
                    </a:ext>
                  </a:extLst>
                </a:gridCol>
                <a:gridCol w="1942002">
                  <a:extLst>
                    <a:ext uri="{9D8B030D-6E8A-4147-A177-3AD203B41FA5}">
                      <a16:colId xmlns:a16="http://schemas.microsoft.com/office/drawing/2014/main" val="1250469973"/>
                    </a:ext>
                  </a:extLst>
                </a:gridCol>
                <a:gridCol w="1294668">
                  <a:extLst>
                    <a:ext uri="{9D8B030D-6E8A-4147-A177-3AD203B41FA5}">
                      <a16:colId xmlns:a16="http://schemas.microsoft.com/office/drawing/2014/main" val="4066219084"/>
                    </a:ext>
                  </a:extLst>
                </a:gridCol>
                <a:gridCol w="1942002">
                  <a:extLst>
                    <a:ext uri="{9D8B030D-6E8A-4147-A177-3AD203B41FA5}">
                      <a16:colId xmlns:a16="http://schemas.microsoft.com/office/drawing/2014/main" val="2286097301"/>
                    </a:ext>
                  </a:extLst>
                </a:gridCol>
                <a:gridCol w="1294668">
                  <a:extLst>
                    <a:ext uri="{9D8B030D-6E8A-4147-A177-3AD203B41FA5}">
                      <a16:colId xmlns:a16="http://schemas.microsoft.com/office/drawing/2014/main" val="725365952"/>
                    </a:ext>
                  </a:extLst>
                </a:gridCol>
              </a:tblGrid>
              <a:tr h="11331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4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2441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69AA05-FAE6-49EE-B5B3-3CC8A19DE8B8}"/>
              </a:ext>
            </a:extLst>
          </p:cNvPr>
          <p:cNvSpPr txBox="1"/>
          <p:nvPr/>
        </p:nvSpPr>
        <p:spPr>
          <a:xfrm>
            <a:off x="2561904" y="2361398"/>
            <a:ext cx="541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 type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7E12C-A611-401D-8666-6FA81F1336EF}"/>
              </a:ext>
            </a:extLst>
          </p:cNvPr>
          <p:cNvSpPr txBox="1"/>
          <p:nvPr/>
        </p:nvSpPr>
        <p:spPr>
          <a:xfrm>
            <a:off x="3132410" y="2440632"/>
            <a:ext cx="4037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Hardware size</a:t>
            </a:r>
          </a:p>
          <a:p>
            <a:pPr lvl="0">
              <a:defRPr/>
            </a:pP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rgbClr val="4F403F"/>
                </a:solidFill>
              </a:rPr>
              <a:t>(1)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09D5C-5EA1-46DE-A853-F09308BB4CA0}"/>
              </a:ext>
            </a:extLst>
          </p:cNvPr>
          <p:cNvSpPr txBox="1"/>
          <p:nvPr/>
        </p:nvSpPr>
        <p:spPr>
          <a:xfrm>
            <a:off x="3435533" y="2435474"/>
            <a:ext cx="4037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 size</a:t>
            </a:r>
          </a:p>
          <a:p>
            <a:pPr lvl="0">
              <a:defRPr/>
            </a:pP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rgbClr val="4F403F"/>
                </a:solidFill>
              </a:rPr>
              <a:t>(1)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74B76-9305-4DE6-90A5-97ACD8026DA4}"/>
              </a:ext>
            </a:extLst>
          </p:cNvPr>
          <p:cNvSpPr txBox="1"/>
          <p:nvPr/>
        </p:nvSpPr>
        <p:spPr>
          <a:xfrm>
            <a:off x="3738179" y="2481893"/>
            <a:ext cx="80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Opcode</a:t>
            </a:r>
          </a:p>
          <a:p>
            <a:pPr lvl="0" algn="ctr">
              <a:defRPr/>
            </a:pPr>
            <a:r>
              <a:rPr lang="en-US" altLang="ko-KR" sz="1200" b="1" dirty="0">
                <a:solidFill>
                  <a:srgbClr val="4F403F"/>
                </a:solidFill>
              </a:rPr>
              <a:t>(2)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F93A6F-394F-46CA-9582-6EB79E3D2548}"/>
              </a:ext>
            </a:extLst>
          </p:cNvPr>
          <p:cNvSpPr txBox="1"/>
          <p:nvPr/>
        </p:nvSpPr>
        <p:spPr>
          <a:xfrm>
            <a:off x="4506675" y="2352057"/>
            <a:ext cx="18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Sender</a:t>
            </a:r>
            <a:r>
              <a:rPr lang="ko-KR" altLang="en-US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MAC address(6)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A83A8-34C0-4360-A35C-EACF15F5BDFE}"/>
              </a:ext>
            </a:extLst>
          </p:cNvPr>
          <p:cNvSpPr txBox="1"/>
          <p:nvPr/>
        </p:nvSpPr>
        <p:spPr>
          <a:xfrm>
            <a:off x="7707074" y="2345032"/>
            <a:ext cx="18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Target MAC address(6)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78E895-423A-4F4E-8565-8281F3DBBB13}"/>
              </a:ext>
            </a:extLst>
          </p:cNvPr>
          <p:cNvSpPr txBox="1"/>
          <p:nvPr/>
        </p:nvSpPr>
        <p:spPr>
          <a:xfrm>
            <a:off x="6336005" y="2376972"/>
            <a:ext cx="147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Sender IP address(4)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DB8075-56DB-4C80-9A31-B9CE8CAE0A3C}"/>
              </a:ext>
            </a:extLst>
          </p:cNvPr>
          <p:cNvSpPr txBox="1"/>
          <p:nvPr/>
        </p:nvSpPr>
        <p:spPr>
          <a:xfrm>
            <a:off x="9560190" y="2376787"/>
            <a:ext cx="147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Target IP address(4)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273AD-A817-435B-9A19-5E3DCD8134CC}"/>
              </a:ext>
            </a:extLst>
          </p:cNvPr>
          <p:cNvSpPr txBox="1"/>
          <p:nvPr/>
        </p:nvSpPr>
        <p:spPr>
          <a:xfrm>
            <a:off x="1936612" y="2352057"/>
            <a:ext cx="541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Hardware type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928991B6-5143-455C-A912-5EAAA75DD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25116"/>
              </p:ext>
            </p:extLst>
          </p:nvPr>
        </p:nvGraphicFramePr>
        <p:xfrm>
          <a:off x="1653480" y="3475211"/>
          <a:ext cx="9268686" cy="830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098">
                  <a:extLst>
                    <a:ext uri="{9D8B030D-6E8A-4147-A177-3AD203B41FA5}">
                      <a16:colId xmlns:a16="http://schemas.microsoft.com/office/drawing/2014/main" val="1207276635"/>
                    </a:ext>
                  </a:extLst>
                </a:gridCol>
                <a:gridCol w="1324098">
                  <a:extLst>
                    <a:ext uri="{9D8B030D-6E8A-4147-A177-3AD203B41FA5}">
                      <a16:colId xmlns:a16="http://schemas.microsoft.com/office/drawing/2014/main" val="3563837227"/>
                    </a:ext>
                  </a:extLst>
                </a:gridCol>
                <a:gridCol w="441366">
                  <a:extLst>
                    <a:ext uri="{9D8B030D-6E8A-4147-A177-3AD203B41FA5}">
                      <a16:colId xmlns:a16="http://schemas.microsoft.com/office/drawing/2014/main" val="3867028768"/>
                    </a:ext>
                  </a:extLst>
                </a:gridCol>
                <a:gridCol w="6179124">
                  <a:extLst>
                    <a:ext uri="{9D8B030D-6E8A-4147-A177-3AD203B41FA5}">
                      <a16:colId xmlns:a16="http://schemas.microsoft.com/office/drawing/2014/main" val="3112691392"/>
                    </a:ext>
                  </a:extLst>
                </a:gridCol>
              </a:tblGrid>
              <a:tr h="8309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2472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8051272-E1E8-480D-A3E9-E1E0F459AA2D}"/>
              </a:ext>
            </a:extLst>
          </p:cNvPr>
          <p:cNvSpPr txBox="1"/>
          <p:nvPr/>
        </p:nvSpPr>
        <p:spPr>
          <a:xfrm>
            <a:off x="3034197" y="3626406"/>
            <a:ext cx="119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Address(6)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061C50-E541-4E06-A684-A2E925F267D3}"/>
              </a:ext>
            </a:extLst>
          </p:cNvPr>
          <p:cNvSpPr txBox="1"/>
          <p:nvPr/>
        </p:nvSpPr>
        <p:spPr>
          <a:xfrm>
            <a:off x="3926359" y="3738794"/>
            <a:ext cx="1196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48AEEF-D941-48E3-9BA7-E84C9E4477B3}"/>
              </a:ext>
            </a:extLst>
          </p:cNvPr>
          <p:cNvSpPr txBox="1"/>
          <p:nvPr/>
        </p:nvSpPr>
        <p:spPr>
          <a:xfrm>
            <a:off x="6394540" y="3694677"/>
            <a:ext cx="2778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ARP Packet(28byte)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A268B0-0D7E-4B6D-865D-B061BBD650D0}"/>
              </a:ext>
            </a:extLst>
          </p:cNvPr>
          <p:cNvSpPr txBox="1"/>
          <p:nvPr/>
        </p:nvSpPr>
        <p:spPr>
          <a:xfrm>
            <a:off x="1726240" y="3626406"/>
            <a:ext cx="119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Destination Address(6)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3BAF34-E9F4-413D-B789-168E330724E4}"/>
              </a:ext>
            </a:extLst>
          </p:cNvPr>
          <p:cNvCxnSpPr/>
          <p:nvPr/>
        </p:nvCxnSpPr>
        <p:spPr>
          <a:xfrm>
            <a:off x="1852627" y="3206011"/>
            <a:ext cx="2921504" cy="269200"/>
          </a:xfrm>
          <a:prstGeom prst="line">
            <a:avLst/>
          </a:prstGeom>
          <a:ln w="1905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C0E6A0-1C28-46ED-86F0-A027DF0F2020}"/>
              </a:ext>
            </a:extLst>
          </p:cNvPr>
          <p:cNvCxnSpPr>
            <a:cxnSpLocks/>
          </p:cNvCxnSpPr>
          <p:nvPr/>
        </p:nvCxnSpPr>
        <p:spPr>
          <a:xfrm>
            <a:off x="10911445" y="3201229"/>
            <a:ext cx="3858" cy="273982"/>
          </a:xfrm>
          <a:prstGeom prst="line">
            <a:avLst/>
          </a:prstGeom>
          <a:ln w="1905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885B36E-13E0-4547-A372-9CD0F17BF793}"/>
              </a:ext>
            </a:extLst>
          </p:cNvPr>
          <p:cNvSpPr/>
          <p:nvPr/>
        </p:nvSpPr>
        <p:spPr>
          <a:xfrm>
            <a:off x="2107891" y="1455591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84F5C2A-E9DE-4AFC-9D1F-916157476299}"/>
              </a:ext>
            </a:extLst>
          </p:cNvPr>
          <p:cNvSpPr/>
          <p:nvPr/>
        </p:nvSpPr>
        <p:spPr>
          <a:xfrm>
            <a:off x="1852627" y="4935812"/>
            <a:ext cx="8012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576067"/>
                </a:solidFill>
              </a:rPr>
              <a:t>Layer3(Network Layer)</a:t>
            </a:r>
            <a:r>
              <a:rPr lang="ko-KR" altLang="en-US" b="1" dirty="0">
                <a:solidFill>
                  <a:srgbClr val="576067"/>
                </a:solidFill>
              </a:rPr>
              <a:t>의 </a:t>
            </a:r>
            <a:r>
              <a:rPr lang="en-US" altLang="ko-KR" b="1" dirty="0">
                <a:solidFill>
                  <a:srgbClr val="576067"/>
                </a:solidFill>
              </a:rPr>
              <a:t>APR Packet</a:t>
            </a:r>
            <a:r>
              <a:rPr lang="ko-KR" altLang="en-US" b="1" dirty="0">
                <a:solidFill>
                  <a:srgbClr val="576067"/>
                </a:solidFill>
              </a:rPr>
              <a:t>과 </a:t>
            </a:r>
            <a:r>
              <a:rPr lang="en-US" altLang="ko-KR" b="1" dirty="0">
                <a:solidFill>
                  <a:srgbClr val="576067"/>
                </a:solidFill>
              </a:rPr>
              <a:t>Layer1(Physical Layer) </a:t>
            </a:r>
            <a:r>
              <a:rPr lang="ko-KR" altLang="en-US" b="1" dirty="0">
                <a:solidFill>
                  <a:srgbClr val="576067"/>
                </a:solidFill>
              </a:rPr>
              <a:t>과</a:t>
            </a:r>
            <a:r>
              <a:rPr lang="en-US" altLang="ko-KR" b="1" dirty="0">
                <a:solidFill>
                  <a:srgbClr val="576067"/>
                </a:solidFill>
              </a:rPr>
              <a:t>Layer2(Data Link Layer)</a:t>
            </a:r>
            <a:r>
              <a:rPr lang="ko-KR" altLang="en-US" b="1" dirty="0">
                <a:solidFill>
                  <a:srgbClr val="576067"/>
                </a:solidFill>
              </a:rPr>
              <a:t>의</a:t>
            </a:r>
            <a:r>
              <a:rPr lang="en-US" altLang="ko-KR" b="1" dirty="0">
                <a:solidFill>
                  <a:srgbClr val="576067"/>
                </a:solidFill>
              </a:rPr>
              <a:t> Ethernet Frame</a:t>
            </a:r>
            <a:r>
              <a:rPr lang="ko-KR" altLang="en-US" b="1" dirty="0">
                <a:solidFill>
                  <a:srgbClr val="576067"/>
                </a:solidFill>
              </a:rPr>
              <a:t>을 </a:t>
            </a:r>
            <a:r>
              <a:rPr lang="en-US" altLang="ko-KR" b="1" dirty="0">
                <a:solidFill>
                  <a:srgbClr val="576067"/>
                </a:solidFill>
              </a:rPr>
              <a:t>Encapsulation </a:t>
            </a:r>
            <a:r>
              <a:rPr lang="ko-KR" altLang="en-US" b="1" dirty="0">
                <a:solidFill>
                  <a:srgbClr val="576067"/>
                </a:solidFill>
              </a:rPr>
              <a:t>구조 명시</a:t>
            </a:r>
            <a:endParaRPr lang="en-US" altLang="ko-KR" b="1" dirty="0">
              <a:solidFill>
                <a:srgbClr val="576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5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 ARP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강의노트에 명시된 방법을 참고해서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19539-F0B6-4430-9CFF-D07055F78482}"/>
              </a:ext>
            </a:extLst>
          </p:cNvPr>
          <p:cNvSpPr/>
          <p:nvPr/>
        </p:nvSpPr>
        <p:spPr>
          <a:xfrm>
            <a:off x="2154927" y="4329605"/>
            <a:ext cx="846368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Layer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목적지 주소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발신지 주소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(SA)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Layer1(Physical Layer) + Layer2(Data Link Layer)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 DA(</a:t>
            </a:r>
            <a:r>
              <a:rPr lang="it-IT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Destination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) </a:t>
            </a:r>
            <a:r>
              <a:rPr lang="it-IT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: 3a:68:d8:9e:49:31 (3a:68:d8:9e:49:31)</a:t>
            </a:r>
          </a:p>
          <a:p>
            <a:pPr lvl="0">
              <a:defRPr/>
            </a:pPr>
            <a:r>
              <a:rPr lang="it-IT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 SA(Source) : IntelCor_e4:0a:b1 (8c:a9:82:e4:0a:b1)</a:t>
            </a:r>
          </a:p>
          <a:p>
            <a:pPr lvl="0">
              <a:defRPr/>
            </a:pPr>
            <a:endParaRPr lang="en-US" altLang="ko-KR" sz="800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Layer3(Network Layer)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	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없다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rgbClr val="576067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47AE33-5563-4950-96A2-09F949C80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74" r="34375" b="18580"/>
          <a:stretch/>
        </p:blipFill>
        <p:spPr>
          <a:xfrm>
            <a:off x="2342397" y="1629191"/>
            <a:ext cx="8733616" cy="25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034FC-9509-4A98-9028-E30ABCE94A91}"/>
              </a:ext>
            </a:extLst>
          </p:cNvPr>
          <p:cNvSpPr/>
          <p:nvPr/>
        </p:nvSpPr>
        <p:spPr>
          <a:xfrm>
            <a:off x="2478312" y="2543243"/>
            <a:ext cx="87510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프로토콜을 명시하라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- Encapsulation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명시하라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목적지주소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(DA)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발신지주소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(SA)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명시하라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619B8B-C0D9-42BC-A337-AA55092F1D90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1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lang="en-US" altLang="ko-KR" sz="2400" b="1" i="1" dirty="0">
                <a:solidFill>
                  <a:srgbClr val="64504F"/>
                </a:solidFill>
              </a:rPr>
              <a:t>DNS packet</a:t>
            </a:r>
            <a:r>
              <a:rPr lang="ko-KR" altLang="en-US" sz="2400" b="1" i="1" dirty="0">
                <a:solidFill>
                  <a:srgbClr val="64504F"/>
                </a:solidFill>
              </a:rPr>
              <a:t>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하고 </a:t>
            </a:r>
            <a:r>
              <a:rPr lang="en-US" altLang="ko-KR" sz="2400" b="1" i="1" dirty="0">
                <a:solidFill>
                  <a:srgbClr val="64504F"/>
                </a:solidFill>
              </a:rPr>
              <a:t>Layer </a:t>
            </a:r>
            <a:r>
              <a:rPr lang="ko-KR" altLang="en-US" sz="2400" b="1" i="1" dirty="0">
                <a:solidFill>
                  <a:srgbClr val="64504F"/>
                </a:solidFill>
              </a:rPr>
              <a:t>구조를 설명하라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19539-F0B6-4430-9CFF-D07055F78482}"/>
              </a:ext>
            </a:extLst>
          </p:cNvPr>
          <p:cNvSpPr/>
          <p:nvPr/>
        </p:nvSpPr>
        <p:spPr>
          <a:xfrm>
            <a:off x="2077217" y="5598911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Packet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8FDDBB3-5FE6-497A-B88A-418AC28A0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5" r="3767" b="10417"/>
          <a:stretch/>
        </p:blipFill>
        <p:spPr>
          <a:xfrm>
            <a:off x="2277764" y="1376802"/>
            <a:ext cx="8822024" cy="4138173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99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19539-F0B6-4430-9CFF-D07055F78482}"/>
              </a:ext>
            </a:extLst>
          </p:cNvPr>
          <p:cNvSpPr/>
          <p:nvPr/>
        </p:nvSpPr>
        <p:spPr>
          <a:xfrm>
            <a:off x="1864157" y="3383524"/>
            <a:ext cx="84636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à"/>
              <a:defRPr/>
            </a:pPr>
            <a:r>
              <a:rPr lang="en-US" altLang="ko-KR" sz="2000" b="1" dirty="0">
                <a:solidFill>
                  <a:srgbClr val="576067"/>
                </a:solidFill>
              </a:rPr>
              <a:t>Layer</a:t>
            </a:r>
            <a:r>
              <a:rPr lang="ko-KR" altLang="en-US" sz="2000" b="1" dirty="0">
                <a:solidFill>
                  <a:srgbClr val="576067"/>
                </a:solidFill>
              </a:rPr>
              <a:t>별 프로토콜 명시</a:t>
            </a:r>
            <a:endParaRPr lang="en-US" altLang="ko-KR" sz="2000" b="1" dirty="0">
              <a:solidFill>
                <a:srgbClr val="576067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à"/>
              <a:defRPr/>
            </a:pPr>
            <a:endParaRPr lang="en-US" altLang="ko-KR" sz="800" b="1" dirty="0">
              <a:solidFill>
                <a:srgbClr val="576067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576067"/>
                </a:solidFill>
              </a:rPr>
              <a:t>Layer1(Physical Layer) + Layer2(Data Link Layer) :</a:t>
            </a:r>
            <a:r>
              <a:rPr lang="en-US" altLang="ko-KR" b="1" dirty="0">
                <a:solidFill>
                  <a:schemeClr val="accent5"/>
                </a:solidFill>
              </a:rPr>
              <a:t> Ethernet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576067"/>
                </a:solidFill>
              </a:rPr>
              <a:t>Layer3(Network Layer) : </a:t>
            </a:r>
            <a:r>
              <a:rPr lang="en-US" altLang="ko-KR" b="1" dirty="0">
                <a:solidFill>
                  <a:schemeClr val="accent5"/>
                </a:solidFill>
              </a:rPr>
              <a:t>IPv4(Internet Protocol Version 4)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576067"/>
                </a:solidFill>
              </a:rPr>
              <a:t>Layer4(Transport Layer) : </a:t>
            </a:r>
            <a:r>
              <a:rPr lang="en-US" altLang="ko-KR" b="1" dirty="0">
                <a:solidFill>
                  <a:schemeClr val="accent5"/>
                </a:solidFill>
              </a:rPr>
              <a:t>UDP(User Datagram Protocol)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576067"/>
                </a:solidFill>
              </a:rPr>
              <a:t>Layer5(Application Layer) : </a:t>
            </a:r>
            <a:r>
              <a:rPr lang="en-US" altLang="ko-KR" b="1" dirty="0">
                <a:solidFill>
                  <a:schemeClr val="accent5"/>
                </a:solidFill>
              </a:rPr>
              <a:t>DNS(Domain Name System)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9472FB-E8DA-4234-B04E-44EA34B44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74" r="30431" b="32739"/>
          <a:stretch/>
        </p:blipFill>
        <p:spPr>
          <a:xfrm>
            <a:off x="1753306" y="1341316"/>
            <a:ext cx="9605388" cy="194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2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 rot="5400000">
            <a:off x="269785" y="1531607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034FC-9509-4A98-9028-E30ABCE94A91}"/>
              </a:ext>
            </a:extLst>
          </p:cNvPr>
          <p:cNvSpPr/>
          <p:nvPr/>
        </p:nvSpPr>
        <p:spPr>
          <a:xfrm>
            <a:off x="1942326" y="774518"/>
            <a:ext cx="875109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64504F"/>
                </a:solidFill>
              </a:rPr>
              <a:t>1. Wireshark </a:t>
            </a:r>
            <a:r>
              <a:rPr lang="ko-KR" altLang="en-US" sz="2400" b="1" i="1" dirty="0">
                <a:solidFill>
                  <a:srgbClr val="64504F"/>
                </a:solidFill>
              </a:rPr>
              <a:t>화면을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해서 </a:t>
            </a:r>
            <a:r>
              <a:rPr lang="en-US" altLang="ko-KR" sz="2400" b="1" i="1" dirty="0">
                <a:solidFill>
                  <a:srgbClr val="64504F"/>
                </a:solidFill>
              </a:rPr>
              <a:t>Packet list window, Packet details window, Packet byte window</a:t>
            </a:r>
            <a:r>
              <a:rPr lang="ko-KR" altLang="en-US" sz="2400" b="1" i="1" dirty="0">
                <a:solidFill>
                  <a:srgbClr val="64504F"/>
                </a:solidFill>
              </a:rPr>
              <a:t>를 명시한다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2400" b="1" i="1" dirty="0">
              <a:solidFill>
                <a:srgbClr val="64504F"/>
              </a:solidFill>
            </a:endParaRPr>
          </a:p>
          <a:p>
            <a:r>
              <a:rPr lang="en-US" altLang="ko-KR" sz="2400" b="1" i="1" dirty="0">
                <a:solidFill>
                  <a:srgbClr val="64504F"/>
                </a:solidFill>
              </a:rPr>
              <a:t>2.  ARP packet</a:t>
            </a:r>
            <a:r>
              <a:rPr lang="ko-KR" altLang="en-US" sz="2400" b="1" i="1" dirty="0">
                <a:solidFill>
                  <a:srgbClr val="64504F"/>
                </a:solidFill>
              </a:rPr>
              <a:t>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하고 강의노트에 명시된 방법을 참고해서 </a:t>
            </a:r>
            <a:r>
              <a:rPr lang="en-US" altLang="ko-KR" sz="2400" b="1" i="1" dirty="0">
                <a:solidFill>
                  <a:srgbClr val="64504F"/>
                </a:solidFill>
              </a:rPr>
              <a:t>Layer</a:t>
            </a:r>
            <a:r>
              <a:rPr lang="ko-KR" altLang="en-US" sz="2400" b="1" i="1" dirty="0">
                <a:solidFill>
                  <a:srgbClr val="64504F"/>
                </a:solidFill>
              </a:rPr>
              <a:t>구조를 설명하라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  <a:p>
            <a:endParaRPr lang="en-US" altLang="ko-KR" sz="2000" b="1" i="1" dirty="0">
              <a:solidFill>
                <a:srgbClr val="64504F"/>
              </a:solidFill>
            </a:endParaRPr>
          </a:p>
          <a:p>
            <a:pPr lvl="1"/>
            <a:r>
              <a:rPr lang="en-US" altLang="ko-KR" sz="2000" b="1" i="1" dirty="0">
                <a:solidFill>
                  <a:srgbClr val="64504F"/>
                </a:solidFill>
              </a:rPr>
              <a:t>   </a:t>
            </a:r>
            <a:r>
              <a:rPr lang="en-US" altLang="ko-KR" sz="2000" i="1" dirty="0">
                <a:solidFill>
                  <a:srgbClr val="576067"/>
                </a:solidFill>
              </a:rPr>
              <a:t>- </a:t>
            </a:r>
            <a:r>
              <a:rPr lang="ko-KR" altLang="en-US" sz="2000" i="1" dirty="0">
                <a:solidFill>
                  <a:srgbClr val="576067"/>
                </a:solidFill>
              </a:rPr>
              <a:t>각 </a:t>
            </a:r>
            <a:r>
              <a:rPr lang="en-US" altLang="ko-KR" sz="2000" i="1" dirty="0">
                <a:solidFill>
                  <a:srgbClr val="576067"/>
                </a:solidFill>
              </a:rPr>
              <a:t>Layer</a:t>
            </a:r>
            <a:r>
              <a:rPr lang="ko-KR" altLang="en-US" sz="2000" i="1" dirty="0">
                <a:solidFill>
                  <a:srgbClr val="576067"/>
                </a:solidFill>
              </a:rPr>
              <a:t>별 프로토콜을 명시하라</a:t>
            </a:r>
            <a:r>
              <a:rPr lang="en-US" altLang="ko-KR" sz="2000" i="1" dirty="0">
                <a:solidFill>
                  <a:srgbClr val="576067"/>
                </a:solidFill>
              </a:rPr>
              <a:t>.</a:t>
            </a:r>
          </a:p>
          <a:p>
            <a:pPr lvl="1"/>
            <a:r>
              <a:rPr lang="en-US" altLang="ko-KR" sz="2000" i="1" dirty="0">
                <a:solidFill>
                  <a:srgbClr val="576067"/>
                </a:solidFill>
              </a:rPr>
              <a:t>   - Encapsulation </a:t>
            </a:r>
            <a:r>
              <a:rPr lang="ko-KR" altLang="en-US" sz="2000" i="1" dirty="0">
                <a:solidFill>
                  <a:srgbClr val="576067"/>
                </a:solidFill>
              </a:rPr>
              <a:t>구조를 명시하라</a:t>
            </a:r>
            <a:r>
              <a:rPr lang="en-US" altLang="ko-KR" sz="2000" i="1" dirty="0">
                <a:solidFill>
                  <a:srgbClr val="576067"/>
                </a:solidFill>
              </a:rPr>
              <a:t>.</a:t>
            </a:r>
          </a:p>
          <a:p>
            <a:pPr lvl="1"/>
            <a:r>
              <a:rPr lang="en-US" altLang="ko-KR" sz="2000" i="1" dirty="0">
                <a:solidFill>
                  <a:srgbClr val="576067"/>
                </a:solidFill>
              </a:rPr>
              <a:t>   - </a:t>
            </a:r>
            <a:r>
              <a:rPr lang="ko-KR" altLang="en-US" sz="2000" i="1" dirty="0">
                <a:solidFill>
                  <a:srgbClr val="576067"/>
                </a:solidFill>
              </a:rPr>
              <a:t>각 </a:t>
            </a:r>
            <a:r>
              <a:rPr lang="en-US" altLang="ko-KR" sz="2000" i="1" dirty="0">
                <a:solidFill>
                  <a:srgbClr val="576067"/>
                </a:solidFill>
              </a:rPr>
              <a:t>layer</a:t>
            </a:r>
            <a:r>
              <a:rPr lang="ko-KR" altLang="en-US" sz="2000" i="1" dirty="0">
                <a:solidFill>
                  <a:srgbClr val="576067"/>
                </a:solidFill>
              </a:rPr>
              <a:t>별 목적지주소</a:t>
            </a:r>
            <a:r>
              <a:rPr lang="en-US" altLang="ko-KR" sz="2000" i="1" dirty="0">
                <a:solidFill>
                  <a:srgbClr val="576067"/>
                </a:solidFill>
              </a:rPr>
              <a:t>(DA)</a:t>
            </a:r>
            <a:r>
              <a:rPr lang="ko-KR" altLang="en-US" sz="2000" i="1" dirty="0">
                <a:solidFill>
                  <a:srgbClr val="576067"/>
                </a:solidFill>
              </a:rPr>
              <a:t>와 발신지주소</a:t>
            </a:r>
            <a:r>
              <a:rPr lang="en-US" altLang="ko-KR" sz="2000" i="1" dirty="0">
                <a:solidFill>
                  <a:srgbClr val="576067"/>
                </a:solidFill>
              </a:rPr>
              <a:t>(SA)</a:t>
            </a:r>
            <a:r>
              <a:rPr lang="ko-KR" altLang="en-US" sz="2000" i="1" dirty="0">
                <a:solidFill>
                  <a:srgbClr val="576067"/>
                </a:solidFill>
              </a:rPr>
              <a:t>를 명시하라</a:t>
            </a:r>
            <a:r>
              <a:rPr lang="en-US" altLang="ko-KR" sz="2000" i="1" dirty="0">
                <a:solidFill>
                  <a:srgbClr val="576067"/>
                </a:solidFill>
              </a:rPr>
              <a:t>.</a:t>
            </a:r>
          </a:p>
          <a:p>
            <a:pPr lvl="1"/>
            <a:endParaRPr lang="en-US" altLang="ko-KR" sz="2000" b="1" i="1" dirty="0">
              <a:solidFill>
                <a:srgbClr val="64504F"/>
              </a:solidFill>
            </a:endParaRPr>
          </a:p>
          <a:p>
            <a:r>
              <a:rPr lang="en-US" altLang="ko-KR" sz="2400" b="1" i="1" dirty="0">
                <a:solidFill>
                  <a:srgbClr val="64504F"/>
                </a:solidFill>
              </a:rPr>
              <a:t>3. DNS packet</a:t>
            </a:r>
            <a:r>
              <a:rPr lang="ko-KR" altLang="en-US" sz="2400" b="1" i="1" dirty="0">
                <a:solidFill>
                  <a:srgbClr val="64504F"/>
                </a:solidFill>
              </a:rPr>
              <a:t>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하고 </a:t>
            </a:r>
            <a:r>
              <a:rPr lang="en-US" altLang="ko-KR" sz="2400" b="1" i="1" dirty="0">
                <a:solidFill>
                  <a:srgbClr val="64504F"/>
                </a:solidFill>
              </a:rPr>
              <a:t>Layer </a:t>
            </a:r>
            <a:r>
              <a:rPr lang="ko-KR" altLang="en-US" sz="2400" b="1" i="1" dirty="0">
                <a:solidFill>
                  <a:srgbClr val="64504F"/>
                </a:solidFill>
              </a:rPr>
              <a:t>구조를 설명하라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  <a:p>
            <a:endParaRPr lang="en-US" altLang="ko-KR" sz="2000" b="1" i="1" dirty="0">
              <a:solidFill>
                <a:srgbClr val="64504F"/>
              </a:solidFill>
            </a:endParaRPr>
          </a:p>
          <a:p>
            <a:pPr lvl="1"/>
            <a:r>
              <a:rPr lang="en-US" altLang="ko-KR" sz="2400" b="1" i="1" dirty="0">
                <a:solidFill>
                  <a:srgbClr val="64504F"/>
                </a:solidFill>
              </a:rPr>
              <a:t> </a:t>
            </a:r>
            <a:r>
              <a:rPr lang="en-US" altLang="ko-KR" sz="2000" i="1" dirty="0">
                <a:solidFill>
                  <a:srgbClr val="576067"/>
                </a:solidFill>
              </a:rPr>
              <a:t>- </a:t>
            </a:r>
            <a:r>
              <a:rPr lang="ko-KR" altLang="en-US" sz="2000" i="1" dirty="0">
                <a:solidFill>
                  <a:srgbClr val="576067"/>
                </a:solidFill>
              </a:rPr>
              <a:t>각 </a:t>
            </a:r>
            <a:r>
              <a:rPr lang="en-US" altLang="ko-KR" sz="2000" i="1" dirty="0">
                <a:solidFill>
                  <a:srgbClr val="576067"/>
                </a:solidFill>
              </a:rPr>
              <a:t>Layer</a:t>
            </a:r>
            <a:r>
              <a:rPr lang="ko-KR" altLang="en-US" sz="2000" i="1" dirty="0">
                <a:solidFill>
                  <a:srgbClr val="576067"/>
                </a:solidFill>
              </a:rPr>
              <a:t>별 프로토콜을 명시하라</a:t>
            </a:r>
            <a:r>
              <a:rPr lang="en-US" altLang="ko-KR" sz="2000" i="1" dirty="0">
                <a:solidFill>
                  <a:srgbClr val="576067"/>
                </a:solidFill>
              </a:rPr>
              <a:t>.</a:t>
            </a:r>
          </a:p>
          <a:p>
            <a:pPr lvl="1"/>
            <a:r>
              <a:rPr lang="en-US" altLang="ko-KR" sz="2000" i="1" dirty="0">
                <a:solidFill>
                  <a:srgbClr val="576067"/>
                </a:solidFill>
              </a:rPr>
              <a:t> - Encapsulation </a:t>
            </a:r>
            <a:r>
              <a:rPr lang="ko-KR" altLang="en-US" sz="2000" i="1" dirty="0">
                <a:solidFill>
                  <a:srgbClr val="576067"/>
                </a:solidFill>
              </a:rPr>
              <a:t>구조를 명시하라</a:t>
            </a:r>
            <a:r>
              <a:rPr lang="en-US" altLang="ko-KR" sz="2000" i="1" dirty="0">
                <a:solidFill>
                  <a:srgbClr val="576067"/>
                </a:solidFill>
              </a:rPr>
              <a:t>.</a:t>
            </a:r>
          </a:p>
          <a:p>
            <a:pPr lvl="1"/>
            <a:r>
              <a:rPr lang="en-US" altLang="ko-KR" sz="2000" i="1" dirty="0">
                <a:solidFill>
                  <a:srgbClr val="576067"/>
                </a:solidFill>
              </a:rPr>
              <a:t> - </a:t>
            </a:r>
            <a:r>
              <a:rPr lang="ko-KR" altLang="en-US" sz="2000" i="1" dirty="0">
                <a:solidFill>
                  <a:srgbClr val="576067"/>
                </a:solidFill>
              </a:rPr>
              <a:t>각 </a:t>
            </a:r>
            <a:r>
              <a:rPr lang="en-US" altLang="ko-KR" sz="2000" i="1" dirty="0">
                <a:solidFill>
                  <a:srgbClr val="576067"/>
                </a:solidFill>
              </a:rPr>
              <a:t>layer</a:t>
            </a:r>
            <a:r>
              <a:rPr lang="ko-KR" altLang="en-US" sz="2000" i="1" dirty="0">
                <a:solidFill>
                  <a:srgbClr val="576067"/>
                </a:solidFill>
              </a:rPr>
              <a:t>별 목적지주소</a:t>
            </a:r>
            <a:r>
              <a:rPr lang="en-US" altLang="ko-KR" sz="2000" i="1" dirty="0">
                <a:solidFill>
                  <a:srgbClr val="576067"/>
                </a:solidFill>
              </a:rPr>
              <a:t>(DA)</a:t>
            </a:r>
            <a:r>
              <a:rPr lang="ko-KR" altLang="en-US" sz="2000" i="1" dirty="0">
                <a:solidFill>
                  <a:srgbClr val="576067"/>
                </a:solidFill>
              </a:rPr>
              <a:t>와 발신지주소</a:t>
            </a:r>
            <a:r>
              <a:rPr lang="en-US" altLang="ko-KR" sz="2000" i="1" dirty="0">
                <a:solidFill>
                  <a:srgbClr val="576067"/>
                </a:solidFill>
              </a:rPr>
              <a:t>(SA)</a:t>
            </a:r>
            <a:r>
              <a:rPr lang="ko-KR" altLang="en-US" sz="2000" i="1" dirty="0">
                <a:solidFill>
                  <a:srgbClr val="576067"/>
                </a:solidFill>
              </a:rPr>
              <a:t>를 명시하라</a:t>
            </a:r>
            <a:r>
              <a:rPr lang="en-US" altLang="ko-KR" sz="2000" i="1" dirty="0">
                <a:solidFill>
                  <a:srgbClr val="57606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21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8EE61E-FBAE-4945-AD68-7F677494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29" r="25022" b="5703"/>
          <a:stretch/>
        </p:blipFill>
        <p:spPr>
          <a:xfrm>
            <a:off x="2038260" y="1992361"/>
            <a:ext cx="9141403" cy="358464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477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Layer5(Application Layer) :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Packet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91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477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Layer5(Application Layer) : DNS Packet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C10E95-1580-4EBC-B880-C4574A7EC4C0}"/>
              </a:ext>
            </a:extLst>
          </p:cNvPr>
          <p:cNvSpPr/>
          <p:nvPr/>
        </p:nvSpPr>
        <p:spPr>
          <a:xfrm>
            <a:off x="2222571" y="4341510"/>
            <a:ext cx="59076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Transaction ID: </a:t>
            </a:r>
            <a:r>
              <a:rPr lang="en-US" altLang="ko-KR" sz="1600" b="1" dirty="0">
                <a:solidFill>
                  <a:srgbClr val="4472C4"/>
                </a:solidFill>
              </a:rPr>
              <a:t>0x24ea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Flags: </a:t>
            </a:r>
            <a:r>
              <a:rPr lang="en-US" altLang="ko-KR" sz="1600" b="1" dirty="0">
                <a:solidFill>
                  <a:srgbClr val="4472C4"/>
                </a:solidFill>
              </a:rPr>
              <a:t>0x0100 Standard query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Questions: </a:t>
            </a:r>
            <a:r>
              <a:rPr lang="en-US" altLang="ko-KR" sz="1600" b="1" dirty="0">
                <a:solidFill>
                  <a:srgbClr val="4472C4"/>
                </a:solidFill>
              </a:rPr>
              <a:t>1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Answer RRs: </a:t>
            </a:r>
            <a:r>
              <a:rPr lang="en-US" altLang="ko-KR" sz="1600" b="1" dirty="0">
                <a:solidFill>
                  <a:srgbClr val="4472C4"/>
                </a:solidFill>
              </a:rPr>
              <a:t>0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Authority RRs: </a:t>
            </a:r>
            <a:r>
              <a:rPr lang="en-US" altLang="ko-KR" sz="1600" b="1" dirty="0">
                <a:solidFill>
                  <a:srgbClr val="4472C4"/>
                </a:solidFill>
              </a:rPr>
              <a:t>0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Additional RRs: </a:t>
            </a:r>
            <a:r>
              <a:rPr lang="en-US" altLang="ko-KR" sz="1600" b="1" dirty="0">
                <a:solidFill>
                  <a:srgbClr val="4472C4"/>
                </a:solidFill>
              </a:rPr>
              <a:t>0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Queries </a:t>
            </a:r>
            <a:r>
              <a:rPr lang="en-US" altLang="ko-KR" sz="1600" b="1" dirty="0">
                <a:solidFill>
                  <a:srgbClr val="576067"/>
                </a:solidFill>
              </a:rPr>
              <a:t>– 22byte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34C4B4B-9931-4E2D-B02C-3753B6BF2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81063"/>
              </p:ext>
            </p:extLst>
          </p:nvPr>
        </p:nvGraphicFramePr>
        <p:xfrm>
          <a:off x="2193369" y="2315505"/>
          <a:ext cx="8906810" cy="1039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930">
                  <a:extLst>
                    <a:ext uri="{9D8B030D-6E8A-4147-A177-3AD203B41FA5}">
                      <a16:colId xmlns:a16="http://schemas.microsoft.com/office/drawing/2014/main" val="1554358095"/>
                    </a:ext>
                  </a:extLst>
                </a:gridCol>
                <a:gridCol w="523930">
                  <a:extLst>
                    <a:ext uri="{9D8B030D-6E8A-4147-A177-3AD203B41FA5}">
                      <a16:colId xmlns:a16="http://schemas.microsoft.com/office/drawing/2014/main" val="3143932598"/>
                    </a:ext>
                  </a:extLst>
                </a:gridCol>
                <a:gridCol w="523930">
                  <a:extLst>
                    <a:ext uri="{9D8B030D-6E8A-4147-A177-3AD203B41FA5}">
                      <a16:colId xmlns:a16="http://schemas.microsoft.com/office/drawing/2014/main" val="2386136260"/>
                    </a:ext>
                  </a:extLst>
                </a:gridCol>
                <a:gridCol w="523930">
                  <a:extLst>
                    <a:ext uri="{9D8B030D-6E8A-4147-A177-3AD203B41FA5}">
                      <a16:colId xmlns:a16="http://schemas.microsoft.com/office/drawing/2014/main" val="3890912722"/>
                    </a:ext>
                  </a:extLst>
                </a:gridCol>
                <a:gridCol w="523930">
                  <a:extLst>
                    <a:ext uri="{9D8B030D-6E8A-4147-A177-3AD203B41FA5}">
                      <a16:colId xmlns:a16="http://schemas.microsoft.com/office/drawing/2014/main" val="303113731"/>
                    </a:ext>
                  </a:extLst>
                </a:gridCol>
                <a:gridCol w="523930">
                  <a:extLst>
                    <a:ext uri="{9D8B030D-6E8A-4147-A177-3AD203B41FA5}">
                      <a16:colId xmlns:a16="http://schemas.microsoft.com/office/drawing/2014/main" val="3034647877"/>
                    </a:ext>
                  </a:extLst>
                </a:gridCol>
                <a:gridCol w="5763230">
                  <a:extLst>
                    <a:ext uri="{9D8B030D-6E8A-4147-A177-3AD203B41FA5}">
                      <a16:colId xmlns:a16="http://schemas.microsoft.com/office/drawing/2014/main" val="749826219"/>
                    </a:ext>
                  </a:extLst>
                </a:gridCol>
              </a:tblGrid>
              <a:tr h="10390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34421"/>
                  </a:ext>
                </a:extLst>
              </a:tr>
            </a:tbl>
          </a:graphicData>
        </a:graphic>
      </p:graphicFrame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F4F9D7D8-C371-4A02-BECB-0BCE85CE98F9}"/>
              </a:ext>
            </a:extLst>
          </p:cNvPr>
          <p:cNvSpPr/>
          <p:nvPr/>
        </p:nvSpPr>
        <p:spPr>
          <a:xfrm rot="5400000">
            <a:off x="6430570" y="-903991"/>
            <a:ext cx="400109" cy="8906812"/>
          </a:xfrm>
          <a:prstGeom prst="rightBrace">
            <a:avLst/>
          </a:prstGeom>
          <a:ln w="1270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BAF102-BAD1-4ADE-9696-588AFE5C90C6}"/>
              </a:ext>
            </a:extLst>
          </p:cNvPr>
          <p:cNvSpPr txBox="1"/>
          <p:nvPr/>
        </p:nvSpPr>
        <p:spPr>
          <a:xfrm>
            <a:off x="6189234" y="3781519"/>
            <a:ext cx="88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34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Byte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41C6E-2336-4080-AD82-DC855E2CE4C3}"/>
              </a:ext>
            </a:extLst>
          </p:cNvPr>
          <p:cNvSpPr txBox="1"/>
          <p:nvPr/>
        </p:nvSpPr>
        <p:spPr>
          <a:xfrm>
            <a:off x="2177218" y="2549108"/>
            <a:ext cx="591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Transaction ID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767E9-DB7C-4AE7-B58D-25EEB6711C0B}"/>
              </a:ext>
            </a:extLst>
          </p:cNvPr>
          <p:cNvSpPr txBox="1"/>
          <p:nvPr/>
        </p:nvSpPr>
        <p:spPr>
          <a:xfrm>
            <a:off x="2703101" y="2682575"/>
            <a:ext cx="59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CD14A7-B0AA-41BD-A9C7-2DAC2672ACE8}"/>
              </a:ext>
            </a:extLst>
          </p:cNvPr>
          <p:cNvSpPr txBox="1"/>
          <p:nvPr/>
        </p:nvSpPr>
        <p:spPr>
          <a:xfrm>
            <a:off x="3210664" y="2613325"/>
            <a:ext cx="5585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Questions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490B9-4E3C-4309-A6C4-37374E6F775B}"/>
              </a:ext>
            </a:extLst>
          </p:cNvPr>
          <p:cNvSpPr txBox="1"/>
          <p:nvPr/>
        </p:nvSpPr>
        <p:spPr>
          <a:xfrm>
            <a:off x="3692901" y="2625148"/>
            <a:ext cx="679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Answer RRs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071F5-7305-4096-B131-C7B75A47DB2C}"/>
              </a:ext>
            </a:extLst>
          </p:cNvPr>
          <p:cNvSpPr txBox="1"/>
          <p:nvPr/>
        </p:nvSpPr>
        <p:spPr>
          <a:xfrm>
            <a:off x="4247657" y="2584429"/>
            <a:ext cx="59102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Authority RRs</a:t>
            </a:r>
          </a:p>
          <a:p>
            <a:pPr lvl="0" algn="ctr">
              <a:defRPr/>
            </a:pPr>
            <a:r>
              <a:rPr lang="en-US" altLang="ko-KR" sz="1000" b="1" dirty="0">
                <a:solidFill>
                  <a:srgbClr val="4F403F"/>
                </a:solidFill>
              </a:rPr>
              <a:t>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98F403-0683-4EAA-9CF5-EC580AC69672}"/>
              </a:ext>
            </a:extLst>
          </p:cNvPr>
          <p:cNvSpPr txBox="1"/>
          <p:nvPr/>
        </p:nvSpPr>
        <p:spPr>
          <a:xfrm>
            <a:off x="4802003" y="2598909"/>
            <a:ext cx="59102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Additional RRs</a:t>
            </a:r>
          </a:p>
          <a:p>
            <a:pPr lvl="0" algn="ctr">
              <a:defRPr/>
            </a:pPr>
            <a:r>
              <a:rPr lang="en-US" altLang="ko-KR" sz="1000" b="1" dirty="0">
                <a:solidFill>
                  <a:srgbClr val="4F403F"/>
                </a:solidFill>
              </a:rPr>
              <a:t>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7380FE-B5A8-4FB9-84C7-570598199F99}"/>
              </a:ext>
            </a:extLst>
          </p:cNvPr>
          <p:cNvSpPr txBox="1"/>
          <p:nvPr/>
        </p:nvSpPr>
        <p:spPr>
          <a:xfrm>
            <a:off x="6822139" y="2598598"/>
            <a:ext cx="262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Queries(22byte)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58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477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Layer5(Application Layer) : </a:t>
            </a:r>
            <a:r>
              <a:rPr lang="en-US" altLang="ko-KR" b="1" dirty="0">
                <a:solidFill>
                  <a:srgbClr val="4F403F"/>
                </a:solidFill>
              </a:rPr>
              <a:t>DNS Packet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A52A17-266A-4211-A308-750C1FE184BE}"/>
              </a:ext>
            </a:extLst>
          </p:cNvPr>
          <p:cNvSpPr/>
          <p:nvPr/>
        </p:nvSpPr>
        <p:spPr>
          <a:xfrm>
            <a:off x="2428588" y="2194405"/>
            <a:ext cx="75340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0... .... .... .... = Response: Message is a query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.000 0... .... .... = Opcode: Standard query (0)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.... ..0. .... .... = Truncated: Message is not truncated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.... ...1 .... .... = Recursion desired: Do query recursively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.... .... .0.. .... = Z: reserved (0)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.... .... ...0 .... = Non-authenticated data: Unacceptable</a:t>
            </a:r>
            <a:endParaRPr lang="en-US" altLang="ko-KR" sz="1600" b="1" dirty="0">
              <a:solidFill>
                <a:srgbClr val="4472C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93E9A-4651-4B0E-8389-6BA190301A9B}"/>
              </a:ext>
            </a:extLst>
          </p:cNvPr>
          <p:cNvSpPr/>
          <p:nvPr/>
        </p:nvSpPr>
        <p:spPr>
          <a:xfrm>
            <a:off x="2428587" y="4286710"/>
            <a:ext cx="7534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Queries </a:t>
            </a:r>
            <a:r>
              <a:rPr lang="ko-KR" altLang="en-US" sz="1600" b="1" dirty="0">
                <a:solidFill>
                  <a:srgbClr val="576067"/>
                </a:solidFill>
              </a:rPr>
              <a:t>내용</a:t>
            </a:r>
            <a:endParaRPr lang="en-US" altLang="ko-KR" sz="1600" b="1" dirty="0">
              <a:solidFill>
                <a:srgbClr val="57606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www.google.co.kr: type A, class IN</a:t>
            </a:r>
            <a:endParaRPr lang="en-US" altLang="ko-KR" sz="1600" b="1" dirty="0">
              <a:solidFill>
                <a:srgbClr val="4472C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162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766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Layer4(Transport Layer) : UDP(User Datagram Protocol) Segment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65D20-9CA2-4F7F-8E79-637D7515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74" r="20777" b="5702"/>
          <a:stretch/>
        </p:blipFill>
        <p:spPr>
          <a:xfrm>
            <a:off x="1633054" y="2089304"/>
            <a:ext cx="9658846" cy="3574703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48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766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Layer4(Transport Layer) : UDP(User Datagram Protocol) Segment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C10E95-1580-4EBC-B880-C4574A7EC4C0}"/>
              </a:ext>
            </a:extLst>
          </p:cNvPr>
          <p:cNvSpPr/>
          <p:nvPr/>
        </p:nvSpPr>
        <p:spPr>
          <a:xfrm>
            <a:off x="2077217" y="4171303"/>
            <a:ext cx="59076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Source Port: </a:t>
            </a:r>
            <a:r>
              <a:rPr lang="en-US" altLang="ko-KR" sz="1600" b="1" dirty="0">
                <a:solidFill>
                  <a:srgbClr val="4472C4"/>
                </a:solidFill>
              </a:rPr>
              <a:t>52394 </a:t>
            </a:r>
            <a:r>
              <a:rPr lang="en-US" altLang="ko-KR" sz="1600" b="1" dirty="0">
                <a:solidFill>
                  <a:srgbClr val="576067"/>
                </a:solidFill>
              </a:rPr>
              <a:t>–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Destination Port: </a:t>
            </a:r>
            <a:r>
              <a:rPr lang="en-US" altLang="ko-KR" sz="1600" b="1" dirty="0">
                <a:solidFill>
                  <a:srgbClr val="4472C4"/>
                </a:solidFill>
              </a:rPr>
              <a:t>53 </a:t>
            </a:r>
            <a:r>
              <a:rPr lang="en-US" altLang="ko-KR" sz="1600" b="1" dirty="0">
                <a:solidFill>
                  <a:srgbClr val="576067"/>
                </a:solidFill>
              </a:rPr>
              <a:t>–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Length: </a:t>
            </a:r>
            <a:r>
              <a:rPr lang="en-US" altLang="ko-KR" sz="1600" b="1" dirty="0">
                <a:solidFill>
                  <a:srgbClr val="4472C4"/>
                </a:solidFill>
              </a:rPr>
              <a:t>42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Checksum: </a:t>
            </a:r>
            <a:r>
              <a:rPr lang="en-US" altLang="ko-KR" sz="1600" b="1" dirty="0">
                <a:solidFill>
                  <a:srgbClr val="4472C4"/>
                </a:solidFill>
              </a:rPr>
              <a:t>0xf5e3 [unverified]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[Checksum Status: Unverified]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[Stream index: 1]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[Timestamps]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DNS </a:t>
            </a:r>
            <a:r>
              <a:rPr lang="en-US" altLang="ko-KR" sz="1600" b="1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Packet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34byte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5D0838D-6266-4DC9-B693-D8FBB2DE7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11521"/>
              </p:ext>
            </p:extLst>
          </p:nvPr>
        </p:nvGraphicFramePr>
        <p:xfrm>
          <a:off x="1828666" y="2777080"/>
          <a:ext cx="9387924" cy="935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044">
                  <a:extLst>
                    <a:ext uri="{9D8B030D-6E8A-4147-A177-3AD203B41FA5}">
                      <a16:colId xmlns:a16="http://schemas.microsoft.com/office/drawing/2014/main" val="3847490668"/>
                    </a:ext>
                  </a:extLst>
                </a:gridCol>
                <a:gridCol w="447044">
                  <a:extLst>
                    <a:ext uri="{9D8B030D-6E8A-4147-A177-3AD203B41FA5}">
                      <a16:colId xmlns:a16="http://schemas.microsoft.com/office/drawing/2014/main" val="1928433431"/>
                    </a:ext>
                  </a:extLst>
                </a:gridCol>
                <a:gridCol w="447044">
                  <a:extLst>
                    <a:ext uri="{9D8B030D-6E8A-4147-A177-3AD203B41FA5}">
                      <a16:colId xmlns:a16="http://schemas.microsoft.com/office/drawing/2014/main" val="3903279976"/>
                    </a:ext>
                  </a:extLst>
                </a:gridCol>
                <a:gridCol w="447044">
                  <a:extLst>
                    <a:ext uri="{9D8B030D-6E8A-4147-A177-3AD203B41FA5}">
                      <a16:colId xmlns:a16="http://schemas.microsoft.com/office/drawing/2014/main" val="1862494"/>
                    </a:ext>
                  </a:extLst>
                </a:gridCol>
                <a:gridCol w="7599748">
                  <a:extLst>
                    <a:ext uri="{9D8B030D-6E8A-4147-A177-3AD203B41FA5}">
                      <a16:colId xmlns:a16="http://schemas.microsoft.com/office/drawing/2014/main" val="4116637694"/>
                    </a:ext>
                  </a:extLst>
                </a:gridCol>
              </a:tblGrid>
              <a:tr h="9353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2511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EEF5897-1E7A-449F-9176-3464C5CD6A17}"/>
              </a:ext>
            </a:extLst>
          </p:cNvPr>
          <p:cNvSpPr txBox="1"/>
          <p:nvPr/>
        </p:nvSpPr>
        <p:spPr>
          <a:xfrm>
            <a:off x="1828666" y="2958193"/>
            <a:ext cx="45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 Port</a:t>
            </a:r>
          </a:p>
          <a:p>
            <a:pPr lvl="0" algn="ctr">
              <a:defRPr/>
            </a:pPr>
            <a:r>
              <a:rPr lang="en-US" altLang="ko-KR" sz="900" b="1" dirty="0">
                <a:solidFill>
                  <a:srgbClr val="4F403F"/>
                </a:solidFill>
              </a:rPr>
              <a:t>(2)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760F1-5F9F-4477-87DD-D532833BE40E}"/>
              </a:ext>
            </a:extLst>
          </p:cNvPr>
          <p:cNvSpPr txBox="1"/>
          <p:nvPr/>
        </p:nvSpPr>
        <p:spPr>
          <a:xfrm>
            <a:off x="2279793" y="2902287"/>
            <a:ext cx="45112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Destination Port</a:t>
            </a:r>
          </a:p>
          <a:p>
            <a:pPr lvl="0" algn="ctr">
              <a:defRPr/>
            </a:pPr>
            <a:r>
              <a:rPr lang="en-US" altLang="ko-KR" sz="900" b="1" dirty="0">
                <a:solidFill>
                  <a:srgbClr val="4F403F"/>
                </a:solidFill>
              </a:rPr>
              <a:t>(2)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A37820-3C56-4596-ABF2-EEA2635EC157}"/>
              </a:ext>
            </a:extLst>
          </p:cNvPr>
          <p:cNvSpPr txBox="1"/>
          <p:nvPr/>
        </p:nvSpPr>
        <p:spPr>
          <a:xfrm>
            <a:off x="2639245" y="3083926"/>
            <a:ext cx="620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Length</a:t>
            </a:r>
          </a:p>
          <a:p>
            <a:pPr lvl="0" algn="ctr">
              <a:defRPr/>
            </a:pPr>
            <a:r>
              <a:rPr lang="en-US" altLang="ko-KR" sz="1000" b="1" dirty="0">
                <a:solidFill>
                  <a:srgbClr val="4F403F"/>
                </a:solidFill>
              </a:rPr>
              <a:t>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110C0F-E01A-400D-A784-C1279D282D45}"/>
              </a:ext>
            </a:extLst>
          </p:cNvPr>
          <p:cNvSpPr txBox="1"/>
          <p:nvPr/>
        </p:nvSpPr>
        <p:spPr>
          <a:xfrm>
            <a:off x="3090372" y="3083409"/>
            <a:ext cx="620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Checksum</a:t>
            </a:r>
          </a:p>
          <a:p>
            <a:pPr lvl="0" algn="ctr">
              <a:defRPr/>
            </a:pPr>
            <a:r>
              <a:rPr lang="en-US" altLang="ko-KR" sz="1050" b="1" dirty="0">
                <a:solidFill>
                  <a:srgbClr val="4F403F"/>
                </a:solidFill>
              </a:rPr>
              <a:t>(2)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7D895D-3DB6-4AB5-8BC8-BD2384680A64}"/>
              </a:ext>
            </a:extLst>
          </p:cNvPr>
          <p:cNvSpPr txBox="1"/>
          <p:nvPr/>
        </p:nvSpPr>
        <p:spPr>
          <a:xfrm>
            <a:off x="5674588" y="3053353"/>
            <a:ext cx="32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DNS Packet</a:t>
            </a:r>
            <a:r>
              <a:rPr lang="en-US" altLang="ko-KR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(34byte)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A9B4C547-5697-49B2-B91C-3AAA2E60B9F3}"/>
              </a:ext>
            </a:extLst>
          </p:cNvPr>
          <p:cNvSpPr/>
          <p:nvPr/>
        </p:nvSpPr>
        <p:spPr>
          <a:xfrm rot="5400000">
            <a:off x="6312063" y="-768384"/>
            <a:ext cx="400109" cy="9387925"/>
          </a:xfrm>
          <a:prstGeom prst="rightBrace">
            <a:avLst/>
          </a:prstGeom>
          <a:ln w="1270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35639C-4584-407F-B816-F502B8BE207F}"/>
              </a:ext>
            </a:extLst>
          </p:cNvPr>
          <p:cNvSpPr txBox="1"/>
          <p:nvPr/>
        </p:nvSpPr>
        <p:spPr>
          <a:xfrm>
            <a:off x="6081238" y="4135121"/>
            <a:ext cx="88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42 Byte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F363259F-0D7E-43A9-A28D-C6E5E8ADD5A5}"/>
              </a:ext>
            </a:extLst>
          </p:cNvPr>
          <p:cNvSpPr/>
          <p:nvPr/>
        </p:nvSpPr>
        <p:spPr>
          <a:xfrm rot="16200000">
            <a:off x="2606948" y="1732568"/>
            <a:ext cx="222677" cy="1779240"/>
          </a:xfrm>
          <a:prstGeom prst="rightBrace">
            <a:avLst/>
          </a:prstGeom>
          <a:ln w="1270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108BC0-37E9-42D2-8B10-14B3F0E046CD}"/>
              </a:ext>
            </a:extLst>
          </p:cNvPr>
          <p:cNvSpPr txBox="1"/>
          <p:nvPr/>
        </p:nvSpPr>
        <p:spPr>
          <a:xfrm>
            <a:off x="1853034" y="2151480"/>
            <a:ext cx="18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 Header(8 Byte)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5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761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Layer3(Network Layer) : IPv4(Internet Protocol Version 4) Packet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864FE4-0B77-412C-BC34-79ED9BD0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39" r="23518" b="5701"/>
          <a:stretch/>
        </p:blipFill>
        <p:spPr>
          <a:xfrm>
            <a:off x="1751328" y="2174533"/>
            <a:ext cx="9324685" cy="3604519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79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766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Layer3(Network Layer) : IPv4(Internet Protocol Version 4) Packet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A9B4C547-5697-49B2-B91C-3AAA2E60B9F3}"/>
              </a:ext>
            </a:extLst>
          </p:cNvPr>
          <p:cNvSpPr/>
          <p:nvPr/>
        </p:nvSpPr>
        <p:spPr>
          <a:xfrm rot="5400000">
            <a:off x="6531281" y="-987603"/>
            <a:ext cx="391926" cy="9818181"/>
          </a:xfrm>
          <a:prstGeom prst="rightBrace">
            <a:avLst/>
          </a:prstGeom>
          <a:ln w="12700">
            <a:solidFill>
              <a:srgbClr val="64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35639C-4584-407F-B816-F502B8BE207F}"/>
              </a:ext>
            </a:extLst>
          </p:cNvPr>
          <p:cNvSpPr txBox="1"/>
          <p:nvPr/>
        </p:nvSpPr>
        <p:spPr>
          <a:xfrm>
            <a:off x="6260791" y="4125178"/>
            <a:ext cx="88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 Byte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F363259F-0D7E-43A9-A28D-C6E5E8ADD5A5}"/>
              </a:ext>
            </a:extLst>
          </p:cNvPr>
          <p:cNvSpPr/>
          <p:nvPr/>
        </p:nvSpPr>
        <p:spPr>
          <a:xfrm rot="16200000">
            <a:off x="5057180" y="-717664"/>
            <a:ext cx="191573" cy="6648600"/>
          </a:xfrm>
          <a:prstGeom prst="rightBrace">
            <a:avLst/>
          </a:prstGeom>
          <a:ln w="1270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108BC0-37E9-42D2-8B10-14B3F0E046CD}"/>
              </a:ext>
            </a:extLst>
          </p:cNvPr>
          <p:cNvSpPr txBox="1"/>
          <p:nvPr/>
        </p:nvSpPr>
        <p:spPr>
          <a:xfrm>
            <a:off x="4283276" y="2151480"/>
            <a:ext cx="18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 Header(20 Byte)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D88BE09-7F38-4A0F-A069-9CCCF3D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48966"/>
              </p:ext>
            </p:extLst>
          </p:nvPr>
        </p:nvGraphicFramePr>
        <p:xfrm>
          <a:off x="1763782" y="4826610"/>
          <a:ext cx="7743295" cy="759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3295">
                  <a:extLst>
                    <a:ext uri="{9D8B030D-6E8A-4147-A177-3AD203B41FA5}">
                      <a16:colId xmlns:a16="http://schemas.microsoft.com/office/drawing/2014/main" val="1016946025"/>
                    </a:ext>
                  </a:extLst>
                </a:gridCol>
              </a:tblGrid>
              <a:tr h="7597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07455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C9C9FC1D-7DCA-48CF-A720-712A2C727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30977"/>
              </p:ext>
            </p:extLst>
          </p:nvPr>
        </p:nvGraphicFramePr>
        <p:xfrm>
          <a:off x="1818155" y="2802707"/>
          <a:ext cx="9387924" cy="886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3">
                  <a:extLst>
                    <a:ext uri="{9D8B030D-6E8A-4147-A177-3AD203B41FA5}">
                      <a16:colId xmlns:a16="http://schemas.microsoft.com/office/drawing/2014/main" val="3049868080"/>
                    </a:ext>
                  </a:extLst>
                </a:gridCol>
                <a:gridCol w="335283">
                  <a:extLst>
                    <a:ext uri="{9D8B030D-6E8A-4147-A177-3AD203B41FA5}">
                      <a16:colId xmlns:a16="http://schemas.microsoft.com/office/drawing/2014/main" val="1227505469"/>
                    </a:ext>
                  </a:extLst>
                </a:gridCol>
                <a:gridCol w="670566">
                  <a:extLst>
                    <a:ext uri="{9D8B030D-6E8A-4147-A177-3AD203B41FA5}">
                      <a16:colId xmlns:a16="http://schemas.microsoft.com/office/drawing/2014/main" val="3966033635"/>
                    </a:ext>
                  </a:extLst>
                </a:gridCol>
                <a:gridCol w="670566">
                  <a:extLst>
                    <a:ext uri="{9D8B030D-6E8A-4147-A177-3AD203B41FA5}">
                      <a16:colId xmlns:a16="http://schemas.microsoft.com/office/drawing/2014/main" val="138877247"/>
                    </a:ext>
                  </a:extLst>
                </a:gridCol>
                <a:gridCol w="670566">
                  <a:extLst>
                    <a:ext uri="{9D8B030D-6E8A-4147-A177-3AD203B41FA5}">
                      <a16:colId xmlns:a16="http://schemas.microsoft.com/office/drawing/2014/main" val="2916809508"/>
                    </a:ext>
                  </a:extLst>
                </a:gridCol>
                <a:gridCol w="335283">
                  <a:extLst>
                    <a:ext uri="{9D8B030D-6E8A-4147-A177-3AD203B41FA5}">
                      <a16:colId xmlns:a16="http://schemas.microsoft.com/office/drawing/2014/main" val="679422994"/>
                    </a:ext>
                  </a:extLst>
                </a:gridCol>
                <a:gridCol w="335283">
                  <a:extLst>
                    <a:ext uri="{9D8B030D-6E8A-4147-A177-3AD203B41FA5}">
                      <a16:colId xmlns:a16="http://schemas.microsoft.com/office/drawing/2014/main" val="864922806"/>
                    </a:ext>
                  </a:extLst>
                </a:gridCol>
                <a:gridCol w="670566">
                  <a:extLst>
                    <a:ext uri="{9D8B030D-6E8A-4147-A177-3AD203B41FA5}">
                      <a16:colId xmlns:a16="http://schemas.microsoft.com/office/drawing/2014/main" val="4225746459"/>
                    </a:ext>
                  </a:extLst>
                </a:gridCol>
                <a:gridCol w="1341132">
                  <a:extLst>
                    <a:ext uri="{9D8B030D-6E8A-4147-A177-3AD203B41FA5}">
                      <a16:colId xmlns:a16="http://schemas.microsoft.com/office/drawing/2014/main" val="3491373150"/>
                    </a:ext>
                  </a:extLst>
                </a:gridCol>
                <a:gridCol w="1341132">
                  <a:extLst>
                    <a:ext uri="{9D8B030D-6E8A-4147-A177-3AD203B41FA5}">
                      <a16:colId xmlns:a16="http://schemas.microsoft.com/office/drawing/2014/main" val="1127829779"/>
                    </a:ext>
                  </a:extLst>
                </a:gridCol>
                <a:gridCol w="2682264">
                  <a:extLst>
                    <a:ext uri="{9D8B030D-6E8A-4147-A177-3AD203B41FA5}">
                      <a16:colId xmlns:a16="http://schemas.microsoft.com/office/drawing/2014/main" val="3736063947"/>
                    </a:ext>
                  </a:extLst>
                </a:gridCol>
              </a:tblGrid>
              <a:tr h="8869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7587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EEF5897-1E7A-449F-9176-3464C5CD6A17}"/>
              </a:ext>
            </a:extLst>
          </p:cNvPr>
          <p:cNvSpPr txBox="1"/>
          <p:nvPr/>
        </p:nvSpPr>
        <p:spPr>
          <a:xfrm>
            <a:off x="1714071" y="2956384"/>
            <a:ext cx="5473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Version + </a:t>
            </a: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Header</a:t>
            </a:r>
            <a:r>
              <a:rPr lang="ko-KR" altLang="en-US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Length</a:t>
            </a: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27E980-9C73-4F66-8248-FEEB2071C30B}"/>
              </a:ext>
            </a:extLst>
          </p:cNvPr>
          <p:cNvSpPr txBox="1"/>
          <p:nvPr/>
        </p:nvSpPr>
        <p:spPr>
          <a:xfrm>
            <a:off x="2107158" y="3130643"/>
            <a:ext cx="4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DSF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940BB-2CCC-4AED-8948-F95871F696BB}"/>
              </a:ext>
            </a:extLst>
          </p:cNvPr>
          <p:cNvSpPr txBox="1"/>
          <p:nvPr/>
        </p:nvSpPr>
        <p:spPr>
          <a:xfrm>
            <a:off x="2469341" y="3045872"/>
            <a:ext cx="71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Total Length</a:t>
            </a:r>
          </a:p>
          <a:p>
            <a:pPr lvl="0" algn="ctr">
              <a:defRPr/>
            </a:pPr>
            <a:r>
              <a:rPr lang="en-US" altLang="ko-KR" sz="1200" b="1" dirty="0">
                <a:solidFill>
                  <a:srgbClr val="4F403F"/>
                </a:solidFill>
              </a:rPr>
              <a:t>(2)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D13E1B-12D1-4942-B3F3-15292212E68A}"/>
              </a:ext>
            </a:extLst>
          </p:cNvPr>
          <p:cNvSpPr txBox="1"/>
          <p:nvPr/>
        </p:nvSpPr>
        <p:spPr>
          <a:xfrm>
            <a:off x="3119852" y="3059546"/>
            <a:ext cx="71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Identification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7F9156-2351-4270-AA20-CA1127E5F4F5}"/>
              </a:ext>
            </a:extLst>
          </p:cNvPr>
          <p:cNvSpPr txBox="1"/>
          <p:nvPr/>
        </p:nvSpPr>
        <p:spPr>
          <a:xfrm>
            <a:off x="3809304" y="3077465"/>
            <a:ext cx="715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4E096D-8497-4CBC-BA3D-E0A008ED0358}"/>
              </a:ext>
            </a:extLst>
          </p:cNvPr>
          <p:cNvSpPr txBox="1"/>
          <p:nvPr/>
        </p:nvSpPr>
        <p:spPr>
          <a:xfrm>
            <a:off x="4418606" y="3012232"/>
            <a:ext cx="50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Time to live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6F9829-DD64-4972-92E3-347482189C17}"/>
              </a:ext>
            </a:extLst>
          </p:cNvPr>
          <p:cNvSpPr txBox="1"/>
          <p:nvPr/>
        </p:nvSpPr>
        <p:spPr>
          <a:xfrm>
            <a:off x="4742500" y="3094746"/>
            <a:ext cx="5096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E88DC6-071C-4317-97D9-50BAE029B661}"/>
              </a:ext>
            </a:extLst>
          </p:cNvPr>
          <p:cNvSpPr txBox="1"/>
          <p:nvPr/>
        </p:nvSpPr>
        <p:spPr>
          <a:xfrm>
            <a:off x="5104292" y="3081963"/>
            <a:ext cx="810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Header checksum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923C14-A1F2-435E-8251-85CF538A85E7}"/>
              </a:ext>
            </a:extLst>
          </p:cNvPr>
          <p:cNvSpPr txBox="1"/>
          <p:nvPr/>
        </p:nvSpPr>
        <p:spPr>
          <a:xfrm>
            <a:off x="5941629" y="3077465"/>
            <a:ext cx="119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Source(4)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57EE63-594E-44C9-9406-A1E54FE28F98}"/>
              </a:ext>
            </a:extLst>
          </p:cNvPr>
          <p:cNvSpPr txBox="1"/>
          <p:nvPr/>
        </p:nvSpPr>
        <p:spPr>
          <a:xfrm>
            <a:off x="7285497" y="3081963"/>
            <a:ext cx="11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Destination(4)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AE1204-3CF9-4409-BEFC-4311E4C4E0DE}"/>
              </a:ext>
            </a:extLst>
          </p:cNvPr>
          <p:cNvSpPr txBox="1"/>
          <p:nvPr/>
        </p:nvSpPr>
        <p:spPr>
          <a:xfrm>
            <a:off x="8990126" y="3053936"/>
            <a:ext cx="19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UDP Segment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4F2C198F-BCA5-47A3-B1B2-8CD949471D84}"/>
              </a:ext>
            </a:extLst>
          </p:cNvPr>
          <p:cNvSpPr/>
          <p:nvPr/>
        </p:nvSpPr>
        <p:spPr>
          <a:xfrm rot="5400000">
            <a:off x="5169668" y="1618303"/>
            <a:ext cx="369332" cy="8305484"/>
          </a:xfrm>
          <a:prstGeom prst="rightBrace">
            <a:avLst/>
          </a:prstGeom>
          <a:ln w="12700">
            <a:solidFill>
              <a:srgbClr val="64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AD5CCD-C9DE-4451-AC0D-CBCD0255A0F2}"/>
              </a:ext>
            </a:extLst>
          </p:cNvPr>
          <p:cNvSpPr txBox="1"/>
          <p:nvPr/>
        </p:nvSpPr>
        <p:spPr>
          <a:xfrm>
            <a:off x="4474701" y="5037688"/>
            <a:ext cx="281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UDP Segment(42byte)</a:t>
            </a:r>
            <a:endParaRPr lang="ko-KR" altLang="en-US" b="1" dirty="0">
              <a:solidFill>
                <a:srgbClr val="4F403F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1F3F79-DD63-47BB-80C7-DD831C8DC35F}"/>
              </a:ext>
            </a:extLst>
          </p:cNvPr>
          <p:cNvSpPr/>
          <p:nvPr/>
        </p:nvSpPr>
        <p:spPr>
          <a:xfrm>
            <a:off x="5175784" y="5797456"/>
            <a:ext cx="387966" cy="239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BC54ED2-ED3E-4A7D-8DF7-910A13265E65}"/>
              </a:ext>
            </a:extLst>
          </p:cNvPr>
          <p:cNvSpPr/>
          <p:nvPr/>
        </p:nvSpPr>
        <p:spPr>
          <a:xfrm>
            <a:off x="1537044" y="4842037"/>
            <a:ext cx="410007" cy="71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33D0A08-58A5-462C-821E-A36C118582F0}"/>
              </a:ext>
            </a:extLst>
          </p:cNvPr>
          <p:cNvSpPr/>
          <p:nvPr/>
        </p:nvSpPr>
        <p:spPr>
          <a:xfrm>
            <a:off x="11010812" y="2808499"/>
            <a:ext cx="410007" cy="863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8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766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Layer3(Network Layer) : IPv4(Internet Protocol Version 4) Packet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483A7D-AAC7-4E7E-96A0-0CE3C3BC2D5F}"/>
              </a:ext>
            </a:extLst>
          </p:cNvPr>
          <p:cNvSpPr/>
          <p:nvPr/>
        </p:nvSpPr>
        <p:spPr>
          <a:xfrm>
            <a:off x="2400895" y="2315505"/>
            <a:ext cx="82820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0100 .... = </a:t>
            </a:r>
            <a:r>
              <a:rPr lang="en-US" altLang="ko-KR" sz="1600" b="1" dirty="0">
                <a:solidFill>
                  <a:srgbClr val="576067"/>
                </a:solidFill>
              </a:rPr>
              <a:t>Version: </a:t>
            </a:r>
            <a:r>
              <a:rPr lang="en-US" altLang="ko-KR" sz="1600" b="1" dirty="0">
                <a:solidFill>
                  <a:srgbClr val="4472C4"/>
                </a:solidFill>
              </a:rPr>
              <a:t>4</a:t>
            </a:r>
          </a:p>
          <a:p>
            <a:pPr lvl="0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lang="en-US" altLang="ko-KR" sz="1600" b="1" dirty="0">
                <a:solidFill>
                  <a:srgbClr val="4472C4"/>
                </a:solidFill>
              </a:rPr>
              <a:t>.... 0101 = </a:t>
            </a:r>
            <a:r>
              <a:rPr lang="en-US" altLang="ko-KR" sz="1600" b="1" dirty="0">
                <a:solidFill>
                  <a:srgbClr val="576067"/>
                </a:solidFill>
              </a:rPr>
              <a:t>Header Length: </a:t>
            </a:r>
            <a:r>
              <a:rPr lang="en-US" altLang="ko-KR" sz="1600" b="1" dirty="0">
                <a:solidFill>
                  <a:srgbClr val="4472C4"/>
                </a:solidFill>
              </a:rPr>
              <a:t>20 bytes (5) </a:t>
            </a:r>
            <a:r>
              <a:rPr lang="en-US" altLang="ko-KR" sz="1600" b="1" dirty="0">
                <a:solidFill>
                  <a:srgbClr val="576067"/>
                </a:solidFill>
              </a:rPr>
              <a:t>– 1byte(Version + Header Length)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Differentiated Services Field: </a:t>
            </a:r>
            <a:r>
              <a:rPr lang="en-US" altLang="ko-KR" sz="1600" b="1" dirty="0">
                <a:solidFill>
                  <a:srgbClr val="4472C4"/>
                </a:solidFill>
              </a:rPr>
              <a:t>0x00 (DSCP: CS0, ECN: Not-ECT) </a:t>
            </a:r>
            <a:r>
              <a:rPr lang="en-US" altLang="ko-KR" sz="1600" b="1" dirty="0">
                <a:solidFill>
                  <a:srgbClr val="576067"/>
                </a:solidFill>
              </a:rPr>
              <a:t>– 1byte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Total Length: </a:t>
            </a:r>
            <a:r>
              <a:rPr lang="en-US" altLang="ko-KR" sz="1600" b="1" dirty="0">
                <a:solidFill>
                  <a:srgbClr val="4472C4"/>
                </a:solidFill>
              </a:rPr>
              <a:t>62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Identification: </a:t>
            </a:r>
            <a:r>
              <a:rPr lang="en-US" altLang="ko-KR" sz="1600" b="1" dirty="0">
                <a:solidFill>
                  <a:srgbClr val="4472C4"/>
                </a:solidFill>
              </a:rPr>
              <a:t>0x9511 (38161)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Flags: </a:t>
            </a:r>
            <a:r>
              <a:rPr lang="en-US" altLang="ko-KR" sz="1600" b="1" dirty="0">
                <a:solidFill>
                  <a:srgbClr val="4472C4"/>
                </a:solidFill>
              </a:rPr>
              <a:t>0x0000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Time to live: </a:t>
            </a:r>
            <a:r>
              <a:rPr lang="en-US" altLang="ko-KR" sz="1600" b="1" dirty="0">
                <a:solidFill>
                  <a:srgbClr val="4472C4"/>
                </a:solidFill>
              </a:rPr>
              <a:t>128 </a:t>
            </a:r>
            <a:r>
              <a:rPr lang="en-US" altLang="ko-KR" sz="1600" b="1" dirty="0">
                <a:solidFill>
                  <a:srgbClr val="576067"/>
                </a:solidFill>
              </a:rPr>
              <a:t>– 1byte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Protocol: </a:t>
            </a:r>
            <a:r>
              <a:rPr lang="en-US" altLang="ko-KR" sz="1600" b="1" dirty="0">
                <a:solidFill>
                  <a:srgbClr val="4472C4"/>
                </a:solidFill>
              </a:rPr>
              <a:t>UDP (17) </a:t>
            </a:r>
            <a:r>
              <a:rPr lang="en-US" altLang="ko-KR" sz="1600" b="1" dirty="0">
                <a:solidFill>
                  <a:srgbClr val="576067"/>
                </a:solidFill>
              </a:rPr>
              <a:t>– 1byte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Header checksum: </a:t>
            </a:r>
            <a:r>
              <a:rPr lang="en-US" altLang="ko-KR" sz="1600" b="1" dirty="0">
                <a:solidFill>
                  <a:srgbClr val="4472C4"/>
                </a:solidFill>
              </a:rPr>
              <a:t>0x23c3 [validation disabled]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[Header checksum status: Unverified]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Source: </a:t>
            </a:r>
            <a:r>
              <a:rPr lang="en-US" altLang="ko-KR" sz="1600" b="1" dirty="0">
                <a:solidFill>
                  <a:srgbClr val="4472C4"/>
                </a:solidFill>
              </a:rPr>
              <a:t>192.168.0.137 </a:t>
            </a:r>
            <a:r>
              <a:rPr lang="en-US" altLang="ko-KR" sz="1600" b="1" dirty="0">
                <a:solidFill>
                  <a:srgbClr val="576067"/>
                </a:solidFill>
              </a:rPr>
              <a:t>– 4byte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Destination: </a:t>
            </a:r>
            <a:r>
              <a:rPr lang="en-US" altLang="ko-KR" sz="1600" b="1" dirty="0">
                <a:solidFill>
                  <a:srgbClr val="4472C4"/>
                </a:solidFill>
              </a:rPr>
              <a:t>192.168.0.1 </a:t>
            </a:r>
            <a:r>
              <a:rPr lang="en-US" altLang="ko-KR" sz="1600" b="1" dirty="0">
                <a:solidFill>
                  <a:srgbClr val="576067"/>
                </a:solidFill>
              </a:rPr>
              <a:t>– 4byte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11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766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Layer3(Network Layer) : IPv4(Internet Protocol Version 4) Packet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483A7D-AAC7-4E7E-96A0-0CE3C3BC2D5F}"/>
              </a:ext>
            </a:extLst>
          </p:cNvPr>
          <p:cNvSpPr/>
          <p:nvPr/>
        </p:nvSpPr>
        <p:spPr>
          <a:xfrm>
            <a:off x="2427042" y="2196579"/>
            <a:ext cx="89319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Differentiated Services Field </a:t>
            </a:r>
            <a:r>
              <a:rPr lang="ko-KR" altLang="en-US" sz="1600" b="1" dirty="0">
                <a:solidFill>
                  <a:srgbClr val="576067"/>
                </a:solidFill>
              </a:rPr>
              <a:t>내용</a:t>
            </a:r>
            <a:endParaRPr lang="en-US" altLang="ko-KR" sz="1600" b="1" dirty="0">
              <a:solidFill>
                <a:srgbClr val="57606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0000 00.. = Differentiated Services Codepoint: Default (0)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fr-FR" altLang="ko-KR" sz="1600" b="1" dirty="0">
                <a:solidFill>
                  <a:srgbClr val="4472C4"/>
                </a:solidFill>
              </a:rPr>
              <a:t>.... ..00 = Explicit Congestion Notification: Not ECN-Capable Transport (0)</a:t>
            </a:r>
            <a:endParaRPr lang="en-US" altLang="ko-KR" sz="1600" b="1" dirty="0">
              <a:solidFill>
                <a:srgbClr val="4472C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053CA-28A7-4A86-8280-205BEE6AB689}"/>
              </a:ext>
            </a:extLst>
          </p:cNvPr>
          <p:cNvSpPr/>
          <p:nvPr/>
        </p:nvSpPr>
        <p:spPr>
          <a:xfrm>
            <a:off x="2428588" y="3645454"/>
            <a:ext cx="747428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Flags </a:t>
            </a:r>
            <a:r>
              <a:rPr lang="ko-KR" altLang="en-US" sz="1600" b="1" dirty="0">
                <a:solidFill>
                  <a:srgbClr val="576067"/>
                </a:solidFill>
              </a:rPr>
              <a:t>내용</a:t>
            </a:r>
            <a:endParaRPr lang="en-US" altLang="ko-KR" sz="1600" b="1" dirty="0">
              <a:solidFill>
                <a:srgbClr val="57606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0... .... .... .... = Reserved bit: Not set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.0.. .... .... .... = Don't fragment: Not set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..0. .... .... .... = More fragments: Not set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...0 0000 0000 0000 = Fragment offset: 0</a:t>
            </a:r>
          </a:p>
        </p:txBody>
      </p:sp>
    </p:spTree>
    <p:extLst>
      <p:ext uri="{BB962C8B-B14F-4D97-AF65-F5344CB8AC3E}">
        <p14:creationId xmlns:p14="http://schemas.microsoft.com/office/powerpoint/2010/main" val="64696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773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Layer1(Physical Layer) + Layer2(Data Link Layer) : Ethernet Frame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06DD37-441E-42FD-8573-141E89F3E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39" r="25022" b="5701"/>
          <a:stretch/>
        </p:blipFill>
        <p:spPr>
          <a:xfrm>
            <a:off x="1951926" y="2113851"/>
            <a:ext cx="9141403" cy="3604519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7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034FC-9509-4A98-9028-E30ABCE94A91}"/>
              </a:ext>
            </a:extLst>
          </p:cNvPr>
          <p:cNvSpPr/>
          <p:nvPr/>
        </p:nvSpPr>
        <p:spPr>
          <a:xfrm>
            <a:off x="2277764" y="2809747"/>
            <a:ext cx="8751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Wireshark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해서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Packet list window, Packet details window, Packet byte window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명시한다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D0BC03-EBA1-4E42-8624-ECAD68570747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51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7837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Layer1(Physical Layer) + Layer2(Data Link Layer) : Ethernet Frame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A9B4C547-5697-49B2-B91C-3AAA2E60B9F3}"/>
              </a:ext>
            </a:extLst>
          </p:cNvPr>
          <p:cNvSpPr/>
          <p:nvPr/>
        </p:nvSpPr>
        <p:spPr>
          <a:xfrm rot="5400000">
            <a:off x="6531281" y="-987603"/>
            <a:ext cx="391926" cy="9818181"/>
          </a:xfrm>
          <a:prstGeom prst="rightBrace">
            <a:avLst/>
          </a:prstGeom>
          <a:ln w="12700">
            <a:solidFill>
              <a:srgbClr val="64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35639C-4584-407F-B816-F502B8BE207F}"/>
              </a:ext>
            </a:extLst>
          </p:cNvPr>
          <p:cNvSpPr txBox="1"/>
          <p:nvPr/>
        </p:nvSpPr>
        <p:spPr>
          <a:xfrm>
            <a:off x="6285854" y="4184496"/>
            <a:ext cx="88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76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Byte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F363259F-0D7E-43A9-A28D-C6E5E8ADD5A5}"/>
              </a:ext>
            </a:extLst>
          </p:cNvPr>
          <p:cNvSpPr/>
          <p:nvPr/>
        </p:nvSpPr>
        <p:spPr>
          <a:xfrm rot="16200000">
            <a:off x="3315666" y="995192"/>
            <a:ext cx="202316" cy="3233631"/>
          </a:xfrm>
          <a:prstGeom prst="rightBrace">
            <a:avLst/>
          </a:prstGeom>
          <a:ln w="1270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7360E4-8D53-4592-B806-162274B43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73498"/>
              </p:ext>
            </p:extLst>
          </p:nvPr>
        </p:nvGraphicFramePr>
        <p:xfrm>
          <a:off x="1818153" y="2769123"/>
          <a:ext cx="9616194" cy="95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3742">
                  <a:extLst>
                    <a:ext uri="{9D8B030D-6E8A-4147-A177-3AD203B41FA5}">
                      <a16:colId xmlns:a16="http://schemas.microsoft.com/office/drawing/2014/main" val="2797114715"/>
                    </a:ext>
                  </a:extLst>
                </a:gridCol>
                <a:gridCol w="1373742">
                  <a:extLst>
                    <a:ext uri="{9D8B030D-6E8A-4147-A177-3AD203B41FA5}">
                      <a16:colId xmlns:a16="http://schemas.microsoft.com/office/drawing/2014/main" val="3607317134"/>
                    </a:ext>
                  </a:extLst>
                </a:gridCol>
                <a:gridCol w="457914">
                  <a:extLst>
                    <a:ext uri="{9D8B030D-6E8A-4147-A177-3AD203B41FA5}">
                      <a16:colId xmlns:a16="http://schemas.microsoft.com/office/drawing/2014/main" val="3557700539"/>
                    </a:ext>
                  </a:extLst>
                </a:gridCol>
                <a:gridCol w="6410796">
                  <a:extLst>
                    <a:ext uri="{9D8B030D-6E8A-4147-A177-3AD203B41FA5}">
                      <a16:colId xmlns:a16="http://schemas.microsoft.com/office/drawing/2014/main" val="3246590833"/>
                    </a:ext>
                  </a:extLst>
                </a:gridCol>
              </a:tblGrid>
              <a:tr h="956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26447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70108BC0-37E9-42D2-8B10-14B3F0E046CD}"/>
              </a:ext>
            </a:extLst>
          </p:cNvPr>
          <p:cNvSpPr txBox="1"/>
          <p:nvPr/>
        </p:nvSpPr>
        <p:spPr>
          <a:xfrm>
            <a:off x="2208343" y="2142113"/>
            <a:ext cx="2416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Ethernet Header(14 Byte)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EF5897-1E7A-449F-9176-3464C5CD6A17}"/>
              </a:ext>
            </a:extLst>
          </p:cNvPr>
          <p:cNvSpPr txBox="1"/>
          <p:nvPr/>
        </p:nvSpPr>
        <p:spPr>
          <a:xfrm>
            <a:off x="1813046" y="2961425"/>
            <a:ext cx="132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Destination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(6)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4F2C198F-BCA5-47A3-B1B2-8CD949471D84}"/>
              </a:ext>
            </a:extLst>
          </p:cNvPr>
          <p:cNvSpPr/>
          <p:nvPr/>
        </p:nvSpPr>
        <p:spPr>
          <a:xfrm rot="5400000">
            <a:off x="5169668" y="1618303"/>
            <a:ext cx="369332" cy="8305484"/>
          </a:xfrm>
          <a:prstGeom prst="rightBrace">
            <a:avLst/>
          </a:prstGeom>
          <a:ln w="12700">
            <a:solidFill>
              <a:srgbClr val="64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0F76A2-945A-4A6D-888B-C439C6E3953A}"/>
              </a:ext>
            </a:extLst>
          </p:cNvPr>
          <p:cNvSpPr/>
          <p:nvPr/>
        </p:nvSpPr>
        <p:spPr>
          <a:xfrm>
            <a:off x="5175784" y="5797456"/>
            <a:ext cx="387966" cy="239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9">
            <a:extLst>
              <a:ext uri="{FF2B5EF4-FFF2-40B4-BE49-F238E27FC236}">
                <a16:creationId xmlns:a16="http://schemas.microsoft.com/office/drawing/2014/main" id="{B4F6A197-B572-481F-A8AE-C165A3FF3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67058"/>
              </p:ext>
            </p:extLst>
          </p:nvPr>
        </p:nvGraphicFramePr>
        <p:xfrm>
          <a:off x="1763782" y="4826610"/>
          <a:ext cx="7743295" cy="759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3295">
                  <a:extLst>
                    <a:ext uri="{9D8B030D-6E8A-4147-A177-3AD203B41FA5}">
                      <a16:colId xmlns:a16="http://schemas.microsoft.com/office/drawing/2014/main" val="1016946025"/>
                    </a:ext>
                  </a:extLst>
                </a:gridCol>
              </a:tblGrid>
              <a:tr h="7597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07455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0A8A445-55BA-4F10-A1AF-88FDD59B08F3}"/>
              </a:ext>
            </a:extLst>
          </p:cNvPr>
          <p:cNvSpPr txBox="1"/>
          <p:nvPr/>
        </p:nvSpPr>
        <p:spPr>
          <a:xfrm>
            <a:off x="4070815" y="5018483"/>
            <a:ext cx="289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</a:t>
            </a:r>
            <a:r>
              <a:rPr lang="ko-KR" altLang="en-US" sz="20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Packet(62byte)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85FB22-2807-44E0-9698-90A70D0C4DA3}"/>
              </a:ext>
            </a:extLst>
          </p:cNvPr>
          <p:cNvSpPr txBox="1"/>
          <p:nvPr/>
        </p:nvSpPr>
        <p:spPr>
          <a:xfrm>
            <a:off x="7144712" y="3047268"/>
            <a:ext cx="289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</a:t>
            </a:r>
            <a:r>
              <a:rPr lang="ko-KR" altLang="en-US" sz="20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Packet(62byte)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E556D9-3E1A-48F4-B70D-2689858E3F16}"/>
              </a:ext>
            </a:extLst>
          </p:cNvPr>
          <p:cNvSpPr/>
          <p:nvPr/>
        </p:nvSpPr>
        <p:spPr>
          <a:xfrm>
            <a:off x="11070446" y="2778682"/>
            <a:ext cx="410007" cy="929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8056E8-F084-4D2D-8B48-1D08C45E3856}"/>
              </a:ext>
            </a:extLst>
          </p:cNvPr>
          <p:cNvSpPr/>
          <p:nvPr/>
        </p:nvSpPr>
        <p:spPr>
          <a:xfrm>
            <a:off x="1493120" y="4831672"/>
            <a:ext cx="410007" cy="729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0E23D2-A8DC-44B2-B862-0963244DE1D7}"/>
              </a:ext>
            </a:extLst>
          </p:cNvPr>
          <p:cNvSpPr txBox="1"/>
          <p:nvPr/>
        </p:nvSpPr>
        <p:spPr>
          <a:xfrm>
            <a:off x="3210275" y="3042250"/>
            <a:ext cx="132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Source(6)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D5DE95-6F29-4744-88FB-CEEC0A273192}"/>
              </a:ext>
            </a:extLst>
          </p:cNvPr>
          <p:cNvSpPr txBox="1"/>
          <p:nvPr/>
        </p:nvSpPr>
        <p:spPr>
          <a:xfrm>
            <a:off x="4129001" y="2990793"/>
            <a:ext cx="132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95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270925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C8886-9B52-4E9D-BCFE-8C7B62BA64B6}"/>
              </a:ext>
            </a:extLst>
          </p:cNvPr>
          <p:cNvSpPr/>
          <p:nvPr/>
        </p:nvSpPr>
        <p:spPr>
          <a:xfrm>
            <a:off x="2428588" y="1608549"/>
            <a:ext cx="766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srgbClr val="4F403F"/>
                </a:solidFill>
              </a:rPr>
              <a:t>Layer1(Physical Layer) + Layer2(Data Link Layer) : Ethernet Frame</a:t>
            </a: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483A7D-AAC7-4E7E-96A0-0CE3C3BC2D5F}"/>
              </a:ext>
            </a:extLst>
          </p:cNvPr>
          <p:cNvSpPr/>
          <p:nvPr/>
        </p:nvSpPr>
        <p:spPr>
          <a:xfrm>
            <a:off x="2358856" y="2145074"/>
            <a:ext cx="8282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it-IT" altLang="ko-KR" sz="1600" b="1" dirty="0">
                <a:solidFill>
                  <a:srgbClr val="576067"/>
                </a:solidFill>
              </a:rPr>
              <a:t>Destination: </a:t>
            </a:r>
            <a:r>
              <a:rPr lang="it-IT" altLang="ko-KR" sz="1600" b="1" dirty="0">
                <a:solidFill>
                  <a:srgbClr val="4472C4"/>
                </a:solidFill>
              </a:rPr>
              <a:t>3a:68:d8:9e:49:31 (3a:68:d8:9e:49:31) </a:t>
            </a:r>
            <a:r>
              <a:rPr lang="it-IT" altLang="ko-KR" sz="1600" b="1" dirty="0">
                <a:solidFill>
                  <a:srgbClr val="576067"/>
                </a:solidFill>
              </a:rPr>
              <a:t>– 6byte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Source: </a:t>
            </a:r>
            <a:r>
              <a:rPr lang="en-US" altLang="ko-KR" sz="1600" b="1" dirty="0">
                <a:solidFill>
                  <a:srgbClr val="4472C4"/>
                </a:solidFill>
              </a:rPr>
              <a:t>IntelCor_e4:0a:b1 (8c:a9:82:e4:0a:b1) </a:t>
            </a:r>
            <a:r>
              <a:rPr lang="en-US" altLang="ko-KR" sz="1600" b="1" dirty="0">
                <a:solidFill>
                  <a:srgbClr val="576067"/>
                </a:solidFill>
              </a:rPr>
              <a:t>– 6byte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576067"/>
                </a:solidFill>
              </a:rPr>
              <a:t>Type: </a:t>
            </a:r>
            <a:r>
              <a:rPr lang="en-US" altLang="ko-KR" sz="1600" b="1" dirty="0">
                <a:solidFill>
                  <a:srgbClr val="4472C4"/>
                </a:solidFill>
              </a:rPr>
              <a:t>IPv4 (0x0800) </a:t>
            </a:r>
            <a:r>
              <a:rPr lang="en-US" altLang="ko-KR" sz="1600" b="1" dirty="0">
                <a:solidFill>
                  <a:srgbClr val="576067"/>
                </a:solidFill>
              </a:rPr>
              <a:t>– 2byte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64210E-ED02-4D98-9D56-33F79E6DD554}"/>
              </a:ext>
            </a:extLst>
          </p:cNvPr>
          <p:cNvSpPr/>
          <p:nvPr/>
        </p:nvSpPr>
        <p:spPr>
          <a:xfrm>
            <a:off x="2358856" y="3061391"/>
            <a:ext cx="89319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it-IT" altLang="ko-KR" sz="1600" b="1" dirty="0">
                <a:solidFill>
                  <a:srgbClr val="576067"/>
                </a:solidFill>
              </a:rPr>
              <a:t>Destination </a:t>
            </a:r>
            <a:r>
              <a:rPr lang="ko-KR" altLang="en-US" sz="1600" b="1" dirty="0">
                <a:solidFill>
                  <a:srgbClr val="576067"/>
                </a:solidFill>
              </a:rPr>
              <a:t>내용</a:t>
            </a:r>
            <a:endParaRPr lang="it-IT" altLang="ko-KR" sz="1600" b="1" dirty="0">
              <a:solidFill>
                <a:srgbClr val="57606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Address: 3a:68:d8:9e:49:31 (3a:68:d8:9e:49:31)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.... ..1. .... .... .... .... = LG bit: Locally administered address (this is NOT the factory default)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.... ...0 .... .... .... .... = IG bit: Individual address (unicast)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1C13B7-C43B-4020-9058-482116C9B719}"/>
              </a:ext>
            </a:extLst>
          </p:cNvPr>
          <p:cNvSpPr/>
          <p:nvPr/>
        </p:nvSpPr>
        <p:spPr>
          <a:xfrm>
            <a:off x="2392908" y="4584525"/>
            <a:ext cx="69696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it-IT" altLang="ko-KR" sz="1600" b="1" dirty="0">
                <a:solidFill>
                  <a:srgbClr val="576067"/>
                </a:solidFill>
              </a:rPr>
              <a:t>Source </a:t>
            </a:r>
            <a:r>
              <a:rPr lang="ko-KR" altLang="en-US" sz="1600" b="1" dirty="0">
                <a:solidFill>
                  <a:srgbClr val="576067"/>
                </a:solidFill>
              </a:rPr>
              <a:t>내용</a:t>
            </a:r>
            <a:endParaRPr lang="it-IT" altLang="ko-KR" sz="1600" b="1" dirty="0">
              <a:solidFill>
                <a:srgbClr val="57606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altLang="ko-KR" sz="1600" b="1" dirty="0">
                <a:solidFill>
                  <a:srgbClr val="4472C4"/>
                </a:solidFill>
              </a:rPr>
              <a:t>Address: IntelCor_e4:0a:b1 (8c:a9:82:e4:0a:b1)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.... ..0. .... .... .... .... = LG bit: Globally unique address (factory default)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4472C4"/>
                </a:solidFill>
              </a:rPr>
              <a:t>.... ...0 .... .... .... .... = IG bit: Individual address (unicast)</a:t>
            </a:r>
          </a:p>
        </p:txBody>
      </p:sp>
    </p:spTree>
    <p:extLst>
      <p:ext uri="{BB962C8B-B14F-4D97-AF65-F5344CB8AC3E}">
        <p14:creationId xmlns:p14="http://schemas.microsoft.com/office/powerpoint/2010/main" val="271371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676C9E-ACF5-4EB1-87E9-69AE35E9BCA4}"/>
              </a:ext>
            </a:extLst>
          </p:cNvPr>
          <p:cNvSpPr/>
          <p:nvPr/>
        </p:nvSpPr>
        <p:spPr>
          <a:xfrm>
            <a:off x="2177218" y="1008513"/>
            <a:ext cx="846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Encapsulation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 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E21D0828-2F00-47C3-B311-F67F0AC5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46795"/>
              </p:ext>
            </p:extLst>
          </p:nvPr>
        </p:nvGraphicFramePr>
        <p:xfrm>
          <a:off x="2910028" y="1408623"/>
          <a:ext cx="7169170" cy="706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716">
                  <a:extLst>
                    <a:ext uri="{9D8B030D-6E8A-4147-A177-3AD203B41FA5}">
                      <a16:colId xmlns:a16="http://schemas.microsoft.com/office/drawing/2014/main" val="1554358095"/>
                    </a:ext>
                  </a:extLst>
                </a:gridCol>
                <a:gridCol w="421716">
                  <a:extLst>
                    <a:ext uri="{9D8B030D-6E8A-4147-A177-3AD203B41FA5}">
                      <a16:colId xmlns:a16="http://schemas.microsoft.com/office/drawing/2014/main" val="3143932598"/>
                    </a:ext>
                  </a:extLst>
                </a:gridCol>
                <a:gridCol w="421716">
                  <a:extLst>
                    <a:ext uri="{9D8B030D-6E8A-4147-A177-3AD203B41FA5}">
                      <a16:colId xmlns:a16="http://schemas.microsoft.com/office/drawing/2014/main" val="2386136260"/>
                    </a:ext>
                  </a:extLst>
                </a:gridCol>
                <a:gridCol w="421716">
                  <a:extLst>
                    <a:ext uri="{9D8B030D-6E8A-4147-A177-3AD203B41FA5}">
                      <a16:colId xmlns:a16="http://schemas.microsoft.com/office/drawing/2014/main" val="3890912722"/>
                    </a:ext>
                  </a:extLst>
                </a:gridCol>
                <a:gridCol w="421716">
                  <a:extLst>
                    <a:ext uri="{9D8B030D-6E8A-4147-A177-3AD203B41FA5}">
                      <a16:colId xmlns:a16="http://schemas.microsoft.com/office/drawing/2014/main" val="303113731"/>
                    </a:ext>
                  </a:extLst>
                </a:gridCol>
                <a:gridCol w="421716">
                  <a:extLst>
                    <a:ext uri="{9D8B030D-6E8A-4147-A177-3AD203B41FA5}">
                      <a16:colId xmlns:a16="http://schemas.microsoft.com/office/drawing/2014/main" val="3034647877"/>
                    </a:ext>
                  </a:extLst>
                </a:gridCol>
                <a:gridCol w="4638874">
                  <a:extLst>
                    <a:ext uri="{9D8B030D-6E8A-4147-A177-3AD203B41FA5}">
                      <a16:colId xmlns:a16="http://schemas.microsoft.com/office/drawing/2014/main" val="749826219"/>
                    </a:ext>
                  </a:extLst>
                </a:gridCol>
              </a:tblGrid>
              <a:tr h="7068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3442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4F805EE-4DED-4AB7-98EE-31C4AC36D68E}"/>
              </a:ext>
            </a:extLst>
          </p:cNvPr>
          <p:cNvSpPr txBox="1"/>
          <p:nvPr/>
        </p:nvSpPr>
        <p:spPr>
          <a:xfrm>
            <a:off x="2864194" y="1529471"/>
            <a:ext cx="44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Transaction ID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7E8E5-F96C-47A6-A50E-95A1F39CA012}"/>
              </a:ext>
            </a:extLst>
          </p:cNvPr>
          <p:cNvSpPr txBox="1"/>
          <p:nvPr/>
        </p:nvSpPr>
        <p:spPr>
          <a:xfrm>
            <a:off x="3264550" y="1565184"/>
            <a:ext cx="54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E371F-7586-48E3-9148-2589B6D004B8}"/>
              </a:ext>
            </a:extLst>
          </p:cNvPr>
          <p:cNvSpPr txBox="1"/>
          <p:nvPr/>
        </p:nvSpPr>
        <p:spPr>
          <a:xfrm>
            <a:off x="3753895" y="1438871"/>
            <a:ext cx="4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Questions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3F9B4-C874-48D8-BD2C-815A6433B4D3}"/>
              </a:ext>
            </a:extLst>
          </p:cNvPr>
          <p:cNvSpPr txBox="1"/>
          <p:nvPr/>
        </p:nvSpPr>
        <p:spPr>
          <a:xfrm>
            <a:off x="4082585" y="1529471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Answer RRs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B636DA-7752-43F4-9119-2C925333F80A}"/>
              </a:ext>
            </a:extLst>
          </p:cNvPr>
          <p:cNvSpPr txBox="1"/>
          <p:nvPr/>
        </p:nvSpPr>
        <p:spPr>
          <a:xfrm>
            <a:off x="4581545" y="1504623"/>
            <a:ext cx="47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Authority RRs</a:t>
            </a:r>
          </a:p>
          <a:p>
            <a:pPr lvl="0" algn="ctr">
              <a:defRPr/>
            </a:pPr>
            <a:r>
              <a:rPr lang="en-US" altLang="ko-KR" sz="700" b="1" dirty="0">
                <a:solidFill>
                  <a:srgbClr val="4F403F"/>
                </a:solidFill>
              </a:rPr>
              <a:t>(2)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B9913E-E50E-47D7-B9A4-43FDB9A136E5}"/>
              </a:ext>
            </a:extLst>
          </p:cNvPr>
          <p:cNvSpPr txBox="1"/>
          <p:nvPr/>
        </p:nvSpPr>
        <p:spPr>
          <a:xfrm>
            <a:off x="5019836" y="1512175"/>
            <a:ext cx="47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Additional RRs</a:t>
            </a:r>
          </a:p>
          <a:p>
            <a:pPr lvl="0" algn="ctr">
              <a:defRPr/>
            </a:pPr>
            <a:r>
              <a:rPr lang="en-US" altLang="ko-KR" sz="700" b="1" dirty="0">
                <a:solidFill>
                  <a:srgbClr val="4F403F"/>
                </a:solidFill>
              </a:rPr>
              <a:t>(2)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B10926-6809-43DB-96BE-CD74C352D333}"/>
              </a:ext>
            </a:extLst>
          </p:cNvPr>
          <p:cNvSpPr txBox="1"/>
          <p:nvPr/>
        </p:nvSpPr>
        <p:spPr>
          <a:xfrm>
            <a:off x="6710380" y="1564480"/>
            <a:ext cx="21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Queries(22byte)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6" name="표 5">
            <a:extLst>
              <a:ext uri="{FF2B5EF4-FFF2-40B4-BE49-F238E27FC236}">
                <a16:creationId xmlns:a16="http://schemas.microsoft.com/office/drawing/2014/main" id="{90E194E1-D05C-4EE4-B0F9-F03251D2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54618"/>
              </p:ext>
            </p:extLst>
          </p:nvPr>
        </p:nvGraphicFramePr>
        <p:xfrm>
          <a:off x="2910028" y="2249342"/>
          <a:ext cx="7169171" cy="706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389">
                  <a:extLst>
                    <a:ext uri="{9D8B030D-6E8A-4147-A177-3AD203B41FA5}">
                      <a16:colId xmlns:a16="http://schemas.microsoft.com/office/drawing/2014/main" val="3847490668"/>
                    </a:ext>
                  </a:extLst>
                </a:gridCol>
                <a:gridCol w="341389">
                  <a:extLst>
                    <a:ext uri="{9D8B030D-6E8A-4147-A177-3AD203B41FA5}">
                      <a16:colId xmlns:a16="http://schemas.microsoft.com/office/drawing/2014/main" val="1928433431"/>
                    </a:ext>
                  </a:extLst>
                </a:gridCol>
                <a:gridCol w="341389">
                  <a:extLst>
                    <a:ext uri="{9D8B030D-6E8A-4147-A177-3AD203B41FA5}">
                      <a16:colId xmlns:a16="http://schemas.microsoft.com/office/drawing/2014/main" val="3903279976"/>
                    </a:ext>
                  </a:extLst>
                </a:gridCol>
                <a:gridCol w="341389">
                  <a:extLst>
                    <a:ext uri="{9D8B030D-6E8A-4147-A177-3AD203B41FA5}">
                      <a16:colId xmlns:a16="http://schemas.microsoft.com/office/drawing/2014/main" val="1862494"/>
                    </a:ext>
                  </a:extLst>
                </a:gridCol>
                <a:gridCol w="5803615">
                  <a:extLst>
                    <a:ext uri="{9D8B030D-6E8A-4147-A177-3AD203B41FA5}">
                      <a16:colId xmlns:a16="http://schemas.microsoft.com/office/drawing/2014/main" val="4116637694"/>
                    </a:ext>
                  </a:extLst>
                </a:gridCol>
              </a:tblGrid>
              <a:tr h="7068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2511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E591E27-6FB0-44B0-B054-06204AC999B9}"/>
              </a:ext>
            </a:extLst>
          </p:cNvPr>
          <p:cNvSpPr txBox="1"/>
          <p:nvPr/>
        </p:nvSpPr>
        <p:spPr>
          <a:xfrm>
            <a:off x="2869925" y="2362256"/>
            <a:ext cx="42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 Port</a:t>
            </a:r>
          </a:p>
          <a:p>
            <a:pPr lvl="0" algn="ctr">
              <a:defRPr/>
            </a:pPr>
            <a:r>
              <a:rPr lang="en-US" altLang="ko-KR" sz="700" b="1" dirty="0">
                <a:solidFill>
                  <a:srgbClr val="4F403F"/>
                </a:solidFill>
              </a:rPr>
              <a:t>(2)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6C55A5-4C84-4D7D-8C7E-B86D227C9828}"/>
              </a:ext>
            </a:extLst>
          </p:cNvPr>
          <p:cNvSpPr txBox="1"/>
          <p:nvPr/>
        </p:nvSpPr>
        <p:spPr>
          <a:xfrm>
            <a:off x="3186208" y="2355841"/>
            <a:ext cx="51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Destination Port</a:t>
            </a:r>
          </a:p>
          <a:p>
            <a:pPr lvl="0" algn="ctr">
              <a:defRPr/>
            </a:pPr>
            <a:r>
              <a:rPr lang="en-US" altLang="ko-KR" sz="700" b="1" dirty="0">
                <a:solidFill>
                  <a:srgbClr val="4F403F"/>
                </a:solidFill>
              </a:rPr>
              <a:t>(2)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27EDE-4F9D-4B32-ACA7-D6FC40D59727}"/>
              </a:ext>
            </a:extLst>
          </p:cNvPr>
          <p:cNvSpPr txBox="1"/>
          <p:nvPr/>
        </p:nvSpPr>
        <p:spPr>
          <a:xfrm>
            <a:off x="3547757" y="2381287"/>
            <a:ext cx="4086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Length</a:t>
            </a:r>
          </a:p>
          <a:p>
            <a:pPr lvl="0" algn="ctr">
              <a:defRPr/>
            </a:pPr>
            <a:r>
              <a:rPr lang="en-US" altLang="ko-KR" sz="700" b="1" dirty="0">
                <a:solidFill>
                  <a:srgbClr val="4F403F"/>
                </a:solidFill>
              </a:rPr>
              <a:t>(2)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D10D76-647E-48E5-A56E-B11BFB9A1B4E}"/>
              </a:ext>
            </a:extLst>
          </p:cNvPr>
          <p:cNvSpPr txBox="1"/>
          <p:nvPr/>
        </p:nvSpPr>
        <p:spPr>
          <a:xfrm>
            <a:off x="3864980" y="2393033"/>
            <a:ext cx="47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Checksum</a:t>
            </a:r>
          </a:p>
          <a:p>
            <a:pPr lvl="0" algn="ctr">
              <a:defRPr/>
            </a:pPr>
            <a:r>
              <a:rPr lang="en-US" altLang="ko-KR" sz="800" b="1" dirty="0">
                <a:solidFill>
                  <a:srgbClr val="4F403F"/>
                </a:solidFill>
              </a:rPr>
              <a:t>(2)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56BB1B-576B-4034-ACBD-73B21B493DCC}"/>
              </a:ext>
            </a:extLst>
          </p:cNvPr>
          <p:cNvSpPr txBox="1"/>
          <p:nvPr/>
        </p:nvSpPr>
        <p:spPr>
          <a:xfrm>
            <a:off x="5781021" y="2433478"/>
            <a:ext cx="248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rgbClr val="4F403F"/>
                </a:solidFill>
              </a:rPr>
              <a:t>DNS Packet</a:t>
            </a:r>
            <a:r>
              <a:rPr lang="en-US" altLang="ko-KR" sz="16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(34byte)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3" name="표 9">
            <a:extLst>
              <a:ext uri="{FF2B5EF4-FFF2-40B4-BE49-F238E27FC236}">
                <a16:creationId xmlns:a16="http://schemas.microsoft.com/office/drawing/2014/main" id="{0725E517-DE9A-4A7F-A4A2-4CD27EFBD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630"/>
              </p:ext>
            </p:extLst>
          </p:nvPr>
        </p:nvGraphicFramePr>
        <p:xfrm>
          <a:off x="8381724" y="3107422"/>
          <a:ext cx="3013670" cy="706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3670">
                  <a:extLst>
                    <a:ext uri="{9D8B030D-6E8A-4147-A177-3AD203B41FA5}">
                      <a16:colId xmlns:a16="http://schemas.microsoft.com/office/drawing/2014/main" val="1016946025"/>
                    </a:ext>
                  </a:extLst>
                </a:gridCol>
              </a:tblGrid>
              <a:tr h="7068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07455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id="{B4119AD5-7560-430F-9F93-48CC547ED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06352"/>
              </p:ext>
            </p:extLst>
          </p:nvPr>
        </p:nvGraphicFramePr>
        <p:xfrm>
          <a:off x="1612697" y="3113193"/>
          <a:ext cx="6777184" cy="706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42">
                  <a:extLst>
                    <a:ext uri="{9D8B030D-6E8A-4147-A177-3AD203B41FA5}">
                      <a16:colId xmlns:a16="http://schemas.microsoft.com/office/drawing/2014/main" val="3049868080"/>
                    </a:ext>
                  </a:extLst>
                </a:gridCol>
                <a:gridCol w="242042">
                  <a:extLst>
                    <a:ext uri="{9D8B030D-6E8A-4147-A177-3AD203B41FA5}">
                      <a16:colId xmlns:a16="http://schemas.microsoft.com/office/drawing/2014/main" val="1227505469"/>
                    </a:ext>
                  </a:extLst>
                </a:gridCol>
                <a:gridCol w="484085">
                  <a:extLst>
                    <a:ext uri="{9D8B030D-6E8A-4147-A177-3AD203B41FA5}">
                      <a16:colId xmlns:a16="http://schemas.microsoft.com/office/drawing/2014/main" val="3966033635"/>
                    </a:ext>
                  </a:extLst>
                </a:gridCol>
                <a:gridCol w="484085">
                  <a:extLst>
                    <a:ext uri="{9D8B030D-6E8A-4147-A177-3AD203B41FA5}">
                      <a16:colId xmlns:a16="http://schemas.microsoft.com/office/drawing/2014/main" val="138877247"/>
                    </a:ext>
                  </a:extLst>
                </a:gridCol>
                <a:gridCol w="484085">
                  <a:extLst>
                    <a:ext uri="{9D8B030D-6E8A-4147-A177-3AD203B41FA5}">
                      <a16:colId xmlns:a16="http://schemas.microsoft.com/office/drawing/2014/main" val="2916809508"/>
                    </a:ext>
                  </a:extLst>
                </a:gridCol>
                <a:gridCol w="242042">
                  <a:extLst>
                    <a:ext uri="{9D8B030D-6E8A-4147-A177-3AD203B41FA5}">
                      <a16:colId xmlns:a16="http://schemas.microsoft.com/office/drawing/2014/main" val="679422994"/>
                    </a:ext>
                  </a:extLst>
                </a:gridCol>
                <a:gridCol w="242042">
                  <a:extLst>
                    <a:ext uri="{9D8B030D-6E8A-4147-A177-3AD203B41FA5}">
                      <a16:colId xmlns:a16="http://schemas.microsoft.com/office/drawing/2014/main" val="864922806"/>
                    </a:ext>
                  </a:extLst>
                </a:gridCol>
                <a:gridCol w="484085">
                  <a:extLst>
                    <a:ext uri="{9D8B030D-6E8A-4147-A177-3AD203B41FA5}">
                      <a16:colId xmlns:a16="http://schemas.microsoft.com/office/drawing/2014/main" val="4225746459"/>
                    </a:ext>
                  </a:extLst>
                </a:gridCol>
                <a:gridCol w="968169">
                  <a:extLst>
                    <a:ext uri="{9D8B030D-6E8A-4147-A177-3AD203B41FA5}">
                      <a16:colId xmlns:a16="http://schemas.microsoft.com/office/drawing/2014/main" val="3491373150"/>
                    </a:ext>
                  </a:extLst>
                </a:gridCol>
                <a:gridCol w="968169">
                  <a:extLst>
                    <a:ext uri="{9D8B030D-6E8A-4147-A177-3AD203B41FA5}">
                      <a16:colId xmlns:a16="http://schemas.microsoft.com/office/drawing/2014/main" val="1127829779"/>
                    </a:ext>
                  </a:extLst>
                </a:gridCol>
                <a:gridCol w="1936338">
                  <a:extLst>
                    <a:ext uri="{9D8B030D-6E8A-4147-A177-3AD203B41FA5}">
                      <a16:colId xmlns:a16="http://schemas.microsoft.com/office/drawing/2014/main" val="3736063947"/>
                    </a:ext>
                  </a:extLst>
                </a:gridCol>
              </a:tblGrid>
              <a:tr h="7068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7587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956FCD5-D927-4FAC-998A-7FCFF8896C1C}"/>
              </a:ext>
            </a:extLst>
          </p:cNvPr>
          <p:cNvSpPr txBox="1"/>
          <p:nvPr/>
        </p:nvSpPr>
        <p:spPr>
          <a:xfrm>
            <a:off x="1526824" y="3256855"/>
            <a:ext cx="4192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Version + </a:t>
            </a:r>
            <a:r>
              <a:rPr lang="en-US" altLang="ko-KR" sz="5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Header</a:t>
            </a:r>
            <a:r>
              <a:rPr lang="ko-KR" altLang="en-US" sz="5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5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Length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B54631-FA8B-4C52-98EA-91D08A4FE7C6}"/>
              </a:ext>
            </a:extLst>
          </p:cNvPr>
          <p:cNvSpPr txBox="1"/>
          <p:nvPr/>
        </p:nvSpPr>
        <p:spPr>
          <a:xfrm>
            <a:off x="1759312" y="3341493"/>
            <a:ext cx="404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DSF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6B87E-4EE6-4CD6-A75C-DBA11E98D745}"/>
              </a:ext>
            </a:extLst>
          </p:cNvPr>
          <p:cNvSpPr txBox="1"/>
          <p:nvPr/>
        </p:nvSpPr>
        <p:spPr>
          <a:xfrm>
            <a:off x="2023186" y="3207782"/>
            <a:ext cx="6386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Total Length</a:t>
            </a:r>
          </a:p>
          <a:p>
            <a:pPr lvl="0" algn="ctr">
              <a:defRPr/>
            </a:pPr>
            <a:r>
              <a:rPr lang="en-US" altLang="ko-KR" sz="900" b="1" dirty="0">
                <a:solidFill>
                  <a:srgbClr val="4F403F"/>
                </a:solidFill>
              </a:rPr>
              <a:t>(2)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0C4095-0B26-4DA4-9255-F677E5A0B875}"/>
              </a:ext>
            </a:extLst>
          </p:cNvPr>
          <p:cNvSpPr txBox="1"/>
          <p:nvPr/>
        </p:nvSpPr>
        <p:spPr>
          <a:xfrm>
            <a:off x="2529228" y="3230834"/>
            <a:ext cx="571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Identification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CE5584-9037-42B8-8931-51DE88B37CC1}"/>
              </a:ext>
            </a:extLst>
          </p:cNvPr>
          <p:cNvSpPr txBox="1"/>
          <p:nvPr/>
        </p:nvSpPr>
        <p:spPr>
          <a:xfrm>
            <a:off x="3046806" y="3250687"/>
            <a:ext cx="51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Flags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0CFEF1-8CD6-4D57-9754-1A4F4051C523}"/>
              </a:ext>
            </a:extLst>
          </p:cNvPr>
          <p:cNvSpPr txBox="1"/>
          <p:nvPr/>
        </p:nvSpPr>
        <p:spPr>
          <a:xfrm>
            <a:off x="3482825" y="3230834"/>
            <a:ext cx="36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Time to live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2ADC06-9192-4536-9FD2-D350CFC65A54}"/>
              </a:ext>
            </a:extLst>
          </p:cNvPr>
          <p:cNvSpPr txBox="1"/>
          <p:nvPr/>
        </p:nvSpPr>
        <p:spPr>
          <a:xfrm>
            <a:off x="3718597" y="3292043"/>
            <a:ext cx="367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Protocol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79CFE2-7579-4057-98F0-34F1E72EE4AB}"/>
              </a:ext>
            </a:extLst>
          </p:cNvPr>
          <p:cNvSpPr txBox="1"/>
          <p:nvPr/>
        </p:nvSpPr>
        <p:spPr>
          <a:xfrm>
            <a:off x="3926077" y="3292389"/>
            <a:ext cx="69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Header checksum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00C60E-C2F6-46A5-AF89-CCA90ED10B95}"/>
              </a:ext>
            </a:extLst>
          </p:cNvPr>
          <p:cNvSpPr txBox="1"/>
          <p:nvPr/>
        </p:nvSpPr>
        <p:spPr>
          <a:xfrm>
            <a:off x="4570709" y="3330892"/>
            <a:ext cx="860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Source(4)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B2123A-F96D-41F0-A9CF-A9F524999E1E}"/>
              </a:ext>
            </a:extLst>
          </p:cNvPr>
          <p:cNvSpPr txBox="1"/>
          <p:nvPr/>
        </p:nvSpPr>
        <p:spPr>
          <a:xfrm>
            <a:off x="5500758" y="3276627"/>
            <a:ext cx="957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Destination(4)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D7A17EE-F138-4842-831C-D399479A5336}"/>
              </a:ext>
            </a:extLst>
          </p:cNvPr>
          <p:cNvSpPr/>
          <p:nvPr/>
        </p:nvSpPr>
        <p:spPr>
          <a:xfrm>
            <a:off x="8138476" y="3121054"/>
            <a:ext cx="419466" cy="683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37DDE2-FE36-4D08-A576-F9208D9D5F36}"/>
              </a:ext>
            </a:extLst>
          </p:cNvPr>
          <p:cNvSpPr txBox="1"/>
          <p:nvPr/>
        </p:nvSpPr>
        <p:spPr>
          <a:xfrm>
            <a:off x="7344731" y="3294057"/>
            <a:ext cx="301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rgbClr val="4F403F"/>
                </a:solidFill>
              </a:rPr>
              <a:t>UDP Segment(42byte)</a:t>
            </a:r>
            <a:endParaRPr lang="ko-KR" altLang="en-US" sz="1600" b="1" dirty="0">
              <a:solidFill>
                <a:srgbClr val="4F403F"/>
              </a:solidFill>
            </a:endParaRPr>
          </a:p>
        </p:txBody>
      </p:sp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D529040A-20E6-406C-B82A-49AD95C7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68815"/>
              </p:ext>
            </p:extLst>
          </p:nvPr>
        </p:nvGraphicFramePr>
        <p:xfrm>
          <a:off x="1598736" y="3991526"/>
          <a:ext cx="8353785" cy="706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398">
                  <a:extLst>
                    <a:ext uri="{9D8B030D-6E8A-4147-A177-3AD203B41FA5}">
                      <a16:colId xmlns:a16="http://schemas.microsoft.com/office/drawing/2014/main" val="2797114715"/>
                    </a:ext>
                  </a:extLst>
                </a:gridCol>
                <a:gridCol w="1193398">
                  <a:extLst>
                    <a:ext uri="{9D8B030D-6E8A-4147-A177-3AD203B41FA5}">
                      <a16:colId xmlns:a16="http://schemas.microsoft.com/office/drawing/2014/main" val="3607317134"/>
                    </a:ext>
                  </a:extLst>
                </a:gridCol>
                <a:gridCol w="397799">
                  <a:extLst>
                    <a:ext uri="{9D8B030D-6E8A-4147-A177-3AD203B41FA5}">
                      <a16:colId xmlns:a16="http://schemas.microsoft.com/office/drawing/2014/main" val="3557700539"/>
                    </a:ext>
                  </a:extLst>
                </a:gridCol>
                <a:gridCol w="5569190">
                  <a:extLst>
                    <a:ext uri="{9D8B030D-6E8A-4147-A177-3AD203B41FA5}">
                      <a16:colId xmlns:a16="http://schemas.microsoft.com/office/drawing/2014/main" val="3246590833"/>
                    </a:ext>
                  </a:extLst>
                </a:gridCol>
              </a:tblGrid>
              <a:tr h="7068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2644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B635264-37FA-4E87-8606-BDE682F814D1}"/>
              </a:ext>
            </a:extLst>
          </p:cNvPr>
          <p:cNvSpPr txBox="1"/>
          <p:nvPr/>
        </p:nvSpPr>
        <p:spPr>
          <a:xfrm>
            <a:off x="1594519" y="4137484"/>
            <a:ext cx="115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Destination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(6)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266151-CACA-4228-BB64-55FC81A73B3D}"/>
              </a:ext>
            </a:extLst>
          </p:cNvPr>
          <p:cNvSpPr txBox="1"/>
          <p:nvPr/>
        </p:nvSpPr>
        <p:spPr>
          <a:xfrm>
            <a:off x="5737396" y="4114378"/>
            <a:ext cx="308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</a:t>
            </a:r>
            <a:r>
              <a:rPr lang="ko-KR" altLang="en-US" sz="2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Packet(62byte)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B1698B-6FE1-400B-84A5-209497BAB47C}"/>
              </a:ext>
            </a:extLst>
          </p:cNvPr>
          <p:cNvSpPr txBox="1"/>
          <p:nvPr/>
        </p:nvSpPr>
        <p:spPr>
          <a:xfrm>
            <a:off x="2864194" y="4130783"/>
            <a:ext cx="115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Source(6)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4C1A8B-AC6D-4FC2-804C-02669DBC46E4}"/>
              </a:ext>
            </a:extLst>
          </p:cNvPr>
          <p:cNvSpPr txBox="1"/>
          <p:nvPr/>
        </p:nvSpPr>
        <p:spPr>
          <a:xfrm>
            <a:off x="3629392" y="4114378"/>
            <a:ext cx="115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F40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Type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4F403F"/>
                </a:solidFill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F40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7" name="표 9">
            <a:extLst>
              <a:ext uri="{FF2B5EF4-FFF2-40B4-BE49-F238E27FC236}">
                <a16:creationId xmlns:a16="http://schemas.microsoft.com/office/drawing/2014/main" id="{917BB884-8DCC-4707-996D-FEFA1CC8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05348"/>
              </p:ext>
            </p:extLst>
          </p:nvPr>
        </p:nvGraphicFramePr>
        <p:xfrm>
          <a:off x="9942039" y="3991258"/>
          <a:ext cx="1453354" cy="70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354">
                  <a:extLst>
                    <a:ext uri="{9D8B030D-6E8A-4147-A177-3AD203B41FA5}">
                      <a16:colId xmlns:a16="http://schemas.microsoft.com/office/drawing/2014/main" val="1016946025"/>
                    </a:ext>
                  </a:extLst>
                </a:gridCol>
              </a:tblGrid>
              <a:tr h="706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0745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378E8C46-349B-4CE4-987A-84DC34E1ECF7}"/>
              </a:ext>
            </a:extLst>
          </p:cNvPr>
          <p:cNvSpPr/>
          <p:nvPr/>
        </p:nvSpPr>
        <p:spPr>
          <a:xfrm>
            <a:off x="9778978" y="4006253"/>
            <a:ext cx="356181" cy="667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8CFD2C-C06F-4521-80E0-5566D76E11D7}"/>
              </a:ext>
            </a:extLst>
          </p:cNvPr>
          <p:cNvCxnSpPr/>
          <p:nvPr/>
        </p:nvCxnSpPr>
        <p:spPr>
          <a:xfrm>
            <a:off x="2910028" y="2115451"/>
            <a:ext cx="1362419" cy="133891"/>
          </a:xfrm>
          <a:prstGeom prst="line">
            <a:avLst/>
          </a:prstGeom>
          <a:ln w="1905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B29DD2C-ED42-47D3-8FB5-3BA1709BB0D5}"/>
              </a:ext>
            </a:extLst>
          </p:cNvPr>
          <p:cNvCxnSpPr>
            <a:cxnSpLocks/>
          </p:cNvCxnSpPr>
          <p:nvPr/>
        </p:nvCxnSpPr>
        <p:spPr>
          <a:xfrm>
            <a:off x="4256442" y="2954454"/>
            <a:ext cx="2210765" cy="165149"/>
          </a:xfrm>
          <a:prstGeom prst="line">
            <a:avLst/>
          </a:prstGeom>
          <a:ln w="1905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908A0DE-3393-4385-90FB-F8AA6ABF30D9}"/>
              </a:ext>
            </a:extLst>
          </p:cNvPr>
          <p:cNvCxnSpPr>
            <a:cxnSpLocks/>
          </p:cNvCxnSpPr>
          <p:nvPr/>
        </p:nvCxnSpPr>
        <p:spPr>
          <a:xfrm>
            <a:off x="1608976" y="3830147"/>
            <a:ext cx="2763633" cy="150318"/>
          </a:xfrm>
          <a:prstGeom prst="line">
            <a:avLst/>
          </a:prstGeom>
          <a:ln w="1905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D6B7C43-25E1-4A4A-9163-1550941890A6}"/>
              </a:ext>
            </a:extLst>
          </p:cNvPr>
          <p:cNvCxnSpPr>
            <a:cxnSpLocks/>
          </p:cNvCxnSpPr>
          <p:nvPr/>
        </p:nvCxnSpPr>
        <p:spPr>
          <a:xfrm>
            <a:off x="10066365" y="2115451"/>
            <a:ext cx="1660" cy="136861"/>
          </a:xfrm>
          <a:prstGeom prst="line">
            <a:avLst/>
          </a:prstGeom>
          <a:ln w="1905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2C039A5-CE51-4458-9C79-C5DA44559DA2}"/>
              </a:ext>
            </a:extLst>
          </p:cNvPr>
          <p:cNvCxnSpPr>
            <a:cxnSpLocks/>
          </p:cNvCxnSpPr>
          <p:nvPr/>
        </p:nvCxnSpPr>
        <p:spPr>
          <a:xfrm>
            <a:off x="10064555" y="2943202"/>
            <a:ext cx="1330838" cy="168187"/>
          </a:xfrm>
          <a:prstGeom prst="line">
            <a:avLst/>
          </a:prstGeom>
          <a:ln w="1905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31DA020-696E-429F-A780-A763B45355E4}"/>
              </a:ext>
            </a:extLst>
          </p:cNvPr>
          <p:cNvCxnSpPr>
            <a:cxnSpLocks/>
          </p:cNvCxnSpPr>
          <p:nvPr/>
        </p:nvCxnSpPr>
        <p:spPr>
          <a:xfrm>
            <a:off x="11395393" y="3807967"/>
            <a:ext cx="0" cy="189286"/>
          </a:xfrm>
          <a:prstGeom prst="line">
            <a:avLst/>
          </a:prstGeom>
          <a:ln w="19050">
            <a:solidFill>
              <a:srgbClr val="4F4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701923-2005-4C9E-9AA0-AEB95B0D3567}"/>
              </a:ext>
            </a:extLst>
          </p:cNvPr>
          <p:cNvSpPr/>
          <p:nvPr/>
        </p:nvSpPr>
        <p:spPr>
          <a:xfrm>
            <a:off x="1852627" y="4935812"/>
            <a:ext cx="8012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576067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576067"/>
                </a:solidFill>
              </a:rPr>
              <a:t>Layer5(Application Layer)</a:t>
            </a:r>
            <a:r>
              <a:rPr lang="ko-KR" altLang="en-US" b="1" dirty="0">
                <a:solidFill>
                  <a:srgbClr val="576067"/>
                </a:solidFill>
              </a:rPr>
              <a:t>의 </a:t>
            </a:r>
            <a:r>
              <a:rPr lang="en-US" altLang="ko-KR" b="1" dirty="0">
                <a:solidFill>
                  <a:srgbClr val="576067"/>
                </a:solidFill>
              </a:rPr>
              <a:t>DNS Packet, Layer4(Transport Layer)</a:t>
            </a:r>
            <a:r>
              <a:rPr lang="ko-KR" altLang="en-US" b="1" dirty="0">
                <a:solidFill>
                  <a:srgbClr val="576067"/>
                </a:solidFill>
              </a:rPr>
              <a:t>의</a:t>
            </a:r>
            <a:r>
              <a:rPr lang="en-US" altLang="ko-KR" b="1" dirty="0">
                <a:solidFill>
                  <a:srgbClr val="576067"/>
                </a:solidFill>
              </a:rPr>
              <a:t> UDP(User Datagram Protocol) Segment, Layer3(Network Layer)</a:t>
            </a:r>
            <a:r>
              <a:rPr lang="ko-KR" altLang="en-US" b="1" dirty="0">
                <a:solidFill>
                  <a:srgbClr val="576067"/>
                </a:solidFill>
              </a:rPr>
              <a:t>의</a:t>
            </a:r>
            <a:r>
              <a:rPr lang="en-US" altLang="ko-KR" b="1" dirty="0">
                <a:solidFill>
                  <a:srgbClr val="576067"/>
                </a:solidFill>
              </a:rPr>
              <a:t> IPv4(Internet Protocol Version 4) Packet,</a:t>
            </a:r>
            <a:r>
              <a:rPr lang="ko-KR" altLang="en-US" b="1" dirty="0">
                <a:solidFill>
                  <a:srgbClr val="576067"/>
                </a:solidFill>
              </a:rPr>
              <a:t> </a:t>
            </a:r>
            <a:r>
              <a:rPr lang="en-US" altLang="ko-KR" b="1" dirty="0">
                <a:solidFill>
                  <a:srgbClr val="576067"/>
                </a:solidFill>
              </a:rPr>
              <a:t>Layer1(Physical Layer) </a:t>
            </a:r>
            <a:r>
              <a:rPr lang="ko-KR" altLang="en-US" b="1" dirty="0">
                <a:solidFill>
                  <a:srgbClr val="576067"/>
                </a:solidFill>
              </a:rPr>
              <a:t>과</a:t>
            </a:r>
            <a:r>
              <a:rPr lang="en-US" altLang="ko-KR" b="1" dirty="0">
                <a:solidFill>
                  <a:srgbClr val="576067"/>
                </a:solidFill>
              </a:rPr>
              <a:t>Layer2(Data Link Layer)</a:t>
            </a:r>
            <a:r>
              <a:rPr lang="ko-KR" altLang="en-US" b="1" dirty="0">
                <a:solidFill>
                  <a:srgbClr val="576067"/>
                </a:solidFill>
              </a:rPr>
              <a:t>의</a:t>
            </a:r>
            <a:r>
              <a:rPr lang="en-US" altLang="ko-KR" b="1" dirty="0">
                <a:solidFill>
                  <a:srgbClr val="576067"/>
                </a:solidFill>
              </a:rPr>
              <a:t> Ethernet Frame</a:t>
            </a:r>
            <a:r>
              <a:rPr lang="ko-KR" altLang="en-US" b="1" dirty="0">
                <a:solidFill>
                  <a:srgbClr val="576067"/>
                </a:solidFill>
              </a:rPr>
              <a:t>의 </a:t>
            </a:r>
            <a:r>
              <a:rPr lang="en-US" altLang="ko-KR" b="1" dirty="0">
                <a:solidFill>
                  <a:srgbClr val="576067"/>
                </a:solidFill>
              </a:rPr>
              <a:t>Encapsulation </a:t>
            </a:r>
            <a:r>
              <a:rPr lang="ko-KR" altLang="en-US" b="1" dirty="0">
                <a:solidFill>
                  <a:srgbClr val="576067"/>
                </a:solidFill>
              </a:rPr>
              <a:t>구조 명시</a:t>
            </a:r>
            <a:endParaRPr lang="en-US" altLang="ko-KR" b="1" dirty="0">
              <a:solidFill>
                <a:srgbClr val="576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69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BDADBB-C7F7-4CA7-8648-50AC352A4BC0}"/>
              </a:ext>
            </a:extLst>
          </p:cNvPr>
          <p:cNvSpPr/>
          <p:nvPr/>
        </p:nvSpPr>
        <p:spPr>
          <a:xfrm>
            <a:off x="1972442" y="4321117"/>
            <a:ext cx="846368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Layer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목적지 주소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발신지 주소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(SA)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sz="800" b="1" dirty="0">
              <a:solidFill>
                <a:srgbClr val="576067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Layer1(Physical Layer) + Layer2(Data Link Layer) 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	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 DA(Destination) : IntelCor_e4:0a:b1 (8c:a9:82:e4:0a:b1)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	 SA(Source) : 3a:68:d8:9e:49:31 (3a:68:d8:9e:49:31)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Layer3(Network Layer)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	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 DA(Destination) : 192.168.0.137</a:t>
            </a:r>
          </a:p>
          <a:p>
            <a:pPr lvl="0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600" b="1" dirty="0">
                <a:solidFill>
                  <a:srgbClr val="576067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SA(Source) : 192.168.0.1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34C62-18CA-46BC-A5A4-AD7F49C31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1" r="1559" b="28472"/>
          <a:stretch/>
        </p:blipFill>
        <p:spPr>
          <a:xfrm>
            <a:off x="1778131" y="1175574"/>
            <a:ext cx="9527576" cy="29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04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DNS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E86AA1-B0C1-456B-A190-E871BE658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50" r="19573" b="23333"/>
          <a:stretch/>
        </p:blipFill>
        <p:spPr>
          <a:xfrm>
            <a:off x="2060914" y="1259858"/>
            <a:ext cx="9278650" cy="2901615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B4C40F-F09D-4D9E-84CC-184696B4EE50}"/>
              </a:ext>
            </a:extLst>
          </p:cNvPr>
          <p:cNvSpPr/>
          <p:nvPr/>
        </p:nvSpPr>
        <p:spPr>
          <a:xfrm>
            <a:off x="1972442" y="4321117"/>
            <a:ext cx="84636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Layer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목적지 주소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발신지 주소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(SA)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57606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sz="800" b="1" dirty="0">
              <a:solidFill>
                <a:srgbClr val="576067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Layer4(Transport Layer) : UDP(User Datagram Protocol)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	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 DA(Destination Port) : 52223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	 SA(Source Port) : 53</a:t>
            </a:r>
            <a:endParaRPr lang="en-US" altLang="ko-KR" sz="1600" b="1" dirty="0">
              <a:solidFill>
                <a:srgbClr val="576067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Layer5(Application Layer) : DNS(Domain Name System)</a:t>
            </a:r>
          </a:p>
          <a:p>
            <a:pPr lvl="0">
              <a:defRPr/>
            </a:pPr>
            <a:r>
              <a:rPr lang="en-US" altLang="ko-KR" sz="1600" b="1" dirty="0">
                <a:solidFill>
                  <a:schemeClr val="accent5"/>
                </a:solidFill>
              </a:rPr>
              <a:t>	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없다</a:t>
            </a: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.</a:t>
            </a:r>
            <a:endParaRPr lang="ko-KR" altLang="en-US" sz="1600" dirty="0">
              <a:solidFill>
                <a:srgbClr val="576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5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Wireshark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5CD9F7-93C9-4FC3-85A2-1AE1B4EA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65" y="1696470"/>
            <a:ext cx="8393697" cy="3688345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BDFCB-0A5F-49C2-A03C-123328B60A35}"/>
              </a:ext>
            </a:extLst>
          </p:cNvPr>
          <p:cNvSpPr/>
          <p:nvPr/>
        </p:nvSpPr>
        <p:spPr>
          <a:xfrm>
            <a:off x="1846165" y="1696470"/>
            <a:ext cx="8393697" cy="11896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55CDC7-91B8-4CF6-AD6F-A743A7FE4E34}"/>
              </a:ext>
            </a:extLst>
          </p:cNvPr>
          <p:cNvSpPr/>
          <p:nvPr/>
        </p:nvSpPr>
        <p:spPr>
          <a:xfrm>
            <a:off x="1846165" y="2900555"/>
            <a:ext cx="8393697" cy="11896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67884F-6ED6-48B9-9499-45084DA997EA}"/>
              </a:ext>
            </a:extLst>
          </p:cNvPr>
          <p:cNvSpPr/>
          <p:nvPr/>
        </p:nvSpPr>
        <p:spPr>
          <a:xfrm>
            <a:off x="1884832" y="4113212"/>
            <a:ext cx="6430493" cy="12946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A66F61-A298-42CB-AA3B-7762463981FA}"/>
              </a:ext>
            </a:extLst>
          </p:cNvPr>
          <p:cNvSpPr/>
          <p:nvPr/>
        </p:nvSpPr>
        <p:spPr>
          <a:xfrm>
            <a:off x="8849286" y="2093921"/>
            <a:ext cx="2465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rgbClr val="4F403F"/>
                </a:solidFill>
              </a:rPr>
              <a:t>Packet list window</a:t>
            </a:r>
            <a:endParaRPr lang="ko-KR" altLang="en-US" sz="2000" dirty="0">
              <a:solidFill>
                <a:srgbClr val="4F403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F82D09-4E0F-4777-A91A-6B138F0021D2}"/>
              </a:ext>
            </a:extLst>
          </p:cNvPr>
          <p:cNvSpPr/>
          <p:nvPr/>
        </p:nvSpPr>
        <p:spPr>
          <a:xfrm>
            <a:off x="8404521" y="3280927"/>
            <a:ext cx="2906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rgbClr val="4F403F"/>
                </a:solidFill>
              </a:rPr>
              <a:t>Packet details window</a:t>
            </a:r>
            <a:endParaRPr lang="ko-KR" altLang="en-US" sz="2000" dirty="0">
              <a:solidFill>
                <a:srgbClr val="4F403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3929C-0756-4EFC-854E-6C1B76361590}"/>
              </a:ext>
            </a:extLst>
          </p:cNvPr>
          <p:cNvSpPr/>
          <p:nvPr/>
        </p:nvSpPr>
        <p:spPr>
          <a:xfrm>
            <a:off x="6717840" y="4570596"/>
            <a:ext cx="2644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rgbClr val="4F403F"/>
                </a:solidFill>
              </a:rPr>
              <a:t>Packet byte window</a:t>
            </a:r>
            <a:endParaRPr lang="ko-KR" altLang="en-US" sz="2000" dirty="0">
              <a:solidFill>
                <a:srgbClr val="4F403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F7E293-511F-450B-A80B-245FBBA48B3E}"/>
              </a:ext>
            </a:extLst>
          </p:cNvPr>
          <p:cNvSpPr/>
          <p:nvPr/>
        </p:nvSpPr>
        <p:spPr>
          <a:xfrm>
            <a:off x="2612327" y="624594"/>
            <a:ext cx="8463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64504F"/>
                </a:solidFill>
              </a:rPr>
              <a:t>1. Wireshark </a:t>
            </a:r>
            <a:r>
              <a:rPr lang="ko-KR" altLang="en-US" sz="2400" b="1" i="1" dirty="0">
                <a:solidFill>
                  <a:srgbClr val="64504F"/>
                </a:solidFill>
              </a:rPr>
              <a:t>화면을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해서 </a:t>
            </a:r>
            <a:r>
              <a:rPr lang="en-US" altLang="ko-KR" sz="2400" b="1" i="1" dirty="0">
                <a:solidFill>
                  <a:srgbClr val="64504F"/>
                </a:solidFill>
              </a:rPr>
              <a:t>Packet list window, Packet details window, Packet byte window</a:t>
            </a:r>
            <a:r>
              <a:rPr lang="ko-KR" altLang="en-US" sz="2400" b="1" i="1" dirty="0">
                <a:solidFill>
                  <a:srgbClr val="64504F"/>
                </a:solidFill>
              </a:rPr>
              <a:t>를 명시한다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20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Wireshark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F44027-DB96-4939-94DD-CF46BD7364A7}"/>
              </a:ext>
            </a:extLst>
          </p:cNvPr>
          <p:cNvSpPr/>
          <p:nvPr/>
        </p:nvSpPr>
        <p:spPr>
          <a:xfrm>
            <a:off x="2612327" y="624594"/>
            <a:ext cx="8463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64504F"/>
                </a:solidFill>
              </a:rPr>
              <a:t>1. Wireshark </a:t>
            </a:r>
            <a:r>
              <a:rPr lang="ko-KR" altLang="en-US" sz="2400" b="1" i="1" dirty="0">
                <a:solidFill>
                  <a:srgbClr val="64504F"/>
                </a:solidFill>
              </a:rPr>
              <a:t>화면을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해서 </a:t>
            </a:r>
            <a:r>
              <a:rPr lang="en-US" altLang="ko-KR" sz="2400" b="1" i="1" dirty="0">
                <a:solidFill>
                  <a:srgbClr val="64504F"/>
                </a:solidFill>
              </a:rPr>
              <a:t>Packet list window, Packet details window, Packet byte window</a:t>
            </a:r>
            <a:r>
              <a:rPr lang="ko-KR" altLang="en-US" sz="2400" b="1" i="1" dirty="0">
                <a:solidFill>
                  <a:srgbClr val="64504F"/>
                </a:solidFill>
              </a:rPr>
              <a:t>를 명시한다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5CD9F7-93C9-4FC3-85A2-1AE1B4EA4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14"/>
          <a:stretch/>
        </p:blipFill>
        <p:spPr>
          <a:xfrm>
            <a:off x="1747661" y="1645867"/>
            <a:ext cx="9616678" cy="1957052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1E8988-8E38-42EC-8FCF-D72BF83E65AF}"/>
              </a:ext>
            </a:extLst>
          </p:cNvPr>
          <p:cNvSpPr/>
          <p:nvPr/>
        </p:nvSpPr>
        <p:spPr>
          <a:xfrm>
            <a:off x="2077217" y="4205171"/>
            <a:ext cx="846368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b="1" dirty="0">
                <a:solidFill>
                  <a:srgbClr val="576067"/>
                </a:solidFill>
              </a:rPr>
              <a:t>Wireshark</a:t>
            </a:r>
            <a:r>
              <a:rPr lang="ko-KR" altLang="en-US" sz="2000" b="1" dirty="0">
                <a:solidFill>
                  <a:srgbClr val="576067"/>
                </a:solidFill>
              </a:rPr>
              <a:t>이 </a:t>
            </a:r>
            <a:r>
              <a:rPr lang="en-US" altLang="ko-KR" sz="2000" b="1" dirty="0">
                <a:solidFill>
                  <a:srgbClr val="576067"/>
                </a:solidFill>
              </a:rPr>
              <a:t>capture</a:t>
            </a:r>
            <a:r>
              <a:rPr lang="ko-KR" altLang="en-US" sz="2000" b="1" dirty="0">
                <a:solidFill>
                  <a:srgbClr val="576067"/>
                </a:solidFill>
              </a:rPr>
              <a:t>한 </a:t>
            </a:r>
            <a:r>
              <a:rPr lang="en-US" altLang="ko-KR" sz="2000" b="1" dirty="0">
                <a:solidFill>
                  <a:srgbClr val="576067"/>
                </a:solidFill>
              </a:rPr>
              <a:t>packet</a:t>
            </a:r>
            <a:r>
              <a:rPr lang="ko-KR" altLang="en-US" sz="2000" b="1" dirty="0">
                <a:solidFill>
                  <a:srgbClr val="576067"/>
                </a:solidFill>
              </a:rPr>
              <a:t>들을 시간 순서대로 나열해서 보여줌</a:t>
            </a:r>
            <a:endParaRPr lang="en-US" altLang="ko-KR" sz="2000" b="1" dirty="0">
              <a:solidFill>
                <a:srgbClr val="57606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No. : </a:t>
            </a:r>
            <a:r>
              <a:rPr lang="en-US" altLang="ko-KR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capture</a:t>
            </a:r>
            <a:r>
              <a:rPr lang="ko-KR" altLang="en-US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된 순서</a:t>
            </a:r>
            <a:endParaRPr lang="en-US" altLang="ko-KR" b="1" dirty="0">
              <a:solidFill>
                <a:srgbClr val="576067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Time : </a:t>
            </a:r>
            <a:r>
              <a:rPr lang="en-US" altLang="ko-KR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packet</a:t>
            </a:r>
            <a:r>
              <a:rPr lang="ko-KR" altLang="en-US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capture</a:t>
            </a:r>
            <a:r>
              <a:rPr lang="ko-KR" altLang="en-US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된 상대적인 시간</a:t>
            </a:r>
            <a:endParaRPr lang="en-US" altLang="ko-KR" sz="1600" b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Source, Destination : </a:t>
            </a:r>
            <a:r>
              <a:rPr lang="en-US" altLang="ko-KR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packet</a:t>
            </a:r>
            <a:r>
              <a:rPr lang="ko-KR" altLang="en-US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의 출발지와 목적지 주소</a:t>
            </a:r>
            <a:endParaRPr lang="en-US" altLang="ko-KR" sz="1600" b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Protocol : </a:t>
            </a:r>
            <a:r>
              <a:rPr lang="en-US" altLang="ko-KR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packet</a:t>
            </a:r>
            <a:r>
              <a:rPr lang="ko-KR" altLang="en-US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이 포함하는 주요 프로토콜</a:t>
            </a:r>
            <a:endParaRPr lang="en-US" altLang="ko-KR" sz="1600" b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Length : </a:t>
            </a:r>
            <a:r>
              <a:rPr lang="en-US" altLang="ko-KR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byte</a:t>
            </a:r>
            <a:r>
              <a:rPr lang="ko-KR" altLang="en-US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단위의 길이</a:t>
            </a:r>
            <a:endParaRPr lang="en-US" altLang="ko-KR" sz="1600" b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76067"/>
                </a:solidFill>
                <a:sym typeface="Wingdings" panose="05000000000000000000" pitchFamily="2" charset="2"/>
              </a:rPr>
              <a:t>Info : </a:t>
            </a:r>
            <a:r>
              <a:rPr lang="ko-KR" altLang="en-US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해당 </a:t>
            </a:r>
            <a:r>
              <a:rPr lang="en-US" altLang="ko-KR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packet</a:t>
            </a:r>
            <a:r>
              <a:rPr lang="ko-KR" altLang="en-US" sz="1600" b="1" dirty="0">
                <a:solidFill>
                  <a:schemeClr val="accent5"/>
                </a:solidFill>
                <a:sym typeface="Wingdings" panose="05000000000000000000" pitchFamily="2" charset="2"/>
              </a:rPr>
              <a:t>이 내포하고 있는 주요 정보</a:t>
            </a:r>
            <a:endParaRPr lang="en-US" altLang="ko-KR" sz="1600" b="1" dirty="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F472F1-71C8-42AF-971A-2B0C9CA8EA88}"/>
              </a:ext>
            </a:extLst>
          </p:cNvPr>
          <p:cNvSpPr/>
          <p:nvPr/>
        </p:nvSpPr>
        <p:spPr>
          <a:xfrm>
            <a:off x="2077217" y="3782009"/>
            <a:ext cx="2465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rgbClr val="4F403F"/>
                </a:solidFill>
              </a:rPr>
              <a:t>Packet list window</a:t>
            </a:r>
            <a:endParaRPr lang="ko-KR" altLang="en-US" sz="2000" dirty="0">
              <a:solidFill>
                <a:srgbClr val="4F4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8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Wireshark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2303D4-2AA3-4672-A4E6-D5B3798D8F80}"/>
              </a:ext>
            </a:extLst>
          </p:cNvPr>
          <p:cNvSpPr/>
          <p:nvPr/>
        </p:nvSpPr>
        <p:spPr>
          <a:xfrm>
            <a:off x="2612327" y="624594"/>
            <a:ext cx="8463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64504F"/>
                </a:solidFill>
              </a:rPr>
              <a:t>1. Wireshark </a:t>
            </a:r>
            <a:r>
              <a:rPr lang="ko-KR" altLang="en-US" sz="2400" b="1" i="1" dirty="0">
                <a:solidFill>
                  <a:srgbClr val="64504F"/>
                </a:solidFill>
              </a:rPr>
              <a:t>화면을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해서 </a:t>
            </a:r>
            <a:r>
              <a:rPr lang="en-US" altLang="ko-KR" sz="2400" b="1" i="1" dirty="0">
                <a:solidFill>
                  <a:srgbClr val="64504F"/>
                </a:solidFill>
              </a:rPr>
              <a:t>Packet list window, Packet details window, Packet byte window</a:t>
            </a:r>
            <a:r>
              <a:rPr lang="ko-KR" altLang="en-US" sz="2400" b="1" i="1" dirty="0">
                <a:solidFill>
                  <a:srgbClr val="64504F"/>
                </a:solidFill>
              </a:rPr>
              <a:t>를 명시한다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14534B4-5346-4CA9-B4A3-9E43A1753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86" b="33168"/>
          <a:stretch/>
        </p:blipFill>
        <p:spPr>
          <a:xfrm>
            <a:off x="1747661" y="1696857"/>
            <a:ext cx="9618333" cy="190582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D2C063-E824-4701-B1B3-84B656F625C2}"/>
              </a:ext>
            </a:extLst>
          </p:cNvPr>
          <p:cNvSpPr/>
          <p:nvPr/>
        </p:nvSpPr>
        <p:spPr>
          <a:xfrm>
            <a:off x="2077217" y="3782009"/>
            <a:ext cx="2906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rgbClr val="4F403F"/>
                </a:solidFill>
              </a:rPr>
              <a:t>Packet details window</a:t>
            </a:r>
            <a:endParaRPr lang="ko-KR" altLang="en-US" sz="2000" dirty="0">
              <a:solidFill>
                <a:srgbClr val="4F403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F72400-848A-4D71-8B3E-4854AE2C2B23}"/>
              </a:ext>
            </a:extLst>
          </p:cNvPr>
          <p:cNvSpPr/>
          <p:nvPr/>
        </p:nvSpPr>
        <p:spPr>
          <a:xfrm>
            <a:off x="2077217" y="4205171"/>
            <a:ext cx="846368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b="1" dirty="0">
                <a:solidFill>
                  <a:srgbClr val="576067"/>
                </a:solidFill>
              </a:rPr>
              <a:t>Packet list windows</a:t>
            </a:r>
            <a:r>
              <a:rPr lang="ko-KR" altLang="en-US" sz="2000" b="1" dirty="0">
                <a:solidFill>
                  <a:srgbClr val="576067"/>
                </a:solidFill>
              </a:rPr>
              <a:t>에서 선택된 </a:t>
            </a:r>
            <a:r>
              <a:rPr lang="en-US" altLang="ko-KR" sz="2000" b="1" dirty="0">
                <a:solidFill>
                  <a:srgbClr val="576067"/>
                </a:solidFill>
              </a:rPr>
              <a:t>packet</a:t>
            </a:r>
            <a:r>
              <a:rPr lang="ko-KR" altLang="en-US" sz="2000" b="1" dirty="0">
                <a:solidFill>
                  <a:srgbClr val="576067"/>
                </a:solidFill>
              </a:rPr>
              <a:t>의 자세한 사항을 알려줌</a:t>
            </a:r>
            <a:endParaRPr lang="en-US" altLang="ko-KR" sz="2000" b="1" dirty="0">
              <a:solidFill>
                <a:srgbClr val="57606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800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5"/>
                </a:solidFill>
              </a:rPr>
              <a:t>각 </a:t>
            </a:r>
            <a:r>
              <a:rPr lang="en-US" altLang="ko-KR" sz="1600" b="1" dirty="0">
                <a:solidFill>
                  <a:schemeClr val="accent5"/>
                </a:solidFill>
              </a:rPr>
              <a:t>Layer</a:t>
            </a:r>
            <a:r>
              <a:rPr lang="ko-KR" altLang="en-US" sz="1600" b="1" dirty="0">
                <a:solidFill>
                  <a:schemeClr val="accent5"/>
                </a:solidFill>
              </a:rPr>
              <a:t>별 프로토콜</a:t>
            </a:r>
            <a:endParaRPr lang="en-US" altLang="ko-KR" sz="16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5"/>
                </a:solidFill>
              </a:rPr>
              <a:t>각 </a:t>
            </a:r>
            <a:r>
              <a:rPr lang="en-US" altLang="ko-KR" sz="1600" b="1" dirty="0">
                <a:solidFill>
                  <a:schemeClr val="accent5"/>
                </a:solidFill>
              </a:rPr>
              <a:t>Layer </a:t>
            </a:r>
            <a:r>
              <a:rPr lang="ko-KR" altLang="en-US" sz="1600" b="1" dirty="0">
                <a:solidFill>
                  <a:schemeClr val="accent5"/>
                </a:solidFill>
              </a:rPr>
              <a:t>별 </a:t>
            </a:r>
            <a:r>
              <a:rPr lang="en-US" altLang="ko-KR" sz="1600" b="1" dirty="0">
                <a:solidFill>
                  <a:schemeClr val="accent5"/>
                </a:solidFill>
              </a:rPr>
              <a:t>Encapsulation </a:t>
            </a:r>
            <a:r>
              <a:rPr lang="ko-KR" altLang="en-US" sz="1600" b="1" dirty="0">
                <a:solidFill>
                  <a:schemeClr val="accent5"/>
                </a:solidFill>
              </a:rPr>
              <a:t>구조</a:t>
            </a:r>
            <a:r>
              <a:rPr lang="en-US" altLang="ko-KR" sz="1600" b="1" dirty="0">
                <a:solidFill>
                  <a:schemeClr val="accent5"/>
                </a:solidFill>
              </a:rPr>
              <a:t>, byte </a:t>
            </a:r>
            <a:r>
              <a:rPr lang="ko-KR" altLang="en-US" sz="1600" b="1" dirty="0">
                <a:solidFill>
                  <a:schemeClr val="accent5"/>
                </a:solidFill>
              </a:rPr>
              <a:t>크기</a:t>
            </a:r>
            <a:endParaRPr lang="en-US" altLang="ko-KR" sz="16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5"/>
                </a:solidFill>
              </a:rPr>
              <a:t>각 </a:t>
            </a:r>
            <a:r>
              <a:rPr lang="en-US" altLang="ko-KR" sz="1600" b="1" dirty="0">
                <a:solidFill>
                  <a:schemeClr val="accent5"/>
                </a:solidFill>
              </a:rPr>
              <a:t>layer</a:t>
            </a:r>
            <a:r>
              <a:rPr lang="ko-KR" altLang="en-US" sz="1600" b="1" dirty="0">
                <a:solidFill>
                  <a:schemeClr val="accent5"/>
                </a:solidFill>
              </a:rPr>
              <a:t>별 목적지주소</a:t>
            </a:r>
            <a:r>
              <a:rPr lang="en-US" altLang="ko-KR" sz="1600" b="1" dirty="0">
                <a:solidFill>
                  <a:schemeClr val="accent5"/>
                </a:solidFill>
              </a:rPr>
              <a:t>(DA)</a:t>
            </a:r>
            <a:r>
              <a:rPr lang="ko-KR" altLang="en-US" sz="1600" b="1" dirty="0">
                <a:solidFill>
                  <a:schemeClr val="accent5"/>
                </a:solidFill>
              </a:rPr>
              <a:t>와 발신지주소</a:t>
            </a:r>
            <a:r>
              <a:rPr lang="en-US" altLang="ko-KR" sz="1600" b="1" dirty="0">
                <a:solidFill>
                  <a:schemeClr val="accent5"/>
                </a:solidFill>
              </a:rPr>
              <a:t>(SA)</a:t>
            </a:r>
            <a:r>
              <a:rPr lang="ko-KR" altLang="en-US" sz="1600" b="1" dirty="0">
                <a:solidFill>
                  <a:schemeClr val="accent5"/>
                </a:solidFill>
              </a:rPr>
              <a:t> 등을 알 수 있음</a:t>
            </a:r>
            <a:endParaRPr lang="en-US" altLang="ko-KR" sz="1600" b="1" dirty="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39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Wireshark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463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64504F"/>
                </a:solidFill>
              </a:rPr>
              <a:t>1. Wireshark </a:t>
            </a:r>
            <a:r>
              <a:rPr lang="ko-KR" altLang="en-US" sz="2400" b="1" i="1" dirty="0">
                <a:solidFill>
                  <a:srgbClr val="64504F"/>
                </a:solidFill>
              </a:rPr>
              <a:t>화면을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해서 </a:t>
            </a:r>
            <a:r>
              <a:rPr lang="en-US" altLang="ko-KR" sz="2400" b="1" i="1" dirty="0">
                <a:solidFill>
                  <a:srgbClr val="64504F"/>
                </a:solidFill>
              </a:rPr>
              <a:t>Packet list window, Packet details window, Packet byte window</a:t>
            </a:r>
            <a:r>
              <a:rPr lang="ko-KR" altLang="en-US" sz="2400" b="1" i="1" dirty="0">
                <a:solidFill>
                  <a:srgbClr val="64504F"/>
                </a:solidFill>
              </a:rPr>
              <a:t>를 명시한다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9FD149-D68F-46CA-B580-4A32E67C4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32"/>
          <a:stretch/>
        </p:blipFill>
        <p:spPr>
          <a:xfrm>
            <a:off x="1747662" y="1673805"/>
            <a:ext cx="9618332" cy="183626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02F56C-DF4F-4451-89CF-F09696945D04}"/>
              </a:ext>
            </a:extLst>
          </p:cNvPr>
          <p:cNvSpPr/>
          <p:nvPr/>
        </p:nvSpPr>
        <p:spPr>
          <a:xfrm>
            <a:off x="2077217" y="3782009"/>
            <a:ext cx="2644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rgbClr val="4F403F"/>
                </a:solidFill>
              </a:rPr>
              <a:t>Packet byte window</a:t>
            </a:r>
            <a:endParaRPr lang="ko-KR" altLang="en-US" sz="2000" dirty="0">
              <a:solidFill>
                <a:srgbClr val="4F403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219539-F0B6-4430-9CFF-D07055F78482}"/>
              </a:ext>
            </a:extLst>
          </p:cNvPr>
          <p:cNvSpPr/>
          <p:nvPr/>
        </p:nvSpPr>
        <p:spPr>
          <a:xfrm>
            <a:off x="2077217" y="4205171"/>
            <a:ext cx="8463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b="1" dirty="0">
                <a:solidFill>
                  <a:srgbClr val="576067"/>
                </a:solidFill>
              </a:rPr>
              <a:t>Packet details windows</a:t>
            </a:r>
            <a:r>
              <a:rPr lang="ko-KR" altLang="en-US" sz="2000" b="1" dirty="0">
                <a:solidFill>
                  <a:srgbClr val="576067"/>
                </a:solidFill>
              </a:rPr>
              <a:t>에서 선택된 부분에 해당하는 </a:t>
            </a:r>
            <a:r>
              <a:rPr lang="en-US" altLang="ko-KR" sz="2000" b="1" dirty="0">
                <a:solidFill>
                  <a:srgbClr val="576067"/>
                </a:solidFill>
              </a:rPr>
              <a:t>Hexadecimal data</a:t>
            </a:r>
            <a:r>
              <a:rPr lang="ko-KR" altLang="en-US" sz="2000" b="1" dirty="0">
                <a:solidFill>
                  <a:srgbClr val="576067"/>
                </a:solidFill>
              </a:rPr>
              <a:t>를 보여줌</a:t>
            </a:r>
            <a:endParaRPr lang="en-US" altLang="ko-KR" sz="2000" b="1" dirty="0">
              <a:solidFill>
                <a:srgbClr val="5760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2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F4CD42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CA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F4CD42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034FC-9509-4A98-9028-E30ABCE94A91}"/>
              </a:ext>
            </a:extLst>
          </p:cNvPr>
          <p:cNvSpPr/>
          <p:nvPr/>
        </p:nvSpPr>
        <p:spPr>
          <a:xfrm>
            <a:off x="2190246" y="2540047"/>
            <a:ext cx="87510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 ARP packet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capture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강의노트에 명시된 방법을 참고해서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설명하라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srgbClr val="64504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srgbClr val="64504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  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프로토콜을 명시하라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  - Encapsulation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구조를 명시하라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  -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목적지주소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(DA)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발신지주소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(SA)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명시하라</a:t>
            </a:r>
            <a: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303422-6252-48BF-9DCE-9281438630C4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8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55666" y="238380"/>
            <a:ext cx="11177155" cy="6369777"/>
            <a:chOff x="876300" y="368300"/>
            <a:chExt cx="10629900" cy="6057900"/>
          </a:xfrm>
          <a:solidFill>
            <a:srgbClr val="64504F"/>
          </a:solidFill>
        </p:grpSpPr>
        <p:sp>
          <p:nvSpPr>
            <p:cNvPr id="5" name="직사각형 4"/>
            <p:cNvSpPr/>
            <p:nvPr/>
          </p:nvSpPr>
          <p:spPr>
            <a:xfrm>
              <a:off x="6464300" y="368300"/>
              <a:ext cx="5041900" cy="6057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641350" y="603250"/>
              <a:ext cx="6057900" cy="5588000"/>
            </a:xfrm>
            <a:custGeom>
              <a:avLst/>
              <a:gdLst>
                <a:gd name="connsiteX0" fmla="*/ 6057900 w 6057900"/>
                <a:gd name="connsiteY0" fmla="*/ 546100 h 5588000"/>
                <a:gd name="connsiteX1" fmla="*/ 6057900 w 6057900"/>
                <a:gd name="connsiteY1" fmla="*/ 5588000 h 5588000"/>
                <a:gd name="connsiteX2" fmla="*/ 0 w 6057900"/>
                <a:gd name="connsiteY2" fmla="*/ 5588000 h 5588000"/>
                <a:gd name="connsiteX3" fmla="*/ 0 w 6057900"/>
                <a:gd name="connsiteY3" fmla="*/ 546100 h 5588000"/>
                <a:gd name="connsiteX4" fmla="*/ 2946400 w 6057900"/>
                <a:gd name="connsiteY4" fmla="*/ 546100 h 5588000"/>
                <a:gd name="connsiteX5" fmla="*/ 3146426 w 6057900"/>
                <a:gd name="connsiteY5" fmla="*/ 0 h 5588000"/>
                <a:gd name="connsiteX6" fmla="*/ 5857874 w 6057900"/>
                <a:gd name="connsiteY6" fmla="*/ 0 h 55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57900" h="5588000">
                  <a:moveTo>
                    <a:pt x="6057900" y="546100"/>
                  </a:moveTo>
                  <a:lnTo>
                    <a:pt x="6057900" y="5588000"/>
                  </a:lnTo>
                  <a:lnTo>
                    <a:pt x="0" y="5588000"/>
                  </a:lnTo>
                  <a:lnTo>
                    <a:pt x="0" y="546100"/>
                  </a:lnTo>
                  <a:lnTo>
                    <a:pt x="2946400" y="546100"/>
                  </a:lnTo>
                  <a:lnTo>
                    <a:pt x="3146426" y="0"/>
                  </a:lnTo>
                  <a:lnTo>
                    <a:pt x="5857874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1902" y="368300"/>
              <a:ext cx="72000" cy="6057900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09187" y="383722"/>
              <a:ext cx="36000" cy="3096078"/>
            </a:xfrm>
            <a:prstGeom prst="rect">
              <a:avLst/>
            </a:prstGeom>
            <a:solidFill>
              <a:srgbClr val="4F4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95255" y="223899"/>
            <a:ext cx="10216431" cy="6204934"/>
            <a:chOff x="6676455" y="354528"/>
            <a:chExt cx="4675932" cy="590112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/>
            <p:cNvSpPr/>
            <p:nvPr/>
          </p:nvSpPr>
          <p:spPr>
            <a:xfrm rot="21540000">
              <a:off x="6676455" y="638629"/>
              <a:ext cx="4617589" cy="554808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34798" y="533399"/>
              <a:ext cx="4617589" cy="5722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7034349" y="354528"/>
              <a:ext cx="183576" cy="597972"/>
            </a:xfrm>
            <a:custGeom>
              <a:avLst/>
              <a:gdLst>
                <a:gd name="connsiteX0" fmla="*/ 189576 w 379152"/>
                <a:gd name="connsiteY0" fmla="*/ 0 h 1235034"/>
                <a:gd name="connsiteX1" fmla="*/ 379152 w 379152"/>
                <a:gd name="connsiteY1" fmla="*/ 189576 h 1235034"/>
                <a:gd name="connsiteX2" fmla="*/ 379152 w 379152"/>
                <a:gd name="connsiteY2" fmla="*/ 1045458 h 1235034"/>
                <a:gd name="connsiteX3" fmla="*/ 189576 w 379152"/>
                <a:gd name="connsiteY3" fmla="*/ 1235034 h 1235034"/>
                <a:gd name="connsiteX4" fmla="*/ 0 w 379152"/>
                <a:gd name="connsiteY4" fmla="*/ 1045458 h 1235034"/>
                <a:gd name="connsiteX5" fmla="*/ 0 w 379152"/>
                <a:gd name="connsiteY5" fmla="*/ 491878 h 1235034"/>
                <a:gd name="connsiteX6" fmla="*/ 45576 w 379152"/>
                <a:gd name="connsiteY6" fmla="*/ 491878 h 1235034"/>
                <a:gd name="connsiteX7" fmla="*/ 45576 w 379152"/>
                <a:gd name="connsiteY7" fmla="*/ 1025585 h 1235034"/>
                <a:gd name="connsiteX8" fmla="*/ 189576 w 379152"/>
                <a:gd name="connsiteY8" fmla="*/ 1169585 h 1235034"/>
                <a:gd name="connsiteX9" fmla="*/ 333576 w 379152"/>
                <a:gd name="connsiteY9" fmla="*/ 1025585 h 1235034"/>
                <a:gd name="connsiteX10" fmla="*/ 333576 w 379152"/>
                <a:gd name="connsiteY10" fmla="*/ 209448 h 1235034"/>
                <a:gd name="connsiteX11" fmla="*/ 189576 w 379152"/>
                <a:gd name="connsiteY11" fmla="*/ 65448 h 1235034"/>
                <a:gd name="connsiteX12" fmla="*/ 45576 w 379152"/>
                <a:gd name="connsiteY12" fmla="*/ 209448 h 1235034"/>
                <a:gd name="connsiteX13" fmla="*/ 45576 w 379152"/>
                <a:gd name="connsiteY13" fmla="*/ 341477 h 1235034"/>
                <a:gd name="connsiteX14" fmla="*/ 0 w 379152"/>
                <a:gd name="connsiteY14" fmla="*/ 341477 h 1235034"/>
                <a:gd name="connsiteX15" fmla="*/ 0 w 379152"/>
                <a:gd name="connsiteY15" fmla="*/ 189576 h 1235034"/>
                <a:gd name="connsiteX16" fmla="*/ 189576 w 379152"/>
                <a:gd name="connsiteY16" fmla="*/ 0 h 12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9152" h="1235034">
                  <a:moveTo>
                    <a:pt x="189576" y="0"/>
                  </a:moveTo>
                  <a:cubicBezTo>
                    <a:pt x="294276" y="0"/>
                    <a:pt x="379152" y="84876"/>
                    <a:pt x="379152" y="189576"/>
                  </a:cubicBezTo>
                  <a:lnTo>
                    <a:pt x="379152" y="1045458"/>
                  </a:lnTo>
                  <a:cubicBezTo>
                    <a:pt x="379152" y="1150158"/>
                    <a:pt x="294276" y="1235034"/>
                    <a:pt x="189576" y="1235034"/>
                  </a:cubicBezTo>
                  <a:cubicBezTo>
                    <a:pt x="84876" y="1235034"/>
                    <a:pt x="0" y="1150158"/>
                    <a:pt x="0" y="1045458"/>
                  </a:cubicBezTo>
                  <a:lnTo>
                    <a:pt x="0" y="491878"/>
                  </a:lnTo>
                  <a:lnTo>
                    <a:pt x="45576" y="491878"/>
                  </a:lnTo>
                  <a:lnTo>
                    <a:pt x="45576" y="1025585"/>
                  </a:lnTo>
                  <a:cubicBezTo>
                    <a:pt x="45576" y="1105114"/>
                    <a:pt x="110047" y="1169585"/>
                    <a:pt x="189576" y="1169585"/>
                  </a:cubicBezTo>
                  <a:cubicBezTo>
                    <a:pt x="269105" y="1169585"/>
                    <a:pt x="333576" y="1105114"/>
                    <a:pt x="333576" y="1025585"/>
                  </a:cubicBezTo>
                  <a:lnTo>
                    <a:pt x="333576" y="209448"/>
                  </a:lnTo>
                  <a:cubicBezTo>
                    <a:pt x="333576" y="129919"/>
                    <a:pt x="269105" y="65448"/>
                    <a:pt x="189576" y="65448"/>
                  </a:cubicBezTo>
                  <a:cubicBezTo>
                    <a:pt x="110047" y="65448"/>
                    <a:pt x="45576" y="129919"/>
                    <a:pt x="45576" y="209448"/>
                  </a:cubicBezTo>
                  <a:lnTo>
                    <a:pt x="45576" y="341477"/>
                  </a:lnTo>
                  <a:lnTo>
                    <a:pt x="0" y="341477"/>
                  </a:lnTo>
                  <a:lnTo>
                    <a:pt x="0" y="189576"/>
                  </a:lnTo>
                  <a:cubicBezTo>
                    <a:pt x="0" y="84876"/>
                    <a:pt x="84876" y="0"/>
                    <a:pt x="1895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5F8010-93C3-4896-BF6D-62539C8D7008}"/>
              </a:ext>
            </a:extLst>
          </p:cNvPr>
          <p:cNvSpPr/>
          <p:nvPr/>
        </p:nvSpPr>
        <p:spPr>
          <a:xfrm rot="5400000">
            <a:off x="311912" y="1639327"/>
            <a:ext cx="1044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Wireshark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74748E-61A6-4C4D-BFFC-5758C1FE8D76}"/>
              </a:ext>
            </a:extLst>
          </p:cNvPr>
          <p:cNvSpPr/>
          <p:nvPr/>
        </p:nvSpPr>
        <p:spPr>
          <a:xfrm>
            <a:off x="2612327" y="624594"/>
            <a:ext cx="8822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>
                <a:solidFill>
                  <a:srgbClr val="64504F"/>
                </a:solidFill>
              </a:rPr>
              <a:t>2.  ARP packet</a:t>
            </a:r>
            <a:r>
              <a:rPr lang="ko-KR" altLang="en-US" sz="2400" b="1" i="1" dirty="0">
                <a:solidFill>
                  <a:srgbClr val="64504F"/>
                </a:solidFill>
              </a:rPr>
              <a:t>을 </a:t>
            </a:r>
            <a:r>
              <a:rPr lang="en-US" altLang="ko-KR" sz="2400" b="1" i="1" dirty="0">
                <a:solidFill>
                  <a:srgbClr val="64504F"/>
                </a:solidFill>
              </a:rPr>
              <a:t>capture</a:t>
            </a:r>
            <a:r>
              <a:rPr lang="ko-KR" altLang="en-US" sz="2400" b="1" i="1" dirty="0">
                <a:solidFill>
                  <a:srgbClr val="64504F"/>
                </a:solidFill>
              </a:rPr>
              <a:t>하고 강의노트에 명시된 방법을 참고해서 </a:t>
            </a:r>
            <a:r>
              <a:rPr lang="en-US" altLang="ko-KR" sz="2400" b="1" i="1" dirty="0">
                <a:solidFill>
                  <a:srgbClr val="64504F"/>
                </a:solidFill>
              </a:rPr>
              <a:t>Layer</a:t>
            </a:r>
            <a:r>
              <a:rPr lang="ko-KR" altLang="en-US" sz="2400" b="1" i="1" dirty="0">
                <a:solidFill>
                  <a:srgbClr val="64504F"/>
                </a:solidFill>
              </a:rPr>
              <a:t>구조를 설명하라</a:t>
            </a:r>
            <a:r>
              <a:rPr lang="en-US" altLang="ko-KR" sz="2400" b="1" i="1" dirty="0">
                <a:solidFill>
                  <a:srgbClr val="64504F"/>
                </a:solidFill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78D6CA1-807C-450B-959D-4DDEC2DD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97" y="1533632"/>
            <a:ext cx="8733616" cy="3952871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9362538" y="4161473"/>
            <a:ext cx="2370283" cy="2446684"/>
          </a:xfrm>
          <a:custGeom>
            <a:avLst/>
            <a:gdLst>
              <a:gd name="connsiteX0" fmla="*/ 2254229 w 2254229"/>
              <a:gd name="connsiteY0" fmla="*/ 0 h 2326889"/>
              <a:gd name="connsiteX1" fmla="*/ 2254229 w 2254229"/>
              <a:gd name="connsiteY1" fmla="*/ 2326889 h 2326889"/>
              <a:gd name="connsiteX2" fmla="*/ 0 w 2254229"/>
              <a:gd name="connsiteY2" fmla="*/ 2326889 h 2326889"/>
              <a:gd name="connsiteX3" fmla="*/ 9753 w 2254229"/>
              <a:gd name="connsiteY3" fmla="*/ 2120883 h 2326889"/>
              <a:gd name="connsiteX4" fmla="*/ 2109978 w 2254229"/>
              <a:gd name="connsiteY4" fmla="*/ 7284 h 232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229" h="2326889">
                <a:moveTo>
                  <a:pt x="2254229" y="0"/>
                </a:moveTo>
                <a:lnTo>
                  <a:pt x="2254229" y="2326889"/>
                </a:lnTo>
                <a:lnTo>
                  <a:pt x="0" y="2326889"/>
                </a:lnTo>
                <a:lnTo>
                  <a:pt x="9753" y="2120883"/>
                </a:lnTo>
                <a:cubicBezTo>
                  <a:pt x="115745" y="1007300"/>
                  <a:pt x="998418" y="120168"/>
                  <a:pt x="2109978" y="7284"/>
                </a:cubicBezTo>
                <a:close/>
              </a:path>
            </a:pathLst>
          </a:custGeom>
          <a:solidFill>
            <a:srgbClr val="4F403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14EBC1-D51C-4701-974D-4874586B7AD6}"/>
              </a:ext>
            </a:extLst>
          </p:cNvPr>
          <p:cNvSpPr/>
          <p:nvPr/>
        </p:nvSpPr>
        <p:spPr>
          <a:xfrm>
            <a:off x="2077217" y="5542169"/>
            <a:ext cx="6926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57606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ARP Packet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ARP(Address Resolution Protocol)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성공적인 데이터 교환을 위해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chemeClr val="accent5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존재하는 수많은 프로토콜 중 하나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5682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2289</Words>
  <Application>Microsoft Office PowerPoint</Application>
  <PresentationFormat>와이드스크린</PresentationFormat>
  <Paragraphs>405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이 혜인</cp:lastModifiedBy>
  <cp:revision>292</cp:revision>
  <dcterms:created xsi:type="dcterms:W3CDTF">2017-04-28T07:42:30Z</dcterms:created>
  <dcterms:modified xsi:type="dcterms:W3CDTF">2019-10-02T12:01:41Z</dcterms:modified>
</cp:coreProperties>
</file>