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82B5-8BE3-418F-B54D-F9BCA6375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02. NAT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1A2C2-5056-4DA3-BC34-3B1CD15E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univ.</a:t>
            </a:r>
          </a:p>
          <a:p>
            <a:r>
              <a:rPr lang="en-US" altLang="ko-KR" dirty="0"/>
              <a:t>201910783</a:t>
            </a:r>
          </a:p>
          <a:p>
            <a:r>
              <a:rPr lang="ko-KR" altLang="en-US" dirty="0" err="1"/>
              <a:t>휴먼지능정보공학전공</a:t>
            </a:r>
            <a:r>
              <a:rPr lang="en-US" altLang="ko-KR" dirty="0"/>
              <a:t>(Human-centered ai)</a:t>
            </a:r>
          </a:p>
          <a:p>
            <a:r>
              <a:rPr lang="ko-KR" altLang="en-US" dirty="0"/>
              <a:t>김성현</a:t>
            </a:r>
            <a:r>
              <a:rPr lang="en-US" altLang="ko-KR" dirty="0"/>
              <a:t>(Kim </a:t>
            </a:r>
            <a:r>
              <a:rPr lang="en-US" altLang="ko-KR" dirty="0" err="1"/>
              <a:t>seong</a:t>
            </a:r>
            <a:r>
              <a:rPr lang="en-US" altLang="ko-KR" dirty="0"/>
              <a:t> </a:t>
            </a:r>
            <a:r>
              <a:rPr lang="en-US" altLang="ko-KR" dirty="0" err="1"/>
              <a:t>hyun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29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DC1A-32BC-4F45-8079-7AA8A36A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5FB9E-2C08-4C34-AE93-37FC34B2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그렇게 큰 어려움은 없었는데 이제 </a:t>
            </a:r>
            <a:r>
              <a:rPr lang="en-US" altLang="ko-KR" dirty="0"/>
              <a:t>layer4</a:t>
            </a:r>
            <a:r>
              <a:rPr lang="ko-KR" altLang="en-US" dirty="0"/>
              <a:t>인 </a:t>
            </a:r>
            <a:r>
              <a:rPr lang="en-US" altLang="ko-KR" dirty="0"/>
              <a:t>transport layer</a:t>
            </a:r>
            <a:r>
              <a:rPr lang="ko-KR" altLang="en-US" dirty="0"/>
              <a:t>의 </a:t>
            </a:r>
            <a:r>
              <a:rPr lang="en-US" altLang="ko-KR" dirty="0"/>
              <a:t>port number</a:t>
            </a:r>
            <a:r>
              <a:rPr lang="ko-KR" altLang="en-US" dirty="0"/>
              <a:t>에 대해서 이게 </a:t>
            </a:r>
            <a:r>
              <a:rPr lang="en-US" altLang="ko-KR" dirty="0"/>
              <a:t>host</a:t>
            </a:r>
            <a:r>
              <a:rPr lang="ko-KR" altLang="en-US" dirty="0"/>
              <a:t>의 구분을 위해서 반드시 달라야 하는 것으로 잘못 이해하고 있어 양쪽의 </a:t>
            </a:r>
            <a:r>
              <a:rPr lang="en-US" altLang="ko-KR" dirty="0"/>
              <a:t>port number</a:t>
            </a:r>
            <a:r>
              <a:rPr lang="ko-KR" altLang="en-US" dirty="0"/>
              <a:t>가 다 </a:t>
            </a:r>
            <a:r>
              <a:rPr lang="ko-KR" altLang="en-US" dirty="0" err="1"/>
              <a:t>달라야하는</a:t>
            </a:r>
            <a:r>
              <a:rPr lang="ko-KR" altLang="en-US" dirty="0"/>
              <a:t> 줄 알고 고민에 빠졌는데</a:t>
            </a:r>
            <a:endParaRPr lang="en-US" altLang="ko-KR" dirty="0"/>
          </a:p>
          <a:p>
            <a:r>
              <a:rPr lang="ko-KR" altLang="en-US" dirty="0"/>
              <a:t>잘못이해한 것인가 싶어 교수님께 </a:t>
            </a:r>
            <a:r>
              <a:rPr lang="ko-KR" altLang="en-US" dirty="0" err="1"/>
              <a:t>질문드리니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Gothic"/>
              </a:rPr>
              <a:t>"IP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Gothic"/>
              </a:rPr>
              <a:t>주소와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Gothic"/>
              </a:rPr>
              <a:t>port number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Gothic"/>
              </a:rPr>
              <a:t>의 조합으로 내부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Gothic"/>
              </a:rPr>
              <a:t>host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Gothic"/>
              </a:rPr>
              <a:t>를 식별한다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Gothic"/>
              </a:rPr>
              <a:t>.“ </a:t>
            </a:r>
            <a:r>
              <a:rPr lang="ko-KR" altLang="en-US" b="0" i="0" dirty="0">
                <a:effectLst/>
                <a:latin typeface="NanumGothic"/>
              </a:rPr>
              <a:t>라고 굳이 두 </a:t>
            </a:r>
            <a:r>
              <a:rPr lang="en-US" altLang="ko-KR" b="0" i="0" dirty="0">
                <a:effectLst/>
                <a:latin typeface="NanumGothic"/>
              </a:rPr>
              <a:t>port</a:t>
            </a:r>
            <a:r>
              <a:rPr lang="ko-KR" altLang="en-US" b="0" i="0" dirty="0">
                <a:effectLst/>
                <a:latin typeface="NanumGothic"/>
              </a:rPr>
              <a:t>가 다를 필요는 없다고 간단히 </a:t>
            </a:r>
            <a:r>
              <a:rPr lang="ko-KR" altLang="en-US" b="0" i="0" dirty="0" err="1">
                <a:effectLst/>
                <a:latin typeface="NanumGothic"/>
              </a:rPr>
              <a:t>정리해주셔서</a:t>
            </a:r>
            <a:r>
              <a:rPr lang="ko-KR" altLang="en-US" b="0" i="0" dirty="0">
                <a:effectLst/>
                <a:latin typeface="NanumGothic"/>
              </a:rPr>
              <a:t> 그제야 잘못 이해했던 것을 다시 바로 잡을 수 있었습니다</a:t>
            </a:r>
            <a:r>
              <a:rPr lang="en-US" altLang="ko-KR" b="0" i="0" dirty="0">
                <a:effectLst/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23CD49-EBAC-4AA8-B4C9-95E478EE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60" y="288925"/>
            <a:ext cx="8229600" cy="990600"/>
          </a:xfrm>
          <a:solidFill>
            <a:schemeClr val="accent2"/>
          </a:solidFill>
        </p:spPr>
        <p:txBody>
          <a:bodyPr/>
          <a:lstStyle/>
          <a:p>
            <a:r>
              <a:rPr lang="en-US" altLang="ko-KR"/>
              <a:t>Lab 02. NAT</a:t>
            </a: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0AA96B-2EA9-47F7-981A-511E960122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4260" y="1355725"/>
            <a:ext cx="8229600" cy="49371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dirty="0"/>
              <a:t>아래</a:t>
            </a:r>
            <a:r>
              <a:rPr lang="en-US" altLang="ko-KR" sz="1800" dirty="0"/>
              <a:t> </a:t>
            </a:r>
            <a:r>
              <a:rPr lang="ko-KR" altLang="en-US" sz="1800" dirty="0"/>
              <a:t>주어진 </a:t>
            </a:r>
            <a:r>
              <a:rPr lang="en-US" altLang="ko-KR" sz="1800" dirty="0"/>
              <a:t>trace file (capture file)</a:t>
            </a:r>
            <a:r>
              <a:rPr lang="ko-KR" altLang="en-US" sz="1800" dirty="0"/>
              <a:t>들을 관찰하고 다음에 답하라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>
              <a:lnSpc>
                <a:spcPct val="120000"/>
              </a:lnSpc>
              <a:defRPr/>
            </a:pPr>
            <a:r>
              <a:rPr lang="en-US" altLang="ko-KR" sz="1800" dirty="0" err="1"/>
              <a:t>NAT_home_side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NAT_ISP_side</a:t>
            </a:r>
            <a:r>
              <a:rPr lang="ko-KR" altLang="en-US" sz="1800" dirty="0"/>
              <a:t>를 동시에 관찰하면서 </a:t>
            </a:r>
            <a:r>
              <a:rPr lang="en-US" altLang="ko-KR" sz="1800" dirty="0"/>
              <a:t>“http&amp;&amp;</a:t>
            </a:r>
            <a:r>
              <a:rPr lang="en-US" altLang="ko-KR" sz="1800" dirty="0" err="1"/>
              <a:t>ip.addr</a:t>
            </a:r>
            <a:r>
              <a:rPr lang="en-US" altLang="ko-KR" sz="1800" dirty="0"/>
              <a:t>==64.233.169.104”</a:t>
            </a:r>
            <a:r>
              <a:rPr lang="ko-KR" altLang="en-US" sz="1800" dirty="0"/>
              <a:t>로 </a:t>
            </a:r>
            <a:r>
              <a:rPr lang="en-US" altLang="ko-KR" sz="1800" dirty="0"/>
              <a:t>display filter</a:t>
            </a:r>
            <a:r>
              <a:rPr lang="ko-KR" altLang="en-US" sz="1800" dirty="0"/>
              <a:t>를 실행하라</a:t>
            </a:r>
            <a:r>
              <a:rPr lang="en-US" altLang="ko-KR" sz="1800" dirty="0"/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Home network</a:t>
            </a:r>
            <a:r>
              <a:rPr lang="ko-KR" altLang="en-US" sz="1800" dirty="0"/>
              <a:t>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주소가 </a:t>
            </a:r>
            <a:r>
              <a:rPr lang="en-US" altLang="ko-KR" sz="1800" dirty="0"/>
              <a:t>NAT router</a:t>
            </a:r>
            <a:r>
              <a:rPr lang="ko-KR" altLang="en-US" sz="1800" dirty="0"/>
              <a:t>를 거치면서 어떻게 변하는지 관찰하라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IP header field </a:t>
            </a:r>
            <a:r>
              <a:rPr lang="ko-KR" altLang="en-US" sz="1800" dirty="0"/>
              <a:t>중 어떤 </a:t>
            </a:r>
            <a:r>
              <a:rPr lang="en-US" altLang="ko-KR" sz="1800" dirty="0"/>
              <a:t>field</a:t>
            </a:r>
            <a:r>
              <a:rPr lang="ko-KR" altLang="en-US" sz="1800" dirty="0"/>
              <a:t>가 추가로 변하는가</a:t>
            </a:r>
            <a:r>
              <a:rPr lang="en-US" altLang="ko-KR" sz="1800" dirty="0"/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800" dirty="0"/>
              <a:t>해당 </a:t>
            </a:r>
            <a:r>
              <a:rPr lang="en-US" altLang="ko-KR" sz="1800" dirty="0"/>
              <a:t>NAT router</a:t>
            </a:r>
            <a:r>
              <a:rPr lang="ko-KR" altLang="en-US" sz="1800" dirty="0"/>
              <a:t>의 </a:t>
            </a:r>
            <a:r>
              <a:rPr lang="en-US" altLang="ko-KR" sz="1800" dirty="0"/>
              <a:t>NAT Translation Table</a:t>
            </a:r>
            <a:r>
              <a:rPr lang="ko-KR" altLang="en-US" sz="1800" dirty="0"/>
              <a:t>을 작성하라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/>
              <a:t>layer</a:t>
            </a:r>
            <a:r>
              <a:rPr lang="ko-KR" altLang="en-US" sz="1500" dirty="0"/>
              <a:t> </a:t>
            </a:r>
            <a:r>
              <a:rPr lang="en-US" altLang="ko-KR" sz="1500" dirty="0"/>
              <a:t>4 port number </a:t>
            </a:r>
            <a:r>
              <a:rPr lang="ko-KR" altLang="en-US" sz="1500" dirty="0"/>
              <a:t>정보를 포함하라</a:t>
            </a:r>
            <a:r>
              <a:rPr lang="en-US" altLang="ko-KR" sz="15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BEC8D5-10B7-4BB6-A48C-4DA13317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35" y="1765300"/>
            <a:ext cx="4919663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9">
            <a:extLst>
              <a:ext uri="{FF2B5EF4-FFF2-40B4-BE49-F238E27FC236}">
                <a16:creationId xmlns:a16="http://schemas.microsoft.com/office/drawing/2014/main" id="{B973A135-8627-4A43-ADA3-C2213AD5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65099"/>
              </p:ext>
            </p:extLst>
          </p:nvPr>
        </p:nvGraphicFramePr>
        <p:xfrm>
          <a:off x="6493723" y="4225925"/>
          <a:ext cx="8286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포장기 셸 개체" showAsIcon="1" r:id="rId4" imgW="832338" imgH="310662" progId="Package">
                  <p:embed/>
                </p:oleObj>
              </mc:Choice>
              <mc:Fallback>
                <p:oleObj name="포장기 셸 개체" showAsIcon="1" r:id="rId4" imgW="832338" imgH="310662" progId="Package">
                  <p:embed/>
                  <p:pic>
                    <p:nvPicPr>
                      <p:cNvPr id="45061" name="개체 9">
                        <a:extLst>
                          <a:ext uri="{FF2B5EF4-FFF2-40B4-BE49-F238E27FC236}">
                            <a16:creationId xmlns:a16="http://schemas.microsoft.com/office/drawing/2014/main" id="{B66351C7-A804-4C19-AB04-6F1D55303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723" y="4225925"/>
                        <a:ext cx="8286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10">
            <a:extLst>
              <a:ext uri="{FF2B5EF4-FFF2-40B4-BE49-F238E27FC236}">
                <a16:creationId xmlns:a16="http://schemas.microsoft.com/office/drawing/2014/main" id="{AD63B460-3D7D-4E22-9532-60024B354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10286"/>
              </p:ext>
            </p:extLst>
          </p:nvPr>
        </p:nvGraphicFramePr>
        <p:xfrm>
          <a:off x="4098185" y="4164013"/>
          <a:ext cx="1012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포장기 셸 개체" showAsIcon="1" r:id="rId6" imgW="1012680" imgH="437400" progId="Package">
                  <p:embed/>
                </p:oleObj>
              </mc:Choice>
              <mc:Fallback>
                <p:oleObj name="포장기 셸 개체" showAsIcon="1" r:id="rId6" imgW="1012680" imgH="437400" progId="Package">
                  <p:embed/>
                  <p:pic>
                    <p:nvPicPr>
                      <p:cNvPr id="45062" name="개체 10">
                        <a:extLst>
                          <a:ext uri="{FF2B5EF4-FFF2-40B4-BE49-F238E27FC236}">
                            <a16:creationId xmlns:a16="http://schemas.microsoft.com/office/drawing/2014/main" id="{787C2296-7EA0-4793-B1ED-71389ECD9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185" y="4164013"/>
                        <a:ext cx="1012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364F0ADB-1CE5-42A4-AECE-3333B2AF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059835" y="6492875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fld id="{D10105F0-0768-4160-A33C-3E2284A07A6F}" type="slidenum">
              <a:rPr kumimoji="0" lang="ko-KR" altLang="en-US">
                <a:solidFill>
                  <a:schemeClr val="tx2"/>
                </a:solidFill>
              </a:rPr>
              <a:pPr/>
              <a:t>2</a:t>
            </a:fld>
            <a:endParaRPr kumimoji="0" lang="en-US" altLang="ko-K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6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4D44-C86C-4286-BBD1-D9190719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65033"/>
            <a:ext cx="10131425" cy="1456267"/>
          </a:xfrm>
        </p:spPr>
        <p:txBody>
          <a:bodyPr/>
          <a:lstStyle/>
          <a:p>
            <a:r>
              <a:rPr lang="en-US" altLang="ko-KR" dirty="0" err="1"/>
              <a:t>LaB</a:t>
            </a:r>
            <a:r>
              <a:rPr lang="en-US" altLang="ko-KR" dirty="0"/>
              <a:t> 02-network address 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6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8348-E194-4336-BE62-DBA7FF6B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66" y="272248"/>
            <a:ext cx="11094867" cy="145626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NAT_home_side</a:t>
            </a:r>
            <a:r>
              <a:rPr lang="ko-KR" altLang="en-US" sz="2800" dirty="0"/>
              <a:t>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NAT_ISP_side</a:t>
            </a:r>
            <a:r>
              <a:rPr lang="ko-KR" altLang="en-US" sz="2800" dirty="0"/>
              <a:t>를 동시에 관찰하면서 </a:t>
            </a:r>
            <a:r>
              <a:rPr lang="en-US" altLang="ko-KR" sz="2800" dirty="0"/>
              <a:t>“http&amp;&amp;</a:t>
            </a:r>
            <a:r>
              <a:rPr lang="en-US" altLang="ko-KR" sz="2800" dirty="0" err="1"/>
              <a:t>ip.addr</a:t>
            </a:r>
            <a:r>
              <a:rPr lang="en-US" altLang="ko-KR" sz="2800" dirty="0"/>
              <a:t>==64.233.169.104”</a:t>
            </a:r>
            <a:r>
              <a:rPr lang="ko-KR" altLang="en-US" sz="2800" dirty="0"/>
              <a:t>로 </a:t>
            </a:r>
            <a:r>
              <a:rPr lang="en-US" altLang="ko-KR" sz="2800" dirty="0"/>
              <a:t>display filter</a:t>
            </a:r>
            <a:r>
              <a:rPr lang="ko-KR" altLang="en-US" sz="2800" dirty="0"/>
              <a:t>를 실행하라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FF9F5D-F8DC-40D8-B9A3-3F0B7AB47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66" y="1262647"/>
            <a:ext cx="9575141" cy="53860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892B2-0383-456B-A618-51ABDC1A5F16}"/>
              </a:ext>
            </a:extLst>
          </p:cNvPr>
          <p:cNvSpPr txBox="1"/>
          <p:nvPr/>
        </p:nvSpPr>
        <p:spPr>
          <a:xfrm>
            <a:off x="1842943" y="4124332"/>
            <a:ext cx="850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NAT_home_side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sz="1800" dirty="0">
                <a:solidFill>
                  <a:schemeClr val="bg1"/>
                </a:solidFill>
              </a:rPr>
              <a:t>http&amp;&amp;</a:t>
            </a:r>
            <a:r>
              <a:rPr lang="en-US" altLang="ko-KR" sz="1800" dirty="0" err="1">
                <a:solidFill>
                  <a:schemeClr val="bg1"/>
                </a:solidFill>
              </a:rPr>
              <a:t>ip.addr</a:t>
            </a:r>
            <a:r>
              <a:rPr lang="en-US" altLang="ko-KR" sz="1800" dirty="0">
                <a:solidFill>
                  <a:schemeClr val="bg1"/>
                </a:solidFill>
              </a:rPr>
              <a:t>==64.233.169.104</a:t>
            </a:r>
            <a:r>
              <a:rPr lang="ko-KR" altLang="en-US" sz="1800" dirty="0">
                <a:solidFill>
                  <a:schemeClr val="bg1"/>
                </a:solidFill>
              </a:rPr>
              <a:t>로 </a:t>
            </a:r>
            <a:r>
              <a:rPr lang="en-US" altLang="ko-KR" sz="1800" dirty="0">
                <a:solidFill>
                  <a:schemeClr val="bg1"/>
                </a:solidFill>
              </a:rPr>
              <a:t>display filter</a:t>
            </a:r>
            <a:r>
              <a:rPr lang="ko-KR" altLang="en-US" sz="1800" dirty="0">
                <a:solidFill>
                  <a:schemeClr val="bg1"/>
                </a:solidFill>
              </a:rPr>
              <a:t>를 실행한 결과이다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5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8B699F-7305-437B-8EE6-3530C39E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75" y="1344552"/>
            <a:ext cx="9317688" cy="524120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7947737-D9A2-4809-8FAD-917D50EE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66" y="272248"/>
            <a:ext cx="11094867" cy="145626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NAT_home_side</a:t>
            </a:r>
            <a:r>
              <a:rPr lang="ko-KR" altLang="en-US" sz="2800" dirty="0"/>
              <a:t>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NAT_ISP_side</a:t>
            </a:r>
            <a:r>
              <a:rPr lang="ko-KR" altLang="en-US" sz="2800" dirty="0"/>
              <a:t>를 동시에 관찰하면서 </a:t>
            </a:r>
            <a:r>
              <a:rPr lang="en-US" altLang="ko-KR" sz="2800" dirty="0"/>
              <a:t>“http&amp;&amp;</a:t>
            </a:r>
            <a:r>
              <a:rPr lang="en-US" altLang="ko-KR" sz="2800" dirty="0" err="1"/>
              <a:t>ip.addr</a:t>
            </a:r>
            <a:r>
              <a:rPr lang="en-US" altLang="ko-KR" sz="2800" dirty="0"/>
              <a:t>==64.233.169.104”</a:t>
            </a:r>
            <a:r>
              <a:rPr lang="ko-KR" altLang="en-US" sz="2800" dirty="0"/>
              <a:t>로 </a:t>
            </a:r>
            <a:r>
              <a:rPr lang="en-US" altLang="ko-KR" sz="2800" dirty="0"/>
              <a:t>display filter</a:t>
            </a:r>
            <a:r>
              <a:rPr lang="ko-KR" altLang="en-US" sz="2800" dirty="0"/>
              <a:t>를 실행하라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8CA5B-E24A-49C9-92FA-C28B7AFDD422}"/>
              </a:ext>
            </a:extLst>
          </p:cNvPr>
          <p:cNvSpPr txBox="1"/>
          <p:nvPr/>
        </p:nvSpPr>
        <p:spPr>
          <a:xfrm>
            <a:off x="1842943" y="4124332"/>
            <a:ext cx="822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NAT_ISP_side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sz="1800" dirty="0">
                <a:solidFill>
                  <a:schemeClr val="bg1"/>
                </a:solidFill>
              </a:rPr>
              <a:t>http&amp;&amp;</a:t>
            </a:r>
            <a:r>
              <a:rPr lang="en-US" altLang="ko-KR" sz="1800" dirty="0" err="1">
                <a:solidFill>
                  <a:schemeClr val="bg1"/>
                </a:solidFill>
              </a:rPr>
              <a:t>ip.addr</a:t>
            </a:r>
            <a:r>
              <a:rPr lang="en-US" altLang="ko-KR" sz="1800" dirty="0">
                <a:solidFill>
                  <a:schemeClr val="bg1"/>
                </a:solidFill>
              </a:rPr>
              <a:t>==64.233.169.104</a:t>
            </a:r>
            <a:r>
              <a:rPr lang="ko-KR" altLang="en-US" sz="1800" dirty="0">
                <a:solidFill>
                  <a:schemeClr val="bg1"/>
                </a:solidFill>
              </a:rPr>
              <a:t>로 </a:t>
            </a:r>
            <a:r>
              <a:rPr lang="en-US" altLang="ko-KR" sz="1800" dirty="0">
                <a:solidFill>
                  <a:schemeClr val="bg1"/>
                </a:solidFill>
              </a:rPr>
              <a:t>display filter</a:t>
            </a:r>
            <a:r>
              <a:rPr lang="ko-KR" altLang="en-US" sz="1800" dirty="0">
                <a:solidFill>
                  <a:schemeClr val="bg1"/>
                </a:solidFill>
              </a:rPr>
              <a:t>를 실행한 결과이다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300B0-A714-4F6A-9C5A-29F53AAE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sz="3600" dirty="0"/>
              <a:t>Home network</a:t>
            </a:r>
            <a:r>
              <a:rPr lang="ko-KR" altLang="en-US" sz="3600" dirty="0"/>
              <a:t>의 </a:t>
            </a:r>
            <a:r>
              <a:rPr lang="en-US" altLang="ko-KR" sz="3600" dirty="0"/>
              <a:t>IP </a:t>
            </a:r>
            <a:r>
              <a:rPr lang="ko-KR" altLang="en-US" sz="3600" dirty="0"/>
              <a:t>주소가 </a:t>
            </a:r>
            <a:r>
              <a:rPr lang="en-US" altLang="ko-KR" sz="3600" dirty="0"/>
              <a:t>NAT router</a:t>
            </a:r>
            <a:r>
              <a:rPr lang="ko-KR" altLang="en-US" sz="3600" dirty="0"/>
              <a:t>를 거치면서 어떻게 변하는지 관찰하라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467176-0158-4374-BDC1-4182071D5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61" y="1654178"/>
            <a:ext cx="10817870" cy="141225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1C57A7-822D-422A-946E-8D7A82BA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6" y="3916230"/>
            <a:ext cx="10700755" cy="141225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69A2FE72-8CBD-428B-8794-7B84267D1AC0}"/>
              </a:ext>
            </a:extLst>
          </p:cNvPr>
          <p:cNvSpPr/>
          <p:nvPr/>
        </p:nvSpPr>
        <p:spPr>
          <a:xfrm>
            <a:off x="1757779" y="2405849"/>
            <a:ext cx="878889" cy="1509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3EAEB50-73C1-4E9E-BF01-2BEEDF97F8C9}"/>
              </a:ext>
            </a:extLst>
          </p:cNvPr>
          <p:cNvSpPr/>
          <p:nvPr/>
        </p:nvSpPr>
        <p:spPr>
          <a:xfrm>
            <a:off x="1819923" y="4622356"/>
            <a:ext cx="905522" cy="215973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1C99F-657A-44E9-A56B-52639825FDBC}"/>
              </a:ext>
            </a:extLst>
          </p:cNvPr>
          <p:cNvSpPr txBox="1"/>
          <p:nvPr/>
        </p:nvSpPr>
        <p:spPr>
          <a:xfrm>
            <a:off x="1455938" y="3355759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network</a:t>
            </a:r>
            <a:r>
              <a:rPr lang="ko-KR" altLang="en-US" dirty="0"/>
              <a:t>에서 </a:t>
            </a:r>
            <a:r>
              <a:rPr lang="en-US" altLang="ko-KR" dirty="0"/>
              <a:t>SA</a:t>
            </a:r>
            <a:r>
              <a:rPr lang="ko-KR" altLang="en-US" dirty="0"/>
              <a:t>이면서 </a:t>
            </a:r>
            <a:r>
              <a:rPr lang="en-US" altLang="ko-KR" dirty="0"/>
              <a:t>Private address</a:t>
            </a:r>
            <a:r>
              <a:rPr lang="ko-KR" altLang="en-US" dirty="0"/>
              <a:t>이자 사설</a:t>
            </a:r>
            <a:r>
              <a:rPr lang="en-US" altLang="ko-KR" dirty="0"/>
              <a:t>IP</a:t>
            </a:r>
            <a:r>
              <a:rPr lang="ko-KR" altLang="en-US" dirty="0"/>
              <a:t>주소인 </a:t>
            </a:r>
            <a:r>
              <a:rPr lang="en-US" altLang="ko-KR" dirty="0"/>
              <a:t>192.168.1.100</a:t>
            </a:r>
            <a:r>
              <a:rPr lang="ko-KR" altLang="en-US" dirty="0"/>
              <a:t>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111A8-5A1D-42D6-B836-DC073965076A}"/>
              </a:ext>
            </a:extLst>
          </p:cNvPr>
          <p:cNvSpPr txBox="1"/>
          <p:nvPr/>
        </p:nvSpPr>
        <p:spPr>
          <a:xfrm>
            <a:off x="1455938" y="5665278"/>
            <a:ext cx="980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 router</a:t>
            </a:r>
            <a:r>
              <a:rPr lang="ko-KR" altLang="en-US" dirty="0"/>
              <a:t>를 거치면서 </a:t>
            </a:r>
            <a:r>
              <a:rPr lang="en-US" altLang="ko-KR" dirty="0"/>
              <a:t>ISP network</a:t>
            </a:r>
            <a:r>
              <a:rPr lang="ko-KR" altLang="en-US" dirty="0"/>
              <a:t>에서는 공용</a:t>
            </a:r>
            <a:r>
              <a:rPr lang="en-US" altLang="ko-KR" dirty="0"/>
              <a:t>IP</a:t>
            </a:r>
            <a:r>
              <a:rPr lang="ko-KR" altLang="en-US" dirty="0"/>
              <a:t>주소인 </a:t>
            </a:r>
            <a:r>
              <a:rPr lang="en-US" altLang="ko-KR" dirty="0"/>
              <a:t>71.192.34.104</a:t>
            </a:r>
            <a:r>
              <a:rPr lang="ko-KR" altLang="en-US" dirty="0"/>
              <a:t>로 변환되었음을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A10F9-8DE2-4CF6-A74B-D7591DCBD77F}"/>
              </a:ext>
            </a:extLst>
          </p:cNvPr>
          <p:cNvSpPr txBox="1"/>
          <p:nvPr/>
        </p:nvSpPr>
        <p:spPr>
          <a:xfrm>
            <a:off x="0" y="6491709"/>
            <a:ext cx="6720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(Destination Address</a:t>
            </a:r>
            <a:r>
              <a:rPr lang="ko-KR" altLang="en-US" sz="1050" dirty="0"/>
              <a:t>는 목적지인 </a:t>
            </a:r>
            <a:r>
              <a:rPr lang="en-US" altLang="ko-KR" sz="1050" dirty="0"/>
              <a:t>ISP</a:t>
            </a:r>
            <a:r>
              <a:rPr lang="ko-KR" altLang="en-US" sz="1050" dirty="0"/>
              <a:t>쪽의 주소를 의미함으로 </a:t>
            </a:r>
            <a:r>
              <a:rPr lang="en-US" altLang="ko-KR" sz="1050" dirty="0"/>
              <a:t>NAT</a:t>
            </a:r>
            <a:r>
              <a:rPr lang="ko-KR" altLang="en-US" sz="1050" dirty="0"/>
              <a:t>를 거치면서 바뀌지는 않는다</a:t>
            </a:r>
            <a:r>
              <a:rPr lang="en-US" altLang="ko-KR" sz="1050" dirty="0"/>
              <a:t>.)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7164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BB83-B5EB-47A6-AD0C-E79979F0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en-US" altLang="ko-KR" sz="3600" dirty="0"/>
              <a:t>IP header field </a:t>
            </a:r>
            <a:r>
              <a:rPr lang="ko-KR" altLang="en-US" sz="3600" dirty="0"/>
              <a:t>중 어떤 </a:t>
            </a:r>
            <a:r>
              <a:rPr lang="en-US" altLang="ko-KR" sz="3600" dirty="0"/>
              <a:t>field</a:t>
            </a:r>
            <a:r>
              <a:rPr lang="ko-KR" altLang="en-US" sz="3600" dirty="0"/>
              <a:t>가 추가로 변하는가</a:t>
            </a:r>
            <a:r>
              <a:rPr lang="en-US" altLang="ko-KR" sz="3600" dirty="0"/>
              <a:t>?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2E11D2-9426-4A29-9EDA-64F8B099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56" y="1155219"/>
            <a:ext cx="6490364" cy="310110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174F1-AA9D-4ACF-86CD-40C36119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33" y="1598573"/>
            <a:ext cx="6490364" cy="3013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6F1DB-E592-4233-A762-A5EF210E98CC}"/>
              </a:ext>
            </a:extLst>
          </p:cNvPr>
          <p:cNvSpPr txBox="1"/>
          <p:nvPr/>
        </p:nvSpPr>
        <p:spPr>
          <a:xfrm>
            <a:off x="2670275" y="2521104"/>
            <a:ext cx="26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NAT_home_side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IPv4&gt;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B2DF4-D44F-49C6-A1BC-5407C4445531}"/>
              </a:ext>
            </a:extLst>
          </p:cNvPr>
          <p:cNvSpPr txBox="1"/>
          <p:nvPr/>
        </p:nvSpPr>
        <p:spPr>
          <a:xfrm>
            <a:off x="9097177" y="2920598"/>
            <a:ext cx="23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NAT_ISP_side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IPv4&gt;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0E7EDDA-74D5-4387-BF0C-0BE60FE0B9D8}"/>
              </a:ext>
            </a:extLst>
          </p:cNvPr>
          <p:cNvSpPr/>
          <p:nvPr/>
        </p:nvSpPr>
        <p:spPr>
          <a:xfrm>
            <a:off x="5583947" y="3160450"/>
            <a:ext cx="1234103" cy="195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4952962-88B2-4068-BAD9-F3B92B9EE441}"/>
              </a:ext>
            </a:extLst>
          </p:cNvPr>
          <p:cNvSpPr/>
          <p:nvPr/>
        </p:nvSpPr>
        <p:spPr>
          <a:xfrm>
            <a:off x="404104" y="2783022"/>
            <a:ext cx="1207363" cy="214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BF6CB526-F2B5-4644-B9ED-96E3F24D83B9}"/>
              </a:ext>
            </a:extLst>
          </p:cNvPr>
          <p:cNvSpPr/>
          <p:nvPr/>
        </p:nvSpPr>
        <p:spPr>
          <a:xfrm>
            <a:off x="427670" y="3096030"/>
            <a:ext cx="2877150" cy="214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3F6CC4-1E7B-46D5-85CC-ED907D5815F9}"/>
              </a:ext>
            </a:extLst>
          </p:cNvPr>
          <p:cNvSpPr/>
          <p:nvPr/>
        </p:nvSpPr>
        <p:spPr>
          <a:xfrm>
            <a:off x="5583947" y="3448975"/>
            <a:ext cx="2958768" cy="195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694E1D6F-4DA9-46EE-98AE-A23E787AD470}"/>
              </a:ext>
            </a:extLst>
          </p:cNvPr>
          <p:cNvSpPr/>
          <p:nvPr/>
        </p:nvSpPr>
        <p:spPr>
          <a:xfrm>
            <a:off x="404103" y="3422736"/>
            <a:ext cx="1451330" cy="214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1B557D66-D136-4E2D-8006-0A390B648A5C}"/>
              </a:ext>
            </a:extLst>
          </p:cNvPr>
          <p:cNvSpPr/>
          <p:nvPr/>
        </p:nvSpPr>
        <p:spPr>
          <a:xfrm>
            <a:off x="5612001" y="3735475"/>
            <a:ext cx="1451330" cy="214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1C4F95-CE8D-416D-8F93-0C046FD193C4}"/>
              </a:ext>
            </a:extLst>
          </p:cNvPr>
          <p:cNvSpPr txBox="1"/>
          <p:nvPr/>
        </p:nvSpPr>
        <p:spPr>
          <a:xfrm>
            <a:off x="427670" y="4695885"/>
            <a:ext cx="779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변화가 있는 </a:t>
            </a:r>
            <a:r>
              <a:rPr lang="en-US" altLang="ko-KR" dirty="0"/>
              <a:t>field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&lt;Time to live&gt; / &lt;Header checksum&gt; / &lt;Source IP address&gt;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5A2C85BD-CDD8-4758-AA0D-82857FA0C651}"/>
              </a:ext>
            </a:extLst>
          </p:cNvPr>
          <p:cNvSpPr/>
          <p:nvPr/>
        </p:nvSpPr>
        <p:spPr>
          <a:xfrm rot="363646" flipV="1">
            <a:off x="1600912" y="2921314"/>
            <a:ext cx="3986767" cy="240363"/>
          </a:xfrm>
          <a:prstGeom prst="leftRightArrow">
            <a:avLst>
              <a:gd name="adj1" fmla="val 50000"/>
              <a:gd name="adj2" fmla="val 3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E980871A-AA65-4FB2-8EEC-579804FA8CAD}"/>
              </a:ext>
            </a:extLst>
          </p:cNvPr>
          <p:cNvSpPr/>
          <p:nvPr/>
        </p:nvSpPr>
        <p:spPr>
          <a:xfrm rot="363646" flipV="1">
            <a:off x="3314094" y="3300407"/>
            <a:ext cx="2302818" cy="132390"/>
          </a:xfrm>
          <a:prstGeom prst="leftRightArrow">
            <a:avLst>
              <a:gd name="adj1" fmla="val 50000"/>
              <a:gd name="adj2" fmla="val 3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/오른쪽 21">
            <a:extLst>
              <a:ext uri="{FF2B5EF4-FFF2-40B4-BE49-F238E27FC236}">
                <a16:creationId xmlns:a16="http://schemas.microsoft.com/office/drawing/2014/main" id="{1AEDC80A-4F90-4611-B1AF-074099AD791E}"/>
              </a:ext>
            </a:extLst>
          </p:cNvPr>
          <p:cNvSpPr/>
          <p:nvPr/>
        </p:nvSpPr>
        <p:spPr>
          <a:xfrm rot="326301" flipV="1">
            <a:off x="1855861" y="3633238"/>
            <a:ext cx="3758712" cy="124262"/>
          </a:xfrm>
          <a:prstGeom prst="leftRightArrow">
            <a:avLst>
              <a:gd name="adj1" fmla="val 50000"/>
              <a:gd name="adj2" fmla="val 3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0A68F-97D7-46ED-AB34-5343DF76A372}"/>
              </a:ext>
            </a:extLst>
          </p:cNvPr>
          <p:cNvSpPr txBox="1"/>
          <p:nvPr/>
        </p:nvSpPr>
        <p:spPr>
          <a:xfrm>
            <a:off x="134015" y="5159209"/>
            <a:ext cx="108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&lt;Time to live&gt; :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128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를 거쳐서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127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로 변환되었다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1949-310C-4270-820C-08168B1DD4E9}"/>
              </a:ext>
            </a:extLst>
          </p:cNvPr>
          <p:cNvSpPr txBox="1"/>
          <p:nvPr/>
        </p:nvSpPr>
        <p:spPr>
          <a:xfrm>
            <a:off x="134015" y="5621839"/>
            <a:ext cx="998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&lt;Header checksum&gt; :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0xa94f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0x022f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로 변환되었다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7BF617-37A4-4F91-BC48-47C0957A5FAC}"/>
              </a:ext>
            </a:extLst>
          </p:cNvPr>
          <p:cNvSpPr txBox="1"/>
          <p:nvPr/>
        </p:nvSpPr>
        <p:spPr>
          <a:xfrm>
            <a:off x="170413" y="6196168"/>
            <a:ext cx="1188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&lt;Source IP address&gt; :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192.168.1.100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00B050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를 거쳐서 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71.192.34.104</a:t>
            </a:r>
            <a:r>
              <a:rPr lang="ko-KR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로 변환되었다</a:t>
            </a:r>
            <a:r>
              <a:rPr lang="en-US" altLang="ko-KR" b="1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75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B1E7-3C39-4730-BA88-410EE01F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1" y="465221"/>
            <a:ext cx="10575757" cy="145626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해당 </a:t>
            </a:r>
            <a:r>
              <a:rPr lang="en-US" altLang="ko-KR" sz="3600" dirty="0"/>
              <a:t>NAT router</a:t>
            </a:r>
            <a:r>
              <a:rPr lang="ko-KR" altLang="en-US" sz="3600" dirty="0"/>
              <a:t>의 </a:t>
            </a:r>
            <a:r>
              <a:rPr lang="en-US" altLang="ko-KR" sz="3600" dirty="0"/>
              <a:t>NAT Translation Table</a:t>
            </a:r>
            <a:r>
              <a:rPr lang="ko-KR" altLang="en-US" sz="3600" dirty="0"/>
              <a:t>을 작성하라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6C4357-EE29-4DEC-B645-DEDF0095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80" y="1857275"/>
            <a:ext cx="7825328" cy="31434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B0482C-40C8-4576-AD62-7AA7460A09BA}"/>
              </a:ext>
            </a:extLst>
          </p:cNvPr>
          <p:cNvSpPr txBox="1"/>
          <p:nvPr/>
        </p:nvSpPr>
        <p:spPr>
          <a:xfrm>
            <a:off x="144380" y="1508269"/>
            <a:ext cx="6096000" cy="349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1500" dirty="0"/>
              <a:t>layer</a:t>
            </a:r>
            <a:r>
              <a:rPr lang="ko-KR" altLang="en-US" sz="1500" dirty="0"/>
              <a:t> </a:t>
            </a:r>
            <a:r>
              <a:rPr lang="en-US" altLang="ko-KR" sz="1500" dirty="0"/>
              <a:t>4 port number </a:t>
            </a:r>
            <a:r>
              <a:rPr lang="ko-KR" altLang="en-US" sz="1500" dirty="0"/>
              <a:t>정보를 포함하라</a:t>
            </a:r>
            <a:r>
              <a:rPr lang="en-US" altLang="ko-KR" sz="15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2E678-23C3-4E1F-9480-67699D545CD6}"/>
              </a:ext>
            </a:extLst>
          </p:cNvPr>
          <p:cNvSpPr txBox="1"/>
          <p:nvPr/>
        </p:nvSpPr>
        <p:spPr>
          <a:xfrm>
            <a:off x="3192380" y="2715657"/>
            <a:ext cx="497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NAT_home_side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transmission control Protocol&gt;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838010-DCB7-4D3F-879B-96E2D897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31" y="3153278"/>
            <a:ext cx="8268417" cy="3566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AF37AA-D425-4144-AF46-5D260691F58A}"/>
              </a:ext>
            </a:extLst>
          </p:cNvPr>
          <p:cNvSpPr txBox="1"/>
          <p:nvPr/>
        </p:nvSpPr>
        <p:spPr>
          <a:xfrm>
            <a:off x="6469737" y="4936512"/>
            <a:ext cx="47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NAT_ISP_side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en-US" altLang="ko-KR" dirty="0">
                <a:solidFill>
                  <a:schemeClr val="bg1"/>
                </a:solidFill>
              </a:rPr>
              <a:t> transmission control Protocol&gt;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DD08E4A-43FB-4790-90AF-553FCF61DD52}"/>
              </a:ext>
            </a:extLst>
          </p:cNvPr>
          <p:cNvSpPr/>
          <p:nvPr/>
        </p:nvSpPr>
        <p:spPr>
          <a:xfrm>
            <a:off x="408372" y="2513509"/>
            <a:ext cx="1402672" cy="265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733CEE05-8CB6-4F68-9EA7-B3891D10E135}"/>
              </a:ext>
            </a:extLst>
          </p:cNvPr>
          <p:cNvSpPr/>
          <p:nvPr/>
        </p:nvSpPr>
        <p:spPr>
          <a:xfrm>
            <a:off x="3275860" y="3328506"/>
            <a:ext cx="1402672" cy="2652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C4FE8-90B6-420C-BD4A-37A38325F609}"/>
              </a:ext>
            </a:extLst>
          </p:cNvPr>
          <p:cNvSpPr txBox="1"/>
          <p:nvPr/>
        </p:nvSpPr>
        <p:spPr>
          <a:xfrm>
            <a:off x="8028956" y="1739375"/>
            <a:ext cx="401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NAT_home_side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port number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4335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B506B-2590-48B3-8DD4-0C29D53C5348}"/>
              </a:ext>
            </a:extLst>
          </p:cNvPr>
          <p:cNvSpPr txBox="1"/>
          <p:nvPr/>
        </p:nvSpPr>
        <p:spPr>
          <a:xfrm>
            <a:off x="8043785" y="2312181"/>
            <a:ext cx="37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NAT_ISP_side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port number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4335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26D425E-2792-433A-8646-1E6B321EC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28172"/>
              </p:ext>
            </p:extLst>
          </p:nvPr>
        </p:nvGraphicFramePr>
        <p:xfrm>
          <a:off x="906214" y="1921488"/>
          <a:ext cx="10379572" cy="213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86">
                  <a:extLst>
                    <a:ext uri="{9D8B030D-6E8A-4147-A177-3AD203B41FA5}">
                      <a16:colId xmlns:a16="http://schemas.microsoft.com/office/drawing/2014/main" val="462841057"/>
                    </a:ext>
                  </a:extLst>
                </a:gridCol>
                <a:gridCol w="5189786">
                  <a:extLst>
                    <a:ext uri="{9D8B030D-6E8A-4147-A177-3AD203B41FA5}">
                      <a16:colId xmlns:a16="http://schemas.microsoft.com/office/drawing/2014/main" val="374345121"/>
                    </a:ext>
                  </a:extLst>
                </a:gridCol>
              </a:tblGrid>
              <a:tr h="7123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NAT translation table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96936"/>
                  </a:ext>
                </a:extLst>
              </a:tr>
              <a:tr h="71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WAN side address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LAN side address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65102"/>
                  </a:ext>
                </a:extLst>
              </a:tr>
              <a:tr h="71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71.192.34.104, 4335</a:t>
                      </a:r>
                      <a:endParaRPr lang="ko-KR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192.168.1.100, 4335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6133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2A71D71-466E-4DD3-B66F-3CE96EB7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1" y="465221"/>
            <a:ext cx="10575757" cy="145626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해당 </a:t>
            </a:r>
            <a:r>
              <a:rPr lang="en-US" altLang="ko-KR" sz="3600" dirty="0"/>
              <a:t>NAT router</a:t>
            </a:r>
            <a:r>
              <a:rPr lang="ko-KR" altLang="en-US" sz="3600" dirty="0"/>
              <a:t>의 </a:t>
            </a:r>
            <a:r>
              <a:rPr lang="en-US" altLang="ko-KR" sz="3600" dirty="0"/>
              <a:t>NAT Translation Table</a:t>
            </a:r>
            <a:r>
              <a:rPr lang="ko-KR" altLang="en-US" sz="3600" dirty="0"/>
              <a:t>을 작성하라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3E43-8F55-4C88-B2B5-F756938C98FE}"/>
              </a:ext>
            </a:extLst>
          </p:cNvPr>
          <p:cNvSpPr txBox="1"/>
          <p:nvPr/>
        </p:nvSpPr>
        <p:spPr>
          <a:xfrm>
            <a:off x="357444" y="1193354"/>
            <a:ext cx="6096000" cy="349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sz="1500" dirty="0"/>
              <a:t>layer</a:t>
            </a:r>
            <a:r>
              <a:rPr lang="ko-KR" altLang="en-US" sz="1500" dirty="0"/>
              <a:t> </a:t>
            </a:r>
            <a:r>
              <a:rPr lang="en-US" altLang="ko-KR" sz="1500" dirty="0"/>
              <a:t>4 port number </a:t>
            </a:r>
            <a:r>
              <a:rPr lang="ko-KR" altLang="en-US" sz="1500" dirty="0"/>
              <a:t>정보를 포함하라</a:t>
            </a:r>
            <a:r>
              <a:rPr lang="en-US" altLang="ko-KR" sz="15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38E16-4965-4D71-9D35-3D28B6A24E83}"/>
              </a:ext>
            </a:extLst>
          </p:cNvPr>
          <p:cNvSpPr txBox="1"/>
          <p:nvPr/>
        </p:nvSpPr>
        <p:spPr>
          <a:xfrm>
            <a:off x="1122947" y="4860758"/>
            <a:ext cx="58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ym typeface="Wingdings" panose="05000000000000000000" pitchFamily="2" charset="2"/>
              </a:rPr>
              <a:t>NAT router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NAT Translation table</a:t>
            </a:r>
            <a:r>
              <a:rPr lang="ko-KR" altLang="en-US" dirty="0">
                <a:sym typeface="Wingdings" panose="05000000000000000000" pitchFamily="2" charset="2"/>
              </a:rPr>
              <a:t>은 다음과 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58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284</TotalTime>
  <Words>591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NanumGothic</vt:lpstr>
      <vt:lpstr>Arial</vt:lpstr>
      <vt:lpstr>Calibri</vt:lpstr>
      <vt:lpstr>Calibri Light</vt:lpstr>
      <vt:lpstr>Trebuchet MS</vt:lpstr>
      <vt:lpstr>Wingdings</vt:lpstr>
      <vt:lpstr>천체</vt:lpstr>
      <vt:lpstr>포장기 셸 개체</vt:lpstr>
      <vt:lpstr>LAB 02. NAT</vt:lpstr>
      <vt:lpstr>Lab 02. NAT</vt:lpstr>
      <vt:lpstr>LaB 02-network address translation</vt:lpstr>
      <vt:lpstr>1. NAT_home_side와 NAT_ISP_side를 동시에 관찰하면서 “http&amp;&amp;ip.addr==64.233.169.104”로 display filter를 실행하라.  </vt:lpstr>
      <vt:lpstr>1. NAT_home_side와 NAT_ISP_side를 동시에 관찰하면서 “http&amp;&amp;ip.addr==64.233.169.104”로 display filter를 실행하라.  </vt:lpstr>
      <vt:lpstr>2. Home network의 IP 주소가 NAT router를 거치면서 어떻게 변하는지 관찰하라. </vt:lpstr>
      <vt:lpstr>3. IP header field 중 어떤 field가 추가로 변하는가? </vt:lpstr>
      <vt:lpstr>4. 해당 NAT router의 NAT Translation Table을 작성하라. </vt:lpstr>
      <vt:lpstr>4. 해당 NAT router의 NAT Translation Table을 작성하라. </vt:lpstr>
      <vt:lpstr>discuss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02. NAT</dc:title>
  <dc:creator>user</dc:creator>
  <cp:lastModifiedBy>user</cp:lastModifiedBy>
  <cp:revision>14</cp:revision>
  <dcterms:created xsi:type="dcterms:W3CDTF">2020-09-29T03:19:32Z</dcterms:created>
  <dcterms:modified xsi:type="dcterms:W3CDTF">2020-09-29T08:05:41Z</dcterms:modified>
</cp:coreProperties>
</file>