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95" r:id="rId3"/>
    <p:sldId id="308" r:id="rId4"/>
    <p:sldId id="364" r:id="rId5"/>
    <p:sldId id="385" r:id="rId6"/>
    <p:sldId id="563" r:id="rId7"/>
    <p:sldId id="564" r:id="rId8"/>
    <p:sldId id="384" r:id="rId9"/>
    <p:sldId id="565" r:id="rId10"/>
    <p:sldId id="38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6067"/>
    <a:srgbClr val="4F403F"/>
    <a:srgbClr val="64504F"/>
    <a:srgbClr val="E3E1E1"/>
    <a:srgbClr val="F4CD42"/>
    <a:srgbClr val="CAA10C"/>
    <a:srgbClr val="D0AF90"/>
    <a:srgbClr val="EAEAEA"/>
    <a:srgbClr val="F8F8F8"/>
    <a:srgbClr val="F4B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2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3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9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0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4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9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4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7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8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43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2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1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813272" y="538277"/>
            <a:ext cx="4695618" cy="5746349"/>
            <a:chOff x="4784572" y="522731"/>
            <a:chExt cx="4695618" cy="5746349"/>
          </a:xfrm>
        </p:grpSpPr>
        <p:grpSp>
          <p:nvGrpSpPr>
            <p:cNvPr id="30" name="그룹 29"/>
            <p:cNvGrpSpPr/>
            <p:nvPr/>
          </p:nvGrpSpPr>
          <p:grpSpPr>
            <a:xfrm rot="21403890">
              <a:off x="4784572" y="522731"/>
              <a:ext cx="4695618" cy="5746349"/>
              <a:chOff x="6676455" y="533399"/>
              <a:chExt cx="4675932" cy="5722257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직사각형 30"/>
              <p:cNvSpPr/>
              <p:nvPr/>
            </p:nvSpPr>
            <p:spPr>
              <a:xfrm rot="21540000">
                <a:off x="6676455" y="638629"/>
                <a:ext cx="4617589" cy="554808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734798" y="533399"/>
                <a:ext cx="4617589" cy="57222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 rot="18834276">
              <a:off x="4816742" y="829797"/>
              <a:ext cx="327660" cy="45719"/>
            </a:xfrm>
            <a:prstGeom prst="roundRect">
              <a:avLst/>
            </a:prstGeom>
            <a:solidFill>
              <a:srgbClr val="64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654428" y="223899"/>
            <a:ext cx="4916661" cy="6204934"/>
            <a:chOff x="6676455" y="354528"/>
            <a:chExt cx="4675932" cy="5901128"/>
          </a:xfrm>
        </p:grpSpPr>
        <p:sp>
          <p:nvSpPr>
            <p:cNvPr id="10" name="직사각형 9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432989" y="1075576"/>
            <a:ext cx="4085832" cy="1935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네트워크 </a:t>
            </a:r>
            <a:endParaRPr lang="en-US" altLang="ko-KR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ko-KR" altLang="en-US" sz="4000" b="1" i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프로그래밍</a:t>
            </a:r>
            <a:endParaRPr lang="en-US" altLang="ko-KR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endParaRPr lang="en-US" altLang="ko-KR" sz="1000" b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i="1">
                <a:solidFill>
                  <a:schemeClr val="bg1"/>
                </a:solidFill>
              </a:rPr>
              <a:t>07. </a:t>
            </a:r>
            <a:r>
              <a:rPr lang="en-US" altLang="ko-KR" sz="2000" b="1" i="1" dirty="0">
                <a:solidFill>
                  <a:schemeClr val="bg1"/>
                </a:solidFill>
              </a:rPr>
              <a:t>NAT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44961" y="1200852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i="1" dirty="0">
                <a:solidFill>
                  <a:srgbClr val="64504F"/>
                </a:solidFill>
                <a:latin typeface="+mn-ea"/>
                <a:cs typeface="Aharoni" panose="02010803020104030203" pitchFamily="2" charset="-79"/>
              </a:rPr>
              <a:t>CONTENTS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8891431" y="1579367"/>
            <a:ext cx="504000" cy="28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457082" y="4655402"/>
            <a:ext cx="3239321" cy="898579"/>
          </a:xfrm>
          <a:prstGeom prst="roundRect">
            <a:avLst>
              <a:gd name="adj" fmla="val 152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휴먼지능정보공학과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201810800 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이혜인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 rot="5400000">
            <a:off x="-236805" y="1675976"/>
            <a:ext cx="2162714" cy="279384"/>
          </a:xfrm>
          <a:prstGeom prst="roundRect">
            <a:avLst>
              <a:gd name="adj" fmla="val 32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B6C3F3-C7CE-45E9-89E1-F9500C5408AF}"/>
              </a:ext>
            </a:extLst>
          </p:cNvPr>
          <p:cNvSpPr/>
          <p:nvPr/>
        </p:nvSpPr>
        <p:spPr>
          <a:xfrm>
            <a:off x="8190327" y="2881311"/>
            <a:ext cx="2131040" cy="628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i="1" dirty="0">
                <a:solidFill>
                  <a:srgbClr val="64504F"/>
                </a:solidFill>
              </a:rPr>
              <a:t>Lab 07 : NAT</a:t>
            </a:r>
          </a:p>
        </p:txBody>
      </p:sp>
    </p:spTree>
    <p:extLst>
      <p:ext uri="{BB962C8B-B14F-4D97-AF65-F5344CB8AC3E}">
        <p14:creationId xmlns:p14="http://schemas.microsoft.com/office/powerpoint/2010/main" val="53396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510141" y="1608550"/>
            <a:ext cx="6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07 : NAT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D9CE3-1470-4368-9FA1-CA52F594FC29}"/>
              </a:ext>
            </a:extLst>
          </p:cNvPr>
          <p:cNvSpPr/>
          <p:nvPr/>
        </p:nvSpPr>
        <p:spPr>
          <a:xfrm>
            <a:off x="2018498" y="1081145"/>
            <a:ext cx="950321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i="1" dirty="0">
                <a:solidFill>
                  <a:srgbClr val="4F403F"/>
                </a:solidFill>
              </a:rPr>
              <a:t>해당 </a:t>
            </a:r>
            <a:r>
              <a:rPr lang="en-US" altLang="ko-KR" sz="1600" b="1" i="1" dirty="0">
                <a:solidFill>
                  <a:srgbClr val="4F403F"/>
                </a:solidFill>
              </a:rPr>
              <a:t>NAT router</a:t>
            </a:r>
            <a:r>
              <a:rPr lang="ko-KR" altLang="en-US" sz="1600" b="1" i="1" dirty="0">
                <a:solidFill>
                  <a:srgbClr val="4F403F"/>
                </a:solidFill>
              </a:rPr>
              <a:t>의 </a:t>
            </a:r>
            <a:r>
              <a:rPr lang="en-US" altLang="ko-KR" sz="1600" b="1" i="1" dirty="0">
                <a:solidFill>
                  <a:srgbClr val="4F403F"/>
                </a:solidFill>
              </a:rPr>
              <a:t>NAT Translation Table</a:t>
            </a:r>
            <a:r>
              <a:rPr lang="ko-KR" altLang="en-US" sz="1600" b="1" i="1" dirty="0">
                <a:solidFill>
                  <a:srgbClr val="4F403F"/>
                </a:solidFill>
              </a:rPr>
              <a:t>을 작성하라</a:t>
            </a:r>
            <a:r>
              <a:rPr lang="en-US" altLang="ko-KR" sz="1600" b="1" i="1" dirty="0">
                <a:solidFill>
                  <a:srgbClr val="4F403F"/>
                </a:solidFill>
              </a:rPr>
              <a:t>.</a:t>
            </a:r>
          </a:p>
        </p:txBody>
      </p:sp>
      <p:sp>
        <p:nvSpPr>
          <p:cNvPr id="23" name="자유형 14">
            <a:extLst>
              <a:ext uri="{FF2B5EF4-FFF2-40B4-BE49-F238E27FC236}">
                <a16:creationId xmlns:a16="http://schemas.microsoft.com/office/drawing/2014/main" id="{D6D7CA15-2C9D-4E10-A8AF-70951EB863BF}"/>
              </a:ext>
            </a:extLst>
          </p:cNvPr>
          <p:cNvSpPr/>
          <p:nvPr/>
        </p:nvSpPr>
        <p:spPr>
          <a:xfrm>
            <a:off x="9359987" y="4159751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8C715FC-758E-4B4F-842A-A91EDF5CB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52880"/>
              </p:ext>
            </p:extLst>
          </p:nvPr>
        </p:nvGraphicFramePr>
        <p:xfrm>
          <a:off x="1771021" y="2064732"/>
          <a:ext cx="9503214" cy="1866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1607">
                  <a:extLst>
                    <a:ext uri="{9D8B030D-6E8A-4147-A177-3AD203B41FA5}">
                      <a16:colId xmlns:a16="http://schemas.microsoft.com/office/drawing/2014/main" val="1657360053"/>
                    </a:ext>
                  </a:extLst>
                </a:gridCol>
                <a:gridCol w="4751607">
                  <a:extLst>
                    <a:ext uri="{9D8B030D-6E8A-4147-A177-3AD203B41FA5}">
                      <a16:colId xmlns:a16="http://schemas.microsoft.com/office/drawing/2014/main" val="2739563040"/>
                    </a:ext>
                  </a:extLst>
                </a:gridCol>
              </a:tblGrid>
              <a:tr h="62217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rgbClr val="576067"/>
                          </a:solidFill>
                        </a:rPr>
                        <a:t>NAT Translation Table</a:t>
                      </a:r>
                      <a:endParaRPr lang="ko-KR" altLang="en-US" b="1" dirty="0">
                        <a:solidFill>
                          <a:srgbClr val="57606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21870"/>
                  </a:ext>
                </a:extLst>
              </a:tr>
              <a:tr h="6221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rgbClr val="576067"/>
                          </a:solidFill>
                        </a:rPr>
                        <a:t>WAN</a:t>
                      </a:r>
                      <a:r>
                        <a:rPr lang="ko-KR" altLang="en-US" b="1" dirty="0">
                          <a:solidFill>
                            <a:srgbClr val="576067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rgbClr val="576067"/>
                          </a:solidFill>
                        </a:rPr>
                        <a:t>side address</a:t>
                      </a:r>
                      <a:endParaRPr lang="ko-KR" altLang="en-US" b="1" dirty="0">
                        <a:solidFill>
                          <a:srgbClr val="57606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rgbClr val="576067"/>
                          </a:solidFill>
                        </a:rPr>
                        <a:t>LAN side address</a:t>
                      </a:r>
                      <a:endParaRPr lang="ko-KR" altLang="en-US" b="1" dirty="0">
                        <a:solidFill>
                          <a:srgbClr val="57606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6757672"/>
                  </a:ext>
                </a:extLst>
              </a:tr>
              <a:tr h="6221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</a:rPr>
                        <a:t>71.192.34.104</a:t>
                      </a:r>
                      <a:endParaRPr lang="ko-KR" altLang="en-US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</a:rPr>
                        <a:t>192.168.1.100</a:t>
                      </a:r>
                      <a:endParaRPr lang="ko-KR" altLang="en-US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7188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166674C-B3A0-43F0-AB54-11F53EC04B1A}"/>
              </a:ext>
            </a:extLst>
          </p:cNvPr>
          <p:cNvSpPr txBox="1"/>
          <p:nvPr/>
        </p:nvSpPr>
        <p:spPr>
          <a:xfrm>
            <a:off x="1771021" y="4995382"/>
            <a:ext cx="67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해당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NAT Router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의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NAT Translation Table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은 다음과 같다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.</a:t>
            </a:r>
            <a:endParaRPr lang="ko-KR" altLang="en-US" b="1" dirty="0">
              <a:solidFill>
                <a:srgbClr val="5760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4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F4CD4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1" u="none" strike="noStrike" kern="1200" cap="none" spc="0" normalizeH="0" baseline="0" noProof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rot="5400000">
            <a:off x="269785" y="1531607"/>
            <a:ext cx="1128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Index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A3EF01DF-3B19-41ED-AD62-319133FD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333" y="581300"/>
            <a:ext cx="5603217" cy="561700"/>
          </a:xfrm>
        </p:spPr>
        <p:txBody>
          <a:bodyPr>
            <a:normAutofit/>
          </a:bodyPr>
          <a:lstStyle/>
          <a:p>
            <a:r>
              <a:rPr lang="en-US" altLang="ko-KR" sz="2800" b="1" i="1" dirty="0">
                <a:solidFill>
                  <a:srgbClr val="64504F"/>
                </a:solidFill>
              </a:rPr>
              <a:t>Lab 07 : NAT</a:t>
            </a:r>
            <a:endParaRPr lang="ko-KR" altLang="en-US" sz="2800" b="1" i="1" dirty="0">
              <a:solidFill>
                <a:srgbClr val="4F403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683DB-9C0B-4AF8-A098-415A937F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425" y="1049308"/>
            <a:ext cx="9705975" cy="522739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i="1" dirty="0">
                <a:solidFill>
                  <a:srgbClr val="4F403F"/>
                </a:solidFill>
              </a:rPr>
              <a:t>아래</a:t>
            </a:r>
            <a:r>
              <a:rPr lang="en-US" altLang="ko-KR" sz="1600" b="1" i="1" dirty="0">
                <a:solidFill>
                  <a:srgbClr val="4F403F"/>
                </a:solidFill>
              </a:rPr>
              <a:t> </a:t>
            </a:r>
            <a:r>
              <a:rPr lang="ko-KR" altLang="en-US" sz="1600" b="1" i="1" dirty="0">
                <a:solidFill>
                  <a:srgbClr val="4F403F"/>
                </a:solidFill>
              </a:rPr>
              <a:t>주어진 </a:t>
            </a:r>
            <a:r>
              <a:rPr lang="en-US" altLang="ko-KR" sz="1600" b="1" i="1" dirty="0">
                <a:solidFill>
                  <a:srgbClr val="4F403F"/>
                </a:solidFill>
              </a:rPr>
              <a:t>trace file (capture file)</a:t>
            </a:r>
            <a:r>
              <a:rPr lang="ko-KR" altLang="en-US" sz="1600" b="1" i="1" dirty="0">
                <a:solidFill>
                  <a:srgbClr val="4F403F"/>
                </a:solidFill>
              </a:rPr>
              <a:t>들을 관찰하고 다음에 답하라</a:t>
            </a:r>
            <a:r>
              <a:rPr lang="en-US" altLang="ko-KR" sz="1600" b="1" i="1" dirty="0">
                <a:solidFill>
                  <a:srgbClr val="4F403F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b="1" i="1" dirty="0">
              <a:solidFill>
                <a:srgbClr val="4F403F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600" b="1" i="1" dirty="0">
              <a:solidFill>
                <a:srgbClr val="4F403F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600" b="1" i="1" dirty="0">
              <a:solidFill>
                <a:srgbClr val="4F403F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600" b="1" i="1" dirty="0">
              <a:solidFill>
                <a:srgbClr val="4F403F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600" b="1" i="1" dirty="0">
              <a:solidFill>
                <a:srgbClr val="4F403F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600" b="1" i="1" dirty="0">
              <a:solidFill>
                <a:srgbClr val="4F403F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600" b="1" i="1" dirty="0">
              <a:solidFill>
                <a:srgbClr val="4F403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600" b="1" i="1" dirty="0" err="1">
                <a:solidFill>
                  <a:srgbClr val="4F403F"/>
                </a:solidFill>
              </a:rPr>
              <a:t>NAT_home_side</a:t>
            </a:r>
            <a:r>
              <a:rPr lang="ko-KR" altLang="en-US" sz="1600" b="1" i="1" dirty="0">
                <a:solidFill>
                  <a:srgbClr val="4F403F"/>
                </a:solidFill>
              </a:rPr>
              <a:t>와</a:t>
            </a:r>
            <a:r>
              <a:rPr lang="en-US" altLang="ko-KR" sz="1600" b="1" i="1" dirty="0">
                <a:solidFill>
                  <a:srgbClr val="4F403F"/>
                </a:solidFill>
              </a:rPr>
              <a:t> 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NAT_ISP_side</a:t>
            </a:r>
            <a:r>
              <a:rPr lang="ko-KR" altLang="en-US" sz="1600" b="1" i="1" dirty="0">
                <a:solidFill>
                  <a:srgbClr val="4F403F"/>
                </a:solidFill>
              </a:rPr>
              <a:t>를 동시에 관찰하면서 </a:t>
            </a:r>
            <a:r>
              <a:rPr lang="en-US" altLang="ko-KR" sz="1600" b="1" i="1" dirty="0">
                <a:solidFill>
                  <a:srgbClr val="4F403F"/>
                </a:solidFill>
              </a:rPr>
              <a:t>“http&amp;&amp;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ip.addr</a:t>
            </a:r>
            <a:r>
              <a:rPr lang="en-US" altLang="ko-KR" sz="1600" b="1" i="1" dirty="0">
                <a:solidFill>
                  <a:srgbClr val="4F403F"/>
                </a:solidFill>
              </a:rPr>
              <a:t>==64.233.169.104”</a:t>
            </a:r>
            <a:r>
              <a:rPr lang="ko-KR" altLang="en-US" sz="1600" b="1" i="1" dirty="0">
                <a:solidFill>
                  <a:srgbClr val="4F403F"/>
                </a:solidFill>
              </a:rPr>
              <a:t>로 </a:t>
            </a:r>
            <a:r>
              <a:rPr lang="en-US" altLang="ko-KR" sz="1600" b="1" i="1" dirty="0">
                <a:solidFill>
                  <a:srgbClr val="4F403F"/>
                </a:solidFill>
              </a:rPr>
              <a:t>display filter</a:t>
            </a:r>
            <a:r>
              <a:rPr lang="ko-KR" altLang="en-US" sz="1600" b="1" i="1" dirty="0">
                <a:solidFill>
                  <a:srgbClr val="4F403F"/>
                </a:solidFill>
              </a:rPr>
              <a:t>를 실행하라</a:t>
            </a:r>
            <a:r>
              <a:rPr lang="en-US" altLang="ko-KR" sz="1600" b="1" i="1" dirty="0">
                <a:solidFill>
                  <a:srgbClr val="4F403F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1600" b="1" i="1" dirty="0">
                <a:solidFill>
                  <a:srgbClr val="4F403F"/>
                </a:solidFill>
              </a:rPr>
              <a:t>Home network</a:t>
            </a:r>
            <a:r>
              <a:rPr lang="ko-KR" altLang="en-US" sz="1600" b="1" i="1" dirty="0">
                <a:solidFill>
                  <a:srgbClr val="4F403F"/>
                </a:solidFill>
              </a:rPr>
              <a:t>의 </a:t>
            </a:r>
            <a:r>
              <a:rPr lang="en-US" altLang="ko-KR" sz="1600" b="1" i="1" dirty="0">
                <a:solidFill>
                  <a:srgbClr val="4F403F"/>
                </a:solidFill>
              </a:rPr>
              <a:t>IP </a:t>
            </a:r>
            <a:r>
              <a:rPr lang="ko-KR" altLang="en-US" sz="1600" b="1" i="1" dirty="0">
                <a:solidFill>
                  <a:srgbClr val="4F403F"/>
                </a:solidFill>
              </a:rPr>
              <a:t>주소가 </a:t>
            </a:r>
            <a:r>
              <a:rPr lang="en-US" altLang="ko-KR" sz="1600" b="1" i="1" dirty="0">
                <a:solidFill>
                  <a:srgbClr val="4F403F"/>
                </a:solidFill>
              </a:rPr>
              <a:t>NAT router</a:t>
            </a:r>
            <a:r>
              <a:rPr lang="ko-KR" altLang="en-US" sz="1600" b="1" i="1" dirty="0">
                <a:solidFill>
                  <a:srgbClr val="4F403F"/>
                </a:solidFill>
              </a:rPr>
              <a:t>를 거치면서 어떻게 변하는지 관찰하라</a:t>
            </a:r>
            <a:r>
              <a:rPr lang="en-US" altLang="ko-KR" sz="1600" b="1" i="1" dirty="0">
                <a:solidFill>
                  <a:srgbClr val="4F403F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600" b="1" i="1" dirty="0">
                <a:solidFill>
                  <a:srgbClr val="4F403F"/>
                </a:solidFill>
              </a:rPr>
              <a:t>IP header field </a:t>
            </a:r>
            <a:r>
              <a:rPr lang="ko-KR" altLang="en-US" sz="1600" b="1" i="1" dirty="0">
                <a:solidFill>
                  <a:srgbClr val="4F403F"/>
                </a:solidFill>
              </a:rPr>
              <a:t>중 어떤 </a:t>
            </a:r>
            <a:r>
              <a:rPr lang="en-US" altLang="ko-KR" sz="1600" b="1" i="1" dirty="0">
                <a:solidFill>
                  <a:srgbClr val="4F403F"/>
                </a:solidFill>
              </a:rPr>
              <a:t>field</a:t>
            </a:r>
            <a:r>
              <a:rPr lang="ko-KR" altLang="en-US" sz="1600" b="1" i="1" dirty="0">
                <a:solidFill>
                  <a:srgbClr val="4F403F"/>
                </a:solidFill>
              </a:rPr>
              <a:t>가 추가로 변하는가</a:t>
            </a:r>
            <a:r>
              <a:rPr lang="en-US" altLang="ko-KR" sz="1600" b="1" i="1" dirty="0">
                <a:solidFill>
                  <a:srgbClr val="4F403F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600" b="1" i="1" dirty="0">
                <a:solidFill>
                  <a:srgbClr val="4F403F"/>
                </a:solidFill>
              </a:rPr>
              <a:t>해당 </a:t>
            </a:r>
            <a:r>
              <a:rPr lang="en-US" altLang="ko-KR" sz="1600" b="1" i="1" dirty="0">
                <a:solidFill>
                  <a:srgbClr val="4F403F"/>
                </a:solidFill>
              </a:rPr>
              <a:t>NAT router</a:t>
            </a:r>
            <a:r>
              <a:rPr lang="ko-KR" altLang="en-US" sz="1600" b="1" i="1" dirty="0">
                <a:solidFill>
                  <a:srgbClr val="4F403F"/>
                </a:solidFill>
              </a:rPr>
              <a:t>의 </a:t>
            </a:r>
            <a:r>
              <a:rPr lang="en-US" altLang="ko-KR" sz="1600" b="1" i="1" dirty="0">
                <a:solidFill>
                  <a:srgbClr val="4F403F"/>
                </a:solidFill>
              </a:rPr>
              <a:t>NAT Translation Table</a:t>
            </a:r>
            <a:r>
              <a:rPr lang="ko-KR" altLang="en-US" sz="1600" b="1" i="1" dirty="0">
                <a:solidFill>
                  <a:srgbClr val="4F403F"/>
                </a:solidFill>
              </a:rPr>
              <a:t>을 작성하라</a:t>
            </a:r>
            <a:r>
              <a:rPr lang="en-US" altLang="ko-KR" sz="1600" b="1" i="1" dirty="0">
                <a:solidFill>
                  <a:srgbClr val="4F403F"/>
                </a:solidFill>
              </a:rPr>
              <a:t>.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902EB5B-BBA9-4021-8C84-6912FA278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4392" y="1430658"/>
            <a:ext cx="5603216" cy="25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" name="개체 23">
            <a:extLst>
              <a:ext uri="{FF2B5EF4-FFF2-40B4-BE49-F238E27FC236}">
                <a16:creationId xmlns:a16="http://schemas.microsoft.com/office/drawing/2014/main" id="{73D2D4FF-7F10-4584-91B7-BAB0364BA2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27431"/>
              </p:ext>
            </p:extLst>
          </p:nvPr>
        </p:nvGraphicFramePr>
        <p:xfrm>
          <a:off x="6966981" y="383181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포장기 셸 개체" showAsIcon="1" r:id="rId4" imgW="914400" imgH="771525" progId="Package">
                  <p:embed/>
                </p:oleObj>
              </mc:Choice>
              <mc:Fallback>
                <p:oleObj name="포장기 셸 개체" showAsIcon="1" r:id="rId4" imgW="914400" imgH="771525" progId="Package">
                  <p:embed/>
                  <p:pic>
                    <p:nvPicPr>
                      <p:cNvPr id="1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981" y="3831818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36902941-917C-4629-BE7C-3173618FE5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90317"/>
              </p:ext>
            </p:extLst>
          </p:nvPr>
        </p:nvGraphicFramePr>
        <p:xfrm>
          <a:off x="4584700" y="3975100"/>
          <a:ext cx="1063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포장기 셸 개체" showAsIcon="1" r:id="rId6" imgW="1063800" imgH="456480" progId="Package">
                  <p:embed/>
                </p:oleObj>
              </mc:Choice>
              <mc:Fallback>
                <p:oleObj name="포장기 셸 개체" showAsIcon="1" r:id="rId6" imgW="1063800" imgH="456480" progId="Package">
                  <p:embed/>
                  <p:pic>
                    <p:nvPicPr>
                      <p:cNvPr id="11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3975100"/>
                        <a:ext cx="10636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21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rot="5400000">
            <a:off x="381161" y="1531607"/>
            <a:ext cx="906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b="1" i="1" dirty="0">
                <a:solidFill>
                  <a:schemeClr val="bg1"/>
                </a:solidFill>
              </a:rPr>
              <a:t>NAT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F4CD4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1" u="none" strike="noStrike" kern="1200" cap="none" spc="0" normalizeH="0" baseline="0" noProof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7DCEF5-FA37-454E-B82F-75056C4D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199" y="2832186"/>
            <a:ext cx="3334304" cy="677882"/>
          </a:xfrm>
        </p:spPr>
        <p:txBody>
          <a:bodyPr>
            <a:normAutofit/>
          </a:bodyPr>
          <a:lstStyle/>
          <a:p>
            <a:r>
              <a:rPr lang="en-US" altLang="ko-KR" sz="3200" b="1" i="1" dirty="0">
                <a:solidFill>
                  <a:srgbClr val="64504F"/>
                </a:solidFill>
              </a:rPr>
              <a:t>Lab 07 : NAT</a:t>
            </a:r>
            <a:endParaRPr lang="ko-KR" altLang="en-US" sz="3200" dirty="0">
              <a:solidFill>
                <a:srgbClr val="4F4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6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510140" y="1608550"/>
            <a:ext cx="6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NAT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07 : </a:t>
            </a:r>
            <a:r>
              <a:rPr lang="en-US" altLang="ko-KR" sz="2400" b="1" i="1" dirty="0">
                <a:solidFill>
                  <a:srgbClr val="64504F"/>
                </a:solidFill>
                <a:latin typeface="맑은 고딕" panose="020F0502020204030204"/>
                <a:ea typeface="맑은 고딕" panose="020B0503020000020004" pitchFamily="50" charset="-127"/>
              </a:rPr>
              <a:t>NAT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D9CE3-1470-4368-9FA1-CA52F594FC29}"/>
              </a:ext>
            </a:extLst>
          </p:cNvPr>
          <p:cNvSpPr/>
          <p:nvPr/>
        </p:nvSpPr>
        <p:spPr>
          <a:xfrm>
            <a:off x="2018498" y="1081145"/>
            <a:ext cx="9503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i="1" dirty="0" err="1">
                <a:solidFill>
                  <a:srgbClr val="4F403F"/>
                </a:solidFill>
              </a:rPr>
              <a:t>NAT_home_side</a:t>
            </a:r>
            <a:r>
              <a:rPr lang="ko-KR" altLang="en-US" sz="1600" b="1" i="1" dirty="0">
                <a:solidFill>
                  <a:srgbClr val="4F403F"/>
                </a:solidFill>
              </a:rPr>
              <a:t>와</a:t>
            </a:r>
            <a:r>
              <a:rPr lang="en-US" altLang="ko-KR" sz="1600" b="1" i="1" dirty="0">
                <a:solidFill>
                  <a:srgbClr val="4F403F"/>
                </a:solidFill>
              </a:rPr>
              <a:t> 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NAT_ISP_side</a:t>
            </a:r>
            <a:r>
              <a:rPr lang="ko-KR" altLang="en-US" sz="1600" b="1" i="1" dirty="0">
                <a:solidFill>
                  <a:srgbClr val="4F403F"/>
                </a:solidFill>
              </a:rPr>
              <a:t>를 동시에 관찰하면서 </a:t>
            </a:r>
            <a:r>
              <a:rPr lang="en-US" altLang="ko-KR" sz="1600" b="1" i="1" dirty="0">
                <a:solidFill>
                  <a:srgbClr val="4F403F"/>
                </a:solidFill>
              </a:rPr>
              <a:t>“http&amp;&amp;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ip.addr</a:t>
            </a:r>
            <a:r>
              <a:rPr lang="en-US" altLang="ko-KR" sz="1600" b="1" i="1" dirty="0">
                <a:solidFill>
                  <a:srgbClr val="4F403F"/>
                </a:solidFill>
              </a:rPr>
              <a:t>==64.233.169.104”</a:t>
            </a:r>
            <a:r>
              <a:rPr lang="ko-KR" altLang="en-US" sz="1600" b="1" i="1" dirty="0">
                <a:solidFill>
                  <a:srgbClr val="4F403F"/>
                </a:solidFill>
              </a:rPr>
              <a:t>로 </a:t>
            </a:r>
            <a:r>
              <a:rPr lang="en-US" altLang="ko-KR" sz="1600" b="1" i="1" dirty="0">
                <a:solidFill>
                  <a:srgbClr val="4F403F"/>
                </a:solidFill>
              </a:rPr>
              <a:t>display filter</a:t>
            </a:r>
            <a:r>
              <a:rPr lang="ko-KR" altLang="en-US" sz="1600" b="1" i="1" dirty="0">
                <a:solidFill>
                  <a:srgbClr val="4F403F"/>
                </a:solidFill>
              </a:rPr>
              <a:t>를 실행하라</a:t>
            </a:r>
            <a:r>
              <a:rPr lang="en-US" altLang="ko-KR" sz="1600" b="1" i="1" dirty="0">
                <a:solidFill>
                  <a:srgbClr val="4F403F"/>
                </a:solidFill>
              </a:rPr>
              <a:t>.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4004B4-780C-4B49-90BA-397C8C650853}"/>
              </a:ext>
            </a:extLst>
          </p:cNvPr>
          <p:cNvSpPr/>
          <p:nvPr/>
        </p:nvSpPr>
        <p:spPr>
          <a:xfrm>
            <a:off x="1792207" y="5965696"/>
            <a:ext cx="935562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NAT_ISP_side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‘http&amp;&amp;</a:t>
            </a:r>
            <a:r>
              <a:rPr lang="en-US" altLang="ko-KR" b="1" dirty="0" err="1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ip.addr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==64.233.168.104’</a:t>
            </a:r>
            <a:r>
              <a:rPr lang="ko-KR" altLang="en-US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로 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display filter</a:t>
            </a:r>
            <a:r>
              <a:rPr lang="ko-KR" altLang="en-US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를 실행하였다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DC06EA7-475B-40B8-8E2D-261E185BFB7E}"/>
              </a:ext>
            </a:extLst>
          </p:cNvPr>
          <p:cNvGrpSpPr/>
          <p:nvPr/>
        </p:nvGrpSpPr>
        <p:grpSpPr>
          <a:xfrm>
            <a:off x="2305340" y="1646870"/>
            <a:ext cx="8153334" cy="4339050"/>
            <a:chOff x="2305340" y="1646870"/>
            <a:chExt cx="8153334" cy="43390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DD877BB-9E67-4D44-8B02-985665275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696"/>
            <a:stretch/>
          </p:blipFill>
          <p:spPr>
            <a:xfrm>
              <a:off x="2314865" y="1665920"/>
              <a:ext cx="8143809" cy="43200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A1F9AE0-80E8-443C-9733-CAA30825B8BB}"/>
                </a:ext>
              </a:extLst>
            </p:cNvPr>
            <p:cNvSpPr/>
            <p:nvPr/>
          </p:nvSpPr>
          <p:spPr>
            <a:xfrm>
              <a:off x="2305340" y="1646870"/>
              <a:ext cx="828385" cy="1735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E788D23-5991-448B-8FAA-C4CFEF4F8DE4}"/>
                </a:ext>
              </a:extLst>
            </p:cNvPr>
            <p:cNvSpPr/>
            <p:nvPr/>
          </p:nvSpPr>
          <p:spPr>
            <a:xfrm>
              <a:off x="2478312" y="2138435"/>
              <a:ext cx="1207863" cy="1735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491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510140" y="1608550"/>
            <a:ext cx="6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07 : NAT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D9CE3-1470-4368-9FA1-CA52F594FC29}"/>
              </a:ext>
            </a:extLst>
          </p:cNvPr>
          <p:cNvSpPr/>
          <p:nvPr/>
        </p:nvSpPr>
        <p:spPr>
          <a:xfrm>
            <a:off x="2018498" y="1081145"/>
            <a:ext cx="9503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NAT_home_side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NAT_ISP_side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동시에 관찰하면서 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“http&amp;&amp;</a:t>
            </a:r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ip.addr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==64.233.169.104”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display filter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실행하라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F9473B-7910-4CFF-81B7-5E3FB152A2B6}"/>
              </a:ext>
            </a:extLst>
          </p:cNvPr>
          <p:cNvSpPr/>
          <p:nvPr/>
        </p:nvSpPr>
        <p:spPr>
          <a:xfrm>
            <a:off x="1792207" y="5965696"/>
            <a:ext cx="935562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NAT_home_side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‘http&amp;&amp;</a:t>
            </a:r>
            <a:r>
              <a:rPr lang="en-US" altLang="ko-KR" b="1" dirty="0" err="1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ip.addr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==64.233.168.104’</a:t>
            </a:r>
            <a:r>
              <a:rPr lang="ko-KR" altLang="en-US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로 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display filter</a:t>
            </a:r>
            <a:r>
              <a:rPr lang="ko-KR" altLang="en-US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를 실행하였다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2D8132-8723-44DD-B5E0-ACEE1985DABB}"/>
              </a:ext>
            </a:extLst>
          </p:cNvPr>
          <p:cNvGrpSpPr/>
          <p:nvPr/>
        </p:nvGrpSpPr>
        <p:grpSpPr>
          <a:xfrm>
            <a:off x="2352965" y="1637345"/>
            <a:ext cx="8139646" cy="4348575"/>
            <a:chOff x="2352965" y="1637345"/>
            <a:chExt cx="8139646" cy="43485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291959F-283A-4FD3-8D85-571D34213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605"/>
            <a:stretch/>
          </p:blipFill>
          <p:spPr>
            <a:xfrm>
              <a:off x="2356635" y="1665920"/>
              <a:ext cx="8135976" cy="43200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04D566B-784A-4D46-8018-D32CC6E56488}"/>
                </a:ext>
              </a:extLst>
            </p:cNvPr>
            <p:cNvSpPr/>
            <p:nvPr/>
          </p:nvSpPr>
          <p:spPr>
            <a:xfrm>
              <a:off x="2352965" y="1637345"/>
              <a:ext cx="923635" cy="1926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33025A-B618-4635-A220-47C92A6580DC}"/>
                </a:ext>
              </a:extLst>
            </p:cNvPr>
            <p:cNvSpPr/>
            <p:nvPr/>
          </p:nvSpPr>
          <p:spPr>
            <a:xfrm>
              <a:off x="2516412" y="2138435"/>
              <a:ext cx="1207863" cy="1735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56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510140" y="1608550"/>
            <a:ext cx="6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07 : NAT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D9CE3-1470-4368-9FA1-CA52F594FC29}"/>
              </a:ext>
            </a:extLst>
          </p:cNvPr>
          <p:cNvSpPr/>
          <p:nvPr/>
        </p:nvSpPr>
        <p:spPr>
          <a:xfrm>
            <a:off x="2018498" y="1081145"/>
            <a:ext cx="95032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Home network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 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주소가 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NAT router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거치면서 어떻게 변하는지 관찰하라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3F54BC5-157F-4183-AAC1-FE3CEBBAB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4392" y="1542810"/>
            <a:ext cx="5603216" cy="25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826CA2A-3B05-467C-878F-C6321D733E8F}"/>
              </a:ext>
            </a:extLst>
          </p:cNvPr>
          <p:cNvGrpSpPr/>
          <p:nvPr/>
        </p:nvGrpSpPr>
        <p:grpSpPr>
          <a:xfrm>
            <a:off x="2445961" y="4054816"/>
            <a:ext cx="8153334" cy="2178590"/>
            <a:chOff x="2385810" y="3931749"/>
            <a:chExt cx="8153334" cy="21785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D2D8673-651F-4BED-B039-BEA848FB8776}"/>
                </a:ext>
              </a:extLst>
            </p:cNvPr>
            <p:cNvGrpSpPr/>
            <p:nvPr/>
          </p:nvGrpSpPr>
          <p:grpSpPr>
            <a:xfrm>
              <a:off x="2385810" y="3931749"/>
              <a:ext cx="8153334" cy="2178590"/>
              <a:chOff x="2385810" y="3931749"/>
              <a:chExt cx="8153334" cy="2178590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1D71FF2-8AC5-44D2-8E25-9A3D0EDABC56}"/>
                  </a:ext>
                </a:extLst>
              </p:cNvPr>
              <p:cNvGrpSpPr/>
              <p:nvPr/>
            </p:nvGrpSpPr>
            <p:grpSpPr>
              <a:xfrm>
                <a:off x="2385810" y="3931749"/>
                <a:ext cx="8153334" cy="1049657"/>
                <a:chOff x="2305340" y="1646870"/>
                <a:chExt cx="8153334" cy="1049657"/>
              </a:xfrm>
            </p:grpSpPr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5A7DFD24-F702-45CC-8F59-BE018A3873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77502"/>
                <a:stretch/>
              </p:blipFill>
              <p:spPr>
                <a:xfrm>
                  <a:off x="2314865" y="1665920"/>
                  <a:ext cx="8143809" cy="1030607"/>
                </a:xfrm>
                <a:prstGeom prst="rect">
                  <a:avLst/>
                </a:prstGeom>
              </p:spPr>
            </p:pic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3C9FCF34-8F12-415B-87DD-2311DFE4B637}"/>
                    </a:ext>
                  </a:extLst>
                </p:cNvPr>
                <p:cNvSpPr/>
                <p:nvPr/>
              </p:nvSpPr>
              <p:spPr>
                <a:xfrm>
                  <a:off x="2305340" y="1646870"/>
                  <a:ext cx="828385" cy="173599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BA214D64-6CD7-4182-9D7A-F9A5FE6E298D}"/>
                    </a:ext>
                  </a:extLst>
                </p:cNvPr>
                <p:cNvSpPr/>
                <p:nvPr/>
              </p:nvSpPr>
              <p:spPr>
                <a:xfrm>
                  <a:off x="3493509" y="2443236"/>
                  <a:ext cx="792742" cy="13804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4462E50-D5B0-4534-AD1B-C318FCA04323}"/>
                  </a:ext>
                </a:extLst>
              </p:cNvPr>
              <p:cNvGrpSpPr/>
              <p:nvPr/>
            </p:nvGrpSpPr>
            <p:grpSpPr>
              <a:xfrm>
                <a:off x="2385810" y="5051157"/>
                <a:ext cx="8139646" cy="1059182"/>
                <a:chOff x="2352965" y="1637345"/>
                <a:chExt cx="8139646" cy="1059182"/>
              </a:xfrm>
            </p:grpSpPr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54E0B377-B476-4047-B43F-207B9878F1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77480"/>
                <a:stretch/>
              </p:blipFill>
              <p:spPr>
                <a:xfrm>
                  <a:off x="2356635" y="1665920"/>
                  <a:ext cx="8135976" cy="1030607"/>
                </a:xfrm>
                <a:prstGeom prst="rect">
                  <a:avLst/>
                </a:prstGeom>
              </p:spPr>
            </p:pic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07577B3-562E-480D-9232-D923F1DC98E0}"/>
                    </a:ext>
                  </a:extLst>
                </p:cNvPr>
                <p:cNvSpPr/>
                <p:nvPr/>
              </p:nvSpPr>
              <p:spPr>
                <a:xfrm>
                  <a:off x="2352965" y="1637345"/>
                  <a:ext cx="923635" cy="192649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C215F114-A14E-42A2-8F4E-544F0620EC05}"/>
                    </a:ext>
                  </a:extLst>
                </p:cNvPr>
                <p:cNvSpPr/>
                <p:nvPr/>
              </p:nvSpPr>
              <p:spPr>
                <a:xfrm>
                  <a:off x="3503033" y="2435946"/>
                  <a:ext cx="841747" cy="13804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7416105-39D9-49FB-883E-B61D757F46C8}"/>
                </a:ext>
              </a:extLst>
            </p:cNvPr>
            <p:cNvSpPr/>
            <p:nvPr/>
          </p:nvSpPr>
          <p:spPr>
            <a:xfrm>
              <a:off x="7353229" y="3964925"/>
              <a:ext cx="1813267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à"/>
                <a:tabLst/>
                <a:defRPr/>
              </a:pPr>
              <a:r>
                <a:rPr lang="en-US" altLang="ko-KR" b="1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ISP network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1790C4-884A-46D1-BC01-E7E5EDD62B4F}"/>
                </a:ext>
              </a:extLst>
            </p:cNvPr>
            <p:cNvSpPr/>
            <p:nvPr/>
          </p:nvSpPr>
          <p:spPr>
            <a:xfrm>
              <a:off x="7366853" y="5140743"/>
              <a:ext cx="2152425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à"/>
                <a:tabLst/>
                <a:defRPr/>
              </a:pPr>
              <a:r>
                <a:rPr lang="en-US" altLang="ko-KR" b="1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Home network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15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510140" y="1608550"/>
            <a:ext cx="6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07 : NAT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D9CE3-1470-4368-9FA1-CA52F594FC29}"/>
              </a:ext>
            </a:extLst>
          </p:cNvPr>
          <p:cNvSpPr/>
          <p:nvPr/>
        </p:nvSpPr>
        <p:spPr>
          <a:xfrm>
            <a:off x="2018498" y="1081145"/>
            <a:ext cx="95032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Home network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 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주소가 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NAT router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거치면서 어떻게 변하는지 관찰하라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7DCFCEA-2D9B-4821-B9E2-59A57F10FA2D}"/>
              </a:ext>
            </a:extLst>
          </p:cNvPr>
          <p:cNvSpPr/>
          <p:nvPr/>
        </p:nvSpPr>
        <p:spPr>
          <a:xfrm>
            <a:off x="1784665" y="2065813"/>
            <a:ext cx="9355624" cy="325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앞장의 그림을 봤을 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ISP network</a:t>
            </a:r>
            <a:r>
              <a:rPr lang="ko-KR" altLang="en-US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NAT Router</a:t>
            </a:r>
            <a:r>
              <a:rPr lang="ko-KR" altLang="en-US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를 거치지 않으므로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 IP address</a:t>
            </a:r>
            <a:r>
              <a:rPr lang="ko-KR" altLang="en-US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71.192.34.104</a:t>
            </a:r>
            <a:r>
              <a:rPr lang="ko-KR" altLang="en-US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인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공용 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IP</a:t>
            </a:r>
            <a:r>
              <a:rPr lang="ko-KR" altLang="en-US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 주소인 것을 알 수 있다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이 때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b="1" dirty="0">
                <a:solidFill>
                  <a:schemeClr val="accent5"/>
                </a:solidFill>
                <a:latin typeface="맑은 고딕" panose="020F0502020204030204"/>
                <a:ea typeface="맑은 고딕" panose="020B0503020000020004" pitchFamily="50" charset="-127"/>
              </a:rPr>
              <a:t>NAT Router</a:t>
            </a:r>
            <a:r>
              <a:rPr lang="ko-KR" altLang="en-US" b="1" dirty="0">
                <a:solidFill>
                  <a:schemeClr val="accent5"/>
                </a:solidFill>
                <a:latin typeface="맑은 고딕" panose="020F0502020204030204"/>
                <a:ea typeface="맑은 고딕" panose="020B0503020000020004" pitchFamily="50" charset="-127"/>
              </a:rPr>
              <a:t>를 거치면서 </a:t>
            </a:r>
            <a:r>
              <a:rPr lang="en-US" altLang="ko-KR" b="1" dirty="0">
                <a:solidFill>
                  <a:schemeClr val="accent5"/>
                </a:solidFill>
                <a:latin typeface="맑은 고딕" panose="020F0502020204030204"/>
                <a:ea typeface="맑은 고딕" panose="020B0503020000020004" pitchFamily="50" charset="-127"/>
              </a:rPr>
              <a:t>Home network</a:t>
            </a:r>
            <a:r>
              <a:rPr lang="ko-KR" altLang="en-US" b="1" dirty="0">
                <a:solidFill>
                  <a:schemeClr val="accent5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b="1" dirty="0">
                <a:solidFill>
                  <a:schemeClr val="accent5"/>
                </a:solidFill>
                <a:latin typeface="맑은 고딕" panose="020F0502020204030204"/>
                <a:ea typeface="맑은 고딕" panose="020B0503020000020004" pitchFamily="50" charset="-127"/>
              </a:rPr>
              <a:t>IP </a:t>
            </a:r>
            <a:r>
              <a:rPr lang="ko-KR" altLang="en-US" b="1" dirty="0">
                <a:solidFill>
                  <a:schemeClr val="accent5"/>
                </a:solidFill>
                <a:latin typeface="맑은 고딕" panose="020F0502020204030204"/>
                <a:ea typeface="맑은 고딕" panose="020B0503020000020004" pitchFamily="50" charset="-127"/>
              </a:rPr>
              <a:t>주소가 사설 </a:t>
            </a:r>
            <a:r>
              <a:rPr lang="en-US" altLang="ko-KR" b="1" dirty="0">
                <a:solidFill>
                  <a:schemeClr val="accent5"/>
                </a:solidFill>
                <a:latin typeface="맑은 고딕" panose="020F0502020204030204"/>
                <a:ea typeface="맑은 고딕" panose="020B0503020000020004" pitchFamily="50" charset="-127"/>
              </a:rPr>
              <a:t>IP</a:t>
            </a:r>
            <a:r>
              <a:rPr lang="ko-KR" altLang="en-US" b="1" dirty="0">
                <a:solidFill>
                  <a:schemeClr val="accent5"/>
                </a:solidFill>
                <a:latin typeface="맑은 고딕" panose="020F0502020204030204"/>
                <a:ea typeface="맑은 고딕" panose="020B0503020000020004" pitchFamily="50" charset="-127"/>
              </a:rPr>
              <a:t>주소인 </a:t>
            </a:r>
            <a:r>
              <a:rPr lang="en-US" altLang="ko-KR" b="1" dirty="0">
                <a:solidFill>
                  <a:schemeClr val="accent5"/>
                </a:solidFill>
                <a:latin typeface="맑은 고딕" panose="020F0502020204030204"/>
                <a:ea typeface="맑은 고딕" panose="020B0503020000020004" pitchFamily="50" charset="-127"/>
              </a:rPr>
              <a:t>192.168.1.100</a:t>
            </a:r>
            <a:r>
              <a:rPr lang="ko-KR" altLang="en-US" b="1" dirty="0">
                <a:solidFill>
                  <a:schemeClr val="accent5"/>
                </a:solidFill>
                <a:latin typeface="맑은 고딕" panose="020F0502020204030204"/>
                <a:ea typeface="맑은 고딕" panose="020B0503020000020004" pitchFamily="50" charset="-127"/>
              </a:rPr>
              <a:t>으로 변한다</a:t>
            </a:r>
            <a:r>
              <a:rPr lang="en-US" altLang="ko-KR" b="1" dirty="0">
                <a:solidFill>
                  <a:schemeClr val="accent5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32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510141" y="1608550"/>
            <a:ext cx="6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NAT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07 : NAT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D9CE3-1470-4368-9FA1-CA52F594FC29}"/>
              </a:ext>
            </a:extLst>
          </p:cNvPr>
          <p:cNvSpPr/>
          <p:nvPr/>
        </p:nvSpPr>
        <p:spPr>
          <a:xfrm>
            <a:off x="2018498" y="1081145"/>
            <a:ext cx="950321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IP header field </a:t>
            </a:r>
            <a:r>
              <a:rPr lang="ko-KR" altLang="en-US" sz="1600" b="1" i="1" dirty="0">
                <a:solidFill>
                  <a:srgbClr val="4F403F"/>
                </a:solidFill>
              </a:rPr>
              <a:t>중 어떤 </a:t>
            </a:r>
            <a:r>
              <a:rPr lang="en-US" altLang="ko-KR" sz="1600" b="1" i="1" dirty="0">
                <a:solidFill>
                  <a:srgbClr val="4F403F"/>
                </a:solidFill>
              </a:rPr>
              <a:t>field</a:t>
            </a:r>
            <a:r>
              <a:rPr lang="ko-KR" altLang="en-US" sz="1600" b="1" i="1" dirty="0">
                <a:solidFill>
                  <a:srgbClr val="4F403F"/>
                </a:solidFill>
              </a:rPr>
              <a:t>가 추가로 변하는가</a:t>
            </a:r>
            <a:r>
              <a:rPr lang="en-US" altLang="ko-KR" sz="1600" b="1" i="1" dirty="0">
                <a:solidFill>
                  <a:srgbClr val="4F403F"/>
                </a:solidFill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F5539A-3DAC-49E2-BA74-14241D7E658B}"/>
              </a:ext>
            </a:extLst>
          </p:cNvPr>
          <p:cNvSpPr txBox="1"/>
          <p:nvPr/>
        </p:nvSpPr>
        <p:spPr>
          <a:xfrm>
            <a:off x="1725663" y="4694996"/>
            <a:ext cx="7849402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b="1" dirty="0" err="1">
                <a:solidFill>
                  <a:srgbClr val="576067"/>
                </a:solidFill>
                <a:sym typeface="Wingdings" panose="05000000000000000000" pitchFamily="2" charset="2"/>
              </a:rPr>
              <a:t>NAT_ISP_side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와 </a:t>
            </a:r>
            <a:r>
              <a:rPr lang="en-US" altLang="ko-KR" b="1" dirty="0" err="1">
                <a:solidFill>
                  <a:srgbClr val="576067"/>
                </a:solidFill>
                <a:sym typeface="Wingdings" panose="05000000000000000000" pitchFamily="2" charset="2"/>
              </a:rPr>
              <a:t>NAT_home_side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의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IP header field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를 비교했을 때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solidFill>
                  <a:schemeClr val="accent5"/>
                </a:solidFill>
                <a:sym typeface="Wingdings" panose="05000000000000000000" pitchFamily="2" charset="2"/>
              </a:rPr>
              <a:t>Time To live, Header</a:t>
            </a:r>
            <a:r>
              <a:rPr lang="ko-KR" altLang="en-US" b="1" dirty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accent5"/>
                </a:solidFill>
                <a:sym typeface="Wingdings" panose="05000000000000000000" pitchFamily="2" charset="2"/>
              </a:rPr>
              <a:t>checksum,</a:t>
            </a:r>
            <a:r>
              <a:rPr lang="ko-KR" altLang="en-US" b="1" dirty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accent5"/>
                </a:solidFill>
                <a:sym typeface="Wingdings" panose="05000000000000000000" pitchFamily="2" charset="2"/>
              </a:rPr>
              <a:t>Source IP address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가 추가로 변했다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4C6FCD7-761B-4FA5-B74A-7B9A526CD0DC}"/>
              </a:ext>
            </a:extLst>
          </p:cNvPr>
          <p:cNvGrpSpPr/>
          <p:nvPr/>
        </p:nvGrpSpPr>
        <p:grpSpPr>
          <a:xfrm>
            <a:off x="1725663" y="1691821"/>
            <a:ext cx="9544079" cy="2524365"/>
            <a:chOff x="1725663" y="1691821"/>
            <a:chExt cx="9544079" cy="252436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FC4E1D6-A5BE-42F5-83A0-06049C8B0B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095" r="17596" b="32158"/>
            <a:stretch/>
          </p:blipFill>
          <p:spPr>
            <a:xfrm>
              <a:off x="1725663" y="1691821"/>
              <a:ext cx="9544079" cy="252436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A6A608-9C0B-417A-961D-5044531FB708}"/>
                </a:ext>
              </a:extLst>
            </p:cNvPr>
            <p:cNvSpPr/>
            <p:nvPr/>
          </p:nvSpPr>
          <p:spPr>
            <a:xfrm>
              <a:off x="2086710" y="3133366"/>
              <a:ext cx="1399999" cy="1907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34ECA55-0F50-4721-AC6B-D4AA255BDBD2}"/>
                </a:ext>
              </a:extLst>
            </p:cNvPr>
            <p:cNvSpPr/>
            <p:nvPr/>
          </p:nvSpPr>
          <p:spPr>
            <a:xfrm>
              <a:off x="2077216" y="3488299"/>
              <a:ext cx="3369187" cy="1811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E0C08A2-6AA0-489F-BC2E-60A1C54E01D8}"/>
                </a:ext>
              </a:extLst>
            </p:cNvPr>
            <p:cNvSpPr/>
            <p:nvPr/>
          </p:nvSpPr>
          <p:spPr>
            <a:xfrm>
              <a:off x="6376744" y="3133366"/>
              <a:ext cx="1399999" cy="1907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34F6804-D8A3-49E7-A2C2-F0EA414FEEC9}"/>
                </a:ext>
              </a:extLst>
            </p:cNvPr>
            <p:cNvSpPr/>
            <p:nvPr/>
          </p:nvSpPr>
          <p:spPr>
            <a:xfrm>
              <a:off x="6384697" y="3510068"/>
              <a:ext cx="3369187" cy="1811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3511287-3BEF-427B-9B02-ED5208C0FFD0}"/>
                </a:ext>
              </a:extLst>
            </p:cNvPr>
            <p:cNvSpPr/>
            <p:nvPr/>
          </p:nvSpPr>
          <p:spPr>
            <a:xfrm>
              <a:off x="2093509" y="3848981"/>
              <a:ext cx="1611716" cy="19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82F927B-90BA-4411-8A6C-C560B5E1EBD0}"/>
                </a:ext>
              </a:extLst>
            </p:cNvPr>
            <p:cNvSpPr/>
            <p:nvPr/>
          </p:nvSpPr>
          <p:spPr>
            <a:xfrm>
              <a:off x="6417409" y="3877160"/>
              <a:ext cx="1611716" cy="19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자유형 14">
            <a:extLst>
              <a:ext uri="{FF2B5EF4-FFF2-40B4-BE49-F238E27FC236}">
                <a16:creationId xmlns:a16="http://schemas.microsoft.com/office/drawing/2014/main" id="{D6D7CA15-2C9D-4E10-A8AF-70951EB863BF}"/>
              </a:ext>
            </a:extLst>
          </p:cNvPr>
          <p:cNvSpPr/>
          <p:nvPr/>
        </p:nvSpPr>
        <p:spPr>
          <a:xfrm>
            <a:off x="9359987" y="4159751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4B58D5-1563-4CED-BDE3-2F24557D85C6}"/>
              </a:ext>
            </a:extLst>
          </p:cNvPr>
          <p:cNvSpPr/>
          <p:nvPr/>
        </p:nvSpPr>
        <p:spPr>
          <a:xfrm>
            <a:off x="9306690" y="3760746"/>
            <a:ext cx="1908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err="1">
                <a:solidFill>
                  <a:srgbClr val="4F403F"/>
                </a:solidFill>
              </a:rPr>
              <a:t>NAT_home_side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3A1231-A779-426D-8C1A-83A96D956DAF}"/>
              </a:ext>
            </a:extLst>
          </p:cNvPr>
          <p:cNvSpPr/>
          <p:nvPr/>
        </p:nvSpPr>
        <p:spPr>
          <a:xfrm>
            <a:off x="4338596" y="3807810"/>
            <a:ext cx="163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err="1">
                <a:solidFill>
                  <a:srgbClr val="4F403F"/>
                </a:solidFill>
              </a:rPr>
              <a:t>NAT_ISP_side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53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510141" y="1608550"/>
            <a:ext cx="6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07 : NAT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D9CE3-1470-4368-9FA1-CA52F594FC29}"/>
              </a:ext>
            </a:extLst>
          </p:cNvPr>
          <p:cNvSpPr/>
          <p:nvPr/>
        </p:nvSpPr>
        <p:spPr>
          <a:xfrm>
            <a:off x="2018498" y="1081145"/>
            <a:ext cx="950321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 header field 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 어떤 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field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추가로 변하는가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  <p:sp>
        <p:nvSpPr>
          <p:cNvPr id="23" name="자유형 14">
            <a:extLst>
              <a:ext uri="{FF2B5EF4-FFF2-40B4-BE49-F238E27FC236}">
                <a16:creationId xmlns:a16="http://schemas.microsoft.com/office/drawing/2014/main" id="{D6D7CA15-2C9D-4E10-A8AF-70951EB863BF}"/>
              </a:ext>
            </a:extLst>
          </p:cNvPr>
          <p:cNvSpPr/>
          <p:nvPr/>
        </p:nvSpPr>
        <p:spPr>
          <a:xfrm>
            <a:off x="9359987" y="4159751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3F30C2-E427-4BBF-811D-EC54E29E6C5B}"/>
              </a:ext>
            </a:extLst>
          </p:cNvPr>
          <p:cNvSpPr/>
          <p:nvPr/>
        </p:nvSpPr>
        <p:spPr>
          <a:xfrm>
            <a:off x="1579192" y="1340704"/>
            <a:ext cx="9367691" cy="4990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chemeClr val="accent5"/>
                </a:solidFill>
                <a:sym typeface="Wingdings" panose="05000000000000000000" pitchFamily="2" charset="2"/>
              </a:rPr>
              <a:t>Time</a:t>
            </a:r>
            <a:r>
              <a:rPr lang="ko-KR" altLang="en-US" b="1" dirty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accent5"/>
                </a:solidFill>
                <a:sym typeface="Wingdings" panose="05000000000000000000" pitchFamily="2" charset="2"/>
              </a:rPr>
              <a:t>to live</a:t>
            </a:r>
            <a:r>
              <a:rPr lang="ko-KR" altLang="en-US" b="1" dirty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: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576067"/>
                </a:solidFill>
                <a:sym typeface="Wingdings" panose="05000000000000000000" pitchFamily="2" charset="2"/>
              </a:rPr>
              <a:t>NAT_ISP_side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NAT Router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를 거치지 않으므로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127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이고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576067"/>
                </a:solidFill>
                <a:sym typeface="Wingdings" panose="05000000000000000000" pitchFamily="2" charset="2"/>
              </a:rPr>
              <a:t>NAT_home_side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NAT Router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를 거치므로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이 증가한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128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이다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chemeClr val="accent5"/>
                </a:solidFill>
                <a:sym typeface="Wingdings" panose="05000000000000000000" pitchFamily="2" charset="2"/>
              </a:rPr>
              <a:t>Header checksum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 err="1">
                <a:solidFill>
                  <a:srgbClr val="576067"/>
                </a:solidFill>
                <a:sym typeface="Wingdings" panose="05000000000000000000" pitchFamily="2" charset="2"/>
              </a:rPr>
              <a:t>NAT_ISP_side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0x022f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이고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576067"/>
                </a:solidFill>
                <a:sym typeface="Wingdings" panose="05000000000000000000" pitchFamily="2" charset="2"/>
              </a:rPr>
              <a:t>NAT_home_side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0xa94a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이다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. Checksum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을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계산하는 원리는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IP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헤더를 이용한 것이므로 둘 사이의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IP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주소가 달라져서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IP 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헤더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구성이 달라지고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이를 이용해 계산한 결과인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checksum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이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달라졌다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chemeClr val="accent5"/>
                </a:solidFill>
                <a:sym typeface="Wingdings" panose="05000000000000000000" pitchFamily="2" charset="2"/>
              </a:rPr>
              <a:t>Source</a:t>
            </a:r>
            <a:r>
              <a:rPr lang="ko-KR" altLang="en-US" b="1" dirty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accent5"/>
                </a:solidFill>
                <a:sym typeface="Wingdings" panose="05000000000000000000" pitchFamily="2" charset="2"/>
              </a:rPr>
              <a:t>IP</a:t>
            </a:r>
            <a:r>
              <a:rPr lang="ko-KR" altLang="en-US" b="1" dirty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accent5"/>
                </a:solidFill>
                <a:sym typeface="Wingdings" panose="05000000000000000000" pitchFamily="2" charset="2"/>
              </a:rPr>
              <a:t>address</a:t>
            </a:r>
            <a:r>
              <a:rPr lang="ko-KR" altLang="en-US" b="1" dirty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: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576067"/>
                </a:solidFill>
                <a:sym typeface="Wingdings" panose="05000000000000000000" pitchFamily="2" charset="2"/>
              </a:rPr>
              <a:t>NAT_ISP_side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71.192.34.104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이고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576067"/>
                </a:solidFill>
                <a:sym typeface="Wingdings" panose="05000000000000000000" pitchFamily="2" charset="2"/>
              </a:rPr>
              <a:t>NAT_home_side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192.168.1.100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이다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. 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이는 </a:t>
            </a:r>
            <a:r>
              <a:rPr lang="en-US" altLang="ko-KR" b="1" dirty="0" err="1">
                <a:solidFill>
                  <a:srgbClr val="576067"/>
                </a:solidFill>
                <a:sym typeface="Wingdings" panose="05000000000000000000" pitchFamily="2" charset="2"/>
              </a:rPr>
              <a:t>NAT_ISP_side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NAT Router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를 거치지 않고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   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공용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IP 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주소를 가지고 있고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576067"/>
                </a:solidFill>
                <a:sym typeface="Wingdings" panose="05000000000000000000" pitchFamily="2" charset="2"/>
              </a:rPr>
              <a:t>NAT_home_side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NAT Router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를 거쳐서</a:t>
            </a:r>
            <a:endParaRPr lang="en-US" altLang="ko-KR" b="1" dirty="0">
              <a:solidFill>
                <a:srgbClr val="576067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   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사설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IP 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주소를 받으므로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IP 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주소는 다르다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.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 </a:t>
            </a:r>
            <a:endParaRPr lang="ko-KR" altLang="en-US" b="1" dirty="0">
              <a:solidFill>
                <a:srgbClr val="5760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6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546</Words>
  <Application>Microsoft Office PowerPoint</Application>
  <PresentationFormat>와이드스크린</PresentationFormat>
  <Paragraphs>65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Wingdings</vt:lpstr>
      <vt:lpstr>1_Office 테마</vt:lpstr>
      <vt:lpstr>포장기 셸 개체</vt:lpstr>
      <vt:lpstr>PowerPoint 프레젠테이션</vt:lpstr>
      <vt:lpstr>Lab 07 : NAT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이 혜인</cp:lastModifiedBy>
  <cp:revision>1080</cp:revision>
  <dcterms:created xsi:type="dcterms:W3CDTF">2017-04-28T07:42:30Z</dcterms:created>
  <dcterms:modified xsi:type="dcterms:W3CDTF">2020-03-10T06:03:17Z</dcterms:modified>
</cp:coreProperties>
</file>